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7" r:id="rId3"/>
    <p:sldId id="257" r:id="rId4"/>
    <p:sldId id="292" r:id="rId5"/>
    <p:sldId id="301" r:id="rId6"/>
    <p:sldId id="303" r:id="rId7"/>
    <p:sldId id="260" r:id="rId8"/>
    <p:sldId id="290" r:id="rId9"/>
    <p:sldId id="294" r:id="rId10"/>
    <p:sldId id="298" r:id="rId11"/>
    <p:sldId id="291" r:id="rId12"/>
    <p:sldId id="299" r:id="rId13"/>
    <p:sldId id="287" r:id="rId14"/>
    <p:sldId id="300" r:id="rId15"/>
    <p:sldId id="295" r:id="rId16"/>
    <p:sldId id="302" r:id="rId17"/>
    <p:sldId id="296" r:id="rId18"/>
    <p:sldId id="293" r:id="rId19"/>
    <p:sldId id="304" r:id="rId20"/>
  </p:sldIdLst>
  <p:sldSz cx="12192000" cy="6858000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32"/>
    <a:srgbClr val="FFFFFF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88714" autoAdjust="0"/>
  </p:normalViewPr>
  <p:slideViewPr>
    <p:cSldViewPr>
      <p:cViewPr varScale="1">
        <p:scale>
          <a:sx n="108" d="100"/>
          <a:sy n="108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A9062207-14BB-4FFF-B0E6-408736B35A74}" type="datetimeFigureOut">
              <a:rPr lang="en-GB" smtClean="0"/>
              <a:pPr/>
              <a:t>07/09/2021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7AB1E31A-B677-4339-A49C-591CAB7794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410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F2163784-BB27-424D-BCD1-75E5752009C4}" type="datetimeFigureOut">
              <a:rPr lang="en-GB" smtClean="0"/>
              <a:pPr/>
              <a:t>07/09/2021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6763"/>
            <a:ext cx="68135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D1BB639E-28E7-4199-A1F9-05571176638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66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290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94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812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506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61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746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146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076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502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230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655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331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22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959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79776" y="0"/>
            <a:ext cx="8112224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079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67808" y="620688"/>
            <a:ext cx="7584843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367808" y="2708920"/>
            <a:ext cx="7584843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4059" y="620688"/>
            <a:ext cx="1750574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36560" y="5953894"/>
            <a:ext cx="990849" cy="865188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96199" y="6553498"/>
            <a:ext cx="2905415" cy="2603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ersd@hr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rojz@hr.n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arm.com/ip-products/processors/cortex-a/cortex-a71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Real-Time Operating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9856" y="2708920"/>
            <a:ext cx="5688632" cy="1080120"/>
          </a:xfrm>
        </p:spPr>
        <p:txBody>
          <a:bodyPr>
            <a:normAutofit/>
          </a:bodyPr>
          <a:lstStyle/>
          <a:p>
            <a:r>
              <a:rPr lang="en-GB" dirty="0"/>
              <a:t>ROS01</a:t>
            </a:r>
          </a:p>
          <a:p>
            <a:r>
              <a:rPr lang="nl-NL" dirty="0"/>
              <a:t>Minor Embedded Systems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11824" y="4653136"/>
            <a:ext cx="7224803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l-NL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Week 2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Super loop construct with an ISR</a:t>
            </a:r>
            <a:endParaRPr lang="en-GB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1424" y="5517232"/>
            <a:ext cx="2520280" cy="7920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3"/>
              </a:rPr>
              <a:t>versd@hr.nl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brojz@hr.nl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2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855" y="7786"/>
            <a:ext cx="7870291" cy="685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944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Timers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24744"/>
            <a:ext cx="8229600" cy="4104456"/>
          </a:xfrm>
        </p:spPr>
        <p:txBody>
          <a:bodyPr>
            <a:normAutofit/>
          </a:bodyPr>
          <a:lstStyle/>
          <a:p>
            <a:r>
              <a:rPr lang="en-US" dirty="0"/>
              <a:t>4 GPTM (16/32)</a:t>
            </a:r>
          </a:p>
          <a:p>
            <a:pPr lvl="1"/>
            <a:r>
              <a:rPr lang="en-US" dirty="0"/>
              <a:t>two 16 bit counters per module</a:t>
            </a:r>
          </a:p>
          <a:p>
            <a:pPr lvl="1"/>
            <a:r>
              <a:rPr lang="en-US" dirty="0"/>
              <a:t>OR one 32 bit counter per module</a:t>
            </a:r>
          </a:p>
          <a:p>
            <a:pPr lvl="2"/>
            <a:r>
              <a:rPr lang="en-US" dirty="0"/>
              <a:t>How long does an overflow take?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12923" y="5877272"/>
                <a:ext cx="45365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sup>
                    </m:sSup>
                  </m:oMath>
                </a14:m>
                <a:r>
                  <a:rPr lang="en-US" dirty="0"/>
                  <a:t> ≈ 4.3e9 ≈ 53.7 s @ 80MHz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923" y="5877272"/>
                <a:ext cx="4536504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862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Timers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2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805750"/>
            <a:ext cx="9210555" cy="568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88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Bit-Banding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49" y="836712"/>
            <a:ext cx="11622913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89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Bit-Banding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12136" y="908720"/>
            <a:ext cx="8360328" cy="50405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72895" y="6036411"/>
            <a:ext cx="7322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should use bit0 in the alias region to change a bit in the bit-band region. </a:t>
            </a:r>
          </a:p>
        </p:txBody>
      </p:sp>
      <p:sp>
        <p:nvSpPr>
          <p:cNvPr id="3" name="Rechthoek 2"/>
          <p:cNvSpPr/>
          <p:nvPr/>
        </p:nvSpPr>
        <p:spPr>
          <a:xfrm>
            <a:off x="1912136" y="908720"/>
            <a:ext cx="317575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4707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µDMA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(Bulk) data-transfers without CPU (32 channels)</a:t>
            </a:r>
          </a:p>
          <a:p>
            <a:pPr lvl="1"/>
            <a:r>
              <a:rPr lang="en-US" dirty="0"/>
              <a:t>Memory &lt;-&gt; Memory</a:t>
            </a:r>
          </a:p>
          <a:p>
            <a:pPr lvl="1"/>
            <a:r>
              <a:rPr lang="en-US" dirty="0"/>
              <a:t>Memory &lt;-&gt; Peripheral</a:t>
            </a:r>
          </a:p>
          <a:p>
            <a:r>
              <a:rPr lang="en-US" dirty="0"/>
              <a:t>Several transfer modes</a:t>
            </a:r>
          </a:p>
          <a:p>
            <a:pPr lvl="1"/>
            <a:r>
              <a:rPr lang="en-US" dirty="0"/>
              <a:t>Basic</a:t>
            </a:r>
          </a:p>
          <a:p>
            <a:pPr lvl="1"/>
            <a:r>
              <a:rPr lang="en-US" dirty="0"/>
              <a:t>Ping-pong (two alternating buffers to support continuous data flow)</a:t>
            </a:r>
          </a:p>
          <a:p>
            <a:pPr lvl="1"/>
            <a:r>
              <a:rPr lang="en-US" dirty="0"/>
              <a:t>Scatter-gather</a:t>
            </a:r>
          </a:p>
          <a:p>
            <a:r>
              <a:rPr lang="en-US" dirty="0"/>
              <a:t>Configuration</a:t>
            </a:r>
          </a:p>
          <a:p>
            <a:pPr lvl="1"/>
            <a:r>
              <a:rPr lang="en-US" dirty="0"/>
              <a:t>Channel control structures</a:t>
            </a:r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9736" y="5206992"/>
            <a:ext cx="7252288" cy="127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38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nl-NL" dirty="0"/>
              <a:t>Voorbeeld </a:t>
            </a:r>
            <a:r>
              <a:rPr lang="nl-NL" dirty="0" err="1"/>
              <a:t>embedded</a:t>
            </a:r>
            <a:r>
              <a:rPr lang="nl-NL" dirty="0"/>
              <a:t> system</a:t>
            </a:r>
          </a:p>
        </p:txBody>
      </p:sp>
      <p:sp>
        <p:nvSpPr>
          <p:cNvPr id="267268" name="Rectangle 4"/>
          <p:cNvSpPr>
            <a:spLocks noChangeArrowheads="1"/>
          </p:cNvSpPr>
          <p:nvPr/>
        </p:nvSpPr>
        <p:spPr bwMode="auto">
          <a:xfrm>
            <a:off x="3216275" y="2708921"/>
            <a:ext cx="2951163" cy="18995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noAutofit/>
          </a:bodyPr>
          <a:lstStyle/>
          <a:p>
            <a:pPr algn="ctr">
              <a:defRPr/>
            </a:pPr>
            <a:endParaRPr lang="nl-NL" sz="2400"/>
          </a:p>
        </p:txBody>
      </p:sp>
      <p:sp>
        <p:nvSpPr>
          <p:cNvPr id="267269" name="Oval 5"/>
          <p:cNvSpPr>
            <a:spLocks noChangeArrowheads="1"/>
          </p:cNvSpPr>
          <p:nvPr/>
        </p:nvSpPr>
        <p:spPr bwMode="auto">
          <a:xfrm>
            <a:off x="3648075" y="3060805"/>
            <a:ext cx="596900" cy="652255"/>
          </a:xfrm>
          <a:prstGeom prst="ellipse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 b="1"/>
              <a:t>T</a:t>
            </a:r>
            <a:endParaRPr lang="nl-NL" sz="2400" b="1"/>
          </a:p>
        </p:txBody>
      </p:sp>
      <p:sp>
        <p:nvSpPr>
          <p:cNvPr id="267271" name="Oval 7"/>
          <p:cNvSpPr>
            <a:spLocks noChangeArrowheads="1"/>
          </p:cNvSpPr>
          <p:nvPr/>
        </p:nvSpPr>
        <p:spPr bwMode="auto">
          <a:xfrm>
            <a:off x="4367213" y="3708505"/>
            <a:ext cx="596900" cy="652255"/>
          </a:xfrm>
          <a:prstGeom prst="ellipse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 b="1"/>
              <a:t>S</a:t>
            </a:r>
            <a:endParaRPr lang="nl-NL" sz="2400" b="1"/>
          </a:p>
        </p:txBody>
      </p:sp>
      <p:sp>
        <p:nvSpPr>
          <p:cNvPr id="267272" name="Oval 8"/>
          <p:cNvSpPr>
            <a:spLocks noChangeArrowheads="1"/>
          </p:cNvSpPr>
          <p:nvPr/>
        </p:nvSpPr>
        <p:spPr bwMode="auto">
          <a:xfrm>
            <a:off x="5087938" y="3060805"/>
            <a:ext cx="596900" cy="652255"/>
          </a:xfrm>
          <a:prstGeom prst="ellipse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 b="1"/>
              <a:t>P</a:t>
            </a:r>
            <a:endParaRPr lang="nl-NL" sz="2400" b="1"/>
          </a:p>
        </p:txBody>
      </p:sp>
      <p:sp>
        <p:nvSpPr>
          <p:cNvPr id="267273" name="Rectangle 9"/>
          <p:cNvSpPr>
            <a:spLocks noChangeArrowheads="1"/>
          </p:cNvSpPr>
          <p:nvPr/>
        </p:nvSpPr>
        <p:spPr bwMode="auto">
          <a:xfrm>
            <a:off x="2478088" y="4879827"/>
            <a:ext cx="1000956" cy="463846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/>
              <a:t>Switch</a:t>
            </a:r>
            <a:endParaRPr lang="nl-NL" sz="2400"/>
          </a:p>
        </p:txBody>
      </p:sp>
      <p:sp>
        <p:nvSpPr>
          <p:cNvPr id="267275" name="Rectangle 11"/>
          <p:cNvSpPr>
            <a:spLocks noChangeArrowheads="1"/>
          </p:cNvSpPr>
          <p:nvPr/>
        </p:nvSpPr>
        <p:spPr bwMode="auto">
          <a:xfrm>
            <a:off x="5449889" y="5240190"/>
            <a:ext cx="1025707" cy="463846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/>
              <a:t>Screen</a:t>
            </a:r>
            <a:endParaRPr lang="nl-NL" sz="2400"/>
          </a:p>
        </p:txBody>
      </p:sp>
      <p:sp>
        <p:nvSpPr>
          <p:cNvPr id="267276" name="Rectangle 12"/>
          <p:cNvSpPr>
            <a:spLocks noChangeArrowheads="1"/>
          </p:cNvSpPr>
          <p:nvPr/>
        </p:nvSpPr>
        <p:spPr bwMode="auto">
          <a:xfrm>
            <a:off x="7034214" y="4376590"/>
            <a:ext cx="705619" cy="463846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/>
              <a:t>DAC</a:t>
            </a:r>
            <a:endParaRPr lang="nl-NL" sz="2400"/>
          </a:p>
        </p:txBody>
      </p:sp>
      <p:sp>
        <p:nvSpPr>
          <p:cNvPr id="267277" name="Rectangle 13"/>
          <p:cNvSpPr>
            <a:spLocks noChangeArrowheads="1"/>
          </p:cNvSpPr>
          <p:nvPr/>
        </p:nvSpPr>
        <p:spPr bwMode="auto">
          <a:xfrm>
            <a:off x="6672263" y="2360465"/>
            <a:ext cx="712352" cy="463846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/>
              <a:t>ADC</a:t>
            </a:r>
            <a:endParaRPr lang="nl-NL" sz="2400"/>
          </a:p>
        </p:txBody>
      </p:sp>
      <p:sp>
        <p:nvSpPr>
          <p:cNvPr id="267278" name="Rectangle 14"/>
          <p:cNvSpPr>
            <a:spLocks noChangeArrowheads="1"/>
          </p:cNvSpPr>
          <p:nvPr/>
        </p:nvSpPr>
        <p:spPr bwMode="auto">
          <a:xfrm>
            <a:off x="3359150" y="2071540"/>
            <a:ext cx="712352" cy="463846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/>
              <a:t>ADC</a:t>
            </a:r>
            <a:endParaRPr lang="nl-NL" sz="2400"/>
          </a:p>
        </p:txBody>
      </p:sp>
      <p:sp>
        <p:nvSpPr>
          <p:cNvPr id="267282" name="Rectangle 18"/>
          <p:cNvSpPr>
            <a:spLocks noChangeArrowheads="1"/>
          </p:cNvSpPr>
          <p:nvPr/>
        </p:nvSpPr>
        <p:spPr bwMode="auto">
          <a:xfrm>
            <a:off x="2235200" y="1352402"/>
            <a:ext cx="1952114" cy="463846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/>
              <a:t>thermocouple</a:t>
            </a:r>
            <a:endParaRPr lang="nl-NL" sz="2400"/>
          </a:p>
        </p:txBody>
      </p:sp>
      <p:sp>
        <p:nvSpPr>
          <p:cNvPr id="267283" name="Rectangle 19"/>
          <p:cNvSpPr>
            <a:spLocks noChangeArrowheads="1"/>
          </p:cNvSpPr>
          <p:nvPr/>
        </p:nvSpPr>
        <p:spPr bwMode="auto">
          <a:xfrm>
            <a:off x="6723064" y="1423840"/>
            <a:ext cx="2677697" cy="463846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/>
              <a:t>pressure transducer</a:t>
            </a:r>
            <a:endParaRPr lang="nl-NL" sz="2400"/>
          </a:p>
        </p:txBody>
      </p:sp>
      <p:sp>
        <p:nvSpPr>
          <p:cNvPr id="267284" name="Rectangle 20"/>
          <p:cNvSpPr>
            <a:spLocks noChangeArrowheads="1"/>
          </p:cNvSpPr>
          <p:nvPr/>
        </p:nvSpPr>
        <p:spPr bwMode="auto">
          <a:xfrm>
            <a:off x="1884363" y="6032352"/>
            <a:ext cx="1002688" cy="463846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>
              <a:defRPr/>
            </a:pPr>
            <a:r>
              <a:rPr lang="en-US" sz="2400" dirty="0"/>
              <a:t>heater</a:t>
            </a:r>
            <a:endParaRPr lang="nl-NL" sz="2400" dirty="0"/>
          </a:p>
        </p:txBody>
      </p:sp>
      <p:sp>
        <p:nvSpPr>
          <p:cNvPr id="267285" name="Rectangle 21"/>
          <p:cNvSpPr>
            <a:spLocks noChangeArrowheads="1"/>
          </p:cNvSpPr>
          <p:nvPr/>
        </p:nvSpPr>
        <p:spPr bwMode="auto">
          <a:xfrm>
            <a:off x="8591551" y="5384652"/>
            <a:ext cx="1674667" cy="463846"/>
          </a:xfrm>
          <a:prstGeom prst="rect">
            <a:avLst/>
          </a:prstGeom>
          <a:solidFill>
            <a:srgbClr val="FFFFFF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en-US" sz="2400"/>
              <a:t>pump/valve</a:t>
            </a:r>
            <a:endParaRPr lang="nl-NL" sz="2400"/>
          </a:p>
        </p:txBody>
      </p:sp>
      <p:pic>
        <p:nvPicPr>
          <p:cNvPr id="68625" name="Picture 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125538"/>
            <a:ext cx="1512888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26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8" y="1916113"/>
            <a:ext cx="10287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68627" name="AutoShape 38"/>
          <p:cNvCxnSpPr>
            <a:cxnSpLocks noChangeShapeType="1"/>
            <a:stCxn id="267272" idx="4"/>
            <a:endCxn id="267276" idx="0"/>
          </p:cNvCxnSpPr>
          <p:nvPr/>
        </p:nvCxnSpPr>
        <p:spPr bwMode="auto">
          <a:xfrm rot="16200000" flipH="1">
            <a:off x="6054941" y="3044507"/>
            <a:ext cx="663531" cy="200063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28" name="AutoShape 39"/>
          <p:cNvCxnSpPr>
            <a:cxnSpLocks noChangeShapeType="1"/>
            <a:stCxn id="267282" idx="2"/>
            <a:endCxn id="267278" idx="0"/>
          </p:cNvCxnSpPr>
          <p:nvPr/>
        </p:nvCxnSpPr>
        <p:spPr bwMode="auto">
          <a:xfrm rot="16200000" flipH="1">
            <a:off x="3335645" y="1691860"/>
            <a:ext cx="255292" cy="50406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29" name="AutoShape 40"/>
          <p:cNvCxnSpPr>
            <a:cxnSpLocks noChangeShapeType="1"/>
            <a:stCxn id="267278" idx="2"/>
            <a:endCxn id="267269" idx="0"/>
          </p:cNvCxnSpPr>
          <p:nvPr/>
        </p:nvCxnSpPr>
        <p:spPr bwMode="auto">
          <a:xfrm rot="16200000" flipH="1">
            <a:off x="3568216" y="2682496"/>
            <a:ext cx="525418" cy="23119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0" name="AutoShape 41"/>
          <p:cNvCxnSpPr>
            <a:cxnSpLocks noChangeShapeType="1"/>
            <a:stCxn id="267283" idx="2"/>
            <a:endCxn id="267277" idx="0"/>
          </p:cNvCxnSpPr>
          <p:nvPr/>
        </p:nvCxnSpPr>
        <p:spPr bwMode="auto">
          <a:xfrm rot="5400000">
            <a:off x="7308788" y="1607340"/>
            <a:ext cx="472779" cy="103347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1" name="AutoShape 42"/>
          <p:cNvCxnSpPr>
            <a:cxnSpLocks noChangeShapeType="1"/>
            <a:stCxn id="267277" idx="2"/>
            <a:endCxn id="267272" idx="6"/>
          </p:cNvCxnSpPr>
          <p:nvPr/>
        </p:nvCxnSpPr>
        <p:spPr bwMode="auto">
          <a:xfrm rot="5400000">
            <a:off x="6075330" y="2433822"/>
            <a:ext cx="562621" cy="1343601"/>
          </a:xfrm>
          <a:prstGeom prst="curvedConnector2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2" name="AutoShape 43"/>
          <p:cNvCxnSpPr>
            <a:cxnSpLocks noChangeShapeType="1"/>
            <a:stCxn id="267272" idx="3"/>
            <a:endCxn id="267271" idx="7"/>
          </p:cNvCxnSpPr>
          <p:nvPr/>
        </p:nvCxnSpPr>
        <p:spPr bwMode="auto">
          <a:xfrm rot="5400000">
            <a:off x="4932784" y="3561456"/>
            <a:ext cx="186487" cy="298653"/>
          </a:xfrm>
          <a:prstGeom prst="curvedConnector5">
            <a:avLst>
              <a:gd name="adj1" fmla="val 122582"/>
              <a:gd name="adj2" fmla="val 50000"/>
              <a:gd name="adj3" fmla="val -22582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3" name="AutoShape 44"/>
          <p:cNvCxnSpPr>
            <a:cxnSpLocks noChangeShapeType="1"/>
            <a:stCxn id="267269" idx="5"/>
            <a:endCxn id="267271" idx="1"/>
          </p:cNvCxnSpPr>
          <p:nvPr/>
        </p:nvCxnSpPr>
        <p:spPr bwMode="auto">
          <a:xfrm rot="16200000" flipH="1">
            <a:off x="4212852" y="3562248"/>
            <a:ext cx="186487" cy="297066"/>
          </a:xfrm>
          <a:prstGeom prst="curvedConnector5">
            <a:avLst>
              <a:gd name="adj1" fmla="val 122582"/>
              <a:gd name="adj2" fmla="val 50000"/>
              <a:gd name="adj3" fmla="val -22582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4" name="AutoShape 45"/>
          <p:cNvCxnSpPr>
            <a:cxnSpLocks noChangeShapeType="1"/>
            <a:stCxn id="267271" idx="4"/>
            <a:endCxn id="267275" idx="0"/>
          </p:cNvCxnSpPr>
          <p:nvPr/>
        </p:nvCxnSpPr>
        <p:spPr bwMode="auto">
          <a:xfrm rot="16200000" flipH="1">
            <a:off x="4874488" y="4151935"/>
            <a:ext cx="879431" cy="129707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5" name="AutoShape 46"/>
          <p:cNvCxnSpPr>
            <a:cxnSpLocks noChangeShapeType="1"/>
            <a:stCxn id="267276" idx="2"/>
            <a:endCxn id="267285" idx="0"/>
          </p:cNvCxnSpPr>
          <p:nvPr/>
        </p:nvCxnSpPr>
        <p:spPr bwMode="auto">
          <a:xfrm rot="16200000" flipH="1">
            <a:off x="8135845" y="4091614"/>
            <a:ext cx="544216" cy="204186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6" name="AutoShape 47"/>
          <p:cNvCxnSpPr>
            <a:cxnSpLocks noChangeShapeType="1"/>
            <a:stCxn id="267269" idx="4"/>
            <a:endCxn id="267273" idx="0"/>
          </p:cNvCxnSpPr>
          <p:nvPr/>
        </p:nvCxnSpPr>
        <p:spPr bwMode="auto">
          <a:xfrm rot="5400000">
            <a:off x="2879162" y="3812465"/>
            <a:ext cx="1166768" cy="96795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8637" name="AutoShape 48"/>
          <p:cNvCxnSpPr>
            <a:cxnSpLocks noChangeShapeType="1"/>
            <a:stCxn id="267273" idx="2"/>
            <a:endCxn id="267284" idx="0"/>
          </p:cNvCxnSpPr>
          <p:nvPr/>
        </p:nvCxnSpPr>
        <p:spPr bwMode="auto">
          <a:xfrm rot="5400000">
            <a:off x="2337799" y="5391584"/>
            <a:ext cx="688679" cy="59285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68638" name="Picture 4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5" b="27791"/>
          <a:stretch>
            <a:fillRect/>
          </a:stretch>
        </p:blipFill>
        <p:spPr bwMode="auto">
          <a:xfrm>
            <a:off x="2782889" y="5445125"/>
            <a:ext cx="2447925" cy="123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39" name="Picture 5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5157789"/>
            <a:ext cx="1871662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40" name="Picture 5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3357563"/>
            <a:ext cx="2247900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Arc 10"/>
          <p:cNvSpPr/>
          <p:nvPr/>
        </p:nvSpPr>
        <p:spPr>
          <a:xfrm rot="10800000">
            <a:off x="745140" y="1655763"/>
            <a:ext cx="1397804" cy="4467297"/>
          </a:xfrm>
          <a:prstGeom prst="arc">
            <a:avLst>
              <a:gd name="adj1" fmla="val 16200000"/>
              <a:gd name="adj2" fmla="val 5310131"/>
            </a:avLst>
          </a:prstGeom>
          <a:ln w="44450">
            <a:solidFill>
              <a:schemeClr val="tx2">
                <a:alpha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Arc 41"/>
          <p:cNvSpPr/>
          <p:nvPr/>
        </p:nvSpPr>
        <p:spPr>
          <a:xfrm>
            <a:off x="10354545" y="2276872"/>
            <a:ext cx="1388909" cy="3328749"/>
          </a:xfrm>
          <a:prstGeom prst="arc">
            <a:avLst>
              <a:gd name="adj1" fmla="val 16200000"/>
              <a:gd name="adj2" fmla="val 5310131"/>
            </a:avLst>
          </a:prstGeom>
          <a:ln w="44450">
            <a:solidFill>
              <a:schemeClr val="tx2">
                <a:alpha val="3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2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9333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Software Architecture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24744"/>
            <a:ext cx="8229600" cy="23762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What is the biggest flaw with this architecture?</a:t>
            </a:r>
          </a:p>
          <a:p>
            <a:pPr lvl="1"/>
            <a:r>
              <a:rPr lang="en-US" dirty="0"/>
              <a:t>NO control over time</a:t>
            </a:r>
          </a:p>
          <a:p>
            <a:pPr lvl="2"/>
            <a:r>
              <a:rPr lang="en-US" dirty="0"/>
              <a:t>Not deterministic</a:t>
            </a:r>
          </a:p>
          <a:p>
            <a:pPr lvl="3"/>
            <a:r>
              <a:rPr lang="en-US" dirty="0"/>
              <a:t>e.g. sample time of T and P depends on execution times</a:t>
            </a:r>
          </a:p>
          <a:p>
            <a:pPr lvl="2"/>
            <a:r>
              <a:rPr lang="en-US" dirty="0"/>
              <a:t>No response time promises</a:t>
            </a:r>
          </a:p>
          <a:p>
            <a:pPr lvl="2"/>
            <a:r>
              <a:rPr lang="en-US" dirty="0"/>
              <a:t>Wasting CPU cycles</a:t>
            </a:r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17</a:t>
            </a:fld>
            <a:endParaRPr lang="nl-NL" dirty="0"/>
          </a:p>
        </p:txBody>
      </p:sp>
      <p:grpSp>
        <p:nvGrpSpPr>
          <p:cNvPr id="7" name="Group 6"/>
          <p:cNvGrpSpPr/>
          <p:nvPr/>
        </p:nvGrpSpPr>
        <p:grpSpPr>
          <a:xfrm>
            <a:off x="2567608" y="4077072"/>
            <a:ext cx="7056784" cy="1512168"/>
            <a:chOff x="2567608" y="4077072"/>
            <a:chExt cx="7056784" cy="1512168"/>
          </a:xfrm>
        </p:grpSpPr>
        <p:grpSp>
          <p:nvGrpSpPr>
            <p:cNvPr id="10" name="Group 9"/>
            <p:cNvGrpSpPr/>
            <p:nvPr/>
          </p:nvGrpSpPr>
          <p:grpSpPr>
            <a:xfrm>
              <a:off x="2805826" y="4441873"/>
              <a:ext cx="1994031" cy="648072"/>
              <a:chOff x="1281825" y="4441873"/>
              <a:chExt cx="1994031" cy="648072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281825" y="4441873"/>
                <a:ext cx="511696" cy="64807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T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818065" y="4441873"/>
                <a:ext cx="1047936" cy="648072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P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893623" y="4441873"/>
                <a:ext cx="382233" cy="648072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S</a:t>
                </a: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827565" y="4437112"/>
              <a:ext cx="1994031" cy="648072"/>
              <a:chOff x="1281825" y="4441873"/>
              <a:chExt cx="1994031" cy="648072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281825" y="4441873"/>
                <a:ext cx="511696" cy="64807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T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818065" y="4441873"/>
                <a:ext cx="1047936" cy="648072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P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893623" y="4441873"/>
                <a:ext cx="382233" cy="648072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S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6838273" y="4437112"/>
              <a:ext cx="1994031" cy="648072"/>
              <a:chOff x="1281825" y="4441873"/>
              <a:chExt cx="1994031" cy="648072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1281825" y="4441873"/>
                <a:ext cx="511696" cy="64807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T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1818065" y="4441873"/>
                <a:ext cx="1047936" cy="648072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P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893623" y="4441873"/>
                <a:ext cx="382233" cy="648072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dirty="0">
                    <a:solidFill>
                      <a:schemeClr val="bg2"/>
                    </a:solidFill>
                  </a:rPr>
                  <a:t>S</a:t>
                </a:r>
              </a:p>
            </p:txBody>
          </p:sp>
        </p:grpSp>
        <p:cxnSp>
          <p:nvCxnSpPr>
            <p:cNvPr id="20" name="Straight Connector 19"/>
            <p:cNvCxnSpPr/>
            <p:nvPr/>
          </p:nvCxnSpPr>
          <p:spPr>
            <a:xfrm>
              <a:off x="2805825" y="4077072"/>
              <a:ext cx="0" cy="12961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567608" y="5085184"/>
              <a:ext cx="691276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8848896" y="5219908"/>
              <a:ext cx="775496" cy="369332"/>
              <a:chOff x="7324896" y="5219908"/>
              <a:chExt cx="775496" cy="369332"/>
            </a:xfrm>
          </p:grpSpPr>
          <p:cxnSp>
            <p:nvCxnSpPr>
              <p:cNvPr id="24" name="Straight Arrow Connector 23"/>
              <p:cNvCxnSpPr/>
              <p:nvPr/>
            </p:nvCxnSpPr>
            <p:spPr>
              <a:xfrm>
                <a:off x="7324896" y="5579948"/>
                <a:ext cx="77549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7414113" y="5219908"/>
                <a:ext cx="6142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dirty="0"/>
                  <a:t>time</a:t>
                </a: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7637314" y="3081734"/>
            <a:ext cx="24231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 = temperature control</a:t>
            </a:r>
          </a:p>
          <a:p>
            <a:r>
              <a:rPr lang="en-US" dirty="0"/>
              <a:t>P = pressure control</a:t>
            </a:r>
          </a:p>
          <a:p>
            <a:r>
              <a:rPr lang="en-US" dirty="0"/>
              <a:t>S = screen update</a:t>
            </a:r>
          </a:p>
        </p:txBody>
      </p:sp>
    </p:spTree>
    <p:extLst>
      <p:ext uri="{BB962C8B-B14F-4D97-AF65-F5344CB8AC3E}">
        <p14:creationId xmlns:p14="http://schemas.microsoft.com/office/powerpoint/2010/main" val="308315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Superloop</a:t>
            </a:r>
            <a:r>
              <a:rPr lang="en-US" dirty="0"/>
              <a:t> Construct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18</a:t>
            </a:fld>
            <a:endParaRPr lang="nl-NL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909192" y="11173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Simple, deterministic</a:t>
            </a:r>
          </a:p>
          <a:p>
            <a:r>
              <a:rPr lang="en-US" dirty="0"/>
              <a:t>Fixed time scheduling using </a:t>
            </a:r>
            <a:r>
              <a:rPr lang="en-US" dirty="0" err="1"/>
              <a:t>SysTick</a:t>
            </a:r>
            <a:endParaRPr lang="en-US" dirty="0"/>
          </a:p>
          <a:p>
            <a:r>
              <a:rPr lang="en-US" dirty="0"/>
              <a:t>Sleep until next </a:t>
            </a:r>
            <a:r>
              <a:rPr lang="en-US" dirty="0" err="1"/>
              <a:t>SysTick</a:t>
            </a:r>
            <a:r>
              <a:rPr lang="en-US" dirty="0"/>
              <a:t> (save energy)</a:t>
            </a:r>
          </a:p>
          <a:p>
            <a:endParaRPr lang="en-US" dirty="0"/>
          </a:p>
          <a:p>
            <a:r>
              <a:rPr lang="en-US" dirty="0"/>
              <a:t>Is it necessary to run all tasks every tick?</a:t>
            </a:r>
          </a:p>
          <a:p>
            <a:endParaRPr lang="en-US" dirty="0"/>
          </a:p>
          <a:p>
            <a:endParaRPr lang="nl-NL" dirty="0"/>
          </a:p>
        </p:txBody>
      </p:sp>
      <p:grpSp>
        <p:nvGrpSpPr>
          <p:cNvPr id="9" name="Group 8"/>
          <p:cNvGrpSpPr/>
          <p:nvPr/>
        </p:nvGrpSpPr>
        <p:grpSpPr>
          <a:xfrm>
            <a:off x="2805826" y="4441873"/>
            <a:ext cx="1994031" cy="648072"/>
            <a:chOff x="1281825" y="4441873"/>
            <a:chExt cx="1994031" cy="648072"/>
          </a:xfrm>
        </p:grpSpPr>
        <p:sp>
          <p:nvSpPr>
            <p:cNvPr id="10" name="Rectangle 9"/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360999" y="4414709"/>
            <a:ext cx="1994031" cy="648072"/>
            <a:chOff x="1281825" y="4441873"/>
            <a:chExt cx="1994031" cy="648072"/>
          </a:xfrm>
        </p:grpSpPr>
        <p:sp>
          <p:nvSpPr>
            <p:cNvPr id="18" name="Rectangle 17"/>
            <p:cNvSpPr/>
            <p:nvPr/>
          </p:nvSpPr>
          <p:spPr>
            <a:xfrm>
              <a:off x="1281825" y="4441873"/>
              <a:ext cx="511696" cy="64807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818065" y="4441873"/>
              <a:ext cx="1047936" cy="64807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P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893623" y="4441873"/>
              <a:ext cx="382233" cy="64807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bg2"/>
                  </a:solidFill>
                </a:rPr>
                <a:t>S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2805825" y="4077072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67608" y="5085184"/>
            <a:ext cx="69127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8848896" y="5219908"/>
            <a:ext cx="775496" cy="369332"/>
            <a:chOff x="7324896" y="5219908"/>
            <a:chExt cx="775496" cy="369332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7324896" y="5579948"/>
              <a:ext cx="77549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7414113" y="5219908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time</a:t>
              </a:r>
            </a:p>
          </p:txBody>
        </p:sp>
      </p:grpSp>
      <p:cxnSp>
        <p:nvCxnSpPr>
          <p:cNvPr id="26" name="Straight Connector 25"/>
          <p:cNvCxnSpPr/>
          <p:nvPr/>
        </p:nvCxnSpPr>
        <p:spPr>
          <a:xfrm>
            <a:off x="7360998" y="4077072"/>
            <a:ext cx="0" cy="129614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90430" y="5457799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16081" y="5445225"/>
            <a:ext cx="1069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rgbClr val="C00000"/>
                </a:solidFill>
              </a:rPr>
              <a:t>SysTick</a:t>
            </a:r>
            <a:endParaRPr lang="nl-NL" sz="2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www.genesys-project.eu/wp-content/uploads/2012/09/Save-Energy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88288" y="849191"/>
            <a:ext cx="2722130" cy="270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4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25E08-BC80-43CF-A0FE-7244E0D21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Opdrachten</a:t>
            </a:r>
            <a:r>
              <a:rPr lang="en-US" dirty="0"/>
              <a:t> / </a:t>
            </a:r>
            <a:r>
              <a:rPr lang="en-US" dirty="0" err="1"/>
              <a:t>Verslag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9B907-E4E3-42DD-9F41-A12D1C67B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Opdrachten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afgetekend</a:t>
            </a:r>
            <a:endParaRPr lang="en-US" dirty="0"/>
          </a:p>
          <a:p>
            <a:pPr lvl="1"/>
            <a:r>
              <a:rPr lang="en-US" dirty="0"/>
              <a:t>Komen </a:t>
            </a:r>
            <a:r>
              <a:rPr lang="en-US" dirty="0" err="1"/>
              <a:t>wel</a:t>
            </a:r>
            <a:r>
              <a:rPr lang="en-US" dirty="0"/>
              <a:t> in het </a:t>
            </a:r>
            <a:r>
              <a:rPr lang="en-US" dirty="0" err="1"/>
              <a:t>verslag</a:t>
            </a:r>
            <a:endParaRPr lang="en-US" dirty="0"/>
          </a:p>
          <a:p>
            <a:r>
              <a:rPr lang="en-US" dirty="0"/>
              <a:t>Je mag om feedback </a:t>
            </a:r>
            <a:r>
              <a:rPr lang="en-US" dirty="0" err="1"/>
              <a:t>vragen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Verslag</a:t>
            </a:r>
            <a:endParaRPr lang="en-US" dirty="0"/>
          </a:p>
          <a:p>
            <a:pPr lvl="1"/>
            <a:r>
              <a:rPr lang="en-US" dirty="0" err="1"/>
              <a:t>Bevat</a:t>
            </a:r>
            <a:r>
              <a:rPr lang="en-US" dirty="0"/>
              <a:t> code </a:t>
            </a:r>
            <a:r>
              <a:rPr lang="en-US" dirty="0" err="1"/>
              <a:t>opdrachten</a:t>
            </a:r>
            <a:endParaRPr lang="en-US" dirty="0"/>
          </a:p>
          <a:p>
            <a:pPr lvl="1"/>
            <a:r>
              <a:rPr lang="en-US" dirty="0" err="1"/>
              <a:t>Uitleg</a:t>
            </a:r>
            <a:r>
              <a:rPr lang="en-US" dirty="0"/>
              <a:t> </a:t>
            </a:r>
            <a:r>
              <a:rPr lang="en-US" dirty="0" err="1"/>
              <a:t>interessante</a:t>
            </a:r>
            <a:r>
              <a:rPr lang="en-US" dirty="0"/>
              <a:t> </a:t>
            </a:r>
            <a:r>
              <a:rPr lang="en-US" dirty="0" err="1"/>
              <a:t>delen</a:t>
            </a:r>
            <a:endParaRPr lang="en-US" dirty="0"/>
          </a:p>
          <a:p>
            <a:pPr lvl="2"/>
            <a:r>
              <a:rPr lang="en-US" dirty="0" err="1"/>
              <a:t>Bijv</a:t>
            </a:r>
            <a:r>
              <a:rPr lang="en-US" dirty="0"/>
              <a:t>. Het </a:t>
            </a:r>
            <a:r>
              <a:rPr lang="en-US" dirty="0" err="1"/>
              <a:t>adres</a:t>
            </a:r>
            <a:r>
              <a:rPr lang="en-US" dirty="0"/>
              <a:t>-masker </a:t>
            </a:r>
            <a:r>
              <a:rPr lang="en-US" dirty="0" err="1"/>
              <a:t>bij</a:t>
            </a:r>
            <a:r>
              <a:rPr lang="en-US" dirty="0"/>
              <a:t> week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D9C8B7-F132-429C-BE6A-97B29619B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2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5169F-7E10-4932-B3F1-6E94E701A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0423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Planning ROS01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24744"/>
            <a:ext cx="8435280" cy="5184576"/>
          </a:xfrm>
        </p:spPr>
        <p:txBody>
          <a:bodyPr>
            <a:normAutofit/>
          </a:bodyPr>
          <a:lstStyle/>
          <a:p>
            <a:r>
              <a:rPr lang="nl-NL" dirty="0"/>
              <a:t>Week 1: 	</a:t>
            </a:r>
            <a:r>
              <a:rPr lang="nl-NL" dirty="0" err="1"/>
              <a:t>Introduction</a:t>
            </a:r>
            <a:r>
              <a:rPr lang="nl-NL" dirty="0"/>
              <a:t> – </a:t>
            </a:r>
            <a:r>
              <a:rPr lang="nl-NL" dirty="0" err="1"/>
              <a:t>Hello</a:t>
            </a:r>
            <a:r>
              <a:rPr lang="nl-NL" dirty="0"/>
              <a:t> World</a:t>
            </a:r>
          </a:p>
          <a:p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2:	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 loop construct with an ISR</a:t>
            </a:r>
            <a:endParaRPr lang="nl-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dirty="0"/>
              <a:t>Week 3: 	</a:t>
            </a:r>
            <a:r>
              <a:rPr lang="nl-NL" dirty="0" err="1"/>
              <a:t>Cooperative</a:t>
            </a:r>
            <a:r>
              <a:rPr lang="nl-NL" dirty="0"/>
              <a:t> </a:t>
            </a:r>
            <a:r>
              <a:rPr lang="nl-NL" dirty="0" err="1"/>
              <a:t>Scheduling</a:t>
            </a:r>
            <a:endParaRPr lang="nl-NL" dirty="0"/>
          </a:p>
          <a:p>
            <a:r>
              <a:rPr lang="nl-NL" dirty="0"/>
              <a:t>Week 4: 	Pre-</a:t>
            </a:r>
            <a:r>
              <a:rPr lang="nl-NL" dirty="0" err="1"/>
              <a:t>emptive</a:t>
            </a:r>
            <a:r>
              <a:rPr lang="nl-NL" dirty="0"/>
              <a:t> </a:t>
            </a:r>
            <a:r>
              <a:rPr lang="nl-NL" dirty="0" err="1"/>
              <a:t>Scheduling</a:t>
            </a:r>
            <a:endParaRPr lang="nl-NL" dirty="0"/>
          </a:p>
          <a:p>
            <a:r>
              <a:rPr lang="nl-NL" dirty="0"/>
              <a:t>Week 5: 	Using TI-RTOS</a:t>
            </a:r>
          </a:p>
          <a:p>
            <a:r>
              <a:rPr lang="nl-NL" dirty="0"/>
              <a:t>Week 6:	</a:t>
            </a:r>
            <a:r>
              <a:rPr lang="en-US" dirty="0" err="1"/>
              <a:t>Schedulability</a:t>
            </a:r>
            <a:r>
              <a:rPr lang="en-US" dirty="0"/>
              <a:t> Analyses, Priority Assignment</a:t>
            </a:r>
            <a:endParaRPr lang="nl-NL" dirty="0"/>
          </a:p>
          <a:p>
            <a:r>
              <a:rPr lang="nl-NL" dirty="0"/>
              <a:t>Week 7: 	Response Time Analyses</a:t>
            </a:r>
          </a:p>
          <a:p>
            <a:r>
              <a:rPr lang="nl-NL" dirty="0"/>
              <a:t>Week 8:	</a:t>
            </a:r>
            <a:r>
              <a:rPr lang="nl-NL" dirty="0" err="1"/>
              <a:t>Finalizing</a:t>
            </a:r>
            <a:r>
              <a:rPr lang="nl-NL" dirty="0"/>
              <a:t> </a:t>
            </a:r>
            <a:r>
              <a:rPr lang="nl-NL" dirty="0" err="1"/>
              <a:t>Final</a:t>
            </a:r>
            <a:r>
              <a:rPr lang="nl-NL" dirty="0"/>
              <a:t> </a:t>
            </a:r>
            <a:r>
              <a:rPr lang="nl-NL" dirty="0" err="1"/>
              <a:t>Assigment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2</a:t>
            </a:r>
          </a:p>
        </p:txBody>
      </p:sp>
    </p:spTree>
    <p:extLst>
      <p:ext uri="{BB962C8B-B14F-4D97-AF65-F5344CB8AC3E}">
        <p14:creationId xmlns:p14="http://schemas.microsoft.com/office/powerpoint/2010/main" val="1125825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544" y="1124745"/>
            <a:ext cx="8507288" cy="5001419"/>
          </a:xfrm>
        </p:spPr>
        <p:txBody>
          <a:bodyPr>
            <a:normAutofit/>
          </a:bodyPr>
          <a:lstStyle/>
          <a:p>
            <a:r>
              <a:rPr lang="en-US" dirty="0"/>
              <a:t>The microcontroller</a:t>
            </a:r>
          </a:p>
          <a:p>
            <a:pPr lvl="1"/>
            <a:r>
              <a:rPr lang="en-US" dirty="0"/>
              <a:t>History</a:t>
            </a:r>
          </a:p>
          <a:p>
            <a:pPr lvl="1"/>
            <a:r>
              <a:rPr lang="en-US" dirty="0"/>
              <a:t>Properties of the Cortex M4 CPU</a:t>
            </a:r>
          </a:p>
          <a:p>
            <a:pPr lvl="1"/>
            <a:r>
              <a:rPr lang="en-US" dirty="0"/>
              <a:t>Interrupt system</a:t>
            </a:r>
          </a:p>
          <a:p>
            <a:pPr lvl="1"/>
            <a:r>
              <a:rPr lang="en-US" dirty="0"/>
              <a:t>Timers</a:t>
            </a:r>
          </a:p>
          <a:p>
            <a:pPr lvl="1"/>
            <a:r>
              <a:rPr lang="en-US" dirty="0"/>
              <a:t>Direct Memory Access system</a:t>
            </a:r>
          </a:p>
          <a:p>
            <a:r>
              <a:rPr lang="en-US" dirty="0" err="1"/>
              <a:t>Superloop</a:t>
            </a:r>
            <a:r>
              <a:rPr lang="en-US" dirty="0"/>
              <a:t> ‘scheduler’</a:t>
            </a:r>
          </a:p>
          <a:p>
            <a:endParaRPr lang="en-US" dirty="0"/>
          </a:p>
          <a:p>
            <a:pPr lvl="1"/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ARM History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56" y="836712"/>
            <a:ext cx="8229600" cy="5184576"/>
          </a:xfrm>
        </p:spPr>
        <p:txBody>
          <a:bodyPr/>
          <a:lstStyle/>
          <a:p>
            <a:r>
              <a:rPr lang="en-US" dirty="0"/>
              <a:t>Started in 1980 as a co-processor</a:t>
            </a:r>
          </a:p>
          <a:p>
            <a:pPr lvl="1"/>
            <a:r>
              <a:rPr lang="en-US" dirty="0"/>
              <a:t>ARM1 architecture</a:t>
            </a:r>
          </a:p>
          <a:p>
            <a:r>
              <a:rPr lang="en-US" dirty="0"/>
              <a:t>Latest: </a:t>
            </a:r>
          </a:p>
          <a:p>
            <a:pPr lvl="1"/>
            <a:r>
              <a:rPr lang="en-US" dirty="0"/>
              <a:t>ARMv9-A architecture (</a:t>
            </a:r>
            <a:r>
              <a:rPr lang="en-US" dirty="0" err="1"/>
              <a:t>zie</a:t>
            </a:r>
            <a:r>
              <a:rPr lang="en-US" dirty="0"/>
              <a:t> </a:t>
            </a:r>
            <a:r>
              <a:rPr lang="en-US" dirty="0" err="1"/>
              <a:t>bijv</a:t>
            </a:r>
            <a:r>
              <a:rPr lang="en-US" dirty="0"/>
              <a:t>. </a:t>
            </a:r>
            <a:r>
              <a:rPr lang="nl-NL" dirty="0">
                <a:hlinkClick r:id="rId3"/>
              </a:rPr>
              <a:t>Cortex-A710</a:t>
            </a:r>
            <a:r>
              <a:rPr lang="en-US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2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7" name="TextBox 6"/>
          <p:cNvSpPr txBox="1"/>
          <p:nvPr/>
        </p:nvSpPr>
        <p:spPr>
          <a:xfrm>
            <a:off x="8747956" y="4010077"/>
            <a:ext cx="2465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Difference to x86?</a:t>
            </a:r>
            <a:endParaRPr lang="nl-NL" sz="2400" dirty="0">
              <a:solidFill>
                <a:srgbClr val="0070C0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C73BBC3-A616-45B7-9ADD-3744E372A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966" y="947324"/>
            <a:ext cx="5183665" cy="249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3021012"/>
            <a:ext cx="7596336" cy="347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5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ARM family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ROS01 Week 2</a:t>
            </a: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1631504" y="6309320"/>
            <a:ext cx="9289032" cy="548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451" y="836712"/>
            <a:ext cx="8401045" cy="594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45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CC3220S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53" y="911282"/>
            <a:ext cx="4464495" cy="557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70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Cortex M4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124744"/>
            <a:ext cx="6206480" cy="5184576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US" dirty="0"/>
              <a:t>ARMv7E-M architecture</a:t>
            </a:r>
          </a:p>
          <a:p>
            <a:pPr lvl="1">
              <a:buFontTx/>
              <a:buChar char="-"/>
            </a:pPr>
            <a:r>
              <a:rPr lang="en-US" dirty="0"/>
              <a:t>Two modes of operation: Thread (application code) and Handler (exceptions and OS).</a:t>
            </a:r>
            <a:r>
              <a:rPr lang="nl-NL" dirty="0"/>
              <a:t> </a:t>
            </a:r>
            <a:endParaRPr lang="en-US" dirty="0"/>
          </a:p>
          <a:p>
            <a:pPr lvl="2">
              <a:buFontTx/>
              <a:buChar char="-"/>
            </a:pPr>
            <a:r>
              <a:rPr lang="en-US" dirty="0"/>
              <a:t>Main SP(MSP) / Process SP (PSP)</a:t>
            </a:r>
          </a:p>
          <a:p>
            <a:pPr lvl="1">
              <a:buFontTx/>
              <a:buChar char="-"/>
            </a:pPr>
            <a:r>
              <a:rPr lang="en-US" dirty="0"/>
              <a:t>Two privilege levels: </a:t>
            </a:r>
            <a:r>
              <a:rPr lang="nl-NL" dirty="0" err="1"/>
              <a:t>Unprivileged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privileged</a:t>
            </a:r>
            <a:r>
              <a:rPr lang="nl-NL" dirty="0"/>
              <a:t>. </a:t>
            </a:r>
          </a:p>
          <a:p>
            <a:pPr lvl="1">
              <a:buFontTx/>
              <a:buChar char="-"/>
            </a:pPr>
            <a:r>
              <a:rPr lang="en-US" dirty="0"/>
              <a:t>Thumb 2 instructions</a:t>
            </a:r>
          </a:p>
          <a:p>
            <a:pPr lvl="2">
              <a:buFontTx/>
              <a:buChar char="-"/>
            </a:pPr>
            <a:r>
              <a:rPr lang="en-US" dirty="0"/>
              <a:t>Single cycle integer division/multiply</a:t>
            </a:r>
          </a:p>
          <a:p>
            <a:pPr lvl="1">
              <a:buFontTx/>
              <a:buChar char="-"/>
            </a:pPr>
            <a:r>
              <a:rPr lang="en-US" dirty="0"/>
              <a:t>Ultra-low power sleep modes</a:t>
            </a:r>
          </a:p>
          <a:p>
            <a:pPr lvl="1">
              <a:buFontTx/>
              <a:buChar char="-"/>
            </a:pPr>
            <a:r>
              <a:rPr lang="en-US" dirty="0"/>
              <a:t>Atomic bit manipulation (Bit-banding)</a:t>
            </a:r>
          </a:p>
          <a:p>
            <a:pPr lvl="1">
              <a:buFontTx/>
              <a:buChar char="-"/>
            </a:pPr>
            <a:r>
              <a:rPr lang="en-US" dirty="0"/>
              <a:t>System timer (</a:t>
            </a:r>
            <a:r>
              <a:rPr lang="en-US" dirty="0" err="1"/>
              <a:t>SysTick</a:t>
            </a:r>
            <a:r>
              <a:rPr lang="en-US" dirty="0"/>
              <a:t>)</a:t>
            </a:r>
          </a:p>
          <a:p>
            <a:pPr lvl="1">
              <a:buFontTx/>
              <a:buChar char="-"/>
            </a:pPr>
            <a:r>
              <a:rPr lang="en-US" dirty="0"/>
              <a:t>Nested Vector Interrupt Controller (NVIC)</a:t>
            </a:r>
          </a:p>
          <a:p>
            <a:pPr>
              <a:buFontTx/>
              <a:buChar char="-"/>
            </a:pP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8087" y="962342"/>
            <a:ext cx="5906585" cy="553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5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Exceptions – NVIC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Nested Vectored Interrupt Controller</a:t>
            </a:r>
          </a:p>
          <a:p>
            <a:pPr lvl="1"/>
            <a:r>
              <a:rPr lang="en-US" dirty="0"/>
              <a:t>75 exception sources</a:t>
            </a:r>
          </a:p>
          <a:p>
            <a:pPr lvl="1"/>
            <a:r>
              <a:rPr lang="en-US" dirty="0"/>
              <a:t>Priority level between -3 to 7 (low number is high priority)</a:t>
            </a:r>
          </a:p>
          <a:p>
            <a:pPr lvl="2"/>
            <a:r>
              <a:rPr lang="en-US" dirty="0"/>
              <a:t>Priority groups</a:t>
            </a:r>
          </a:p>
          <a:p>
            <a:pPr lvl="3"/>
            <a:r>
              <a:rPr lang="en-US" dirty="0"/>
              <a:t>group priority (determines preemption) </a:t>
            </a:r>
          </a:p>
          <a:p>
            <a:pPr lvl="3"/>
            <a:r>
              <a:rPr lang="en-US" dirty="0"/>
              <a:t>sub priority fields (determines order when multiple interrupts are pending)</a:t>
            </a:r>
          </a:p>
          <a:p>
            <a:pPr lvl="1"/>
            <a:r>
              <a:rPr lang="en-US" dirty="0"/>
              <a:t>Tail-chaining of Exception Handlers</a:t>
            </a:r>
          </a:p>
          <a:p>
            <a:pPr lvl="1"/>
            <a:r>
              <a:rPr lang="en-US" dirty="0"/>
              <a:t>External Non </a:t>
            </a:r>
            <a:r>
              <a:rPr lang="en-US" dirty="0" err="1"/>
              <a:t>Maskable</a:t>
            </a:r>
            <a:r>
              <a:rPr lang="en-US" dirty="0"/>
              <a:t> Interrupt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52184" y="3789040"/>
            <a:ext cx="3243455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06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Exception</a:t>
            </a:r>
            <a:r>
              <a:rPr lang="nl-NL" dirty="0"/>
              <a:t> types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ROS01 Week 2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5" y="836713"/>
            <a:ext cx="8563963" cy="4255241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91545" y="5040213"/>
            <a:ext cx="8545490" cy="90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67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582</Words>
  <Application>Microsoft Office PowerPoint</Application>
  <PresentationFormat>Widescreen</PresentationFormat>
  <Paragraphs>183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Office-thema</vt:lpstr>
      <vt:lpstr>Real-Time Operating Systems</vt:lpstr>
      <vt:lpstr>Planning ROS01</vt:lpstr>
      <vt:lpstr>Overview</vt:lpstr>
      <vt:lpstr>ARM History</vt:lpstr>
      <vt:lpstr>ARM family</vt:lpstr>
      <vt:lpstr>CC3220S</vt:lpstr>
      <vt:lpstr>Cortex M4</vt:lpstr>
      <vt:lpstr>Exceptions – NVIC</vt:lpstr>
      <vt:lpstr>Exception types</vt:lpstr>
      <vt:lpstr>PowerPoint Presentation</vt:lpstr>
      <vt:lpstr>Timers</vt:lpstr>
      <vt:lpstr>Timers</vt:lpstr>
      <vt:lpstr>Bit-Banding</vt:lpstr>
      <vt:lpstr>Bit-Banding</vt:lpstr>
      <vt:lpstr>µDMA</vt:lpstr>
      <vt:lpstr>Voorbeeld embedded system</vt:lpstr>
      <vt:lpstr>Software Architecture</vt:lpstr>
      <vt:lpstr>Superloop Construct</vt:lpstr>
      <vt:lpstr>Opdrachten / Verslag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VersD</dc:creator>
  <cp:lastModifiedBy>Versluis, D. (Daniel)</cp:lastModifiedBy>
  <cp:revision>320</cp:revision>
  <dcterms:modified xsi:type="dcterms:W3CDTF">2021-09-07T06:49:27Z</dcterms:modified>
</cp:coreProperties>
</file>