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5" r:id="rId3"/>
    <p:sldId id="257" r:id="rId4"/>
    <p:sldId id="294" r:id="rId5"/>
    <p:sldId id="293" r:id="rId6"/>
    <p:sldId id="295" r:id="rId7"/>
    <p:sldId id="296" r:id="rId8"/>
    <p:sldId id="297" r:id="rId9"/>
    <p:sldId id="304" r:id="rId10"/>
    <p:sldId id="299" r:id="rId11"/>
    <p:sldId id="300" r:id="rId12"/>
    <p:sldId id="301" r:id="rId13"/>
    <p:sldId id="302" r:id="rId14"/>
    <p:sldId id="303" r:id="rId15"/>
    <p:sldId id="298" r:id="rId16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88714" autoAdjust="0"/>
  </p:normalViewPr>
  <p:slideViewPr>
    <p:cSldViewPr>
      <p:cViewPr varScale="1">
        <p:scale>
          <a:sx n="66" d="100"/>
          <a:sy n="66" d="100"/>
        </p:scale>
        <p:origin x="312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26/11/2018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26/11/2018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45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035" y="620713"/>
            <a:ext cx="1894590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208568" y="5953894"/>
            <a:ext cx="918841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72264" y="6541542"/>
            <a:ext cx="2590304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9856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 smtClean="0"/>
              <a:t>ROS01</a:t>
            </a:r>
          </a:p>
          <a:p>
            <a:r>
              <a:rPr lang="nl-NL" dirty="0" smtClean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27848" y="4653136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3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Cooperative Scheduling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Suspending a task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Implementing a delay using </a:t>
            </a:r>
            <a:r>
              <a:rPr lang="en-US" sz="3200" dirty="0" err="1" smtClean="0"/>
              <a:t>S</a:t>
            </a:r>
            <a:r>
              <a:rPr lang="en-US" sz="3200" dirty="0" err="1" smtClean="0"/>
              <a:t>ysTick</a:t>
            </a:r>
            <a:endParaRPr lang="en-US" sz="3200" dirty="0" smtClean="0"/>
          </a:p>
          <a:p>
            <a:pPr lvl="1"/>
            <a:r>
              <a:rPr lang="en-US" sz="2800" dirty="0" smtClean="0"/>
              <a:t>Change state to WAITING</a:t>
            </a:r>
          </a:p>
          <a:p>
            <a:pPr lvl="1"/>
            <a:r>
              <a:rPr lang="en-US" sz="2800" dirty="0" smtClean="0"/>
              <a:t>Initialize a counter, or add to the existing period</a:t>
            </a:r>
          </a:p>
          <a:p>
            <a:pPr lvl="1"/>
            <a:r>
              <a:rPr lang="en-US" sz="2800" dirty="0" smtClean="0"/>
              <a:t>Decrement the counter each tick</a:t>
            </a:r>
          </a:p>
          <a:p>
            <a:pPr lvl="1"/>
            <a:r>
              <a:rPr lang="en-US" sz="2800" dirty="0" smtClean="0"/>
              <a:t>When reached zero, put into ready mode</a:t>
            </a:r>
            <a:endParaRPr lang="nl-NL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4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process of selecting the task to execute next</a:t>
            </a:r>
          </a:p>
          <a:p>
            <a:pPr lvl="1"/>
            <a:r>
              <a:rPr lang="en-US" sz="2800" dirty="0" smtClean="0"/>
              <a:t>What if 3 tasks are READY at the same time?</a:t>
            </a:r>
          </a:p>
          <a:p>
            <a:pPr lvl="1"/>
            <a:r>
              <a:rPr lang="en-US" sz="2800" dirty="0" smtClean="0"/>
              <a:t>Which one </a:t>
            </a:r>
            <a:r>
              <a:rPr lang="en-US" sz="2800" dirty="0" smtClean="0"/>
              <a:t>will be selected first?</a:t>
            </a:r>
          </a:p>
          <a:p>
            <a:pPr lvl="1"/>
            <a:endParaRPr lang="en-US" sz="2800" dirty="0" smtClean="0"/>
          </a:p>
          <a:p>
            <a:r>
              <a:rPr lang="en-US" sz="3200" dirty="0" smtClean="0"/>
              <a:t>Scheduling algorithms</a:t>
            </a:r>
          </a:p>
          <a:p>
            <a:pPr lvl="1"/>
            <a:r>
              <a:rPr lang="en-US" sz="2800" dirty="0" smtClean="0"/>
              <a:t>FIFO</a:t>
            </a:r>
          </a:p>
          <a:p>
            <a:pPr lvl="1"/>
            <a:r>
              <a:rPr lang="en-US" sz="2800" dirty="0" smtClean="0"/>
              <a:t>Priority based</a:t>
            </a:r>
          </a:p>
          <a:p>
            <a:pPr lvl="1"/>
            <a:r>
              <a:rPr lang="en-US" sz="2800" dirty="0" smtClean="0"/>
              <a:t>Shortest Job First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04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FIFO – Scheduling Algorithm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5184576"/>
          </a:xfrm>
        </p:spPr>
        <p:txBody>
          <a:bodyPr>
            <a:noAutofit/>
          </a:bodyPr>
          <a:lstStyle/>
          <a:p>
            <a:r>
              <a:rPr lang="en-US" sz="3200" dirty="0" smtClean="0"/>
              <a:t>Tasks are run in order of task-creation</a:t>
            </a:r>
          </a:p>
          <a:p>
            <a:pPr lvl="1"/>
            <a:r>
              <a:rPr lang="en-US" sz="2800" dirty="0" smtClean="0"/>
              <a:t>Add most important tasks first</a:t>
            </a:r>
          </a:p>
          <a:p>
            <a:pPr lvl="1"/>
            <a:r>
              <a:rPr lang="en-US" sz="2800" dirty="0" smtClean="0"/>
              <a:t>Add less important tasks later</a:t>
            </a:r>
          </a:p>
          <a:p>
            <a:endParaRPr lang="en-US" sz="3200" dirty="0"/>
          </a:p>
          <a:p>
            <a:r>
              <a:rPr lang="en-US" sz="3200" dirty="0" smtClean="0"/>
              <a:t>Pro</a:t>
            </a:r>
          </a:p>
          <a:p>
            <a:pPr lvl="1"/>
            <a:r>
              <a:rPr lang="en-US" sz="2800" dirty="0" smtClean="0"/>
              <a:t>Easy!</a:t>
            </a:r>
          </a:p>
          <a:p>
            <a:pPr lvl="1"/>
            <a:r>
              <a:rPr lang="en-US" sz="2800" dirty="0" smtClean="0"/>
              <a:t>No overhead in selecting</a:t>
            </a:r>
          </a:p>
          <a:p>
            <a:r>
              <a:rPr lang="en-US" sz="3200" dirty="0" smtClean="0"/>
              <a:t>Con</a:t>
            </a:r>
          </a:p>
          <a:p>
            <a:pPr lvl="1"/>
            <a:r>
              <a:rPr lang="en-US" sz="2800" dirty="0" smtClean="0"/>
              <a:t>Fixed solution, pre-determined at compile time</a:t>
            </a:r>
            <a:endParaRPr lang="nl-NL" sz="2800" dirty="0" smtClean="0"/>
          </a:p>
          <a:p>
            <a:pPr lvl="1"/>
            <a:r>
              <a:rPr lang="en-US" sz="2800" dirty="0" smtClean="0"/>
              <a:t>Tasks created run-time are always last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9" y="2904027"/>
            <a:ext cx="34194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Priority based – Scheduling Algorithm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5184576"/>
          </a:xfrm>
        </p:spPr>
        <p:txBody>
          <a:bodyPr>
            <a:noAutofit/>
          </a:bodyPr>
          <a:lstStyle/>
          <a:p>
            <a:r>
              <a:rPr lang="en-US" sz="3200" dirty="0" smtClean="0"/>
              <a:t>Use ‘priority’ number over position in task list</a:t>
            </a:r>
          </a:p>
          <a:p>
            <a:pPr lvl="1"/>
            <a:r>
              <a:rPr lang="en-US" sz="2800" dirty="0" smtClean="0"/>
              <a:t>Highest priority task goes first of all READY tasks</a:t>
            </a:r>
            <a:endParaRPr lang="en-US" sz="2800" dirty="0"/>
          </a:p>
          <a:p>
            <a:endParaRPr lang="en-US" sz="3200" dirty="0" smtClean="0"/>
          </a:p>
          <a:p>
            <a:r>
              <a:rPr lang="en-US" sz="3200" dirty="0" smtClean="0"/>
              <a:t>Pro</a:t>
            </a:r>
          </a:p>
          <a:p>
            <a:pPr lvl="1"/>
            <a:r>
              <a:rPr lang="en-US" sz="2800" dirty="0" smtClean="0"/>
              <a:t>Ability to work with more tasks</a:t>
            </a:r>
          </a:p>
          <a:p>
            <a:pPr lvl="1"/>
            <a:r>
              <a:rPr lang="en-US" sz="2800" dirty="0" smtClean="0"/>
              <a:t>Possible to change priority real time</a:t>
            </a:r>
          </a:p>
          <a:p>
            <a:pPr lvl="1"/>
            <a:r>
              <a:rPr lang="en-US" sz="2800" dirty="0" smtClean="0"/>
              <a:t>Most demanding tasks run first</a:t>
            </a:r>
          </a:p>
          <a:p>
            <a:r>
              <a:rPr lang="en-US" sz="3200" dirty="0" smtClean="0"/>
              <a:t>Cons</a:t>
            </a:r>
          </a:p>
          <a:p>
            <a:pPr lvl="1"/>
            <a:r>
              <a:rPr lang="en-US" sz="2800" dirty="0" smtClean="0"/>
              <a:t>Means either sorting a list or traversing it </a:t>
            </a:r>
          </a:p>
          <a:p>
            <a:pPr lvl="2"/>
            <a:r>
              <a:rPr lang="en-US" sz="2400" dirty="0" smtClean="0"/>
              <a:t>Increases scheduling time</a:t>
            </a:r>
          </a:p>
          <a:p>
            <a:pPr lvl="1"/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2204865"/>
            <a:ext cx="2160240" cy="236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Shortest Job First – Scheduling Algorithm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52736"/>
            <a:ext cx="10972800" cy="518457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First execute the task with shortest estimated run-time</a:t>
            </a:r>
          </a:p>
          <a:p>
            <a:pPr lvl="1"/>
            <a:r>
              <a:rPr lang="en-US" sz="2800" dirty="0" smtClean="0"/>
              <a:t>First used in database applications, keep customers happy!</a:t>
            </a:r>
          </a:p>
          <a:p>
            <a:endParaRPr lang="en-US" sz="3200" dirty="0"/>
          </a:p>
          <a:p>
            <a:r>
              <a:rPr lang="en-US" sz="3200" dirty="0" smtClean="0"/>
              <a:t>Pro</a:t>
            </a:r>
          </a:p>
          <a:p>
            <a:pPr lvl="1"/>
            <a:r>
              <a:rPr lang="en-US" sz="2800" dirty="0" smtClean="0"/>
              <a:t>Shortest average waiting time</a:t>
            </a:r>
          </a:p>
          <a:p>
            <a:r>
              <a:rPr lang="en-US" sz="3200" dirty="0" smtClean="0"/>
              <a:t>Con</a:t>
            </a:r>
          </a:p>
          <a:p>
            <a:pPr lvl="1"/>
            <a:r>
              <a:rPr lang="en-US" sz="2800" dirty="0" smtClean="0"/>
              <a:t>Estimating (dynamic) task time</a:t>
            </a:r>
          </a:p>
          <a:p>
            <a:pPr lvl="1"/>
            <a:r>
              <a:rPr lang="en-US" sz="2800" dirty="0" smtClean="0"/>
              <a:t>Longest tasks have worst reaction time</a:t>
            </a:r>
            <a:endParaRPr lang="nl-NL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117" y="3140968"/>
            <a:ext cx="3894433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Next Week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Pre-Emptive scheduling</a:t>
            </a:r>
          </a:p>
          <a:p>
            <a:r>
              <a:rPr lang="en-US" sz="3200" dirty="0" smtClean="0"/>
              <a:t>(pre-emptive) Scheduling algorithms</a:t>
            </a:r>
            <a:endParaRPr lang="nl-NL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3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Blinking</a:t>
            </a:r>
            <a:r>
              <a:rPr lang="nl-NL" dirty="0"/>
              <a:t> </a:t>
            </a:r>
            <a:r>
              <a:rPr lang="nl-NL" dirty="0" err="1"/>
              <a:t>leds</a:t>
            </a:r>
            <a:endParaRPr lang="nl-NL" dirty="0"/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 	</a:t>
            </a:r>
            <a:r>
              <a:rPr lang="nl-NL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</a:t>
            </a:r>
            <a:r>
              <a:rPr lang="nl-N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Scheduling</a:t>
            </a:r>
            <a:endParaRPr lang="nl-N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dirty="0" smtClean="0"/>
              <a:t>Week 4: 	Pre-</a:t>
            </a:r>
            <a:r>
              <a:rPr lang="nl-NL" dirty="0" err="1" smtClean="0"/>
              <a:t>emptive</a:t>
            </a:r>
            <a:r>
              <a:rPr lang="nl-NL" dirty="0" smtClean="0"/>
              <a:t> </a:t>
            </a:r>
            <a:r>
              <a:rPr lang="nl-NL" dirty="0" err="1" smtClean="0"/>
              <a:t>Scheduling</a:t>
            </a:r>
            <a:endParaRPr lang="nl-NL" dirty="0" smtClean="0"/>
          </a:p>
          <a:p>
            <a:r>
              <a:rPr lang="nl-NL" dirty="0" smtClean="0"/>
              <a:t>Week 5: 	Using </a:t>
            </a:r>
            <a:r>
              <a:rPr lang="nl-NL" dirty="0" smtClean="0"/>
              <a:t>TI-RTOS</a:t>
            </a:r>
            <a:endParaRPr lang="nl-NL" dirty="0" smtClean="0"/>
          </a:p>
          <a:p>
            <a:r>
              <a:rPr lang="nl-NL" dirty="0" smtClean="0"/>
              <a:t>Week 6:	</a:t>
            </a:r>
            <a:r>
              <a:rPr lang="en-US" dirty="0" err="1" smtClean="0"/>
              <a:t>Schedulability</a:t>
            </a:r>
            <a:r>
              <a:rPr lang="en-US" dirty="0" smtClean="0"/>
              <a:t> Analyses, Priority Assignment</a:t>
            </a:r>
            <a:endParaRPr lang="nl-NL" dirty="0" smtClean="0"/>
          </a:p>
          <a:p>
            <a:r>
              <a:rPr lang="nl-NL" dirty="0" smtClean="0"/>
              <a:t>Week 7: 	Response Time Analyses</a:t>
            </a:r>
          </a:p>
          <a:p>
            <a:r>
              <a:rPr lang="nl-NL" dirty="0" smtClean="0"/>
              <a:t>Week 8:	</a:t>
            </a:r>
            <a:r>
              <a:rPr lang="nl-NL" dirty="0" err="1" smtClean="0"/>
              <a:t>Finalizing</a:t>
            </a:r>
            <a:r>
              <a:rPr lang="nl-NL" dirty="0" smtClean="0"/>
              <a:t> </a:t>
            </a:r>
            <a:r>
              <a:rPr lang="nl-NL" dirty="0" err="1" smtClean="0"/>
              <a:t>Final</a:t>
            </a:r>
            <a:r>
              <a:rPr lang="nl-NL" dirty="0" smtClean="0"/>
              <a:t> </a:t>
            </a:r>
            <a:r>
              <a:rPr lang="nl-NL" dirty="0" err="1" smtClean="0"/>
              <a:t>Assigment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ROS01 Week 3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54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Scheduling</a:t>
            </a:r>
          </a:p>
          <a:p>
            <a:pPr lvl="1"/>
            <a:r>
              <a:rPr lang="en-US" sz="3200" dirty="0" smtClean="0"/>
              <a:t>Problem</a:t>
            </a:r>
          </a:p>
          <a:p>
            <a:pPr lvl="1"/>
            <a:r>
              <a:rPr lang="en-US" sz="3200" dirty="0" smtClean="0"/>
              <a:t>Goal</a:t>
            </a:r>
          </a:p>
          <a:p>
            <a:pPr lvl="1"/>
            <a:r>
              <a:rPr lang="en-US" sz="3200" dirty="0" smtClean="0"/>
              <a:t>Possible solution</a:t>
            </a:r>
          </a:p>
          <a:p>
            <a:pPr lvl="1"/>
            <a:endParaRPr lang="en-US" sz="3200" dirty="0" smtClean="0"/>
          </a:p>
          <a:p>
            <a:endParaRPr lang="en-US" sz="3600" dirty="0" smtClean="0"/>
          </a:p>
          <a:p>
            <a:pPr lvl="1"/>
            <a:endParaRPr lang="nl-NL" sz="3200" dirty="0" smtClean="0"/>
          </a:p>
          <a:p>
            <a:endParaRPr lang="nl-NL" sz="3600" dirty="0" smtClean="0"/>
          </a:p>
          <a:p>
            <a:endParaRPr lang="nl-NL" sz="36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Scheduling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Problem</a:t>
            </a:r>
          </a:p>
          <a:p>
            <a:pPr lvl="1"/>
            <a:r>
              <a:rPr lang="en-US" sz="2800" dirty="0" smtClean="0"/>
              <a:t>Multiple processes require CPU time</a:t>
            </a:r>
          </a:p>
          <a:p>
            <a:pPr lvl="2"/>
            <a:r>
              <a:rPr lang="en-US" sz="2400" dirty="0" smtClean="0"/>
              <a:t>Some processes need it </a:t>
            </a:r>
            <a:r>
              <a:rPr lang="en-US" sz="2400" dirty="0" smtClean="0"/>
              <a:t>ASAP</a:t>
            </a:r>
            <a:endParaRPr lang="en-US" sz="2400" dirty="0" smtClean="0"/>
          </a:p>
          <a:p>
            <a:pPr lvl="2"/>
            <a:r>
              <a:rPr lang="en-US" sz="2400" dirty="0" smtClean="0"/>
              <a:t>Some processes just need to happen at some point in time</a:t>
            </a:r>
          </a:p>
          <a:p>
            <a:pPr lvl="1"/>
            <a:r>
              <a:rPr lang="en-US" sz="2800" dirty="0" smtClean="0"/>
              <a:t>Multiple processes require bandwidth</a:t>
            </a:r>
          </a:p>
          <a:p>
            <a:pPr lvl="2"/>
            <a:r>
              <a:rPr lang="en-US" sz="2400" dirty="0" smtClean="0"/>
              <a:t>USB, Serial, SPI ....</a:t>
            </a:r>
          </a:p>
          <a:p>
            <a:pPr lvl="2"/>
            <a:r>
              <a:rPr lang="en-US" sz="2400" dirty="0" smtClean="0"/>
              <a:t>Prioritization?</a:t>
            </a:r>
          </a:p>
          <a:p>
            <a:pPr lvl="2"/>
            <a:endParaRPr lang="en-US" sz="2400" dirty="0" smtClean="0"/>
          </a:p>
          <a:p>
            <a:r>
              <a:rPr lang="en-US" sz="3200" dirty="0" smtClean="0"/>
              <a:t>Goal</a:t>
            </a:r>
          </a:p>
          <a:p>
            <a:pPr lvl="1"/>
            <a:r>
              <a:rPr lang="en-US" sz="2800" dirty="0" smtClean="0"/>
              <a:t>Create a framework that’ll ease (CPU) time management</a:t>
            </a:r>
          </a:p>
          <a:p>
            <a:pPr lvl="1"/>
            <a:r>
              <a:rPr lang="en-US" sz="2800" dirty="0" smtClean="0"/>
              <a:t>Easy to add new processes  and to share resources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8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Superloop</a:t>
            </a:r>
            <a:r>
              <a:rPr lang="en-US" dirty="0" smtClean="0"/>
              <a:t> Construct</a:t>
            </a:r>
            <a:endParaRPr lang="nl-N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9909" y="3356992"/>
            <a:ext cx="8751271" cy="345638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911424" y="908720"/>
                <a:ext cx="11026787" cy="24482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/>
                  <a:t>Unnecessarily runs all tasks every tick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𝑡𝑖𝑚𝑒</m:t>
                        </m:r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 &lt; </a:t>
                </a:r>
                <a:r>
                  <a:rPr lang="en-US" sz="3200" dirty="0" err="1" smtClean="0"/>
                  <a:t>SysTick</a:t>
                </a:r>
                <a:r>
                  <a:rPr lang="en-US" sz="3200" dirty="0" smtClean="0"/>
                  <a:t> </a:t>
                </a:r>
                <a:r>
                  <a:rPr lang="en-US" sz="3200" dirty="0"/>
                  <a:t>time</a:t>
                </a:r>
              </a:p>
              <a:p>
                <a:pPr lvl="1"/>
                <a:r>
                  <a:rPr lang="en-US" sz="2800" dirty="0"/>
                  <a:t>Limited amount of tasks</a:t>
                </a:r>
              </a:p>
              <a:p>
                <a:pPr lvl="1"/>
                <a:r>
                  <a:rPr lang="en-US" sz="2800" dirty="0"/>
                  <a:t>Blocking tasks will cause </a:t>
                </a:r>
                <a:r>
                  <a:rPr lang="en-US" sz="2800" dirty="0" smtClean="0"/>
                  <a:t>problems: </a:t>
                </a:r>
                <a:r>
                  <a:rPr lang="en-US" sz="28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while (</a:t>
                </a:r>
                <a:r>
                  <a:rPr lang="en-US" sz="28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buttonIsPressed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())</a:t>
                </a:r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endParaRPr lang="en-US" sz="3200" dirty="0"/>
              </a:p>
              <a:p>
                <a:endParaRPr lang="nl-NL" sz="3200" dirty="0"/>
              </a:p>
            </p:txBody>
          </p:sp>
        </mc:Choice>
        <mc:Fallback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908720"/>
                <a:ext cx="11026787" cy="2448272"/>
              </a:xfrm>
              <a:prstGeom prst="rect">
                <a:avLst/>
              </a:prstGeom>
              <a:blipFill rotWithShape="0">
                <a:blip r:embed="rId4"/>
                <a:stretch>
                  <a:fillRect l="-1272" t="-3234" r="-16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‘Complex’ Cooperative Scheduler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80728"/>
            <a:ext cx="10972800" cy="5184576"/>
          </a:xfrm>
        </p:spPr>
        <p:txBody>
          <a:bodyPr>
            <a:noAutofit/>
          </a:bodyPr>
          <a:lstStyle/>
          <a:p>
            <a:r>
              <a:rPr lang="en-US" sz="3200" dirty="0" smtClean="0"/>
              <a:t>Cooperative: </a:t>
            </a:r>
          </a:p>
          <a:p>
            <a:pPr lvl="1"/>
            <a:r>
              <a:rPr lang="en-US" sz="2800" dirty="0" smtClean="0"/>
              <a:t>Task finishes </a:t>
            </a:r>
          </a:p>
          <a:p>
            <a:pPr lvl="1"/>
            <a:r>
              <a:rPr lang="en-US" sz="2800" dirty="0" smtClean="0"/>
              <a:t>then transfers control back to the scheduler</a:t>
            </a:r>
          </a:p>
          <a:p>
            <a:pPr lvl="1"/>
            <a:endParaRPr lang="en-US" sz="2800" dirty="0" smtClean="0"/>
          </a:p>
          <a:p>
            <a:r>
              <a:rPr lang="en-US" sz="3200" dirty="0" smtClean="0"/>
              <a:t>No fights over concurrent use of hardware</a:t>
            </a:r>
          </a:p>
          <a:p>
            <a:r>
              <a:rPr lang="en-US" sz="3200" dirty="0" smtClean="0"/>
              <a:t>Perfect for small amount of tasks</a:t>
            </a:r>
          </a:p>
          <a:p>
            <a:r>
              <a:rPr lang="en-US" sz="3200" dirty="0" smtClean="0"/>
              <a:t>Easy to maintain</a:t>
            </a:r>
          </a:p>
          <a:p>
            <a:r>
              <a:rPr lang="en-US" sz="3200" dirty="0" smtClean="0"/>
              <a:t>Adaption </a:t>
            </a:r>
            <a:r>
              <a:rPr lang="en-US" sz="3200" dirty="0" smtClean="0"/>
              <a:t>to simple version:</a:t>
            </a:r>
          </a:p>
          <a:p>
            <a:pPr lvl="1"/>
            <a:r>
              <a:rPr lang="en-US" sz="2800" dirty="0" smtClean="0"/>
              <a:t>Each task gets its own period (e.g. 400 </a:t>
            </a:r>
            <a:r>
              <a:rPr lang="en-US" sz="2800" dirty="0" err="1" smtClean="0"/>
              <a:t>SysTicks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smtClean="0"/>
              <a:t>Each task could have a priority, state,  </a:t>
            </a:r>
            <a:r>
              <a:rPr lang="en-US" sz="2800" dirty="0" err="1" smtClean="0"/>
              <a:t>etc</a:t>
            </a:r>
            <a:endParaRPr lang="nl-NL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6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217" y="4089608"/>
            <a:ext cx="6766560" cy="26517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928" y="1052736"/>
            <a:ext cx="6835140" cy="264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Overview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Tasklist</a:t>
            </a:r>
            <a:endParaRPr lang="en-US" sz="3200" dirty="0" smtClean="0"/>
          </a:p>
          <a:p>
            <a:pPr lvl="1"/>
            <a:r>
              <a:rPr lang="en-US" sz="2800" dirty="0" smtClean="0"/>
              <a:t>Structure (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sz="2800" dirty="0" smtClean="0"/>
              <a:t>) for </a:t>
            </a:r>
            <a:r>
              <a:rPr lang="en-US" sz="2800" dirty="0" smtClean="0"/>
              <a:t>each task</a:t>
            </a:r>
          </a:p>
          <a:p>
            <a:pPr lvl="1"/>
            <a:r>
              <a:rPr lang="en-US" sz="2800" dirty="0" smtClean="0"/>
              <a:t>Ordered by priority</a:t>
            </a:r>
          </a:p>
          <a:p>
            <a:pPr lvl="1"/>
            <a:r>
              <a:rPr lang="en-US" sz="2800" dirty="0" smtClean="0"/>
              <a:t>Only execute task when ready</a:t>
            </a:r>
          </a:p>
          <a:p>
            <a:pPr lvl="1"/>
            <a:endParaRPr lang="en-US" sz="2800" dirty="0" smtClean="0"/>
          </a:p>
          <a:p>
            <a:r>
              <a:rPr lang="en-US" sz="3200" dirty="0" smtClean="0"/>
              <a:t>Use </a:t>
            </a:r>
            <a:r>
              <a:rPr lang="en-US" sz="3200" dirty="0" err="1" smtClean="0"/>
              <a:t>S</a:t>
            </a:r>
            <a:r>
              <a:rPr lang="en-US" sz="3200" dirty="0" err="1" smtClean="0"/>
              <a:t>ysTick</a:t>
            </a:r>
            <a:r>
              <a:rPr lang="en-US" sz="3200" dirty="0" smtClean="0"/>
              <a:t> </a:t>
            </a:r>
            <a:r>
              <a:rPr lang="en-US" sz="3200" dirty="0" smtClean="0"/>
              <a:t>to determine which task is READY</a:t>
            </a:r>
          </a:p>
          <a:p>
            <a:r>
              <a:rPr lang="en-US" sz="3200" dirty="0" smtClean="0"/>
              <a:t>Use main loop to execute all ready tasks.</a:t>
            </a:r>
          </a:p>
          <a:p>
            <a:r>
              <a:rPr lang="en-US" sz="3200" dirty="0" smtClean="0"/>
              <a:t>Sleep until next </a:t>
            </a:r>
            <a:r>
              <a:rPr lang="en-US" sz="3200" dirty="0" err="1" smtClean="0"/>
              <a:t>SysTick</a:t>
            </a:r>
            <a:endParaRPr lang="nl-NL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84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Interim : </a:t>
            </a:r>
            <a:r>
              <a:rPr lang="nl-NL" dirty="0" err="1" smtClean="0"/>
              <a:t>Function</a:t>
            </a:r>
            <a:r>
              <a:rPr lang="nl-NL" dirty="0" smtClean="0"/>
              <a:t> pointer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Syntax</a:t>
            </a:r>
          </a:p>
          <a:p>
            <a:pPr marL="457200" lvl="1" indent="0">
              <a:buNone/>
            </a:pPr>
            <a:r>
              <a:rPr lang="en-US" altLang="nl-NL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altLang="nl-NL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altLang="nl-NL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nl-NL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nl-NL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r>
              <a:rPr lang="en-US" altLang="nl-NL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57200" lvl="1" indent="0">
              <a:buNone/>
            </a:pPr>
            <a:r>
              <a:rPr lang="en-US" altLang="nl-NL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altLang="nl-NL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(*</a:t>
            </a:r>
            <a:r>
              <a:rPr lang="en-US" altLang="nl-NL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altLang="nl-NL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)(</a:t>
            </a:r>
            <a:r>
              <a:rPr lang="en-US" altLang="nl-NL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nl-NL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endParaRPr lang="en-US" altLang="nl-NL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run</a:t>
            </a:r>
          </a:p>
          <a:p>
            <a:pPr marL="457200" lvl="1" indent="0">
              <a:buNone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&amp;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(*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)(42);</a:t>
            </a:r>
          </a:p>
          <a:p>
            <a:pPr marL="457200" lvl="1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run (alternative)</a:t>
            </a:r>
          </a:p>
          <a:p>
            <a:pPr marL="457200" lvl="1" indent="0">
              <a:buNone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pointerNaarFunc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(42);</a:t>
            </a:r>
          </a:p>
          <a:p>
            <a:pPr marL="457200" lvl="1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3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1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498</Words>
  <Application>Microsoft Office PowerPoint</Application>
  <PresentationFormat>Breedbeeld</PresentationFormat>
  <Paragraphs>155</Paragraphs>
  <Slides>15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Consolas</vt:lpstr>
      <vt:lpstr>Courier New</vt:lpstr>
      <vt:lpstr>Office-thema</vt:lpstr>
      <vt:lpstr>Real-Time Operating Systems</vt:lpstr>
      <vt:lpstr>Planning ROS01</vt:lpstr>
      <vt:lpstr>Overview</vt:lpstr>
      <vt:lpstr>Scheduling</vt:lpstr>
      <vt:lpstr>Superloop Construct</vt:lpstr>
      <vt:lpstr>‘Complex’ Cooperative Scheduler</vt:lpstr>
      <vt:lpstr>Difference</vt:lpstr>
      <vt:lpstr>Overview</vt:lpstr>
      <vt:lpstr>Interim : Function pointer</vt:lpstr>
      <vt:lpstr>Suspending a task</vt:lpstr>
      <vt:lpstr>Scheduling</vt:lpstr>
      <vt:lpstr>FIFO – Scheduling Algorithm</vt:lpstr>
      <vt:lpstr>Priority based – Scheduling Algorithm</vt:lpstr>
      <vt:lpstr>Shortest Job First – Scheduling Algorithm</vt:lpstr>
      <vt:lpstr>Next Week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299</cp:revision>
  <dcterms:modified xsi:type="dcterms:W3CDTF">2018-11-26T20:32:11Z</dcterms:modified>
</cp:coreProperties>
</file>