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2" r:id="rId3"/>
    <p:sldId id="257" r:id="rId4"/>
    <p:sldId id="294" r:id="rId5"/>
    <p:sldId id="307" r:id="rId6"/>
    <p:sldId id="309" r:id="rId7"/>
    <p:sldId id="306" r:id="rId8"/>
    <p:sldId id="293" r:id="rId9"/>
    <p:sldId id="304" r:id="rId10"/>
    <p:sldId id="305" r:id="rId11"/>
    <p:sldId id="295" r:id="rId12"/>
    <p:sldId id="310" r:id="rId13"/>
    <p:sldId id="298" r:id="rId14"/>
  </p:sldIdLst>
  <p:sldSz cx="12192000" cy="6858000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32"/>
    <a:srgbClr val="FFFFFF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88714" autoAdjust="0"/>
  </p:normalViewPr>
  <p:slideViewPr>
    <p:cSldViewPr>
      <p:cViewPr varScale="1">
        <p:scale>
          <a:sx n="66" d="100"/>
          <a:sy n="66" d="100"/>
        </p:scale>
        <p:origin x="882" y="66"/>
      </p:cViewPr>
      <p:guideLst>
        <p:guide orient="horz" pos="2160"/>
        <p:guide pos="34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A9062207-14BB-4FFF-B0E6-408736B35A74}" type="datetimeFigureOut">
              <a:rPr lang="en-GB" smtClean="0"/>
              <a:pPr/>
              <a:t>01/12/2019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AB1E31A-B677-4339-A49C-591CAB779408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F2163784-BB27-424D-BCD1-75E5752009C4}" type="datetimeFigureOut">
              <a:rPr lang="en-GB" smtClean="0"/>
              <a:pPr/>
              <a:t>01/12/2019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6763"/>
            <a:ext cx="6813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6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29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840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076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551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46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79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79776" y="0"/>
            <a:ext cx="8112224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67808" y="620688"/>
            <a:ext cx="7584843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367808" y="2708920"/>
            <a:ext cx="7584843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590" y="692969"/>
            <a:ext cx="1870364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403" y="908720"/>
            <a:ext cx="11137237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403" y="0"/>
            <a:ext cx="11137237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het opmaakprofiel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opmaakprofielen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ROS01 Week 4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208568" y="5953894"/>
            <a:ext cx="918841" cy="865188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58787" y="6539184"/>
            <a:ext cx="3049431" cy="2603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ros01_ccs_projecte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Real-Time Operating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9856" y="2708920"/>
            <a:ext cx="5688632" cy="1080120"/>
          </a:xfrm>
        </p:spPr>
        <p:txBody>
          <a:bodyPr>
            <a:normAutofit/>
          </a:bodyPr>
          <a:lstStyle/>
          <a:p>
            <a:r>
              <a:rPr lang="en-GB" dirty="0" smtClean="0"/>
              <a:t>ROS01</a:t>
            </a:r>
          </a:p>
          <a:p>
            <a:r>
              <a:rPr lang="nl-NL" dirty="0" smtClean="0"/>
              <a:t>Minor Embedded Systems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27848" y="4653136"/>
            <a:ext cx="5832648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4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Pre-emptive Scheduling</a:t>
            </a:r>
            <a:endParaRPr lang="en-GB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Pre-emptive scheduling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10972800" cy="5368132"/>
          </a:xfrm>
        </p:spPr>
        <p:txBody>
          <a:bodyPr>
            <a:noAutofit/>
          </a:bodyPr>
          <a:lstStyle/>
          <a:p>
            <a:r>
              <a:rPr lang="en-US" sz="3200" dirty="0" smtClean="0"/>
              <a:t>Priority based</a:t>
            </a:r>
          </a:p>
          <a:p>
            <a:pPr lvl="1"/>
            <a:r>
              <a:rPr lang="en-US" sz="2800" dirty="0" smtClean="0"/>
              <a:t>Scheduler decides and update states of tasks</a:t>
            </a:r>
          </a:p>
          <a:p>
            <a:pPr lvl="1"/>
            <a:r>
              <a:rPr lang="en-US" sz="2800" dirty="0" smtClean="0"/>
              <a:t>When high priority task comes alive, it interrupts lower priority tasks</a:t>
            </a:r>
          </a:p>
          <a:p>
            <a:pPr lvl="1"/>
            <a:r>
              <a:rPr lang="en-US" sz="2800" dirty="0" smtClean="0"/>
              <a:t>When all tasks are suspended, the idle task can run</a:t>
            </a:r>
          </a:p>
          <a:p>
            <a:r>
              <a:rPr lang="en-US" sz="3200" dirty="0" smtClean="0"/>
              <a:t>Round robin</a:t>
            </a:r>
          </a:p>
          <a:p>
            <a:pPr lvl="1"/>
            <a:r>
              <a:rPr lang="en-US" sz="2800" dirty="0" smtClean="0"/>
              <a:t>Every task gets equal CPU time</a:t>
            </a:r>
          </a:p>
          <a:p>
            <a:pPr lvl="1"/>
            <a:r>
              <a:rPr lang="en-US" sz="2800" dirty="0" smtClean="0"/>
              <a:t>When all tasks are suspended, the idle task can run</a:t>
            </a:r>
          </a:p>
          <a:p>
            <a:pPr lvl="1"/>
            <a:endParaRPr lang="en-US" sz="2800" dirty="0"/>
          </a:p>
          <a:p>
            <a:r>
              <a:rPr lang="en-US" sz="3200" dirty="0" smtClean="0"/>
              <a:t>Demo</a:t>
            </a:r>
          </a:p>
          <a:p>
            <a:pPr lvl="1"/>
            <a:r>
              <a:rPr lang="en-US" sz="2800" dirty="0" smtClean="0"/>
              <a:t>Instructor demonstrates algorithms</a:t>
            </a:r>
            <a:endParaRPr lang="nl-NL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707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Problems with pre-emptive scheduling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Starvation</a:t>
            </a:r>
          </a:p>
          <a:p>
            <a:pPr lvl="1"/>
            <a:r>
              <a:rPr lang="en-US" sz="2800" dirty="0" smtClean="0"/>
              <a:t>Low priority tasks don’t get </a:t>
            </a:r>
            <a:r>
              <a:rPr lang="en-US" sz="2800" dirty="0" err="1" smtClean="0"/>
              <a:t>cpu</a:t>
            </a:r>
            <a:r>
              <a:rPr lang="en-US" sz="2800" dirty="0" smtClean="0"/>
              <a:t> time</a:t>
            </a:r>
          </a:p>
          <a:p>
            <a:pPr lvl="2"/>
            <a:r>
              <a:rPr lang="en-US" sz="2400" dirty="0" smtClean="0"/>
              <a:t>Possible solution: Aging</a:t>
            </a:r>
          </a:p>
          <a:p>
            <a:pPr marL="457200" lvl="1" indent="0">
              <a:buNone/>
            </a:pPr>
            <a:endParaRPr lang="en-US" sz="2800" dirty="0" smtClean="0"/>
          </a:p>
          <a:p>
            <a:r>
              <a:rPr lang="en-US" sz="3200" dirty="0" smtClean="0"/>
              <a:t>Sharing resources</a:t>
            </a:r>
          </a:p>
          <a:p>
            <a:pPr lvl="1"/>
            <a:r>
              <a:rPr lang="en-US" sz="2800" dirty="0" smtClean="0"/>
              <a:t>Tasks can’t use hardware ‘simultaneously’</a:t>
            </a:r>
          </a:p>
          <a:p>
            <a:pPr lvl="1"/>
            <a:r>
              <a:rPr lang="en-US" sz="2800" dirty="0" smtClean="0"/>
              <a:t>Waiting for hardware to come available can cause deadlock or priority inversion</a:t>
            </a:r>
          </a:p>
          <a:p>
            <a:pPr lvl="2"/>
            <a:r>
              <a:rPr lang="en-US" sz="2400" dirty="0" smtClean="0"/>
              <a:t>Next week</a:t>
            </a:r>
          </a:p>
          <a:p>
            <a:pPr lvl="1"/>
            <a:endParaRPr lang="nl-NL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66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Assignment week 4/5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Done with assignment 1-3? </a:t>
            </a:r>
          </a:p>
          <a:p>
            <a:pPr lvl="1"/>
            <a:r>
              <a:rPr lang="en-US" sz="2800" dirty="0" smtClean="0"/>
              <a:t>Acquire </a:t>
            </a:r>
            <a:r>
              <a:rPr lang="en-US" sz="2800" dirty="0" err="1"/>
              <a:t>V</a:t>
            </a:r>
            <a:r>
              <a:rPr lang="en-US" sz="2800" dirty="0" err="1" smtClean="0"/>
              <a:t>ersdOS</a:t>
            </a:r>
            <a:endParaRPr lang="en-US" sz="2800" dirty="0" smtClean="0"/>
          </a:p>
          <a:p>
            <a:pPr lvl="2"/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bitbucket.org/HR_ELEKTRO/ros01_ccs_projecten</a:t>
            </a:r>
            <a:endParaRPr lang="en-US" sz="2400" dirty="0" smtClean="0"/>
          </a:p>
          <a:p>
            <a:pPr lvl="2"/>
            <a:r>
              <a:rPr lang="en-US" sz="2800" dirty="0" smtClean="0"/>
              <a:t>Import the project into the workspace</a:t>
            </a:r>
          </a:p>
          <a:p>
            <a:pPr lvl="2"/>
            <a:r>
              <a:rPr lang="en-US" sz="2400" dirty="0" smtClean="0"/>
              <a:t>Possibly select the right compiler version under project settings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3200" dirty="0" smtClean="0"/>
              <a:t>Assignment 4</a:t>
            </a:r>
          </a:p>
          <a:p>
            <a:pPr lvl="1"/>
            <a:r>
              <a:rPr lang="en-US" sz="2800" dirty="0" smtClean="0"/>
              <a:t>Modify scheduler from round-robin to priority based</a:t>
            </a:r>
          </a:p>
          <a:p>
            <a:pPr lvl="1"/>
            <a:r>
              <a:rPr lang="en-US" sz="2800" dirty="0" smtClean="0"/>
              <a:t>Modify and optimize code as well as possible</a:t>
            </a:r>
          </a:p>
          <a:p>
            <a:pPr lvl="1"/>
            <a:r>
              <a:rPr lang="en-US" sz="2800" dirty="0" smtClean="0"/>
              <a:t>Write report chapter about choices and modifications</a:t>
            </a:r>
          </a:p>
          <a:p>
            <a:pPr lvl="2"/>
            <a:r>
              <a:rPr lang="en-US" sz="2400" dirty="0" smtClean="0"/>
              <a:t>Sunday week 6 23:59- </a:t>
            </a:r>
            <a:r>
              <a:rPr lang="en-US" sz="2400" dirty="0" err="1" smtClean="0"/>
              <a:t>Modulewijzer</a:t>
            </a:r>
            <a:endParaRPr lang="nl-NL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04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Next Week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TI-RTOS</a:t>
            </a:r>
          </a:p>
          <a:p>
            <a:pPr lvl="1"/>
            <a:r>
              <a:rPr lang="en-US" sz="2800" dirty="0" smtClean="0"/>
              <a:t>What is it</a:t>
            </a:r>
          </a:p>
          <a:p>
            <a:pPr lvl="1"/>
            <a:r>
              <a:rPr lang="en-US" sz="2800" dirty="0" smtClean="0"/>
              <a:t>Problems and challenges with </a:t>
            </a:r>
          </a:p>
          <a:p>
            <a:pPr lvl="1"/>
            <a:r>
              <a:rPr lang="en-US" sz="2800" dirty="0" smtClean="0"/>
              <a:t>Threads and IPC (Inter Process Synchronization)</a:t>
            </a:r>
          </a:p>
          <a:p>
            <a:pPr lvl="1"/>
            <a:r>
              <a:rPr lang="en-US" sz="2800" dirty="0" smtClean="0"/>
              <a:t>POSIX API </a:t>
            </a:r>
            <a:r>
              <a:rPr lang="en-US" sz="2800" dirty="0" smtClean="0"/>
              <a:t>overview</a:t>
            </a:r>
          </a:p>
          <a:p>
            <a:pPr lvl="1"/>
            <a:endParaRPr lang="nl-NL" sz="2800" dirty="0"/>
          </a:p>
          <a:p>
            <a:pPr marL="457200" lvl="1" indent="0">
              <a:buNone/>
            </a:pPr>
            <a:r>
              <a:rPr lang="nl-NL" sz="2800" dirty="0" smtClean="0">
                <a:solidFill>
                  <a:srgbClr val="CA0032"/>
                </a:solidFill>
              </a:rPr>
              <a:t>Read </a:t>
            </a:r>
            <a:r>
              <a:rPr lang="nl-NL" sz="2800" dirty="0" err="1" smtClean="0">
                <a:solidFill>
                  <a:srgbClr val="CA0032"/>
                </a:solidFill>
              </a:rPr>
              <a:t>assignment</a:t>
            </a:r>
            <a:r>
              <a:rPr lang="nl-NL" sz="2800" dirty="0" smtClean="0">
                <a:solidFill>
                  <a:srgbClr val="CA0032"/>
                </a:solidFill>
              </a:rPr>
              <a:t> 5 </a:t>
            </a:r>
            <a:r>
              <a:rPr lang="nl-NL" sz="2800" dirty="0" err="1" smtClean="0">
                <a:solidFill>
                  <a:srgbClr val="CA0032"/>
                </a:solidFill>
              </a:rPr>
              <a:t>before</a:t>
            </a:r>
            <a:r>
              <a:rPr lang="nl-NL" sz="2800" dirty="0" smtClean="0">
                <a:solidFill>
                  <a:srgbClr val="CA0032"/>
                </a:solidFill>
              </a:rPr>
              <a:t> next </a:t>
            </a:r>
            <a:r>
              <a:rPr lang="nl-NL" sz="2800" dirty="0" err="1" smtClean="0">
                <a:solidFill>
                  <a:srgbClr val="CA0032"/>
                </a:solidFill>
              </a:rPr>
              <a:t>week’s</a:t>
            </a:r>
            <a:r>
              <a:rPr lang="nl-NL" sz="2800" dirty="0" smtClean="0">
                <a:solidFill>
                  <a:srgbClr val="CA0032"/>
                </a:solidFill>
              </a:rPr>
              <a:t> </a:t>
            </a:r>
            <a:r>
              <a:rPr lang="nl-NL" sz="2800" dirty="0" err="1" smtClean="0">
                <a:solidFill>
                  <a:srgbClr val="CA0032"/>
                </a:solidFill>
              </a:rPr>
              <a:t>lesson</a:t>
            </a:r>
            <a:r>
              <a:rPr lang="nl-NL" sz="2800" dirty="0" smtClean="0">
                <a:solidFill>
                  <a:srgbClr val="CA0032"/>
                </a:solidFill>
              </a:rPr>
              <a:t>!</a:t>
            </a:r>
            <a:endParaRPr lang="en-US" sz="2800" dirty="0">
              <a:solidFill>
                <a:srgbClr val="CA003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ROS01 Week 4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3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Planning ROS01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Week 1: 	</a:t>
            </a:r>
            <a:r>
              <a:rPr lang="nl-NL" dirty="0" err="1"/>
              <a:t>Introduction</a:t>
            </a:r>
            <a:r>
              <a:rPr lang="nl-NL" dirty="0"/>
              <a:t> – </a:t>
            </a:r>
            <a:r>
              <a:rPr lang="nl-NL" dirty="0" err="1"/>
              <a:t>Blinking</a:t>
            </a:r>
            <a:r>
              <a:rPr lang="nl-NL" dirty="0"/>
              <a:t> </a:t>
            </a:r>
            <a:r>
              <a:rPr lang="nl-NL" dirty="0" err="1"/>
              <a:t>leds</a:t>
            </a:r>
            <a:endParaRPr lang="nl-NL" dirty="0"/>
          </a:p>
          <a:p>
            <a:r>
              <a:rPr lang="nl-NL" dirty="0"/>
              <a:t>Week 2:	</a:t>
            </a:r>
            <a:r>
              <a:rPr lang="en-US" dirty="0"/>
              <a:t>Super loop construct with an ISR</a:t>
            </a:r>
            <a:endParaRPr lang="nl-NL" dirty="0"/>
          </a:p>
          <a:p>
            <a:r>
              <a:rPr lang="nl-NL" dirty="0" smtClean="0"/>
              <a:t>Week 3: 	</a:t>
            </a:r>
            <a:r>
              <a:rPr lang="nl-NL" dirty="0" err="1" smtClean="0"/>
              <a:t>Cooperative</a:t>
            </a:r>
            <a:r>
              <a:rPr lang="nl-NL" dirty="0" smtClean="0"/>
              <a:t> </a:t>
            </a:r>
            <a:r>
              <a:rPr lang="nl-NL" dirty="0" err="1" smtClean="0"/>
              <a:t>Scheduling</a:t>
            </a:r>
            <a:endParaRPr lang="nl-NL" dirty="0" smtClean="0"/>
          </a:p>
          <a:p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4: 	Pre-</a:t>
            </a:r>
            <a:r>
              <a:rPr lang="nl-NL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emptive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Scheduling</a:t>
            </a:r>
            <a:endParaRPr lang="nl-N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dirty="0" smtClean="0"/>
              <a:t>Week 5: 	</a:t>
            </a:r>
            <a:r>
              <a:rPr lang="nl-NL" smtClean="0"/>
              <a:t>Using TI-RTOS</a:t>
            </a:r>
            <a:endParaRPr lang="nl-NL" dirty="0" smtClean="0"/>
          </a:p>
          <a:p>
            <a:r>
              <a:rPr lang="nl-NL" dirty="0" smtClean="0"/>
              <a:t>Week 6:	</a:t>
            </a:r>
            <a:r>
              <a:rPr lang="en-US" dirty="0" err="1" smtClean="0"/>
              <a:t>Schedulability</a:t>
            </a:r>
            <a:r>
              <a:rPr lang="en-US" dirty="0" smtClean="0"/>
              <a:t> Analyses, Priority Assignment</a:t>
            </a:r>
            <a:endParaRPr lang="nl-NL" dirty="0" smtClean="0"/>
          </a:p>
          <a:p>
            <a:r>
              <a:rPr lang="nl-NL" dirty="0" smtClean="0"/>
              <a:t>Week 7: 	Response Time Analyses</a:t>
            </a:r>
          </a:p>
          <a:p>
            <a:r>
              <a:rPr lang="nl-NL" dirty="0" smtClean="0"/>
              <a:t>Week 8:	</a:t>
            </a:r>
            <a:r>
              <a:rPr lang="nl-NL" dirty="0" err="1" smtClean="0"/>
              <a:t>Finalizing</a:t>
            </a:r>
            <a:r>
              <a:rPr lang="nl-NL" dirty="0" smtClean="0"/>
              <a:t> </a:t>
            </a:r>
            <a:r>
              <a:rPr lang="nl-NL" dirty="0" err="1" smtClean="0"/>
              <a:t>Final</a:t>
            </a:r>
            <a:r>
              <a:rPr lang="nl-NL" dirty="0" smtClean="0"/>
              <a:t> </a:t>
            </a:r>
            <a:r>
              <a:rPr lang="nl-NL" dirty="0" err="1" smtClean="0"/>
              <a:t>Assigment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ROS01 Week 4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168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Scheduling</a:t>
            </a:r>
          </a:p>
          <a:p>
            <a:pPr lvl="1"/>
            <a:r>
              <a:rPr lang="en-US" sz="2800" dirty="0" smtClean="0"/>
              <a:t>Problem</a:t>
            </a:r>
          </a:p>
          <a:p>
            <a:pPr lvl="1"/>
            <a:r>
              <a:rPr lang="en-US" sz="2800" dirty="0" smtClean="0"/>
              <a:t>Goal</a:t>
            </a:r>
          </a:p>
          <a:p>
            <a:pPr lvl="1"/>
            <a:r>
              <a:rPr lang="en-US" sz="2800" dirty="0" smtClean="0"/>
              <a:t>Possible solution</a:t>
            </a:r>
          </a:p>
          <a:p>
            <a:pPr lvl="1"/>
            <a:endParaRPr lang="en-US" sz="2800" dirty="0" smtClean="0"/>
          </a:p>
          <a:p>
            <a:endParaRPr lang="en-US" sz="3200" dirty="0" smtClean="0"/>
          </a:p>
          <a:p>
            <a:pPr lvl="1"/>
            <a:endParaRPr lang="nl-NL" sz="2800" dirty="0" smtClean="0"/>
          </a:p>
          <a:p>
            <a:endParaRPr lang="nl-NL" sz="3200" dirty="0" smtClean="0"/>
          </a:p>
          <a:p>
            <a:endParaRPr lang="nl-NL" sz="32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Scheduling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Problem</a:t>
            </a:r>
          </a:p>
          <a:p>
            <a:pPr lvl="1"/>
            <a:r>
              <a:rPr lang="en-US" sz="2800" dirty="0" smtClean="0"/>
              <a:t>Multiple processes require CPU time</a:t>
            </a:r>
          </a:p>
          <a:p>
            <a:pPr lvl="2"/>
            <a:r>
              <a:rPr lang="en-US" sz="2400" dirty="0" smtClean="0"/>
              <a:t>Some processes need it asap</a:t>
            </a:r>
          </a:p>
          <a:p>
            <a:pPr lvl="2"/>
            <a:r>
              <a:rPr lang="en-US" sz="2400" dirty="0" smtClean="0"/>
              <a:t>Some processes just need to happen at some point in time</a:t>
            </a:r>
          </a:p>
          <a:p>
            <a:pPr lvl="1"/>
            <a:r>
              <a:rPr lang="en-US" sz="2800" dirty="0" smtClean="0"/>
              <a:t>Multiple processes require bandwidth</a:t>
            </a:r>
          </a:p>
          <a:p>
            <a:pPr lvl="2"/>
            <a:r>
              <a:rPr lang="en-US" sz="2400" dirty="0" smtClean="0"/>
              <a:t>USB, Serial, SPI ....</a:t>
            </a:r>
          </a:p>
          <a:p>
            <a:pPr lvl="2"/>
            <a:r>
              <a:rPr lang="en-US" sz="2400" dirty="0" smtClean="0"/>
              <a:t>Prioritization?</a:t>
            </a:r>
          </a:p>
          <a:p>
            <a:pPr lvl="2"/>
            <a:endParaRPr lang="en-US" sz="2400" dirty="0" smtClean="0"/>
          </a:p>
          <a:p>
            <a:r>
              <a:rPr lang="en-US" sz="3200" dirty="0" smtClean="0"/>
              <a:t>Goal</a:t>
            </a:r>
          </a:p>
          <a:p>
            <a:pPr lvl="1"/>
            <a:r>
              <a:rPr lang="en-US" sz="2800" dirty="0" smtClean="0"/>
              <a:t>Create a framework that’ll ease (CPU) time management</a:t>
            </a:r>
          </a:p>
          <a:p>
            <a:pPr lvl="1"/>
            <a:r>
              <a:rPr lang="en-US" sz="2800" dirty="0" smtClean="0"/>
              <a:t>Easy to add new processes  and to share resources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80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Review Cooperative Scheduler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984132"/>
            <a:ext cx="7776864" cy="529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2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Demo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Demonstration of pre-emptive project</a:t>
            </a:r>
            <a:endParaRPr lang="nl-NL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5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Cooperative versus Pre-emptive scheduling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Cooperative</a:t>
            </a:r>
          </a:p>
          <a:p>
            <a:pPr lvl="1"/>
            <a:r>
              <a:rPr lang="en-US" sz="2800" dirty="0" smtClean="0"/>
              <a:t>Tasks run sequentially</a:t>
            </a:r>
          </a:p>
          <a:p>
            <a:pPr lvl="1"/>
            <a:r>
              <a:rPr lang="en-US" sz="2800" dirty="0" smtClean="0"/>
              <a:t>High priority tasks have to wait till last task finishes</a:t>
            </a:r>
          </a:p>
          <a:p>
            <a:pPr lvl="1"/>
            <a:r>
              <a:rPr lang="en-US" sz="2800" dirty="0" smtClean="0"/>
              <a:t>Easy to set up</a:t>
            </a:r>
          </a:p>
          <a:p>
            <a:pPr lvl="1"/>
            <a:r>
              <a:rPr lang="en-US" sz="2800" dirty="0" smtClean="0"/>
              <a:t>Low overhead scheduler</a:t>
            </a:r>
          </a:p>
          <a:p>
            <a:pPr lvl="1"/>
            <a:endParaRPr lang="en-US" sz="2800" dirty="0"/>
          </a:p>
          <a:p>
            <a:r>
              <a:rPr lang="en-US" sz="3200" dirty="0" smtClean="0"/>
              <a:t>Pre-emptive (Multi-tasking)</a:t>
            </a:r>
          </a:p>
          <a:p>
            <a:pPr lvl="1"/>
            <a:r>
              <a:rPr lang="en-US" sz="2800" dirty="0" smtClean="0"/>
              <a:t>Important tasks always finish first</a:t>
            </a:r>
          </a:p>
          <a:p>
            <a:pPr lvl="1"/>
            <a:r>
              <a:rPr lang="en-US" sz="2800" dirty="0" smtClean="0"/>
              <a:t>Danger of starvation and using hardware concurrently</a:t>
            </a:r>
          </a:p>
          <a:p>
            <a:pPr lvl="1"/>
            <a:r>
              <a:rPr lang="en-US" sz="2800" dirty="0" smtClean="0"/>
              <a:t>More overhead on resources(RAM) and CPU time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960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602704" y="1124744"/>
            <a:ext cx="10101808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Interrupting a task to execute a different </a:t>
            </a:r>
            <a:r>
              <a:rPr lang="en-US" sz="3200" dirty="0" smtClean="0"/>
              <a:t>task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1000" dirty="0" smtClean="0"/>
          </a:p>
          <a:p>
            <a:r>
              <a:rPr lang="en-US" sz="3200" dirty="0" smtClean="0"/>
              <a:t>Scheduler </a:t>
            </a:r>
            <a:r>
              <a:rPr lang="en-US" sz="3200" dirty="0"/>
              <a:t>decides next task</a:t>
            </a:r>
          </a:p>
          <a:p>
            <a:r>
              <a:rPr lang="en-US" sz="3200" dirty="0"/>
              <a:t>Context switch switches the tasks</a:t>
            </a:r>
          </a:p>
          <a:p>
            <a:pPr lvl="1"/>
            <a:r>
              <a:rPr lang="en-US" sz="2800" dirty="0" smtClean="0"/>
              <a:t>How does it work?</a:t>
            </a:r>
          </a:p>
          <a:p>
            <a:pPr marL="457200" lvl="1" indent="0">
              <a:buNone/>
            </a:pPr>
            <a:endParaRPr lang="en-US" sz="2800" dirty="0"/>
          </a:p>
          <a:p>
            <a:endParaRPr lang="en-US" sz="3200" dirty="0"/>
          </a:p>
          <a:p>
            <a:endParaRPr lang="nl-NL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Pre-emption</a:t>
            </a:r>
            <a:endParaRPr lang="nl-NL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77130" b="9925"/>
          <a:stretch/>
        </p:blipFill>
        <p:spPr>
          <a:xfrm>
            <a:off x="983432" y="1772815"/>
            <a:ext cx="1944194" cy="30243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342" y="3111227"/>
            <a:ext cx="1743075" cy="16859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522283" y="3645024"/>
            <a:ext cx="1656184" cy="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4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Switching context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save context -&gt; 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4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553" t="28903" r="6935" b="13080"/>
          <a:stretch/>
        </p:blipFill>
        <p:spPr>
          <a:xfrm>
            <a:off x="623392" y="719808"/>
            <a:ext cx="3302024" cy="23762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068" t="28023" r="7235" b="17475"/>
          <a:stretch/>
        </p:blipFill>
        <p:spPr>
          <a:xfrm>
            <a:off x="8448262" y="451579"/>
            <a:ext cx="3600400" cy="22322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73400" t="12201" b="50000"/>
          <a:stretch/>
        </p:blipFill>
        <p:spPr>
          <a:xfrm>
            <a:off x="567681" y="3165004"/>
            <a:ext cx="4256584" cy="36724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73400" t="7754" r="1850" b="50000"/>
          <a:stretch/>
        </p:blipFill>
        <p:spPr>
          <a:xfrm>
            <a:off x="8230580" y="2753545"/>
            <a:ext cx="3960440" cy="41044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38465" y="761627"/>
            <a:ext cx="55882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exception (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PendSV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context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(CPU registers) to stack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Switch stack to new task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Load context from stack to CPU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Leave exception using new stack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4989" y="2975579"/>
            <a:ext cx="5483701" cy="3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399</Words>
  <Application>Microsoft Office PowerPoint</Application>
  <PresentationFormat>Breedbeeld</PresentationFormat>
  <Paragraphs>136</Paragraphs>
  <Slides>13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Office-thema</vt:lpstr>
      <vt:lpstr>Real-Time Operating Systems</vt:lpstr>
      <vt:lpstr>Planning ROS01</vt:lpstr>
      <vt:lpstr>Overview</vt:lpstr>
      <vt:lpstr>Scheduling</vt:lpstr>
      <vt:lpstr>Review Cooperative Scheduler</vt:lpstr>
      <vt:lpstr>Demo</vt:lpstr>
      <vt:lpstr>Cooperative versus Pre-emptive scheduling</vt:lpstr>
      <vt:lpstr>Pre-emption</vt:lpstr>
      <vt:lpstr>Switching context</vt:lpstr>
      <vt:lpstr>Pre-emptive scheduling</vt:lpstr>
      <vt:lpstr>Problems with pre-emptive scheduling</vt:lpstr>
      <vt:lpstr>Assignment week 4/5</vt:lpstr>
      <vt:lpstr>Next Week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VersD</dc:creator>
  <cp:lastModifiedBy>Broeders, J.Z.M. (Harry)</cp:lastModifiedBy>
  <cp:revision>322</cp:revision>
  <dcterms:modified xsi:type="dcterms:W3CDTF">2019-12-01T09:08:00Z</dcterms:modified>
</cp:coreProperties>
</file>