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323" r:id="rId3"/>
    <p:sldId id="257" r:id="rId4"/>
    <p:sldId id="294" r:id="rId5"/>
    <p:sldId id="348" r:id="rId6"/>
    <p:sldId id="343" r:id="rId7"/>
    <p:sldId id="344" r:id="rId8"/>
    <p:sldId id="345" r:id="rId9"/>
    <p:sldId id="346" r:id="rId10"/>
    <p:sldId id="324" r:id="rId11"/>
    <p:sldId id="325" r:id="rId12"/>
    <p:sldId id="307" r:id="rId13"/>
    <p:sldId id="326" r:id="rId14"/>
    <p:sldId id="327" r:id="rId15"/>
    <p:sldId id="328" r:id="rId16"/>
    <p:sldId id="329" r:id="rId17"/>
    <p:sldId id="330" r:id="rId18"/>
    <p:sldId id="331" r:id="rId19"/>
    <p:sldId id="321" r:id="rId20"/>
    <p:sldId id="332" r:id="rId21"/>
    <p:sldId id="333" r:id="rId22"/>
    <p:sldId id="334" r:id="rId23"/>
    <p:sldId id="335" r:id="rId24"/>
    <p:sldId id="336" r:id="rId25"/>
    <p:sldId id="337" r:id="rId26"/>
    <p:sldId id="347" r:id="rId27"/>
    <p:sldId id="349" r:id="rId28"/>
    <p:sldId id="350" r:id="rId29"/>
    <p:sldId id="351" r:id="rId30"/>
    <p:sldId id="298" r:id="rId31"/>
  </p:sldIdLst>
  <p:sldSz cx="12192000" cy="6858000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0018"/>
    <a:srgbClr val="FFFFFF"/>
    <a:srgbClr val="CA0032"/>
    <a:srgbClr val="FFFF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88714" autoAdjust="0"/>
  </p:normalViewPr>
  <p:slideViewPr>
    <p:cSldViewPr>
      <p:cViewPr varScale="1">
        <p:scale>
          <a:sx n="111" d="100"/>
          <a:sy n="111" d="100"/>
        </p:scale>
        <p:origin x="864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A9062207-14BB-4FFF-B0E6-408736B35A74}" type="datetimeFigureOut">
              <a:rPr lang="en-GB" smtClean="0"/>
              <a:pPr/>
              <a:t>26/09/2021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7AB1E31A-B677-4339-A49C-591CAB779408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410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F2163784-BB27-424D-BCD1-75E5752009C4}" type="datetimeFigureOut">
              <a:rPr lang="en-GB" smtClean="0"/>
              <a:pPr/>
              <a:t>25/09/2021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6763"/>
            <a:ext cx="68135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66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29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906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076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79776" y="0"/>
            <a:ext cx="8112224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079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67808" y="620688"/>
            <a:ext cx="7584843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367808" y="2708920"/>
            <a:ext cx="7584843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034" y="620713"/>
            <a:ext cx="1870364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403" y="908720"/>
            <a:ext cx="11137237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9403" y="0"/>
            <a:ext cx="11137237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ROS01 Week 5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280576" y="5953894"/>
            <a:ext cx="846833" cy="865188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91549" y="6550165"/>
            <a:ext cx="2977423" cy="2603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ersd@hr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rojz@hr.nl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ros01/src/master/Voorbeelden/pthread_shared.c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eterson's_algorithm" TargetMode="External"/><Relationship Id="rId2" Type="http://schemas.openxmlformats.org/officeDocument/2006/relationships/hyperlink" Target="http://en.wikipedia.org/wiki/Dekker's_algorith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ros01/src/master/Voorbeelden/mutex.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ros01/src/master/Voorbeelden/pthread_philosophers.c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ros01/src/master/Voorbeelden/mqueue.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ros01/src/master/Voorbeelden/pthread.c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ros01/src/master/Voorbeelden/pthread_par.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7888" y="620688"/>
            <a:ext cx="7584843" cy="2016224"/>
          </a:xfrm>
        </p:spPr>
        <p:txBody>
          <a:bodyPr/>
          <a:lstStyle/>
          <a:p>
            <a:r>
              <a:rPr lang="nl-NL" dirty="0"/>
              <a:t>Real-Time Operating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19936" y="2708920"/>
            <a:ext cx="5688632" cy="1080120"/>
          </a:xfrm>
        </p:spPr>
        <p:txBody>
          <a:bodyPr>
            <a:normAutofit/>
          </a:bodyPr>
          <a:lstStyle/>
          <a:p>
            <a:r>
              <a:rPr lang="en-GB" dirty="0"/>
              <a:t>ROS01</a:t>
            </a:r>
          </a:p>
          <a:p>
            <a:r>
              <a:rPr lang="nl-NL" dirty="0"/>
              <a:t>Minor Embedded Systems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447928" y="4653136"/>
            <a:ext cx="5832648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l-NL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Week 5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Using TI-RTOS</a:t>
            </a:r>
            <a:endParaRPr lang="en-GB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1384" y="5877272"/>
            <a:ext cx="2520280" cy="7920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3"/>
              </a:rPr>
              <a:t>versd@hr.nl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brojz@hr.nl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Problem with Shared Memory</a:t>
            </a:r>
            <a:endParaRPr lang="nl-NL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7408" y="908720"/>
            <a:ext cx="10814992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4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volatile</a:t>
            </a:r>
            <a:r>
              <a:rPr lang="nl-NL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int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 aantal = 0;</a:t>
            </a:r>
          </a:p>
          <a:p>
            <a:pPr marL="0" indent="0">
              <a:buNone/>
            </a:pPr>
            <a:endParaRPr lang="nl-NL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nl-NL" sz="24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nl-NL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*teller(</a:t>
            </a:r>
            <a:r>
              <a:rPr lang="nl-NL" sz="24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 *par) {</a:t>
            </a:r>
          </a:p>
          <a:p>
            <a:pPr marL="0" indent="0">
              <a:buNone/>
            </a:pP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nl-NL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i = 0; i &lt; 10000000; i++) {</a:t>
            </a:r>
          </a:p>
          <a:p>
            <a:pPr marL="0" indent="0">
              <a:buNone/>
            </a:pP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        aantal++;</a:t>
            </a:r>
          </a:p>
          <a:p>
            <a:pPr marL="0" indent="0">
              <a:buNone/>
            </a:pP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NULL;</a:t>
            </a:r>
          </a:p>
          <a:p>
            <a:pPr marL="0" indent="0">
              <a:buNone/>
            </a:pP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nl-NL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//…</a:t>
            </a:r>
          </a:p>
          <a:p>
            <a:pPr marL="0" indent="0">
              <a:buNone/>
            </a:pP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pthread_create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(&amp;t1, &amp;</a:t>
            </a:r>
            <a:r>
              <a:rPr lang="nl-NL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pta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, &amp;teller, NULL);</a:t>
            </a:r>
          </a:p>
          <a:p>
            <a:pPr marL="0" indent="0">
              <a:buNone/>
            </a:pP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pthread_create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(&amp;t2, &amp;</a:t>
            </a:r>
            <a:r>
              <a:rPr lang="nl-NL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pta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, &amp;teller, NULL);</a:t>
            </a:r>
          </a:p>
          <a:p>
            <a:pPr marL="0" indent="0">
              <a:buNone/>
            </a:pP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pthread_create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(&amp;t3, &amp;</a:t>
            </a:r>
            <a:r>
              <a:rPr lang="nl-NL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pta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, &amp;teller, NULL);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847528" y="1124744"/>
            <a:ext cx="842493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latin typeface="Consolas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9048328" y="3645024"/>
            <a:ext cx="2808163" cy="936104"/>
          </a:xfrm>
          <a:prstGeom prst="wedgeRoundRectCallout">
            <a:avLst>
              <a:gd name="adj1" fmla="val 1172"/>
              <a:gd name="adj2" fmla="val 236890"/>
              <a:gd name="adj3" fmla="val 16667"/>
            </a:avLst>
          </a:prstGeom>
          <a:solidFill>
            <a:srgbClr val="CA0032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What is the final value of</a:t>
            </a:r>
            <a:r>
              <a:rPr lang="nl-NL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nl-NL" sz="2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aantal</a:t>
            </a:r>
            <a:r>
              <a:rPr lang="nl-NL" sz="2400" dirty="0">
                <a:solidFill>
                  <a:schemeClr val="bg1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8" name="Tekstvak 7"/>
          <p:cNvSpPr txBox="1"/>
          <p:nvPr/>
        </p:nvSpPr>
        <p:spPr>
          <a:xfrm>
            <a:off x="8578474" y="987114"/>
            <a:ext cx="3387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Source: </a:t>
            </a:r>
            <a:r>
              <a:rPr lang="nl-NL" sz="2400" dirty="0" err="1">
                <a:hlinkClick r:id="rId2"/>
              </a:rPr>
              <a:t>pthread_shared.c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682099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Problem with Shared Memory</a:t>
            </a: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The operation </a:t>
            </a:r>
            <a:r>
              <a:rPr lang="en-US" sz="32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aantal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++</a:t>
            </a:r>
            <a:r>
              <a:rPr lang="en-US" sz="3200" dirty="0"/>
              <a:t> is </a:t>
            </a:r>
            <a:r>
              <a:rPr lang="en-US" sz="3200" b="1" dirty="0">
                <a:solidFill>
                  <a:schemeClr val="tx2"/>
                </a:solidFill>
              </a:rPr>
              <a:t>not</a:t>
            </a:r>
            <a:r>
              <a:rPr lang="en-US" sz="3200" b="1" dirty="0"/>
              <a:t> atomic </a:t>
            </a:r>
            <a:r>
              <a:rPr lang="en-US" sz="3200" dirty="0"/>
              <a:t>(in machine code).</a:t>
            </a:r>
          </a:p>
          <a:p>
            <a:pPr lvl="1"/>
            <a:r>
              <a:rPr lang="en-US" sz="2800" dirty="0"/>
              <a:t>For example,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X10</a:t>
            </a:r>
            <a:r>
              <a:rPr lang="en-US" sz="2800" dirty="0"/>
              <a:t> contains the address of 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aantal</a:t>
            </a:r>
            <a:r>
              <a:rPr lang="en-US" sz="2800" dirty="0"/>
              <a:t>:</a:t>
            </a:r>
            <a:br>
              <a:rPr lang="en-US" sz="2800" dirty="0"/>
            </a:br>
            <a:br>
              <a:rPr lang="en-US" sz="2800" dirty="0"/>
            </a:br>
            <a:r>
              <a:rPr lang="nl-NL" sz="2800" dirty="0">
                <a:latin typeface="Consolas"/>
              </a:rPr>
              <a:t>		LDUR	X9, [X10, #0]</a:t>
            </a:r>
            <a:br>
              <a:rPr lang="en-US" sz="2800" dirty="0">
                <a:latin typeface="Consolas"/>
              </a:rPr>
            </a:br>
            <a:r>
              <a:rPr lang="en-US" sz="2800" dirty="0">
                <a:latin typeface="Consolas"/>
              </a:rPr>
              <a:t>		ADDI	X9, X9, #1</a:t>
            </a:r>
            <a:br>
              <a:rPr lang="en-US" sz="2800" dirty="0">
                <a:latin typeface="Consolas"/>
              </a:rPr>
            </a:br>
            <a:r>
              <a:rPr lang="en-US" sz="2800" dirty="0">
                <a:latin typeface="Consolas"/>
              </a:rPr>
              <a:t>		STUR	X9, [X10, #0]</a:t>
            </a:r>
          </a:p>
          <a:p>
            <a:endParaRPr lang="en-US" sz="3200" dirty="0"/>
          </a:p>
          <a:p>
            <a:r>
              <a:rPr lang="en-US" sz="3200" dirty="0"/>
              <a:t>What is the minimal and the maximal final value of </a:t>
            </a:r>
            <a:r>
              <a:rPr lang="en-US" sz="3200" dirty="0" err="1">
                <a:cs typeface="Consolas" panose="020B0609020204030204" pitchFamily="49" charset="0"/>
              </a:rPr>
              <a:t>aantal</a:t>
            </a:r>
            <a:r>
              <a:rPr lang="en-US" sz="3200" dirty="0"/>
              <a:t>? </a:t>
            </a:r>
          </a:p>
          <a:p>
            <a:pPr lvl="1"/>
            <a:r>
              <a:rPr lang="en-US" sz="2800" dirty="0"/>
              <a:t>Minimum = 10000000</a:t>
            </a:r>
          </a:p>
          <a:p>
            <a:pPr lvl="1"/>
            <a:r>
              <a:rPr lang="en-US" sz="2800" dirty="0"/>
              <a:t>Maximum = 30000000</a:t>
            </a:r>
            <a:endParaRPr lang="nl-NL" sz="2800" dirty="0"/>
          </a:p>
          <a:p>
            <a:pPr marL="457200" lvl="1" indent="0">
              <a:buNone/>
            </a:pPr>
            <a:r>
              <a:rPr lang="en-US" sz="2800" dirty="0"/>
              <a:t>		</a:t>
            </a:r>
          </a:p>
        </p:txBody>
      </p:sp>
      <p:cxnSp>
        <p:nvCxnSpPr>
          <p:cNvPr id="9" name="Rechte verbindingslijn met pijl 8"/>
          <p:cNvCxnSpPr/>
          <p:nvPr/>
        </p:nvCxnSpPr>
        <p:spPr bwMode="auto">
          <a:xfrm>
            <a:off x="6096000" y="3068960"/>
            <a:ext cx="1044116" cy="0"/>
          </a:xfrm>
          <a:prstGeom prst="straightConnector1">
            <a:avLst/>
          </a:prstGeom>
          <a:solidFill>
            <a:srgbClr val="FFFF00"/>
          </a:solidFill>
          <a:ln w="38100" cap="flat" cmpd="sng" algn="ctr">
            <a:solidFill>
              <a:schemeClr val="tx2"/>
            </a:solidFill>
            <a:prstDash val="solid"/>
            <a:round/>
            <a:headEnd type="triangle" w="lg" len="lg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" name="Rechte verbindingslijn met pijl 11"/>
          <p:cNvCxnSpPr/>
          <p:nvPr/>
        </p:nvCxnSpPr>
        <p:spPr bwMode="auto">
          <a:xfrm>
            <a:off x="6108001" y="3429000"/>
            <a:ext cx="1044116" cy="0"/>
          </a:xfrm>
          <a:prstGeom prst="straightConnector1">
            <a:avLst/>
          </a:prstGeom>
          <a:solidFill>
            <a:srgbClr val="FFFF00"/>
          </a:solidFill>
          <a:ln w="38100" cap="flat" cmpd="sng" algn="ctr">
            <a:solidFill>
              <a:schemeClr val="tx2"/>
            </a:solidFill>
            <a:prstDash val="solid"/>
            <a:round/>
            <a:headEnd type="triangle" w="lg" len="lg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Tekstvak 12"/>
          <p:cNvSpPr txBox="1"/>
          <p:nvPr/>
        </p:nvSpPr>
        <p:spPr>
          <a:xfrm>
            <a:off x="7152117" y="2548061"/>
            <a:ext cx="3192355" cy="1384995"/>
          </a:xfrm>
          <a:prstGeom prst="rect">
            <a:avLst/>
          </a:prstGeom>
          <a:solidFill>
            <a:srgbClr val="CA003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What happens when a task switch occurs at this moment?</a:t>
            </a: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309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Corruption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3"/>
                </a:solidFill>
              </a:rPr>
              <a:t>Situations</a:t>
            </a:r>
            <a:r>
              <a:rPr lang="en-US" dirty="0"/>
              <a:t>:	Task A and B use a shared global variable </a:t>
            </a:r>
          </a:p>
          <a:p>
            <a:pPr marL="0" indent="0">
              <a:buNone/>
            </a:pPr>
            <a:r>
              <a:rPr lang="en-US" dirty="0"/>
              <a:t>		(just demonstrated)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Task C and D are both using the same peripheral </a:t>
            </a:r>
            <a:br>
              <a:rPr lang="en-US" dirty="0"/>
            </a:br>
            <a:r>
              <a:rPr lang="en-US" dirty="0"/>
              <a:t>		(e.g., UART 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3"/>
                </a:solidFill>
              </a:rPr>
              <a:t>Goal</a:t>
            </a:r>
            <a:r>
              <a:rPr lang="en-US" dirty="0"/>
              <a:t>:		Preventing concurrent use of a resource by multiple tasks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Solution:</a:t>
            </a:r>
            <a:r>
              <a:rPr lang="en-US" dirty="0"/>
              <a:t>	Using tokens to represent resources. Allow a limited number</a:t>
            </a:r>
          </a:p>
          <a:p>
            <a:pPr marL="0" indent="0">
              <a:buNone/>
            </a:pPr>
            <a:r>
              <a:rPr lang="en-US" dirty="0"/>
              <a:t>		 of tasks to get the same token at the same time.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8625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Solution?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solutions which use shared variables</a:t>
            </a:r>
            <a:br>
              <a:rPr lang="en-US" dirty="0"/>
            </a:br>
            <a:r>
              <a:rPr lang="en-US" dirty="0"/>
              <a:t>(2 flags and 1 turn variable) and </a:t>
            </a:r>
            <a:r>
              <a:rPr lang="en-US" b="1" dirty="0">
                <a:solidFill>
                  <a:schemeClr val="tx2"/>
                </a:solidFill>
              </a:rPr>
              <a:t>busy waiting</a:t>
            </a:r>
            <a:r>
              <a:rPr lang="en-US" dirty="0"/>
              <a:t>.</a:t>
            </a:r>
          </a:p>
          <a:p>
            <a:pPr lvl="1"/>
            <a:r>
              <a:rPr lang="en-US" sz="2800" dirty="0"/>
              <a:t>Dekker’s algorithm: </a:t>
            </a:r>
            <a:r>
              <a:rPr lang="en-US" sz="2800" dirty="0">
                <a:hlinkClick r:id="rId2"/>
              </a:rPr>
              <a:t>http://en.wikipedia.org/wiki/Dekker's_algorithm</a:t>
            </a:r>
            <a:r>
              <a:rPr lang="en-US" sz="2800" dirty="0"/>
              <a:t> </a:t>
            </a:r>
          </a:p>
          <a:p>
            <a:pPr lvl="1"/>
            <a:r>
              <a:rPr lang="nl-NL" sz="2800" dirty="0" err="1"/>
              <a:t>Peterson’s</a:t>
            </a:r>
            <a:r>
              <a:rPr lang="nl-NL" sz="2800" dirty="0"/>
              <a:t> </a:t>
            </a:r>
            <a:r>
              <a:rPr lang="en-US" sz="2800" dirty="0"/>
              <a:t>algorithm</a:t>
            </a:r>
            <a:r>
              <a:rPr lang="nl-NL" sz="2800" dirty="0"/>
              <a:t>: </a:t>
            </a:r>
            <a:r>
              <a:rPr lang="nl-NL" sz="2800" dirty="0">
                <a:hlinkClick r:id="rId3"/>
              </a:rPr>
              <a:t>http://en.wikipedia.org/wiki/Peterson's_algorithm</a:t>
            </a:r>
            <a:r>
              <a:rPr lang="nl-NL" sz="2800" dirty="0"/>
              <a:t> </a:t>
            </a:r>
            <a:endParaRPr lang="en-US" sz="2800" dirty="0"/>
          </a:p>
          <a:p>
            <a:endParaRPr lang="en-US" dirty="0"/>
          </a:p>
          <a:p>
            <a:r>
              <a:rPr lang="en-US" dirty="0"/>
              <a:t>Busy waiting </a:t>
            </a:r>
            <a:r>
              <a:rPr lang="en-US" b="1" dirty="0"/>
              <a:t>costs</a:t>
            </a:r>
            <a:r>
              <a:rPr lang="en-US" dirty="0"/>
              <a:t> clock cycles!</a:t>
            </a:r>
          </a:p>
          <a:p>
            <a:endParaRPr lang="en-US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CA0032"/>
                </a:solidFill>
              </a:rPr>
              <a:t>OS</a:t>
            </a:r>
            <a:r>
              <a:rPr lang="en-US" dirty="0"/>
              <a:t>es offer solutions </a:t>
            </a:r>
            <a:r>
              <a:rPr lang="en-US" b="1" dirty="0">
                <a:solidFill>
                  <a:srgbClr val="00B050"/>
                </a:solidFill>
              </a:rPr>
              <a:t>without</a:t>
            </a:r>
            <a:r>
              <a:rPr lang="en-US" dirty="0"/>
              <a:t> busy waiting.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488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IPC </a:t>
            </a:r>
            <a:r>
              <a:rPr lang="en-US" sz="4400" dirty="0"/>
              <a:t>Inter Process (Task) Communication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000" dirty="0">
                <a:solidFill>
                  <a:srgbClr val="0070C0"/>
                </a:solidFill>
              </a:rPr>
              <a:t>Shared variable </a:t>
            </a:r>
            <a:r>
              <a:rPr lang="en-US" sz="2000" dirty="0"/>
              <a:t>based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Busy waiting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Inefficient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Mutual exclusion is hard (Dekker’s or Peterson’s algorithm)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Spinlock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Busy waiting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>
                <a:solidFill>
                  <a:srgbClr val="0070C0"/>
                </a:solidFill>
              </a:rPr>
              <a:t>Mutex</a:t>
            </a:r>
            <a:endParaRPr lang="en-US" sz="2000" dirty="0">
              <a:solidFill>
                <a:srgbClr val="0070C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solidFill>
                  <a:srgbClr val="0070C0"/>
                </a:solidFill>
              </a:rPr>
              <a:t>Semaphore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Monitor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err="1"/>
              <a:t>Mutex</a:t>
            </a:r>
            <a:r>
              <a:rPr lang="en-US" dirty="0"/>
              <a:t> combined with Conditional variables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Barrier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Read Write Lock</a:t>
            </a:r>
          </a:p>
          <a:p>
            <a:pPr lvl="1" eaLnBrk="1" hangingPunct="1">
              <a:lnSpc>
                <a:spcPct val="90000"/>
              </a:lnSpc>
            </a:pPr>
            <a:r>
              <a:rPr lang="nl-NL" sz="2000" dirty="0"/>
              <a:t>Event </a:t>
            </a:r>
            <a:r>
              <a:rPr lang="nl-NL" sz="2000" dirty="0" err="1"/>
              <a:t>Groups</a:t>
            </a:r>
            <a:endParaRPr lang="en-US" sz="2000" dirty="0"/>
          </a:p>
          <a:p>
            <a:pPr eaLnBrk="1" hangingPunct="1">
              <a:lnSpc>
                <a:spcPct val="90000"/>
              </a:lnSpc>
            </a:pPr>
            <a:endParaRPr lang="en-US" sz="2000" dirty="0"/>
          </a:p>
          <a:p>
            <a:pPr eaLnBrk="1" hangingPunct="1">
              <a:lnSpc>
                <a:spcPct val="90000"/>
              </a:lnSpc>
            </a:pPr>
            <a:r>
              <a:rPr lang="en-US" sz="2000" dirty="0">
                <a:solidFill>
                  <a:srgbClr val="0070C0"/>
                </a:solidFill>
              </a:rPr>
              <a:t> Message </a:t>
            </a:r>
            <a:r>
              <a:rPr lang="en-US" sz="2000" dirty="0"/>
              <a:t>based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rgbClr val="0070C0"/>
                </a:solidFill>
              </a:rPr>
              <a:t>Message Queue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4305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Mutex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Simple way to create a </a:t>
            </a:r>
            <a:r>
              <a:rPr lang="en-US" sz="3200" b="1" dirty="0">
                <a:solidFill>
                  <a:srgbClr val="0000FF"/>
                </a:solidFill>
              </a:rPr>
              <a:t>mut</a:t>
            </a:r>
            <a:r>
              <a:rPr lang="en-US" sz="3200" dirty="0">
                <a:solidFill>
                  <a:srgbClr val="0000FF"/>
                </a:solidFill>
              </a:rPr>
              <a:t>ual </a:t>
            </a:r>
            <a:r>
              <a:rPr lang="en-US" sz="3200" b="1" dirty="0">
                <a:solidFill>
                  <a:srgbClr val="0000FF"/>
                </a:solidFill>
              </a:rPr>
              <a:t>ex</a:t>
            </a:r>
            <a:r>
              <a:rPr lang="en-US" sz="3200" dirty="0">
                <a:solidFill>
                  <a:srgbClr val="0000FF"/>
                </a:solidFill>
              </a:rPr>
              <a:t>clusive</a:t>
            </a:r>
            <a:r>
              <a:rPr lang="en-US" sz="3200" dirty="0"/>
              <a:t> so-called critical section.</a:t>
            </a:r>
          </a:p>
          <a:p>
            <a:pPr lvl="1"/>
            <a:r>
              <a:rPr lang="en-US" sz="2800" dirty="0"/>
              <a:t>Only </a:t>
            </a:r>
            <a:r>
              <a:rPr lang="en-US" sz="2800" b="1" dirty="0">
                <a:solidFill>
                  <a:srgbClr val="CA0032"/>
                </a:solidFill>
              </a:rPr>
              <a:t>one</a:t>
            </a:r>
            <a:r>
              <a:rPr lang="en-US" sz="2800" dirty="0"/>
              <a:t> task can be in the critical section.</a:t>
            </a:r>
          </a:p>
          <a:p>
            <a:endParaRPr lang="en-US" sz="3200" dirty="0"/>
          </a:p>
          <a:p>
            <a:r>
              <a:rPr lang="en-US" sz="3200" dirty="0" err="1"/>
              <a:t>Mutex</a:t>
            </a:r>
            <a:r>
              <a:rPr lang="en-US" sz="3200" dirty="0"/>
              <a:t> has a </a:t>
            </a:r>
            <a:r>
              <a:rPr lang="en-US" sz="3200" b="1" dirty="0">
                <a:solidFill>
                  <a:srgbClr val="0000FF"/>
                </a:solidFill>
              </a:rPr>
              <a:t>lock</a:t>
            </a:r>
            <a:r>
              <a:rPr lang="en-US" sz="3200" dirty="0"/>
              <a:t> (take) and a </a:t>
            </a:r>
            <a:r>
              <a:rPr lang="en-US" sz="3200" b="1" dirty="0">
                <a:solidFill>
                  <a:srgbClr val="0000FF"/>
                </a:solidFill>
              </a:rPr>
              <a:t>unlock</a:t>
            </a:r>
            <a:r>
              <a:rPr lang="en-US" sz="3200" dirty="0"/>
              <a:t> (give) function.</a:t>
            </a:r>
          </a:p>
          <a:p>
            <a:pPr lvl="1"/>
            <a:r>
              <a:rPr lang="en-US" sz="2800" dirty="0"/>
              <a:t>OS ensures that these functions are </a:t>
            </a:r>
            <a:r>
              <a:rPr lang="en-US" sz="2800" b="1" dirty="0">
                <a:solidFill>
                  <a:srgbClr val="008000"/>
                </a:solidFill>
              </a:rPr>
              <a:t>atomic</a:t>
            </a:r>
            <a:r>
              <a:rPr lang="en-US" sz="2800" dirty="0"/>
              <a:t>!</a:t>
            </a:r>
          </a:p>
          <a:p>
            <a:pPr lvl="1"/>
            <a:r>
              <a:rPr lang="en-US" sz="2800" dirty="0"/>
              <a:t>At the </a:t>
            </a:r>
            <a:r>
              <a:rPr lang="en-US" sz="2800" dirty="0">
                <a:solidFill>
                  <a:srgbClr val="0000FF"/>
                </a:solidFill>
              </a:rPr>
              <a:t>start</a:t>
            </a:r>
            <a:r>
              <a:rPr lang="en-US" sz="2800" dirty="0"/>
              <a:t> of the critical section the </a:t>
            </a:r>
            <a:r>
              <a:rPr lang="en-US" sz="2800" dirty="0" err="1"/>
              <a:t>mutex</a:t>
            </a:r>
            <a:br>
              <a:rPr lang="en-US" sz="2800" dirty="0"/>
            </a:br>
            <a:r>
              <a:rPr lang="en-US" sz="2800" dirty="0"/>
              <a:t>must be </a:t>
            </a:r>
            <a:r>
              <a:rPr lang="en-US" sz="2800" dirty="0">
                <a:solidFill>
                  <a:srgbClr val="0000FF"/>
                </a:solidFill>
              </a:rPr>
              <a:t>locked</a:t>
            </a:r>
            <a:r>
              <a:rPr lang="en-US" sz="2800" dirty="0"/>
              <a:t> (taken) and at the </a:t>
            </a:r>
            <a:r>
              <a:rPr lang="en-US" sz="2800" dirty="0">
                <a:solidFill>
                  <a:srgbClr val="0000FF"/>
                </a:solidFill>
              </a:rPr>
              <a:t>end</a:t>
            </a:r>
            <a:r>
              <a:rPr lang="en-US" sz="2800" dirty="0"/>
              <a:t> of</a:t>
            </a:r>
            <a:br>
              <a:rPr lang="en-US" sz="2800" dirty="0"/>
            </a:br>
            <a:r>
              <a:rPr lang="en-US" sz="2800" dirty="0"/>
              <a:t>the critical section the </a:t>
            </a:r>
            <a:r>
              <a:rPr lang="en-US" sz="2800" dirty="0" err="1"/>
              <a:t>mutex</a:t>
            </a:r>
            <a:r>
              <a:rPr lang="en-US" sz="2800" dirty="0"/>
              <a:t> must be </a:t>
            </a:r>
            <a:br>
              <a:rPr lang="en-US" sz="2800" dirty="0"/>
            </a:br>
            <a:r>
              <a:rPr lang="en-US" sz="2800" dirty="0">
                <a:solidFill>
                  <a:srgbClr val="0000FF"/>
                </a:solidFill>
              </a:rPr>
              <a:t>unlocked</a:t>
            </a:r>
            <a:r>
              <a:rPr lang="en-US" sz="2800" dirty="0"/>
              <a:t> (given).</a:t>
            </a:r>
          </a:p>
          <a:p>
            <a:pPr marL="457200" lvl="1" indent="0">
              <a:buNone/>
            </a:pPr>
            <a:endParaRPr lang="en-US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509121"/>
            <a:ext cx="1075542" cy="1563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513" y="3645025"/>
            <a:ext cx="1096894" cy="149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743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 8"/>
          <p:cNvSpPr/>
          <p:nvPr/>
        </p:nvSpPr>
        <p:spPr bwMode="auto">
          <a:xfrm>
            <a:off x="7496008" y="1859545"/>
            <a:ext cx="1349453" cy="1297312"/>
          </a:xfrm>
          <a:custGeom>
            <a:avLst/>
            <a:gdLst>
              <a:gd name="connsiteX0" fmla="*/ 373974 w 1529110"/>
              <a:gd name="connsiteY0" fmla="*/ 1295436 h 1295436"/>
              <a:gd name="connsiteX1" fmla="*/ 3860 w 1529110"/>
              <a:gd name="connsiteY1" fmla="*/ 479008 h 1295436"/>
              <a:gd name="connsiteX2" fmla="*/ 580803 w 1529110"/>
              <a:gd name="connsiteY2" fmla="*/ 36 h 1295436"/>
              <a:gd name="connsiteX3" fmla="*/ 1506088 w 1529110"/>
              <a:gd name="connsiteY3" fmla="*/ 500779 h 1295436"/>
              <a:gd name="connsiteX4" fmla="*/ 1157745 w 1529110"/>
              <a:gd name="connsiteY4" fmla="*/ 1284550 h 1295436"/>
              <a:gd name="connsiteX0" fmla="*/ 373974 w 1370834"/>
              <a:gd name="connsiteY0" fmla="*/ 1297036 h 1297036"/>
              <a:gd name="connsiteX1" fmla="*/ 3860 w 1370834"/>
              <a:gd name="connsiteY1" fmla="*/ 480608 h 1297036"/>
              <a:gd name="connsiteX2" fmla="*/ 580803 w 1370834"/>
              <a:gd name="connsiteY2" fmla="*/ 1636 h 1297036"/>
              <a:gd name="connsiteX3" fmla="*/ 1321031 w 1370834"/>
              <a:gd name="connsiteY3" fmla="*/ 360864 h 1297036"/>
              <a:gd name="connsiteX4" fmla="*/ 1157745 w 1370834"/>
              <a:gd name="connsiteY4" fmla="*/ 1286150 h 1297036"/>
              <a:gd name="connsiteX0" fmla="*/ 352593 w 1349453"/>
              <a:gd name="connsiteY0" fmla="*/ 1297312 h 1297312"/>
              <a:gd name="connsiteX1" fmla="*/ 4251 w 1349453"/>
              <a:gd name="connsiteY1" fmla="*/ 491770 h 1297312"/>
              <a:gd name="connsiteX2" fmla="*/ 559422 w 1349453"/>
              <a:gd name="connsiteY2" fmla="*/ 1912 h 1297312"/>
              <a:gd name="connsiteX3" fmla="*/ 1299650 w 1349453"/>
              <a:gd name="connsiteY3" fmla="*/ 361140 h 1297312"/>
              <a:gd name="connsiteX4" fmla="*/ 1136364 w 1349453"/>
              <a:gd name="connsiteY4" fmla="*/ 1286426 h 129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453" h="1297312">
                <a:moveTo>
                  <a:pt x="352593" y="1297312"/>
                </a:moveTo>
                <a:cubicBezTo>
                  <a:pt x="150300" y="997048"/>
                  <a:pt x="-30221" y="707670"/>
                  <a:pt x="4251" y="491770"/>
                </a:cubicBezTo>
                <a:cubicBezTo>
                  <a:pt x="38722" y="275870"/>
                  <a:pt x="343522" y="23684"/>
                  <a:pt x="559422" y="1912"/>
                </a:cubicBezTo>
                <a:cubicBezTo>
                  <a:pt x="775322" y="-19860"/>
                  <a:pt x="1203493" y="147054"/>
                  <a:pt x="1299650" y="361140"/>
                </a:cubicBezTo>
                <a:cubicBezTo>
                  <a:pt x="1395807" y="575226"/>
                  <a:pt x="1358614" y="1001583"/>
                  <a:pt x="1136364" y="1286426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Task States</a:t>
            </a:r>
            <a:endParaRPr lang="nl-NL" dirty="0"/>
          </a:p>
        </p:txBody>
      </p:sp>
      <p:sp>
        <p:nvSpPr>
          <p:cNvPr id="6" name="Ovaal 5"/>
          <p:cNvSpPr/>
          <p:nvPr/>
        </p:nvSpPr>
        <p:spPr bwMode="auto">
          <a:xfrm>
            <a:off x="6849481" y="3111617"/>
            <a:ext cx="2736304" cy="652255"/>
          </a:xfrm>
          <a:prstGeom prst="ellipse">
            <a:avLst/>
          </a:prstGeom>
          <a:solidFill>
            <a:srgbClr val="FFFF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1" dirty="0">
                <a:solidFill>
                  <a:schemeClr val="folHlink"/>
                </a:solidFill>
              </a:rPr>
              <a:t>running</a:t>
            </a:r>
            <a:endParaRPr kumimoji="1" lang="nl-NL" sz="2400" b="1" dirty="0">
              <a:solidFill>
                <a:schemeClr val="folHlink"/>
              </a:solidFill>
            </a:endParaRPr>
          </a:p>
        </p:txBody>
      </p:sp>
      <p:sp>
        <p:nvSpPr>
          <p:cNvPr id="7" name="Ovaal 6"/>
          <p:cNvSpPr/>
          <p:nvPr/>
        </p:nvSpPr>
        <p:spPr bwMode="auto">
          <a:xfrm>
            <a:off x="2529001" y="3111616"/>
            <a:ext cx="2736304" cy="652255"/>
          </a:xfrm>
          <a:prstGeom prst="ellipse">
            <a:avLst/>
          </a:prstGeom>
          <a:solidFill>
            <a:srgbClr val="FFFF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1" dirty="0">
                <a:solidFill>
                  <a:schemeClr val="folHlink"/>
                </a:solidFill>
              </a:rPr>
              <a:t>ready</a:t>
            </a:r>
            <a:endParaRPr kumimoji="1" lang="nl-NL" sz="2400" b="1" dirty="0">
              <a:solidFill>
                <a:schemeClr val="folHlink"/>
              </a:solidFill>
            </a:endParaRPr>
          </a:p>
        </p:txBody>
      </p:sp>
      <p:sp>
        <p:nvSpPr>
          <p:cNvPr id="8" name="Ovaal 7"/>
          <p:cNvSpPr/>
          <p:nvPr/>
        </p:nvSpPr>
        <p:spPr bwMode="auto">
          <a:xfrm>
            <a:off x="4833257" y="4767801"/>
            <a:ext cx="2736304" cy="652255"/>
          </a:xfrm>
          <a:prstGeom prst="ellipse">
            <a:avLst/>
          </a:prstGeom>
          <a:solidFill>
            <a:srgbClr val="FFFF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1" dirty="0">
                <a:solidFill>
                  <a:schemeClr val="folHlink"/>
                </a:solidFill>
              </a:rPr>
              <a:t>Blocked </a:t>
            </a:r>
            <a:r>
              <a:rPr kumimoji="1" lang="en-US" sz="2400" dirty="0">
                <a:solidFill>
                  <a:schemeClr val="folHlink"/>
                </a:solidFill>
              </a:rPr>
              <a:t>on </a:t>
            </a:r>
            <a:r>
              <a:rPr kumimoji="1" lang="en-US" sz="2400" i="1" dirty="0">
                <a:solidFill>
                  <a:schemeClr val="folHlink"/>
                </a:solidFill>
              </a:rPr>
              <a:t>m</a:t>
            </a:r>
            <a:endParaRPr kumimoji="1" lang="nl-NL" sz="2400" i="1" dirty="0">
              <a:solidFill>
                <a:schemeClr val="folHlink"/>
              </a:solidFill>
            </a:endParaRPr>
          </a:p>
        </p:txBody>
      </p:sp>
      <p:cxnSp>
        <p:nvCxnSpPr>
          <p:cNvPr id="12" name="Gekromde verbindingslijn 11"/>
          <p:cNvCxnSpPr>
            <a:stCxn id="7" idx="7"/>
            <a:endCxn id="6" idx="1"/>
          </p:cNvCxnSpPr>
          <p:nvPr/>
        </p:nvCxnSpPr>
        <p:spPr bwMode="auto">
          <a:xfrm rot="16200000" flipH="1">
            <a:off x="6057392" y="2014327"/>
            <a:ext cx="1" cy="2385620"/>
          </a:xfrm>
          <a:prstGeom prst="curvedConnector3">
            <a:avLst>
              <a:gd name="adj1" fmla="val -32412100000"/>
            </a:avLst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0" name="Gekromde verbindingslijn 19"/>
          <p:cNvCxnSpPr>
            <a:stCxn id="7" idx="5"/>
          </p:cNvCxnSpPr>
          <p:nvPr/>
        </p:nvCxnSpPr>
        <p:spPr bwMode="auto">
          <a:xfrm rot="16200000" flipH="1">
            <a:off x="6066777" y="2466156"/>
            <a:ext cx="895635" cy="3300022"/>
          </a:xfrm>
          <a:prstGeom prst="curvedConnector2">
            <a:avLst/>
          </a:prstGeom>
          <a:solidFill>
            <a:srgbClr val="FFFF00"/>
          </a:solidFill>
          <a:ln>
            <a:noFill/>
            <a:tailEnd type="arrow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3" name="Gekromde verbindingslijn 22"/>
          <p:cNvCxnSpPr/>
          <p:nvPr/>
        </p:nvCxnSpPr>
        <p:spPr bwMode="auto">
          <a:xfrm rot="16200000" flipV="1">
            <a:off x="6082075" y="2475538"/>
            <a:ext cx="1" cy="2385620"/>
          </a:xfrm>
          <a:prstGeom prst="curvedConnector3">
            <a:avLst>
              <a:gd name="adj1" fmla="val -32412100000"/>
            </a:avLst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5" name="Gekromde verbindingslijn 24"/>
          <p:cNvCxnSpPr>
            <a:stCxn id="6" idx="4"/>
            <a:endCxn id="8" idx="6"/>
          </p:cNvCxnSpPr>
          <p:nvPr/>
        </p:nvCxnSpPr>
        <p:spPr bwMode="auto">
          <a:xfrm rot="5400000">
            <a:off x="7228569" y="4104864"/>
            <a:ext cx="1330057" cy="648072"/>
          </a:xfrm>
          <a:prstGeom prst="curvedConnector2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8" name="Gekromde verbindingslijn 27"/>
          <p:cNvCxnSpPr>
            <a:stCxn id="7" idx="4"/>
            <a:endCxn id="8" idx="2"/>
          </p:cNvCxnSpPr>
          <p:nvPr/>
        </p:nvCxnSpPr>
        <p:spPr bwMode="auto">
          <a:xfrm rot="16200000" flipH="1">
            <a:off x="3700176" y="3960848"/>
            <a:ext cx="1330058" cy="936104"/>
          </a:xfrm>
          <a:prstGeom prst="curvedConnector2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3" name="Tekstvak 32"/>
          <p:cNvSpPr txBox="1"/>
          <p:nvPr/>
        </p:nvSpPr>
        <p:spPr>
          <a:xfrm>
            <a:off x="8497587" y="4018269"/>
            <a:ext cx="2752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Lock </a:t>
            </a:r>
            <a:r>
              <a:rPr lang="en-US" sz="2400" dirty="0" err="1"/>
              <a:t>mutex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which is already locked</a:t>
            </a:r>
            <a:endParaRPr lang="nl-NL" sz="2400" dirty="0"/>
          </a:p>
        </p:txBody>
      </p:sp>
      <p:sp>
        <p:nvSpPr>
          <p:cNvPr id="35" name="Tekstvak 34"/>
          <p:cNvSpPr txBox="1"/>
          <p:nvPr/>
        </p:nvSpPr>
        <p:spPr>
          <a:xfrm>
            <a:off x="1559496" y="4387601"/>
            <a:ext cx="2517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Unlock </a:t>
            </a:r>
            <a:r>
              <a:rPr lang="en-US" sz="2400" dirty="0" err="1"/>
              <a:t>mutex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endParaRPr lang="nl-NL" sz="2400" i="1" dirty="0"/>
          </a:p>
        </p:txBody>
      </p:sp>
      <p:sp>
        <p:nvSpPr>
          <p:cNvPr id="18" name="Tekstvak 17"/>
          <p:cNvSpPr txBox="1"/>
          <p:nvPr/>
        </p:nvSpPr>
        <p:spPr>
          <a:xfrm>
            <a:off x="8706511" y="1337737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Lock </a:t>
            </a:r>
            <a:r>
              <a:rPr lang="en-US" sz="2400" dirty="0" err="1"/>
              <a:t>mutex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which is unlocked</a:t>
            </a:r>
            <a:endParaRPr lang="nl-NL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6849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Mutex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task </a:t>
            </a:r>
            <a:r>
              <a:rPr lang="en-US" i="1" dirty="0"/>
              <a:t>t</a:t>
            </a:r>
            <a:r>
              <a:rPr lang="en-US" dirty="0"/>
              <a:t> tries to lock </a:t>
            </a:r>
            <a:r>
              <a:rPr lang="en-US" dirty="0" err="1"/>
              <a:t>mutex</a:t>
            </a:r>
            <a:r>
              <a:rPr lang="en-US" dirty="0"/>
              <a:t> </a:t>
            </a:r>
            <a:r>
              <a:rPr lang="en-US" i="1" dirty="0"/>
              <a:t>m</a:t>
            </a:r>
            <a:r>
              <a:rPr lang="en-US" dirty="0"/>
              <a:t> which is already locked by an other task, </a:t>
            </a:r>
            <a:r>
              <a:rPr lang="en-US" dirty="0">
                <a:solidFill>
                  <a:srgbClr val="0000FF"/>
                </a:solidFill>
              </a:rPr>
              <a:t>task </a:t>
            </a:r>
            <a:r>
              <a:rPr lang="en-US" i="1" dirty="0">
                <a:solidFill>
                  <a:srgbClr val="0000FF"/>
                </a:solidFill>
              </a:rPr>
              <a:t>t</a:t>
            </a:r>
            <a:r>
              <a:rPr lang="en-US" dirty="0">
                <a:solidFill>
                  <a:srgbClr val="0000FF"/>
                </a:solidFill>
              </a:rPr>
              <a:t> is blocked on </a:t>
            </a:r>
            <a:r>
              <a:rPr lang="en-US" i="1" dirty="0">
                <a:solidFill>
                  <a:srgbClr val="0000FF"/>
                </a:solidFill>
              </a:rPr>
              <a:t>m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We also say:</a:t>
            </a:r>
          </a:p>
          <a:p>
            <a:pPr lvl="1"/>
            <a:r>
              <a:rPr lang="en-US" dirty="0"/>
              <a:t>Task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dirty="0">
                <a:solidFill>
                  <a:srgbClr val="0000FF"/>
                </a:solidFill>
              </a:rPr>
              <a:t>waits for</a:t>
            </a:r>
            <a:r>
              <a:rPr lang="en-US" dirty="0"/>
              <a:t> </a:t>
            </a:r>
            <a:r>
              <a:rPr lang="en-US" dirty="0" err="1"/>
              <a:t>mutex</a:t>
            </a:r>
            <a:r>
              <a:rPr lang="en-US" dirty="0"/>
              <a:t> </a:t>
            </a:r>
            <a:r>
              <a:rPr lang="en-US" i="1" dirty="0"/>
              <a:t>m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Task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dirty="0">
                <a:solidFill>
                  <a:srgbClr val="0000FF"/>
                </a:solidFill>
              </a:rPr>
              <a:t>sleeps until</a:t>
            </a:r>
            <a:r>
              <a:rPr lang="en-US" dirty="0"/>
              <a:t> </a:t>
            </a:r>
            <a:r>
              <a:rPr lang="en-US" dirty="0" err="1"/>
              <a:t>mutex</a:t>
            </a:r>
            <a:r>
              <a:rPr lang="en-US" dirty="0"/>
              <a:t> </a:t>
            </a:r>
            <a:r>
              <a:rPr lang="en-US" i="1" dirty="0"/>
              <a:t>m</a:t>
            </a:r>
            <a:r>
              <a:rPr lang="en-US" dirty="0"/>
              <a:t> is unlocked.</a:t>
            </a:r>
          </a:p>
          <a:p>
            <a:pPr lvl="1"/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0000FF"/>
                </a:solidFill>
              </a:rPr>
              <a:t>Order</a:t>
            </a:r>
            <a:r>
              <a:rPr lang="en-US" dirty="0"/>
              <a:t> of unblocking (waking up):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hlink"/>
                </a:solidFill>
              </a:rPr>
              <a:t>general purpose OS</a:t>
            </a:r>
            <a:r>
              <a:rPr lang="en-US" dirty="0"/>
              <a:t>: </a:t>
            </a:r>
            <a:r>
              <a:rPr lang="en-US" dirty="0">
                <a:solidFill>
                  <a:schemeClr val="hlink"/>
                </a:solidFill>
              </a:rPr>
              <a:t>FIFO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hlink"/>
                </a:solidFill>
              </a:rPr>
              <a:t>real-time OS:</a:t>
            </a:r>
            <a:r>
              <a:rPr lang="en-US" dirty="0"/>
              <a:t> highest </a:t>
            </a:r>
            <a:r>
              <a:rPr lang="en-US" dirty="0">
                <a:solidFill>
                  <a:schemeClr val="hlink"/>
                </a:solidFill>
              </a:rPr>
              <a:t>priority</a:t>
            </a:r>
          </a:p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US" b="1" dirty="0"/>
          </a:p>
        </p:txBody>
      </p:sp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2409335"/>
            <a:ext cx="3239755" cy="3251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5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689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Mutex</a:t>
            </a:r>
            <a:r>
              <a:rPr lang="en-US" dirty="0"/>
              <a:t> with Shared Memory</a:t>
            </a:r>
            <a:endParaRPr lang="nl-NL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70C0"/>
                </a:solidFill>
                <a:latin typeface="Consolas"/>
              </a:rPr>
              <a:t>int </a:t>
            </a:r>
            <a:r>
              <a:rPr lang="nl-NL" sz="2600" dirty="0">
                <a:latin typeface="Consolas"/>
              </a:rPr>
              <a:t>aantal = 0;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 err="1">
                <a:solidFill>
                  <a:srgbClr val="0070C0"/>
                </a:solidFill>
                <a:latin typeface="Consolas"/>
              </a:rPr>
              <a:t>pthread_mutex_t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600" dirty="0">
                <a:latin typeface="Consolas"/>
              </a:rPr>
              <a:t>m;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endParaRPr lang="nl-NL" sz="2600" dirty="0">
              <a:latin typeface="Consolas"/>
            </a:endParaRP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600" dirty="0">
                <a:latin typeface="Consolas"/>
              </a:rPr>
              <a:t>*teller(</a:t>
            </a:r>
            <a:r>
              <a:rPr lang="nl-NL" sz="26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600" dirty="0">
                <a:latin typeface="Consolas"/>
              </a:rPr>
              <a:t> *par) {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</a:t>
            </a:r>
            <a:r>
              <a:rPr lang="nl-NL" sz="2600" dirty="0" err="1">
                <a:solidFill>
                  <a:srgbClr val="0070C0"/>
                </a:solidFill>
                <a:latin typeface="Consolas"/>
              </a:rPr>
              <a:t>for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600" dirty="0">
                <a:latin typeface="Consolas"/>
              </a:rPr>
              <a:t>(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int </a:t>
            </a:r>
            <a:r>
              <a:rPr lang="nl-NL" sz="2600" dirty="0">
                <a:latin typeface="Consolas"/>
              </a:rPr>
              <a:t>i = 0; i &lt; 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10000000</a:t>
            </a:r>
            <a:r>
              <a:rPr lang="nl-NL" sz="2600" dirty="0">
                <a:latin typeface="Consolas"/>
              </a:rPr>
              <a:t>; i++) {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    </a:t>
            </a:r>
            <a:r>
              <a:rPr lang="nl-NL" sz="2600" dirty="0" err="1">
                <a:latin typeface="Consolas"/>
              </a:rPr>
              <a:t>pthread_mutex_lock</a:t>
            </a:r>
            <a:r>
              <a:rPr lang="nl-NL" sz="2600" dirty="0">
                <a:latin typeface="Consolas"/>
              </a:rPr>
              <a:t>(&amp;m);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    aantal++;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    </a:t>
            </a:r>
            <a:r>
              <a:rPr lang="nl-NL" sz="2600" dirty="0" err="1">
                <a:latin typeface="Consolas"/>
              </a:rPr>
              <a:t>pthread_mutex_unlock</a:t>
            </a:r>
            <a:r>
              <a:rPr lang="nl-NL" sz="2600" dirty="0">
                <a:latin typeface="Consolas"/>
              </a:rPr>
              <a:t>(&amp;m);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}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return </a:t>
            </a:r>
            <a:r>
              <a:rPr lang="nl-NL" sz="2600" dirty="0">
                <a:latin typeface="Consolas"/>
              </a:rPr>
              <a:t>NULL;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}</a:t>
            </a:r>
          </a:p>
          <a:p>
            <a:pPr marL="0" indent="0">
              <a:buNone/>
            </a:pPr>
            <a:endParaRPr lang="nl-NL" sz="2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18</a:t>
            </a:fld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8832304" y="5939433"/>
            <a:ext cx="2182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Source: </a:t>
            </a:r>
            <a:r>
              <a:rPr lang="nl-NL" sz="2400" dirty="0" err="1">
                <a:hlinkClick r:id="rId2"/>
              </a:rPr>
              <a:t>mutex.c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674921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Corruption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2"/>
                </a:solidFill>
              </a:rPr>
              <a:t>DANGER</a:t>
            </a:r>
          </a:p>
          <a:p>
            <a:pPr lvl="1"/>
            <a:r>
              <a:rPr lang="en-US" sz="2800" dirty="0"/>
              <a:t>Priority inversion</a:t>
            </a:r>
          </a:p>
          <a:p>
            <a:pPr lvl="2"/>
            <a:r>
              <a:rPr lang="en-US" sz="2400" dirty="0"/>
              <a:t>Low priority task has </a:t>
            </a:r>
            <a:r>
              <a:rPr lang="en-US" sz="2400" dirty="0" err="1"/>
              <a:t>mutex</a:t>
            </a:r>
            <a:r>
              <a:rPr lang="en-US" sz="2400" dirty="0"/>
              <a:t> locked</a:t>
            </a:r>
          </a:p>
          <a:p>
            <a:pPr lvl="2"/>
            <a:r>
              <a:rPr lang="en-US" sz="2400" dirty="0"/>
              <a:t>High priority task is blocked due to </a:t>
            </a:r>
            <a:r>
              <a:rPr lang="en-US" sz="2400" dirty="0" err="1"/>
              <a:t>mutex</a:t>
            </a:r>
            <a:endParaRPr lang="en-US" sz="2400" dirty="0"/>
          </a:p>
          <a:p>
            <a:pPr lvl="2"/>
            <a:r>
              <a:rPr lang="en-US" sz="2400" dirty="0">
                <a:solidFill>
                  <a:srgbClr val="0070C0"/>
                </a:solidFill>
              </a:rPr>
              <a:t>Solution: priority inheritance</a:t>
            </a:r>
          </a:p>
          <a:p>
            <a:pPr lvl="2"/>
            <a:endParaRPr lang="en-US" sz="2400" dirty="0"/>
          </a:p>
          <a:p>
            <a:pPr lvl="1"/>
            <a:r>
              <a:rPr lang="en-US" sz="2800" dirty="0"/>
              <a:t>Deadlock</a:t>
            </a:r>
          </a:p>
          <a:p>
            <a:pPr lvl="2"/>
            <a:r>
              <a:rPr lang="en-US" sz="2400" dirty="0"/>
              <a:t>Task A has resource 1 locked and wants to lock resource 2</a:t>
            </a:r>
          </a:p>
          <a:p>
            <a:pPr lvl="2"/>
            <a:r>
              <a:rPr lang="en-US" sz="2400" dirty="0"/>
              <a:t>Task B has resource 2 locked and wants to lock resource 1</a:t>
            </a:r>
          </a:p>
          <a:p>
            <a:pPr marL="914400" lvl="2" indent="0">
              <a:buNone/>
            </a:pPr>
            <a:endParaRPr lang="nl-NL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19</a:t>
            </a:fld>
            <a:endParaRPr lang="nl-NL"/>
          </a:p>
        </p:txBody>
      </p:sp>
      <p:sp>
        <p:nvSpPr>
          <p:cNvPr id="6" name="Bijschrift met afgeronde rechthoek 5"/>
          <p:cNvSpPr/>
          <p:nvPr/>
        </p:nvSpPr>
        <p:spPr>
          <a:xfrm>
            <a:off x="5519936" y="3717032"/>
            <a:ext cx="4032448" cy="432048"/>
          </a:xfrm>
          <a:prstGeom prst="wedgeRoundRectCallout">
            <a:avLst>
              <a:gd name="adj1" fmla="val -42324"/>
              <a:gd name="adj2" fmla="val -1318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Will </a:t>
            </a:r>
            <a:r>
              <a:rPr lang="nl-NL" sz="2400" dirty="0" err="1"/>
              <a:t>be</a:t>
            </a:r>
            <a:r>
              <a:rPr lang="nl-NL" sz="2400" dirty="0"/>
              <a:t> </a:t>
            </a:r>
            <a:r>
              <a:rPr lang="nl-NL" sz="2400" dirty="0" err="1"/>
              <a:t>discussed</a:t>
            </a:r>
            <a:r>
              <a:rPr lang="nl-NL" sz="2400" dirty="0"/>
              <a:t> in week 7!</a:t>
            </a:r>
          </a:p>
        </p:txBody>
      </p:sp>
    </p:spTree>
    <p:extLst>
      <p:ext uri="{BB962C8B-B14F-4D97-AF65-F5344CB8AC3E}">
        <p14:creationId xmlns:p14="http://schemas.microsoft.com/office/powerpoint/2010/main" val="351926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Planning ROS01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Week 1: 	</a:t>
            </a:r>
            <a:r>
              <a:rPr lang="nl-NL" dirty="0" err="1"/>
              <a:t>Introduction</a:t>
            </a:r>
            <a:r>
              <a:rPr lang="nl-NL" dirty="0"/>
              <a:t> – </a:t>
            </a:r>
            <a:r>
              <a:rPr lang="nl-NL" dirty="0" err="1"/>
              <a:t>Blinking</a:t>
            </a:r>
            <a:r>
              <a:rPr lang="nl-NL" dirty="0"/>
              <a:t> </a:t>
            </a:r>
            <a:r>
              <a:rPr lang="nl-NL" dirty="0" err="1"/>
              <a:t>leds</a:t>
            </a:r>
            <a:endParaRPr lang="nl-NL" dirty="0"/>
          </a:p>
          <a:p>
            <a:r>
              <a:rPr lang="nl-NL" dirty="0"/>
              <a:t>Week 2:	</a:t>
            </a:r>
            <a:r>
              <a:rPr lang="en-US" dirty="0"/>
              <a:t>Super loop construct with an ISR</a:t>
            </a:r>
            <a:endParaRPr lang="nl-NL" dirty="0"/>
          </a:p>
          <a:p>
            <a:r>
              <a:rPr lang="nl-NL" dirty="0"/>
              <a:t>Week 3: 	</a:t>
            </a:r>
            <a:r>
              <a:rPr lang="nl-NL" dirty="0" err="1"/>
              <a:t>Cooperative</a:t>
            </a:r>
            <a:r>
              <a:rPr lang="nl-NL" dirty="0"/>
              <a:t> </a:t>
            </a:r>
            <a:r>
              <a:rPr lang="nl-NL" dirty="0" err="1"/>
              <a:t>Scheduling</a:t>
            </a:r>
            <a:endParaRPr lang="nl-NL" dirty="0"/>
          </a:p>
          <a:p>
            <a:r>
              <a:rPr lang="nl-NL" dirty="0"/>
              <a:t>Week 4: 	Pre-</a:t>
            </a:r>
            <a:r>
              <a:rPr lang="nl-NL" dirty="0" err="1"/>
              <a:t>emptive</a:t>
            </a:r>
            <a:r>
              <a:rPr lang="nl-NL" dirty="0"/>
              <a:t> </a:t>
            </a:r>
            <a:r>
              <a:rPr lang="nl-NL" dirty="0" err="1"/>
              <a:t>Scheduling</a:t>
            </a:r>
            <a:endParaRPr lang="nl-NL" dirty="0"/>
          </a:p>
          <a:p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5: 	Using TI-RTOS</a:t>
            </a:r>
          </a:p>
          <a:p>
            <a:r>
              <a:rPr lang="nl-NL" dirty="0"/>
              <a:t>Week 6:	</a:t>
            </a:r>
            <a:r>
              <a:rPr lang="en-US" dirty="0" err="1"/>
              <a:t>Schedulability</a:t>
            </a:r>
            <a:r>
              <a:rPr lang="en-US" dirty="0"/>
              <a:t> Analyses, Priority Assignment</a:t>
            </a:r>
            <a:endParaRPr lang="nl-NL" dirty="0"/>
          </a:p>
          <a:p>
            <a:r>
              <a:rPr lang="nl-NL" dirty="0"/>
              <a:t>Week 7: 	Response Time Analyses</a:t>
            </a:r>
          </a:p>
          <a:p>
            <a:r>
              <a:rPr lang="nl-NL" dirty="0"/>
              <a:t>Week 8:	</a:t>
            </a:r>
            <a:r>
              <a:rPr lang="nl-NL" dirty="0" err="1"/>
              <a:t>Finalizing</a:t>
            </a:r>
            <a:r>
              <a:rPr lang="nl-NL" dirty="0"/>
              <a:t> </a:t>
            </a:r>
            <a:r>
              <a:rPr lang="nl-NL" dirty="0" err="1"/>
              <a:t>Final</a:t>
            </a:r>
            <a:r>
              <a:rPr lang="nl-NL" dirty="0"/>
              <a:t> </a:t>
            </a:r>
            <a:r>
              <a:rPr lang="nl-NL" dirty="0" err="1"/>
              <a:t>Assigment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2268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Deadlock (Example)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5 philosophers.</a:t>
            </a:r>
          </a:p>
          <a:p>
            <a:r>
              <a:rPr lang="en-US" dirty="0"/>
              <a:t>The life of a philosopher consists of:</a:t>
            </a:r>
          </a:p>
          <a:p>
            <a:pPr lvl="1"/>
            <a:r>
              <a:rPr lang="en-US" dirty="0"/>
              <a:t>Thinking;</a:t>
            </a:r>
          </a:p>
          <a:p>
            <a:pPr lvl="1"/>
            <a:r>
              <a:rPr lang="en-US" dirty="0"/>
              <a:t>Eating.</a:t>
            </a:r>
          </a:p>
          <a:p>
            <a:r>
              <a:rPr lang="en-US" dirty="0"/>
              <a:t>Each philosopher has one plate and one fork.</a:t>
            </a:r>
          </a:p>
          <a:p>
            <a:pPr lvl="1"/>
            <a:r>
              <a:rPr lang="en-US" dirty="0"/>
              <a:t>To eat a philosopher needs two forks.</a:t>
            </a:r>
            <a:endParaRPr lang="nl-NL" dirty="0"/>
          </a:p>
        </p:txBody>
      </p:sp>
      <p:pic>
        <p:nvPicPr>
          <p:cNvPr id="128002" name="Picture 2" descr="D:\Bd_THR\BD_WWW\WWW\es\din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124744"/>
            <a:ext cx="363523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5412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Dining Philosophers</a:t>
            </a:r>
            <a:endParaRPr lang="nl-NL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124744"/>
            <a:ext cx="11439062" cy="518457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 err="1">
                <a:solidFill>
                  <a:srgbClr val="0070C0"/>
                </a:solidFill>
                <a:latin typeface="Consolas"/>
              </a:rPr>
              <a:t>pthread_mutex_t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fork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[5];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endParaRPr lang="nl-NL" sz="2600" dirty="0">
              <a:solidFill>
                <a:srgbClr val="000000"/>
              </a:solidFill>
              <a:latin typeface="Consolas"/>
            </a:endParaRP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*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philosopher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(</a:t>
            </a:r>
            <a:r>
              <a:rPr lang="nl-NL" sz="26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 *par) {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int 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i = *(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int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*)par;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nl-NL" sz="2600" dirty="0" err="1">
                <a:solidFill>
                  <a:srgbClr val="0070C0"/>
                </a:solidFill>
                <a:latin typeface="Consolas"/>
              </a:rPr>
              <a:t>while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(1) {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    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printf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("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philosopher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 %d is sleeping\n", i);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    sleep(1);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    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pthread_mutex_lock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(&amp;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fork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[i]);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    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pthread_mutex_lock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(&amp;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fork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[(i + 1) % 5]);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    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printf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("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philosopher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 %d is 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eating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\n", i);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    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pthread_mutex_unlock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(&amp;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fork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[i]);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    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pthread_mutex_unlock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(&amp;</a:t>
            </a:r>
            <a:r>
              <a:rPr lang="nl-NL" sz="2600" dirty="0" err="1">
                <a:solidFill>
                  <a:srgbClr val="000000"/>
                </a:solidFill>
                <a:latin typeface="Consolas"/>
              </a:rPr>
              <a:t>fork</a:t>
            </a:r>
            <a:r>
              <a:rPr lang="nl-NL" sz="2600" dirty="0">
                <a:solidFill>
                  <a:srgbClr val="000000"/>
                </a:solidFill>
                <a:latin typeface="Consolas"/>
              </a:rPr>
              <a:t>[(i + 1) % 5]);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    }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solidFill>
                  <a:srgbClr val="000000"/>
                </a:solidFill>
                <a:latin typeface="Consolas"/>
              </a:rPr>
              <a:t>}</a:t>
            </a:r>
            <a:endParaRPr lang="nl-NL" sz="2600" dirty="0">
              <a:latin typeface="Consolas"/>
            </a:endParaRPr>
          </a:p>
          <a:p>
            <a:pPr marL="0" indent="0">
              <a:buNone/>
            </a:pPr>
            <a:endParaRPr lang="nl-NL" sz="26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1D3158C7-5417-4414-BBE0-877E91AB4C7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847528" y="1124744"/>
            <a:ext cx="842493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latin typeface="Consola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2974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Dining Philosophers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</a:t>
            </a:r>
            <a:r>
              <a:rPr lang="nl-NL" sz="2600" dirty="0" err="1">
                <a:solidFill>
                  <a:srgbClr val="0070C0"/>
                </a:solidFill>
                <a:latin typeface="Consolas"/>
              </a:rPr>
              <a:t>pthread_t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600" dirty="0">
                <a:latin typeface="Consolas"/>
              </a:rPr>
              <a:t>t[5];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int </a:t>
            </a:r>
            <a:r>
              <a:rPr lang="nl-NL" sz="2600" dirty="0" err="1">
                <a:latin typeface="Consolas"/>
              </a:rPr>
              <a:t>tid</a:t>
            </a:r>
            <a:r>
              <a:rPr lang="nl-NL" sz="2600" dirty="0">
                <a:latin typeface="Consolas"/>
              </a:rPr>
              <a:t>[5];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</a:t>
            </a:r>
            <a:r>
              <a:rPr lang="nl-NL" sz="2600" dirty="0" err="1">
                <a:solidFill>
                  <a:srgbClr val="0070C0"/>
                </a:solidFill>
                <a:latin typeface="Consolas"/>
              </a:rPr>
              <a:t>for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600" dirty="0">
                <a:latin typeface="Consolas"/>
              </a:rPr>
              <a:t>(</a:t>
            </a:r>
            <a:r>
              <a:rPr lang="nl-NL" sz="2600" dirty="0">
                <a:solidFill>
                  <a:srgbClr val="0070C0"/>
                </a:solidFill>
                <a:latin typeface="Consolas"/>
              </a:rPr>
              <a:t>int </a:t>
            </a:r>
            <a:r>
              <a:rPr lang="nl-NL" sz="2600" dirty="0">
                <a:latin typeface="Consolas"/>
              </a:rPr>
              <a:t>i = 0; i &lt; 5; i++)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{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    </a:t>
            </a:r>
            <a:r>
              <a:rPr lang="nl-NL" sz="2600" dirty="0" err="1">
                <a:latin typeface="Consolas"/>
              </a:rPr>
              <a:t>tid</a:t>
            </a:r>
            <a:r>
              <a:rPr lang="nl-NL" sz="2600" dirty="0">
                <a:latin typeface="Consolas"/>
              </a:rPr>
              <a:t>[i] = i;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    </a:t>
            </a:r>
            <a:r>
              <a:rPr lang="nl-NL" sz="2600" dirty="0" err="1">
                <a:latin typeface="Consolas"/>
              </a:rPr>
              <a:t>pthread_create</a:t>
            </a:r>
            <a:r>
              <a:rPr lang="nl-NL" sz="2600" dirty="0">
                <a:latin typeface="Consolas"/>
              </a:rPr>
              <a:t>(&amp;t[i], &amp;</a:t>
            </a:r>
            <a:r>
              <a:rPr lang="nl-NL" sz="2600" dirty="0" err="1">
                <a:latin typeface="Consolas"/>
              </a:rPr>
              <a:t>pta</a:t>
            </a:r>
            <a:r>
              <a:rPr lang="nl-NL" sz="2600" dirty="0">
                <a:latin typeface="Consolas"/>
              </a:rPr>
              <a:t>, &amp;</a:t>
            </a:r>
            <a:r>
              <a:rPr lang="nl-NL" sz="2600" dirty="0" err="1">
                <a:latin typeface="Consolas"/>
              </a:rPr>
              <a:t>philosopher</a:t>
            </a:r>
            <a:r>
              <a:rPr lang="nl-NL" sz="2600" dirty="0">
                <a:latin typeface="Consolas"/>
              </a:rPr>
              <a:t>, &amp;</a:t>
            </a:r>
            <a:r>
              <a:rPr lang="nl-NL" sz="2600" dirty="0" err="1">
                <a:latin typeface="Consolas"/>
              </a:rPr>
              <a:t>tid</a:t>
            </a:r>
            <a:r>
              <a:rPr lang="nl-NL" sz="2600" dirty="0">
                <a:latin typeface="Consolas"/>
              </a:rPr>
              <a:t>[i]);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r>
              <a:rPr lang="nl-NL" sz="2600" dirty="0">
                <a:latin typeface="Consolas"/>
              </a:rPr>
              <a:t>    }</a:t>
            </a:r>
          </a:p>
          <a:p>
            <a:pPr marL="0" indent="0">
              <a:lnSpc>
                <a:spcPct val="80000"/>
              </a:lnSpc>
              <a:buClr>
                <a:schemeClr val="hlink"/>
              </a:buClr>
              <a:buSzPct val="90000"/>
              <a:buNone/>
              <a:defRPr/>
            </a:pPr>
            <a:endParaRPr lang="nl-NL" sz="2600" dirty="0">
              <a:latin typeface="Consolas"/>
            </a:endParaRPr>
          </a:p>
          <a:p>
            <a:pPr marL="0" indent="0">
              <a:buNone/>
            </a:pPr>
            <a:endParaRPr lang="nl-NL" sz="26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1D3158C7-5417-4414-BBE0-877E91AB4C7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847528" y="1124744"/>
            <a:ext cx="8820472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latin typeface="Consolas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3897104" y="4496608"/>
            <a:ext cx="7673960" cy="523220"/>
          </a:xfrm>
          <a:prstGeom prst="rect">
            <a:avLst/>
          </a:prstGeom>
          <a:solidFill>
            <a:srgbClr val="CA0032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This program can  come to a hold (deadlock)! How?</a:t>
            </a:r>
            <a:endParaRPr lang="nl-NL" sz="2800" dirty="0">
              <a:solidFill>
                <a:srgbClr val="FFFFFF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523160" y="5203384"/>
            <a:ext cx="7059240" cy="523220"/>
          </a:xfrm>
          <a:prstGeom prst="rect">
            <a:avLst/>
          </a:prstGeom>
          <a:solidFill>
            <a:srgbClr val="CA0032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Solution? See homework assignment hereafter.</a:t>
            </a:r>
            <a:endParaRPr lang="nl-NL" sz="2800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6954669" y="5991671"/>
            <a:ext cx="4148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Source: </a:t>
            </a:r>
            <a:r>
              <a:rPr lang="nl-NL" sz="2400" dirty="0" err="1">
                <a:hlinkClick r:id="rId2"/>
              </a:rPr>
              <a:t>pthread_philosophers.c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402588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3573017"/>
            <a:ext cx="1269380" cy="2139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Counting Semaphore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/>
              <a:t>Operations: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err="1">
                <a:solidFill>
                  <a:schemeClr val="hlink"/>
                </a:solidFill>
              </a:rPr>
              <a:t>Psem</a:t>
            </a:r>
            <a:r>
              <a:rPr lang="en-US" sz="2800" dirty="0"/>
              <a:t> (</a:t>
            </a:r>
            <a:r>
              <a:rPr lang="en-US" sz="2800" dirty="0" err="1"/>
              <a:t>prolaag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accent1"/>
                </a:solidFill>
              </a:rPr>
              <a:t>(</a:t>
            </a:r>
            <a:r>
              <a:rPr lang="en-US" sz="2800" dirty="0" err="1">
                <a:solidFill>
                  <a:schemeClr val="accent1"/>
                </a:solidFill>
              </a:rPr>
              <a:t>probeer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err="1">
                <a:solidFill>
                  <a:schemeClr val="accent1"/>
                </a:solidFill>
              </a:rPr>
              <a:t>te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err="1">
                <a:solidFill>
                  <a:schemeClr val="accent1"/>
                </a:solidFill>
              </a:rPr>
              <a:t>verlagen</a:t>
            </a:r>
            <a:r>
              <a:rPr lang="en-US" sz="2800" dirty="0">
                <a:solidFill>
                  <a:schemeClr val="accent1"/>
                </a:solidFill>
              </a:rPr>
              <a:t>)</a:t>
            </a:r>
            <a:r>
              <a:rPr lang="en-US" sz="2800" dirty="0"/>
              <a:t>, take, </a:t>
            </a:r>
            <a:r>
              <a:rPr lang="en-US" sz="2800" dirty="0">
                <a:solidFill>
                  <a:schemeClr val="hlink"/>
                </a:solidFill>
              </a:rPr>
              <a:t>wait</a:t>
            </a:r>
            <a:r>
              <a:rPr lang="en-US" sz="2800" dirty="0"/>
              <a:t>): </a:t>
            </a:r>
            <a:br>
              <a:rPr lang="en-US" sz="2800" dirty="0"/>
            </a:br>
            <a:r>
              <a:rPr lang="en-US" sz="2800" dirty="0"/>
              <a:t>wait (block, sleep) if </a:t>
            </a:r>
            <a:r>
              <a:rPr lang="en-US" sz="2800" dirty="0">
                <a:latin typeface="Consolas"/>
              </a:rPr>
              <a:t>count == 0</a:t>
            </a:r>
            <a:r>
              <a:rPr lang="en-US" sz="2800" dirty="0"/>
              <a:t> else decrement </a:t>
            </a:r>
            <a:r>
              <a:rPr lang="en-US" sz="2800" dirty="0">
                <a:latin typeface="Consolas"/>
              </a:rPr>
              <a:t>count</a:t>
            </a:r>
            <a:r>
              <a:rPr lang="en-US" sz="2800" dirty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err="1">
                <a:solidFill>
                  <a:schemeClr val="hlink"/>
                </a:solidFill>
              </a:rPr>
              <a:t>Vsem</a:t>
            </a:r>
            <a:r>
              <a:rPr lang="en-US" sz="2800" dirty="0"/>
              <a:t> (</a:t>
            </a:r>
            <a:r>
              <a:rPr lang="en-US" sz="2800" dirty="0" err="1"/>
              <a:t>verhoog</a:t>
            </a:r>
            <a:r>
              <a:rPr lang="en-US" sz="2800" dirty="0"/>
              <a:t>, signal, give, </a:t>
            </a:r>
            <a:r>
              <a:rPr lang="en-US" sz="2800" dirty="0">
                <a:solidFill>
                  <a:srgbClr val="0000FF"/>
                </a:solidFill>
              </a:rPr>
              <a:t>post</a:t>
            </a:r>
            <a:r>
              <a:rPr lang="en-US" sz="2800" dirty="0"/>
              <a:t>): </a:t>
            </a:r>
            <a:br>
              <a:rPr lang="en-US" sz="2800" dirty="0"/>
            </a:br>
            <a:r>
              <a:rPr lang="en-US" sz="2800" dirty="0"/>
              <a:t>unblock a waiting task if </a:t>
            </a:r>
            <a:r>
              <a:rPr lang="en-US" sz="2800" dirty="0">
                <a:latin typeface="Consolas"/>
              </a:rPr>
              <a:t>count == 0</a:t>
            </a:r>
            <a:r>
              <a:rPr lang="en-US" sz="2800" dirty="0"/>
              <a:t> else increment count. </a:t>
            </a:r>
          </a:p>
          <a:p>
            <a:pPr eaLnBrk="1" hangingPunct="1">
              <a:lnSpc>
                <a:spcPct val="90000"/>
              </a:lnSpc>
            </a:pPr>
            <a:endParaRPr lang="en-US" sz="3200" dirty="0"/>
          </a:p>
          <a:p>
            <a:pPr eaLnBrk="1" hangingPunct="1">
              <a:lnSpc>
                <a:spcPct val="90000"/>
              </a:lnSpc>
            </a:pPr>
            <a:r>
              <a:rPr lang="en-US" sz="3200" dirty="0"/>
              <a:t>Order of unblocking (wake up):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>
                <a:solidFill>
                  <a:schemeClr val="hlink"/>
                </a:solidFill>
              </a:rPr>
              <a:t>general purpose</a:t>
            </a:r>
            <a:r>
              <a:rPr lang="en-US" sz="2800" dirty="0"/>
              <a:t>: </a:t>
            </a:r>
            <a:r>
              <a:rPr lang="en-US" sz="2800" dirty="0">
                <a:solidFill>
                  <a:schemeClr val="hlink"/>
                </a:solidFill>
              </a:rPr>
              <a:t>FIFO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>
                <a:solidFill>
                  <a:schemeClr val="hlink"/>
                </a:solidFill>
              </a:rPr>
              <a:t>real-time:</a:t>
            </a:r>
            <a:r>
              <a:rPr lang="en-US" sz="2800" dirty="0"/>
              <a:t> highest </a:t>
            </a:r>
            <a:r>
              <a:rPr lang="en-US" sz="2800" dirty="0">
                <a:solidFill>
                  <a:schemeClr val="hlink"/>
                </a:solidFill>
              </a:rPr>
              <a:t>priority</a:t>
            </a:r>
          </a:p>
        </p:txBody>
      </p:sp>
      <p:sp>
        <p:nvSpPr>
          <p:cNvPr id="7" name="Tijdelijke aanduiding voor dianumm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DD371FB2-2849-47D3-BFA4-003B05AB073E}" type="slidenum">
              <a:rPr lang="en-US"/>
              <a:pPr>
                <a:defRPr/>
              </a:pPr>
              <a:t>23</a:t>
            </a:fld>
            <a:endParaRPr lang="en-US"/>
          </a:p>
        </p:txBody>
      </p:sp>
      <p:pic>
        <p:nvPicPr>
          <p:cNvPr id="3379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3597499"/>
            <a:ext cx="1752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9" name="Text Box 8"/>
          <p:cNvSpPr txBox="1">
            <a:spLocks noChangeArrowheads="1"/>
          </p:cNvSpPr>
          <p:nvPr/>
        </p:nvSpPr>
        <p:spPr bwMode="auto">
          <a:xfrm>
            <a:off x="8723313" y="5324699"/>
            <a:ext cx="1629270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kumimoji="1" sz="2400">
                <a:solidFill>
                  <a:schemeClr val="fol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fol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fol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fol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fol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fol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fol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fol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folHlink"/>
                </a:solidFill>
                <a:latin typeface="Univers" pitchFamily="34" charset="0"/>
              </a:defRPr>
            </a:lvl9pPr>
          </a:lstStyle>
          <a:p>
            <a:r>
              <a:rPr lang="nl-NL" sz="1600">
                <a:solidFill>
                  <a:schemeClr val="tx1"/>
                </a:solidFill>
              </a:rPr>
              <a:t>Edsger Dijkstra</a:t>
            </a:r>
            <a:r>
              <a:rPr lang="nl-NL" sz="1600"/>
              <a:t>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741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Solve the problem of the dining philosophers by using a </a:t>
            </a:r>
            <a:r>
              <a:rPr lang="en-US" sz="3200" dirty="0">
                <a:solidFill>
                  <a:srgbClr val="0000FF"/>
                </a:solidFill>
              </a:rPr>
              <a:t>semaphore</a:t>
            </a:r>
            <a:r>
              <a:rPr lang="en-US" sz="3200" dirty="0"/>
              <a:t> to ensure that no more than 4  philosophers will be able to sit at the table at the same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1D3158C7-5417-4414-BBE0-877E91AB4C79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5" name="Tekstvak 6"/>
          <p:cNvSpPr txBox="1"/>
          <p:nvPr/>
        </p:nvSpPr>
        <p:spPr>
          <a:xfrm>
            <a:off x="1557966" y="3124125"/>
            <a:ext cx="9076069" cy="1384995"/>
          </a:xfrm>
          <a:prstGeom prst="rect">
            <a:avLst/>
          </a:prstGeom>
          <a:solidFill>
            <a:srgbClr val="CA003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Solution: Create semaphore with initial count of 4 in main. </a:t>
            </a:r>
            <a:br>
              <a:rPr lang="en-US" sz="28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Now each philosopher must take a semaphore after sleeping and must give the semaphore before sleeping again.</a:t>
            </a:r>
          </a:p>
        </p:txBody>
      </p:sp>
      <p:sp>
        <p:nvSpPr>
          <p:cNvPr id="6" name="Tekstvak 6"/>
          <p:cNvSpPr txBox="1"/>
          <p:nvPr/>
        </p:nvSpPr>
        <p:spPr>
          <a:xfrm>
            <a:off x="1557966" y="4995173"/>
            <a:ext cx="9076069" cy="954107"/>
          </a:xfrm>
          <a:prstGeom prst="rect">
            <a:avLst/>
          </a:prstGeom>
          <a:solidFill>
            <a:srgbClr val="CA003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The semaphore counts the number of available chairs at the table and a philosopher requires a chair to sit at the table.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730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Semaphore versus </a:t>
            </a:r>
            <a:r>
              <a:rPr lang="en-US" dirty="0" err="1"/>
              <a:t>Mutex</a:t>
            </a:r>
            <a:endParaRPr lang="en-US" dirty="0"/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solidFill>
                  <a:srgbClr val="0000FF"/>
                </a:solidFill>
              </a:rPr>
              <a:t>Mutex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/>
              <a:t>can only be used for </a:t>
            </a:r>
            <a:r>
              <a:rPr lang="en-US" dirty="0">
                <a:solidFill>
                  <a:srgbClr val="0000FF"/>
                </a:solidFill>
              </a:rPr>
              <a:t>mutual exclusion </a:t>
            </a:r>
            <a:r>
              <a:rPr lang="en-US" dirty="0"/>
              <a:t>(task which takes the </a:t>
            </a:r>
            <a:r>
              <a:rPr lang="en-US" dirty="0" err="1"/>
              <a:t>mutex</a:t>
            </a:r>
            <a:r>
              <a:rPr lang="en-US" dirty="0"/>
              <a:t> should also give the </a:t>
            </a:r>
            <a:r>
              <a:rPr lang="en-US" dirty="0" err="1"/>
              <a:t>mutex</a:t>
            </a:r>
            <a:r>
              <a:rPr lang="en-US" dirty="0"/>
              <a:t> (back)). 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0000FF"/>
                </a:solidFill>
              </a:rPr>
              <a:t>Semaphore </a:t>
            </a:r>
            <a:r>
              <a:rPr lang="en-US" dirty="0"/>
              <a:t>can also be used for other </a:t>
            </a:r>
            <a:r>
              <a:rPr lang="en-US" dirty="0">
                <a:solidFill>
                  <a:srgbClr val="0000FF"/>
                </a:solidFill>
              </a:rPr>
              <a:t>synchronization</a:t>
            </a:r>
            <a:r>
              <a:rPr lang="en-US" dirty="0"/>
              <a:t> purposes.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2803664"/>
            <a:ext cx="3154095" cy="314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39416" y="3140968"/>
            <a:ext cx="5924419" cy="194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0000FF"/>
                </a:solidFill>
              </a:rPr>
              <a:t>Homework:</a:t>
            </a:r>
            <a:r>
              <a:rPr lang="en-US" dirty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Task </a:t>
            </a:r>
            <a:r>
              <a:rPr lang="en-US" sz="2000" i="1" dirty="0"/>
              <a:t>a</a:t>
            </a:r>
            <a:r>
              <a:rPr lang="en-US" sz="2000" dirty="0"/>
              <a:t> consists of two sequential parts </a:t>
            </a:r>
            <a:r>
              <a:rPr lang="en-US" sz="2000" i="1" dirty="0"/>
              <a:t>a</a:t>
            </a:r>
            <a:r>
              <a:rPr lang="en-US" sz="2000" i="1" baseline="-25000" dirty="0"/>
              <a:t>1</a:t>
            </a:r>
            <a:r>
              <a:rPr lang="en-US" sz="2000" dirty="0"/>
              <a:t> and </a:t>
            </a:r>
            <a:r>
              <a:rPr lang="en-US" sz="2000" i="1" dirty="0"/>
              <a:t>a</a:t>
            </a:r>
            <a:r>
              <a:rPr lang="en-US" sz="2000" i="1" baseline="-25000" dirty="0"/>
              <a:t>2</a:t>
            </a:r>
            <a:r>
              <a:rPr lang="en-US" sz="20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Task </a:t>
            </a:r>
            <a:r>
              <a:rPr lang="en-US" sz="2000" i="1" dirty="0"/>
              <a:t>b</a:t>
            </a:r>
            <a:r>
              <a:rPr lang="en-US" sz="2000" dirty="0"/>
              <a:t> consists of two sequential parts </a:t>
            </a:r>
            <a:r>
              <a:rPr lang="en-US" sz="2000" i="1" dirty="0"/>
              <a:t>b</a:t>
            </a:r>
            <a:r>
              <a:rPr lang="en-US" sz="2000" i="1" baseline="-25000" dirty="0"/>
              <a:t>1</a:t>
            </a:r>
            <a:r>
              <a:rPr lang="en-US" sz="2000" dirty="0"/>
              <a:t> and </a:t>
            </a:r>
            <a:r>
              <a:rPr lang="en-US" sz="2000" i="1" dirty="0"/>
              <a:t>b</a:t>
            </a:r>
            <a:r>
              <a:rPr lang="en-US" sz="2000" i="1" baseline="-25000" dirty="0"/>
              <a:t>2</a:t>
            </a:r>
            <a:r>
              <a:rPr lang="en-US" sz="20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Task </a:t>
            </a:r>
            <a:r>
              <a:rPr lang="en-US" sz="2000" i="1" dirty="0"/>
              <a:t>c</a:t>
            </a:r>
            <a:r>
              <a:rPr lang="en-US" sz="2000" dirty="0"/>
              <a:t> consists of two sequential parts </a:t>
            </a:r>
            <a:r>
              <a:rPr lang="en-US" sz="2000" i="1" dirty="0"/>
              <a:t>c</a:t>
            </a:r>
            <a:r>
              <a:rPr lang="en-US" sz="2000" i="1" baseline="-25000" dirty="0"/>
              <a:t>1</a:t>
            </a:r>
            <a:r>
              <a:rPr lang="en-US" sz="2000" dirty="0"/>
              <a:t> and </a:t>
            </a:r>
            <a:r>
              <a:rPr lang="en-US" sz="2000" i="1" dirty="0"/>
              <a:t>c</a:t>
            </a:r>
            <a:r>
              <a:rPr lang="en-US" sz="2000" i="1" baseline="-25000" dirty="0"/>
              <a:t>2</a:t>
            </a:r>
            <a:r>
              <a:rPr lang="en-US" sz="2000" dirty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Make sure (using a semaphore) that the parts </a:t>
            </a:r>
            <a:r>
              <a:rPr lang="en-US" sz="2000" i="1" dirty="0"/>
              <a:t>b</a:t>
            </a:r>
            <a:r>
              <a:rPr lang="en-US" sz="2000" i="1" baseline="-25000" dirty="0"/>
              <a:t>2</a:t>
            </a:r>
            <a:r>
              <a:rPr lang="en-US" sz="2000" dirty="0"/>
              <a:t> and </a:t>
            </a:r>
            <a:r>
              <a:rPr lang="en-US" sz="2000" i="1" dirty="0"/>
              <a:t>c</a:t>
            </a:r>
            <a:r>
              <a:rPr lang="en-US" sz="2000" i="1" baseline="-25000" dirty="0"/>
              <a:t>2</a:t>
            </a:r>
            <a:r>
              <a:rPr lang="en-US" sz="2000" dirty="0"/>
              <a:t> are always executed </a:t>
            </a:r>
            <a:r>
              <a:rPr lang="en-US" sz="2000" dirty="0">
                <a:solidFill>
                  <a:schemeClr val="tx2"/>
                </a:solidFill>
              </a:rPr>
              <a:t>after</a:t>
            </a:r>
            <a:r>
              <a:rPr lang="en-US" sz="2000" dirty="0"/>
              <a:t> part </a:t>
            </a:r>
            <a:r>
              <a:rPr lang="en-US" sz="2000" i="1" dirty="0"/>
              <a:t>a</a:t>
            </a:r>
            <a:r>
              <a:rPr lang="en-US" sz="2000" i="1" baseline="-25000" dirty="0"/>
              <a:t>1</a:t>
            </a:r>
            <a:r>
              <a:rPr lang="en-US" sz="2000" dirty="0"/>
              <a:t> has been executed.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52384" y="4005064"/>
            <a:ext cx="587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rgbClr val="0000FF"/>
                </a:solidFill>
              </a:rPr>
              <a:t>wait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40216" y="4005064"/>
            <a:ext cx="592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0000FF"/>
                </a:solidFill>
              </a:rPr>
              <a:t>post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525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 Task Communication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accent3"/>
                </a:solidFill>
              </a:rPr>
              <a:t>Situation</a:t>
            </a:r>
            <a:r>
              <a:rPr lang="en-US" sz="2400" dirty="0"/>
              <a:t>:	Task A reads/</a:t>
            </a:r>
            <a:r>
              <a:rPr lang="en-US" sz="2400" dirty="0" err="1"/>
              <a:t>debounces</a:t>
            </a:r>
            <a:r>
              <a:rPr lang="en-US" sz="2400" dirty="0"/>
              <a:t> buttons</a:t>
            </a:r>
          </a:p>
          <a:p>
            <a:pPr marL="0" indent="0">
              <a:buNone/>
            </a:pPr>
            <a:r>
              <a:rPr lang="en-US" sz="2400" dirty="0"/>
              <a:t>		Task B executes functionality based on button pressed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		Task C is the gate to the USB port</a:t>
            </a:r>
          </a:p>
          <a:p>
            <a:pPr marL="0" indent="0">
              <a:buNone/>
            </a:pPr>
            <a:r>
              <a:rPr lang="en-US" sz="2400" dirty="0"/>
              <a:t>		Other tasks send messages to C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chemeClr val="accent3"/>
                </a:solidFill>
              </a:rPr>
              <a:t>Goal</a:t>
            </a:r>
            <a:r>
              <a:rPr lang="en-US" sz="2400" dirty="0"/>
              <a:t>:		Create a message queue variable that tasks can add to and receive from.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0754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Communication between Threads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27</a:t>
            </a:fld>
            <a:endParaRPr lang="nl-NL"/>
          </a:p>
        </p:txBody>
      </p:sp>
      <p:grpSp>
        <p:nvGrpSpPr>
          <p:cNvPr id="5" name="Groep 4"/>
          <p:cNvGrpSpPr/>
          <p:nvPr/>
        </p:nvGrpSpPr>
        <p:grpSpPr>
          <a:xfrm>
            <a:off x="1055440" y="1052736"/>
            <a:ext cx="9793088" cy="5544616"/>
            <a:chOff x="360363" y="1125538"/>
            <a:chExt cx="8783637" cy="5553075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1692275" y="2852738"/>
              <a:ext cx="3095625" cy="194468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1835150" y="3060700"/>
              <a:ext cx="596900" cy="652463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T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3635375" y="3925888"/>
              <a:ext cx="596900" cy="652462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S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3995738" y="3060700"/>
              <a:ext cx="596900" cy="652463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P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809625" y="5095875"/>
              <a:ext cx="1000125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Switch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3925888" y="5240338"/>
              <a:ext cx="1027112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Screen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5510213" y="4376738"/>
              <a:ext cx="704850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DAC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5148263" y="2360613"/>
              <a:ext cx="711200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ADC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1835150" y="2071688"/>
              <a:ext cx="711200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ADC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711200" y="1352550"/>
              <a:ext cx="1951038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thermocouple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5199063" y="1423988"/>
              <a:ext cx="2678112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pressure transducer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360363" y="6032500"/>
              <a:ext cx="1001712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heater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7067550" y="5384800"/>
              <a:ext cx="1674813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pump/valve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pic>
          <p:nvPicPr>
            <p:cNvPr id="19" name="Picture 1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775" y="1125538"/>
              <a:ext cx="1512888" cy="1439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0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188" y="1916113"/>
              <a:ext cx="1028700" cy="1104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cxnSp>
          <p:nvCxnSpPr>
            <p:cNvPr id="21" name="AutoShape 18"/>
            <p:cNvCxnSpPr>
              <a:cxnSpLocks noChangeShapeType="1"/>
              <a:stCxn id="9" idx="4"/>
              <a:endCxn id="12" idx="0"/>
            </p:cNvCxnSpPr>
            <p:nvPr/>
          </p:nvCxnSpPr>
          <p:spPr bwMode="auto">
            <a:xfrm rot="16200000" flipH="1">
              <a:off x="4746625" y="3260726"/>
              <a:ext cx="663575" cy="15684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2" name="AutoShape 19"/>
            <p:cNvCxnSpPr>
              <a:cxnSpLocks noChangeShapeType="1"/>
              <a:stCxn id="15" idx="2"/>
              <a:endCxn id="14" idx="0"/>
            </p:cNvCxnSpPr>
            <p:nvPr/>
          </p:nvCxnSpPr>
          <p:spPr bwMode="auto">
            <a:xfrm rot="16200000" flipH="1">
              <a:off x="1811338" y="1692275"/>
              <a:ext cx="255588" cy="503237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3" name="AutoShape 20"/>
            <p:cNvCxnSpPr>
              <a:cxnSpLocks noChangeShapeType="1"/>
              <a:stCxn id="14" idx="2"/>
              <a:endCxn id="7" idx="0"/>
            </p:cNvCxnSpPr>
            <p:nvPr/>
          </p:nvCxnSpPr>
          <p:spPr bwMode="auto">
            <a:xfrm rot="5400000">
              <a:off x="1899444" y="2769394"/>
              <a:ext cx="525462" cy="571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4" name="AutoShape 21"/>
            <p:cNvCxnSpPr>
              <a:cxnSpLocks noChangeShapeType="1"/>
              <a:stCxn id="16" idx="2"/>
              <a:endCxn id="13" idx="0"/>
            </p:cNvCxnSpPr>
            <p:nvPr/>
          </p:nvCxnSpPr>
          <p:spPr bwMode="auto">
            <a:xfrm rot="5400000">
              <a:off x="5784850" y="1606551"/>
              <a:ext cx="473075" cy="10350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5" name="AutoShape 22"/>
            <p:cNvCxnSpPr>
              <a:cxnSpLocks noChangeShapeType="1"/>
              <a:stCxn id="13" idx="2"/>
              <a:endCxn id="9" idx="6"/>
            </p:cNvCxnSpPr>
            <p:nvPr/>
          </p:nvCxnSpPr>
          <p:spPr bwMode="auto">
            <a:xfrm rot="5400000">
              <a:off x="4766470" y="2650331"/>
              <a:ext cx="563562" cy="911225"/>
            </a:xfrm>
            <a:prstGeom prst="curvedConnector2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6" name="AutoShape 25"/>
            <p:cNvCxnSpPr>
              <a:cxnSpLocks noChangeShapeType="1"/>
              <a:stCxn id="8" idx="4"/>
              <a:endCxn id="11" idx="0"/>
            </p:cNvCxnSpPr>
            <p:nvPr/>
          </p:nvCxnSpPr>
          <p:spPr bwMode="auto">
            <a:xfrm rot="16200000" flipH="1">
              <a:off x="3855244" y="4656931"/>
              <a:ext cx="661988" cy="50482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7" name="AutoShape 26"/>
            <p:cNvCxnSpPr>
              <a:cxnSpLocks noChangeShapeType="1"/>
              <a:stCxn id="12" idx="2"/>
              <a:endCxn id="18" idx="0"/>
            </p:cNvCxnSpPr>
            <p:nvPr/>
          </p:nvCxnSpPr>
          <p:spPr bwMode="auto">
            <a:xfrm rot="16200000" flipH="1">
              <a:off x="6611938" y="4090988"/>
              <a:ext cx="544512" cy="2043112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8" name="AutoShape 27"/>
            <p:cNvCxnSpPr>
              <a:cxnSpLocks noChangeShapeType="1"/>
              <a:stCxn id="7" idx="4"/>
              <a:endCxn id="10" idx="0"/>
            </p:cNvCxnSpPr>
            <p:nvPr/>
          </p:nvCxnSpPr>
          <p:spPr bwMode="auto">
            <a:xfrm rot="5400000">
              <a:off x="1030288" y="3992563"/>
              <a:ext cx="1382712" cy="823912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9" name="AutoShape 28"/>
            <p:cNvCxnSpPr>
              <a:cxnSpLocks noChangeShapeType="1"/>
              <a:stCxn id="10" idx="2"/>
              <a:endCxn id="17" idx="0"/>
            </p:cNvCxnSpPr>
            <p:nvPr/>
          </p:nvCxnSpPr>
          <p:spPr bwMode="auto">
            <a:xfrm rot="5400000">
              <a:off x="849313" y="5572125"/>
              <a:ext cx="473075" cy="44767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pic>
          <p:nvPicPr>
            <p:cNvPr id="30" name="Picture 29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15" b="27791"/>
            <a:stretch>
              <a:fillRect/>
            </a:stretch>
          </p:blipFill>
          <p:spPr bwMode="auto">
            <a:xfrm>
              <a:off x="1258888" y="5445125"/>
              <a:ext cx="2447925" cy="1233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1" name="Picture 3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5157788"/>
              <a:ext cx="1871662" cy="1512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2" name="Picture 3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6100" y="3357563"/>
              <a:ext cx="2247900" cy="2089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3" name="Picture 3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313" y="3357563"/>
              <a:ext cx="804862" cy="1511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3355975" y="3689350"/>
              <a:ext cx="568325" cy="244475"/>
            </a:xfrm>
            <a:custGeom>
              <a:avLst/>
              <a:gdLst>
                <a:gd name="T0" fmla="*/ 0 w 358"/>
                <a:gd name="T1" fmla="*/ 0 h 154"/>
                <a:gd name="T2" fmla="*/ 672882513 w 358"/>
                <a:gd name="T3" fmla="*/ 158770638 h 154"/>
                <a:gd name="T4" fmla="*/ 902215938 w 358"/>
                <a:gd name="T5" fmla="*/ 388104063 h 1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58" h="154">
                  <a:moveTo>
                    <a:pt x="0" y="0"/>
                  </a:moveTo>
                  <a:cubicBezTo>
                    <a:pt x="43" y="10"/>
                    <a:pt x="207" y="37"/>
                    <a:pt x="267" y="63"/>
                  </a:cubicBezTo>
                  <a:cubicBezTo>
                    <a:pt x="327" y="89"/>
                    <a:pt x="339" y="120"/>
                    <a:pt x="358" y="154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2617788" y="2973388"/>
              <a:ext cx="1416050" cy="742950"/>
            </a:xfrm>
            <a:custGeom>
              <a:avLst/>
              <a:gdLst>
                <a:gd name="T0" fmla="*/ 2147483647 w 892"/>
                <a:gd name="T1" fmla="*/ 420866888 h 468"/>
                <a:gd name="T2" fmla="*/ 420866888 w 892"/>
                <a:gd name="T3" fmla="*/ 27722513 h 468"/>
                <a:gd name="T4" fmla="*/ 10080625 w 892"/>
                <a:gd name="T5" fmla="*/ 589716563 h 468"/>
                <a:gd name="T6" fmla="*/ 357862188 w 892"/>
                <a:gd name="T7" fmla="*/ 1179433125 h 4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92" h="468">
                  <a:moveTo>
                    <a:pt x="892" y="167"/>
                  </a:moveTo>
                  <a:cubicBezTo>
                    <a:pt x="773" y="141"/>
                    <a:pt x="315" y="0"/>
                    <a:pt x="167" y="11"/>
                  </a:cubicBezTo>
                  <a:cubicBezTo>
                    <a:pt x="19" y="22"/>
                    <a:pt x="8" y="158"/>
                    <a:pt x="4" y="234"/>
                  </a:cubicBezTo>
                  <a:cubicBezTo>
                    <a:pt x="0" y="310"/>
                    <a:pt x="113" y="419"/>
                    <a:pt x="142" y="468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339975" y="3644900"/>
              <a:ext cx="503238" cy="168275"/>
            </a:xfrm>
            <a:custGeom>
              <a:avLst/>
              <a:gdLst>
                <a:gd name="T0" fmla="*/ 0 w 317"/>
                <a:gd name="T1" fmla="*/ 0 h 106"/>
                <a:gd name="T2" fmla="*/ 342741591 w 317"/>
                <a:gd name="T3" fmla="*/ 229335013 h 106"/>
                <a:gd name="T4" fmla="*/ 798891119 w 317"/>
                <a:gd name="T5" fmla="*/ 229335013 h 10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7" h="106">
                  <a:moveTo>
                    <a:pt x="0" y="0"/>
                  </a:moveTo>
                  <a:cubicBezTo>
                    <a:pt x="41" y="38"/>
                    <a:pt x="83" y="76"/>
                    <a:pt x="136" y="91"/>
                  </a:cubicBezTo>
                  <a:cubicBezTo>
                    <a:pt x="189" y="106"/>
                    <a:pt x="253" y="98"/>
                    <a:pt x="317" y="91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60027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Message Queue Example (1 of 2)</a:t>
            </a:r>
            <a:endParaRPr lang="nl-NL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7408" y="1124744"/>
            <a:ext cx="10814992" cy="518457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latin typeface="Consolas"/>
              </a:rPr>
              <a:t> *</a:t>
            </a:r>
            <a:r>
              <a:rPr lang="nl-NL" sz="2400" dirty="0" err="1">
                <a:latin typeface="Consolas"/>
              </a:rPr>
              <a:t>main_thread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latin typeface="Consolas"/>
              </a:rPr>
              <a:t> *</a:t>
            </a:r>
            <a:r>
              <a:rPr lang="nl-NL" sz="2400" dirty="0" err="1">
                <a:latin typeface="Consolas"/>
              </a:rPr>
              <a:t>arg</a:t>
            </a:r>
            <a:r>
              <a:rPr lang="nl-NL" sz="2400" dirty="0">
                <a:latin typeface="Consolas"/>
              </a:rPr>
              <a:t>)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mqd_t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 err="1">
                <a:latin typeface="Consolas"/>
              </a:rPr>
              <a:t>mqdes</a:t>
            </a:r>
            <a:r>
              <a:rPr lang="nl-NL" sz="2400" dirty="0">
                <a:latin typeface="Consolas"/>
              </a:rPr>
              <a:t>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mq_attr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 err="1">
                <a:latin typeface="Consolas"/>
              </a:rPr>
              <a:t>mqAttrs</a:t>
            </a:r>
            <a:r>
              <a:rPr lang="nl-NL" sz="2400" dirty="0">
                <a:latin typeface="Consolas"/>
              </a:rPr>
              <a:t>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mqAttrs.mq_maxmsg</a:t>
            </a:r>
            <a:r>
              <a:rPr lang="nl-NL" sz="2400" dirty="0">
                <a:latin typeface="Consolas"/>
              </a:rPr>
              <a:t> = 3;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mqAttrs.mq_msgsize</a:t>
            </a:r>
            <a:r>
              <a:rPr lang="nl-NL" sz="2400" dirty="0">
                <a:latin typeface="Consolas"/>
              </a:rPr>
              <a:t> =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sizeof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int</a:t>
            </a:r>
            <a:r>
              <a:rPr lang="nl-NL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mqAttrs.mq_flags</a:t>
            </a:r>
            <a:r>
              <a:rPr lang="nl-NL" sz="2400" dirty="0">
                <a:latin typeface="Consolas"/>
              </a:rPr>
              <a:t> = 0;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mqdes</a:t>
            </a:r>
            <a:r>
              <a:rPr lang="nl-NL" sz="2400" dirty="0">
                <a:latin typeface="Consolas"/>
              </a:rPr>
              <a:t> = </a:t>
            </a:r>
            <a:r>
              <a:rPr lang="nl-NL" sz="2400" dirty="0" err="1">
                <a:latin typeface="Consolas"/>
              </a:rPr>
              <a:t>mq_open</a:t>
            </a:r>
            <a:r>
              <a:rPr lang="nl-NL" sz="2400" dirty="0">
                <a:latin typeface="Consolas"/>
              </a:rPr>
              <a:t>("</a:t>
            </a:r>
            <a:r>
              <a:rPr lang="nl-NL" sz="2400" dirty="0" err="1">
                <a:latin typeface="Consolas"/>
              </a:rPr>
              <a:t>ints</a:t>
            </a:r>
            <a:r>
              <a:rPr lang="nl-NL" sz="2400" dirty="0">
                <a:latin typeface="Consolas"/>
              </a:rPr>
              <a:t>", O_RDWR | O_CREAT, 0666, &amp;</a:t>
            </a:r>
            <a:r>
              <a:rPr lang="nl-NL" sz="2400" dirty="0" err="1">
                <a:latin typeface="Consolas"/>
              </a:rPr>
              <a:t>mqAttrs</a:t>
            </a:r>
            <a:r>
              <a:rPr lang="nl-NL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endParaRPr lang="nl-NL" sz="2400" dirty="0">
              <a:latin typeface="Consolas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pthread_t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 err="1">
                <a:latin typeface="Consolas"/>
              </a:rPr>
              <a:t>tp</a:t>
            </a:r>
            <a:r>
              <a:rPr lang="nl-NL" sz="2400" dirty="0">
                <a:latin typeface="Consolas"/>
              </a:rPr>
              <a:t>, </a:t>
            </a:r>
            <a:r>
              <a:rPr lang="nl-NL" sz="2400" dirty="0" err="1">
                <a:latin typeface="Consolas"/>
              </a:rPr>
              <a:t>tc</a:t>
            </a:r>
            <a:r>
              <a:rPr lang="nl-NL" sz="2400" dirty="0">
                <a:latin typeface="Consolas"/>
              </a:rPr>
              <a:t>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pthread_attr_t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 err="1">
                <a:latin typeface="Consolas"/>
              </a:rPr>
              <a:t>attr</a:t>
            </a:r>
            <a:r>
              <a:rPr lang="nl-NL" sz="2400" dirty="0">
                <a:latin typeface="Consolas"/>
              </a:rPr>
              <a:t>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pthread_attr_init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attr</a:t>
            </a:r>
            <a:r>
              <a:rPr lang="nl-NL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pthread_attr_setstacksize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attr</a:t>
            </a:r>
            <a:r>
              <a:rPr lang="nl-NL" sz="2400" dirty="0">
                <a:latin typeface="Consolas"/>
              </a:rPr>
              <a:t>, 1024);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pthread_create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tp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 err="1">
                <a:latin typeface="Consolas"/>
              </a:rPr>
              <a:t>attr</a:t>
            </a:r>
            <a:r>
              <a:rPr lang="nl-NL" sz="2400" dirty="0">
                <a:latin typeface="Consolas"/>
              </a:rPr>
              <a:t>, &amp;producer, &amp;</a:t>
            </a:r>
            <a:r>
              <a:rPr lang="nl-NL" sz="2400" dirty="0" err="1">
                <a:latin typeface="Consolas"/>
              </a:rPr>
              <a:t>mqdes</a:t>
            </a:r>
            <a:r>
              <a:rPr lang="nl-NL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pthread_create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tc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 err="1">
                <a:latin typeface="Consolas"/>
              </a:rPr>
              <a:t>attr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 err="1">
                <a:latin typeface="Consolas"/>
              </a:rPr>
              <a:t>consumer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 err="1">
                <a:latin typeface="Consolas"/>
              </a:rPr>
              <a:t>mqdes</a:t>
            </a:r>
            <a:r>
              <a:rPr lang="nl-NL" sz="2400" dirty="0">
                <a:latin typeface="Consolas"/>
              </a:rPr>
              <a:t>);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847528" y="1124744"/>
            <a:ext cx="842493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latin typeface="Consola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104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Message Queue Example (2 of 2)</a:t>
            </a:r>
            <a:endParaRPr lang="nl-NL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7408" y="980728"/>
            <a:ext cx="10814992" cy="518457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*producer(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latin typeface="Consolas"/>
              </a:rPr>
              <a:t> *p)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mqd_t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 err="1">
                <a:latin typeface="Consolas"/>
              </a:rPr>
              <a:t>mq</a:t>
            </a:r>
            <a:r>
              <a:rPr lang="nl-NL" sz="2400" dirty="0">
                <a:latin typeface="Consolas"/>
              </a:rPr>
              <a:t> = *(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mqd_t</a:t>
            </a:r>
            <a:r>
              <a:rPr lang="nl-NL" sz="2400" dirty="0">
                <a:latin typeface="Consolas"/>
              </a:rPr>
              <a:t> *)p;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for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int</a:t>
            </a:r>
            <a:r>
              <a:rPr lang="nl-NL" sz="2400" dirty="0">
                <a:latin typeface="Consolas"/>
              </a:rPr>
              <a:t> i = 0; i &lt; 10; i++)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    </a:t>
            </a:r>
            <a:r>
              <a:rPr lang="nl-NL" sz="2400" dirty="0" err="1">
                <a:latin typeface="Consolas"/>
              </a:rPr>
              <a:t>mq_send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 err="1">
                <a:latin typeface="Consolas"/>
              </a:rPr>
              <a:t>mq</a:t>
            </a:r>
            <a:r>
              <a:rPr lang="nl-NL" sz="2400" dirty="0">
                <a:latin typeface="Consolas"/>
              </a:rPr>
              <a:t>, 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char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*)&amp;i,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sizeof</a:t>
            </a:r>
            <a:r>
              <a:rPr lang="nl-NL" sz="2400" dirty="0">
                <a:latin typeface="Consolas"/>
              </a:rPr>
              <a:t>(i), 0);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}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return</a:t>
            </a:r>
            <a:r>
              <a:rPr lang="nl-NL" sz="2400" dirty="0">
                <a:latin typeface="Consolas"/>
              </a:rPr>
              <a:t> NULL;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}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*</a:t>
            </a:r>
            <a:r>
              <a:rPr lang="nl-NL" sz="2400" dirty="0" err="1">
                <a:latin typeface="Consolas"/>
              </a:rPr>
              <a:t>consumer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latin typeface="Consolas"/>
              </a:rPr>
              <a:t> *p)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mqd_t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 err="1">
                <a:latin typeface="Consolas"/>
              </a:rPr>
              <a:t>mq</a:t>
            </a:r>
            <a:r>
              <a:rPr lang="nl-NL" sz="2400" dirty="0">
                <a:latin typeface="Consolas"/>
              </a:rPr>
              <a:t> = *(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mqd_t</a:t>
            </a:r>
            <a:r>
              <a:rPr lang="nl-NL" sz="2400" dirty="0">
                <a:latin typeface="Consolas"/>
              </a:rPr>
              <a:t> *)p;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for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int</a:t>
            </a:r>
            <a:r>
              <a:rPr lang="nl-NL" sz="2400" dirty="0">
                <a:latin typeface="Consolas"/>
              </a:rPr>
              <a:t> i = 0; i &lt; 10; i++)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    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int</a:t>
            </a:r>
            <a:r>
              <a:rPr lang="nl-NL" sz="2400" dirty="0">
                <a:latin typeface="Consolas"/>
              </a:rPr>
              <a:t> </a:t>
            </a:r>
            <a:r>
              <a:rPr lang="nl-NL" sz="2400" dirty="0" err="1">
                <a:latin typeface="Consolas"/>
              </a:rPr>
              <a:t>msg</a:t>
            </a:r>
            <a:r>
              <a:rPr lang="nl-NL" sz="2400" dirty="0">
                <a:latin typeface="Consolas"/>
              </a:rPr>
              <a:t>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    </a:t>
            </a:r>
            <a:r>
              <a:rPr lang="nl-NL" sz="2400" dirty="0" err="1">
                <a:latin typeface="Consolas"/>
              </a:rPr>
              <a:t>mq_receive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 err="1">
                <a:latin typeface="Consolas"/>
              </a:rPr>
              <a:t>mq</a:t>
            </a:r>
            <a:r>
              <a:rPr lang="nl-NL" sz="2400" dirty="0">
                <a:latin typeface="Consolas"/>
              </a:rPr>
              <a:t>, 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char</a:t>
            </a:r>
            <a:r>
              <a:rPr lang="nl-NL" sz="2400" dirty="0">
                <a:latin typeface="Consolas"/>
              </a:rPr>
              <a:t> *)&amp;</a:t>
            </a:r>
            <a:r>
              <a:rPr lang="nl-NL" sz="2400" dirty="0" err="1">
                <a:latin typeface="Consolas"/>
              </a:rPr>
              <a:t>msg</a:t>
            </a:r>
            <a:r>
              <a:rPr lang="nl-NL" sz="2400" dirty="0">
                <a:latin typeface="Consolas"/>
              </a:rPr>
              <a:t>,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sizeof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 err="1">
                <a:latin typeface="Consolas"/>
              </a:rPr>
              <a:t>msg</a:t>
            </a:r>
            <a:r>
              <a:rPr lang="nl-NL" sz="2400" dirty="0">
                <a:latin typeface="Consolas"/>
              </a:rPr>
              <a:t>), NULL);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    </a:t>
            </a:r>
            <a:r>
              <a:rPr lang="nl-NL" sz="2400" dirty="0" err="1">
                <a:latin typeface="Consolas"/>
              </a:rPr>
              <a:t>printf</a:t>
            </a:r>
            <a:r>
              <a:rPr lang="nl-NL" sz="2400" dirty="0">
                <a:latin typeface="Consolas"/>
              </a:rPr>
              <a:t>("%d\n", </a:t>
            </a:r>
            <a:r>
              <a:rPr lang="nl-NL" sz="2400" dirty="0" err="1">
                <a:latin typeface="Consolas"/>
              </a:rPr>
              <a:t>msg</a:t>
            </a:r>
            <a:r>
              <a:rPr lang="nl-NL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}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return</a:t>
            </a:r>
            <a:r>
              <a:rPr lang="nl-NL" sz="2400" dirty="0">
                <a:latin typeface="Consolas"/>
              </a:rPr>
              <a:t> NULL;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}</a:t>
            </a:r>
            <a:endParaRPr lang="nl-NL" sz="2400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847528" y="1124744"/>
            <a:ext cx="842493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latin typeface="Consola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5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29</a:t>
            </a:fld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8560147" y="5946085"/>
            <a:ext cx="2432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Source: </a:t>
            </a:r>
            <a:r>
              <a:rPr lang="nl-NL" sz="2400" dirty="0" err="1">
                <a:hlinkClick r:id="rId2"/>
              </a:rPr>
              <a:t>mqueue.c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734862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/>
              <a:t>Tasks</a:t>
            </a:r>
          </a:p>
          <a:p>
            <a:pPr lvl="2"/>
            <a:r>
              <a:rPr lang="en-US" sz="2800" dirty="0"/>
              <a:t>Creation / Deletion</a:t>
            </a:r>
          </a:p>
          <a:p>
            <a:pPr lvl="2"/>
            <a:r>
              <a:rPr lang="en-US" sz="2800" dirty="0"/>
              <a:t>Parameter passing</a:t>
            </a:r>
          </a:p>
          <a:p>
            <a:pPr lvl="1"/>
            <a:r>
              <a:rPr lang="en-US" sz="3200" dirty="0"/>
              <a:t>Multitasking problems</a:t>
            </a:r>
          </a:p>
          <a:p>
            <a:pPr lvl="2"/>
            <a:r>
              <a:rPr lang="en-US" sz="2800" dirty="0"/>
              <a:t>Situation / Problem</a:t>
            </a:r>
          </a:p>
          <a:p>
            <a:pPr lvl="2"/>
            <a:r>
              <a:rPr lang="en-US" sz="2800" dirty="0"/>
              <a:t>Goal</a:t>
            </a:r>
          </a:p>
          <a:p>
            <a:pPr lvl="2"/>
            <a:r>
              <a:rPr lang="en-US" sz="2800" dirty="0"/>
              <a:t>Solution</a:t>
            </a:r>
          </a:p>
          <a:p>
            <a:endParaRPr lang="en-US" sz="3600" dirty="0"/>
          </a:p>
          <a:p>
            <a:pPr lvl="1"/>
            <a:endParaRPr lang="nl-NL" sz="3200" dirty="0"/>
          </a:p>
          <a:p>
            <a:endParaRPr lang="nl-NL" sz="3600" dirty="0"/>
          </a:p>
          <a:p>
            <a:endParaRPr lang="nl-NL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Next Week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Week 6: </a:t>
            </a:r>
            <a:r>
              <a:rPr lang="en-US" dirty="0" err="1"/>
              <a:t>Schedulability</a:t>
            </a:r>
            <a:r>
              <a:rPr lang="en-US" dirty="0"/>
              <a:t> Analyses, Priority Assignment</a:t>
            </a:r>
            <a:endParaRPr lang="nl-NL" dirty="0"/>
          </a:p>
          <a:p>
            <a:r>
              <a:rPr lang="nl-NL" dirty="0"/>
              <a:t>Week 7: Response Time Analyses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31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Multitasking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i="1" dirty="0">
                <a:solidFill>
                  <a:schemeClr val="bg1">
                    <a:lumMod val="50000"/>
                  </a:schemeClr>
                </a:solidFill>
              </a:rPr>
              <a:t>“An environment where program execution can be interrupted and continued at any time in any location”</a:t>
            </a:r>
          </a:p>
          <a:p>
            <a:pPr marL="0" indent="0">
              <a:buNone/>
            </a:pPr>
            <a:endParaRPr lang="en-US" sz="3200" i="1" dirty="0"/>
          </a:p>
          <a:p>
            <a:r>
              <a:rPr lang="en-US" sz="3200" dirty="0"/>
              <a:t>Questions</a:t>
            </a:r>
          </a:p>
          <a:p>
            <a:pPr lvl="1"/>
            <a:r>
              <a:rPr lang="en-US" sz="2800" dirty="0"/>
              <a:t>How to design such a system and promise timing?</a:t>
            </a:r>
          </a:p>
          <a:p>
            <a:pPr lvl="1"/>
            <a:r>
              <a:rPr lang="en-US" sz="2800" dirty="0"/>
              <a:t>How to prevent data corruption?</a:t>
            </a:r>
          </a:p>
          <a:p>
            <a:pPr lvl="1"/>
            <a:r>
              <a:rPr lang="en-US" sz="2800" dirty="0"/>
              <a:t>How to communicate between tasks?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80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POSIX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124744"/>
            <a:ext cx="10972800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360" b="1" dirty="0">
                <a:solidFill>
                  <a:srgbClr val="C00000"/>
                </a:solidFill>
              </a:rPr>
              <a:t>POSIX</a:t>
            </a:r>
          </a:p>
          <a:p>
            <a:pPr marL="548640" indent="-548640"/>
            <a:r>
              <a:rPr lang="en-US" sz="3360" dirty="0"/>
              <a:t>Portable Operating System Interface (POSIX) is a standard </a:t>
            </a:r>
            <a:r>
              <a:rPr lang="en-US" sz="3360" dirty="0">
                <a:solidFill>
                  <a:srgbClr val="C00000"/>
                </a:solidFill>
              </a:rPr>
              <a:t>API</a:t>
            </a:r>
            <a:r>
              <a:rPr lang="en-US" sz="3360" dirty="0"/>
              <a:t> for Operating Systems.</a:t>
            </a:r>
          </a:p>
          <a:p>
            <a:pPr marL="1097280" lvl="1"/>
            <a:r>
              <a:rPr lang="en-US" sz="2880" dirty="0"/>
              <a:t>Many OS partially comply with this standard. For example: Linux, Android, OSX, VxWorks, QNX Neutrino, </a:t>
            </a:r>
            <a:r>
              <a:rPr lang="en-US" sz="2880" dirty="0">
                <a:solidFill>
                  <a:srgbClr val="C00000"/>
                </a:solidFill>
              </a:rPr>
              <a:t>TI-RTOS</a:t>
            </a:r>
            <a:r>
              <a:rPr lang="en-US" sz="2880" dirty="0"/>
              <a:t> etc.</a:t>
            </a:r>
          </a:p>
          <a:p>
            <a:pPr marL="548640" indent="-548640"/>
            <a:r>
              <a:rPr lang="en-US" sz="3360" dirty="0"/>
              <a:t>Tasks (</a:t>
            </a:r>
            <a:r>
              <a:rPr lang="en-US" sz="3360" dirty="0">
                <a:solidFill>
                  <a:srgbClr val="C00000"/>
                </a:solidFill>
              </a:rPr>
              <a:t>threads</a:t>
            </a:r>
            <a:r>
              <a:rPr lang="en-US" sz="3360" dirty="0"/>
              <a:t>) are dynamically created by using API calls.</a:t>
            </a:r>
          </a:p>
          <a:p>
            <a:pPr marL="548640" indent="-548640"/>
            <a:r>
              <a:rPr lang="en-US" sz="3360" dirty="0">
                <a:solidFill>
                  <a:srgbClr val="C00000"/>
                </a:solidFill>
              </a:rPr>
              <a:t>Semaphores</a:t>
            </a:r>
            <a:r>
              <a:rPr lang="en-US" sz="3360" dirty="0"/>
              <a:t> and </a:t>
            </a:r>
            <a:r>
              <a:rPr lang="en-US" sz="3360" dirty="0" err="1">
                <a:solidFill>
                  <a:srgbClr val="C00000"/>
                </a:solidFill>
              </a:rPr>
              <a:t>mutexes</a:t>
            </a:r>
            <a:r>
              <a:rPr lang="en-US" sz="3360" dirty="0">
                <a:solidFill>
                  <a:srgbClr val="C00000"/>
                </a:solidFill>
              </a:rPr>
              <a:t> </a:t>
            </a:r>
            <a:r>
              <a:rPr lang="en-US" sz="3360" dirty="0"/>
              <a:t>can be used to synchronize tasks.</a:t>
            </a:r>
          </a:p>
          <a:p>
            <a:pPr marL="548640" indent="-548640"/>
            <a:r>
              <a:rPr lang="en-US" sz="3360" dirty="0">
                <a:solidFill>
                  <a:srgbClr val="C00000"/>
                </a:solidFill>
              </a:rPr>
              <a:t>Message Queues </a:t>
            </a:r>
            <a:r>
              <a:rPr lang="en-US" sz="3360" dirty="0"/>
              <a:t>can be used to communicate between tasks.  </a:t>
            </a:r>
            <a:endParaRPr lang="en-US" sz="288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10762118" y="5762059"/>
            <a:ext cx="680964" cy="375053"/>
          </a:xfrm>
          <a:prstGeom prst="rect">
            <a:avLst/>
          </a:prstGeom>
        </p:spPr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421" y="1182350"/>
            <a:ext cx="283464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725" y="1039475"/>
            <a:ext cx="22860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009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Pthread</a:t>
            </a:r>
            <a:r>
              <a:rPr lang="en-US" dirty="0"/>
              <a:t> Example (1 of 2)</a:t>
            </a:r>
            <a:endParaRPr lang="nl-NL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7408" y="1124744"/>
            <a:ext cx="10814992" cy="518457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latin typeface="Consolas"/>
              </a:rPr>
              <a:t> *print1(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*par)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for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int</a:t>
            </a:r>
            <a:r>
              <a:rPr lang="nl-NL" sz="2400" dirty="0">
                <a:solidFill>
                  <a:srgbClr val="640018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i = 0; i &lt; 10; i++)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    </a:t>
            </a:r>
            <a:r>
              <a:rPr lang="nl-NL" sz="2400" dirty="0" err="1">
                <a:latin typeface="Consolas"/>
              </a:rPr>
              <a:t>usleep</a:t>
            </a:r>
            <a:r>
              <a:rPr lang="nl-NL" sz="2400" dirty="0">
                <a:latin typeface="Consolas"/>
              </a:rPr>
              <a:t>(100000);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    </a:t>
            </a:r>
            <a:r>
              <a:rPr lang="nl-NL" sz="2400" dirty="0" err="1">
                <a:latin typeface="Consolas"/>
              </a:rPr>
              <a:t>printf</a:t>
            </a:r>
            <a:r>
              <a:rPr lang="nl-NL" sz="2400" dirty="0">
                <a:latin typeface="Consolas"/>
              </a:rPr>
              <a:t>("print1\n");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}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return</a:t>
            </a:r>
            <a:r>
              <a:rPr lang="nl-NL" sz="2400" dirty="0">
                <a:latin typeface="Consolas"/>
              </a:rPr>
              <a:t> NULL;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}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endParaRPr lang="nl-NL" sz="2400" dirty="0">
              <a:latin typeface="Consolas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*print2(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*par)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for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int</a:t>
            </a:r>
            <a:r>
              <a:rPr lang="nl-NL" sz="2400" dirty="0">
                <a:latin typeface="Consolas"/>
              </a:rPr>
              <a:t> i = 0; i &lt; 10; i++)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    </a:t>
            </a:r>
            <a:r>
              <a:rPr lang="nl-NL" sz="2400" dirty="0" err="1">
                <a:latin typeface="Consolas"/>
              </a:rPr>
              <a:t>usleep</a:t>
            </a:r>
            <a:r>
              <a:rPr lang="nl-NL" sz="2400" dirty="0">
                <a:latin typeface="Consolas"/>
              </a:rPr>
              <a:t>(200000);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    </a:t>
            </a:r>
            <a:r>
              <a:rPr lang="nl-NL" sz="2400" dirty="0" err="1">
                <a:latin typeface="Consolas"/>
              </a:rPr>
              <a:t>printf</a:t>
            </a:r>
            <a:r>
              <a:rPr lang="nl-NL" sz="2400" dirty="0">
                <a:latin typeface="Consolas"/>
              </a:rPr>
              <a:t>("print2\n");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}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return</a:t>
            </a:r>
            <a:r>
              <a:rPr lang="nl-NL" sz="2400" dirty="0">
                <a:latin typeface="Consolas"/>
              </a:rPr>
              <a:t> NULL;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}</a:t>
            </a:r>
            <a:endParaRPr lang="nl-NL" sz="2400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847528" y="1124744"/>
            <a:ext cx="842493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latin typeface="Consola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9258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Pthread</a:t>
            </a:r>
            <a:r>
              <a:rPr lang="en-US" dirty="0"/>
              <a:t> Example (2 of 2)</a:t>
            </a:r>
            <a:endParaRPr lang="nl-NL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7408" y="1124744"/>
            <a:ext cx="10814992" cy="518457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latin typeface="Consolas"/>
              </a:rPr>
              <a:t> *</a:t>
            </a:r>
            <a:r>
              <a:rPr lang="nl-NL" sz="2400" dirty="0" err="1">
                <a:latin typeface="Consolas"/>
              </a:rPr>
              <a:t>main_thread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latin typeface="Consolas"/>
              </a:rPr>
              <a:t> *</a:t>
            </a:r>
            <a:r>
              <a:rPr lang="nl-NL" sz="2400" dirty="0" err="1">
                <a:latin typeface="Consolas"/>
              </a:rPr>
              <a:t>arg</a:t>
            </a:r>
            <a:r>
              <a:rPr lang="nl-NL" sz="2400" dirty="0">
                <a:latin typeface="Consolas"/>
              </a:rPr>
              <a:t>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pthread_attr_t</a:t>
            </a:r>
            <a:r>
              <a:rPr lang="nl-NL" sz="2400" dirty="0">
                <a:latin typeface="Consolas"/>
              </a:rPr>
              <a:t> 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pthread_attr_init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pthread_attr_setstacksize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, 1024);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endParaRPr lang="nl-NL" sz="2400" dirty="0">
              <a:latin typeface="Consolas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pthread_t</a:t>
            </a:r>
            <a:r>
              <a:rPr lang="nl-NL" sz="2400" dirty="0">
                <a:latin typeface="Consolas"/>
              </a:rPr>
              <a:t> t1, t2;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pthread_create</a:t>
            </a:r>
            <a:r>
              <a:rPr lang="nl-NL" sz="2400" dirty="0">
                <a:latin typeface="Consolas"/>
              </a:rPr>
              <a:t>(&amp;t1, 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>
                <a:solidFill>
                  <a:srgbClr val="C00000"/>
                </a:solidFill>
                <a:latin typeface="Consolas"/>
              </a:rPr>
              <a:t>print1</a:t>
            </a:r>
            <a:r>
              <a:rPr lang="nl-NL" sz="2400" dirty="0">
                <a:latin typeface="Consolas"/>
              </a:rPr>
              <a:t>, NULL);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pthread_create</a:t>
            </a:r>
            <a:r>
              <a:rPr lang="nl-NL" sz="2400" dirty="0">
                <a:latin typeface="Consolas"/>
              </a:rPr>
              <a:t>(&amp;t2, 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>
                <a:solidFill>
                  <a:srgbClr val="C00000"/>
                </a:solidFill>
                <a:latin typeface="Consolas"/>
              </a:rPr>
              <a:t>print2</a:t>
            </a:r>
            <a:r>
              <a:rPr lang="nl-NL" sz="2400" dirty="0">
                <a:latin typeface="Consolas"/>
              </a:rPr>
              <a:t>, NULL);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endParaRPr lang="nl-NL" sz="2400" dirty="0">
              <a:latin typeface="Consolas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pthread_join</a:t>
            </a:r>
            <a:r>
              <a:rPr lang="nl-NL" sz="2400" dirty="0">
                <a:latin typeface="Consolas"/>
              </a:rPr>
              <a:t>(t1, NULL);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pthread_join</a:t>
            </a:r>
            <a:r>
              <a:rPr lang="nl-NL" sz="2400" dirty="0">
                <a:latin typeface="Consolas"/>
              </a:rPr>
              <a:t>(t2, NULL);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endParaRPr lang="nl-NL" sz="2400" dirty="0">
              <a:latin typeface="Consolas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check( </a:t>
            </a:r>
            <a:r>
              <a:rPr lang="nl-NL" sz="2400" dirty="0" err="1">
                <a:latin typeface="Consolas"/>
              </a:rPr>
              <a:t>pthread_attr_destroy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) 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return</a:t>
            </a:r>
            <a:r>
              <a:rPr lang="nl-NL" sz="2400" dirty="0">
                <a:latin typeface="Consolas"/>
              </a:rPr>
              <a:t> NULL;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}</a:t>
            </a:r>
            <a:endParaRPr lang="nl-NL" sz="2400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847528" y="1124744"/>
            <a:ext cx="842493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latin typeface="Consola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5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10444112" y="860565"/>
            <a:ext cx="75322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print2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9414312" y="853195"/>
            <a:ext cx="943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Uitvoer: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5447928" y="6423719"/>
            <a:ext cx="2385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Source: </a:t>
            </a:r>
            <a:r>
              <a:rPr lang="nl-NL" sz="2400" dirty="0" err="1">
                <a:hlinkClick r:id="rId2"/>
              </a:rPr>
              <a:t>pthread.c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414562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Pthread</a:t>
            </a:r>
            <a:r>
              <a:rPr lang="en-US" dirty="0"/>
              <a:t> with Parameter Example (1 of 2)</a:t>
            </a:r>
            <a:endParaRPr lang="nl-NL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7408" y="1124744"/>
            <a:ext cx="10814992" cy="518457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 err="1">
                <a:solidFill>
                  <a:srgbClr val="0070C0"/>
                </a:solidFill>
                <a:latin typeface="Consolas"/>
              </a:rPr>
              <a:t>typedef</a:t>
            </a:r>
            <a:r>
              <a:rPr lang="en-US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nsolas"/>
              </a:rPr>
              <a:t>struct</a:t>
            </a:r>
            <a:r>
              <a:rPr lang="en-US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en-US" sz="2400" dirty="0">
                <a:latin typeface="Consolas"/>
              </a:rPr>
              <a:t>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    </a:t>
            </a:r>
            <a:r>
              <a:rPr lang="en-US" sz="2400" dirty="0">
                <a:solidFill>
                  <a:srgbClr val="0070C0"/>
                </a:solidFill>
                <a:latin typeface="Consolas"/>
              </a:rPr>
              <a:t>char</a:t>
            </a:r>
            <a:r>
              <a:rPr lang="en-US" sz="2400" dirty="0">
                <a:latin typeface="Consolas"/>
              </a:rPr>
              <a:t> *</a:t>
            </a:r>
            <a:r>
              <a:rPr lang="en-US" sz="2400" dirty="0" err="1">
                <a:latin typeface="Consolas"/>
              </a:rPr>
              <a:t>msg</a:t>
            </a:r>
            <a:r>
              <a:rPr lang="en-US" sz="2400" dirty="0">
                <a:latin typeface="Consolas"/>
              </a:rPr>
              <a:t>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    </a:t>
            </a:r>
            <a:r>
              <a:rPr lang="en-US" sz="2400" dirty="0" err="1">
                <a:solidFill>
                  <a:srgbClr val="0070C0"/>
                </a:solidFill>
                <a:latin typeface="Consolas"/>
              </a:rPr>
              <a:t>useconds_t</a:t>
            </a:r>
            <a:r>
              <a:rPr lang="en-US" sz="2400" dirty="0">
                <a:latin typeface="Consolas"/>
              </a:rPr>
              <a:t> us;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} </a:t>
            </a:r>
            <a:r>
              <a:rPr lang="en-US" sz="2400" dirty="0" err="1">
                <a:solidFill>
                  <a:srgbClr val="0070C0"/>
                </a:solidFill>
                <a:latin typeface="Consolas"/>
              </a:rPr>
              <a:t>par_t</a:t>
            </a:r>
            <a:r>
              <a:rPr lang="en-US" sz="2400" dirty="0">
                <a:latin typeface="Consolas"/>
              </a:rPr>
              <a:t>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endParaRPr lang="en-US" sz="2400" dirty="0">
              <a:latin typeface="Consolas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solidFill>
                  <a:srgbClr val="0070C0"/>
                </a:solidFill>
                <a:latin typeface="Consolas"/>
              </a:rPr>
              <a:t>void</a:t>
            </a:r>
            <a:r>
              <a:rPr lang="en-US" sz="2400" dirty="0">
                <a:latin typeface="Consolas"/>
              </a:rPr>
              <a:t> *print(</a:t>
            </a:r>
            <a:r>
              <a:rPr lang="en-US" sz="2400" dirty="0">
                <a:solidFill>
                  <a:srgbClr val="0070C0"/>
                </a:solidFill>
                <a:latin typeface="Consolas"/>
              </a:rPr>
              <a:t>void</a:t>
            </a:r>
            <a:r>
              <a:rPr lang="en-US" sz="2400" dirty="0">
                <a:latin typeface="Consolas"/>
              </a:rPr>
              <a:t> *par)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    </a:t>
            </a:r>
            <a:r>
              <a:rPr lang="en-US" sz="2400" dirty="0" err="1">
                <a:solidFill>
                  <a:srgbClr val="0070C0"/>
                </a:solidFill>
                <a:latin typeface="Consolas"/>
              </a:rPr>
              <a:t>par_t</a:t>
            </a:r>
            <a:r>
              <a:rPr lang="en-US" sz="2400" dirty="0">
                <a:latin typeface="Consolas"/>
              </a:rPr>
              <a:t>* p = par;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    for (</a:t>
            </a:r>
            <a:r>
              <a:rPr lang="en-US" sz="2400" dirty="0" err="1">
                <a:solidFill>
                  <a:srgbClr val="0070C0"/>
                </a:solidFill>
                <a:latin typeface="Consolas"/>
              </a:rPr>
              <a:t>int</a:t>
            </a:r>
            <a:r>
              <a:rPr lang="en-US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en-US" sz="2400" dirty="0">
                <a:latin typeface="Consolas"/>
              </a:rPr>
              <a:t>i = 0; i &lt; 10; i++)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        </a:t>
            </a:r>
            <a:r>
              <a:rPr lang="en-US" sz="2400" dirty="0" err="1">
                <a:latin typeface="Consolas"/>
              </a:rPr>
              <a:t>usleep</a:t>
            </a:r>
            <a:r>
              <a:rPr lang="en-US" sz="2400" dirty="0">
                <a:latin typeface="Consolas"/>
              </a:rPr>
              <a:t>(p-&gt;us);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        </a:t>
            </a:r>
            <a:r>
              <a:rPr lang="en-US" sz="2400" dirty="0" err="1">
                <a:latin typeface="Consolas"/>
              </a:rPr>
              <a:t>printf</a:t>
            </a:r>
            <a:r>
              <a:rPr lang="en-US" sz="2400" dirty="0">
                <a:latin typeface="Consolas"/>
              </a:rPr>
              <a:t>(p-&gt;</a:t>
            </a:r>
            <a:r>
              <a:rPr lang="en-US" sz="2400" dirty="0" err="1">
                <a:latin typeface="Consolas"/>
              </a:rPr>
              <a:t>msg</a:t>
            </a:r>
            <a:r>
              <a:rPr lang="en-US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    }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    </a:t>
            </a:r>
            <a:r>
              <a:rPr lang="en-US" sz="2400" dirty="0">
                <a:solidFill>
                  <a:srgbClr val="0070C0"/>
                </a:solidFill>
                <a:latin typeface="Consolas"/>
              </a:rPr>
              <a:t>return</a:t>
            </a:r>
            <a:r>
              <a:rPr lang="en-US" sz="2400" dirty="0">
                <a:latin typeface="Consolas"/>
              </a:rPr>
              <a:t> NULL;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en-US" sz="2400" dirty="0">
                <a:latin typeface="Consolas"/>
              </a:rPr>
              <a:t>}</a:t>
            </a:r>
            <a:endParaRPr lang="nl-NL" sz="2400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847528" y="1124744"/>
            <a:ext cx="842493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latin typeface="Consola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5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026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Pthread</a:t>
            </a:r>
            <a:r>
              <a:rPr lang="en-US" dirty="0"/>
              <a:t> with Parameter Example (2 of 2)</a:t>
            </a:r>
            <a:endParaRPr lang="nl-NL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7408" y="980728"/>
            <a:ext cx="10814992" cy="518457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latin typeface="Consolas"/>
              </a:rPr>
              <a:t> *</a:t>
            </a:r>
            <a:r>
              <a:rPr lang="nl-NL" sz="2400" dirty="0" err="1">
                <a:latin typeface="Consolas"/>
              </a:rPr>
              <a:t>main_thread</a:t>
            </a:r>
            <a:r>
              <a:rPr lang="nl-NL" sz="2400" dirty="0">
                <a:latin typeface="Consolas"/>
              </a:rPr>
              <a:t>(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void</a:t>
            </a:r>
            <a:r>
              <a:rPr lang="nl-NL" sz="2400" dirty="0">
                <a:latin typeface="Consolas"/>
              </a:rPr>
              <a:t> *</a:t>
            </a:r>
            <a:r>
              <a:rPr lang="nl-NL" sz="2400" dirty="0" err="1">
                <a:latin typeface="Consolas"/>
              </a:rPr>
              <a:t>arg</a:t>
            </a:r>
            <a:r>
              <a:rPr lang="nl-NL" sz="2400" dirty="0">
                <a:latin typeface="Consolas"/>
              </a:rPr>
              <a:t>) {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pthread_attr_t</a:t>
            </a:r>
            <a:r>
              <a:rPr lang="nl-NL" sz="2400" dirty="0">
                <a:latin typeface="Consolas"/>
              </a:rPr>
              <a:t> 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pthread_attr_init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pthread_attr_setstacksize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, 1024);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endParaRPr lang="nl-NL" sz="2400" dirty="0">
              <a:latin typeface="Consolas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pthread_t</a:t>
            </a:r>
            <a:r>
              <a:rPr lang="nl-NL" sz="2400" dirty="0">
                <a:latin typeface="Consolas"/>
              </a:rPr>
              <a:t> t1, t2;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par_t</a:t>
            </a:r>
            <a:r>
              <a:rPr lang="nl-NL" sz="2400" dirty="0">
                <a:latin typeface="Consolas"/>
              </a:rPr>
              <a:t> p1 = {"print1\n", 100000};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solidFill>
                  <a:srgbClr val="0070C0"/>
                </a:solidFill>
                <a:latin typeface="Consolas"/>
              </a:rPr>
              <a:t>par_t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 </a:t>
            </a:r>
            <a:r>
              <a:rPr lang="nl-NL" sz="2400" dirty="0">
                <a:latin typeface="Consolas"/>
              </a:rPr>
              <a:t>p2 = {"print2\n", 200000};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pthread_create</a:t>
            </a:r>
            <a:r>
              <a:rPr lang="nl-NL" sz="2400" dirty="0">
                <a:latin typeface="Consolas"/>
              </a:rPr>
              <a:t>(&amp;t1, 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>
                <a:solidFill>
                  <a:srgbClr val="C00000"/>
                </a:solidFill>
                <a:latin typeface="Consolas"/>
              </a:rPr>
              <a:t>print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>
                <a:solidFill>
                  <a:srgbClr val="C00000"/>
                </a:solidFill>
                <a:latin typeface="Consolas"/>
              </a:rPr>
              <a:t>p1</a:t>
            </a:r>
            <a:r>
              <a:rPr lang="nl-NL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pthread_create</a:t>
            </a:r>
            <a:r>
              <a:rPr lang="nl-NL" sz="2400" dirty="0">
                <a:latin typeface="Consolas"/>
              </a:rPr>
              <a:t>(&amp;t2, 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>
                <a:solidFill>
                  <a:srgbClr val="C00000"/>
                </a:solidFill>
                <a:latin typeface="Consolas"/>
              </a:rPr>
              <a:t>print</a:t>
            </a:r>
            <a:r>
              <a:rPr lang="nl-NL" sz="2400" dirty="0">
                <a:latin typeface="Consolas"/>
              </a:rPr>
              <a:t>, &amp;</a:t>
            </a:r>
            <a:r>
              <a:rPr lang="nl-NL" sz="2400" dirty="0">
                <a:solidFill>
                  <a:srgbClr val="C00000"/>
                </a:solidFill>
                <a:latin typeface="Consolas"/>
              </a:rPr>
              <a:t>p2</a:t>
            </a:r>
            <a:r>
              <a:rPr lang="nl-NL" sz="2400" dirty="0">
                <a:latin typeface="Consolas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pthread_join</a:t>
            </a:r>
            <a:r>
              <a:rPr lang="nl-NL" sz="2400" dirty="0">
                <a:latin typeface="Consolas"/>
              </a:rPr>
              <a:t>(t1, NULL);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 err="1">
                <a:latin typeface="Consolas"/>
              </a:rPr>
              <a:t>pthread_join</a:t>
            </a:r>
            <a:r>
              <a:rPr lang="nl-NL" sz="2400" dirty="0">
                <a:latin typeface="Consolas"/>
              </a:rPr>
              <a:t>(t2, NULL);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check( </a:t>
            </a:r>
            <a:r>
              <a:rPr lang="nl-NL" sz="2400" dirty="0" err="1">
                <a:latin typeface="Consolas"/>
              </a:rPr>
              <a:t>pthread_attr_destroy</a:t>
            </a:r>
            <a:r>
              <a:rPr lang="nl-NL" sz="2400" dirty="0">
                <a:latin typeface="Consolas"/>
              </a:rPr>
              <a:t>(&amp;</a:t>
            </a:r>
            <a:r>
              <a:rPr lang="nl-NL" sz="2400" dirty="0" err="1">
                <a:latin typeface="Consolas"/>
              </a:rPr>
              <a:t>pta</a:t>
            </a:r>
            <a:r>
              <a:rPr lang="nl-NL" sz="2400" dirty="0">
                <a:latin typeface="Consolas"/>
              </a:rPr>
              <a:t>) );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    </a:t>
            </a:r>
            <a:r>
              <a:rPr lang="nl-NL" sz="2400" dirty="0">
                <a:solidFill>
                  <a:srgbClr val="0070C0"/>
                </a:solidFill>
                <a:latin typeface="Consolas"/>
              </a:rPr>
              <a:t>return</a:t>
            </a:r>
            <a:r>
              <a:rPr lang="nl-NL" sz="2400" dirty="0">
                <a:latin typeface="Consolas"/>
              </a:rPr>
              <a:t> NULL;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  <a:defRPr/>
            </a:pPr>
            <a:r>
              <a:rPr lang="nl-NL" sz="2400" dirty="0">
                <a:latin typeface="Consolas"/>
              </a:rPr>
              <a:t>}</a:t>
            </a:r>
            <a:endParaRPr lang="nl-NL" sz="2400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847528" y="1124744"/>
            <a:ext cx="842493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latin typeface="Consola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5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10444112" y="860565"/>
            <a:ext cx="75322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print1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print2</a:t>
            </a:r>
          </a:p>
          <a:p>
            <a:r>
              <a:rPr lang="nl-NL" dirty="0"/>
              <a:t>print2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9414312" y="853195"/>
            <a:ext cx="943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Uitvoer: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4971168" y="6423719"/>
            <a:ext cx="2925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Source: </a:t>
            </a:r>
            <a:r>
              <a:rPr lang="nl-NL" sz="2400" dirty="0" err="1">
                <a:hlinkClick r:id="rId2"/>
              </a:rPr>
              <a:t>pthread_par.c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05054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-thema">
  <a:themeElements>
    <a:clrScheme name="Aangepast 3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0000FF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3793</TotalTime>
  <Words>2413</Words>
  <Application>Microsoft Office PowerPoint</Application>
  <PresentationFormat>Breedbeeld</PresentationFormat>
  <Paragraphs>428</Paragraphs>
  <Slides>30</Slides>
  <Notes>3</Notes>
  <HiddenSlides>4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6" baseType="lpstr">
      <vt:lpstr>Arial</vt:lpstr>
      <vt:lpstr>Calibri</vt:lpstr>
      <vt:lpstr>Consolas</vt:lpstr>
      <vt:lpstr>Univers</vt:lpstr>
      <vt:lpstr>Wingdings</vt:lpstr>
      <vt:lpstr>Office-thema</vt:lpstr>
      <vt:lpstr>Real-Time Operating Systems</vt:lpstr>
      <vt:lpstr>Planning ROS01</vt:lpstr>
      <vt:lpstr>Overview</vt:lpstr>
      <vt:lpstr>Multitasking</vt:lpstr>
      <vt:lpstr>POSIX</vt:lpstr>
      <vt:lpstr>Pthread Example (1 of 2)</vt:lpstr>
      <vt:lpstr>Pthread Example (2 of 2)</vt:lpstr>
      <vt:lpstr>Pthread with Parameter Example (1 of 2)</vt:lpstr>
      <vt:lpstr>Pthread with Parameter Example (2 of 2)</vt:lpstr>
      <vt:lpstr>Problem with Shared Memory</vt:lpstr>
      <vt:lpstr>Problem with Shared Memory</vt:lpstr>
      <vt:lpstr>Data Corruption</vt:lpstr>
      <vt:lpstr>Solution?</vt:lpstr>
      <vt:lpstr>IPC Inter Process (Task) Communication</vt:lpstr>
      <vt:lpstr>Mutex</vt:lpstr>
      <vt:lpstr>Task States</vt:lpstr>
      <vt:lpstr>Mutex</vt:lpstr>
      <vt:lpstr>Mutex with Shared Memory</vt:lpstr>
      <vt:lpstr>Data Corruption</vt:lpstr>
      <vt:lpstr>Deadlock (Example)</vt:lpstr>
      <vt:lpstr>Dining Philosophers</vt:lpstr>
      <vt:lpstr>Dining Philosophers</vt:lpstr>
      <vt:lpstr>Counting Semaphore</vt:lpstr>
      <vt:lpstr>Homework</vt:lpstr>
      <vt:lpstr>Semaphore versus Mutex</vt:lpstr>
      <vt:lpstr>Inter Task Communication</vt:lpstr>
      <vt:lpstr>Communication between Threads</vt:lpstr>
      <vt:lpstr>Message Queue Example (1 of 2)</vt:lpstr>
      <vt:lpstr>Message Queue Example (2 of 2)</vt:lpstr>
      <vt:lpstr>Next Week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VersD</dc:creator>
  <cp:lastModifiedBy>Broeders, J.Z.M. (Harry)</cp:lastModifiedBy>
  <cp:revision>392</cp:revision>
  <dcterms:modified xsi:type="dcterms:W3CDTF">2021-09-26T10:18:39Z</dcterms:modified>
</cp:coreProperties>
</file>