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323" r:id="rId3"/>
    <p:sldId id="363" r:id="rId4"/>
    <p:sldId id="362" r:id="rId5"/>
    <p:sldId id="324" r:id="rId6"/>
    <p:sldId id="325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33" r:id="rId15"/>
    <p:sldId id="365" r:id="rId16"/>
    <p:sldId id="334" r:id="rId17"/>
    <p:sldId id="335" r:id="rId18"/>
    <p:sldId id="336" r:id="rId19"/>
    <p:sldId id="337" r:id="rId20"/>
    <p:sldId id="338" r:id="rId21"/>
    <p:sldId id="339" r:id="rId22"/>
    <p:sldId id="364" r:id="rId23"/>
  </p:sldIdLst>
  <p:sldSz cx="12192000" cy="6858000"/>
  <p:notesSz cx="7099300" cy="102235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A0032"/>
    <a:srgbClr val="FFFFFF"/>
    <a:srgbClr val="6400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88510" autoAdjust="0"/>
  </p:normalViewPr>
  <p:slideViewPr>
    <p:cSldViewPr>
      <p:cViewPr varScale="1">
        <p:scale>
          <a:sx n="66" d="100"/>
          <a:sy n="66" d="100"/>
        </p:scale>
        <p:origin x="87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A9062207-14BB-4FFF-B0E6-408736B35A74}" type="datetimeFigureOut">
              <a:rPr lang="en-GB" smtClean="0"/>
              <a:pPr/>
              <a:t>17/12/2018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7AB1E31A-B677-4339-A49C-591CAB779408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410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F2163784-BB27-424D-BCD1-75E5752009C4}" type="datetimeFigureOut">
              <a:rPr lang="en-GB" smtClean="0"/>
              <a:pPr/>
              <a:t>17/12/2018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6763"/>
            <a:ext cx="68135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D1BB639E-28E7-4199-A1F9-055711766380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660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290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4906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394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079776" y="0"/>
            <a:ext cx="8112224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407977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367808" y="620688"/>
            <a:ext cx="7584843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367808" y="2708920"/>
            <a:ext cx="7584843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5440" y="620713"/>
            <a:ext cx="1870364" cy="1870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ROS01 Week 6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ROS01 Week 6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31371" y="116632"/>
            <a:ext cx="1161729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het opmaakprofiel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124744"/>
            <a:ext cx="109728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opmaakprofielen van de modeltekst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23392" y="64928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ROS01 Week 6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655840" y="6492876"/>
            <a:ext cx="24962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383117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 userDrawn="1"/>
        </p:nvCxnSpPr>
        <p:spPr>
          <a:xfrm>
            <a:off x="527382" y="764704"/>
            <a:ext cx="1142526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973826" y="5953894"/>
            <a:ext cx="864524" cy="864524"/>
          </a:xfrm>
          <a:prstGeom prst="rect">
            <a:avLst/>
          </a:prstGeom>
          <a:noFill/>
        </p:spPr>
      </p:pic>
      <p:pic>
        <p:nvPicPr>
          <p:cNvPr id="16" name="Picture 20" descr="EE_rood_websafe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57928" y="6538433"/>
            <a:ext cx="2589415" cy="261851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versd@hr.n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brojz@hr.nl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east_common_multiple" TargetMode="External"/><Relationship Id="rId2" Type="http://schemas.openxmlformats.org/officeDocument/2006/relationships/hyperlink" Target="https://en.wikipedia.org/wiki/Greatest_common_diviso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NP-hardnes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hyperlink" Target="https://en.wikipedia.org/wiki/L'H%C3%B4pital's_rule" TargetMode="External"/><Relationship Id="rId4" Type="http://schemas.openxmlformats.org/officeDocument/2006/relationships/image" Target="../media/image8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9.w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wmf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3.wmf"/><Relationship Id="rId5" Type="http://schemas.openxmlformats.org/officeDocument/2006/relationships/image" Target="../media/image10.w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12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0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5" Type="http://schemas.openxmlformats.org/officeDocument/2006/relationships/oleObject" Target="../embeddings/oleObject16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9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hyperlink" Target="https://bitbucket.org/HR_ELEKTRO/ros01/wiki/Opdrachten/Huiswerk_Week_6.pdf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leeseshia.org/index.html" TargetMode="External"/><Relationship Id="rId2" Type="http://schemas.openxmlformats.org/officeDocument/2006/relationships/hyperlink" Target="https://www.it.uu.se/edu/course/homepage/datsyst2/p2ht06/Realtime_Compendium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Real-Time Operating Systems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03912" y="2708920"/>
            <a:ext cx="5688632" cy="1080120"/>
          </a:xfrm>
        </p:spPr>
        <p:txBody>
          <a:bodyPr>
            <a:normAutofit/>
          </a:bodyPr>
          <a:lstStyle/>
          <a:p>
            <a:r>
              <a:rPr lang="en-GB" dirty="0" smtClean="0"/>
              <a:t>ROS01</a:t>
            </a:r>
          </a:p>
          <a:p>
            <a:r>
              <a:rPr lang="nl-NL" dirty="0" smtClean="0"/>
              <a:t>Minor Embedded Systems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367809" y="4653136"/>
            <a:ext cx="7584842" cy="2088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nl-NL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Week </a:t>
            </a:r>
            <a:r>
              <a:rPr lang="nl-NL" sz="40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6</a:t>
            </a:r>
            <a:endParaRPr lang="nl-NL" sz="4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Schedulability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Analyses, Priority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Assignment, 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Analyses (part 1)</a:t>
            </a:r>
            <a:endParaRPr lang="en-GB" sz="4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5400" y="5949280"/>
            <a:ext cx="2520280" cy="79208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000" dirty="0">
                <a:solidFill>
                  <a:srgbClr val="CA003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linkClick r:id="rId3"/>
              </a:rPr>
              <a:t>versd@hr.nl</a:t>
            </a:r>
            <a:endParaRPr lang="nl-NL" sz="2000" dirty="0">
              <a:solidFill>
                <a:srgbClr val="CA003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nl-NL" sz="2000" dirty="0">
                <a:solidFill>
                  <a:srgbClr val="CA003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linkClick r:id="rId4"/>
              </a:rPr>
              <a:t>brojz@hr.nl</a:t>
            </a:r>
            <a:endParaRPr lang="nl-NL" sz="2000" dirty="0">
              <a:solidFill>
                <a:srgbClr val="CA003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nl-NL" sz="2000" dirty="0">
              <a:solidFill>
                <a:srgbClr val="CA003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Cyclic executive (Super loop)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3472" y="5229200"/>
            <a:ext cx="9649072" cy="1628800"/>
          </a:xfrm>
        </p:spPr>
        <p:txBody>
          <a:bodyPr>
            <a:normAutofit/>
          </a:bodyPr>
          <a:lstStyle/>
          <a:p>
            <a:pPr>
              <a:buClr>
                <a:schemeClr val="hlink"/>
              </a:buClr>
              <a:buSzPct val="90000"/>
              <a:buFont typeface="Wingdings" pitchFamily="2" charset="2"/>
              <a:buChar char="l"/>
              <a:defRPr/>
            </a:pPr>
            <a:r>
              <a:rPr lang="en-US" dirty="0" smtClean="0"/>
              <a:t>Minor cycle = </a:t>
            </a:r>
            <a:r>
              <a:rPr lang="en-US" dirty="0" err="1" smtClean="0">
                <a:hlinkClick r:id="rId2"/>
              </a:rPr>
              <a:t>gcd</a:t>
            </a:r>
            <a:r>
              <a:rPr lang="en-US" dirty="0" smtClean="0"/>
              <a:t>(T</a:t>
            </a:r>
            <a:r>
              <a:rPr lang="en-US" baseline="-25000" dirty="0" smtClean="0"/>
              <a:t>1</a:t>
            </a:r>
            <a:r>
              <a:rPr lang="en-US" dirty="0" smtClean="0"/>
              <a:t>, T</a:t>
            </a:r>
            <a:r>
              <a:rPr lang="en-US" baseline="-25000" dirty="0" smtClean="0"/>
              <a:t>2</a:t>
            </a:r>
            <a:r>
              <a:rPr lang="en-US" dirty="0" smtClean="0"/>
              <a:t>, …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n</a:t>
            </a:r>
            <a:r>
              <a:rPr lang="en-US" dirty="0" smtClean="0"/>
              <a:t>). Major cycle = </a:t>
            </a:r>
            <a:r>
              <a:rPr lang="nl-NL" dirty="0" err="1" smtClean="0">
                <a:hlinkClick r:id="rId3"/>
              </a:rPr>
              <a:t>lcm</a:t>
            </a:r>
            <a:r>
              <a:rPr lang="nl-NL" dirty="0" smtClean="0"/>
              <a:t>(</a:t>
            </a:r>
            <a:r>
              <a:rPr lang="en-US" dirty="0" smtClean="0"/>
              <a:t>T</a:t>
            </a:r>
            <a:r>
              <a:rPr lang="en-US" baseline="-25000" dirty="0" smtClean="0"/>
              <a:t>1</a:t>
            </a:r>
            <a:r>
              <a:rPr lang="en-US" dirty="0"/>
              <a:t>, T</a:t>
            </a:r>
            <a:r>
              <a:rPr lang="en-US" baseline="-25000" dirty="0"/>
              <a:t>2</a:t>
            </a:r>
            <a:r>
              <a:rPr lang="en-US" dirty="0"/>
              <a:t>, … </a:t>
            </a:r>
            <a:r>
              <a:rPr lang="en-US" dirty="0" err="1"/>
              <a:t>T</a:t>
            </a:r>
            <a:r>
              <a:rPr lang="en-US" baseline="-25000" dirty="0" err="1"/>
              <a:t>n</a:t>
            </a:r>
            <a:r>
              <a:rPr lang="en-US" dirty="0" smtClean="0"/>
              <a:t>).</a:t>
            </a:r>
          </a:p>
          <a:p>
            <a:pPr>
              <a:buClr>
                <a:schemeClr val="hlink"/>
              </a:buClr>
              <a:buSzPct val="90000"/>
              <a:buFont typeface="Wingdings" pitchFamily="2" charset="2"/>
              <a:buChar char="l"/>
              <a:defRPr/>
            </a:pPr>
            <a:r>
              <a:rPr lang="en-US" dirty="0" smtClean="0"/>
              <a:t>How </a:t>
            </a:r>
            <a:r>
              <a:rPr lang="en-US" dirty="0"/>
              <a:t>to determine the </a:t>
            </a:r>
            <a:r>
              <a:rPr lang="en-US" dirty="0" err="1" smtClean="0">
                <a:solidFill>
                  <a:schemeClr val="hlink"/>
                </a:solidFill>
              </a:rPr>
              <a:t>schedulability</a:t>
            </a:r>
            <a:r>
              <a:rPr lang="en-US" dirty="0"/>
              <a:t>? </a:t>
            </a:r>
          </a:p>
          <a:p>
            <a:pPr>
              <a:buClr>
                <a:schemeClr val="hlink"/>
              </a:buClr>
              <a:buSzPct val="90000"/>
              <a:buFont typeface="Wingdings" pitchFamily="2" charset="2"/>
              <a:buChar char="l"/>
              <a:defRPr/>
            </a:pPr>
            <a:r>
              <a:rPr lang="en-US" dirty="0"/>
              <a:t>How to find a </a:t>
            </a:r>
            <a:r>
              <a:rPr lang="en-US" dirty="0">
                <a:solidFill>
                  <a:schemeClr val="hlink"/>
                </a:solidFill>
              </a:rPr>
              <a:t>schedule</a:t>
            </a:r>
            <a:r>
              <a:rPr lang="en-US" dirty="0"/>
              <a:t>?</a:t>
            </a:r>
          </a:p>
        </p:txBody>
      </p:sp>
      <p:pic>
        <p:nvPicPr>
          <p:cNvPr id="104453" name="Picture 4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72" y="1292958"/>
            <a:ext cx="5219700" cy="360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5922" name="Text Box 50"/>
          <p:cNvSpPr txBox="1">
            <a:spLocks noChangeArrowheads="1"/>
          </p:cNvSpPr>
          <p:nvPr/>
        </p:nvSpPr>
        <p:spPr bwMode="auto">
          <a:xfrm>
            <a:off x="7248524" y="1341438"/>
            <a:ext cx="4536107" cy="3418501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defRPr/>
            </a:pPr>
            <a:r>
              <a:rPr lang="en-US" sz="2400" b="1" dirty="0" smtClean="0"/>
              <a:t>Utilization </a:t>
            </a:r>
          </a:p>
          <a:p>
            <a:pPr>
              <a:defRPr/>
            </a:pPr>
            <a:r>
              <a:rPr lang="en-US" sz="2400" b="1" i="1" dirty="0" smtClean="0">
                <a:latin typeface="Times New Roman" pitchFamily="18" charset="0"/>
              </a:rPr>
              <a:t>U</a:t>
            </a:r>
            <a:r>
              <a:rPr lang="en-US" sz="2400" dirty="0" smtClean="0"/>
              <a:t> = 10/25+8/25+5/50+4/50+2/100</a:t>
            </a:r>
          </a:p>
          <a:p>
            <a:pPr>
              <a:defRPr/>
            </a:pPr>
            <a:r>
              <a:rPr lang="en-US" sz="2400" dirty="0"/>
              <a:t> </a:t>
            </a:r>
            <a:r>
              <a:rPr lang="en-US" sz="2400" dirty="0" smtClean="0"/>
              <a:t>   = </a:t>
            </a:r>
            <a:r>
              <a:rPr lang="en-US" sz="2400" b="1" dirty="0" smtClean="0"/>
              <a:t>0,92</a:t>
            </a:r>
          </a:p>
          <a:p>
            <a:pPr>
              <a:defRPr/>
            </a:pPr>
            <a:endParaRPr lang="en-US" sz="2400" dirty="0" smtClean="0"/>
          </a:p>
          <a:p>
            <a:pPr>
              <a:defRPr/>
            </a:pPr>
            <a:r>
              <a:rPr lang="en-US" sz="2400" dirty="0" smtClean="0"/>
              <a:t>What is the maximum utilization in the general case?</a:t>
            </a:r>
          </a:p>
          <a:p>
            <a:pPr>
              <a:defRPr/>
            </a:pPr>
            <a:endParaRPr lang="en-US" sz="2400" dirty="0" smtClean="0"/>
          </a:p>
          <a:p>
            <a:pPr>
              <a:defRPr/>
            </a:pPr>
            <a:r>
              <a:rPr lang="en-US" sz="2400" dirty="0" smtClean="0"/>
              <a:t>If </a:t>
            </a:r>
            <a:r>
              <a:rPr lang="en-US" sz="2400" b="1" i="1" dirty="0" smtClean="0">
                <a:latin typeface="Times New Roman" pitchFamily="18" charset="0"/>
              </a:rPr>
              <a:t>C</a:t>
            </a:r>
            <a:r>
              <a:rPr lang="en-US" sz="2400" b="1" i="1" baseline="-25000" dirty="0" smtClean="0">
                <a:latin typeface="Times New Roman" pitchFamily="18" charset="0"/>
              </a:rPr>
              <a:t>e</a:t>
            </a:r>
            <a:r>
              <a:rPr lang="en-US" sz="2400" dirty="0" smtClean="0"/>
              <a:t> = 4 then </a:t>
            </a:r>
            <a:r>
              <a:rPr lang="en-US" sz="2400" b="1" i="1" dirty="0" smtClean="0">
                <a:latin typeface="Times New Roman" pitchFamily="18" charset="0"/>
              </a:rPr>
              <a:t>U</a:t>
            </a:r>
            <a:r>
              <a:rPr lang="en-US" sz="2400" dirty="0" smtClean="0"/>
              <a:t> = </a:t>
            </a:r>
            <a:r>
              <a:rPr lang="en-US" sz="2400" b="1" dirty="0" smtClean="0"/>
              <a:t>0,94</a:t>
            </a:r>
            <a:r>
              <a:rPr lang="en-US" sz="2400" dirty="0" smtClean="0"/>
              <a:t> and the task set is </a:t>
            </a:r>
            <a:r>
              <a:rPr lang="en-US" sz="2400" b="1" dirty="0" smtClean="0">
                <a:solidFill>
                  <a:schemeClr val="tx2"/>
                </a:solidFill>
              </a:rPr>
              <a:t>not</a:t>
            </a:r>
            <a:r>
              <a:rPr lang="en-US" sz="2400" dirty="0" smtClean="0"/>
              <a:t> schedulable!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343472" y="788130"/>
            <a:ext cx="2001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signal = </a:t>
            </a:r>
            <a:r>
              <a:rPr lang="en-US" sz="2400" dirty="0" err="1" smtClean="0"/>
              <a:t>systick</a:t>
            </a:r>
            <a:endParaRPr lang="en-US" sz="2400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44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5" grpId="0" build="p"/>
      <p:bldP spid="3359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Cyclic executive (Super loop)</a:t>
            </a:r>
          </a:p>
        </p:txBody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>
                <a:solidFill>
                  <a:schemeClr val="hlink"/>
                </a:solidFill>
              </a:rPr>
              <a:t>Characteristics</a:t>
            </a:r>
            <a:r>
              <a:rPr lang="en-US" sz="2400" dirty="0" smtClean="0"/>
              <a:t>:</a:t>
            </a:r>
          </a:p>
          <a:p>
            <a:pPr lvl="1"/>
            <a:r>
              <a:rPr lang="en-US" sz="2000" dirty="0" smtClean="0"/>
              <a:t>There are no real tasks, </a:t>
            </a:r>
            <a:r>
              <a:rPr lang="en-US" sz="2000" dirty="0"/>
              <a:t>only ordinary </a:t>
            </a:r>
            <a:r>
              <a:rPr lang="en-US" sz="2000" dirty="0" smtClean="0"/>
              <a:t>functions</a:t>
            </a:r>
          </a:p>
          <a:p>
            <a:pPr lvl="1" eaLnBrk="1" hangingPunct="1"/>
            <a:r>
              <a:rPr lang="en-US" sz="2000" dirty="0" smtClean="0"/>
              <a:t>Shared memory can be used for communication without protection (</a:t>
            </a:r>
            <a:r>
              <a:rPr lang="en-US" sz="2000" dirty="0" err="1" smtClean="0"/>
              <a:t>mutex</a:t>
            </a:r>
            <a:r>
              <a:rPr lang="en-US" sz="2000" dirty="0" smtClean="0"/>
              <a:t> is </a:t>
            </a:r>
            <a:r>
              <a:rPr lang="en-US" sz="2000" dirty="0" smtClean="0">
                <a:solidFill>
                  <a:schemeClr val="tx2"/>
                </a:solidFill>
              </a:rPr>
              <a:t>not</a:t>
            </a:r>
            <a:r>
              <a:rPr lang="en-US" sz="2000" dirty="0" smtClean="0"/>
              <a:t> needed)</a:t>
            </a:r>
          </a:p>
          <a:p>
            <a:pPr lvl="1"/>
            <a:r>
              <a:rPr lang="en-US" sz="2000" dirty="0" smtClean="0"/>
              <a:t>All </a:t>
            </a:r>
            <a:r>
              <a:rPr lang="en-US" sz="2000" b="1" i="1" dirty="0" smtClean="0">
                <a:latin typeface="Times New Roman" pitchFamily="18" charset="0"/>
              </a:rPr>
              <a:t>T </a:t>
            </a:r>
            <a:r>
              <a:rPr lang="en-US" sz="2000" dirty="0"/>
              <a:t>’s should be a multiple of the minor cycle </a:t>
            </a:r>
            <a:r>
              <a:rPr lang="en-US" sz="2000" dirty="0" smtClean="0"/>
              <a:t>time</a:t>
            </a:r>
          </a:p>
          <a:p>
            <a:pPr lvl="1"/>
            <a:r>
              <a:rPr lang="en-US" sz="2000" dirty="0"/>
              <a:t>System is </a:t>
            </a:r>
            <a:r>
              <a:rPr lang="en-US" sz="2000" dirty="0" smtClean="0"/>
              <a:t>deterministic (predictable)</a:t>
            </a:r>
          </a:p>
          <a:p>
            <a:pPr eaLnBrk="1" hangingPunct="1"/>
            <a:r>
              <a:rPr lang="en-US" sz="2400" dirty="0" smtClean="0">
                <a:solidFill>
                  <a:schemeClr val="hlink"/>
                </a:solidFill>
              </a:rPr>
              <a:t>Issues</a:t>
            </a:r>
            <a:r>
              <a:rPr lang="en-US" sz="2400" dirty="0" smtClean="0"/>
              <a:t>:</a:t>
            </a:r>
          </a:p>
          <a:p>
            <a:pPr lvl="1" eaLnBrk="1" hangingPunct="1"/>
            <a:r>
              <a:rPr lang="en-US" sz="2000" dirty="0" smtClean="0"/>
              <a:t>Tasks with large differences in </a:t>
            </a:r>
            <a:r>
              <a:rPr lang="en-US" sz="2000" b="1" i="1" dirty="0" smtClean="0">
                <a:latin typeface="Times New Roman" pitchFamily="18" charset="0"/>
              </a:rPr>
              <a:t>T </a:t>
            </a:r>
            <a:r>
              <a:rPr lang="en-US" sz="2000" dirty="0" smtClean="0"/>
              <a:t>’s result in a large major cycle</a:t>
            </a:r>
          </a:p>
          <a:p>
            <a:pPr lvl="1" eaLnBrk="1" hangingPunct="1"/>
            <a:r>
              <a:rPr lang="en-US" sz="2000" dirty="0" smtClean="0"/>
              <a:t>Sporadic tasks (interrupts) can </a:t>
            </a:r>
            <a:r>
              <a:rPr lang="en-US" sz="2000" dirty="0" smtClean="0">
                <a:solidFill>
                  <a:schemeClr val="tx2"/>
                </a:solidFill>
              </a:rPr>
              <a:t>not</a:t>
            </a:r>
            <a:r>
              <a:rPr lang="en-US" sz="2000" dirty="0" smtClean="0"/>
              <a:t> be included!</a:t>
            </a:r>
          </a:p>
          <a:p>
            <a:pPr lvl="1"/>
            <a:r>
              <a:rPr lang="en-US" sz="2000" dirty="0"/>
              <a:t>Poorly maintainable, adaptable and </a:t>
            </a:r>
            <a:r>
              <a:rPr lang="en-US" sz="2000" dirty="0" smtClean="0"/>
              <a:t>expandable</a:t>
            </a:r>
          </a:p>
          <a:p>
            <a:pPr lvl="1"/>
            <a:r>
              <a:rPr lang="en-US" sz="2000" dirty="0" smtClean="0"/>
              <a:t>Determining the schedule is </a:t>
            </a:r>
            <a:r>
              <a:rPr lang="en-US" sz="2000" dirty="0" smtClean="0">
                <a:hlinkClick r:id="rId2"/>
              </a:rPr>
              <a:t>NP-hard</a:t>
            </a:r>
            <a:r>
              <a:rPr lang="en-US" sz="2000" dirty="0"/>
              <a:t>! </a:t>
            </a:r>
            <a:r>
              <a:rPr lang="en-US" sz="2000" dirty="0" smtClean="0"/>
              <a:t>(read: very, very hard)</a:t>
            </a:r>
          </a:p>
          <a:p>
            <a:pPr eaLnBrk="1" hangingPunct="1"/>
            <a:r>
              <a:rPr lang="en-US" sz="2400" dirty="0" smtClean="0">
                <a:solidFill>
                  <a:schemeClr val="hlink"/>
                </a:solidFill>
              </a:rPr>
              <a:t>Alternatives</a:t>
            </a:r>
            <a:r>
              <a:rPr lang="en-US" sz="2400" dirty="0" smtClean="0"/>
              <a:t>:</a:t>
            </a:r>
          </a:p>
          <a:p>
            <a:pPr lvl="1" eaLnBrk="1" hangingPunct="1"/>
            <a:r>
              <a:rPr lang="en-US" sz="2000" b="1" dirty="0" smtClean="0"/>
              <a:t>Fixed-Priority Scheduling</a:t>
            </a:r>
            <a:r>
              <a:rPr lang="en-US" sz="2000" dirty="0" smtClean="0"/>
              <a:t> (FPS)</a:t>
            </a:r>
          </a:p>
          <a:p>
            <a:pPr lvl="1" eaLnBrk="1" hangingPunct="1"/>
            <a:r>
              <a:rPr lang="en-US" sz="2000" dirty="0" smtClean="0"/>
              <a:t>Earliest Deadline First (EDF)</a:t>
            </a:r>
            <a:endParaRPr lang="en-US" sz="2000" dirty="0"/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287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FPS Fixed-priority P</a:t>
            </a:r>
            <a:r>
              <a:rPr lang="en-US" dirty="0" smtClean="0"/>
              <a:t>re-emptive </a:t>
            </a:r>
            <a:r>
              <a:rPr lang="en-US" dirty="0"/>
              <a:t>Scheduling</a:t>
            </a:r>
            <a:endParaRPr lang="en-US" dirty="0" smtClean="0"/>
          </a:p>
        </p:txBody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Each task runs with a statically determined </a:t>
            </a:r>
            <a:r>
              <a:rPr lang="en-US" dirty="0" smtClean="0">
                <a:solidFill>
                  <a:schemeClr val="hlink"/>
                </a:solidFill>
              </a:rPr>
              <a:t>fixed priority</a:t>
            </a:r>
            <a:endParaRPr lang="en-US" dirty="0" smtClean="0"/>
          </a:p>
          <a:p>
            <a:pPr eaLnBrk="1" hangingPunct="1"/>
            <a:r>
              <a:rPr lang="en-US" dirty="0" smtClean="0"/>
              <a:t>This priority is determined by the </a:t>
            </a:r>
            <a:r>
              <a:rPr lang="en-US" dirty="0" smtClean="0">
                <a:solidFill>
                  <a:schemeClr val="hlink"/>
                </a:solidFill>
              </a:rPr>
              <a:t>timing requirements</a:t>
            </a:r>
            <a:r>
              <a:rPr lang="en-US" dirty="0" smtClean="0"/>
              <a:t> of all tasks</a:t>
            </a:r>
          </a:p>
          <a:p>
            <a:pPr eaLnBrk="1" hangingPunct="1"/>
            <a:r>
              <a:rPr lang="en-US" dirty="0" smtClean="0"/>
              <a:t>The scheduling is preemptive:</a:t>
            </a:r>
          </a:p>
          <a:p>
            <a:pPr lvl="1" eaLnBrk="1" hangingPunct="1"/>
            <a:r>
              <a:rPr lang="en-US" dirty="0" smtClean="0"/>
              <a:t>When a task with a higher priority becomes ready, the running task will be preempted (interrupted)</a:t>
            </a: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642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RMPA = Rate Monotonic Priority Assignment</a:t>
            </a:r>
            <a:endParaRPr lang="en-US" dirty="0"/>
          </a:p>
        </p:txBody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</a:t>
            </a:r>
            <a:r>
              <a:rPr lang="en-US" dirty="0" smtClean="0">
                <a:solidFill>
                  <a:schemeClr val="hlink"/>
                </a:solidFill>
              </a:rPr>
              <a:t>period time</a:t>
            </a:r>
            <a:r>
              <a:rPr lang="en-US" dirty="0" smtClean="0"/>
              <a:t> of a task </a:t>
            </a:r>
            <a:r>
              <a:rPr lang="en-US" dirty="0" smtClean="0">
                <a:solidFill>
                  <a:schemeClr val="hlink"/>
                </a:solidFill>
              </a:rPr>
              <a:t>determines</a:t>
            </a:r>
            <a:r>
              <a:rPr lang="en-US" dirty="0" smtClean="0"/>
              <a:t> the </a:t>
            </a:r>
            <a:r>
              <a:rPr lang="en-US" dirty="0" smtClean="0">
                <a:solidFill>
                  <a:schemeClr val="hlink"/>
                </a:solidFill>
              </a:rPr>
              <a:t>priority</a:t>
            </a:r>
            <a:r>
              <a:rPr lang="en-US" dirty="0" smtClean="0"/>
              <a:t> of that task</a:t>
            </a:r>
          </a:p>
          <a:p>
            <a:pPr eaLnBrk="1" hangingPunct="1"/>
            <a:r>
              <a:rPr lang="en-US" dirty="0" smtClean="0"/>
              <a:t>The shorter the period time the higher the priority</a:t>
            </a:r>
          </a:p>
          <a:p>
            <a:pPr eaLnBrk="1" hangingPunct="1"/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This (simple) method is </a:t>
            </a:r>
            <a:r>
              <a:rPr lang="en-US" dirty="0" smtClean="0">
                <a:solidFill>
                  <a:srgbClr val="006600"/>
                </a:solidFill>
              </a:rPr>
              <a:t>optimal</a:t>
            </a:r>
            <a:r>
              <a:rPr lang="en-US" dirty="0" smtClean="0"/>
              <a:t>!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some </a:t>
            </a:r>
            <a:r>
              <a:rPr lang="en-US" dirty="0" smtClean="0"/>
              <a:t>fixed-priority pre-emptive schedule exists, then, </a:t>
            </a:r>
            <a:br>
              <a:rPr lang="en-US" dirty="0" smtClean="0"/>
            </a:br>
            <a:r>
              <a:rPr lang="en-US" dirty="0" smtClean="0"/>
              <a:t>the rate </a:t>
            </a:r>
            <a:r>
              <a:rPr lang="en-US" dirty="0"/>
              <a:t>monotonic fixed-priority pre-emptive </a:t>
            </a:r>
            <a:r>
              <a:rPr lang="en-US" dirty="0" smtClean="0"/>
              <a:t>schedule is also feasible</a:t>
            </a:r>
          </a:p>
        </p:txBody>
      </p:sp>
      <p:graphicFrame>
        <p:nvGraphicFramePr>
          <p:cNvPr id="10752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656830"/>
              </p:ext>
            </p:extLst>
          </p:nvPr>
        </p:nvGraphicFramePr>
        <p:xfrm>
          <a:off x="4225008" y="2636839"/>
          <a:ext cx="3959225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Vergelijking" r:id="rId3" imgW="2377743" imgH="436728" progId="Equation.3">
                  <p:embed/>
                </p:oleObj>
              </mc:Choice>
              <mc:Fallback>
                <p:oleObj name="Vergelijking" r:id="rId3" imgW="2377743" imgH="43672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5008" y="2636839"/>
                        <a:ext cx="3959225" cy="70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448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FPS-RMPA</a:t>
            </a:r>
          </a:p>
        </p:txBody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82776" y="3357564"/>
            <a:ext cx="4285232" cy="3024187"/>
          </a:xfrm>
        </p:spPr>
        <p:txBody>
          <a:bodyPr/>
          <a:lstStyle/>
          <a:p>
            <a:pPr eaLnBrk="1" hangingPunct="1"/>
            <a:r>
              <a:rPr lang="en-US" dirty="0" smtClean="0"/>
              <a:t>If this test is </a:t>
            </a:r>
            <a:r>
              <a:rPr lang="en-US" dirty="0" smtClean="0">
                <a:solidFill>
                  <a:schemeClr val="hlink"/>
                </a:solidFill>
              </a:rPr>
              <a:t>true</a:t>
            </a:r>
            <a:r>
              <a:rPr lang="en-US" dirty="0" smtClean="0"/>
              <a:t> then </a:t>
            </a:r>
            <a:r>
              <a:rPr lang="en-US" dirty="0" smtClean="0">
                <a:solidFill>
                  <a:srgbClr val="006600"/>
                </a:solidFill>
              </a:rPr>
              <a:t>no</a:t>
            </a:r>
            <a:r>
              <a:rPr lang="en-US" dirty="0" smtClean="0"/>
              <a:t> deadlines are missed!</a:t>
            </a:r>
          </a:p>
          <a:p>
            <a:pPr eaLnBrk="1" hangingPunct="1"/>
            <a:r>
              <a:rPr lang="en-US" dirty="0" smtClean="0"/>
              <a:t>If this test is </a:t>
            </a:r>
            <a:r>
              <a:rPr lang="en-US" dirty="0" smtClean="0">
                <a:solidFill>
                  <a:srgbClr val="0000FF"/>
                </a:solidFill>
              </a:rPr>
              <a:t>false</a:t>
            </a:r>
            <a:r>
              <a:rPr lang="en-US" dirty="0" smtClean="0"/>
              <a:t> then </a:t>
            </a:r>
            <a:r>
              <a:rPr lang="en-US" dirty="0" smtClean="0">
                <a:solidFill>
                  <a:schemeClr val="tx2"/>
                </a:solidFill>
              </a:rPr>
              <a:t>maybe</a:t>
            </a:r>
            <a:r>
              <a:rPr lang="en-US" dirty="0" smtClean="0"/>
              <a:t> some deadlines are missed!</a:t>
            </a:r>
          </a:p>
        </p:txBody>
      </p:sp>
      <p:graphicFrame>
        <p:nvGraphicFramePr>
          <p:cNvPr id="10854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5137007"/>
              </p:ext>
            </p:extLst>
          </p:nvPr>
        </p:nvGraphicFramePr>
        <p:xfrm>
          <a:off x="2208213" y="1773239"/>
          <a:ext cx="4464050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Vergelijking" r:id="rId3" imgW="1497950" imgH="444307" progId="Equation.3">
                  <p:embed/>
                </p:oleObj>
              </mc:Choice>
              <mc:Fallback>
                <p:oleObj name="Vergelijking" r:id="rId3" imgW="1497950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3" y="1773239"/>
                        <a:ext cx="4464050" cy="1323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0064" name="Group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125646"/>
              </p:ext>
            </p:extLst>
          </p:nvPr>
        </p:nvGraphicFramePr>
        <p:xfrm>
          <a:off x="7392144" y="2204864"/>
          <a:ext cx="3240088" cy="3675064"/>
        </p:xfrm>
        <a:graphic>
          <a:graphicData uri="http://schemas.openxmlformats.org/drawingml/2006/table">
            <a:tbl>
              <a:tblPr/>
              <a:tblGrid>
                <a:gridCol w="14319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81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9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marL="90000" marR="90000" marT="46802" marB="46802" horzOverflow="overflow">
                    <a:lnL cap="flat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+mn-lt"/>
                        </a:rPr>
                        <a:t>Test</a:t>
                      </a:r>
                    </a:p>
                  </a:txBody>
                  <a:tcPr marL="90000" marR="90000" marT="46802" marB="46802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9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0000" marR="90000" marT="46802" marB="46802" horzOverflow="overflow">
                    <a:lnL cap="flat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nivers" pitchFamily="34" charset="0"/>
                        </a:rPr>
                        <a:t> </a:t>
                      </a: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≤ 1.000</a:t>
                      </a:r>
                    </a:p>
                  </a:txBody>
                  <a:tcPr marL="90000" marR="90000" marT="46802" marB="46802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9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0000" marR="90000" marT="46802" marB="46802" horzOverflow="overflow">
                    <a:lnL cap="flat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nivers" pitchFamily="34" charset="0"/>
                        </a:rPr>
                        <a:t> </a:t>
                      </a: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≤ 0.828</a:t>
                      </a:r>
                    </a:p>
                  </a:txBody>
                  <a:tcPr marL="90000" marR="90000" marT="46802" marB="46802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9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0000" marR="90000" marT="46802" marB="46802" horzOverflow="overflow">
                    <a:lnL cap="flat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nivers" pitchFamily="34" charset="0"/>
                        </a:rPr>
                        <a:t> </a:t>
                      </a: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≤ 0.780</a:t>
                      </a:r>
                    </a:p>
                  </a:txBody>
                  <a:tcPr marL="90000" marR="90000" marT="46802" marB="46802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9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0000" marR="90000" marT="46802" marB="46802" horzOverflow="overflow">
                    <a:lnL cap="flat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nivers" pitchFamily="34" charset="0"/>
                        </a:rPr>
                        <a:t> </a:t>
                      </a: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≤ 0.757</a:t>
                      </a:r>
                    </a:p>
                  </a:txBody>
                  <a:tcPr marL="90000" marR="90000" marT="46802" marB="46802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9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0000" marR="90000" marT="46802" marB="46802" horzOverflow="overflow">
                    <a:lnL cap="flat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nivers" pitchFamily="34" charset="0"/>
                        </a:rPr>
                        <a:t> </a:t>
                      </a: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≤ 0.743</a:t>
                      </a:r>
                    </a:p>
                  </a:txBody>
                  <a:tcPr marL="90000" marR="90000" marT="46802" marB="46802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9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0000" marR="90000" marT="46802" marB="46802" horzOverflow="overflow">
                    <a:lnL cap="flat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nivers" pitchFamily="34" charset="0"/>
                        </a:rPr>
                        <a:t> </a:t>
                      </a: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≤ 0.718</a:t>
                      </a:r>
                    </a:p>
                  </a:txBody>
                  <a:tcPr marL="90000" marR="90000" marT="46802" marB="46802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9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24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infinite</a:t>
                      </a:r>
                    </a:p>
                  </a:txBody>
                  <a:tcPr marL="90000" marR="90000" marT="46802" marB="46802" horzOverflow="overflow">
                    <a:lnL cap="flat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nivers" pitchFamily="34" charset="0"/>
                        </a:rPr>
                        <a:t> </a:t>
                      </a: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≤ 0.693</a:t>
                      </a:r>
                    </a:p>
                  </a:txBody>
                  <a:tcPr marL="90000" marR="90000" marT="46802" marB="46802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40023" name="Rectangle 55"/>
          <p:cNvSpPr>
            <a:spLocks noChangeArrowheads="1"/>
          </p:cNvSpPr>
          <p:nvPr/>
        </p:nvSpPr>
        <p:spPr bwMode="auto">
          <a:xfrm>
            <a:off x="1847850" y="1268414"/>
            <a:ext cx="84216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l"/>
              <a:defRPr/>
            </a:pPr>
            <a:r>
              <a:rPr lang="en-US" sz="2800" dirty="0" smtClean="0"/>
              <a:t>Utilization based </a:t>
            </a:r>
            <a:r>
              <a:rPr lang="en-US" sz="2800" dirty="0" err="1" smtClean="0">
                <a:solidFill>
                  <a:schemeClr val="hlink"/>
                </a:solidFill>
              </a:rPr>
              <a:t>schedulability</a:t>
            </a:r>
            <a:r>
              <a:rPr lang="en-US" sz="2800" dirty="0" smtClean="0"/>
              <a:t> test:</a:t>
            </a:r>
            <a:endParaRPr lang="en-US" sz="2800" dirty="0"/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3833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FPS-RMPA</a:t>
            </a:r>
          </a:p>
        </p:txBody>
      </p:sp>
      <p:graphicFrame>
        <p:nvGraphicFramePr>
          <p:cNvPr id="10854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2999441"/>
              </p:ext>
            </p:extLst>
          </p:nvPr>
        </p:nvGraphicFramePr>
        <p:xfrm>
          <a:off x="1498600" y="2060575"/>
          <a:ext cx="9120188" cy="3859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Vergelijking" r:id="rId3" imgW="3060360" imgH="1295280" progId="Equation.3">
                  <p:embed/>
                </p:oleObj>
              </mc:Choice>
              <mc:Fallback>
                <p:oleObj name="Vergelijking" r:id="rId3" imgW="3060360" imgH="1295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8600" y="2060575"/>
                        <a:ext cx="9120188" cy="3859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0023" name="Rectangle 55"/>
          <p:cNvSpPr>
            <a:spLocks noChangeArrowheads="1"/>
          </p:cNvSpPr>
          <p:nvPr/>
        </p:nvSpPr>
        <p:spPr bwMode="auto">
          <a:xfrm>
            <a:off x="1847850" y="1268414"/>
            <a:ext cx="84216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l"/>
              <a:defRPr/>
            </a:pPr>
            <a:r>
              <a:rPr lang="en-US" sz="2800" dirty="0" smtClean="0"/>
              <a:t>Utilization based </a:t>
            </a:r>
            <a:r>
              <a:rPr lang="en-US" sz="2800" dirty="0" err="1" smtClean="0">
                <a:solidFill>
                  <a:schemeClr val="hlink"/>
                </a:solidFill>
              </a:rPr>
              <a:t>schedulability</a:t>
            </a:r>
            <a:r>
              <a:rPr lang="en-US" sz="2800" dirty="0" smtClean="0"/>
              <a:t> test for </a:t>
            </a:r>
            <a:r>
              <a:rPr lang="en-US" sz="2800" i="1" dirty="0" smtClean="0"/>
              <a:t>N → ∞</a:t>
            </a:r>
            <a:r>
              <a:rPr lang="en-US" sz="2800" dirty="0" smtClean="0"/>
              <a:t>:</a:t>
            </a:r>
            <a:endParaRPr lang="en-US" sz="2800" dirty="0"/>
          </a:p>
        </p:txBody>
      </p:sp>
      <p:sp>
        <p:nvSpPr>
          <p:cNvPr id="3" name="Tekstvak 2"/>
          <p:cNvSpPr txBox="1"/>
          <p:nvPr/>
        </p:nvSpPr>
        <p:spPr>
          <a:xfrm>
            <a:off x="8112224" y="5917647"/>
            <a:ext cx="23427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 err="1">
                <a:hlinkClick r:id="rId5"/>
              </a:rPr>
              <a:t>L'Hôpital's</a:t>
            </a:r>
            <a:r>
              <a:rPr lang="nl-NL" sz="2800" dirty="0">
                <a:hlinkClick r:id="rId5"/>
              </a:rPr>
              <a:t> </a:t>
            </a:r>
            <a:r>
              <a:rPr lang="nl-NL" sz="2800" dirty="0" err="1">
                <a:hlinkClick r:id="rId5"/>
              </a:rPr>
              <a:t>rule</a:t>
            </a:r>
            <a:endParaRPr lang="nl-NL" sz="2800" dirty="0"/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800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FPS-RMPA </a:t>
            </a:r>
            <a:r>
              <a:rPr lang="en-US" sz="3200" dirty="0" err="1" smtClean="0"/>
              <a:t>Schedulability</a:t>
            </a:r>
            <a:r>
              <a:rPr lang="en-US" sz="3200" dirty="0" smtClean="0"/>
              <a:t> examples</a:t>
            </a:r>
            <a:endParaRPr lang="en-US" sz="3200" dirty="0"/>
          </a:p>
        </p:txBody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Possibilities:</a:t>
            </a:r>
          </a:p>
          <a:p>
            <a:pPr lvl="1" eaLnBrk="1" hangingPunct="1"/>
            <a:r>
              <a:rPr lang="en-US" sz="2800" dirty="0" smtClean="0"/>
              <a:t>Does </a:t>
            </a:r>
            <a:r>
              <a:rPr lang="en-US" sz="2800" dirty="0" smtClean="0">
                <a:solidFill>
                  <a:schemeClr val="tx2"/>
                </a:solidFill>
              </a:rPr>
              <a:t>not</a:t>
            </a:r>
            <a:r>
              <a:rPr lang="en-US" sz="2800" dirty="0" smtClean="0"/>
              <a:t> meet the test 	and 	some deadlines are </a:t>
            </a:r>
            <a:r>
              <a:rPr lang="en-US" sz="2800" dirty="0" smtClean="0">
                <a:solidFill>
                  <a:schemeClr val="tx2"/>
                </a:solidFill>
              </a:rPr>
              <a:t>not</a:t>
            </a:r>
            <a:r>
              <a:rPr lang="en-US" sz="2800" dirty="0" smtClean="0"/>
              <a:t> met</a:t>
            </a:r>
          </a:p>
          <a:p>
            <a:pPr lvl="1" eaLnBrk="1" hangingPunct="1"/>
            <a:r>
              <a:rPr lang="en-US" sz="2800" dirty="0" smtClean="0"/>
              <a:t>Does </a:t>
            </a:r>
            <a:r>
              <a:rPr lang="en-US" sz="2800" dirty="0" smtClean="0">
                <a:solidFill>
                  <a:schemeClr val="tx2"/>
                </a:solidFill>
              </a:rPr>
              <a:t>not</a:t>
            </a:r>
            <a:r>
              <a:rPr lang="en-US" sz="2800" dirty="0" smtClean="0"/>
              <a:t> meet the test 	but 	all deadlines are </a:t>
            </a:r>
            <a:r>
              <a:rPr lang="en-US" sz="2800" dirty="0" smtClean="0">
                <a:solidFill>
                  <a:srgbClr val="006600"/>
                </a:solidFill>
              </a:rPr>
              <a:t>met</a:t>
            </a:r>
          </a:p>
          <a:p>
            <a:pPr lvl="1"/>
            <a:r>
              <a:rPr lang="en-US" sz="2800" dirty="0"/>
              <a:t>Does </a:t>
            </a:r>
            <a:r>
              <a:rPr lang="en-US" sz="2800" dirty="0">
                <a:solidFill>
                  <a:srgbClr val="006600"/>
                </a:solidFill>
              </a:rPr>
              <a:t>meet</a:t>
            </a:r>
            <a:r>
              <a:rPr lang="en-US" sz="2800" dirty="0"/>
              <a:t> the test 		and 	all deadlines are </a:t>
            </a:r>
            <a:r>
              <a:rPr lang="en-US" sz="2800" dirty="0">
                <a:solidFill>
                  <a:srgbClr val="006600"/>
                </a:solidFill>
              </a:rPr>
              <a:t>met</a:t>
            </a:r>
            <a:endParaRPr lang="en-US" sz="2800" dirty="0"/>
          </a:p>
          <a:p>
            <a:endParaRPr lang="en-US" dirty="0" smtClean="0"/>
          </a:p>
          <a:p>
            <a:r>
              <a:rPr lang="en-US" dirty="0" smtClean="0"/>
              <a:t>Meeting the </a:t>
            </a:r>
            <a:r>
              <a:rPr lang="en-US" dirty="0"/>
              <a:t>test is </a:t>
            </a:r>
            <a:r>
              <a:rPr lang="en-US" dirty="0">
                <a:solidFill>
                  <a:srgbClr val="0000FF"/>
                </a:solidFill>
              </a:rPr>
              <a:t>sufficient</a:t>
            </a:r>
            <a:r>
              <a:rPr lang="en-US" dirty="0"/>
              <a:t> evidence that </a:t>
            </a:r>
            <a:r>
              <a:rPr lang="en-US" dirty="0" smtClean="0"/>
              <a:t>all </a:t>
            </a:r>
            <a:r>
              <a:rPr lang="en-US" dirty="0"/>
              <a:t>deadlines are met. But it is </a:t>
            </a:r>
            <a:r>
              <a:rPr lang="en-US" dirty="0">
                <a:solidFill>
                  <a:srgbClr val="0000FF"/>
                </a:solidFill>
              </a:rPr>
              <a:t>not necessary</a:t>
            </a:r>
            <a:r>
              <a:rPr lang="en-US" dirty="0"/>
              <a:t> to satisfy the test in order to meet </a:t>
            </a:r>
            <a:r>
              <a:rPr lang="en-US" dirty="0" smtClean="0"/>
              <a:t>all deadlines.</a:t>
            </a: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414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FPS-RMPA</a:t>
            </a:r>
            <a:r>
              <a:rPr lang="en-US" sz="5400" dirty="0" smtClean="0"/>
              <a:t> </a:t>
            </a:r>
            <a:r>
              <a:rPr lang="en-US" dirty="0" smtClean="0"/>
              <a:t>Response time analysis</a:t>
            </a:r>
            <a:endParaRPr lang="en-US" dirty="0"/>
          </a:p>
        </p:txBody>
      </p:sp>
      <p:sp>
        <p:nvSpPr>
          <p:cNvPr id="11059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</a:t>
            </a:r>
            <a:r>
              <a:rPr lang="en-US" dirty="0"/>
              <a:t>contrast to the </a:t>
            </a:r>
            <a:r>
              <a:rPr lang="en-US" dirty="0" smtClean="0"/>
              <a:t>utilization test, </a:t>
            </a:r>
            <a:r>
              <a:rPr lang="en-US" dirty="0"/>
              <a:t>this analysis </a:t>
            </a:r>
            <a:r>
              <a:rPr lang="en-US" dirty="0" smtClean="0"/>
              <a:t>determines the </a:t>
            </a:r>
            <a:r>
              <a:rPr lang="en-US" dirty="0">
                <a:solidFill>
                  <a:srgbClr val="0000FF"/>
                </a:solidFill>
              </a:rPr>
              <a:t>exact</a:t>
            </a:r>
            <a:r>
              <a:rPr lang="en-US" dirty="0"/>
              <a:t> response times. So we can say exactly whether all deadlines are met (and by what margin).</a:t>
            </a:r>
            <a:endParaRPr lang="en-US" dirty="0" smtClean="0"/>
          </a:p>
        </p:txBody>
      </p:sp>
      <p:graphicFrame>
        <p:nvGraphicFramePr>
          <p:cNvPr id="11059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1574430"/>
              </p:ext>
            </p:extLst>
          </p:nvPr>
        </p:nvGraphicFramePr>
        <p:xfrm>
          <a:off x="1552005" y="2924175"/>
          <a:ext cx="4471987" cy="162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Vergelijking" r:id="rId3" imgW="1397000" imgH="508000" progId="Equation.3">
                  <p:embed/>
                </p:oleObj>
              </mc:Choice>
              <mc:Fallback>
                <p:oleObj name="Vergelijking" r:id="rId3" imgW="13970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2005" y="2924175"/>
                        <a:ext cx="4471987" cy="162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2021" name="Text Box 5"/>
          <p:cNvSpPr txBox="1">
            <a:spLocks noChangeArrowheads="1"/>
          </p:cNvSpPr>
          <p:nvPr/>
        </p:nvSpPr>
        <p:spPr bwMode="auto">
          <a:xfrm>
            <a:off x="1055440" y="5106085"/>
            <a:ext cx="10526960" cy="95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l">
              <a:defRPr/>
            </a:pPr>
            <a:r>
              <a:rPr lang="en-US" sz="2800" b="1" i="1" dirty="0" err="1" smtClean="0">
                <a:latin typeface="Times New Roman" pitchFamily="18" charset="0"/>
              </a:rPr>
              <a:t>R</a:t>
            </a:r>
            <a:r>
              <a:rPr lang="en-US" sz="2800" b="1" i="1" baseline="-25000" dirty="0" err="1" smtClean="0">
                <a:latin typeface="Times New Roman" pitchFamily="18" charset="0"/>
              </a:rPr>
              <a:t>i</a:t>
            </a:r>
            <a:r>
              <a:rPr lang="en-US" sz="2800" dirty="0" smtClean="0"/>
              <a:t> is the response time of task </a:t>
            </a:r>
            <a:r>
              <a:rPr lang="en-US" sz="2800" b="1" i="1" dirty="0" err="1" smtClean="0">
                <a:latin typeface="Times New Roman" pitchFamily="18" charset="0"/>
              </a:rPr>
              <a:t>i</a:t>
            </a:r>
            <a:endParaRPr lang="en-US" sz="2800" b="1" i="1" dirty="0" smtClean="0">
              <a:latin typeface="Times New Roman" pitchFamily="18" charset="0"/>
            </a:endParaRPr>
          </a:p>
          <a:p>
            <a:pPr algn="l">
              <a:defRPr/>
            </a:pPr>
            <a:r>
              <a:rPr lang="en-US" sz="2800" b="1" i="1" dirty="0" err="1" smtClean="0">
                <a:latin typeface="Times New Roman" pitchFamily="18" charset="0"/>
              </a:rPr>
              <a:t>hp</a:t>
            </a:r>
            <a:r>
              <a:rPr lang="en-US" sz="2800" b="1" i="1" dirty="0" smtClean="0">
                <a:latin typeface="Times New Roman" pitchFamily="18" charset="0"/>
              </a:rPr>
              <a:t>(</a:t>
            </a:r>
            <a:r>
              <a:rPr lang="en-US" sz="2800" b="1" i="1" dirty="0" err="1" smtClean="0">
                <a:latin typeface="Times New Roman" pitchFamily="18" charset="0"/>
              </a:rPr>
              <a:t>i</a:t>
            </a:r>
            <a:r>
              <a:rPr lang="en-US" sz="2800" b="1" i="1" dirty="0" smtClean="0">
                <a:latin typeface="Times New Roman" pitchFamily="18" charset="0"/>
              </a:rPr>
              <a:t>)</a:t>
            </a:r>
            <a:r>
              <a:rPr lang="en-US" sz="2800" dirty="0" smtClean="0"/>
              <a:t> is the set of tasks with a higher priority than task </a:t>
            </a:r>
            <a:r>
              <a:rPr lang="en-US" sz="2800" b="1" i="1" dirty="0" err="1" smtClean="0">
                <a:latin typeface="Times New Roman" pitchFamily="18" charset="0"/>
              </a:rPr>
              <a:t>i</a:t>
            </a:r>
            <a:endParaRPr lang="en-US" sz="2800" b="1" i="1" dirty="0">
              <a:latin typeface="Times New Roman" pitchFamily="18" charset="0"/>
            </a:endParaRPr>
          </a:p>
        </p:txBody>
      </p:sp>
      <p:sp>
        <p:nvSpPr>
          <p:cNvPr id="342022" name="Text Box 6"/>
          <p:cNvSpPr txBox="1">
            <a:spLocks noChangeArrowheads="1"/>
          </p:cNvSpPr>
          <p:nvPr/>
        </p:nvSpPr>
        <p:spPr bwMode="auto">
          <a:xfrm>
            <a:off x="6600056" y="2613294"/>
            <a:ext cx="4860540" cy="22489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defRPr/>
            </a:pPr>
            <a:r>
              <a:rPr lang="en-US" sz="2800" b="1" i="1" dirty="0" err="1" smtClean="0">
                <a:latin typeface="Times New Roman" pitchFamily="18" charset="0"/>
              </a:rPr>
              <a:t>R</a:t>
            </a:r>
            <a:r>
              <a:rPr lang="en-US" sz="2800" b="1" i="1" baseline="-25000" dirty="0" err="1" smtClean="0">
                <a:latin typeface="Times New Roman" pitchFamily="18" charset="0"/>
              </a:rPr>
              <a:t>i</a:t>
            </a:r>
            <a:r>
              <a:rPr lang="en-US" sz="2800" dirty="0" smtClean="0"/>
              <a:t> appears on the </a:t>
            </a:r>
            <a:r>
              <a:rPr lang="en-US" sz="2800" b="1" dirty="0" smtClean="0"/>
              <a:t>left</a:t>
            </a:r>
            <a:r>
              <a:rPr lang="en-US" sz="2800" dirty="0" smtClean="0"/>
              <a:t> and the </a:t>
            </a:r>
            <a:r>
              <a:rPr lang="en-US" sz="2800" b="1" dirty="0" smtClean="0"/>
              <a:t>right</a:t>
            </a:r>
            <a:r>
              <a:rPr lang="en-US" sz="2800" dirty="0" smtClean="0"/>
              <a:t> side of the equation. This equation can </a:t>
            </a:r>
            <a:r>
              <a:rPr lang="en-US" sz="2800" dirty="0" smtClean="0">
                <a:solidFill>
                  <a:schemeClr val="tx2"/>
                </a:solidFill>
              </a:rPr>
              <a:t>not</a:t>
            </a:r>
            <a:r>
              <a:rPr lang="en-US" sz="2800" dirty="0" smtClean="0"/>
              <a:t> be simply solved. (because the ceiling function is not invertible)</a:t>
            </a:r>
            <a:endParaRPr lang="en-US" sz="2800" dirty="0"/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889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FPS-RMPA</a:t>
            </a:r>
            <a:r>
              <a:rPr lang="en-US" sz="5400" dirty="0" smtClean="0"/>
              <a:t> </a:t>
            </a:r>
            <a:r>
              <a:rPr lang="en-US" dirty="0" smtClean="0"/>
              <a:t>Response time analysis</a:t>
            </a:r>
            <a:endParaRPr lang="en-US" dirty="0"/>
          </a:p>
        </p:txBody>
      </p:sp>
      <p:sp>
        <p:nvSpPr>
          <p:cNvPr id="11162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The response time of the highest priority task is: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All other tasks can be preempted. Their response time is: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Where </a:t>
            </a:r>
            <a:r>
              <a:rPr lang="en-US" sz="3200" i="1" dirty="0" smtClean="0">
                <a:latin typeface="Times New Roman" pitchFamily="18" charset="0"/>
              </a:rPr>
              <a:t>I</a:t>
            </a:r>
            <a:r>
              <a:rPr lang="en-US" sz="3200" i="1" baseline="-25000" dirty="0" smtClean="0">
                <a:latin typeface="Times New Roman" pitchFamily="18" charset="0"/>
              </a:rPr>
              <a:t>i</a:t>
            </a:r>
            <a:r>
              <a:rPr lang="en-US" dirty="0" smtClean="0"/>
              <a:t> is the maximum “</a:t>
            </a:r>
            <a:r>
              <a:rPr lang="en-US" dirty="0" smtClean="0">
                <a:solidFill>
                  <a:schemeClr val="hlink"/>
                </a:solidFill>
              </a:rPr>
              <a:t>interference</a:t>
            </a:r>
            <a:r>
              <a:rPr lang="en-US" dirty="0" smtClean="0"/>
              <a:t>” time. This will occur when all tasks with a higher priority than </a:t>
            </a:r>
            <a:r>
              <a:rPr lang="en-US" b="1" i="1" dirty="0" err="1">
                <a:latin typeface="Times New Roman" pitchFamily="18" charset="0"/>
              </a:rPr>
              <a:t>i</a:t>
            </a:r>
            <a:r>
              <a:rPr lang="en-US" dirty="0" smtClean="0"/>
              <a:t> start at the same time as task </a:t>
            </a:r>
            <a:r>
              <a:rPr lang="en-US" b="1" i="1" dirty="0" err="1" smtClean="0">
                <a:latin typeface="Times New Roman" pitchFamily="18" charset="0"/>
              </a:rPr>
              <a:t>i</a:t>
            </a: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The number of times task </a:t>
            </a:r>
            <a:r>
              <a:rPr lang="en-US" b="1" i="1" dirty="0" smtClean="0">
                <a:latin typeface="Times New Roman" pitchFamily="18" charset="0"/>
              </a:rPr>
              <a:t>j</a:t>
            </a:r>
            <a:r>
              <a:rPr lang="en-US" dirty="0" smtClean="0"/>
              <a:t> with a higher priority than </a:t>
            </a:r>
            <a:r>
              <a:rPr lang="en-US" b="1" i="1" dirty="0" err="1">
                <a:latin typeface="Times New Roman" pitchFamily="18" charset="0"/>
              </a:rPr>
              <a:t>i</a:t>
            </a:r>
            <a:r>
              <a:rPr lang="en-US" b="1" i="1" dirty="0">
                <a:latin typeface="Times New Roman" pitchFamily="18" charset="0"/>
              </a:rPr>
              <a:t> </a:t>
            </a:r>
            <a:r>
              <a:rPr lang="en-US" dirty="0" smtClean="0"/>
              <a:t>can preempt task </a:t>
            </a:r>
            <a:r>
              <a:rPr lang="en-US" b="1" i="1" dirty="0" err="1" smtClean="0">
                <a:latin typeface="Times New Roman" pitchFamily="18" charset="0"/>
              </a:rPr>
              <a:t>i</a:t>
            </a:r>
            <a:r>
              <a:rPr lang="en-US" dirty="0" smtClean="0"/>
              <a:t> is given by:</a:t>
            </a:r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So  </a:t>
            </a:r>
            <a:r>
              <a:rPr lang="en-US" sz="3200" i="1" dirty="0" err="1" smtClean="0">
                <a:latin typeface="Times New Roman" pitchFamily="18" charset="0"/>
              </a:rPr>
              <a:t>I</a:t>
            </a:r>
            <a:r>
              <a:rPr lang="en-US" sz="3200" i="1" baseline="-25000" dirty="0" err="1" smtClean="0">
                <a:latin typeface="Times New Roman" pitchFamily="18" charset="0"/>
              </a:rPr>
              <a:t>i,j</a:t>
            </a:r>
            <a:r>
              <a:rPr lang="en-US" dirty="0" smtClean="0"/>
              <a:t> equals:</a:t>
            </a:r>
          </a:p>
        </p:txBody>
      </p:sp>
      <p:graphicFrame>
        <p:nvGraphicFramePr>
          <p:cNvPr id="11162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8461428"/>
              </p:ext>
            </p:extLst>
          </p:nvPr>
        </p:nvGraphicFramePr>
        <p:xfrm>
          <a:off x="10128448" y="2492896"/>
          <a:ext cx="1728787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8" name="Vergelijking" r:id="rId4" imgW="711200" imgH="228600" progId="Equation.3">
                  <p:embed/>
                </p:oleObj>
              </mc:Choice>
              <mc:Fallback>
                <p:oleObj name="Vergelijking" r:id="rId4" imgW="711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28448" y="2492896"/>
                        <a:ext cx="1728787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62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2009970"/>
              </p:ext>
            </p:extLst>
          </p:nvPr>
        </p:nvGraphicFramePr>
        <p:xfrm>
          <a:off x="10153178" y="2024583"/>
          <a:ext cx="1071563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9" name="Vergelijking" r:id="rId6" imgW="405872" imgH="177569" progId="Equation.3">
                  <p:embed/>
                </p:oleObj>
              </mc:Choice>
              <mc:Fallback>
                <p:oleObj name="Vergelijking" r:id="rId6" imgW="405872" imgH="17756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53178" y="2024583"/>
                        <a:ext cx="1071563" cy="468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62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1672480"/>
              </p:ext>
            </p:extLst>
          </p:nvPr>
        </p:nvGraphicFramePr>
        <p:xfrm>
          <a:off x="6410547" y="4570828"/>
          <a:ext cx="4289425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0" name="Vergelijking" r:id="rId8" imgW="1727200" imgH="508000" progId="Equation.3">
                  <p:embed/>
                </p:oleObj>
              </mc:Choice>
              <mc:Fallback>
                <p:oleObj name="Vergelijking" r:id="rId8" imgW="17272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0547" y="4570828"/>
                        <a:ext cx="4289425" cy="126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62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9461318"/>
              </p:ext>
            </p:extLst>
          </p:nvPr>
        </p:nvGraphicFramePr>
        <p:xfrm>
          <a:off x="3431704" y="5373080"/>
          <a:ext cx="1276350" cy="1243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" name="Vergelijking" r:id="rId10" imgW="520700" imgH="508000" progId="Equation.3">
                  <p:embed/>
                </p:oleObj>
              </mc:Choice>
              <mc:Fallback>
                <p:oleObj name="Vergelijking" r:id="rId10" imgW="5207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1704" y="5373080"/>
                        <a:ext cx="1276350" cy="1243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6443590"/>
              </p:ext>
            </p:extLst>
          </p:nvPr>
        </p:nvGraphicFramePr>
        <p:xfrm>
          <a:off x="983432" y="839651"/>
          <a:ext cx="2952328" cy="10742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" name="Vergelijking" r:id="rId12" imgW="1397000" imgH="508000" progId="Equation.3">
                  <p:embed/>
                </p:oleObj>
              </mc:Choice>
              <mc:Fallback>
                <p:oleObj name="Vergelijking" r:id="rId12" imgW="13970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3432" y="839651"/>
                        <a:ext cx="2952328" cy="10742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294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FPS-RMPA Response time analysis</a:t>
            </a:r>
            <a:endParaRPr lang="en-US" sz="4400" dirty="0"/>
          </a:p>
        </p:txBody>
      </p:sp>
      <p:sp>
        <p:nvSpPr>
          <p:cNvPr id="11264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The total maximum interference time is the sum of the maximum interference time of every task with a higher priority: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1200" dirty="0" smtClean="0"/>
          </a:p>
          <a:p>
            <a:pPr eaLnBrk="1" hangingPunct="1"/>
            <a:endParaRPr lang="en-US" sz="2400" dirty="0" smtClean="0"/>
          </a:p>
          <a:p>
            <a:r>
              <a:rPr lang="en-US" sz="2400" dirty="0" smtClean="0"/>
              <a:t>Which can be solved by using a </a:t>
            </a:r>
            <a:r>
              <a:rPr lang="en-US" sz="2400" dirty="0">
                <a:solidFill>
                  <a:srgbClr val="0000FF"/>
                </a:solidFill>
              </a:rPr>
              <a:t>recurrence</a:t>
            </a:r>
            <a:r>
              <a:rPr lang="en-US" sz="2400" dirty="0"/>
              <a:t> </a:t>
            </a:r>
            <a:r>
              <a:rPr lang="en-US" sz="2400" dirty="0" smtClean="0"/>
              <a:t>relation:</a:t>
            </a:r>
            <a:endParaRPr lang="en-US" sz="2400" dirty="0"/>
          </a:p>
        </p:txBody>
      </p:sp>
      <p:graphicFrame>
        <p:nvGraphicFramePr>
          <p:cNvPr id="11264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1727371"/>
              </p:ext>
            </p:extLst>
          </p:nvPr>
        </p:nvGraphicFramePr>
        <p:xfrm>
          <a:off x="3935413" y="2048892"/>
          <a:ext cx="3600450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83" name="Vergelijking" r:id="rId3" imgW="1397000" imgH="508000" progId="Equation.3">
                  <p:embed/>
                </p:oleObj>
              </mc:Choice>
              <mc:Fallback>
                <p:oleObj name="Vergelijking" r:id="rId3" imgW="13970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5413" y="2048892"/>
                        <a:ext cx="3600450" cy="1308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4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4629175"/>
              </p:ext>
            </p:extLst>
          </p:nvPr>
        </p:nvGraphicFramePr>
        <p:xfrm>
          <a:off x="3590440" y="4005064"/>
          <a:ext cx="4103688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84" name="Vergelijking" r:id="rId5" imgW="1562100" imgH="508000" progId="Equation.3">
                  <p:embed/>
                </p:oleObj>
              </mc:Choice>
              <mc:Fallback>
                <p:oleObj name="Vergelijking" r:id="rId5" imgW="15621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0440" y="4005064"/>
                        <a:ext cx="4103688" cy="133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2647" name="Group 21"/>
          <p:cNvGrpSpPr>
            <a:grpSpLocks/>
          </p:cNvGrpSpPr>
          <p:nvPr/>
        </p:nvGrpSpPr>
        <p:grpSpPr bwMode="auto">
          <a:xfrm>
            <a:off x="2168526" y="5516563"/>
            <a:ext cx="5124453" cy="576262"/>
            <a:chOff x="497" y="3294"/>
            <a:chExt cx="3228" cy="363"/>
          </a:xfrm>
        </p:grpSpPr>
        <p:sp>
          <p:nvSpPr>
            <p:cNvPr id="344074" name="Text Box 10"/>
            <p:cNvSpPr txBox="1">
              <a:spLocks noChangeArrowheads="1"/>
            </p:cNvSpPr>
            <p:nvPr/>
          </p:nvSpPr>
          <p:spPr bwMode="auto">
            <a:xfrm>
              <a:off x="497" y="3339"/>
              <a:ext cx="884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defRPr/>
              </a:pPr>
              <a:r>
                <a:rPr lang="en-US" sz="2400" dirty="0" smtClean="0"/>
                <a:t>Start with</a:t>
              </a:r>
              <a:endParaRPr lang="en-US" sz="2400" dirty="0"/>
            </a:p>
          </p:txBody>
        </p:sp>
        <p:sp>
          <p:nvSpPr>
            <p:cNvPr id="344075" name="Text Box 11"/>
            <p:cNvSpPr txBox="1">
              <a:spLocks noChangeArrowheads="1"/>
            </p:cNvSpPr>
            <p:nvPr/>
          </p:nvSpPr>
          <p:spPr bwMode="auto">
            <a:xfrm>
              <a:off x="1759" y="3339"/>
              <a:ext cx="1966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defRPr/>
              </a:pPr>
              <a:r>
                <a:rPr lang="en-US" sz="2400" dirty="0" smtClean="0"/>
                <a:t>= 0  and continue until:</a:t>
              </a:r>
              <a:endParaRPr lang="en-US" sz="2400" dirty="0"/>
            </a:p>
          </p:txBody>
        </p:sp>
        <p:graphicFrame>
          <p:nvGraphicFramePr>
            <p:cNvPr id="112656" name="Object 12"/>
            <p:cNvGraphicFramePr>
              <a:graphicFrameLocks noChangeAspect="1"/>
            </p:cNvGraphicFramePr>
            <p:nvPr/>
          </p:nvGraphicFramePr>
          <p:xfrm>
            <a:off x="1383" y="3294"/>
            <a:ext cx="304" cy="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85" name="Vergelijking" r:id="rId7" imgW="330057" imgH="393529" progId="Equation.3">
                    <p:embed/>
                  </p:oleObj>
                </mc:Choice>
                <mc:Fallback>
                  <p:oleObj name="Vergelijking" r:id="rId7" imgW="330057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3" y="3294"/>
                          <a:ext cx="304" cy="3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2648" name="Group 22"/>
          <p:cNvGrpSpPr>
            <a:grpSpLocks/>
          </p:cNvGrpSpPr>
          <p:nvPr/>
        </p:nvGrpSpPr>
        <p:grpSpPr bwMode="auto">
          <a:xfrm>
            <a:off x="2208214" y="6092825"/>
            <a:ext cx="4751387" cy="585788"/>
            <a:chOff x="567" y="3748"/>
            <a:chExt cx="2993" cy="369"/>
          </a:xfrm>
        </p:grpSpPr>
        <p:graphicFrame>
          <p:nvGraphicFramePr>
            <p:cNvPr id="112649" name="Object 15"/>
            <p:cNvGraphicFramePr>
              <a:graphicFrameLocks noChangeAspect="1"/>
            </p:cNvGraphicFramePr>
            <p:nvPr/>
          </p:nvGraphicFramePr>
          <p:xfrm>
            <a:off x="567" y="3748"/>
            <a:ext cx="1043" cy="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86" name="Vergelijking" r:id="rId9" imgW="1129810" imgH="393529" progId="Equation.3">
                    <p:embed/>
                  </p:oleObj>
                </mc:Choice>
                <mc:Fallback>
                  <p:oleObj name="Vergelijking" r:id="rId9" imgW="1129810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7" y="3748"/>
                          <a:ext cx="1043" cy="3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650" name="Object 16"/>
            <p:cNvGraphicFramePr>
              <a:graphicFrameLocks noChangeAspect="1"/>
            </p:cNvGraphicFramePr>
            <p:nvPr/>
          </p:nvGraphicFramePr>
          <p:xfrm>
            <a:off x="1655" y="3838"/>
            <a:ext cx="181" cy="1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87" name="Tekening" r:id="rId11" imgW="360218" imgH="360218" progId="WPDraw30.Drawing">
                    <p:embed/>
                  </p:oleObj>
                </mc:Choice>
                <mc:Fallback>
                  <p:oleObj name="Tekening" r:id="rId11" imgW="360218" imgH="360218" progId="WPDraw30.Drawing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5" y="3838"/>
                          <a:ext cx="181" cy="1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4082" name="Text Box 18"/>
            <p:cNvSpPr txBox="1">
              <a:spLocks noChangeArrowheads="1"/>
            </p:cNvSpPr>
            <p:nvPr/>
          </p:nvSpPr>
          <p:spPr bwMode="auto">
            <a:xfrm>
              <a:off x="1926" y="3793"/>
              <a:ext cx="284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defRPr/>
              </a:pPr>
              <a:r>
                <a:rPr lang="en-US" sz="2400" dirty="0" smtClean="0"/>
                <a:t>or</a:t>
              </a:r>
              <a:endParaRPr lang="en-US" sz="2400" dirty="0"/>
            </a:p>
          </p:txBody>
        </p:sp>
        <p:graphicFrame>
          <p:nvGraphicFramePr>
            <p:cNvPr id="112652" name="Object 19"/>
            <p:cNvGraphicFramePr>
              <a:graphicFrameLocks noChangeAspect="1"/>
            </p:cNvGraphicFramePr>
            <p:nvPr/>
          </p:nvGraphicFramePr>
          <p:xfrm>
            <a:off x="2336" y="3748"/>
            <a:ext cx="952" cy="3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88" name="Vergelijking" r:id="rId13" imgW="1016000" imgH="393700" progId="Equation.3">
                    <p:embed/>
                  </p:oleObj>
                </mc:Choice>
                <mc:Fallback>
                  <p:oleObj name="Vergelijking" r:id="rId13" imgW="1016000" imgH="3937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36" y="3748"/>
                          <a:ext cx="952" cy="3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653" name="Object 20"/>
            <p:cNvGraphicFramePr>
              <a:graphicFrameLocks noChangeAspect="1"/>
            </p:cNvGraphicFramePr>
            <p:nvPr/>
          </p:nvGraphicFramePr>
          <p:xfrm>
            <a:off x="3334" y="3793"/>
            <a:ext cx="226" cy="2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289" name="Tekening" r:id="rId15" imgW="419878" imgH="419878" progId="WPDraw30.Drawing">
                    <p:embed/>
                  </p:oleObj>
                </mc:Choice>
                <mc:Fallback>
                  <p:oleObj name="Tekening" r:id="rId15" imgW="419878" imgH="419878" progId="WPDraw30.Drawing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34" y="3793"/>
                          <a:ext cx="226" cy="2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625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Planning ROS01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24744"/>
            <a:ext cx="9011344" cy="5184576"/>
          </a:xfrm>
        </p:spPr>
        <p:txBody>
          <a:bodyPr>
            <a:normAutofit/>
          </a:bodyPr>
          <a:lstStyle/>
          <a:p>
            <a:r>
              <a:rPr lang="nl-NL" dirty="0"/>
              <a:t>Week 1: 	</a:t>
            </a:r>
            <a:r>
              <a:rPr lang="nl-NL" dirty="0" err="1"/>
              <a:t>Introduction</a:t>
            </a:r>
            <a:r>
              <a:rPr lang="nl-NL" dirty="0"/>
              <a:t> – </a:t>
            </a:r>
            <a:r>
              <a:rPr lang="nl-NL" dirty="0" err="1"/>
              <a:t>Blinking</a:t>
            </a:r>
            <a:r>
              <a:rPr lang="nl-NL" dirty="0"/>
              <a:t> </a:t>
            </a:r>
            <a:r>
              <a:rPr lang="nl-NL" dirty="0" err="1"/>
              <a:t>leds</a:t>
            </a:r>
            <a:endParaRPr lang="nl-NL" dirty="0"/>
          </a:p>
          <a:p>
            <a:r>
              <a:rPr lang="nl-NL" dirty="0"/>
              <a:t>Week 2:	</a:t>
            </a:r>
            <a:r>
              <a:rPr lang="en-US" dirty="0"/>
              <a:t>Super loop construct with an ISR</a:t>
            </a:r>
            <a:endParaRPr lang="nl-NL" dirty="0"/>
          </a:p>
          <a:p>
            <a:r>
              <a:rPr lang="en-US" dirty="0" smtClean="0"/>
              <a:t>Week 3: 	Cooperative Scheduling</a:t>
            </a:r>
          </a:p>
          <a:p>
            <a:r>
              <a:rPr lang="en-US" dirty="0" smtClean="0"/>
              <a:t>Week 4: 	Pre-emptive Scheduling</a:t>
            </a:r>
          </a:p>
          <a:p>
            <a:r>
              <a:rPr lang="en-US" dirty="0" smtClean="0"/>
              <a:t>Week 5: 	Using TI-RTOS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Week 6:	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Schedulability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Analyses, Priority Assignment,</a:t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Response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Analyses (part 1)</a:t>
            </a:r>
          </a:p>
          <a:p>
            <a:r>
              <a:rPr lang="en-US" dirty="0" smtClean="0"/>
              <a:t>Week 7: 	Response Time Analyses (part 2)</a:t>
            </a:r>
          </a:p>
          <a:p>
            <a:r>
              <a:rPr lang="en-US" dirty="0" smtClean="0"/>
              <a:t>Week 8:	Finalizing Final Assignment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ROS01 Week 6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226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FPS-RMPA Response time analysis</a:t>
            </a:r>
            <a:endParaRPr lang="en-US" dirty="0"/>
          </a:p>
        </p:txBody>
      </p:sp>
      <p:sp>
        <p:nvSpPr>
          <p:cNvPr id="113668" name="Rectangle 16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Further </a:t>
            </a:r>
            <a:r>
              <a:rPr lang="en-US" dirty="0" smtClean="0">
                <a:solidFill>
                  <a:schemeClr val="hlink"/>
                </a:solidFill>
              </a:rPr>
              <a:t>extension</a:t>
            </a:r>
            <a:r>
              <a:rPr lang="en-US" dirty="0" smtClean="0"/>
              <a:t> of the analysis method is necessary to include: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>
                <a:solidFill>
                  <a:schemeClr val="hlink"/>
                </a:solidFill>
              </a:rPr>
              <a:t>Sporadic tasks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>
                <a:solidFill>
                  <a:schemeClr val="hlink"/>
                </a:solidFill>
              </a:rPr>
              <a:t>Tasks with </a:t>
            </a:r>
            <a:r>
              <a:rPr lang="en-US" sz="2800" b="1" i="1" dirty="0" smtClean="0">
                <a:solidFill>
                  <a:schemeClr val="hlink"/>
                </a:solidFill>
                <a:latin typeface="Times New Roman" pitchFamily="18" charset="0"/>
              </a:rPr>
              <a:t>D </a:t>
            </a:r>
            <a:r>
              <a:rPr lang="en-US" sz="2800" dirty="0" smtClean="0">
                <a:solidFill>
                  <a:schemeClr val="hlink"/>
                </a:solidFill>
              </a:rPr>
              <a:t>&lt; </a:t>
            </a:r>
            <a:r>
              <a:rPr lang="en-US" sz="2800" b="1" i="1" dirty="0" smtClean="0">
                <a:solidFill>
                  <a:schemeClr val="hlink"/>
                </a:solidFill>
                <a:latin typeface="Times New Roman" pitchFamily="18" charset="0"/>
              </a:rPr>
              <a:t>T</a:t>
            </a:r>
            <a:endParaRPr lang="en-US" sz="2800" dirty="0" smtClean="0">
              <a:solidFill>
                <a:schemeClr val="hlink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>
                <a:solidFill>
                  <a:schemeClr val="hlink"/>
                </a:solidFill>
              </a:rPr>
              <a:t>Interaction between tasks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/>
              <a:t>Release jitter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/>
              <a:t>Tasks with </a:t>
            </a:r>
            <a:r>
              <a:rPr lang="en-US" sz="2800" b="1" i="1" dirty="0" smtClean="0">
                <a:latin typeface="Times New Roman" pitchFamily="18" charset="0"/>
              </a:rPr>
              <a:t>D</a:t>
            </a:r>
            <a:r>
              <a:rPr lang="en-US" sz="2800" dirty="0" smtClean="0"/>
              <a:t> &gt; </a:t>
            </a:r>
            <a:r>
              <a:rPr lang="en-US" sz="2800" b="1" i="1" dirty="0" smtClean="0">
                <a:latin typeface="Times New Roman" pitchFamily="18" charset="0"/>
              </a:rPr>
              <a:t>T</a:t>
            </a:r>
            <a:endParaRPr lang="en-US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2800" dirty="0" smtClean="0"/>
              <a:t>Release offsets</a:t>
            </a:r>
            <a:endParaRPr lang="en-US" sz="2800" dirty="0"/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276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FPS-RMPA </a:t>
            </a:r>
            <a:r>
              <a:rPr lang="en-US" sz="3600" i="1" dirty="0" smtClean="0">
                <a:latin typeface="Times New Roman" pitchFamily="18" charset="0"/>
              </a:rPr>
              <a:t>D </a:t>
            </a:r>
            <a:r>
              <a:rPr lang="en-US" sz="3600" dirty="0" smtClean="0"/>
              <a:t>&lt; </a:t>
            </a:r>
            <a:r>
              <a:rPr lang="en-US" sz="3600" i="1" dirty="0" smtClean="0">
                <a:latin typeface="Times New Roman" pitchFamily="18" charset="0"/>
              </a:rPr>
              <a:t>T</a:t>
            </a:r>
            <a:r>
              <a:rPr lang="en-US" sz="3600" dirty="0" smtClean="0"/>
              <a:t> and Sporadic tasks</a:t>
            </a:r>
            <a:endParaRPr lang="en-US" sz="3600" dirty="0"/>
          </a:p>
        </p:txBody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i="1" dirty="0" smtClean="0">
                <a:solidFill>
                  <a:schemeClr val="hlink"/>
                </a:solidFill>
                <a:latin typeface="Times New Roman" pitchFamily="18" charset="0"/>
              </a:rPr>
              <a:t>D</a:t>
            </a:r>
            <a:r>
              <a:rPr lang="en-US" dirty="0" smtClean="0">
                <a:solidFill>
                  <a:schemeClr val="hlink"/>
                </a:solidFill>
              </a:rPr>
              <a:t> &lt; </a:t>
            </a:r>
            <a:r>
              <a:rPr lang="en-US" b="1" i="1" dirty="0" smtClean="0">
                <a:solidFill>
                  <a:schemeClr val="hlink"/>
                </a:solidFill>
                <a:latin typeface="Times New Roman" pitchFamily="18" charset="0"/>
              </a:rPr>
              <a:t>T</a:t>
            </a:r>
            <a:r>
              <a:rPr lang="en-US" dirty="0" smtClean="0"/>
              <a:t>:</a:t>
            </a:r>
          </a:p>
          <a:p>
            <a:pPr lvl="1" eaLnBrk="1" hangingPunct="1"/>
            <a:r>
              <a:rPr lang="en-US" dirty="0" smtClean="0"/>
              <a:t>Use </a:t>
            </a:r>
            <a:r>
              <a:rPr lang="en-US" dirty="0" smtClean="0">
                <a:solidFill>
                  <a:schemeClr val="hlink"/>
                </a:solidFill>
              </a:rPr>
              <a:t>DMPA</a:t>
            </a:r>
            <a:r>
              <a:rPr lang="en-US" dirty="0" smtClean="0"/>
              <a:t> instead of RMPA:</a:t>
            </a:r>
          </a:p>
          <a:p>
            <a:pPr eaLnBrk="1" hangingPunct="1"/>
            <a:endParaRPr lang="en-US" dirty="0" smtClean="0"/>
          </a:p>
          <a:p>
            <a:pPr lvl="1" eaLnBrk="1" hangingPunct="1"/>
            <a:r>
              <a:rPr lang="en-US" dirty="0" smtClean="0"/>
              <a:t>Use the following stop condition in the response time analysis: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>
                <a:solidFill>
                  <a:schemeClr val="hlink"/>
                </a:solidFill>
              </a:rPr>
              <a:t>Sporadic</a:t>
            </a:r>
            <a:r>
              <a:rPr lang="en-US" dirty="0" smtClean="0"/>
              <a:t> tasks (</a:t>
            </a:r>
            <a:r>
              <a:rPr lang="en-US" dirty="0" smtClean="0">
                <a:solidFill>
                  <a:srgbClr val="0000FF"/>
                </a:solidFill>
              </a:rPr>
              <a:t>interrupts</a:t>
            </a:r>
            <a:r>
              <a:rPr lang="en-US" dirty="0" smtClean="0"/>
              <a:t>):</a:t>
            </a:r>
          </a:p>
          <a:p>
            <a:pPr lvl="1" eaLnBrk="1" hangingPunct="1"/>
            <a:r>
              <a:rPr lang="en-US" dirty="0" smtClean="0"/>
              <a:t>Use the minimum time between two “starts” of this task as the period time</a:t>
            </a:r>
            <a:br>
              <a:rPr lang="en-US" dirty="0" smtClean="0"/>
            </a:br>
            <a:r>
              <a:rPr lang="en-US" b="1" i="1" dirty="0" smtClean="0">
                <a:latin typeface="Times New Roman" pitchFamily="18" charset="0"/>
              </a:rPr>
              <a:t>T</a:t>
            </a:r>
            <a:r>
              <a:rPr lang="en-US" dirty="0" smtClean="0"/>
              <a:t> = </a:t>
            </a:r>
            <a:r>
              <a:rPr lang="en-US" dirty="0" smtClean="0">
                <a:solidFill>
                  <a:schemeClr val="hlink"/>
                </a:solidFill>
              </a:rPr>
              <a:t>minimum inter-arrival interval</a:t>
            </a:r>
            <a:endParaRPr lang="en-US" dirty="0" smtClean="0"/>
          </a:p>
          <a:p>
            <a:pPr lvl="1" eaLnBrk="1" hangingPunct="1"/>
            <a:r>
              <a:rPr lang="en-US" dirty="0" smtClean="0"/>
              <a:t>For most sporadic tasks </a:t>
            </a:r>
            <a:r>
              <a:rPr lang="en-US" b="1" i="1" dirty="0" smtClean="0">
                <a:latin typeface="Times New Roman" pitchFamily="18" charset="0"/>
              </a:rPr>
              <a:t>D</a:t>
            </a:r>
            <a:r>
              <a:rPr lang="en-US" dirty="0" smtClean="0"/>
              <a:t> &lt; </a:t>
            </a:r>
            <a:r>
              <a:rPr lang="en-US" b="1" i="1" dirty="0" smtClean="0">
                <a:latin typeface="Times New Roman" pitchFamily="18" charset="0"/>
              </a:rPr>
              <a:t>T</a:t>
            </a:r>
            <a:endParaRPr lang="en-US" dirty="0" smtClean="0"/>
          </a:p>
        </p:txBody>
      </p:sp>
      <p:graphicFrame>
        <p:nvGraphicFramePr>
          <p:cNvPr id="11469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0121374"/>
              </p:ext>
            </p:extLst>
          </p:nvPr>
        </p:nvGraphicFramePr>
        <p:xfrm>
          <a:off x="2640013" y="2075362"/>
          <a:ext cx="2736850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0" name="Vergelijking" r:id="rId3" imgW="2183452" imgH="406224" progId="Equation.3">
                  <p:embed/>
                </p:oleObj>
              </mc:Choice>
              <mc:Fallback>
                <p:oleObj name="Vergelijking" r:id="rId3" imgW="2183452" imgH="4062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0013" y="2075362"/>
                        <a:ext cx="2736850" cy="50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469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0032091"/>
              </p:ext>
            </p:extLst>
          </p:nvPr>
        </p:nvGraphicFramePr>
        <p:xfrm>
          <a:off x="2711451" y="3141663"/>
          <a:ext cx="15843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1" name="Vergelijking" r:id="rId5" imgW="1167893" imgH="393529" progId="Equation.3">
                  <p:embed/>
                </p:oleObj>
              </mc:Choice>
              <mc:Fallback>
                <p:oleObj name="Vergelijking" r:id="rId5" imgW="1167893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1" y="3141663"/>
                        <a:ext cx="158432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927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Homework assignment. </a:t>
            </a:r>
            <a:r>
              <a:rPr lang="nl-NL" sz="3100" b="0" dirty="0" smtClean="0">
                <a:hlinkClick r:id="rId2"/>
              </a:rPr>
              <a:t>../ros01/Opdrachten/Huiswerk_Week_6.pdf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22</a:t>
            </a:fld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9702" y="871818"/>
            <a:ext cx="6248551" cy="565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98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Free study material </a:t>
            </a:r>
            <a:r>
              <a:rPr lang="en-US" sz="3100" dirty="0" smtClean="0"/>
              <a:t>(…/minor </a:t>
            </a:r>
            <a:r>
              <a:rPr lang="en-US" sz="3100" dirty="0"/>
              <a:t>Embedded Systems/ROS01/Books)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err="1" smtClean="0"/>
              <a:t>Chapters</a:t>
            </a:r>
            <a:r>
              <a:rPr lang="nl-NL" dirty="0" smtClean="0"/>
              <a:t> 3 </a:t>
            </a:r>
            <a:r>
              <a:rPr lang="nl-NL" dirty="0" err="1" smtClean="0"/>
              <a:t>and</a:t>
            </a:r>
            <a:r>
              <a:rPr lang="nl-NL" dirty="0" smtClean="0"/>
              <a:t> 4 of</a:t>
            </a:r>
            <a:r>
              <a:rPr lang="nl-NL" dirty="0"/>
              <a:t>: Ken </a:t>
            </a:r>
            <a:r>
              <a:rPr lang="nl-NL" dirty="0" err="1"/>
              <a:t>Tindell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Hans </a:t>
            </a:r>
            <a:r>
              <a:rPr lang="nl-NL" dirty="0" err="1" smtClean="0"/>
              <a:t>Hansson</a:t>
            </a:r>
            <a:r>
              <a:rPr lang="nl-NL" dirty="0" smtClean="0"/>
              <a:t>, </a:t>
            </a:r>
            <a:r>
              <a:rPr lang="en-US" dirty="0" smtClean="0">
                <a:hlinkClick r:id="rId2"/>
              </a:rPr>
              <a:t>Real </a:t>
            </a:r>
            <a:r>
              <a:rPr lang="en-US" dirty="0">
                <a:hlinkClick r:id="rId2"/>
              </a:rPr>
              <a:t>Time Systems by Fixed </a:t>
            </a:r>
            <a:r>
              <a:rPr lang="en-US" dirty="0" smtClean="0">
                <a:hlinkClick r:id="rId2"/>
              </a:rPr>
              <a:t>Priority Scheduling</a:t>
            </a:r>
            <a:r>
              <a:rPr lang="en-US" dirty="0"/>
              <a:t>, Uppsala </a:t>
            </a:r>
            <a:r>
              <a:rPr lang="en-US" dirty="0" smtClean="0"/>
              <a:t>University, 1997.</a:t>
            </a:r>
          </a:p>
          <a:p>
            <a:r>
              <a:rPr lang="en-US" dirty="0" smtClean="0"/>
              <a:t>Chapter 12 of: Edward </a:t>
            </a:r>
            <a:r>
              <a:rPr lang="en-US" dirty="0"/>
              <a:t>A. Lee and </a:t>
            </a:r>
            <a:r>
              <a:rPr lang="en-US" dirty="0" err="1"/>
              <a:t>Sanjit</a:t>
            </a:r>
            <a:r>
              <a:rPr lang="en-US" dirty="0"/>
              <a:t> A. </a:t>
            </a:r>
            <a:r>
              <a:rPr lang="en-US" dirty="0" err="1"/>
              <a:t>Seshia</a:t>
            </a:r>
            <a:r>
              <a:rPr lang="en-US" dirty="0"/>
              <a:t>, </a:t>
            </a:r>
            <a:r>
              <a:rPr lang="en-US" dirty="0">
                <a:hlinkClick r:id="rId3"/>
              </a:rPr>
              <a:t>Introduction to Embedded Systems, A Cyber-Physical Systems Approach</a:t>
            </a:r>
            <a:r>
              <a:rPr lang="en-US" dirty="0"/>
              <a:t>, Second </a:t>
            </a:r>
            <a:r>
              <a:rPr lang="en-US" dirty="0" smtClean="0"/>
              <a:t>Edition</a:t>
            </a:r>
            <a:r>
              <a:rPr lang="en-US" dirty="0"/>
              <a:t>, MIT Press, </a:t>
            </a:r>
            <a:r>
              <a:rPr lang="en-US" dirty="0" smtClean="0"/>
              <a:t>ISBN </a:t>
            </a:r>
            <a:r>
              <a:rPr lang="en-US" dirty="0"/>
              <a:t>978-0-262-53381-2, </a:t>
            </a:r>
            <a:r>
              <a:rPr lang="en-US" dirty="0" smtClean="0"/>
              <a:t>2017.</a:t>
            </a:r>
          </a:p>
          <a:p>
            <a:endParaRPr lang="nl-NL" dirty="0"/>
          </a:p>
          <a:p>
            <a:r>
              <a:rPr lang="nl-NL" dirty="0" smtClean="0"/>
              <a:t>Original papers:</a:t>
            </a:r>
          </a:p>
          <a:p>
            <a:pPr lvl="1"/>
            <a:r>
              <a:rPr lang="en-US" dirty="0"/>
              <a:t>C. L. Liu and J. W. </a:t>
            </a:r>
            <a:r>
              <a:rPr lang="en-US" dirty="0" err="1"/>
              <a:t>Layland</a:t>
            </a:r>
            <a:r>
              <a:rPr lang="en-US" dirty="0"/>
              <a:t>, Scheduling Algorithms for Multiprogramming in a Hard Real-Time Environment, JACM, Volume 20, Number1, pages 46 to 61, </a:t>
            </a:r>
            <a:r>
              <a:rPr lang="en-US" dirty="0" smtClean="0"/>
              <a:t>1973</a:t>
            </a:r>
          </a:p>
          <a:p>
            <a:pPr lvl="1"/>
            <a:r>
              <a:rPr lang="en-US" dirty="0" smtClean="0"/>
              <a:t>M</a:t>
            </a:r>
            <a:r>
              <a:rPr lang="en-US" dirty="0"/>
              <a:t>. Joseph and P. Pandya, Finding Response Times in a Real-Time System, The Computer Journal, Volume 29, Number </a:t>
            </a:r>
            <a:r>
              <a:rPr lang="en-US" dirty="0" smtClean="0"/>
              <a:t>5, pages </a:t>
            </a:r>
            <a:r>
              <a:rPr lang="en-US" dirty="0"/>
              <a:t>390-395, 1986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7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Task scheduling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how many ways can you schedule 10 tasks (without preemption)?</a:t>
            </a:r>
          </a:p>
          <a:p>
            <a:endParaRPr lang="en-US" dirty="0" smtClean="0"/>
          </a:p>
          <a:p>
            <a:r>
              <a:rPr lang="en-US" dirty="0" smtClean="0"/>
              <a:t>Choose one to start with (10 possibilities)</a:t>
            </a:r>
          </a:p>
          <a:p>
            <a:r>
              <a:rPr lang="en-US" dirty="0" smtClean="0"/>
              <a:t>Choose an other to go second (9 possibilities)</a:t>
            </a:r>
          </a:p>
          <a:p>
            <a:r>
              <a:rPr lang="en-US" dirty="0" smtClean="0"/>
              <a:t>…</a:t>
            </a:r>
          </a:p>
          <a:p>
            <a:endParaRPr lang="en-US" dirty="0" smtClean="0"/>
          </a:p>
          <a:p>
            <a:r>
              <a:rPr lang="en-US" dirty="0" smtClean="0"/>
              <a:t>Total of 10x9x8x7x6x5x4x3x2x1 = 10! = 3628800 possible schedules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087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400" dirty="0" smtClean="0"/>
              <a:t>Scheduling tasks </a:t>
            </a:r>
            <a:endParaRPr lang="en-US" sz="3600" dirty="0"/>
          </a:p>
        </p:txBody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i="1" dirty="0" smtClean="0"/>
              <a:t>N</a:t>
            </a:r>
            <a:r>
              <a:rPr lang="en-US" dirty="0" smtClean="0"/>
              <a:t> tasks can be scheduled in </a:t>
            </a:r>
            <a:r>
              <a:rPr lang="en-US" i="1" dirty="0" smtClean="0"/>
              <a:t>N</a:t>
            </a:r>
            <a:r>
              <a:rPr lang="en-US" dirty="0" smtClean="0"/>
              <a:t>! different ways </a:t>
            </a:r>
          </a:p>
          <a:p>
            <a:pPr lvl="1" eaLnBrk="1" hangingPunct="1"/>
            <a:r>
              <a:rPr lang="en-US" dirty="0" smtClean="0"/>
              <a:t>For example 10 tasks: 3628800 possible schedules</a:t>
            </a:r>
          </a:p>
          <a:p>
            <a:pPr lvl="1" eaLnBrk="1" hangingPunct="1"/>
            <a:r>
              <a:rPr lang="en-US" dirty="0" smtClean="0"/>
              <a:t>With preemption there are many more possibilities</a:t>
            </a:r>
          </a:p>
          <a:p>
            <a:pPr eaLnBrk="1" hangingPunct="1"/>
            <a:r>
              <a:rPr lang="en-US" dirty="0" smtClean="0"/>
              <a:t>The chosen schedule must meet all timing requirements</a:t>
            </a:r>
          </a:p>
          <a:p>
            <a:pPr eaLnBrk="1" hangingPunct="1"/>
            <a:r>
              <a:rPr lang="en-US" dirty="0" smtClean="0"/>
              <a:t>A scheduling </a:t>
            </a:r>
            <a:r>
              <a:rPr lang="en-US" dirty="0" smtClean="0">
                <a:solidFill>
                  <a:schemeClr val="hlink"/>
                </a:solidFill>
              </a:rPr>
              <a:t>scheme</a:t>
            </a:r>
            <a:r>
              <a:rPr lang="en-US" dirty="0" smtClean="0"/>
              <a:t> (=plan) consists of:</a:t>
            </a:r>
          </a:p>
          <a:p>
            <a:pPr lvl="1" eaLnBrk="1" hangingPunct="1"/>
            <a:r>
              <a:rPr lang="en-US" dirty="0" smtClean="0"/>
              <a:t>An </a:t>
            </a:r>
            <a:r>
              <a:rPr lang="en-US" dirty="0" smtClean="0">
                <a:solidFill>
                  <a:schemeClr val="hlink"/>
                </a:solidFill>
              </a:rPr>
              <a:t>algorithm</a:t>
            </a:r>
            <a:r>
              <a:rPr lang="en-US" dirty="0" smtClean="0"/>
              <a:t> to find the “</a:t>
            </a:r>
            <a:r>
              <a:rPr lang="en-US" dirty="0" smtClean="0">
                <a:solidFill>
                  <a:srgbClr val="C00000"/>
                </a:solidFill>
              </a:rPr>
              <a:t>best</a:t>
            </a:r>
            <a:r>
              <a:rPr lang="en-US" dirty="0" smtClean="0"/>
              <a:t>” schedule</a:t>
            </a:r>
          </a:p>
          <a:p>
            <a:pPr lvl="1" eaLnBrk="1" hangingPunct="1"/>
            <a:r>
              <a:rPr lang="en-US" dirty="0" smtClean="0"/>
              <a:t>A </a:t>
            </a:r>
            <a:r>
              <a:rPr lang="en-US" dirty="0" smtClean="0">
                <a:solidFill>
                  <a:schemeClr val="hlink"/>
                </a:solidFill>
              </a:rPr>
              <a:t>method</a:t>
            </a:r>
            <a:r>
              <a:rPr lang="en-US" dirty="0" smtClean="0"/>
              <a:t> to predict the “</a:t>
            </a:r>
            <a:r>
              <a:rPr lang="en-US" dirty="0" smtClean="0">
                <a:solidFill>
                  <a:schemeClr val="tx2"/>
                </a:solidFill>
              </a:rPr>
              <a:t>worst-case</a:t>
            </a:r>
            <a:r>
              <a:rPr lang="en-US" dirty="0" smtClean="0"/>
              <a:t>” behavior of this schedule</a:t>
            </a: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59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Scheduling tasks… When do we do it? </a:t>
            </a:r>
          </a:p>
        </p:txBody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hlink"/>
                </a:solidFill>
              </a:rPr>
              <a:t>Static</a:t>
            </a:r>
            <a:r>
              <a:rPr lang="en-US" dirty="0" smtClean="0"/>
              <a:t>: the schedule is determined before the tasks are started</a:t>
            </a:r>
          </a:p>
          <a:p>
            <a:pPr lvl="1" eaLnBrk="1" hangingPunct="1"/>
            <a:r>
              <a:rPr lang="en-US" dirty="0" smtClean="0"/>
              <a:t>All task, their worst-case execution times and deadlines should be known beforehand</a:t>
            </a:r>
          </a:p>
          <a:p>
            <a:pPr lvl="1" eaLnBrk="1" hangingPunct="1"/>
            <a:r>
              <a:rPr lang="en-US" dirty="0" smtClean="0"/>
              <a:t>Using response time analysis it is possible to prove that all deadlines are met.</a:t>
            </a:r>
          </a:p>
          <a:p>
            <a:pPr lvl="1" eaLnBrk="1" hangingPunct="1"/>
            <a:r>
              <a:rPr lang="en-US" dirty="0" smtClean="0"/>
              <a:t>All response times are predictable!</a:t>
            </a:r>
          </a:p>
          <a:p>
            <a:pPr lvl="1" eaLnBrk="1" hangingPunct="1"/>
            <a:r>
              <a:rPr lang="en-US" dirty="0" smtClean="0"/>
              <a:t>Not able to react on “unforeseen” situations</a:t>
            </a:r>
          </a:p>
          <a:p>
            <a:pPr eaLnBrk="1" hangingPunct="1"/>
            <a:r>
              <a:rPr lang="en-US" dirty="0" smtClean="0">
                <a:solidFill>
                  <a:schemeClr val="hlink"/>
                </a:solidFill>
              </a:rPr>
              <a:t>Dynamic</a:t>
            </a:r>
            <a:r>
              <a:rPr lang="en-US" dirty="0" smtClean="0"/>
              <a:t>: the schedule is determined when the tasks are running.</a:t>
            </a:r>
          </a:p>
          <a:p>
            <a:pPr lvl="1" eaLnBrk="1" hangingPunct="1"/>
            <a:r>
              <a:rPr lang="en-US" dirty="0" smtClean="0"/>
              <a:t>Behavior is less predictable</a:t>
            </a:r>
          </a:p>
          <a:p>
            <a:pPr lvl="1"/>
            <a:r>
              <a:rPr lang="en-US" dirty="0"/>
              <a:t>Can respond dynamically to unforeseen circumstances</a:t>
            </a:r>
            <a:r>
              <a:rPr lang="en-US" dirty="0" smtClean="0"/>
              <a:t> (e.g. a calculation </a:t>
            </a:r>
            <a:r>
              <a:rPr lang="en-US" dirty="0"/>
              <a:t>that takes longer than </a:t>
            </a:r>
            <a:r>
              <a:rPr lang="en-US" dirty="0" smtClean="0"/>
              <a:t>expected)</a:t>
            </a: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685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Scheduling Real-Time systems </a:t>
            </a:r>
          </a:p>
        </p:txBody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Almost always a static scheduling method is used</a:t>
            </a:r>
          </a:p>
          <a:p>
            <a:pPr eaLnBrk="1" hangingPunct="1"/>
            <a:endParaRPr lang="en-US" dirty="0" smtClean="0"/>
          </a:p>
          <a:p>
            <a:r>
              <a:rPr lang="en-US" dirty="0"/>
              <a:t>Most commonly used : </a:t>
            </a:r>
            <a:r>
              <a:rPr lang="en-US" dirty="0" smtClean="0">
                <a:solidFill>
                  <a:schemeClr val="hlink"/>
                </a:solidFill>
              </a:rPr>
              <a:t>Preemptive Priority Based scheduling</a:t>
            </a:r>
          </a:p>
          <a:p>
            <a:pPr lvl="1" eaLnBrk="1" hangingPunct="1"/>
            <a:r>
              <a:rPr lang="en-US" dirty="0" smtClean="0"/>
              <a:t>On each moment in time the ready task with the highest priority is running</a:t>
            </a:r>
          </a:p>
          <a:p>
            <a:pPr lvl="1" eaLnBrk="1" hangingPunct="1"/>
            <a:r>
              <a:rPr lang="en-US" dirty="0" smtClean="0"/>
              <a:t>Scheduling scheme:</a:t>
            </a:r>
          </a:p>
          <a:p>
            <a:pPr lvl="2" eaLnBrk="1" hangingPunct="1"/>
            <a:r>
              <a:rPr lang="en-US" dirty="0" smtClean="0"/>
              <a:t>An algorithm to assign a priority to each task</a:t>
            </a:r>
          </a:p>
          <a:p>
            <a:pPr lvl="2"/>
            <a:r>
              <a:rPr lang="en-US" dirty="0"/>
              <a:t>A method to predict the “worst-case” behavior of this </a:t>
            </a:r>
            <a:r>
              <a:rPr lang="en-US" dirty="0" smtClean="0"/>
              <a:t>schedule given the assigned priorities and to prove that all timing requirements are met</a:t>
            </a:r>
            <a:endParaRPr lang="en-US" dirty="0"/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699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Scheduling - Simple model </a:t>
            </a:r>
          </a:p>
        </p:txBody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82775" y="1268413"/>
            <a:ext cx="8534400" cy="5256212"/>
          </a:xfrm>
        </p:spPr>
        <p:txBody>
          <a:bodyPr/>
          <a:lstStyle/>
          <a:p>
            <a:pPr eaLnBrk="1" hangingPunct="1"/>
            <a:r>
              <a:rPr lang="en-US" sz="2400" dirty="0" smtClean="0"/>
              <a:t>The number of task is known: </a:t>
            </a:r>
            <a:r>
              <a:rPr lang="en-US" sz="2400" b="1" i="1" dirty="0" smtClean="0">
                <a:solidFill>
                  <a:schemeClr val="hlink"/>
                </a:solidFill>
                <a:latin typeface="Times New Roman" pitchFamily="18" charset="0"/>
              </a:rPr>
              <a:t>N</a:t>
            </a:r>
          </a:p>
          <a:p>
            <a:pPr eaLnBrk="1" hangingPunct="1"/>
            <a:r>
              <a:rPr lang="en-US" sz="2400" dirty="0" smtClean="0"/>
              <a:t>All tasks are periodical and all period times are known: </a:t>
            </a:r>
            <a:r>
              <a:rPr lang="en-US" sz="2400" b="1" i="1" dirty="0" err="1" smtClean="0">
                <a:solidFill>
                  <a:schemeClr val="hlink"/>
                </a:solidFill>
                <a:latin typeface="Times New Roman" pitchFamily="18" charset="0"/>
              </a:rPr>
              <a:t>T</a:t>
            </a:r>
            <a:r>
              <a:rPr lang="en-US" sz="2400" b="1" i="1" baseline="-25000" dirty="0" err="1" smtClean="0">
                <a:solidFill>
                  <a:schemeClr val="hlink"/>
                </a:solidFill>
                <a:latin typeface="Times New Roman" pitchFamily="18" charset="0"/>
              </a:rPr>
              <a:t>i</a:t>
            </a:r>
            <a:endParaRPr lang="en-US" sz="2400" b="1" i="1" baseline="-25000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r>
              <a:rPr lang="en-US" sz="2400" dirty="0" smtClean="0"/>
              <a:t>The tasks are </a:t>
            </a:r>
            <a:r>
              <a:rPr lang="en-US" sz="2400" dirty="0" smtClean="0">
                <a:solidFill>
                  <a:schemeClr val="hlink"/>
                </a:solidFill>
              </a:rPr>
              <a:t>independent</a:t>
            </a:r>
            <a:r>
              <a:rPr lang="en-US" sz="2400" dirty="0"/>
              <a:t> from each </a:t>
            </a:r>
            <a:r>
              <a:rPr lang="en-US" sz="2400" dirty="0" smtClean="0"/>
              <a:t>other (no synchronization nor communication)</a:t>
            </a:r>
          </a:p>
          <a:p>
            <a:r>
              <a:rPr lang="en-US" sz="2400" dirty="0"/>
              <a:t>System overhead is </a:t>
            </a:r>
            <a:r>
              <a:rPr lang="en-US" sz="2400" dirty="0" smtClean="0"/>
              <a:t>neglected</a:t>
            </a:r>
          </a:p>
          <a:p>
            <a:r>
              <a:rPr lang="en-US" sz="2400" dirty="0" smtClean="0"/>
              <a:t>The deadline of each task is equal to it’s period time: </a:t>
            </a:r>
            <a:r>
              <a:rPr lang="en-US" sz="2400" b="1" i="1" dirty="0" smtClean="0">
                <a:solidFill>
                  <a:schemeClr val="hlink"/>
                </a:solidFill>
                <a:latin typeface="Times New Roman" pitchFamily="18" charset="0"/>
              </a:rPr>
              <a:t>D</a:t>
            </a:r>
            <a:r>
              <a:rPr lang="en-US" sz="2400" b="1" i="1" baseline="-25000" dirty="0" smtClean="0">
                <a:solidFill>
                  <a:schemeClr val="hlink"/>
                </a:solidFill>
                <a:latin typeface="Times New Roman" pitchFamily="18" charset="0"/>
              </a:rPr>
              <a:t>i</a:t>
            </a:r>
            <a:r>
              <a:rPr lang="en-US" sz="2400" i="1" baseline="-25000" dirty="0" smtClean="0"/>
              <a:t> </a:t>
            </a:r>
            <a:r>
              <a:rPr lang="en-US" sz="2400" dirty="0" smtClean="0"/>
              <a:t>= </a:t>
            </a:r>
            <a:r>
              <a:rPr lang="en-US" sz="2400" b="1" i="1" dirty="0" err="1" smtClean="0">
                <a:solidFill>
                  <a:schemeClr val="hlink"/>
                </a:solidFill>
                <a:latin typeface="Times New Roman" pitchFamily="18" charset="0"/>
              </a:rPr>
              <a:t>T</a:t>
            </a:r>
            <a:r>
              <a:rPr lang="en-US" sz="2400" b="1" i="1" baseline="-25000" dirty="0" err="1" smtClean="0">
                <a:solidFill>
                  <a:schemeClr val="hlink"/>
                </a:solidFill>
                <a:latin typeface="Times New Roman" pitchFamily="18" charset="0"/>
              </a:rPr>
              <a:t>i</a:t>
            </a:r>
            <a:endParaRPr lang="en-US" sz="2400" b="1" i="1" baseline="-25000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eaLnBrk="1" hangingPunct="1"/>
            <a:r>
              <a:rPr lang="en-US" sz="2400" dirty="0" smtClean="0"/>
              <a:t>The worst-case execution time of each task is known: </a:t>
            </a:r>
            <a:r>
              <a:rPr lang="en-US" sz="2400" b="1" i="1" dirty="0" smtClean="0">
                <a:solidFill>
                  <a:schemeClr val="hlink"/>
                </a:solidFill>
                <a:latin typeface="Times New Roman" pitchFamily="18" charset="0"/>
              </a:rPr>
              <a:t>C</a:t>
            </a:r>
            <a:r>
              <a:rPr lang="en-US" sz="2400" b="1" i="1" baseline="-25000" dirty="0" smtClean="0">
                <a:solidFill>
                  <a:schemeClr val="hlink"/>
                </a:solidFill>
                <a:latin typeface="Times New Roman" pitchFamily="18" charset="0"/>
              </a:rPr>
              <a:t>i</a:t>
            </a:r>
            <a:endParaRPr lang="en-US" sz="2400" b="1" i="1" baseline="-25000" dirty="0">
              <a:solidFill>
                <a:schemeClr val="hlink"/>
              </a:solidFill>
              <a:latin typeface="Times New Roman" pitchFamily="18" charset="0"/>
            </a:endParaRPr>
          </a:p>
        </p:txBody>
      </p:sp>
      <p:sp>
        <p:nvSpPr>
          <p:cNvPr id="333828" name="Text Box 4"/>
          <p:cNvSpPr txBox="1">
            <a:spLocks noChangeArrowheads="1"/>
          </p:cNvSpPr>
          <p:nvPr/>
        </p:nvSpPr>
        <p:spPr bwMode="auto">
          <a:xfrm>
            <a:off x="3089449" y="4797152"/>
            <a:ext cx="6121052" cy="83317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>
              <a:defRPr/>
            </a:pPr>
            <a:r>
              <a:rPr lang="en-US" sz="2400" dirty="0" smtClean="0"/>
              <a:t>This model is </a:t>
            </a:r>
            <a:r>
              <a:rPr lang="en-US" sz="2400" b="1" dirty="0" smtClean="0"/>
              <a:t>too</a:t>
            </a:r>
            <a:r>
              <a:rPr lang="en-US" sz="2400" dirty="0" smtClean="0"/>
              <a:t> simple (but </a:t>
            </a:r>
            <a:r>
              <a:rPr lang="en-US" sz="2400" dirty="0"/>
              <a:t>difficult enough). Later we will look at realistic models.</a:t>
            </a: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925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Cyclic executive (Super loop)</a:t>
            </a:r>
          </a:p>
        </p:txBody>
      </p:sp>
      <p:sp>
        <p:nvSpPr>
          <p:cNvPr id="103428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124744"/>
            <a:ext cx="10972800" cy="1167067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The schedule is determined upfront and is </a:t>
            </a:r>
            <a:r>
              <a:rPr lang="en-US" dirty="0" smtClean="0">
                <a:solidFill>
                  <a:schemeClr val="hlink"/>
                </a:solidFill>
              </a:rPr>
              <a:t>explicitly</a:t>
            </a:r>
            <a:r>
              <a:rPr lang="en-US" dirty="0" smtClean="0"/>
              <a:t> programmed.</a:t>
            </a:r>
          </a:p>
          <a:p>
            <a:pPr eaLnBrk="1" hangingPunct="1"/>
            <a:r>
              <a:rPr lang="en-US" dirty="0" smtClean="0"/>
              <a:t>Example:</a:t>
            </a:r>
          </a:p>
        </p:txBody>
      </p:sp>
      <p:sp>
        <p:nvSpPr>
          <p:cNvPr id="334853" name="Text Box 5"/>
          <p:cNvSpPr txBox="1">
            <a:spLocks noChangeArrowheads="1"/>
          </p:cNvSpPr>
          <p:nvPr/>
        </p:nvSpPr>
        <p:spPr bwMode="auto">
          <a:xfrm>
            <a:off x="4655840" y="2260170"/>
            <a:ext cx="6670714" cy="224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>
              <a:defRPr/>
            </a:pPr>
            <a:r>
              <a:rPr lang="en-US" sz="2000" dirty="0" smtClean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Set timer to wake-up CPU every 25 </a:t>
            </a:r>
            <a:r>
              <a:rPr lang="en-US" sz="2000" dirty="0" err="1" smtClean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endParaRPr lang="en-US" sz="2000" dirty="0" smtClean="0">
              <a:solidFill>
                <a:srgbClr val="0066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algn="l">
              <a:defRPr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while (1) {</a:t>
            </a:r>
          </a:p>
          <a:p>
            <a:pPr algn="l">
              <a:defRPr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sleep_until_wake_up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 </a:t>
            </a:r>
            <a:r>
              <a:rPr lang="en-US" sz="2000" dirty="0" smtClean="0">
                <a:solidFill>
                  <a:schemeClr val="hlin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 </a:t>
            </a:r>
            <a:r>
              <a:rPr lang="en-US" sz="2000" dirty="0" smtClean="0">
                <a:solidFill>
                  <a:schemeClr val="hlin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 </a:t>
            </a:r>
            <a:r>
              <a:rPr lang="en-US" sz="2000" dirty="0" smtClean="0">
                <a:solidFill>
                  <a:schemeClr val="hlin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>
              <a:defRPr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sleep_until_wake_up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 </a:t>
            </a:r>
            <a:r>
              <a:rPr lang="en-US" sz="2000" dirty="0" smtClean="0">
                <a:solidFill>
                  <a:schemeClr val="hlin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 </a:t>
            </a:r>
            <a:r>
              <a:rPr lang="en-US" sz="2000" dirty="0" smtClean="0">
                <a:solidFill>
                  <a:schemeClr val="hlin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 </a:t>
            </a:r>
            <a:r>
              <a:rPr lang="en-US" sz="2000" dirty="0" smtClean="0">
                <a:solidFill>
                  <a:schemeClr val="hlin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 </a:t>
            </a:r>
            <a:r>
              <a:rPr lang="en-US" sz="2000" dirty="0" smtClean="0">
                <a:solidFill>
                  <a:schemeClr val="hlin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>
              <a:defRPr/>
            </a:pP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sleep_until_wake_up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smtClean="0">
                <a:solidFill>
                  <a:schemeClr val="hlin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 </a:t>
            </a:r>
            <a:r>
              <a:rPr lang="en-US" sz="2000" dirty="0" smtClean="0">
                <a:solidFill>
                  <a:schemeClr val="hlin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 </a:t>
            </a:r>
            <a:r>
              <a:rPr lang="en-US" sz="2000" dirty="0" smtClean="0">
                <a:solidFill>
                  <a:schemeClr val="hlin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>
              <a:defRPr/>
            </a:pP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sleep_until_wake_up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 </a:t>
            </a:r>
            <a:r>
              <a:rPr lang="en-US" sz="2000" dirty="0" smtClean="0">
                <a:solidFill>
                  <a:schemeClr val="hlin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 </a:t>
            </a:r>
            <a:r>
              <a:rPr lang="en-US" sz="2000" dirty="0" smtClean="0">
                <a:solidFill>
                  <a:schemeClr val="hlin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 </a:t>
            </a:r>
            <a:r>
              <a:rPr lang="en-US" sz="2000" dirty="0" smtClean="0">
                <a:solidFill>
                  <a:schemeClr val="hlin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 algn="l">
              <a:defRPr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aphicFrame>
        <p:nvGraphicFramePr>
          <p:cNvPr id="335107" name="Group 2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655903"/>
              </p:ext>
            </p:extLst>
          </p:nvPr>
        </p:nvGraphicFramePr>
        <p:xfrm>
          <a:off x="1127448" y="2723859"/>
          <a:ext cx="2471738" cy="3132140"/>
        </p:xfrm>
        <a:graphic>
          <a:graphicData uri="http://schemas.openxmlformats.org/drawingml/2006/table">
            <a:tbl>
              <a:tblPr/>
              <a:tblGrid>
                <a:gridCol w="8715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22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Taak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marL="90000" marR="90000" marT="46800" marB="4680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2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</a:rPr>
                        <a:t>a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25</a:t>
                      </a:r>
                    </a:p>
                  </a:txBody>
                  <a:tcPr marL="90000" marR="90000" marT="46800" marB="4680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10</a:t>
                      </a:r>
                    </a:p>
                  </a:txBody>
                  <a:tcPr marL="90000" marR="90000" marT="46800" marB="4680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2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</a:rPr>
                        <a:t>b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25</a:t>
                      </a:r>
                    </a:p>
                  </a:txBody>
                  <a:tcPr marL="90000" marR="90000" marT="46800" marB="4680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8</a:t>
                      </a:r>
                    </a:p>
                  </a:txBody>
                  <a:tcPr marL="90000" marR="90000" marT="46800" marB="4680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2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50</a:t>
                      </a:r>
                    </a:p>
                  </a:txBody>
                  <a:tcPr marL="90000" marR="90000" marT="46800" marB="4680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marL="90000" marR="90000" marT="46800" marB="4680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</a:rPr>
                        <a:t>d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50</a:t>
                      </a:r>
                    </a:p>
                  </a:txBody>
                  <a:tcPr marL="90000" marR="90000" marT="46800" marB="4680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</a:t>
                      </a:r>
                    </a:p>
                  </a:txBody>
                  <a:tcPr marL="90000" marR="90000" marT="46800" marB="4680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2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alibri" pitchFamily="34" charset="0"/>
                        </a:rPr>
                        <a:t>e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100</a:t>
                      </a:r>
                    </a:p>
                  </a:txBody>
                  <a:tcPr marL="90000" marR="90000" marT="46800" marB="4680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35108" name="Rectangle 260"/>
          <p:cNvSpPr>
            <a:spLocks noChangeArrowheads="1"/>
          </p:cNvSpPr>
          <p:nvPr/>
        </p:nvSpPr>
        <p:spPr bwMode="auto">
          <a:xfrm>
            <a:off x="4727848" y="4941889"/>
            <a:ext cx="612068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l"/>
              <a:defRPr/>
            </a:pPr>
            <a:r>
              <a:rPr lang="en-US" sz="2400" dirty="0" smtClean="0"/>
              <a:t>How to determine the </a:t>
            </a:r>
            <a:r>
              <a:rPr lang="en-US" sz="2400" dirty="0" err="1" smtClean="0">
                <a:solidFill>
                  <a:schemeClr val="hlink"/>
                </a:solidFill>
              </a:rPr>
              <a:t>schedulability</a:t>
            </a:r>
            <a:r>
              <a:rPr lang="en-US" sz="2400" dirty="0" smtClean="0"/>
              <a:t>?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l"/>
              <a:defRPr/>
            </a:pPr>
            <a:r>
              <a:rPr lang="en-US" sz="2400" dirty="0" smtClean="0"/>
              <a:t>How to find a </a:t>
            </a:r>
            <a:r>
              <a:rPr lang="en-US" sz="2400" dirty="0" smtClean="0">
                <a:solidFill>
                  <a:schemeClr val="hlink"/>
                </a:solidFill>
              </a:rPr>
              <a:t>schedule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6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579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108" grpId="0" uiExpand="1" build="p"/>
    </p:bldLst>
  </p:timing>
</p:sld>
</file>

<file path=ppt/theme/theme1.xml><?xml version="1.0" encoding="utf-8"?>
<a:theme xmlns:a="http://schemas.openxmlformats.org/drawingml/2006/main" name="Office-thema">
  <a:themeElements>
    <a:clrScheme name="Aangepast 4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0000FF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1368</Words>
  <Application>Microsoft Office PowerPoint</Application>
  <PresentationFormat>Breedbeeld</PresentationFormat>
  <Paragraphs>252</Paragraphs>
  <Slides>22</Slides>
  <Notes>3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2</vt:i4>
      </vt:variant>
      <vt:variant>
        <vt:lpstr>Diatitels</vt:lpstr>
      </vt:variant>
      <vt:variant>
        <vt:i4>22</vt:i4>
      </vt:variant>
    </vt:vector>
  </HeadingPairs>
  <TitlesOfParts>
    <vt:vector size="31" baseType="lpstr">
      <vt:lpstr>Arial</vt:lpstr>
      <vt:lpstr>Calibri</vt:lpstr>
      <vt:lpstr>Consolas</vt:lpstr>
      <vt:lpstr>Times New Roman</vt:lpstr>
      <vt:lpstr>Univers</vt:lpstr>
      <vt:lpstr>Wingdings</vt:lpstr>
      <vt:lpstr>Office-thema</vt:lpstr>
      <vt:lpstr>Vergelijking</vt:lpstr>
      <vt:lpstr>Tekening</vt:lpstr>
      <vt:lpstr>Real-Time Operating Systems</vt:lpstr>
      <vt:lpstr>Planning ROS01</vt:lpstr>
      <vt:lpstr>Free study material (…/minor Embedded Systems/ROS01/Books)</vt:lpstr>
      <vt:lpstr>Task scheduling</vt:lpstr>
      <vt:lpstr>Scheduling tasks </vt:lpstr>
      <vt:lpstr>Scheduling tasks… When do we do it? </vt:lpstr>
      <vt:lpstr>Scheduling Real-Time systems </vt:lpstr>
      <vt:lpstr>Scheduling - Simple model </vt:lpstr>
      <vt:lpstr>Cyclic executive (Super loop)</vt:lpstr>
      <vt:lpstr>Cyclic executive (Super loop)</vt:lpstr>
      <vt:lpstr>Cyclic executive (Super loop)</vt:lpstr>
      <vt:lpstr>FPS Fixed-priority Pre-emptive Scheduling</vt:lpstr>
      <vt:lpstr>RMPA = Rate Monotonic Priority Assignment</vt:lpstr>
      <vt:lpstr>FPS-RMPA</vt:lpstr>
      <vt:lpstr>FPS-RMPA</vt:lpstr>
      <vt:lpstr>FPS-RMPA Schedulability examples</vt:lpstr>
      <vt:lpstr>FPS-RMPA Response time analysis</vt:lpstr>
      <vt:lpstr>FPS-RMPA Response time analysis</vt:lpstr>
      <vt:lpstr>FPS-RMPA Response time analysis</vt:lpstr>
      <vt:lpstr>FPS-RMPA Response time analysis</vt:lpstr>
      <vt:lpstr>FPS-RMPA D &lt; T and Sporadic tasks</vt:lpstr>
      <vt:lpstr>Homework assignment. ../ros01/Opdrachten/Huiswerk_Week_6.pdf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VersD</dc:creator>
  <cp:lastModifiedBy>Broeders, J.Z.M. (Harry)</cp:lastModifiedBy>
  <cp:revision>390</cp:revision>
  <dcterms:modified xsi:type="dcterms:W3CDTF">2018-12-17T20:55:51Z</dcterms:modified>
</cp:coreProperties>
</file>