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50" r:id="rId2"/>
    <p:sldId id="352" r:id="rId3"/>
    <p:sldId id="353" r:id="rId4"/>
    <p:sldId id="340" r:id="rId5"/>
    <p:sldId id="341" r:id="rId6"/>
    <p:sldId id="342" r:id="rId7"/>
    <p:sldId id="343" r:id="rId8"/>
    <p:sldId id="346" r:id="rId9"/>
    <p:sldId id="347" r:id="rId10"/>
    <p:sldId id="348" r:id="rId11"/>
    <p:sldId id="354" r:id="rId12"/>
    <p:sldId id="355" r:id="rId13"/>
    <p:sldId id="349" r:id="rId14"/>
  </p:sldIdLst>
  <p:sldSz cx="12192000" cy="6858000"/>
  <p:notesSz cx="7099300" cy="102235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A0032"/>
    <a:srgbClr val="FFFFFF"/>
    <a:srgbClr val="6400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1" autoAdjust="0"/>
    <p:restoredTop sz="88510" autoAdjust="0"/>
  </p:normalViewPr>
  <p:slideViewPr>
    <p:cSldViewPr>
      <p:cViewPr varScale="1">
        <p:scale>
          <a:sx n="66" d="100"/>
          <a:sy n="66" d="100"/>
        </p:scale>
        <p:origin x="870" y="3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A9062207-14BB-4FFF-B0E6-408736B35A74}" type="datetimeFigureOut">
              <a:rPr lang="en-GB" smtClean="0"/>
              <a:pPr/>
              <a:t>08/01/2019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7AB1E31A-B677-4339-A49C-591CAB779408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6410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/>
          <a:lstStyle>
            <a:lvl1pPr algn="r">
              <a:defRPr sz="1300"/>
            </a:lvl1pPr>
          </a:lstStyle>
          <a:p>
            <a:fld id="{F2163784-BB27-424D-BCD1-75E5752009C4}" type="datetimeFigureOut">
              <a:rPr lang="en-GB" smtClean="0"/>
              <a:pPr/>
              <a:t>08/01/2019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2875" y="766763"/>
            <a:ext cx="6813550" cy="3833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8984" tIns="49492" rIns="98984" bIns="49492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56163"/>
            <a:ext cx="5679440" cy="4600575"/>
          </a:xfrm>
          <a:prstGeom prst="rect">
            <a:avLst/>
          </a:prstGeom>
        </p:spPr>
        <p:txBody>
          <a:bodyPr vert="horz" lIns="98984" tIns="49492" rIns="98984" bIns="4949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10551"/>
            <a:ext cx="3076363" cy="511175"/>
          </a:xfrm>
          <a:prstGeom prst="rect">
            <a:avLst/>
          </a:prstGeom>
        </p:spPr>
        <p:txBody>
          <a:bodyPr vert="horz" lIns="98984" tIns="49492" rIns="98984" bIns="49492" rtlCol="0" anchor="b"/>
          <a:lstStyle>
            <a:lvl1pPr algn="r">
              <a:defRPr sz="1300"/>
            </a:lvl1pPr>
          </a:lstStyle>
          <a:p>
            <a:fld id="{D1BB639E-28E7-4199-A1F9-055711766380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8660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53231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142875" y="766763"/>
            <a:ext cx="6813550" cy="3833812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B639E-28E7-4199-A1F9-05571176638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7527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4079776" y="0"/>
            <a:ext cx="8112224" cy="6858000"/>
          </a:xfrm>
          <a:prstGeom prst="rect">
            <a:avLst/>
          </a:prstGeom>
          <a:solidFill>
            <a:srgbClr val="CA00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10" name="Rectangle 9"/>
          <p:cNvSpPr/>
          <p:nvPr userDrawn="1"/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367808" y="620688"/>
            <a:ext cx="7584843" cy="2016224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367808" y="2708920"/>
            <a:ext cx="7584843" cy="936104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2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pic>
        <p:nvPicPr>
          <p:cNvPr id="7" name="Picture 6" descr="HR_Logo_websafe_punt boven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55440" y="620713"/>
            <a:ext cx="1870364" cy="1870364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ROS01 Week 7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het opmaakprofiel te bewerken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ROS01 Week 7</a:t>
            </a:r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31371" y="116632"/>
            <a:ext cx="11617291" cy="5760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 smtClean="0"/>
              <a:t>Klik om het opmaakprofiel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09600" y="1124744"/>
            <a:ext cx="10972800" cy="518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 smtClean="0"/>
              <a:t>Klik om de opmaakprofielen van de modeltekst te bewerken</a:t>
            </a:r>
          </a:p>
          <a:p>
            <a:pPr lvl="1"/>
            <a:r>
              <a:rPr lang="nl-NL" dirty="0" smtClean="0"/>
              <a:t>Tweede niveau</a:t>
            </a:r>
          </a:p>
          <a:p>
            <a:pPr lvl="2"/>
            <a:r>
              <a:rPr lang="nl-NL" dirty="0" smtClean="0"/>
              <a:t>Derde niveau</a:t>
            </a:r>
          </a:p>
          <a:p>
            <a:pPr lvl="3"/>
            <a:r>
              <a:rPr lang="nl-NL" dirty="0" smtClean="0"/>
              <a:t>Vierde niveau</a:t>
            </a:r>
          </a:p>
          <a:p>
            <a:pPr lvl="4"/>
            <a:r>
              <a:rPr lang="nl-NL" dirty="0" smtClean="0"/>
              <a:t>Vijfde niveau</a:t>
            </a:r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23392" y="6492876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ROS01 Week 7</a:t>
            </a:r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4655840" y="6492876"/>
            <a:ext cx="24962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E7185-A582-4542-8FF0-969B3F80C0A5}" type="slidenum">
              <a:rPr lang="nl-NL" smtClean="0"/>
              <a:pPr/>
              <a:t>‹nr.›</a:t>
            </a:fld>
            <a:endParaRPr lang="nl-NL"/>
          </a:p>
        </p:txBody>
      </p:sp>
      <p:pic>
        <p:nvPicPr>
          <p:cNvPr id="7" name="Picture 7" descr="fond_rood_websafe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383117" cy="6858000"/>
          </a:xfrm>
          <a:prstGeom prst="rect">
            <a:avLst/>
          </a:prstGeom>
          <a:noFill/>
        </p:spPr>
      </p:pic>
      <p:cxnSp>
        <p:nvCxnSpPr>
          <p:cNvPr id="12" name="Straight Connector 11"/>
          <p:cNvCxnSpPr/>
          <p:nvPr userDrawn="1"/>
        </p:nvCxnSpPr>
        <p:spPr>
          <a:xfrm>
            <a:off x="527382" y="764704"/>
            <a:ext cx="11425269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5" descr="HR_Logo_websafe_punt#1015D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973826" y="5953894"/>
            <a:ext cx="864524" cy="864524"/>
          </a:xfrm>
          <a:prstGeom prst="rect">
            <a:avLst/>
          </a:prstGeom>
          <a:noFill/>
        </p:spPr>
      </p:pic>
      <p:pic>
        <p:nvPicPr>
          <p:cNvPr id="16" name="Picture 20" descr="EE_rood_websafe"/>
          <p:cNvPicPr>
            <a:picLocks noChangeAspect="1" noChangeArrowheads="1"/>
          </p:cNvPicPr>
          <p:nvPr userDrawn="1"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57928" y="6538433"/>
            <a:ext cx="2589415" cy="261851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4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000" b="1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ersd@hr.nl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brojz@hr.nl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9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12.w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Real-Time Operating Systems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15913" y="2708920"/>
            <a:ext cx="5688632" cy="1080120"/>
          </a:xfrm>
        </p:spPr>
        <p:txBody>
          <a:bodyPr>
            <a:normAutofit/>
          </a:bodyPr>
          <a:lstStyle/>
          <a:p>
            <a:r>
              <a:rPr lang="en-GB" dirty="0" smtClean="0"/>
              <a:t>ROS01</a:t>
            </a:r>
          </a:p>
          <a:p>
            <a:r>
              <a:rPr lang="nl-NL" dirty="0" smtClean="0"/>
              <a:t>Minor Embedded Systems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367809" y="4653136"/>
            <a:ext cx="7584842" cy="2088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nl-NL" sz="40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Week </a:t>
            </a:r>
            <a:r>
              <a:rPr lang="nl-NL" sz="4000" b="1" dirty="0" smtClean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7</a:t>
            </a:r>
            <a:endParaRPr lang="nl-NL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en-US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 Analyses (part 2)</a:t>
            </a:r>
            <a:endParaRPr lang="en-GB" sz="4000" b="1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95400" y="5949280"/>
            <a:ext cx="2520280" cy="79208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3"/>
              </a:rPr>
              <a:t>versd@hr.nl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r>
              <a:rPr lang="nl-NL" sz="2000" dirty="0">
                <a:solidFill>
                  <a:srgbClr val="CA003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hlinkClick r:id="rId4"/>
              </a:rPr>
              <a:t>brojz@hr.nl</a:t>
            </a:r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  <a:p>
            <a:pPr algn="ctr"/>
            <a:endParaRPr lang="nl-NL" sz="2000" dirty="0">
              <a:solidFill>
                <a:srgbClr val="CA0032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32250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85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Blocking Response time analyze</a:t>
            </a:r>
            <a:endParaRPr lang="en-US" dirty="0"/>
          </a:p>
        </p:txBody>
      </p:sp>
      <p:graphicFrame>
        <p:nvGraphicFramePr>
          <p:cNvPr id="1218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6912441"/>
              </p:ext>
            </p:extLst>
          </p:nvPr>
        </p:nvGraphicFramePr>
        <p:xfrm>
          <a:off x="1919289" y="1412876"/>
          <a:ext cx="3095625" cy="722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4" name="Vergelijking" r:id="rId3" imgW="977900" imgH="228600" progId="Equation.3">
                  <p:embed/>
                </p:oleObj>
              </mc:Choice>
              <mc:Fallback>
                <p:oleObj name="Vergelijking" r:id="rId3" imgW="9779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9" y="1412876"/>
                        <a:ext cx="3095625" cy="722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79959113"/>
              </p:ext>
            </p:extLst>
          </p:nvPr>
        </p:nvGraphicFramePr>
        <p:xfrm>
          <a:off x="1919289" y="2276475"/>
          <a:ext cx="5157787" cy="156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5" name="Vergelijking" r:id="rId5" imgW="1676400" imgH="508000" progId="Equation.3">
                  <p:embed/>
                </p:oleObj>
              </mc:Choice>
              <mc:Fallback>
                <p:oleObj name="Vergelijking" r:id="rId5" imgW="16764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19289" y="2276475"/>
                        <a:ext cx="5157787" cy="156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186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695611"/>
              </p:ext>
            </p:extLst>
          </p:nvPr>
        </p:nvGraphicFramePr>
        <p:xfrm>
          <a:off x="1992313" y="4149725"/>
          <a:ext cx="5689600" cy="158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56" name="Vergelijking" r:id="rId7" imgW="1828800" imgH="508000" progId="Equation.3">
                  <p:embed/>
                </p:oleObj>
              </mc:Choice>
              <mc:Fallback>
                <p:oleObj name="Vergelijking" r:id="rId7" imgW="1828800" imgH="508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3" y="4149725"/>
                        <a:ext cx="5689600" cy="1581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 algn="ctr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74121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Priority inheritance example</a:t>
            </a: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2774" y="1268413"/>
            <a:ext cx="8677721" cy="5256212"/>
          </a:xfrm>
        </p:spPr>
        <p:txBody>
          <a:bodyPr/>
          <a:lstStyle/>
          <a:p>
            <a:r>
              <a:rPr lang="en-US" dirty="0" smtClean="0"/>
              <a:t>Calculate the maximum blocking time (</a:t>
            </a:r>
            <a:r>
              <a:rPr lang="en-US" b="1" i="1" dirty="0">
                <a:latin typeface="Times New Roman" pitchFamily="18" charset="0"/>
              </a:rPr>
              <a:t>B</a:t>
            </a:r>
            <a:r>
              <a:rPr lang="en-US" b="1" i="1" baseline="-25000" dirty="0">
                <a:latin typeface="Times New Roman" pitchFamily="18" charset="0"/>
              </a:rPr>
              <a:t>i</a:t>
            </a:r>
            <a:r>
              <a:rPr lang="en-US" dirty="0" smtClean="0"/>
              <a:t>) for all tasks in the previous example  </a:t>
            </a:r>
          </a:p>
        </p:txBody>
      </p:sp>
      <p:graphicFrame>
        <p:nvGraphicFramePr>
          <p:cNvPr id="348258" name="Group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4402183"/>
              </p:ext>
            </p:extLst>
          </p:nvPr>
        </p:nvGraphicFramePr>
        <p:xfrm>
          <a:off x="2135189" y="2438125"/>
          <a:ext cx="5113337" cy="23590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350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6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24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92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release time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8259" name="Text Box 99"/>
          <p:cNvSpPr txBox="1">
            <a:spLocks noChangeArrowheads="1"/>
          </p:cNvSpPr>
          <p:nvPr/>
        </p:nvSpPr>
        <p:spPr bwMode="auto">
          <a:xfrm>
            <a:off x="7967216" y="2797593"/>
            <a:ext cx="2881312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defRPr/>
            </a:pPr>
            <a:r>
              <a:rPr lang="en-US" sz="2000" dirty="0" smtClean="0"/>
              <a:t>E =  task only needs the</a:t>
            </a:r>
            <a:br>
              <a:rPr lang="en-US" sz="2000" dirty="0" smtClean="0"/>
            </a:br>
            <a:r>
              <a:rPr lang="en-US" sz="2000" dirty="0" smtClean="0"/>
              <a:t>       processor to run</a:t>
            </a:r>
          </a:p>
          <a:p>
            <a:pPr>
              <a:defRPr/>
            </a:pPr>
            <a:r>
              <a:rPr lang="en-US" sz="2000" dirty="0" smtClean="0"/>
              <a:t>Q = task needs processor</a:t>
            </a:r>
            <a:br>
              <a:rPr lang="en-US" sz="2000" dirty="0" smtClean="0"/>
            </a:br>
            <a:r>
              <a:rPr lang="en-US" sz="2000" dirty="0"/>
              <a:t> </a:t>
            </a:r>
            <a:r>
              <a:rPr lang="en-US" sz="2000" dirty="0" smtClean="0"/>
              <a:t>      and resource Q to run</a:t>
            </a:r>
          </a:p>
          <a:p>
            <a:pPr algn="l">
              <a:defRPr/>
            </a:pPr>
            <a:r>
              <a:rPr lang="en-US" sz="2000" dirty="0" smtClean="0"/>
              <a:t>V = task needs processor</a:t>
            </a:r>
            <a:br>
              <a:rPr lang="en-US" sz="2000" dirty="0" smtClean="0"/>
            </a:br>
            <a:r>
              <a:rPr lang="en-US" sz="2000" dirty="0" smtClean="0"/>
              <a:t>       and resource V to run</a:t>
            </a:r>
            <a:endParaRPr lang="en-US" sz="2000" dirty="0"/>
          </a:p>
        </p:txBody>
      </p:sp>
      <p:graphicFrame>
        <p:nvGraphicFramePr>
          <p:cNvPr id="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80385482"/>
              </p:ext>
            </p:extLst>
          </p:nvPr>
        </p:nvGraphicFramePr>
        <p:xfrm>
          <a:off x="7721474" y="1700808"/>
          <a:ext cx="3127054" cy="10247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Vergelijking" r:id="rId3" imgW="1320480" imgH="431640" progId="Equation.3">
                  <p:embed/>
                </p:oleObj>
              </mc:Choice>
              <mc:Fallback>
                <p:oleObj name="Vergelijking" r:id="rId3" imgW="13204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21474" y="1700808"/>
                        <a:ext cx="3127054" cy="102477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/>
          <p:cNvSpPr/>
          <p:nvPr/>
        </p:nvSpPr>
        <p:spPr>
          <a:xfrm>
            <a:off x="2098326" y="5078467"/>
            <a:ext cx="87502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1" dirty="0">
                <a:latin typeface="Times New Roman" pitchFamily="18" charset="0"/>
              </a:rPr>
              <a:t>usage(k, </a:t>
            </a:r>
            <a:r>
              <a:rPr lang="en-US" sz="2400" b="1" i="1" dirty="0" err="1">
                <a:latin typeface="Times New Roman" pitchFamily="18" charset="0"/>
              </a:rPr>
              <a:t>i</a:t>
            </a:r>
            <a:r>
              <a:rPr lang="en-US" sz="2400" b="1" i="1" dirty="0">
                <a:latin typeface="Times New Roman" pitchFamily="18" charset="0"/>
              </a:rPr>
              <a:t>)</a:t>
            </a:r>
            <a:r>
              <a:rPr lang="en-US" sz="2400" dirty="0"/>
              <a:t> = </a:t>
            </a:r>
            <a:r>
              <a:rPr lang="en-US" sz="2400" dirty="0" smtClean="0"/>
              <a:t>1 </a:t>
            </a:r>
            <a:r>
              <a:rPr lang="en-US" sz="2400" dirty="0"/>
              <a:t>if there is a task with a priority </a:t>
            </a:r>
            <a:r>
              <a:rPr lang="en-US" sz="2400" dirty="0">
                <a:solidFill>
                  <a:schemeClr val="hlink"/>
                </a:solidFill>
              </a:rPr>
              <a:t>lower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hlink"/>
                </a:solidFill>
              </a:rPr>
              <a:t>than</a:t>
            </a:r>
            <a:r>
              <a:rPr lang="en-US" sz="2400" dirty="0"/>
              <a:t> </a:t>
            </a:r>
            <a:r>
              <a:rPr lang="en-US" sz="2400" b="1" i="1" dirty="0">
                <a:latin typeface="Times New Roman" pitchFamily="18" charset="0"/>
              </a:rPr>
              <a:t>P</a:t>
            </a:r>
            <a:r>
              <a:rPr lang="en-US" sz="2400" b="1" i="1" baseline="-25000" dirty="0">
                <a:latin typeface="Times New Roman" pitchFamily="18" charset="0"/>
              </a:rPr>
              <a:t>i</a:t>
            </a:r>
            <a:r>
              <a:rPr lang="en-US" sz="2400" dirty="0"/>
              <a:t> and a task with a priority </a:t>
            </a:r>
            <a:r>
              <a:rPr lang="en-US" sz="2400" dirty="0">
                <a:solidFill>
                  <a:schemeClr val="hlink"/>
                </a:solidFill>
              </a:rPr>
              <a:t>higher than or equal to</a:t>
            </a:r>
            <a:r>
              <a:rPr lang="en-US" sz="2400" dirty="0"/>
              <a:t> </a:t>
            </a:r>
            <a:r>
              <a:rPr lang="en-US" sz="2400" b="1" i="1" dirty="0">
                <a:latin typeface="Times New Roman" pitchFamily="18" charset="0"/>
              </a:rPr>
              <a:t>P</a:t>
            </a:r>
            <a:r>
              <a:rPr lang="en-US" sz="2400" b="1" i="1" baseline="-25000" dirty="0">
                <a:latin typeface="Times New Roman" pitchFamily="18" charset="0"/>
              </a:rPr>
              <a:t>i</a:t>
            </a:r>
            <a:r>
              <a:rPr lang="en-US" sz="2400" dirty="0"/>
              <a:t> </a:t>
            </a:r>
            <a:r>
              <a:rPr lang="en-US" sz="2400" dirty="0">
                <a:solidFill>
                  <a:schemeClr val="accent1"/>
                </a:solidFill>
              </a:rPr>
              <a:t>(this can be task </a:t>
            </a:r>
            <a:r>
              <a:rPr lang="en-US" sz="2400" b="1" i="1" dirty="0" err="1">
                <a:solidFill>
                  <a:schemeClr val="accent1"/>
                </a:solidFill>
                <a:latin typeface="Times New Roman" pitchFamily="18" charset="0"/>
              </a:rPr>
              <a:t>i</a:t>
            </a:r>
            <a:r>
              <a:rPr lang="en-US" sz="2400" dirty="0">
                <a:solidFill>
                  <a:schemeClr val="accent1"/>
                </a:solidFill>
              </a:rPr>
              <a:t> itself)</a:t>
            </a:r>
            <a:r>
              <a:rPr lang="en-US" sz="2400" dirty="0"/>
              <a:t> which share resource </a:t>
            </a:r>
            <a:r>
              <a:rPr lang="en-US" sz="2400" b="1" i="1" dirty="0">
                <a:latin typeface="Times New Roman" pitchFamily="18" charset="0"/>
              </a:rPr>
              <a:t>k</a:t>
            </a:r>
            <a:r>
              <a:rPr lang="en-US" sz="2400" dirty="0"/>
              <a:t>.</a:t>
            </a: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454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Solution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23592" y="1262612"/>
            <a:ext cx="9086800" cy="5184576"/>
          </a:xfrm>
        </p:spPr>
        <p:txBody>
          <a:bodyPr/>
          <a:lstStyle/>
          <a:p>
            <a:pPr marL="0" indent="0">
              <a:buNone/>
            </a:pP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i="1" baseline="-25000" dirty="0" smtClean="0">
                <a:cs typeface="Times New Roman" panose="02020603050405020304" pitchFamily="18" charset="0"/>
              </a:rPr>
              <a:t>V</a:t>
            </a:r>
            <a:r>
              <a:rPr lang="en-US" dirty="0" smtClean="0"/>
              <a:t> = 2,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b="1" i="1" baseline="-25000" dirty="0" smtClean="0">
                <a:cs typeface="Times New Roman" panose="02020603050405020304" pitchFamily="18" charset="0"/>
              </a:rPr>
              <a:t>Q</a:t>
            </a:r>
            <a:r>
              <a:rPr lang="en-US" dirty="0" smtClean="0"/>
              <a:t> = 4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Table for 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usage(k,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dirty="0" smtClean="0">
                <a:cs typeface="Times New Roman" panose="02020603050405020304" pitchFamily="18" charset="0"/>
              </a:rPr>
              <a:t>and</a:t>
            </a:r>
            <a:r>
              <a:rPr lang="en-US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</a:t>
            </a:r>
            <a:r>
              <a:rPr lang="en-US" b="1" i="1" baseline="-25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b="1" i="1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12</a:t>
            </a:fld>
            <a:endParaRPr lang="nl-NL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7725267"/>
              </p:ext>
            </p:extLst>
          </p:nvPr>
        </p:nvGraphicFramePr>
        <p:xfrm>
          <a:off x="2495600" y="2852936"/>
          <a:ext cx="7128792" cy="25908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8418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8153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0815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8153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1" dirty="0" err="1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800" b="1" i="1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 = V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r>
                        <a:rPr lang="en-US" sz="2800" b="1" dirty="0" smtClean="0">
                          <a:solidFill>
                            <a:schemeClr val="bg1"/>
                          </a:solidFill>
                        </a:rPr>
                        <a:t> = Q</a:t>
                      </a:r>
                      <a:endParaRPr lang="en-US" sz="2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i="1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</a:t>
                      </a:r>
                      <a:r>
                        <a:rPr lang="en-US" sz="2800" b="1" i="1" baseline="-25000" dirty="0" smtClean="0">
                          <a:solidFill>
                            <a:schemeClr val="bg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en-US" sz="2800" b="1" i="1" baseline="-25000" dirty="0">
                        <a:solidFill>
                          <a:schemeClr val="bg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6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4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0</a:t>
                      </a:r>
                      <a:endParaRPr lang="en-US" sz="2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062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Blocking Priority inheritance</a:t>
            </a:r>
          </a:p>
        </p:txBody>
      </p:sp>
      <p:sp>
        <p:nvSpPr>
          <p:cNvPr id="357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3616" y="1136093"/>
            <a:ext cx="10887000" cy="5184576"/>
          </a:xfrm>
        </p:spPr>
        <p:txBody>
          <a:bodyPr>
            <a:noAutofit/>
          </a:bodyPr>
          <a:lstStyle/>
          <a:p>
            <a:pPr eaLnBrk="1" hangingPunct="1"/>
            <a:r>
              <a:rPr lang="en-US" dirty="0" smtClean="0"/>
              <a:t>Priority inheritance can </a:t>
            </a:r>
            <a:r>
              <a:rPr lang="en-US" dirty="0" smtClean="0">
                <a:solidFill>
                  <a:schemeClr val="tx2"/>
                </a:solidFill>
              </a:rPr>
              <a:t>not</a:t>
            </a:r>
            <a:r>
              <a:rPr lang="en-US" dirty="0" smtClean="0"/>
              <a:t> be implemented for semaphores and message queues!</a:t>
            </a:r>
          </a:p>
          <a:p>
            <a:pPr lvl="1" eaLnBrk="1" hangingPunct="1"/>
            <a:r>
              <a:rPr lang="en-US" sz="2000" dirty="0" smtClean="0"/>
              <a:t>When using a semaphore it is often </a:t>
            </a:r>
            <a:r>
              <a:rPr lang="en-US" sz="2000" dirty="0" smtClean="0">
                <a:solidFill>
                  <a:schemeClr val="tx2"/>
                </a:solidFill>
              </a:rPr>
              <a:t>not</a:t>
            </a:r>
            <a:r>
              <a:rPr lang="en-US" sz="2000" dirty="0" smtClean="0"/>
              <a:t> possible to determine </a:t>
            </a:r>
            <a:r>
              <a:rPr lang="en-US" sz="2000" dirty="0" smtClean="0">
                <a:solidFill>
                  <a:schemeClr val="hlink"/>
                </a:solidFill>
              </a:rPr>
              <a:t>which</a:t>
            </a:r>
            <a:r>
              <a:rPr lang="en-US" sz="2000" dirty="0" smtClean="0"/>
              <a:t> task is causing the blocking (which task will call the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post()</a:t>
            </a:r>
            <a:r>
              <a:rPr lang="en-US" sz="2000" dirty="0" smtClean="0"/>
              <a:t> </a:t>
            </a:r>
            <a:r>
              <a:rPr lang="en-US" sz="2000" dirty="0" smtClean="0"/>
              <a:t>for which a task blocked on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wait()</a:t>
            </a:r>
            <a:r>
              <a:rPr lang="en-US" sz="2000" dirty="0" smtClean="0"/>
              <a:t> </a:t>
            </a:r>
            <a:r>
              <a:rPr lang="en-US" sz="2000" dirty="0" smtClean="0"/>
              <a:t>is waiting for)!</a:t>
            </a:r>
            <a:endParaRPr lang="en-US" sz="2000" dirty="0"/>
          </a:p>
          <a:p>
            <a:pPr lvl="1" eaLnBrk="1" hangingPunct="1"/>
            <a:r>
              <a:rPr lang="en-US" sz="2000" dirty="0" smtClean="0"/>
              <a:t>Example: using a semaphore with an initial count value of zero for synchronization purposes.</a:t>
            </a:r>
          </a:p>
          <a:p>
            <a:pPr eaLnBrk="1" hangingPunct="1"/>
            <a:endParaRPr lang="en-US" sz="2000" dirty="0" smtClean="0"/>
          </a:p>
          <a:p>
            <a:pPr eaLnBrk="1" hangingPunct="1">
              <a:buFont typeface="Wingdings" pitchFamily="2" charset="2"/>
              <a:buNone/>
            </a:pPr>
            <a:endParaRPr lang="en-US" dirty="0" smtClean="0"/>
          </a:p>
          <a:p>
            <a:pPr eaLnBrk="1" hangingPunct="1"/>
            <a:endParaRPr lang="en-US" dirty="0" smtClean="0"/>
          </a:p>
          <a:p>
            <a:pPr marL="457200" lvl="1" indent="0" eaLnBrk="1" hangingPunct="1">
              <a:buNone/>
            </a:pPr>
            <a:endParaRPr lang="en-US" dirty="0"/>
          </a:p>
          <a:p>
            <a:pPr marL="457200" lvl="1" indent="0" eaLnBrk="1" hangingPunct="1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When using message passing it is often </a:t>
            </a:r>
            <a:r>
              <a:rPr lang="en-US" sz="2000" dirty="0" smtClean="0">
                <a:solidFill>
                  <a:schemeClr val="tx2"/>
                </a:solidFill>
              </a:rPr>
              <a:t>not</a:t>
            </a:r>
            <a:r>
              <a:rPr lang="en-US" sz="2000" dirty="0" smtClean="0"/>
              <a:t> possible to </a:t>
            </a:r>
            <a:r>
              <a:rPr lang="en-US" sz="2000" dirty="0"/>
              <a:t>determine  </a:t>
            </a:r>
            <a:r>
              <a:rPr lang="en-US" sz="2000" dirty="0">
                <a:solidFill>
                  <a:schemeClr val="hlink"/>
                </a:solidFill>
              </a:rPr>
              <a:t>which</a:t>
            </a:r>
            <a:r>
              <a:rPr lang="en-US" sz="2000" dirty="0"/>
              <a:t> task is causing the blocking (</a:t>
            </a:r>
            <a:r>
              <a:rPr lang="en-US" sz="2000" dirty="0" smtClean="0"/>
              <a:t>which task will perform the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send()</a:t>
            </a:r>
            <a:r>
              <a:rPr lang="en-US" sz="2000" dirty="0" smtClean="0"/>
              <a:t> for which a task blocked on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receive()</a:t>
            </a:r>
            <a:r>
              <a:rPr lang="en-US" sz="2000" dirty="0" smtClean="0"/>
              <a:t> is waiting for)!</a:t>
            </a:r>
          </a:p>
          <a:p>
            <a:r>
              <a:rPr lang="en-US" dirty="0"/>
              <a:t>Solution: </a:t>
            </a:r>
            <a:r>
              <a:rPr lang="en-US" dirty="0" smtClean="0"/>
              <a:t>e.g. Priority Ceiling Protocol</a:t>
            </a:r>
            <a:endParaRPr lang="en-US" dirty="0"/>
          </a:p>
        </p:txBody>
      </p:sp>
      <p:sp>
        <p:nvSpPr>
          <p:cNvPr id="357380" name="Text Box 4"/>
          <p:cNvSpPr txBox="1">
            <a:spLocks noChangeArrowheads="1"/>
          </p:cNvSpPr>
          <p:nvPr/>
        </p:nvSpPr>
        <p:spPr bwMode="auto">
          <a:xfrm>
            <a:off x="2546166" y="3375918"/>
            <a:ext cx="75044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defRPr/>
            </a:pPr>
            <a:r>
              <a:rPr lang="en-US" dirty="0" smtClean="0"/>
              <a:t>Task 1</a:t>
            </a:r>
            <a:endParaRPr lang="en-US" dirty="0"/>
          </a:p>
        </p:txBody>
      </p:sp>
      <p:sp>
        <p:nvSpPr>
          <p:cNvPr id="357381" name="Text Box 5"/>
          <p:cNvSpPr txBox="1">
            <a:spLocks noChangeArrowheads="1"/>
          </p:cNvSpPr>
          <p:nvPr/>
        </p:nvSpPr>
        <p:spPr bwMode="auto">
          <a:xfrm>
            <a:off x="6699066" y="3356868"/>
            <a:ext cx="771278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defRPr/>
            </a:pPr>
            <a:r>
              <a:rPr lang="en-US" dirty="0" smtClean="0"/>
              <a:t>Task 2</a:t>
            </a:r>
            <a:endParaRPr lang="en-US" dirty="0"/>
          </a:p>
        </p:txBody>
      </p:sp>
      <p:sp>
        <p:nvSpPr>
          <p:cNvPr id="357382" name="Text Box 6"/>
          <p:cNvSpPr txBox="1">
            <a:spLocks noChangeArrowheads="1"/>
          </p:cNvSpPr>
          <p:nvPr/>
        </p:nvSpPr>
        <p:spPr bwMode="auto">
          <a:xfrm>
            <a:off x="7851591" y="3356868"/>
            <a:ext cx="75044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defRPr/>
            </a:pPr>
            <a:r>
              <a:rPr lang="en-US" dirty="0" smtClean="0"/>
              <a:t>Task 3</a:t>
            </a:r>
            <a:endParaRPr lang="en-US" dirty="0"/>
          </a:p>
        </p:txBody>
      </p:sp>
      <p:sp>
        <p:nvSpPr>
          <p:cNvPr id="357383" name="Text Box 7"/>
          <p:cNvSpPr txBox="1">
            <a:spLocks noChangeArrowheads="1"/>
          </p:cNvSpPr>
          <p:nvPr/>
        </p:nvSpPr>
        <p:spPr bwMode="auto">
          <a:xfrm>
            <a:off x="9004116" y="3356868"/>
            <a:ext cx="750440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>
              <a:defRPr/>
            </a:pPr>
            <a:r>
              <a:rPr lang="en-US" dirty="0" smtClean="0"/>
              <a:t>Task 4</a:t>
            </a:r>
            <a:endParaRPr lang="en-US" dirty="0"/>
          </a:p>
        </p:txBody>
      </p:sp>
      <p:sp>
        <p:nvSpPr>
          <p:cNvPr id="357384" name="Line 8"/>
          <p:cNvSpPr>
            <a:spLocks noChangeShapeType="1"/>
          </p:cNvSpPr>
          <p:nvPr/>
        </p:nvSpPr>
        <p:spPr bwMode="auto">
          <a:xfrm>
            <a:off x="2954154" y="3788667"/>
            <a:ext cx="0" cy="287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57385" name="Line 9"/>
          <p:cNvSpPr>
            <a:spLocks noChangeShapeType="1"/>
          </p:cNvSpPr>
          <p:nvPr/>
        </p:nvSpPr>
        <p:spPr bwMode="auto">
          <a:xfrm>
            <a:off x="7202304" y="3788668"/>
            <a:ext cx="0" cy="576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57386" name="Line 10"/>
          <p:cNvSpPr>
            <a:spLocks noChangeShapeType="1"/>
          </p:cNvSpPr>
          <p:nvPr/>
        </p:nvSpPr>
        <p:spPr bwMode="auto">
          <a:xfrm>
            <a:off x="8283391" y="3788668"/>
            <a:ext cx="0" cy="576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57387" name="Line 11"/>
          <p:cNvSpPr>
            <a:spLocks noChangeShapeType="1"/>
          </p:cNvSpPr>
          <p:nvPr/>
        </p:nvSpPr>
        <p:spPr bwMode="auto">
          <a:xfrm>
            <a:off x="9434329" y="3788668"/>
            <a:ext cx="0" cy="5762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357388" name="Text Box 12"/>
          <p:cNvSpPr txBox="1">
            <a:spLocks noChangeArrowheads="1"/>
          </p:cNvSpPr>
          <p:nvPr/>
        </p:nvSpPr>
        <p:spPr bwMode="auto">
          <a:xfrm>
            <a:off x="2497652" y="4036571"/>
            <a:ext cx="941582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pPr algn="ctr">
              <a:defRPr/>
            </a:pPr>
            <a:r>
              <a:rPr lang="en-US" dirty="0" smtClean="0">
                <a:latin typeface="Consolas" panose="020B0609020204030204" pitchFamily="49" charset="0"/>
                <a:cs typeface="Consolas" panose="020B0609020204030204" pitchFamily="49" charset="0"/>
              </a:rPr>
              <a:t>wait()</a:t>
            </a:r>
            <a:endParaRPr lang="en-US" dirty="0"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  <p:sp>
        <p:nvSpPr>
          <p:cNvPr id="357389" name="AutoShape 13"/>
          <p:cNvSpPr>
            <a:spLocks noChangeArrowheads="1"/>
          </p:cNvSpPr>
          <p:nvPr/>
        </p:nvSpPr>
        <p:spPr bwMode="auto">
          <a:xfrm>
            <a:off x="3554923" y="3140968"/>
            <a:ext cx="3119640" cy="935037"/>
          </a:xfrm>
          <a:prstGeom prst="cloudCallout">
            <a:avLst>
              <a:gd name="adj1" fmla="val -52329"/>
              <a:gd name="adj2" fmla="val 62167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/>
          <a:p>
            <a:pPr>
              <a:defRPr/>
            </a:pPr>
            <a:r>
              <a:rPr lang="en-US" sz="2000" dirty="0" smtClean="0"/>
              <a:t>Which task will call </a:t>
            </a:r>
            <a:r>
              <a:rPr lang="en-US" sz="2000" dirty="0" smtClean="0">
                <a:latin typeface="Consolas" panose="020B0609020204030204" pitchFamily="49" charset="0"/>
                <a:cs typeface="Consolas" panose="020B0609020204030204" pitchFamily="49" charset="0"/>
              </a:rPr>
              <a:t>post()</a:t>
            </a:r>
            <a:r>
              <a:rPr lang="en-US" sz="2000" dirty="0" smtClean="0"/>
              <a:t>?</a:t>
            </a:r>
            <a:endParaRPr lang="en-US" sz="2000" dirty="0"/>
          </a:p>
        </p:txBody>
      </p:sp>
      <p:grpSp>
        <p:nvGrpSpPr>
          <p:cNvPr id="357397" name="Group 21"/>
          <p:cNvGrpSpPr>
            <a:grpSpLocks/>
          </p:cNvGrpSpPr>
          <p:nvPr/>
        </p:nvGrpSpPr>
        <p:grpSpPr bwMode="auto">
          <a:xfrm>
            <a:off x="2954155" y="4364931"/>
            <a:ext cx="7304088" cy="647700"/>
            <a:chOff x="1111" y="2523"/>
            <a:chExt cx="4601" cy="408"/>
          </a:xfrm>
        </p:grpSpPr>
        <p:sp>
          <p:nvSpPr>
            <p:cNvPr id="357390" name="Line 14"/>
            <p:cNvSpPr>
              <a:spLocks noChangeShapeType="1"/>
            </p:cNvSpPr>
            <p:nvPr/>
          </p:nvSpPr>
          <p:spPr bwMode="auto">
            <a:xfrm>
              <a:off x="1111" y="2568"/>
              <a:ext cx="0" cy="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7391" name="Line 15"/>
            <p:cNvSpPr>
              <a:spLocks noChangeShapeType="1"/>
            </p:cNvSpPr>
            <p:nvPr/>
          </p:nvSpPr>
          <p:spPr bwMode="auto">
            <a:xfrm>
              <a:off x="5194" y="2523"/>
              <a:ext cx="0" cy="18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7392" name="Text Box 16"/>
            <p:cNvSpPr txBox="1">
              <a:spLocks noChangeArrowheads="1"/>
            </p:cNvSpPr>
            <p:nvPr/>
          </p:nvSpPr>
          <p:spPr bwMode="auto">
            <a:xfrm>
              <a:off x="4714" y="2670"/>
              <a:ext cx="998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 algn="ctr">
                <a:defRPr/>
              </a:pPr>
              <a:r>
                <a:rPr lang="en-US" dirty="0" smtClean="0">
                  <a:latin typeface="Consolas" panose="020B0609020204030204" pitchFamily="49" charset="0"/>
                  <a:cs typeface="Consolas" panose="020B0609020204030204" pitchFamily="49" charset="0"/>
                </a:rPr>
                <a:t>post()</a:t>
              </a:r>
              <a:endParaRPr lang="en-US" dirty="0">
                <a:latin typeface="Consolas" panose="020B0609020204030204" pitchFamily="49" charset="0"/>
                <a:cs typeface="Consolas" panose="020B0609020204030204" pitchFamily="49" charset="0"/>
              </a:endParaRPr>
            </a:p>
          </p:txBody>
        </p:sp>
        <p:sp>
          <p:nvSpPr>
            <p:cNvPr id="357393" name="Line 17"/>
            <p:cNvSpPr>
              <a:spLocks noChangeShapeType="1"/>
            </p:cNvSpPr>
            <p:nvPr/>
          </p:nvSpPr>
          <p:spPr bwMode="auto">
            <a:xfrm>
              <a:off x="4468" y="2523"/>
              <a:ext cx="0" cy="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7394" name="Line 18"/>
            <p:cNvSpPr>
              <a:spLocks noChangeShapeType="1"/>
            </p:cNvSpPr>
            <p:nvPr/>
          </p:nvSpPr>
          <p:spPr bwMode="auto">
            <a:xfrm>
              <a:off x="3787" y="2523"/>
              <a:ext cx="0" cy="363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357395" name="Text Box 19"/>
            <p:cNvSpPr txBox="1">
              <a:spLocks noChangeArrowheads="1"/>
            </p:cNvSpPr>
            <p:nvPr/>
          </p:nvSpPr>
          <p:spPr bwMode="auto">
            <a:xfrm>
              <a:off x="1202" y="2568"/>
              <a:ext cx="2540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/>
            <a:p>
              <a:pPr>
                <a:defRPr/>
              </a:pPr>
              <a:r>
                <a:rPr lang="en-US" dirty="0" smtClean="0"/>
                <a:t>OS </a:t>
              </a:r>
              <a:r>
                <a:rPr lang="en-US" dirty="0">
                  <a:solidFill>
                    <a:schemeClr val="tx2"/>
                  </a:solidFill>
                </a:rPr>
                <a:t>can</a:t>
              </a:r>
              <a:r>
                <a:rPr lang="en-US" dirty="0" smtClean="0"/>
                <a:t> </a:t>
              </a:r>
              <a:r>
                <a:rPr lang="en-US" dirty="0" smtClean="0">
                  <a:solidFill>
                    <a:schemeClr val="tx2"/>
                  </a:solidFill>
                </a:rPr>
                <a:t>not</a:t>
              </a:r>
              <a:r>
                <a:rPr lang="en-US" dirty="0" smtClean="0"/>
                <a:t> see into the future. Who </a:t>
              </a:r>
              <a:r>
                <a:rPr lang="en-US" dirty="0" smtClean="0">
                  <a:solidFill>
                    <a:srgbClr val="006600"/>
                  </a:solidFill>
                </a:rPr>
                <a:t>can</a:t>
              </a:r>
              <a:r>
                <a:rPr lang="en-US" dirty="0" smtClean="0"/>
                <a:t>?</a:t>
              </a:r>
              <a:endParaRPr lang="en-US" dirty="0"/>
            </a:p>
          </p:txBody>
        </p:sp>
      </p:grp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ROS01 Week 7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13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8083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37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Planning ROS01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124744"/>
            <a:ext cx="9011344" cy="5184576"/>
          </a:xfrm>
        </p:spPr>
        <p:txBody>
          <a:bodyPr>
            <a:normAutofit/>
          </a:bodyPr>
          <a:lstStyle/>
          <a:p>
            <a:r>
              <a:rPr lang="nl-NL" dirty="0"/>
              <a:t>Week 1: 	</a:t>
            </a:r>
            <a:r>
              <a:rPr lang="nl-NL" dirty="0" err="1"/>
              <a:t>Introduction</a:t>
            </a:r>
            <a:r>
              <a:rPr lang="nl-NL" dirty="0"/>
              <a:t> – </a:t>
            </a:r>
            <a:r>
              <a:rPr lang="nl-NL" dirty="0" err="1"/>
              <a:t>Blinking</a:t>
            </a:r>
            <a:r>
              <a:rPr lang="nl-NL" dirty="0"/>
              <a:t> </a:t>
            </a:r>
            <a:r>
              <a:rPr lang="nl-NL" dirty="0" err="1"/>
              <a:t>leds</a:t>
            </a:r>
            <a:endParaRPr lang="nl-NL" dirty="0"/>
          </a:p>
          <a:p>
            <a:r>
              <a:rPr lang="nl-NL" dirty="0"/>
              <a:t>Week 2:	</a:t>
            </a:r>
            <a:r>
              <a:rPr lang="en-US" dirty="0"/>
              <a:t>Super loop construct with an ISR</a:t>
            </a:r>
            <a:endParaRPr lang="nl-NL" dirty="0"/>
          </a:p>
          <a:p>
            <a:r>
              <a:rPr lang="en-US" dirty="0" smtClean="0"/>
              <a:t>Week 3: 	Cooperative Scheduling</a:t>
            </a:r>
          </a:p>
          <a:p>
            <a:r>
              <a:rPr lang="en-US" dirty="0" smtClean="0"/>
              <a:t>Week 4: 	Pre-emptive Scheduling</a:t>
            </a:r>
          </a:p>
          <a:p>
            <a:r>
              <a:rPr lang="en-US" dirty="0" smtClean="0"/>
              <a:t>Week 5: 	Using TI-RTOS</a:t>
            </a:r>
          </a:p>
          <a:p>
            <a:r>
              <a:rPr lang="en-US" dirty="0" smtClean="0"/>
              <a:t>Week 6:	</a:t>
            </a:r>
            <a:r>
              <a:rPr lang="en-US" dirty="0" err="1" smtClean="0"/>
              <a:t>Schedulability</a:t>
            </a:r>
            <a:r>
              <a:rPr lang="en-US" dirty="0" smtClean="0"/>
              <a:t> Analyses, Priority Assignment,</a:t>
            </a:r>
            <a:br>
              <a:rPr lang="en-US" dirty="0" smtClean="0"/>
            </a:br>
            <a:r>
              <a:rPr lang="en-US" dirty="0" smtClean="0"/>
              <a:t>		Response </a:t>
            </a:r>
            <a:r>
              <a:rPr lang="en-US" dirty="0"/>
              <a:t>Time </a:t>
            </a:r>
            <a:r>
              <a:rPr lang="en-US" dirty="0" smtClean="0"/>
              <a:t>Analyses (part 1)</a:t>
            </a:r>
          </a:p>
          <a:p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Week 7: 	Response Time Analyses (part 2)</a:t>
            </a:r>
          </a:p>
          <a:p>
            <a:r>
              <a:rPr lang="en-US" dirty="0" smtClean="0"/>
              <a:t>Week 8:	Finalizing Final Assignment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2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ROS01 Week 7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54209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Vrije vorm 8"/>
          <p:cNvSpPr/>
          <p:nvPr/>
        </p:nvSpPr>
        <p:spPr bwMode="auto">
          <a:xfrm>
            <a:off x="7496008" y="1859545"/>
            <a:ext cx="1349453" cy="1297312"/>
          </a:xfrm>
          <a:custGeom>
            <a:avLst/>
            <a:gdLst>
              <a:gd name="connsiteX0" fmla="*/ 373974 w 1529110"/>
              <a:gd name="connsiteY0" fmla="*/ 1295436 h 1295436"/>
              <a:gd name="connsiteX1" fmla="*/ 3860 w 1529110"/>
              <a:gd name="connsiteY1" fmla="*/ 479008 h 1295436"/>
              <a:gd name="connsiteX2" fmla="*/ 580803 w 1529110"/>
              <a:gd name="connsiteY2" fmla="*/ 36 h 1295436"/>
              <a:gd name="connsiteX3" fmla="*/ 1506088 w 1529110"/>
              <a:gd name="connsiteY3" fmla="*/ 500779 h 1295436"/>
              <a:gd name="connsiteX4" fmla="*/ 1157745 w 1529110"/>
              <a:gd name="connsiteY4" fmla="*/ 1284550 h 1295436"/>
              <a:gd name="connsiteX0" fmla="*/ 373974 w 1370834"/>
              <a:gd name="connsiteY0" fmla="*/ 1297036 h 1297036"/>
              <a:gd name="connsiteX1" fmla="*/ 3860 w 1370834"/>
              <a:gd name="connsiteY1" fmla="*/ 480608 h 1297036"/>
              <a:gd name="connsiteX2" fmla="*/ 580803 w 1370834"/>
              <a:gd name="connsiteY2" fmla="*/ 1636 h 1297036"/>
              <a:gd name="connsiteX3" fmla="*/ 1321031 w 1370834"/>
              <a:gd name="connsiteY3" fmla="*/ 360864 h 1297036"/>
              <a:gd name="connsiteX4" fmla="*/ 1157745 w 1370834"/>
              <a:gd name="connsiteY4" fmla="*/ 1286150 h 1297036"/>
              <a:gd name="connsiteX0" fmla="*/ 352593 w 1349453"/>
              <a:gd name="connsiteY0" fmla="*/ 1297312 h 1297312"/>
              <a:gd name="connsiteX1" fmla="*/ 4251 w 1349453"/>
              <a:gd name="connsiteY1" fmla="*/ 491770 h 1297312"/>
              <a:gd name="connsiteX2" fmla="*/ 559422 w 1349453"/>
              <a:gd name="connsiteY2" fmla="*/ 1912 h 1297312"/>
              <a:gd name="connsiteX3" fmla="*/ 1299650 w 1349453"/>
              <a:gd name="connsiteY3" fmla="*/ 361140 h 1297312"/>
              <a:gd name="connsiteX4" fmla="*/ 1136364 w 1349453"/>
              <a:gd name="connsiteY4" fmla="*/ 1286426 h 129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49453" h="1297312">
                <a:moveTo>
                  <a:pt x="352593" y="1297312"/>
                </a:moveTo>
                <a:cubicBezTo>
                  <a:pt x="150300" y="997048"/>
                  <a:pt x="-30221" y="707670"/>
                  <a:pt x="4251" y="491770"/>
                </a:cubicBezTo>
                <a:cubicBezTo>
                  <a:pt x="38722" y="275870"/>
                  <a:pt x="343522" y="23684"/>
                  <a:pt x="559422" y="1912"/>
                </a:cubicBezTo>
                <a:cubicBezTo>
                  <a:pt x="775322" y="-19860"/>
                  <a:pt x="1203493" y="147054"/>
                  <a:pt x="1299650" y="361140"/>
                </a:cubicBezTo>
                <a:cubicBezTo>
                  <a:pt x="1395807" y="575226"/>
                  <a:pt x="1358614" y="1001583"/>
                  <a:pt x="1136364" y="1286426"/>
                </a:cubicBezTo>
              </a:path>
            </a:pathLst>
          </a:custGeom>
          <a:noFill/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Task states</a:t>
            </a:r>
            <a:endParaRPr lang="nl-NL" dirty="0"/>
          </a:p>
        </p:txBody>
      </p:sp>
      <p:sp>
        <p:nvSpPr>
          <p:cNvPr id="6" name="Ovaal 5"/>
          <p:cNvSpPr/>
          <p:nvPr/>
        </p:nvSpPr>
        <p:spPr bwMode="auto">
          <a:xfrm>
            <a:off x="6849481" y="3111617"/>
            <a:ext cx="2736304" cy="652255"/>
          </a:xfrm>
          <a:prstGeom prst="ellipse">
            <a:avLst/>
          </a:prstGeom>
          <a:solidFill>
            <a:srgbClr val="FFFF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1" dirty="0">
                <a:solidFill>
                  <a:srgbClr val="C00000"/>
                </a:solidFill>
              </a:rPr>
              <a:t>running</a:t>
            </a:r>
            <a:endParaRPr kumimoji="1" lang="nl-NL" sz="2400" b="1" dirty="0">
              <a:solidFill>
                <a:srgbClr val="C00000"/>
              </a:solidFill>
            </a:endParaRPr>
          </a:p>
        </p:txBody>
      </p:sp>
      <p:sp>
        <p:nvSpPr>
          <p:cNvPr id="7" name="Ovaal 6"/>
          <p:cNvSpPr/>
          <p:nvPr/>
        </p:nvSpPr>
        <p:spPr bwMode="auto">
          <a:xfrm>
            <a:off x="2529001" y="3111616"/>
            <a:ext cx="2736304" cy="652255"/>
          </a:xfrm>
          <a:prstGeom prst="ellipse">
            <a:avLst/>
          </a:prstGeom>
          <a:solidFill>
            <a:srgbClr val="FFFF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1" dirty="0">
                <a:solidFill>
                  <a:srgbClr val="C00000"/>
                </a:solidFill>
              </a:rPr>
              <a:t>ready</a:t>
            </a:r>
            <a:endParaRPr kumimoji="1" lang="nl-NL" sz="2400" b="1" dirty="0">
              <a:solidFill>
                <a:srgbClr val="C00000"/>
              </a:solidFill>
            </a:endParaRPr>
          </a:p>
        </p:txBody>
      </p:sp>
      <p:sp>
        <p:nvSpPr>
          <p:cNvPr id="8" name="Ovaal 7"/>
          <p:cNvSpPr/>
          <p:nvPr/>
        </p:nvSpPr>
        <p:spPr bwMode="auto">
          <a:xfrm>
            <a:off x="4833257" y="4767801"/>
            <a:ext cx="2736304" cy="652255"/>
          </a:xfrm>
          <a:prstGeom prst="ellipse">
            <a:avLst/>
          </a:prstGeom>
          <a:solidFill>
            <a:srgbClr val="FFFF00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1" lang="en-US" sz="2400" b="1" dirty="0">
                <a:solidFill>
                  <a:srgbClr val="C00000"/>
                </a:solidFill>
              </a:rPr>
              <a:t>Blocked </a:t>
            </a:r>
            <a:r>
              <a:rPr kumimoji="1" lang="en-US" sz="2400" dirty="0">
                <a:solidFill>
                  <a:srgbClr val="C00000"/>
                </a:solidFill>
              </a:rPr>
              <a:t>on </a:t>
            </a:r>
            <a:r>
              <a:rPr kumimoji="1" lang="en-US" sz="2400" i="1" dirty="0">
                <a:solidFill>
                  <a:srgbClr val="C00000"/>
                </a:solidFill>
              </a:rPr>
              <a:t>m</a:t>
            </a:r>
            <a:endParaRPr kumimoji="1" lang="nl-NL" sz="2400" i="1" dirty="0">
              <a:solidFill>
                <a:srgbClr val="C00000"/>
              </a:solidFill>
            </a:endParaRPr>
          </a:p>
        </p:txBody>
      </p:sp>
      <p:cxnSp>
        <p:nvCxnSpPr>
          <p:cNvPr id="12" name="Gekromde verbindingslijn 11"/>
          <p:cNvCxnSpPr>
            <a:stCxn id="7" idx="7"/>
            <a:endCxn id="6" idx="1"/>
          </p:cNvCxnSpPr>
          <p:nvPr/>
        </p:nvCxnSpPr>
        <p:spPr bwMode="auto">
          <a:xfrm rot="16200000" flipH="1">
            <a:off x="6057393" y="2014326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0" name="Gekromde verbindingslijn 19"/>
          <p:cNvCxnSpPr>
            <a:stCxn id="7" idx="5"/>
          </p:cNvCxnSpPr>
          <p:nvPr/>
        </p:nvCxnSpPr>
        <p:spPr bwMode="auto">
          <a:xfrm rot="16200000" flipH="1">
            <a:off x="6066776" y="2466157"/>
            <a:ext cx="895637" cy="3300020"/>
          </a:xfrm>
          <a:prstGeom prst="curvedConnector2">
            <a:avLst/>
          </a:prstGeom>
          <a:solidFill>
            <a:srgbClr val="FFFF00"/>
          </a:solidFill>
          <a:ln>
            <a:noFill/>
            <a:tailEnd type="arrow"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3" name="Gekromde verbindingslijn 22"/>
          <p:cNvCxnSpPr/>
          <p:nvPr/>
        </p:nvCxnSpPr>
        <p:spPr bwMode="auto">
          <a:xfrm rot="16200000" flipV="1">
            <a:off x="6082075" y="2475538"/>
            <a:ext cx="1" cy="2385620"/>
          </a:xfrm>
          <a:prstGeom prst="curvedConnector3">
            <a:avLst>
              <a:gd name="adj1" fmla="val -32412100000"/>
            </a:avLst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5" name="Gekromde verbindingslijn 24"/>
          <p:cNvCxnSpPr>
            <a:stCxn id="6" idx="4"/>
            <a:endCxn id="8" idx="6"/>
          </p:cNvCxnSpPr>
          <p:nvPr/>
        </p:nvCxnSpPr>
        <p:spPr bwMode="auto">
          <a:xfrm rot="5400000">
            <a:off x="7228570" y="4104863"/>
            <a:ext cx="1330057" cy="648072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cxnSp>
        <p:nvCxnSpPr>
          <p:cNvPr id="28" name="Gekromde verbindingslijn 27"/>
          <p:cNvCxnSpPr>
            <a:stCxn id="7" idx="4"/>
            <a:endCxn id="8" idx="2"/>
          </p:cNvCxnSpPr>
          <p:nvPr/>
        </p:nvCxnSpPr>
        <p:spPr bwMode="auto">
          <a:xfrm rot="16200000" flipH="1">
            <a:off x="3700176" y="3960847"/>
            <a:ext cx="1330058" cy="936104"/>
          </a:xfrm>
          <a:prstGeom prst="curvedConnector2">
            <a:avLst/>
          </a:prstGeom>
          <a:solidFill>
            <a:srgbClr val="FFFF00"/>
          </a:solidFill>
          <a:ln w="38100" cap="flat" cmpd="sng" algn="ctr">
            <a:solidFill>
              <a:schemeClr val="tx1"/>
            </a:solidFill>
            <a:prstDash val="solid"/>
            <a:round/>
            <a:headEnd type="triangle" w="lg" len="lg"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cxnSp>
      <p:sp>
        <p:nvSpPr>
          <p:cNvPr id="33" name="Tekstvak 32"/>
          <p:cNvSpPr txBox="1"/>
          <p:nvPr/>
        </p:nvSpPr>
        <p:spPr>
          <a:xfrm>
            <a:off x="8289642" y="4116167"/>
            <a:ext cx="2713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Lock </a:t>
            </a:r>
            <a:r>
              <a:rPr lang="en-US" sz="2400" dirty="0" err="1"/>
              <a:t>mutex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which is already </a:t>
            </a:r>
            <a:r>
              <a:rPr lang="en-US" sz="2400" dirty="0" smtClean="0"/>
              <a:t>locked</a:t>
            </a:r>
            <a:endParaRPr lang="nl-NL" sz="2400" dirty="0"/>
          </a:p>
        </p:txBody>
      </p:sp>
      <p:sp>
        <p:nvSpPr>
          <p:cNvPr id="35" name="Tekstvak 34"/>
          <p:cNvSpPr txBox="1"/>
          <p:nvPr/>
        </p:nvSpPr>
        <p:spPr>
          <a:xfrm>
            <a:off x="1684082" y="4416124"/>
            <a:ext cx="2215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Unlock</a:t>
            </a:r>
            <a:r>
              <a:rPr lang="en-US" sz="2400" dirty="0" smtClean="0"/>
              <a:t> </a:t>
            </a:r>
            <a:r>
              <a:rPr lang="en-US" sz="2400" dirty="0" err="1"/>
              <a:t>mutex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endParaRPr lang="nl-NL" sz="2400" i="1" dirty="0"/>
          </a:p>
        </p:txBody>
      </p:sp>
      <p:sp>
        <p:nvSpPr>
          <p:cNvPr id="18" name="Tekstvak 17"/>
          <p:cNvSpPr txBox="1"/>
          <p:nvPr/>
        </p:nvSpPr>
        <p:spPr>
          <a:xfrm>
            <a:off x="8868022" y="1799713"/>
            <a:ext cx="24677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Lock </a:t>
            </a:r>
            <a:r>
              <a:rPr lang="en-US" sz="2400" dirty="0" err="1"/>
              <a:t>mutex</a:t>
            </a:r>
            <a:r>
              <a:rPr lang="en-US" sz="2400" dirty="0"/>
              <a:t> </a:t>
            </a:r>
            <a:r>
              <a:rPr lang="en-US" sz="2400" i="1" dirty="0"/>
              <a:t>m</a:t>
            </a:r>
            <a:r>
              <a:rPr lang="en-US" sz="2400" dirty="0"/>
              <a:t> which is </a:t>
            </a:r>
            <a:r>
              <a:rPr lang="en-US" sz="2400" dirty="0" smtClean="0"/>
              <a:t>unlocked</a:t>
            </a:r>
            <a:endParaRPr lang="nl-NL" sz="24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2474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nl-NL" smtClean="0"/>
              <a:t>FPS-DMPO Blocking</a:t>
            </a:r>
          </a:p>
        </p:txBody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2400" dirty="0" smtClean="0"/>
              <a:t>When a task with a lower priority has to wait on a task with a higher priority, the task is </a:t>
            </a:r>
            <a:r>
              <a:rPr lang="en-US" sz="2400" dirty="0" smtClean="0">
                <a:solidFill>
                  <a:schemeClr val="hlink"/>
                </a:solidFill>
              </a:rPr>
              <a:t>preempted</a:t>
            </a:r>
            <a:r>
              <a:rPr lang="en-US" sz="24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A preempted task is added to the ready queue </a:t>
            </a:r>
            <a:r>
              <a:rPr lang="en-US" sz="2400" dirty="0" smtClean="0">
                <a:solidFill>
                  <a:schemeClr val="hlink"/>
                </a:solidFill>
              </a:rPr>
              <a:t>before</a:t>
            </a:r>
            <a:r>
              <a:rPr lang="en-US" sz="2400" dirty="0" smtClean="0"/>
              <a:t> tasks with the same priority.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When a task </a:t>
            </a:r>
            <a:r>
              <a:rPr lang="en-US" sz="2400" dirty="0"/>
              <a:t>with a high priority has </a:t>
            </a:r>
            <a:r>
              <a:rPr lang="en-US" sz="2400" dirty="0" smtClean="0"/>
              <a:t>to wait on a task with a lower priority, the task is </a:t>
            </a:r>
            <a:r>
              <a:rPr lang="en-US" sz="2400" dirty="0" smtClean="0">
                <a:solidFill>
                  <a:schemeClr val="hlink"/>
                </a:solidFill>
              </a:rPr>
              <a:t>blocked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chemeClr val="tx2"/>
                </a:solidFill>
              </a:rPr>
              <a:t>priority inversion</a:t>
            </a:r>
            <a:r>
              <a:rPr lang="en-US" sz="2400" dirty="0" smtClean="0"/>
              <a:t>).</a:t>
            </a:r>
          </a:p>
          <a:p>
            <a:pPr>
              <a:lnSpc>
                <a:spcPct val="90000"/>
              </a:lnSpc>
            </a:pPr>
            <a:r>
              <a:rPr lang="en-US" sz="2400" dirty="0" smtClean="0"/>
              <a:t>When a task is unblocked, it </a:t>
            </a:r>
            <a:r>
              <a:rPr lang="en-US" sz="2400" dirty="0"/>
              <a:t>is added to the ready queue </a:t>
            </a:r>
            <a:r>
              <a:rPr lang="en-US" sz="2400" dirty="0" smtClean="0">
                <a:solidFill>
                  <a:schemeClr val="hlink"/>
                </a:solidFill>
              </a:rPr>
              <a:t>after</a:t>
            </a:r>
            <a:r>
              <a:rPr lang="en-US" sz="2400" dirty="0" smtClean="0"/>
              <a:t> </a:t>
            </a:r>
            <a:r>
              <a:rPr lang="en-US" sz="2400" dirty="0"/>
              <a:t>tasks with the same priority.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To predict the real-time behavior of a task, the maximum time a task can be blocked must be </a:t>
            </a:r>
            <a:r>
              <a:rPr lang="en-US" sz="2400" dirty="0" smtClean="0">
                <a:solidFill>
                  <a:schemeClr val="hlink"/>
                </a:solidFill>
              </a:rPr>
              <a:t>predictable</a:t>
            </a:r>
            <a:r>
              <a:rPr lang="en-US" sz="2400" dirty="0" smtClean="0"/>
              <a:t> (</a:t>
            </a:r>
            <a:r>
              <a:rPr lang="en-US" sz="2400" dirty="0" smtClean="0">
                <a:solidFill>
                  <a:srgbClr val="006600"/>
                </a:solidFill>
              </a:rPr>
              <a:t>bound blocking</a:t>
            </a:r>
            <a:r>
              <a:rPr lang="en-US" sz="2400" dirty="0" smtClean="0"/>
              <a:t>).</a:t>
            </a:r>
            <a:endParaRPr lang="en-US" sz="24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5970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9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Priority inversion example</a:t>
            </a:r>
          </a:p>
        </p:txBody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82774" y="1268413"/>
            <a:ext cx="8677721" cy="5256212"/>
          </a:xfrm>
        </p:spPr>
        <p:txBody>
          <a:bodyPr/>
          <a:lstStyle/>
          <a:p>
            <a:pPr eaLnBrk="1" hangingPunct="1"/>
            <a:r>
              <a:rPr lang="en-US" dirty="0" smtClean="0"/>
              <a:t>Four tasks (a, b, c, and d) </a:t>
            </a:r>
            <a:r>
              <a:rPr lang="en-US" dirty="0" smtClean="0">
                <a:solidFill>
                  <a:schemeClr val="hlink"/>
                </a:solidFill>
              </a:rPr>
              <a:t>share</a:t>
            </a:r>
            <a:r>
              <a:rPr lang="en-US" dirty="0" smtClean="0"/>
              <a:t> two </a:t>
            </a:r>
            <a:r>
              <a:rPr lang="en-US" dirty="0" smtClean="0">
                <a:solidFill>
                  <a:schemeClr val="hlink"/>
                </a:solidFill>
              </a:rPr>
              <a:t>resources</a:t>
            </a:r>
            <a:r>
              <a:rPr lang="en-US" dirty="0" smtClean="0"/>
              <a:t> (Q and V). </a:t>
            </a:r>
          </a:p>
          <a:p>
            <a:pPr eaLnBrk="1" hangingPunct="1"/>
            <a:r>
              <a:rPr lang="en-US" dirty="0" smtClean="0"/>
              <a:t>Each resource can only be used mutually exclusive (so each resource is </a:t>
            </a:r>
            <a:r>
              <a:rPr lang="en-US" dirty="0" smtClean="0">
                <a:solidFill>
                  <a:schemeClr val="hlink"/>
                </a:solidFill>
              </a:rPr>
              <a:t>protected</a:t>
            </a:r>
            <a:r>
              <a:rPr lang="en-US" dirty="0" smtClean="0"/>
              <a:t> with a </a:t>
            </a:r>
            <a:r>
              <a:rPr lang="en-US" dirty="0" err="1" smtClean="0">
                <a:solidFill>
                  <a:schemeClr val="hlink"/>
                </a:solidFill>
              </a:rPr>
              <a:t>mutex</a:t>
            </a:r>
            <a:r>
              <a:rPr lang="en-US" dirty="0" smtClean="0"/>
              <a:t>).</a:t>
            </a:r>
          </a:p>
        </p:txBody>
      </p:sp>
      <p:graphicFrame>
        <p:nvGraphicFramePr>
          <p:cNvPr id="348258" name="Group 9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107743"/>
              </p:ext>
            </p:extLst>
          </p:nvPr>
        </p:nvGraphicFramePr>
        <p:xfrm>
          <a:off x="2135189" y="3357564"/>
          <a:ext cx="5113337" cy="2359027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8350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660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24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91928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release time</a:t>
                      </a:r>
                      <a:endParaRPr kumimoji="1" lang="nl-NL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730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14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nl-NL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1" lang="nl-NL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0" marB="46800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48259" name="Text Box 99"/>
          <p:cNvSpPr txBox="1">
            <a:spLocks noChangeArrowheads="1"/>
          </p:cNvSpPr>
          <p:nvPr/>
        </p:nvSpPr>
        <p:spPr bwMode="auto">
          <a:xfrm>
            <a:off x="7967216" y="3717032"/>
            <a:ext cx="2881312" cy="1941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pPr algn="l">
              <a:defRPr/>
            </a:pPr>
            <a:r>
              <a:rPr lang="en-US" sz="2000" dirty="0" smtClean="0"/>
              <a:t>E =  task only needs the</a:t>
            </a:r>
            <a:br>
              <a:rPr lang="en-US" sz="2000" dirty="0" smtClean="0"/>
            </a:br>
            <a:r>
              <a:rPr lang="en-US" sz="2000" dirty="0" smtClean="0"/>
              <a:t>       processor to run</a:t>
            </a:r>
          </a:p>
          <a:p>
            <a:pPr>
              <a:defRPr/>
            </a:pPr>
            <a:r>
              <a:rPr lang="en-US" sz="2000" dirty="0" smtClean="0"/>
              <a:t>Q = task needs processor</a:t>
            </a:r>
            <a:br>
              <a:rPr lang="en-US" sz="2000" dirty="0" smtClean="0"/>
            </a:br>
            <a:r>
              <a:rPr lang="en-US" sz="2000" dirty="0"/>
              <a:t> </a:t>
            </a:r>
            <a:r>
              <a:rPr lang="en-US" sz="2000" dirty="0" smtClean="0"/>
              <a:t>      and resource Q to run</a:t>
            </a:r>
          </a:p>
          <a:p>
            <a:pPr algn="l">
              <a:defRPr/>
            </a:pPr>
            <a:r>
              <a:rPr lang="en-US" sz="2000" dirty="0" smtClean="0"/>
              <a:t>V = task needs processor</a:t>
            </a:r>
            <a:br>
              <a:rPr lang="en-US" sz="2000" dirty="0" smtClean="0"/>
            </a:br>
            <a:r>
              <a:rPr lang="en-US" sz="2000" dirty="0" smtClean="0"/>
              <a:t>       and resource V to run</a:t>
            </a:r>
            <a:endParaRPr lang="en-US" sz="20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74786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Priority inversion example</a:t>
            </a:r>
          </a:p>
        </p:txBody>
      </p:sp>
      <p:sp>
        <p:nvSpPr>
          <p:cNvPr id="50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8A08FA-6FDA-4E17-8731-3B82386EE169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pic>
        <p:nvPicPr>
          <p:cNvPr id="11776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7351" y="1412876"/>
            <a:ext cx="6335713" cy="300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7766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4724400"/>
            <a:ext cx="3455988" cy="189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49407" name="Group 2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7427426"/>
              </p:ext>
            </p:extLst>
          </p:nvPr>
        </p:nvGraphicFramePr>
        <p:xfrm>
          <a:off x="5663952" y="4653136"/>
          <a:ext cx="4032250" cy="18399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381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54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52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033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nl-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nl-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nl-NL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release time</a:t>
                      </a:r>
                      <a:endParaRPr kumimoji="1" lang="nl-NL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smtClean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nl-NL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nl-NL" sz="18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1" lang="nl-NL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082601" y="1340768"/>
            <a:ext cx="4167237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t = 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13334" y="1340768"/>
            <a:ext cx="4527277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t = 4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11350" y="1340768"/>
            <a:ext cx="4829261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t = 3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034972" y="1340768"/>
            <a:ext cx="5205639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t = 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705222" y="1340768"/>
            <a:ext cx="5535389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t = 1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345182" y="1340768"/>
            <a:ext cx="5895429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400256" y="908720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Finish this </a:t>
            </a:r>
            <a:r>
              <a:rPr lang="en-US" sz="2800" b="1" dirty="0">
                <a:solidFill>
                  <a:srgbClr val="C00000"/>
                </a:solidFill>
              </a:rPr>
              <a:t>Gantt chart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yourself!</a:t>
            </a:r>
            <a:endParaRPr lang="en-US" sz="28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84956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3" grpId="0"/>
      <p:bldP spid="1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7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FPS-DMPO Priority inversion</a:t>
            </a:r>
          </a:p>
        </p:txBody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Task d is being blocked by task a, b, and c (all tasks with a lower priority)!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Blocking (priority inversion) </a:t>
            </a:r>
            <a:r>
              <a:rPr lang="en-US" b="1" dirty="0">
                <a:solidFill>
                  <a:schemeClr val="tx2"/>
                </a:solidFill>
              </a:rPr>
              <a:t>can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chemeClr val="tx2"/>
                </a:solidFill>
              </a:rPr>
              <a:t>not</a:t>
            </a:r>
            <a:r>
              <a:rPr lang="en-US" dirty="0" smtClean="0"/>
              <a:t> be </a:t>
            </a:r>
            <a:r>
              <a:rPr lang="en-US" b="1" dirty="0" smtClean="0"/>
              <a:t>avoided</a:t>
            </a:r>
            <a:r>
              <a:rPr lang="en-US" dirty="0" smtClean="0"/>
              <a:t> if we use mutual exclusive recourses.</a:t>
            </a:r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dirty="0" smtClean="0"/>
              <a:t>Blocking </a:t>
            </a:r>
            <a:r>
              <a:rPr lang="en-US" b="1" dirty="0">
                <a:solidFill>
                  <a:srgbClr val="006600"/>
                </a:solidFill>
              </a:rPr>
              <a:t>can</a:t>
            </a:r>
            <a:r>
              <a:rPr lang="en-US" dirty="0" smtClean="0"/>
              <a:t> be </a:t>
            </a:r>
            <a:r>
              <a:rPr lang="en-US" b="1" dirty="0" smtClean="0"/>
              <a:t>bounded</a:t>
            </a:r>
            <a:r>
              <a:rPr lang="en-US" dirty="0" smtClean="0"/>
              <a:t> by using </a:t>
            </a:r>
            <a:r>
              <a:rPr lang="en-US" dirty="0" smtClean="0">
                <a:solidFill>
                  <a:schemeClr val="hlink"/>
                </a:solidFill>
              </a:rPr>
              <a:t>priority inheritance</a:t>
            </a:r>
            <a:r>
              <a:rPr lang="en-US" dirty="0" smtClean="0"/>
              <a:t>:</a:t>
            </a:r>
          </a:p>
          <a:p>
            <a:pPr lvl="1" eaLnBrk="1" hangingPunct="1"/>
            <a:r>
              <a:rPr lang="en-US" dirty="0" smtClean="0"/>
              <a:t>When a task is blocked on a resource, then the task that owns the recourse gets (inherits) the priority of the blocked task.</a:t>
            </a:r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832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Priority inheritance example</a:t>
            </a:r>
          </a:p>
        </p:txBody>
      </p:sp>
      <p:sp>
        <p:nvSpPr>
          <p:cNvPr id="50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9097AE-CEFB-4A8C-93BF-7A4956C37C00}" type="slidenum">
              <a:rPr lang="en-US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1198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7850" y="4724400"/>
            <a:ext cx="3455988" cy="1892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198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1412876"/>
            <a:ext cx="6254750" cy="299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353287" name="Group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5308159"/>
              </p:ext>
            </p:extLst>
          </p:nvPr>
        </p:nvGraphicFramePr>
        <p:xfrm>
          <a:off x="5663952" y="4636089"/>
          <a:ext cx="4032250" cy="1839910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381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2547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6523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5033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task</a:t>
                      </a:r>
                      <a:endParaRPr kumimoji="1" lang="en-US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 err="1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prio</a:t>
                      </a:r>
                      <a:endParaRPr kumimoji="1" lang="en-US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execution</a:t>
                      </a:r>
                      <a:endParaRPr kumimoji="1" lang="en-US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b="1" u="none" strike="noStrike" cap="none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</a:rPr>
                        <a:t>release time</a:t>
                      </a:r>
                      <a:endParaRPr kumimoji="1" lang="en-US" sz="1800" b="1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d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EEQVE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4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c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3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EVVE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b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EE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2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6798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a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1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EQQQQE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1" lang="en-US" sz="1800" u="none" strike="noStrike" cap="none" normalizeH="0" baseline="0" noProof="0" dirty="0" smtClean="0">
                          <a:ln>
                            <a:noFill/>
                          </a:ln>
                          <a:effectLst/>
                        </a:rPr>
                        <a:t>0</a:t>
                      </a:r>
                      <a:endParaRPr kumimoji="1" lang="en-US" sz="1800" b="0" i="0" u="none" strike="noStrike" cap="none" normalizeH="0" baseline="0" noProof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90000" marR="90000" marT="46808" marB="46808" horzOverflow="overflow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4" name="Rectangle 13"/>
          <p:cNvSpPr/>
          <p:nvPr/>
        </p:nvSpPr>
        <p:spPr>
          <a:xfrm>
            <a:off x="5082601" y="1340768"/>
            <a:ext cx="4167237" cy="273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2400" dirty="0" smtClean="0">
                <a:solidFill>
                  <a:srgbClr val="FF0000"/>
                </a:solidFill>
              </a:rPr>
              <a:t>t = 5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400256" y="908720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Finish this </a:t>
            </a:r>
            <a:r>
              <a:rPr lang="en-US" sz="2800" b="1" dirty="0">
                <a:solidFill>
                  <a:srgbClr val="C00000"/>
                </a:solidFill>
              </a:rPr>
              <a:t>Gantt chart</a:t>
            </a:r>
            <a:r>
              <a:rPr lang="en-US" sz="2800" dirty="0">
                <a:solidFill>
                  <a:srgbClr val="C00000"/>
                </a:solidFill>
              </a:rPr>
              <a:t> </a:t>
            </a:r>
            <a:r>
              <a:rPr lang="en-US" sz="2800" dirty="0" smtClean="0"/>
              <a:t>yourself!</a:t>
            </a:r>
            <a:endParaRPr lang="en-US" sz="2800" dirty="0"/>
          </a:p>
        </p:txBody>
      </p:sp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42633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1" animBg="1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Blocking Priority inheritance</a:t>
            </a:r>
          </a:p>
        </p:txBody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43472" y="1268413"/>
            <a:ext cx="9505056" cy="5256212"/>
          </a:xfrm>
        </p:spPr>
        <p:txBody>
          <a:bodyPr/>
          <a:lstStyle/>
          <a:p>
            <a:pPr eaLnBrk="1" hangingPunct="1"/>
            <a:r>
              <a:rPr lang="en-US" dirty="0" smtClean="0"/>
              <a:t>The blocked time of each task is now </a:t>
            </a:r>
            <a:r>
              <a:rPr lang="en-US" dirty="0" smtClean="0">
                <a:solidFill>
                  <a:schemeClr val="hlink"/>
                </a:solidFill>
              </a:rPr>
              <a:t>bounded</a:t>
            </a:r>
            <a:r>
              <a:rPr lang="en-US" dirty="0" smtClean="0"/>
              <a:t>.</a:t>
            </a:r>
          </a:p>
          <a:p>
            <a:pPr eaLnBrk="1" hangingPunct="1"/>
            <a:endParaRPr lang="en-US" dirty="0" smtClean="0"/>
          </a:p>
          <a:p>
            <a:pPr eaLnBrk="1" hangingPunct="1"/>
            <a:endParaRPr lang="en-US" dirty="0" smtClean="0"/>
          </a:p>
          <a:p>
            <a:pPr eaLnBrk="1" hangingPunct="1"/>
            <a:r>
              <a:rPr lang="en-US" b="1" i="1" dirty="0" smtClean="0">
                <a:latin typeface="Times New Roman" pitchFamily="18" charset="0"/>
              </a:rPr>
              <a:t>B</a:t>
            </a:r>
            <a:r>
              <a:rPr lang="en-US" b="1" i="1" baseline="-25000" dirty="0" smtClean="0">
                <a:latin typeface="Times New Roman" pitchFamily="18" charset="0"/>
              </a:rPr>
              <a:t>i</a:t>
            </a:r>
            <a:r>
              <a:rPr lang="en-US" dirty="0" smtClean="0"/>
              <a:t> = maximum blocking time for task </a:t>
            </a:r>
            <a:r>
              <a:rPr lang="en-US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endParaRPr lang="en-US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/>
            <a:r>
              <a:rPr lang="en-US" b="1" i="1" dirty="0" smtClean="0">
                <a:latin typeface="Times New Roman" pitchFamily="18" charset="0"/>
              </a:rPr>
              <a:t>K</a:t>
            </a:r>
            <a:r>
              <a:rPr lang="en-US" dirty="0" smtClean="0"/>
              <a:t> = total number of resources</a:t>
            </a:r>
          </a:p>
          <a:p>
            <a:pPr eaLnBrk="1" hangingPunct="1"/>
            <a:r>
              <a:rPr lang="en-US" b="1" i="1" dirty="0" smtClean="0">
                <a:latin typeface="Times New Roman" pitchFamily="18" charset="0"/>
              </a:rPr>
              <a:t>usage(k, </a:t>
            </a:r>
            <a:r>
              <a:rPr lang="en-US" b="1" i="1" dirty="0" err="1" smtClean="0">
                <a:latin typeface="Times New Roman" pitchFamily="18" charset="0"/>
              </a:rPr>
              <a:t>i</a:t>
            </a:r>
            <a:r>
              <a:rPr lang="en-US" b="1" i="1" dirty="0" smtClean="0">
                <a:latin typeface="Times New Roman" pitchFamily="18" charset="0"/>
              </a:rPr>
              <a:t>)</a:t>
            </a:r>
            <a:r>
              <a:rPr lang="en-US" dirty="0" smtClean="0"/>
              <a:t> = Boolean function</a:t>
            </a:r>
          </a:p>
          <a:p>
            <a:pPr lvl="1" eaLnBrk="1" hangingPunct="1"/>
            <a:r>
              <a:rPr lang="en-US" dirty="0" smtClean="0"/>
              <a:t>1 if there is a task with a priority </a:t>
            </a:r>
            <a:r>
              <a:rPr lang="en-US" dirty="0" smtClean="0">
                <a:solidFill>
                  <a:schemeClr val="hlink"/>
                </a:solidFill>
              </a:rPr>
              <a:t>lower</a:t>
            </a:r>
            <a:r>
              <a:rPr lang="en-US" dirty="0" smtClean="0"/>
              <a:t> </a:t>
            </a:r>
            <a:r>
              <a:rPr lang="en-US" dirty="0">
                <a:solidFill>
                  <a:schemeClr val="hlink"/>
                </a:solidFill>
              </a:rPr>
              <a:t>than</a:t>
            </a:r>
            <a:r>
              <a:rPr lang="en-US" dirty="0" smtClean="0"/>
              <a:t> </a:t>
            </a:r>
            <a:r>
              <a:rPr lang="en-US" b="1" i="1" dirty="0" smtClean="0">
                <a:latin typeface="Times New Roman" pitchFamily="18" charset="0"/>
              </a:rPr>
              <a:t>P</a:t>
            </a:r>
            <a:r>
              <a:rPr lang="en-US" b="1" i="1" baseline="-25000" dirty="0" smtClean="0">
                <a:latin typeface="Times New Roman" pitchFamily="18" charset="0"/>
              </a:rPr>
              <a:t>i</a:t>
            </a:r>
            <a:r>
              <a:rPr lang="en-US" dirty="0" smtClean="0"/>
              <a:t> and a task with a priority </a:t>
            </a:r>
            <a:r>
              <a:rPr lang="en-US" dirty="0" smtClean="0">
                <a:solidFill>
                  <a:schemeClr val="hlink"/>
                </a:solidFill>
              </a:rPr>
              <a:t>higher than or equal to</a:t>
            </a:r>
            <a:r>
              <a:rPr lang="en-US" dirty="0" smtClean="0"/>
              <a:t> </a:t>
            </a:r>
            <a:r>
              <a:rPr lang="en-US" b="1" i="1" dirty="0" smtClean="0">
                <a:latin typeface="Times New Roman" pitchFamily="18" charset="0"/>
              </a:rPr>
              <a:t>P</a:t>
            </a:r>
            <a:r>
              <a:rPr lang="en-US" b="1" i="1" baseline="-25000" dirty="0" smtClean="0">
                <a:latin typeface="Times New Roman" pitchFamily="18" charset="0"/>
              </a:rPr>
              <a:t>i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1"/>
                </a:solidFill>
              </a:rPr>
              <a:t>(this can be task </a:t>
            </a:r>
            <a:r>
              <a:rPr lang="en-US" b="1" i="1" dirty="0" err="1" smtClean="0">
                <a:solidFill>
                  <a:schemeClr val="accent1"/>
                </a:solidFill>
                <a:latin typeface="Times New Roman" pitchFamily="18" charset="0"/>
              </a:rPr>
              <a:t>i</a:t>
            </a:r>
            <a:r>
              <a:rPr lang="en-US" dirty="0" smtClean="0">
                <a:solidFill>
                  <a:schemeClr val="accent1"/>
                </a:solidFill>
              </a:rPr>
              <a:t> itself)</a:t>
            </a:r>
            <a:r>
              <a:rPr lang="en-US" dirty="0" smtClean="0"/>
              <a:t> which share resource </a:t>
            </a:r>
            <a:r>
              <a:rPr lang="en-US" b="1" i="1" dirty="0" smtClean="0">
                <a:latin typeface="Times New Roman" pitchFamily="18" charset="0"/>
              </a:rPr>
              <a:t>k</a:t>
            </a:r>
            <a:r>
              <a:rPr lang="en-US" dirty="0" smtClean="0"/>
              <a:t>.</a:t>
            </a:r>
          </a:p>
          <a:p>
            <a:pPr lvl="1" eaLnBrk="1" hangingPunct="1"/>
            <a:r>
              <a:rPr lang="en-US" dirty="0" smtClean="0"/>
              <a:t>0 otherwise.</a:t>
            </a:r>
          </a:p>
          <a:p>
            <a:pPr eaLnBrk="1" hangingPunct="1"/>
            <a:r>
              <a:rPr lang="en-US" b="1" i="1" dirty="0" err="1" smtClean="0">
                <a:latin typeface="Times New Roman" pitchFamily="18" charset="0"/>
              </a:rPr>
              <a:t>C</a:t>
            </a:r>
            <a:r>
              <a:rPr lang="en-US" b="1" i="1" baseline="-25000" dirty="0" err="1" smtClean="0">
                <a:latin typeface="Times New Roman" pitchFamily="18" charset="0"/>
              </a:rPr>
              <a:t>k</a:t>
            </a:r>
            <a:r>
              <a:rPr lang="en-US" dirty="0" smtClean="0"/>
              <a:t> = maximum time for which resource </a:t>
            </a:r>
            <a:r>
              <a:rPr lang="en-US" b="1" i="1" dirty="0" smtClean="0">
                <a:latin typeface="Times New Roman" pitchFamily="18" charset="0"/>
              </a:rPr>
              <a:t>k</a:t>
            </a:r>
            <a:r>
              <a:rPr lang="en-US" dirty="0" smtClean="0"/>
              <a:t> is </a:t>
            </a:r>
            <a:r>
              <a:rPr lang="en-US" dirty="0" smtClean="0"/>
              <a:t>locked.</a:t>
            </a:r>
            <a:endParaRPr lang="en-US" dirty="0" smtClean="0"/>
          </a:p>
        </p:txBody>
      </p:sp>
      <p:graphicFrame>
        <p:nvGraphicFramePr>
          <p:cNvPr id="12083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9408422"/>
              </p:ext>
            </p:extLst>
          </p:nvPr>
        </p:nvGraphicFramePr>
        <p:xfrm>
          <a:off x="2719558" y="1700808"/>
          <a:ext cx="3664474" cy="11966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4" name="Vergelijking" r:id="rId3" imgW="1320480" imgH="431640" progId="Equation.3">
                  <p:embed/>
                </p:oleObj>
              </mc:Choice>
              <mc:Fallback>
                <p:oleObj name="Vergelijking" r:id="rId3" imgW="1320480" imgH="4316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9558" y="1700808"/>
                        <a:ext cx="3664474" cy="119662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jdelijke aanduiding voor voetteks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ROS01 Week 7</a:t>
            </a:r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12418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hema">
  <a:themeElements>
    <a:clrScheme name="PCP">
      <a:dk1>
        <a:sysClr val="windowText" lastClr="000000"/>
      </a:dk1>
      <a:lt1>
        <a:sysClr val="window" lastClr="FFFFFF"/>
      </a:lt1>
      <a:dk2>
        <a:srgbClr val="C00000"/>
      </a:dk2>
      <a:lt2>
        <a:srgbClr val="FFFFFF"/>
      </a:lt2>
      <a:accent1>
        <a:srgbClr val="C00000"/>
      </a:accent1>
      <a:accent2>
        <a:srgbClr val="C0504D"/>
      </a:accent2>
      <a:accent3>
        <a:srgbClr val="1F497D"/>
      </a:accent3>
      <a:accent4>
        <a:srgbClr val="4F81BD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785</Words>
  <Application>Microsoft Office PowerPoint</Application>
  <PresentationFormat>Breedbeeld</PresentationFormat>
  <Paragraphs>218</Paragraphs>
  <Slides>13</Slides>
  <Notes>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Ingesloten OLE-bronprogramma's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20" baseType="lpstr">
      <vt:lpstr>Arial</vt:lpstr>
      <vt:lpstr>Calibri</vt:lpstr>
      <vt:lpstr>Consolas</vt:lpstr>
      <vt:lpstr>Times New Roman</vt:lpstr>
      <vt:lpstr>Wingdings</vt:lpstr>
      <vt:lpstr>Office-thema</vt:lpstr>
      <vt:lpstr>Vergelijking</vt:lpstr>
      <vt:lpstr>Real-Time Operating Systems</vt:lpstr>
      <vt:lpstr>Planning ROS01</vt:lpstr>
      <vt:lpstr>Task states</vt:lpstr>
      <vt:lpstr>FPS-DMPO Blocking</vt:lpstr>
      <vt:lpstr>Priority inversion example</vt:lpstr>
      <vt:lpstr>Priority inversion example</vt:lpstr>
      <vt:lpstr>FPS-DMPO Priority inversion</vt:lpstr>
      <vt:lpstr>Priority inheritance example</vt:lpstr>
      <vt:lpstr>Blocking Priority inheritance</vt:lpstr>
      <vt:lpstr>Blocking Response time analyze</vt:lpstr>
      <vt:lpstr>Priority inheritance example</vt:lpstr>
      <vt:lpstr>Solution</vt:lpstr>
      <vt:lpstr>Blocking Priority inheritance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VersD</dc:creator>
  <cp:lastModifiedBy>Broeders, J.Z.M. (Harry)</cp:lastModifiedBy>
  <cp:revision>399</cp:revision>
  <dcterms:modified xsi:type="dcterms:W3CDTF">2019-01-08T15:35:41Z</dcterms:modified>
</cp:coreProperties>
</file>