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0" r:id="rId3"/>
    <p:sldId id="300" r:id="rId4"/>
    <p:sldId id="320" r:id="rId5"/>
    <p:sldId id="314" r:id="rId6"/>
    <p:sldId id="317" r:id="rId7"/>
    <p:sldId id="318" r:id="rId8"/>
    <p:sldId id="321" r:id="rId9"/>
    <p:sldId id="292" r:id="rId10"/>
    <p:sldId id="310" r:id="rId11"/>
    <p:sldId id="312" r:id="rId12"/>
    <p:sldId id="311" r:id="rId13"/>
    <p:sldId id="313" r:id="rId14"/>
    <p:sldId id="315" r:id="rId15"/>
    <p:sldId id="319" r:id="rId16"/>
    <p:sldId id="316" r:id="rId17"/>
    <p:sldId id="308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45FDC7-7A70-4B1B-85B5-423D3AAFB82E}">
          <p14:sldIdLst>
            <p14:sldId id="256"/>
            <p14:sldId id="290"/>
            <p14:sldId id="300"/>
            <p14:sldId id="320"/>
            <p14:sldId id="314"/>
            <p14:sldId id="317"/>
            <p14:sldId id="318"/>
            <p14:sldId id="321"/>
            <p14:sldId id="292"/>
            <p14:sldId id="310"/>
            <p14:sldId id="312"/>
            <p14:sldId id="311"/>
            <p14:sldId id="313"/>
            <p14:sldId id="315"/>
            <p14:sldId id="319"/>
            <p14:sldId id="316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jmen van Eijk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A838A-2CAE-4CD5-BD2E-29B033CADA83}" type="datetimeFigureOut">
              <a:rPr lang="nl-NL" smtClean="0"/>
              <a:t>24-9-2019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F1B66-2FD3-48D4-A4BD-5551BE3FDF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84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6178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3610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3948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599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395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69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109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0902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52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375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5449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762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415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8584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9456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4414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0130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88433" y="0"/>
            <a:ext cx="9103567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8843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40360" y="620688"/>
            <a:ext cx="861229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340360" y="2708920"/>
            <a:ext cx="8612291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786" y="620688"/>
            <a:ext cx="1832860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51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836712"/>
            <a:ext cx="2743200" cy="52894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836712"/>
            <a:ext cx="8026400" cy="5289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76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65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318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1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02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04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36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908720"/>
            <a:ext cx="73152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9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13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256031" y="5953894"/>
            <a:ext cx="871378" cy="86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484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rojz@hr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ijtj@hr.n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Training Digital Signal Processing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0360" y="2708919"/>
            <a:ext cx="8612291" cy="2273627"/>
          </a:xfrm>
        </p:spPr>
        <p:txBody>
          <a:bodyPr>
            <a:normAutofit/>
          </a:bodyPr>
          <a:lstStyle/>
          <a:p>
            <a:r>
              <a:rPr lang="en-US" dirty="0"/>
              <a:t>ELETDS02</a:t>
            </a:r>
          </a:p>
          <a:p>
            <a:endParaRPr lang="en-US" dirty="0"/>
          </a:p>
          <a:p>
            <a:r>
              <a:rPr lang="en-US" dirty="0"/>
              <a:t>Fixed point calculations</a:t>
            </a:r>
            <a:endParaRPr lang="nl-NL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67952" y="5647039"/>
            <a:ext cx="2715208" cy="1015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brojz@hr.nl</a:t>
            </a:r>
            <a:endParaRPr lang="en-US" dirty="0"/>
          </a:p>
          <a:p>
            <a:r>
              <a:rPr lang="en-US" dirty="0" smtClean="0">
                <a:hlinkClick r:id="rId4"/>
              </a:rPr>
              <a:t>muiko@hr.nl</a:t>
            </a:r>
            <a:r>
              <a:rPr lang="en-US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959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 FILTER COËFFICIENTS 3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10</a:t>
            </a:fld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538" y="1239939"/>
            <a:ext cx="6434955" cy="5043613"/>
          </a:xfrm>
          <a:prstGeom prst="rect">
            <a:avLst/>
          </a:prstGeom>
        </p:spPr>
      </p:pic>
      <p:sp>
        <p:nvSpPr>
          <p:cNvPr id="12" name="Rectangle 7"/>
          <p:cNvSpPr/>
          <p:nvPr/>
        </p:nvSpPr>
        <p:spPr>
          <a:xfrm>
            <a:off x="3065282" y="4976613"/>
            <a:ext cx="296227" cy="2960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8"/>
          <p:cNvSpPr/>
          <p:nvPr/>
        </p:nvSpPr>
        <p:spPr>
          <a:xfrm>
            <a:off x="3361509" y="4223657"/>
            <a:ext cx="2287109" cy="3342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0"/>
          <p:cNvSpPr/>
          <p:nvPr/>
        </p:nvSpPr>
        <p:spPr>
          <a:xfrm>
            <a:off x="4981305" y="4557948"/>
            <a:ext cx="339633" cy="3014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tangle 8"/>
          <p:cNvSpPr/>
          <p:nvPr/>
        </p:nvSpPr>
        <p:spPr>
          <a:xfrm>
            <a:off x="7152117" y="4859384"/>
            <a:ext cx="1859280" cy="3342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83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 FILTER COËFFICIENTS 4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11</a:t>
            </a:fld>
            <a:endParaRPr lang="nl-NL"/>
          </a:p>
        </p:txBody>
      </p:sp>
      <p:grpSp>
        <p:nvGrpSpPr>
          <p:cNvPr id="12" name="Group 11"/>
          <p:cNvGrpSpPr/>
          <p:nvPr/>
        </p:nvGrpSpPr>
        <p:grpSpPr>
          <a:xfrm>
            <a:off x="3420886" y="1860283"/>
            <a:ext cx="5630485" cy="3974460"/>
            <a:chOff x="3990975" y="1943100"/>
            <a:chExt cx="4210050" cy="29718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90975" y="1943100"/>
              <a:ext cx="4210050" cy="29718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798423" y="4009754"/>
              <a:ext cx="2652867" cy="46917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124856" y="4562748"/>
              <a:ext cx="712190" cy="28738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72306" y="1385907"/>
            <a:ext cx="293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Targets -&gt; </a:t>
            </a:r>
            <a:r>
              <a:rPr lang="nl-NL" dirty="0" err="1"/>
              <a:t>Generate</a:t>
            </a:r>
            <a:r>
              <a:rPr lang="nl-NL" dirty="0"/>
              <a:t> C Header</a:t>
            </a:r>
          </a:p>
        </p:txBody>
      </p:sp>
    </p:spTree>
    <p:extLst>
      <p:ext uri="{BB962C8B-B14F-4D97-AF65-F5344CB8AC3E}">
        <p14:creationId xmlns:p14="http://schemas.microsoft.com/office/powerpoint/2010/main" val="23528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10887" y="917353"/>
            <a:ext cx="6015695" cy="5575523"/>
            <a:chOff x="610887" y="917353"/>
            <a:chExt cx="6015695" cy="5575523"/>
          </a:xfrm>
        </p:grpSpPr>
        <p:grpSp>
          <p:nvGrpSpPr>
            <p:cNvPr id="11" name="Group 10"/>
            <p:cNvGrpSpPr/>
            <p:nvPr/>
          </p:nvGrpSpPr>
          <p:grpSpPr>
            <a:xfrm>
              <a:off x="610887" y="917353"/>
              <a:ext cx="6015695" cy="5575523"/>
              <a:chOff x="3232168" y="917353"/>
              <a:chExt cx="6015695" cy="5575523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32168" y="917353"/>
                <a:ext cx="6015695" cy="5575523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802971" y="3074126"/>
                <a:ext cx="2808320" cy="17417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5" name="Rectangle 24"/>
            <p:cNvSpPr/>
            <p:nvPr/>
          </p:nvSpPr>
          <p:spPr>
            <a:xfrm>
              <a:off x="1497873" y="5869577"/>
              <a:ext cx="409303" cy="16981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C-HEADER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12</a:t>
            </a:fld>
            <a:endParaRPr lang="nl-NL"/>
          </a:p>
        </p:txBody>
      </p:sp>
      <p:sp>
        <p:nvSpPr>
          <p:cNvPr id="13" name="TextBox 12"/>
          <p:cNvSpPr txBox="1"/>
          <p:nvPr/>
        </p:nvSpPr>
        <p:spPr>
          <a:xfrm>
            <a:off x="8080375" y="1124744"/>
            <a:ext cx="383929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 bit fixed point number with 16 bits right of the point. (2’s complement!)</a:t>
            </a:r>
            <a:endParaRPr lang="nl-NL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4990011" y="1786464"/>
            <a:ext cx="3090364" cy="1287662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5903978" y="2782406"/>
            <a:ext cx="5420715" cy="2526846"/>
            <a:chOff x="4655840" y="2003218"/>
            <a:chExt cx="5420715" cy="252684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4655840" y="2003218"/>
                  <a:ext cx="5420715" cy="25268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nl-NL" b="0" dirty="0" smtClean="0">
                      <a:latin typeface="Cambria Math" panose="02040503050406030204" pitchFamily="18" charset="0"/>
                    </a:rPr>
                    <a:t>For example: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1639</m:t>
                            </m:r>
                          </m:e>
                          <m:sub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nl-N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l-NL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000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110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0110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0111</m:t>
                            </m:r>
                          </m:e>
                          <m:sub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nl-NL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l-NL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𝑓𝑖𝑥𝑒𝑑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𝑝𝑜𝑖𝑛𝑡</m:t>
                        </m:r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m:oMathPara>
                  </a14:m>
                  <a:endParaRPr lang="nl-NL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nl-NL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nl-NL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000011001100111</m:t>
                            </m:r>
                          </m:e>
                          <m:sub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oMath>
                    </m:oMathPara>
                  </a14:m>
                  <a:endParaRPr lang="nl-NL" b="0" i="1" dirty="0"/>
                </a:p>
                <a:p>
                  <a:endParaRPr lang="nl-NL" dirty="0"/>
                </a:p>
                <a:p>
                  <a:endParaRPr lang="nl-NL" sz="2000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=+</m:t>
                        </m:r>
                        <m:d>
                          <m:dPr>
                            <m:ctrlPr>
                              <a:rPr lang="nl-N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sup>
                            </m:sSup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−10</m:t>
                                </m:r>
                              </m:sup>
                            </m:sSup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−11</m:t>
                                </m:r>
                              </m:sup>
                            </m:sSup>
                            <m:r>
                              <a:rPr lang="nl-NL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−14</m:t>
                                </m:r>
                              </m:sup>
                            </m:sSup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nl-NL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nl-NL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nl-NL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l-NL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nl-NL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i="1" dirty="0">
                                <a:latin typeface="Cambria Math" panose="02040503050406030204" pitchFamily="18" charset="0"/>
                              </a:rPr>
                              <m:t>0.0250091552734375</m:t>
                            </m:r>
                          </m:e>
                          <m:sub>
                            <m:r>
                              <a:rPr lang="nl-NL" b="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nl-NL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nl-NL" dirty="0">
                    <a:latin typeface="Cambria Math" panose="02040503050406030204" pitchFamily="18" charset="0"/>
                  </a:endParaRPr>
                </a:p>
                <a:p>
                  <a:endParaRPr lang="nl-NL" dirty="0"/>
                </a:p>
              </p:txBody>
            </p:sp>
          </mc:Choice>
          <mc:Fallback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5840" y="2003218"/>
                  <a:ext cx="5420715" cy="252684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2700" t="-3373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/>
            <p:nvPr/>
          </p:nvCxnSpPr>
          <p:spPr>
            <a:xfrm flipV="1">
              <a:off x="5124087" y="3078709"/>
              <a:ext cx="1273901" cy="542653"/>
            </a:xfrm>
            <a:prstGeom prst="straightConnector1">
              <a:avLst/>
            </a:prstGeom>
            <a:ln w="38100"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294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1" y="1018903"/>
            <a:ext cx="6467886" cy="52323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CHECK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13</a:t>
            </a:fld>
            <a:endParaRPr lang="nl-NL"/>
          </a:p>
        </p:txBody>
      </p:sp>
      <p:grpSp>
        <p:nvGrpSpPr>
          <p:cNvPr id="9" name="Group 8"/>
          <p:cNvGrpSpPr/>
          <p:nvPr/>
        </p:nvGrpSpPr>
        <p:grpSpPr>
          <a:xfrm>
            <a:off x="3910150" y="1447057"/>
            <a:ext cx="7262763" cy="904257"/>
            <a:chOff x="3381931" y="2595937"/>
            <a:chExt cx="7262763" cy="90425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7615617" y="2595937"/>
                  <a:ext cx="3029077" cy="707886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l-NL" sz="20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nl-NL" sz="20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0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0.0250091552734375</m:t>
                            </m:r>
                          </m:e>
                          <m:sub>
                            <m:r>
                              <a:rPr lang="nl-NL" sz="20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nl-NL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nl-NL" sz="2000" dirty="0">
                    <a:solidFill>
                      <a:prstClr val="black"/>
                    </a:solidFill>
                    <a:latin typeface="Cambria Math" panose="02040503050406030204" pitchFamily="18" charset="0"/>
                  </a:endParaRPr>
                </a:p>
                <a:p>
                  <a:pPr lvl="0"/>
                  <a:r>
                    <a:rPr lang="nl-NL" sz="2000" dirty="0">
                      <a:solidFill>
                        <a:prstClr val="black"/>
                      </a:solidFill>
                      <a:latin typeface="Cambria Math" panose="02040503050406030204" pitchFamily="18" charset="0"/>
                    </a:rPr>
                    <a:t>Correct!</a:t>
                  </a:r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5617" y="2595937"/>
                  <a:ext cx="3029077" cy="70788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2213" b="-136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Arrow Connector 13"/>
            <p:cNvCxnSpPr/>
            <p:nvPr/>
          </p:nvCxnSpPr>
          <p:spPr>
            <a:xfrm flipH="1">
              <a:off x="3381931" y="2830371"/>
              <a:ext cx="4233686" cy="669823"/>
            </a:xfrm>
            <a:prstGeom prst="straightConnector1">
              <a:avLst/>
            </a:prstGeom>
            <a:ln w="38100"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4362994" y="1447057"/>
            <a:ext cx="224057" cy="2344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785187" y="3054674"/>
                <a:ext cx="3746377" cy="976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000" dirty="0"/>
                  <a:t>Easier: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000" b="0" i="1" smtClean="0">
                              <a:latin typeface="Cambria Math" panose="02040503050406030204" pitchFamily="18" charset="0"/>
                            </a:rPr>
                            <m:t>1639</m:t>
                          </m:r>
                        </m:num>
                        <m:den>
                          <m:sSup>
                            <m:sSupPr>
                              <m:ctrlPr>
                                <a:rPr lang="nl-NL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l-NL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nl-NL" sz="20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sup>
                          </m:sSup>
                        </m:den>
                      </m:f>
                      <m:r>
                        <a:rPr lang="nl-NL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000" i="1" dirty="0">
                              <a:latin typeface="Cambria Math" panose="02040503050406030204" pitchFamily="18" charset="0"/>
                            </a:rPr>
                            <m:t>0.0250091552734375</m:t>
                          </m:r>
                        </m:e>
                        <m:sub>
                          <m:r>
                            <a:rPr lang="nl-NL" sz="2000" b="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nl-NL" sz="20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187" y="3054674"/>
                <a:ext cx="3746377" cy="976293"/>
              </a:xfrm>
              <a:prstGeom prst="rect">
                <a:avLst/>
              </a:prstGeom>
              <a:blipFill rotWithShape="0">
                <a:blip r:embed="rId5"/>
                <a:stretch>
                  <a:fillRect l="-1626" t="-312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90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MULTIPLICATION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14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602" y="1462126"/>
            <a:ext cx="8752828" cy="40690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12"/>
              <p:cNvSpPr txBox="1"/>
              <p:nvPr/>
            </p:nvSpPr>
            <p:spPr>
              <a:xfrm>
                <a:off x="7407821" y="1636415"/>
                <a:ext cx="2263774" cy="4001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nl-NL" sz="2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0.3 </m:t>
                      </m:r>
                      <m:r>
                        <a:rPr lang="nl-NL" sz="20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𝑛𝑜𝑡𝑎𝑡𝑖𝑜𝑛</m:t>
                      </m:r>
                    </m:oMath>
                  </m:oMathPara>
                </a14:m>
                <a:endParaRPr lang="nl-NL" sz="2000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821" y="1636415"/>
                <a:ext cx="2263774" cy="400110"/>
              </a:xfrm>
              <a:prstGeom prst="rect">
                <a:avLst/>
              </a:prstGeom>
              <a:blipFill>
                <a:blip r:embed="rId4"/>
                <a:stretch>
                  <a:fillRect b="-121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317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741" y="1248671"/>
            <a:ext cx="8315325" cy="3543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MULTIPLY ACCUMULATE ARITHMETIC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15</a:t>
            </a:fld>
            <a:endParaRPr lang="nl-NL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7315201" y="3187083"/>
            <a:ext cx="2947385" cy="557238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62586" y="3582918"/>
            <a:ext cx="162925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Correct placement of the point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237825" y="4279037"/>
            <a:ext cx="1109709" cy="1447060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29802" y="5510653"/>
            <a:ext cx="2208023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Addition with points aligned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7152117" y="3582918"/>
            <a:ext cx="1636777" cy="2044023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775605" y="3343275"/>
            <a:ext cx="376512" cy="2396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xtBox 34"/>
          <p:cNvSpPr txBox="1"/>
          <p:nvPr/>
        </p:nvSpPr>
        <p:spPr>
          <a:xfrm>
            <a:off x="8788893" y="5510652"/>
            <a:ext cx="181541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Add zeroes</a:t>
            </a:r>
          </a:p>
        </p:txBody>
      </p:sp>
    </p:spTree>
    <p:extLst>
      <p:ext uri="{BB962C8B-B14F-4D97-AF65-F5344CB8AC3E}">
        <p14:creationId xmlns:p14="http://schemas.microsoft.com/office/powerpoint/2010/main" val="15420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32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10887" y="917353"/>
            <a:ext cx="6015695" cy="5575523"/>
            <a:chOff x="3232168" y="917353"/>
            <a:chExt cx="6015695" cy="557552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2168" y="917353"/>
              <a:ext cx="6015695" cy="557552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469006" y="3848100"/>
              <a:ext cx="3895725" cy="17144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C-HEADER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16</a:t>
            </a:fld>
            <a:endParaRPr lang="nl-NL"/>
          </a:p>
        </p:txBody>
      </p:sp>
      <p:sp>
        <p:nvSpPr>
          <p:cNvPr id="13" name="TextBox 12"/>
          <p:cNvSpPr txBox="1"/>
          <p:nvPr/>
        </p:nvSpPr>
        <p:spPr>
          <a:xfrm>
            <a:off x="6209732" y="4406355"/>
            <a:ext cx="500119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31 bit right of the point?</a:t>
            </a:r>
          </a:p>
          <a:p>
            <a:endParaRPr lang="nl-NL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33 bits total?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 flipV="1">
            <a:off x="4743450" y="4019555"/>
            <a:ext cx="1466282" cy="894632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09732" y="5608763"/>
            <a:ext cx="500119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How </a:t>
            </a:r>
            <a:r>
              <a:rPr lang="nl-NL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implement</a:t>
            </a:r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nl-N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C?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31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17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124744"/>
                <a:ext cx="11182066" cy="518457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nl-NL" dirty="0"/>
                  <a:t>Fixed point versus </a:t>
                </a:r>
                <a:r>
                  <a:rPr lang="nl-NL" dirty="0" err="1"/>
                  <a:t>Floating</a:t>
                </a:r>
                <a:r>
                  <a:rPr lang="nl-NL" dirty="0"/>
                  <a:t> point:</a:t>
                </a:r>
              </a:p>
              <a:p>
                <a:pPr lvl="1"/>
                <a:r>
                  <a:rPr lang="nl-NL" dirty="0" err="1"/>
                  <a:t>Advantages</a:t>
                </a:r>
                <a:r>
                  <a:rPr lang="nl-NL" dirty="0"/>
                  <a:t>: </a:t>
                </a:r>
              </a:p>
              <a:p>
                <a:pPr lvl="2"/>
                <a:r>
                  <a:rPr lang="nl-NL" dirty="0" err="1"/>
                  <a:t>less</a:t>
                </a:r>
                <a:r>
                  <a:rPr lang="nl-NL" dirty="0"/>
                  <a:t> time / chip area / power</a:t>
                </a:r>
              </a:p>
              <a:p>
                <a:pPr lvl="2"/>
                <a:r>
                  <a:rPr lang="nl-NL" dirty="0" err="1"/>
                  <a:t>fixed</a:t>
                </a:r>
                <a:r>
                  <a:rPr lang="nl-NL" dirty="0"/>
                  <a:t> </a:t>
                </a:r>
                <a:r>
                  <a:rPr lang="nl-NL" dirty="0" err="1"/>
                  <a:t>precision</a:t>
                </a:r>
                <a:endParaRPr lang="nl-NL" dirty="0"/>
              </a:p>
              <a:p>
                <a:pPr lvl="1"/>
                <a:r>
                  <a:rPr lang="nl-NL" dirty="0" err="1"/>
                  <a:t>Disadvantages</a:t>
                </a:r>
                <a:r>
                  <a:rPr lang="nl-NL" dirty="0"/>
                  <a:t>: </a:t>
                </a:r>
              </a:p>
              <a:p>
                <a:pPr lvl="2"/>
                <a:r>
                  <a:rPr lang="nl-NL" dirty="0"/>
                  <a:t>small </a:t>
                </a:r>
                <a:r>
                  <a:rPr lang="nl-NL" dirty="0" err="1"/>
                  <a:t>dynamic</a:t>
                </a:r>
                <a:r>
                  <a:rPr lang="nl-NL" dirty="0"/>
                  <a:t> range (</a:t>
                </a:r>
                <a:r>
                  <a:rPr lang="nl-NL" dirty="0" err="1"/>
                  <a:t>watch</a:t>
                </a:r>
                <a:r>
                  <a:rPr lang="nl-NL" dirty="0"/>
                  <a:t> out </a:t>
                </a:r>
                <a:r>
                  <a:rPr lang="nl-NL" dirty="0" err="1"/>
                  <a:t>for</a:t>
                </a:r>
                <a:r>
                  <a:rPr lang="nl-NL" dirty="0"/>
                  <a:t> overflows)</a:t>
                </a:r>
              </a:p>
              <a:p>
                <a:r>
                  <a:rPr lang="nl-NL" dirty="0" err="1"/>
                  <a:t>Fixed</a:t>
                </a:r>
                <a:r>
                  <a:rPr lang="nl-NL" dirty="0"/>
                  <a:t> point </a:t>
                </a:r>
                <a:r>
                  <a:rPr lang="nl-NL" dirty="0" err="1"/>
                  <a:t>calculations</a:t>
                </a:r>
                <a:r>
                  <a:rPr lang="nl-NL" dirty="0"/>
                  <a:t>:</a:t>
                </a:r>
              </a:p>
              <a:p>
                <a:pPr lvl="1"/>
                <a:r>
                  <a:rPr lang="nl-NL" dirty="0" err="1"/>
                  <a:t>Multiply</a:t>
                </a:r>
                <a:r>
                  <a:rPr lang="nl-NL" dirty="0"/>
                  <a:t>: </a:t>
                </a:r>
                <a:r>
                  <a:rPr lang="nl-NL" dirty="0" err="1"/>
                  <a:t>use</a:t>
                </a:r>
                <a:r>
                  <a:rPr lang="nl-NL" dirty="0"/>
                  <a:t> integer </a:t>
                </a:r>
                <a:r>
                  <a:rPr lang="nl-NL" dirty="0" err="1"/>
                  <a:t>multiplication</a:t>
                </a:r>
                <a:r>
                  <a:rPr lang="nl-NL" dirty="0"/>
                  <a:t>, </a:t>
                </a:r>
                <a:r>
                  <a:rPr lang="nl-NL" dirty="0" err="1"/>
                  <a:t>remember</a:t>
                </a:r>
                <a:r>
                  <a:rPr lang="nl-NL" dirty="0"/>
                  <a:t> </a:t>
                </a:r>
                <a:r>
                  <a:rPr lang="nl-NL" dirty="0" err="1"/>
                  <a:t>the</a:t>
                </a:r>
                <a:r>
                  <a:rPr lang="nl-NL" dirty="0"/>
                  <a:t> </a:t>
                </a:r>
                <a:r>
                  <a:rPr lang="nl-NL" dirty="0" err="1"/>
                  <a:t>position</a:t>
                </a:r>
                <a:r>
                  <a:rPr lang="nl-NL" dirty="0"/>
                  <a:t> of </a:t>
                </a:r>
                <a:r>
                  <a:rPr lang="nl-NL" dirty="0" err="1"/>
                  <a:t>the</a:t>
                </a:r>
                <a:r>
                  <a:rPr lang="nl-NL" dirty="0"/>
                  <a:t> </a:t>
                </a:r>
                <a:r>
                  <a:rPr lang="nl-NL" dirty="0" err="1"/>
                  <a:t>binary</a:t>
                </a:r>
                <a:r>
                  <a:rPr lang="nl-NL" dirty="0"/>
                  <a:t> point </a:t>
                </a:r>
                <a:r>
                  <a:rPr lang="nl-NL" dirty="0" err="1"/>
                  <a:t>yourself</a:t>
                </a:r>
                <a:r>
                  <a:rPr lang="nl-NL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𝑸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𝟏𝟒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𝑸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nl-NL" b="1" i="1" dirty="0" smtClean="0">
                        <a:latin typeface="Cambria Math" panose="02040503050406030204" pitchFamily="18" charset="0"/>
                      </a:rPr>
                      <m:t>𝟏𝟑</m:t>
                    </m:r>
                  </m:oMath>
                </a14:m>
                <a:r>
                  <a:rPr lang="nl-NL" b="1" dirty="0"/>
                  <a:t> </a:t>
                </a:r>
                <a:r>
                  <a:rPr lang="nl-NL" dirty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𝟑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𝟐𝟕</m:t>
                    </m:r>
                  </m:oMath>
                </a14:m>
                <a:endParaRPr lang="nl-NL" b="1" dirty="0">
                  <a:sym typeface="Wingdings" panose="05000000000000000000" pitchFamily="2" charset="2"/>
                </a:endParaRPr>
              </a:p>
              <a:p>
                <a:pPr lvl="1"/>
                <a:r>
                  <a:rPr lang="nl-NL" dirty="0" err="1">
                    <a:sym typeface="Wingdings" panose="05000000000000000000" pitchFamily="2" charset="2"/>
                  </a:rPr>
                  <a:t>Addition</a:t>
                </a:r>
                <a:r>
                  <a:rPr lang="nl-NL" dirty="0">
                    <a:sym typeface="Wingdings" panose="05000000000000000000" pitchFamily="2" charset="2"/>
                  </a:rPr>
                  <a:t>: </a:t>
                </a:r>
                <a:r>
                  <a:rPr lang="nl-NL" dirty="0" err="1">
                    <a:sym typeface="Wingdings" panose="05000000000000000000" pitchFamily="2" charset="2"/>
                  </a:rPr>
                  <a:t>use</a:t>
                </a:r>
                <a:r>
                  <a:rPr lang="nl-NL" dirty="0">
                    <a:sym typeface="Wingdings" panose="05000000000000000000" pitchFamily="2" charset="2"/>
                  </a:rPr>
                  <a:t> integer </a:t>
                </a:r>
                <a:r>
                  <a:rPr lang="nl-NL" dirty="0" err="1">
                    <a:sym typeface="Wingdings" panose="05000000000000000000" pitchFamily="2" charset="2"/>
                  </a:rPr>
                  <a:t>addition</a:t>
                </a:r>
                <a:r>
                  <a:rPr lang="nl-NL" dirty="0">
                    <a:sym typeface="Wingdings" panose="05000000000000000000" pitchFamily="2" charset="2"/>
                  </a:rPr>
                  <a:t>, </a:t>
                </a:r>
                <a:r>
                  <a:rPr lang="nl-NL" dirty="0" err="1">
                    <a:sym typeface="Wingdings" panose="05000000000000000000" pitchFamily="2" charset="2"/>
                  </a:rPr>
                  <a:t>remember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to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align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the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binary</a:t>
                </a:r>
                <a:r>
                  <a:rPr lang="nl-NL" dirty="0">
                    <a:sym typeface="Wingdings" panose="05000000000000000000" pitchFamily="2" charset="2"/>
                  </a:rPr>
                  <a:t> points </a:t>
                </a:r>
                <a:r>
                  <a:rPr lang="nl-NL" dirty="0" err="1">
                    <a:sym typeface="Wingdings" panose="05000000000000000000" pitchFamily="2" charset="2"/>
                  </a:rPr>
                  <a:t>by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shifting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before</a:t>
                </a:r>
                <a:r>
                  <a:rPr lang="nl-NL" dirty="0">
                    <a:sym typeface="Wingdings" panose="05000000000000000000" pitchFamily="2" charset="2"/>
                  </a:rPr>
                  <a:t> </a:t>
                </a:r>
                <a:r>
                  <a:rPr lang="nl-NL" dirty="0" err="1">
                    <a:sym typeface="Wingdings" panose="05000000000000000000" pitchFamily="2" charset="2"/>
                  </a:rPr>
                  <a:t>adding</a:t>
                </a:r>
                <a:r>
                  <a:rPr lang="nl-NL" dirty="0">
                    <a:sym typeface="Wingdings" panose="05000000000000000000" pitchFamily="2" charset="2"/>
                  </a:rPr>
                  <a:t>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𝟎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𝟑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+ 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</m:oMath>
                </a14:m>
                <a:r>
                  <a:rPr lang="nl-NL" dirty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nl-NL" b="1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𝑸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𝟎</m:t>
                        </m:r>
                        <m:r>
                          <a:rPr lang="nl-NL" b="1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.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𝟑</m:t>
                        </m:r>
                        <m:r>
                          <a:rPr lang="nl-NL" b="1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&gt;&gt; </m:t>
                        </m:r>
                        <m:r>
                          <a:rPr lang="nl-NL" b="1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𝟏</m:t>
                        </m:r>
                      </m:e>
                    </m:d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+ 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</m:oMath>
                </a14:m>
                <a:r>
                  <a:rPr lang="nl-NL" dirty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+ 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𝟏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</m:oMath>
                </a14:m>
                <a:r>
                  <a:rPr lang="nl-NL" dirty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𝑸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  <m:r>
                      <a:rPr lang="nl-NL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.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𝟐</m:t>
                    </m:r>
                  </m:oMath>
                </a14:m>
                <a:endParaRPr lang="nl-NL" b="1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124744"/>
                <a:ext cx="11182066" cy="5184576"/>
              </a:xfrm>
              <a:blipFill>
                <a:blip r:embed="rId3"/>
                <a:stretch>
                  <a:fillRect l="-981" t="-2000"/>
                </a:stretch>
              </a:blipFill>
            </p:spPr>
            <p:txBody>
              <a:bodyPr/>
              <a:lstStyle/>
              <a:p>
                <a:r>
                  <a:rPr lang="en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013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Last week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</a:t>
            </a:fld>
            <a:endParaRPr lang="nl-NL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10972800" cy="5184576"/>
          </a:xfrm>
        </p:spPr>
        <p:txBody>
          <a:bodyPr>
            <a:normAutofit/>
          </a:bodyPr>
          <a:lstStyle/>
          <a:p>
            <a:r>
              <a:rPr lang="en-US" dirty="0"/>
              <a:t>The IDTFT gives us an infinite number of coefficients of our </a:t>
            </a:r>
            <a:r>
              <a:rPr lang="en-US" b="1" dirty="0"/>
              <a:t>FIR filter</a:t>
            </a:r>
            <a:r>
              <a:rPr lang="en-US" dirty="0"/>
              <a:t>.</a:t>
            </a:r>
          </a:p>
          <a:p>
            <a:r>
              <a:rPr lang="en-US" dirty="0"/>
              <a:t>To implement the filter in practice we need to apply </a:t>
            </a:r>
            <a:r>
              <a:rPr lang="en-US" b="1" dirty="0"/>
              <a:t>windowing</a:t>
            </a:r>
            <a:r>
              <a:rPr lang="en-US" dirty="0"/>
              <a:t>.</a:t>
            </a:r>
          </a:p>
          <a:p>
            <a:r>
              <a:rPr lang="en-US" dirty="0"/>
              <a:t>Rectangular windowing might introduce </a:t>
            </a:r>
            <a:r>
              <a:rPr lang="en-US" b="1" dirty="0"/>
              <a:t>unwanted effects</a:t>
            </a:r>
            <a:r>
              <a:rPr lang="en-US" dirty="0"/>
              <a:t> in the frequency domain.</a:t>
            </a:r>
          </a:p>
          <a:p>
            <a:r>
              <a:rPr lang="en-US" b="1" dirty="0"/>
              <a:t>Different window formulas </a:t>
            </a:r>
            <a:r>
              <a:rPr lang="en-US" dirty="0"/>
              <a:t>exist that try to keep certain unwanted effects to a minimum. (Experiment with these!)</a:t>
            </a:r>
          </a:p>
          <a:p>
            <a:endParaRPr lang="en-US" dirty="0"/>
          </a:p>
          <a:p>
            <a:r>
              <a:rPr lang="en-US" b="1" dirty="0"/>
              <a:t>IIR filters </a:t>
            </a:r>
            <a:r>
              <a:rPr lang="en-US" dirty="0"/>
              <a:t>contain feedback (or are recursive).</a:t>
            </a:r>
          </a:p>
          <a:p>
            <a:r>
              <a:rPr lang="en-US" dirty="0"/>
              <a:t>With only a few coefficients good results can be achieved .</a:t>
            </a:r>
          </a:p>
          <a:p>
            <a:r>
              <a:rPr lang="en-US" dirty="0"/>
              <a:t>Might be unstable.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24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point calculations</a:t>
            </a:r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TDS02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64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Fixed point versus floating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Floating point </a:t>
            </a:r>
            <a:r>
              <a:rPr lang="en-US" dirty="0"/>
              <a:t>numbers:</a:t>
            </a:r>
          </a:p>
          <a:p>
            <a:pPr lvl="1"/>
            <a:r>
              <a:rPr lang="en-US" dirty="0"/>
              <a:t>Standardized in IEEE Standard for Floating-Point Arithmetic (IEEE 754)</a:t>
            </a:r>
          </a:p>
          <a:p>
            <a:pPr lvl="1"/>
            <a:r>
              <a:rPr lang="en-US" dirty="0"/>
              <a:t>Supported in almost any programming language</a:t>
            </a:r>
          </a:p>
          <a:p>
            <a:pPr lvl="1"/>
            <a:r>
              <a:rPr lang="en-US" dirty="0"/>
              <a:t>Big dynamic range, e.g. 32-bit single precision (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  <a:r>
              <a:rPr lang="en-US" dirty="0"/>
              <a:t> in C): 1.2E-38 to 3.4E+38</a:t>
            </a:r>
          </a:p>
          <a:p>
            <a:pPr lvl="1"/>
            <a:r>
              <a:rPr lang="en-US" dirty="0"/>
              <a:t>Precision varies with value, e.g.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  <a:r>
              <a:rPr lang="en-US" dirty="0"/>
              <a:t> has 23 significant bits, the precision depends on the position of the binary point which varies</a:t>
            </a:r>
          </a:p>
          <a:p>
            <a:pPr lvl="1"/>
            <a:r>
              <a:rPr lang="en-US" dirty="0"/>
              <a:t>Calculations take more time / chip area / power than integer calculations </a:t>
            </a:r>
          </a:p>
          <a:p>
            <a:r>
              <a:rPr lang="en-US" dirty="0">
                <a:solidFill>
                  <a:srgbClr val="C00000"/>
                </a:solidFill>
              </a:rPr>
              <a:t>Fixed point </a:t>
            </a:r>
            <a:r>
              <a:rPr lang="en-US" dirty="0"/>
              <a:t>numbers:</a:t>
            </a:r>
          </a:p>
          <a:p>
            <a:pPr lvl="1"/>
            <a:r>
              <a:rPr lang="en-US" dirty="0"/>
              <a:t>Not standardized and unsupported in almost any programming language</a:t>
            </a:r>
          </a:p>
          <a:p>
            <a:pPr lvl="1"/>
            <a:r>
              <a:rPr lang="en-US" dirty="0"/>
              <a:t>Small dynamic range (watch out for overflows)</a:t>
            </a:r>
          </a:p>
          <a:p>
            <a:pPr lvl="1"/>
            <a:r>
              <a:rPr lang="en-US" dirty="0"/>
              <a:t>Fixed precision</a:t>
            </a:r>
          </a:p>
          <a:p>
            <a:pPr lvl="1"/>
            <a:r>
              <a:rPr lang="en-US" dirty="0"/>
              <a:t>Calculations are almost the same as integer calculations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6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FIXED POINT EXAMPLES 1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5</a:t>
            </a:fld>
            <a:endParaRPr lang="nl-N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37826" y="776630"/>
                <a:ext cx="10477135" cy="6370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</a:rPr>
                  <a:t>Integer numbers </a:t>
                </a:r>
                <a:r>
                  <a:rPr lang="en-US" sz="2400" dirty="0"/>
                  <a:t>are almost always represented in </a:t>
                </a:r>
                <a:r>
                  <a:rPr lang="en-US" sz="2400" dirty="0">
                    <a:solidFill>
                      <a:srgbClr val="C00000"/>
                    </a:solidFill>
                  </a:rPr>
                  <a:t>two’s complement</a:t>
                </a:r>
                <a:r>
                  <a:rPr lang="en-US" sz="2400" dirty="0"/>
                  <a:t> binary</a:t>
                </a:r>
              </a:p>
              <a:p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0100100000011000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18456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>
                    <a:solidFill>
                      <a:srgbClr val="C00000"/>
                    </a:solidFill>
                  </a:rPr>
                  <a:t>Fixed point numbers</a:t>
                </a:r>
                <a:r>
                  <a:rPr lang="en-US" sz="2400" dirty="0"/>
                  <a:t> are often represented in </a:t>
                </a:r>
                <a:r>
                  <a:rPr lang="en-US" sz="2400" dirty="0" err="1">
                    <a:solidFill>
                      <a:srgbClr val="C00000"/>
                    </a:solidFill>
                  </a:rPr>
                  <a:t>Q</a:t>
                </a:r>
                <a:r>
                  <a:rPr lang="en-US" sz="2400" i="1" dirty="0" err="1">
                    <a:solidFill>
                      <a:srgbClr val="C00000"/>
                    </a:solidFill>
                  </a:rPr>
                  <a:t>m</a:t>
                </a:r>
                <a:r>
                  <a:rPr lang="en-US" sz="2400" dirty="0" err="1">
                    <a:solidFill>
                      <a:srgbClr val="C00000"/>
                    </a:solidFill>
                  </a:rPr>
                  <a:t>.</a:t>
                </a:r>
                <a:r>
                  <a:rPr lang="en-US" sz="2400" i="1" dirty="0" err="1">
                    <a:solidFill>
                      <a:srgbClr val="C00000"/>
                    </a:solidFill>
                  </a:rPr>
                  <a:t>n</a:t>
                </a:r>
                <a:r>
                  <a:rPr lang="en-US" sz="2400" dirty="0"/>
                  <a:t> format</a:t>
                </a:r>
              </a:p>
              <a:p>
                <a:r>
                  <a:rPr lang="en-US" sz="2400" dirty="0" err="1"/>
                  <a:t>Q</a:t>
                </a:r>
                <a:r>
                  <a:rPr lang="en-US" sz="2400" i="1" dirty="0" err="1"/>
                  <a:t>m</a:t>
                </a:r>
                <a:r>
                  <a:rPr lang="en-US" sz="2400" dirty="0" err="1"/>
                  <a:t>.</a:t>
                </a:r>
                <a:r>
                  <a:rPr lang="en-US" sz="2400" i="1" dirty="0" err="1"/>
                  <a:t>n</a:t>
                </a:r>
                <a:r>
                  <a:rPr lang="en-US" sz="2400" dirty="0"/>
                  <a:t> = a two's complement number with </a:t>
                </a:r>
                <a:r>
                  <a:rPr lang="en-US" sz="2400" i="1" dirty="0"/>
                  <a:t>m</a:t>
                </a:r>
                <a:r>
                  <a:rPr lang="en-US" sz="2400" dirty="0"/>
                  <a:t> bits before and </a:t>
                </a:r>
                <a:r>
                  <a:rPr lang="en-US" sz="2400" i="1" dirty="0"/>
                  <a:t>n</a:t>
                </a:r>
                <a:r>
                  <a:rPr lang="en-US" sz="2400" dirty="0"/>
                  <a:t> bits behind the binary point and an implicit sign bit</a:t>
                </a:r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  <m:r>
                            <a:rPr lang="nl-NL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100100000011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000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r>
                  <a:rPr lang="en-US" sz="2400" b="0" dirty="0"/>
                  <a:t>	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0.563232421875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=010</m:t>
                          </m:r>
                          <m:r>
                            <a:rPr lang="nl-NL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0100000011000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r>
                  <a:rPr lang="en-US" sz="2400" b="0" dirty="0"/>
                  <a:t>	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2.2529296875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4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=010010</m:t>
                        </m:r>
                        <m:r>
                          <a:rPr lang="nl-NL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0000011000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r>
                  <a:rPr lang="en-US" sz="2400" dirty="0"/>
                  <a:t>	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18.0234375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26" y="776630"/>
                <a:ext cx="10477135" cy="6370975"/>
              </a:xfrm>
              <a:prstGeom prst="rect">
                <a:avLst/>
              </a:prstGeom>
              <a:blipFill rotWithShape="0">
                <a:blip r:embed="rId3"/>
                <a:stretch>
                  <a:fillRect l="-931" t="-76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EC5465C7-2542-4D05-84FF-836675596DF8}"/>
              </a:ext>
            </a:extLst>
          </p:cNvPr>
          <p:cNvCxnSpPr>
            <a:cxnSpLocks/>
          </p:cNvCxnSpPr>
          <p:nvPr/>
        </p:nvCxnSpPr>
        <p:spPr>
          <a:xfrm>
            <a:off x="2823099" y="3512886"/>
            <a:ext cx="1" cy="34623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F62C1B27-F63D-4761-BD87-4F4E19E2E2ED}"/>
              </a:ext>
            </a:extLst>
          </p:cNvPr>
          <p:cNvCxnSpPr>
            <a:cxnSpLocks/>
          </p:cNvCxnSpPr>
          <p:nvPr/>
        </p:nvCxnSpPr>
        <p:spPr>
          <a:xfrm>
            <a:off x="3179685" y="4597442"/>
            <a:ext cx="1" cy="34623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F92EDBE9-7B16-4824-9CB3-6B16CAFDA1D1}"/>
              </a:ext>
            </a:extLst>
          </p:cNvPr>
          <p:cNvCxnSpPr>
            <a:cxnSpLocks/>
          </p:cNvCxnSpPr>
          <p:nvPr/>
        </p:nvCxnSpPr>
        <p:spPr>
          <a:xfrm>
            <a:off x="3667957" y="5671639"/>
            <a:ext cx="1" cy="34623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05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FIXED POINT EXAMPLES 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6</a:t>
            </a:fld>
            <a:endParaRPr lang="nl-N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49911" y="1407572"/>
                <a:ext cx="10617693" cy="4770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600" b="0" dirty="0">
                    <a:latin typeface="Cambria Math" panose="02040503050406030204" pitchFamily="18" charset="0"/>
                  </a:rPr>
                  <a:t>2’s complement integer: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nl-NL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1100111111111000</m:t>
                          </m:r>
                        </m:e>
                        <m:sub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nl-NL" sz="2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nl-NL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d>
                      <m:sSub>
                        <m:sSubPr>
                          <m:ctrlPr>
                            <a:rPr lang="nl-NL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001100000000</m:t>
                          </m:r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1000</m:t>
                          </m:r>
                        </m:e>
                        <m:sub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nl-NL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12296</m:t>
                          </m:r>
                        </m:e>
                        <m:sub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nl-NL" sz="2600" dirty="0"/>
              </a:p>
              <a:p>
                <a:endParaRPr lang="nl-NL" sz="2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nl-NL" sz="2600" b="0" i="1" smtClean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nl-NL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nl-NL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nl-NL" sz="2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011000000001000</m:t>
                          </m:r>
                        </m:e>
                        <m:sub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nl-NL" sz="2600" b="0" i="1" dirty="0">
                  <a:latin typeface="Cambria Math" panose="02040503050406030204" pitchFamily="18" charset="0"/>
                </a:endParaRPr>
              </a:p>
              <a:p>
                <a:r>
                  <a:rPr lang="nl-NL" sz="2600" b="0" dirty="0"/>
                  <a:t>	   </a:t>
                </a:r>
                <a14:m>
                  <m:oMath xmlns:m="http://schemas.openxmlformats.org/officeDocument/2006/math"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nl-NL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l-NL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0.375244140625</m:t>
                        </m:r>
                      </m:e>
                      <m:sub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nl-NL" sz="2600" dirty="0"/>
              </a:p>
              <a:p>
                <a:endParaRPr lang="nl-NL" sz="2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nl-NL" sz="26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nl-NL" sz="2600" b="0" i="1" smtClean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nl-NL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nl-NL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d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001</m:t>
                          </m:r>
                          <m:r>
                            <a:rPr lang="nl-NL" sz="2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nl-NL" sz="2600" i="1">
                              <a:latin typeface="Cambria Math" panose="02040503050406030204" pitchFamily="18" charset="0"/>
                            </a:rPr>
                            <m:t>1000000001000</m:t>
                          </m:r>
                        </m:e>
                        <m:sub>
                          <m:r>
                            <a:rPr lang="nl-NL" sz="2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nl-NL" sz="2600" b="0" i="1" dirty="0">
                  <a:latin typeface="Cambria Math" panose="02040503050406030204" pitchFamily="18" charset="0"/>
                </a:endParaRPr>
              </a:p>
              <a:p>
                <a:r>
                  <a:rPr lang="nl-NL" sz="2600" b="0" dirty="0"/>
                  <a:t>	   </a:t>
                </a:r>
                <a14:m>
                  <m:oMath xmlns:m="http://schemas.openxmlformats.org/officeDocument/2006/math"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nl-NL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−10</m:t>
                            </m:r>
                          </m:sup>
                        </m:sSup>
                      </m:e>
                    </m:d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l-NL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1.5009765625</m:t>
                        </m:r>
                      </m:e>
                      <m:sub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nl-NL" sz="2600" dirty="0"/>
              </a:p>
              <a:p>
                <a:endParaRPr lang="nl-NL" sz="2600" dirty="0"/>
              </a:p>
              <a:p>
                <a14:m>
                  <m:oMath xmlns:m="http://schemas.openxmlformats.org/officeDocument/2006/math">
                    <m:r>
                      <a:rPr lang="nl-NL" sz="2600" b="1" i="1">
                        <a:latin typeface="Cambria Math" panose="02040503050406030204" pitchFamily="18" charset="0"/>
                      </a:rPr>
                      <m:t>𝑸</m:t>
                    </m:r>
                    <m:r>
                      <a:rPr lang="nl-NL" sz="26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nl-NL" sz="26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nl-NL" sz="26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nl-NL" sz="2600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nl-NL" sz="26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sz="2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e>
                        </m:d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001100</m:t>
                        </m:r>
                        <m:r>
                          <a:rPr lang="nl-NL" sz="2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0000001000</m:t>
                        </m:r>
                      </m:e>
                      <m:sub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nl-NL" sz="2600" i="1" dirty="0">
                  <a:latin typeface="Cambria Math" panose="02040503050406030204" pitchFamily="18" charset="0"/>
                </a:endParaRPr>
              </a:p>
              <a:p>
                <a:r>
                  <a:rPr lang="nl-NL" sz="2600" dirty="0"/>
                  <a:t>	 </a:t>
                </a:r>
                <a14:m>
                  <m:oMath xmlns:m="http://schemas.openxmlformats.org/officeDocument/2006/math">
                    <m:r>
                      <a:rPr lang="nl-NL" sz="26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nl-NL" sz="2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2600" i="1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nl-NL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nl-NL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nl-NL" sz="2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l-NL" sz="2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</m:sSup>
                      </m:e>
                    </m:d>
                    <m:r>
                      <a:rPr lang="nl-NL" sz="2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l-NL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nl-NL" sz="2600" i="1">
                            <a:latin typeface="Cambria Math" panose="02040503050406030204" pitchFamily="18" charset="0"/>
                          </a:rPr>
                          <m:t>12.0078125</m:t>
                        </m:r>
                      </m:e>
                      <m:sub>
                        <m:r>
                          <a:rPr lang="nl-NL" sz="2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nl-NL" sz="2600" dirty="0"/>
              </a:p>
              <a:p>
                <a:endParaRPr lang="nl-NL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11" y="1407572"/>
                <a:ext cx="10617693" cy="4770537"/>
              </a:xfrm>
              <a:prstGeom prst="rect">
                <a:avLst/>
              </a:prstGeom>
              <a:blipFill rotWithShape="0">
                <a:blip r:embed="rId3"/>
                <a:stretch>
                  <a:fillRect l="-1033" t="-115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2FD96DDE-6B73-4B6C-A2A8-4F23B0EA1932}"/>
              </a:ext>
            </a:extLst>
          </p:cNvPr>
          <p:cNvCxnSpPr>
            <a:cxnSpLocks/>
          </p:cNvCxnSpPr>
          <p:nvPr/>
        </p:nvCxnSpPr>
        <p:spPr>
          <a:xfrm>
            <a:off x="3515826" y="2349104"/>
            <a:ext cx="1" cy="34623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9ECBBF5F-714D-457B-AC14-536A6E0F4504}"/>
              </a:ext>
            </a:extLst>
          </p:cNvPr>
          <p:cNvCxnSpPr>
            <a:cxnSpLocks/>
          </p:cNvCxnSpPr>
          <p:nvPr/>
        </p:nvCxnSpPr>
        <p:spPr>
          <a:xfrm>
            <a:off x="3866808" y="3531359"/>
            <a:ext cx="1" cy="34623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D1B8FFA8-5316-4595-A727-B5C400A96A6C}"/>
              </a:ext>
            </a:extLst>
          </p:cNvPr>
          <p:cNvCxnSpPr>
            <a:cxnSpLocks/>
          </p:cNvCxnSpPr>
          <p:nvPr/>
        </p:nvCxnSpPr>
        <p:spPr>
          <a:xfrm>
            <a:off x="4430227" y="4732086"/>
            <a:ext cx="1" cy="34623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39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FIXED POINT MATLAB NOTATION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7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0762389"/>
                  </p:ext>
                </p:extLst>
              </p:nvPr>
            </p:nvGraphicFramePr>
            <p:xfrm>
              <a:off x="2176016" y="1279462"/>
              <a:ext cx="8128000" cy="2072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xmlns="" val="2937038739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xmlns="" val="367438361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nl-NL" sz="2800" dirty="0"/>
                            <a:t>General notation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nl-NL" sz="2800" dirty="0"/>
                            <a:t>Matlab</a:t>
                          </a:r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6551815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0.15</m:t>
                                </m:r>
                              </m:oMath>
                            </m:oMathPara>
                          </a14:m>
                          <a:endParaRPr lang="en-US" sz="28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16,15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8932064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2.13</m:t>
                                </m:r>
                              </m:oMath>
                            </m:oMathPara>
                          </a14:m>
                          <a:endParaRPr lang="en-US" sz="28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16,13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3775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5.10</m:t>
                                </m:r>
                              </m:oMath>
                            </m:oMathPara>
                          </a14:m>
                          <a:endParaRPr lang="nl-NL" sz="28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nl-NL" sz="2800" b="0" i="1" smtClean="0">
                                    <a:latin typeface="Cambria Math" panose="02040503050406030204" pitchFamily="18" charset="0"/>
                                  </a:rPr>
                                  <m:t>16,10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5389090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0762389"/>
                  </p:ext>
                </p:extLst>
              </p:nvPr>
            </p:nvGraphicFramePr>
            <p:xfrm>
              <a:off x="2176016" y="1279462"/>
              <a:ext cx="8128000" cy="2072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937038739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674383618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nl-NL" sz="2800" dirty="0"/>
                            <a:t>General notation</a:t>
                          </a:r>
                          <a:endParaRPr 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nl-NL" sz="2800" dirty="0"/>
                            <a:t>Matlab</a:t>
                          </a:r>
                          <a:endParaRPr lang="en-US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5518158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0" t="-109302" r="-10044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300" t="-109302" r="-60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893206494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0" t="-211765" r="-100449" b="-1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300" t="-211765" r="-600" b="-1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37751869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0" t="-311765" r="-100449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0300" t="-311765" r="-600" b="-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53890906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2476267" y="4062997"/>
            <a:ext cx="488589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 bits total of which 10 bits right of the point</a:t>
            </a:r>
            <a:endParaRPr lang="nl-N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3"/>
          </p:cNvCxnSpPr>
          <p:nvPr/>
        </p:nvCxnSpPr>
        <p:spPr>
          <a:xfrm flipV="1">
            <a:off x="7362164" y="3352102"/>
            <a:ext cx="742175" cy="1126394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35436" y="5424742"/>
            <a:ext cx="536858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So 6 bits left of the point (including signbit)</a:t>
            </a:r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>
          <a:xfrm flipH="1" flipV="1">
            <a:off x="4295139" y="4893994"/>
            <a:ext cx="640297" cy="946247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4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 FILTER COËFFICIENTS 1</a:t>
            </a:r>
            <a:endParaRPr lang="nl-N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164" y="1125538"/>
            <a:ext cx="6355671" cy="518318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8</a:t>
            </a:fld>
            <a:endParaRPr lang="nl-NL"/>
          </a:p>
        </p:txBody>
      </p:sp>
      <p:grpSp>
        <p:nvGrpSpPr>
          <p:cNvPr id="17" name="Group 16"/>
          <p:cNvGrpSpPr/>
          <p:nvPr/>
        </p:nvGrpSpPr>
        <p:grpSpPr>
          <a:xfrm>
            <a:off x="3291839" y="4066903"/>
            <a:ext cx="4286051" cy="1706880"/>
            <a:chOff x="3291839" y="4066903"/>
            <a:chExt cx="4286051" cy="1706880"/>
          </a:xfrm>
        </p:grpSpPr>
        <p:sp>
          <p:nvSpPr>
            <p:cNvPr id="7" name="Rectangle 6"/>
            <p:cNvSpPr/>
            <p:nvPr/>
          </p:nvSpPr>
          <p:spPr>
            <a:xfrm>
              <a:off x="3317966" y="5495109"/>
              <a:ext cx="1337874" cy="278674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758124" y="4889862"/>
              <a:ext cx="1364001" cy="42236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291839" y="4066903"/>
              <a:ext cx="4286051" cy="888273"/>
              <a:chOff x="3291839" y="4066903"/>
              <a:chExt cx="4286051" cy="888273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6240016" y="4193177"/>
                <a:ext cx="1337874" cy="76199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3291839" y="4066903"/>
                <a:ext cx="1364001" cy="34834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758123" y="4066903"/>
                <a:ext cx="1364001" cy="390118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20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FIR FILTER COËFFICIENTS 2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9</a:t>
            </a:fld>
            <a:endParaRPr lang="nl-NL"/>
          </a:p>
        </p:txBody>
      </p:sp>
      <p:grpSp>
        <p:nvGrpSpPr>
          <p:cNvPr id="5" name="Groep 4"/>
          <p:cNvGrpSpPr/>
          <p:nvPr/>
        </p:nvGrpSpPr>
        <p:grpSpPr>
          <a:xfrm>
            <a:off x="2986904" y="1205964"/>
            <a:ext cx="6292487" cy="4912980"/>
            <a:chOff x="2986904" y="1205964"/>
            <a:chExt cx="6292487" cy="4912980"/>
          </a:xfrm>
        </p:grpSpPr>
        <p:pic>
          <p:nvPicPr>
            <p:cNvPr id="3" name="Afbeelding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6904" y="1205964"/>
              <a:ext cx="6292487" cy="4912980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3047864" y="4084320"/>
              <a:ext cx="2522376" cy="1036412"/>
              <a:chOff x="3108824" y="4066903"/>
              <a:chExt cx="2522376" cy="103641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108824" y="4807224"/>
                <a:ext cx="296227" cy="29609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344091" y="4066903"/>
                <a:ext cx="2287109" cy="33429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963887" y="4401194"/>
                <a:ext cx="339633" cy="30143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4" name="Rectangle 8"/>
            <p:cNvSpPr/>
            <p:nvPr/>
          </p:nvSpPr>
          <p:spPr>
            <a:xfrm>
              <a:off x="7075715" y="4720047"/>
              <a:ext cx="1859280" cy="33429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197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presentatie_thema</Template>
  <TotalTime>639</TotalTime>
  <Words>488</Words>
  <Application>Microsoft Office PowerPoint</Application>
  <PresentationFormat>Breedbeeld</PresentationFormat>
  <Paragraphs>144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Consolas</vt:lpstr>
      <vt:lpstr>Courier New</vt:lpstr>
      <vt:lpstr>Wingdings</vt:lpstr>
      <vt:lpstr>presentatie_thema</vt:lpstr>
      <vt:lpstr>Training Digital Signal Processing</vt:lpstr>
      <vt:lpstr>Last week</vt:lpstr>
      <vt:lpstr>Fixed point calculations</vt:lpstr>
      <vt:lpstr>Fixed point versus floating point</vt:lpstr>
      <vt:lpstr>FIXED POINT EXAMPLES 1</vt:lpstr>
      <vt:lpstr>FIXED POINT EXAMPLES 2</vt:lpstr>
      <vt:lpstr>FIXED POINT MATLAB NOTATION</vt:lpstr>
      <vt:lpstr>FIR FILTER COËFFICIENTS 1</vt:lpstr>
      <vt:lpstr>FIR FILTER COËFFICIENTS 2</vt:lpstr>
      <vt:lpstr>FIR FILTER COËFFICIENTS 3</vt:lpstr>
      <vt:lpstr>FIR FILTER COËFFICIENTS 4</vt:lpstr>
      <vt:lpstr>C-HEADER</vt:lpstr>
      <vt:lpstr>CHECK</vt:lpstr>
      <vt:lpstr>MULTIPLICATION</vt:lpstr>
      <vt:lpstr>MULTIPLY ACCUMULATE ARITHMETIC</vt:lpstr>
      <vt:lpstr>C-HEADER</vt:lpstr>
      <vt:lpstr>Summary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 Digital Signal Processing</dc:title>
  <dc:creator>Peltenburg, J.W.</dc:creator>
  <cp:lastModifiedBy>Broeders, J.Z.M.</cp:lastModifiedBy>
  <cp:revision>200</cp:revision>
  <dcterms:created xsi:type="dcterms:W3CDTF">2013-11-25T08:28:21Z</dcterms:created>
  <dcterms:modified xsi:type="dcterms:W3CDTF">2019-09-24T15:50:50Z</dcterms:modified>
</cp:coreProperties>
</file>