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59" r:id="rId7"/>
    <p:sldId id="260" r:id="rId8"/>
    <p:sldId id="261" r:id="rId9"/>
    <p:sldId id="262" r:id="rId10"/>
    <p:sldId id="264" r:id="rId11"/>
    <p:sldId id="263" r:id="rId12"/>
    <p:sldId id="265" r:id="rId13"/>
    <p:sldId id="266" r:id="rId14"/>
    <p:sldId id="285" r:id="rId15"/>
    <p:sldId id="267" r:id="rId16"/>
    <p:sldId id="268" r:id="rId17"/>
    <p:sldId id="269" r:id="rId18"/>
    <p:sldId id="296" r:id="rId19"/>
    <p:sldId id="297" r:id="rId20"/>
    <p:sldId id="270" r:id="rId21"/>
    <p:sldId id="271" r:id="rId22"/>
    <p:sldId id="272" r:id="rId23"/>
    <p:sldId id="273" r:id="rId24"/>
    <p:sldId id="274" r:id="rId25"/>
    <p:sldId id="275" r:id="rId26"/>
    <p:sldId id="276" r:id="rId27"/>
    <p:sldId id="278" r:id="rId28"/>
    <p:sldId id="279" r:id="rId29"/>
    <p:sldId id="281" r:id="rId30"/>
    <p:sldId id="286" r:id="rId31"/>
    <p:sldId id="287" r:id="rId32"/>
    <p:sldId id="288" r:id="rId33"/>
    <p:sldId id="289" r:id="rId34"/>
    <p:sldId id="290" r:id="rId35"/>
    <p:sldId id="291" r:id="rId36"/>
    <p:sldId id="292" r:id="rId37"/>
    <p:sldId id="293" r:id="rId38"/>
    <p:sldId id="294" r:id="rId39"/>
    <p:sldId id="295" r:id="rId40"/>
    <p:sldId id="282" r:id="rId41"/>
    <p:sldId id="283" r:id="rId42"/>
    <p:sldId id="284"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01" d="100"/>
          <a:sy n="101" d="100"/>
        </p:scale>
        <p:origin x="11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117AB00-0CC8-4CB3-8ED7-AD119D33CD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117AB00-0CC8-4CB3-8ED7-AD119D33CD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117AB00-0CC8-4CB3-8ED7-AD119D33CD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117AB00-0CC8-4CB3-8ED7-AD119D33CD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117AB00-0CC8-4CB3-8ED7-AD119D33CD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117AB00-0CC8-4CB3-8ED7-AD119D33CD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117AB00-0CC8-4CB3-8ED7-AD119D33CD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117AB00-0CC8-4CB3-8ED7-AD119D33CD3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117AB00-0CC8-4CB3-8ED7-AD119D33CD3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7AB00-0CC8-4CB3-8ED7-AD119D33CD3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117AB00-0CC8-4CB3-8ED7-AD119D33CD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117AB00-0CC8-4CB3-8ED7-AD119D33CD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117AB00-0CC8-4CB3-8ED7-AD119D33CD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117AB00-0CC8-4CB3-8ED7-AD119D33CD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117AB00-0CC8-4CB3-8ED7-AD119D33CD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117AB00-0CC8-4CB3-8ED7-AD119D33CD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117AB00-0CC8-4CB3-8ED7-AD119D33CD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117AB00-0CC8-4CB3-8ED7-AD119D33CD3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117AB00-0CC8-4CB3-8ED7-AD119D33CD3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7AB00-0CC8-4CB3-8ED7-AD119D33CD3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117AB00-0CC8-4CB3-8ED7-AD119D33CD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117AB00-0CC8-4CB3-8ED7-AD119D33CD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85C24-73E6-4175-8B37-D3198F10EA3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7AB00-0CC8-4CB3-8ED7-AD119D33CD3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85C24-73E6-4175-8B37-D3198F10EA3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7AB00-0CC8-4CB3-8ED7-AD119D33CD3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85C24-73E6-4175-8B37-D3198F10EA3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8.xml"/><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png"/><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7.png"/><Relationship Id="rId2" Type="http://schemas.openxmlformats.org/officeDocument/2006/relationships/image" Target="../media/image39.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8.png"/><Relationship Id="rId2" Type="http://schemas.openxmlformats.org/officeDocument/2006/relationships/image" Target="../media/image40.png"/><Relationship Id="rId1" Type="http://schemas.openxmlformats.org/officeDocument/2006/relationships/image" Target="../media/image2.jpe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41.png"/><Relationship Id="rId2" Type="http://schemas.openxmlformats.org/officeDocument/2006/relationships/image" Target="../media/image19.png"/><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2.jpe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2.jpe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2.jpe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2.jpe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2.jpe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2.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4" name="TextBox 3"/>
          <p:cNvSpPr txBox="1"/>
          <p:nvPr/>
        </p:nvSpPr>
        <p:spPr>
          <a:xfrm>
            <a:off x="2947986" y="771525"/>
            <a:ext cx="6296025" cy="769441"/>
          </a:xfrm>
          <a:prstGeom prst="rect">
            <a:avLst/>
          </a:prstGeom>
          <a:noFill/>
        </p:spPr>
        <p:txBody>
          <a:bodyPr wrap="square" rtlCol="0">
            <a:spAutoFit/>
          </a:bodyPr>
          <a:lstStyle/>
          <a:p>
            <a:pPr algn="ctr"/>
            <a:r>
              <a:rPr lang="en-GB" sz="4400">
                <a:solidFill>
                  <a:srgbClr val="FFFF00"/>
                </a:solidFill>
                <a:latin typeface="Times New Roman" panose="02020603050405020304" pitchFamily="18" charset="0"/>
                <a:cs typeface="Times New Roman" panose="02020603050405020304" pitchFamily="18" charset="0"/>
              </a:rPr>
              <a:t>BÁO CÁO CUỐI KÌ</a:t>
            </a:r>
            <a:endParaRPr lang="en-US" sz="4400">
              <a:solidFill>
                <a:srgbClr val="FFFF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652585" y="1540966"/>
            <a:ext cx="8886825" cy="707886"/>
          </a:xfrm>
          <a:prstGeom prst="rect">
            <a:avLst/>
          </a:prstGeom>
          <a:noFill/>
        </p:spPr>
        <p:txBody>
          <a:bodyPr wrap="square" rtlCol="0">
            <a:spAutoFit/>
          </a:bodyPr>
          <a:lstStyle/>
          <a:p>
            <a:pPr algn="ctr"/>
            <a:r>
              <a:rPr lang="en-GB" sz="4000">
                <a:solidFill>
                  <a:srgbClr val="FFFF00"/>
                </a:solidFill>
                <a:latin typeface="Times New Roman" panose="02020603050405020304" pitchFamily="18" charset="0"/>
                <a:cs typeface="Times New Roman" panose="02020603050405020304" pitchFamily="18" charset="0"/>
              </a:rPr>
              <a:t>Môn: </a:t>
            </a:r>
            <a:r>
              <a:rPr lang="en-GB" sz="4000" err="1">
                <a:solidFill>
                  <a:srgbClr val="FFFF00"/>
                </a:solidFill>
                <a:latin typeface="Times New Roman" panose="02020603050405020304" pitchFamily="18" charset="0"/>
                <a:cs typeface="Times New Roman" panose="02020603050405020304" pitchFamily="18" charset="0"/>
              </a:rPr>
              <a:t>Giải</a:t>
            </a:r>
            <a:r>
              <a:rPr lang="en-GB" sz="4000">
                <a:solidFill>
                  <a:srgbClr val="FFFF00"/>
                </a:solidFill>
                <a:latin typeface="Times New Roman" panose="02020603050405020304" pitchFamily="18" charset="0"/>
                <a:cs typeface="Times New Roman" panose="02020603050405020304" pitchFamily="18" charset="0"/>
              </a:rPr>
              <a:t> </a:t>
            </a:r>
            <a:r>
              <a:rPr lang="en-GB" sz="4000" err="1">
                <a:solidFill>
                  <a:srgbClr val="FFFF00"/>
                </a:solidFill>
                <a:latin typeface="Times New Roman" panose="02020603050405020304" pitchFamily="18" charset="0"/>
                <a:cs typeface="Times New Roman" panose="02020603050405020304" pitchFamily="18" charset="0"/>
              </a:rPr>
              <a:t>thuật</a:t>
            </a:r>
            <a:r>
              <a:rPr lang="en-GB" sz="4000">
                <a:solidFill>
                  <a:srgbClr val="FFFF00"/>
                </a:solidFill>
                <a:latin typeface="Times New Roman" panose="02020603050405020304" pitchFamily="18" charset="0"/>
                <a:cs typeface="Times New Roman" panose="02020603050405020304" pitchFamily="18" charset="0"/>
              </a:rPr>
              <a:t> </a:t>
            </a:r>
            <a:r>
              <a:rPr lang="en-GB" sz="4000" err="1">
                <a:solidFill>
                  <a:srgbClr val="FFFF00"/>
                </a:solidFill>
                <a:latin typeface="Times New Roman" panose="02020603050405020304" pitchFamily="18" charset="0"/>
                <a:cs typeface="Times New Roman" panose="02020603050405020304" pitchFamily="18" charset="0"/>
              </a:rPr>
              <a:t>và</a:t>
            </a:r>
            <a:r>
              <a:rPr lang="en-GB" sz="4000">
                <a:solidFill>
                  <a:srgbClr val="FFFF00"/>
                </a:solidFill>
                <a:latin typeface="Times New Roman" panose="02020603050405020304" pitchFamily="18" charset="0"/>
                <a:cs typeface="Times New Roman" panose="02020603050405020304" pitchFamily="18" charset="0"/>
              </a:rPr>
              <a:t> </a:t>
            </a:r>
            <a:r>
              <a:rPr lang="en-GB" sz="4000" err="1">
                <a:solidFill>
                  <a:srgbClr val="FFFF00"/>
                </a:solidFill>
                <a:latin typeface="Times New Roman" panose="02020603050405020304" pitchFamily="18" charset="0"/>
                <a:cs typeface="Times New Roman" panose="02020603050405020304" pitchFamily="18" charset="0"/>
              </a:rPr>
              <a:t>Cấu</a:t>
            </a:r>
            <a:r>
              <a:rPr lang="en-GB" sz="4000">
                <a:solidFill>
                  <a:srgbClr val="FFFF00"/>
                </a:solidFill>
                <a:latin typeface="Times New Roman" panose="02020603050405020304" pitchFamily="18" charset="0"/>
                <a:cs typeface="Times New Roman" panose="02020603050405020304" pitchFamily="18" charset="0"/>
              </a:rPr>
              <a:t> </a:t>
            </a:r>
            <a:r>
              <a:rPr lang="en-GB" sz="4000" err="1">
                <a:solidFill>
                  <a:srgbClr val="FFFF00"/>
                </a:solidFill>
                <a:latin typeface="Times New Roman" panose="02020603050405020304" pitchFamily="18" charset="0"/>
                <a:cs typeface="Times New Roman" panose="02020603050405020304" pitchFamily="18" charset="0"/>
              </a:rPr>
              <a:t>trúc</a:t>
            </a:r>
            <a:r>
              <a:rPr lang="en-GB" sz="4000">
                <a:solidFill>
                  <a:srgbClr val="FFFF00"/>
                </a:solidFill>
                <a:latin typeface="Times New Roman" panose="02020603050405020304" pitchFamily="18" charset="0"/>
                <a:cs typeface="Times New Roman" panose="02020603050405020304" pitchFamily="18" charset="0"/>
              </a:rPr>
              <a:t> </a:t>
            </a:r>
            <a:r>
              <a:rPr lang="en-GB" sz="4000" err="1">
                <a:solidFill>
                  <a:srgbClr val="FFFF00"/>
                </a:solidFill>
                <a:latin typeface="Times New Roman" panose="02020603050405020304" pitchFamily="18" charset="0"/>
                <a:cs typeface="Times New Roman" panose="02020603050405020304" pitchFamily="18" charset="0"/>
              </a:rPr>
              <a:t>dữ</a:t>
            </a:r>
            <a:r>
              <a:rPr lang="en-GB" sz="4000">
                <a:solidFill>
                  <a:srgbClr val="FFFF00"/>
                </a:solidFill>
                <a:latin typeface="Times New Roman" panose="02020603050405020304" pitchFamily="18" charset="0"/>
                <a:cs typeface="Times New Roman" panose="02020603050405020304" pitchFamily="18" charset="0"/>
              </a:rPr>
              <a:t> </a:t>
            </a:r>
            <a:r>
              <a:rPr lang="en-GB" sz="4000" err="1">
                <a:solidFill>
                  <a:srgbClr val="FFFF00"/>
                </a:solidFill>
                <a:latin typeface="Times New Roman" panose="02020603050405020304" pitchFamily="18" charset="0"/>
                <a:cs typeface="Times New Roman" panose="02020603050405020304" pitchFamily="18" charset="0"/>
              </a:rPr>
              <a:t>liệu</a:t>
            </a:r>
            <a:endParaRPr lang="en-US" sz="4000">
              <a:solidFill>
                <a:srgbClr val="FFFF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42909" y="2277705"/>
            <a:ext cx="11306175" cy="1481175"/>
          </a:xfrm>
          <a:prstGeom prst="rect">
            <a:avLst/>
          </a:prstGeom>
          <a:noFill/>
        </p:spPr>
        <p:txBody>
          <a:bodyPr wrap="square" rtlCol="0">
            <a:spAutoFit/>
          </a:bodyPr>
          <a:lstStyle/>
          <a:p>
            <a:pPr algn="ctr">
              <a:lnSpc>
                <a:spcPct val="150000"/>
              </a:lnSpc>
            </a:pP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Đề</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tài</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Thiết</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kế</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cấu</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trúc</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dữ</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liệu</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3200">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endParaRPr>
          </a:p>
          <a:p>
            <a:pPr algn="ctr">
              <a:lnSpc>
                <a:spcPct val="150000"/>
              </a:lnSpc>
            </a:pP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và</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thuật</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toán</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xây</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dựng</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chương</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trình</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quản</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lý</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cửa</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hàng</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quần</a:t>
            </a:r>
            <a:r>
              <a:rPr lang="en-US" sz="3200" b="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3200" b="1" err="1">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rPr>
              <a:t>áo</a:t>
            </a:r>
            <a:endParaRPr lang="en-US" sz="3200">
              <a:solidFill>
                <a:srgbClr val="FFFF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TextBox 6"/>
          <p:cNvSpPr txBox="1"/>
          <p:nvPr/>
        </p:nvSpPr>
        <p:spPr>
          <a:xfrm>
            <a:off x="1504950" y="4514850"/>
            <a:ext cx="10115550" cy="1198880"/>
          </a:xfrm>
          <a:prstGeom prst="rect">
            <a:avLst/>
          </a:prstGeom>
          <a:noFill/>
        </p:spPr>
        <p:txBody>
          <a:bodyPr wrap="square" rtlCol="0">
            <a:spAutoFit/>
          </a:bodyPr>
          <a:lstStyle/>
          <a:p>
            <a:r>
              <a:rPr lang="en-GB" sz="2400" err="1">
                <a:solidFill>
                  <a:srgbClr val="FFFF00"/>
                </a:solidFill>
                <a:latin typeface="Times New Roman" panose="02020603050405020304" pitchFamily="18" charset="0"/>
                <a:cs typeface="Times New Roman" panose="02020603050405020304" pitchFamily="18" charset="0"/>
              </a:rPr>
              <a:t>Sinh</a:t>
            </a:r>
            <a:r>
              <a:rPr lang="en-GB" sz="2400">
                <a:solidFill>
                  <a:srgbClr val="FFFF00"/>
                </a:solidFill>
                <a:latin typeface="Times New Roman" panose="02020603050405020304" pitchFamily="18" charset="0"/>
                <a:cs typeface="Times New Roman" panose="02020603050405020304" pitchFamily="18" charset="0"/>
              </a:rPr>
              <a:t> </a:t>
            </a:r>
            <a:r>
              <a:rPr lang="en-GB" sz="2400" err="1">
                <a:solidFill>
                  <a:srgbClr val="FFFF00"/>
                </a:solidFill>
                <a:latin typeface="Times New Roman" panose="02020603050405020304" pitchFamily="18" charset="0"/>
                <a:cs typeface="Times New Roman" panose="02020603050405020304" pitchFamily="18" charset="0"/>
              </a:rPr>
              <a:t>viên</a:t>
            </a:r>
            <a:r>
              <a:rPr lang="en-GB" sz="2400">
                <a:solidFill>
                  <a:srgbClr val="FFFF00"/>
                </a:solidFill>
                <a:latin typeface="Times New Roman" panose="02020603050405020304" pitchFamily="18" charset="0"/>
                <a:cs typeface="Times New Roman" panose="02020603050405020304" pitchFamily="18" charset="0"/>
              </a:rPr>
              <a:t> </a:t>
            </a:r>
            <a:r>
              <a:rPr lang="en-GB" sz="2400" err="1">
                <a:solidFill>
                  <a:srgbClr val="FFFF00"/>
                </a:solidFill>
                <a:latin typeface="Times New Roman" panose="02020603050405020304" pitchFamily="18" charset="0"/>
                <a:cs typeface="Times New Roman" panose="02020603050405020304" pitchFamily="18" charset="0"/>
              </a:rPr>
              <a:t>thực</a:t>
            </a:r>
            <a:r>
              <a:rPr lang="en-GB" sz="2400">
                <a:solidFill>
                  <a:srgbClr val="FFFF00"/>
                </a:solidFill>
                <a:latin typeface="Times New Roman" panose="02020603050405020304" pitchFamily="18" charset="0"/>
                <a:cs typeface="Times New Roman" panose="02020603050405020304" pitchFamily="18" charset="0"/>
              </a:rPr>
              <a:t> </a:t>
            </a:r>
            <a:r>
              <a:rPr lang="en-GB" sz="2400" err="1">
                <a:solidFill>
                  <a:srgbClr val="FFFF00"/>
                </a:solidFill>
                <a:latin typeface="Times New Roman" panose="02020603050405020304" pitchFamily="18" charset="0"/>
                <a:cs typeface="Times New Roman" panose="02020603050405020304" pitchFamily="18" charset="0"/>
              </a:rPr>
              <a:t>hiện</a:t>
            </a:r>
            <a:r>
              <a:rPr lang="en-GB" sz="2400">
                <a:solidFill>
                  <a:srgbClr val="FFFF00"/>
                </a:solidFill>
                <a:latin typeface="Times New Roman" panose="02020603050405020304" pitchFamily="18" charset="0"/>
                <a:cs typeface="Times New Roman" panose="02020603050405020304" pitchFamily="18" charset="0"/>
              </a:rPr>
              <a:t>:</a:t>
            </a:r>
            <a:r>
              <a:rPr lang="en-US" altLang="en-GB" sz="2400">
                <a:solidFill>
                  <a:srgbClr val="FFFF00"/>
                </a:solidFill>
                <a:latin typeface="Times New Roman" panose="02020603050405020304" pitchFamily="18" charset="0"/>
                <a:cs typeface="Times New Roman" panose="02020603050405020304" pitchFamily="18" charset="0"/>
              </a:rPr>
              <a:t> </a:t>
            </a:r>
            <a:r>
              <a:rPr lang="en-GB" sz="2400" err="1">
                <a:solidFill>
                  <a:srgbClr val="FFFF00"/>
                </a:solidFill>
                <a:latin typeface="Times New Roman" panose="02020603050405020304" pitchFamily="18" charset="0"/>
                <a:cs typeface="Times New Roman" panose="02020603050405020304" pitchFamily="18" charset="0"/>
              </a:rPr>
              <a:t>Bùi</a:t>
            </a:r>
            <a:r>
              <a:rPr lang="en-GB" sz="2400">
                <a:solidFill>
                  <a:srgbClr val="FFFF00"/>
                </a:solidFill>
                <a:latin typeface="Times New Roman" panose="02020603050405020304" pitchFamily="18" charset="0"/>
                <a:cs typeface="Times New Roman" panose="02020603050405020304" pitchFamily="18" charset="0"/>
              </a:rPr>
              <a:t> </a:t>
            </a:r>
            <a:r>
              <a:rPr lang="en-GB" sz="2400" err="1">
                <a:solidFill>
                  <a:srgbClr val="FFFF00"/>
                </a:solidFill>
                <a:latin typeface="Times New Roman" panose="02020603050405020304" pitchFamily="18" charset="0"/>
                <a:cs typeface="Times New Roman" panose="02020603050405020304" pitchFamily="18" charset="0"/>
              </a:rPr>
              <a:t>Xuân</a:t>
            </a:r>
            <a:r>
              <a:rPr lang="en-GB" sz="2400">
                <a:solidFill>
                  <a:srgbClr val="FFFF00"/>
                </a:solidFill>
                <a:latin typeface="Times New Roman" panose="02020603050405020304" pitchFamily="18" charset="0"/>
                <a:cs typeface="Times New Roman" panose="02020603050405020304" pitchFamily="18" charset="0"/>
              </a:rPr>
              <a:t> </a:t>
            </a:r>
            <a:r>
              <a:rPr lang="en-GB" sz="2400" err="1">
                <a:solidFill>
                  <a:srgbClr val="FFFF00"/>
                </a:solidFill>
                <a:latin typeface="Times New Roman" panose="02020603050405020304" pitchFamily="18" charset="0"/>
                <a:cs typeface="Times New Roman" panose="02020603050405020304" pitchFamily="18" charset="0"/>
              </a:rPr>
              <a:t>Danh</a:t>
            </a:r>
            <a:r>
              <a:rPr lang="en-GB" sz="2400">
                <a:solidFill>
                  <a:srgbClr val="FFFF00"/>
                </a:solidFill>
                <a:latin typeface="Times New Roman" panose="02020603050405020304" pitchFamily="18" charset="0"/>
                <a:cs typeface="Times New Roman" panose="02020603050405020304" pitchFamily="18" charset="0"/>
              </a:rPr>
              <a:t> (</a:t>
            </a:r>
            <a:r>
              <a:rPr lang="en-GB" sz="2400" err="1">
                <a:solidFill>
                  <a:srgbClr val="FFFF00"/>
                </a:solidFill>
                <a:latin typeface="Times New Roman" panose="02020603050405020304" pitchFamily="18" charset="0"/>
                <a:cs typeface="Times New Roman" panose="02020603050405020304" pitchFamily="18" charset="0"/>
              </a:rPr>
              <a:t>Nhóm</a:t>
            </a:r>
            <a:r>
              <a:rPr lang="en-GB" sz="2400">
                <a:solidFill>
                  <a:srgbClr val="FFFF00"/>
                </a:solidFill>
                <a:latin typeface="Times New Roman" panose="02020603050405020304" pitchFamily="18" charset="0"/>
                <a:cs typeface="Times New Roman" panose="02020603050405020304" pitchFamily="18" charset="0"/>
              </a:rPr>
              <a:t> </a:t>
            </a:r>
            <a:r>
              <a:rPr lang="en-GB" sz="2400" err="1">
                <a:solidFill>
                  <a:srgbClr val="FFFF00"/>
                </a:solidFill>
                <a:latin typeface="Times New Roman" panose="02020603050405020304" pitchFamily="18" charset="0"/>
                <a:cs typeface="Times New Roman" panose="02020603050405020304" pitchFamily="18" charset="0"/>
              </a:rPr>
              <a:t>trưởng</a:t>
            </a:r>
            <a:r>
              <a:rPr lang="en-GB" sz="2400">
                <a:solidFill>
                  <a:srgbClr val="FFFF00"/>
                </a:solidFill>
                <a:latin typeface="Times New Roman" panose="02020603050405020304" pitchFamily="18" charset="0"/>
                <a:cs typeface="Times New Roman" panose="02020603050405020304" pitchFamily="18" charset="0"/>
              </a:rPr>
              <a:t>)                    </a:t>
            </a:r>
            <a:r>
              <a:rPr lang="en-US" altLang="en-GB" sz="2400">
                <a:solidFill>
                  <a:srgbClr val="FFFF00"/>
                </a:solidFill>
                <a:latin typeface="Times New Roman" panose="02020603050405020304" pitchFamily="18" charset="0"/>
                <a:cs typeface="Times New Roman" panose="02020603050405020304" pitchFamily="18" charset="0"/>
              </a:rPr>
              <a:t> </a:t>
            </a:r>
            <a:r>
              <a:rPr lang="en-GB" sz="2400">
                <a:solidFill>
                  <a:srgbClr val="FFFF00"/>
                </a:solidFill>
                <a:latin typeface="Times New Roman" panose="02020603050405020304" pitchFamily="18" charset="0"/>
                <a:cs typeface="Times New Roman" panose="02020603050405020304" pitchFamily="18" charset="0"/>
              </a:rPr>
              <a:t>19119078</a:t>
            </a:r>
            <a:endParaRPr lang="en-GB" sz="2400">
              <a:solidFill>
                <a:srgbClr val="FFFF00"/>
              </a:solidFill>
              <a:latin typeface="Times New Roman" panose="02020603050405020304" pitchFamily="18" charset="0"/>
              <a:cs typeface="Times New Roman" panose="02020603050405020304" pitchFamily="18" charset="0"/>
            </a:endParaRPr>
          </a:p>
          <a:p>
            <a:r>
              <a:rPr lang="en-GB" sz="2400">
                <a:solidFill>
                  <a:srgbClr val="FFFF00"/>
                </a:solidFill>
                <a:latin typeface="Times New Roman" panose="02020603050405020304" pitchFamily="18" charset="0"/>
                <a:cs typeface="Times New Roman" panose="02020603050405020304" pitchFamily="18" charset="0"/>
              </a:rPr>
              <a:t>		         </a:t>
            </a:r>
            <a:r>
              <a:rPr lang="en-GB" sz="2400" err="1">
                <a:solidFill>
                  <a:srgbClr val="FFFF00"/>
                </a:solidFill>
                <a:latin typeface="Times New Roman" panose="02020603050405020304" pitchFamily="18" charset="0"/>
                <a:cs typeface="Times New Roman" panose="02020603050405020304" pitchFamily="18" charset="0"/>
              </a:rPr>
              <a:t>Nguyễn</a:t>
            </a:r>
            <a:r>
              <a:rPr lang="en-GB" sz="2400">
                <a:solidFill>
                  <a:srgbClr val="FFFF00"/>
                </a:solidFill>
                <a:latin typeface="Times New Roman" panose="02020603050405020304" pitchFamily="18" charset="0"/>
                <a:cs typeface="Times New Roman" panose="02020603050405020304" pitchFamily="18" charset="0"/>
              </a:rPr>
              <a:t> </a:t>
            </a:r>
            <a:r>
              <a:rPr lang="en-GB" sz="2400" err="1">
                <a:solidFill>
                  <a:srgbClr val="FFFF00"/>
                </a:solidFill>
                <a:latin typeface="Times New Roman" panose="02020603050405020304" pitchFamily="18" charset="0"/>
                <a:cs typeface="Times New Roman" panose="02020603050405020304" pitchFamily="18" charset="0"/>
              </a:rPr>
              <a:t>Nhật</a:t>
            </a:r>
            <a:r>
              <a:rPr lang="en-GB" sz="2400">
                <a:solidFill>
                  <a:srgbClr val="FFFF00"/>
                </a:solidFill>
                <a:latin typeface="Times New Roman" panose="02020603050405020304" pitchFamily="18" charset="0"/>
                <a:cs typeface="Times New Roman" panose="02020603050405020304" pitchFamily="18" charset="0"/>
              </a:rPr>
              <a:t> Long                                        </a:t>
            </a:r>
            <a:r>
              <a:rPr lang="en-US" altLang="en-GB" sz="2400">
                <a:solidFill>
                  <a:srgbClr val="FFFF00"/>
                </a:solidFill>
                <a:latin typeface="Times New Roman" panose="02020603050405020304" pitchFamily="18" charset="0"/>
                <a:cs typeface="Times New Roman" panose="02020603050405020304" pitchFamily="18" charset="0"/>
              </a:rPr>
              <a:t> </a:t>
            </a:r>
            <a:r>
              <a:rPr lang="en-GB" sz="2400">
                <a:solidFill>
                  <a:srgbClr val="FFFF00"/>
                </a:solidFill>
                <a:latin typeface="Times New Roman" panose="02020603050405020304" pitchFamily="18" charset="0"/>
                <a:cs typeface="Times New Roman" panose="02020603050405020304" pitchFamily="18" charset="0"/>
              </a:rPr>
              <a:t>19119009</a:t>
            </a:r>
            <a:endParaRPr lang="en-GB" sz="2400">
              <a:solidFill>
                <a:srgbClr val="FFFF00"/>
              </a:solidFill>
              <a:latin typeface="Times New Roman" panose="02020603050405020304" pitchFamily="18" charset="0"/>
              <a:cs typeface="Times New Roman" panose="02020603050405020304" pitchFamily="18" charset="0"/>
            </a:endParaRPr>
          </a:p>
          <a:p>
            <a:r>
              <a:rPr lang="en-GB" sz="2400">
                <a:solidFill>
                  <a:srgbClr val="FFFF00"/>
                </a:solidFill>
                <a:latin typeface="Times New Roman" panose="02020603050405020304" pitchFamily="18" charset="0"/>
                <a:cs typeface="Times New Roman" panose="02020603050405020304" pitchFamily="18" charset="0"/>
              </a:rPr>
              <a:t>		         </a:t>
            </a:r>
            <a:r>
              <a:rPr lang="en-GB" sz="2400" err="1">
                <a:solidFill>
                  <a:srgbClr val="FFFF00"/>
                </a:solidFill>
                <a:latin typeface="Times New Roman" panose="02020603050405020304" pitchFamily="18" charset="0"/>
                <a:cs typeface="Times New Roman" panose="02020603050405020304" pitchFamily="18" charset="0"/>
              </a:rPr>
              <a:t>Phạm</a:t>
            </a:r>
            <a:r>
              <a:rPr lang="en-GB" sz="2400">
                <a:solidFill>
                  <a:srgbClr val="FFFF00"/>
                </a:solidFill>
                <a:latin typeface="Times New Roman" panose="02020603050405020304" pitchFamily="18" charset="0"/>
                <a:cs typeface="Times New Roman" panose="02020603050405020304" pitchFamily="18" charset="0"/>
              </a:rPr>
              <a:t> </a:t>
            </a:r>
            <a:r>
              <a:rPr lang="en-GB" sz="2400" err="1">
                <a:solidFill>
                  <a:srgbClr val="FFFF00"/>
                </a:solidFill>
                <a:latin typeface="Times New Roman" panose="02020603050405020304" pitchFamily="18" charset="0"/>
                <a:cs typeface="Times New Roman" panose="02020603050405020304" pitchFamily="18" charset="0"/>
              </a:rPr>
              <a:t>Thiên</a:t>
            </a:r>
            <a:r>
              <a:rPr lang="en-GB" sz="2400">
                <a:solidFill>
                  <a:srgbClr val="FFFF00"/>
                </a:solidFill>
                <a:latin typeface="Times New Roman" panose="02020603050405020304" pitchFamily="18" charset="0"/>
                <a:cs typeface="Times New Roman" panose="02020603050405020304" pitchFamily="18" charset="0"/>
              </a:rPr>
              <a:t> </a:t>
            </a:r>
            <a:r>
              <a:rPr lang="en-GB" sz="2400" err="1">
                <a:solidFill>
                  <a:srgbClr val="FFFF00"/>
                </a:solidFill>
                <a:latin typeface="Times New Roman" panose="02020603050405020304" pitchFamily="18" charset="0"/>
                <a:cs typeface="Times New Roman" panose="02020603050405020304" pitchFamily="18" charset="0"/>
              </a:rPr>
              <a:t>Phúc</a:t>
            </a:r>
            <a:r>
              <a:rPr lang="en-GB" sz="2400">
                <a:solidFill>
                  <a:srgbClr val="FFFF00"/>
                </a:solidFill>
                <a:latin typeface="Times New Roman" panose="02020603050405020304" pitchFamily="18" charset="0"/>
                <a:cs typeface="Times New Roman" panose="02020603050405020304" pitchFamily="18" charset="0"/>
              </a:rPr>
              <a:t>                                          </a:t>
            </a:r>
            <a:r>
              <a:rPr lang="en-US" altLang="en-GB" sz="2400">
                <a:solidFill>
                  <a:srgbClr val="FFFF00"/>
                </a:solidFill>
                <a:latin typeface="Times New Roman" panose="02020603050405020304" pitchFamily="18" charset="0"/>
                <a:cs typeface="Times New Roman" panose="02020603050405020304" pitchFamily="18" charset="0"/>
              </a:rPr>
              <a:t> </a:t>
            </a:r>
            <a:r>
              <a:rPr lang="en-GB" sz="2400">
                <a:solidFill>
                  <a:srgbClr val="FFFF00"/>
                </a:solidFill>
                <a:latin typeface="Times New Roman" panose="02020603050405020304" pitchFamily="18" charset="0"/>
                <a:cs typeface="Times New Roman" panose="02020603050405020304" pitchFamily="18" charset="0"/>
              </a:rPr>
              <a:t>19119007</a:t>
            </a:r>
            <a:endParaRPr lang="en-US" sz="2400">
              <a:solidFill>
                <a:srgbClr val="FFFF00"/>
              </a:solidFill>
              <a:latin typeface="Times New Roman" panose="02020603050405020304" pitchFamily="18" charset="0"/>
              <a:cs typeface="Times New Roman" panose="02020603050405020304" pitchFamily="18" charset="0"/>
            </a:endParaRPr>
          </a:p>
        </p:txBody>
      </p:sp>
      <p:sp>
        <p:nvSpPr>
          <p:cNvPr id="2" name="TextBox 6"/>
          <p:cNvSpPr txBox="1"/>
          <p:nvPr/>
        </p:nvSpPr>
        <p:spPr>
          <a:xfrm>
            <a:off x="5274310" y="5881370"/>
            <a:ext cx="6681470" cy="460375"/>
          </a:xfrm>
          <a:prstGeom prst="rect">
            <a:avLst/>
          </a:prstGeom>
          <a:noFill/>
        </p:spPr>
        <p:txBody>
          <a:bodyPr wrap="square" rtlCol="0">
            <a:spAutoFit/>
          </a:bodyPr>
          <a:lstStyle/>
          <a:p>
            <a:r>
              <a:rPr lang="en-US" sz="2400">
                <a:solidFill>
                  <a:srgbClr val="FFFF00"/>
                </a:solidFill>
                <a:latin typeface="Times New Roman" panose="02020603050405020304" pitchFamily="18" charset="0"/>
                <a:cs typeface="Times New Roman" panose="02020603050405020304" pitchFamily="18" charset="0"/>
              </a:rPr>
              <a:t>GVHD: PGS.TS Hoàng Văn Dũng</a:t>
            </a:r>
            <a:endParaRPr lang="en-US" sz="240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571500" y="352425"/>
            <a:ext cx="10458450" cy="584775"/>
          </a:xfrm>
          <a:prstGeom prst="rect">
            <a:avLst/>
          </a:prstGeom>
          <a:noFill/>
        </p:spPr>
        <p:txBody>
          <a:bodyPr wrap="square" rtlCol="0">
            <a:spAutoFit/>
          </a:bodyPr>
          <a:lstStyle/>
          <a:p>
            <a:r>
              <a:rPr lang="en-GB" sz="3200" b="1" err="1">
                <a:latin typeface="Times New Roman" panose="02020603050405020304" pitchFamily="18" charset="0"/>
                <a:cs typeface="Times New Roman" panose="02020603050405020304" pitchFamily="18" charset="0"/>
              </a:rPr>
              <a:t>Thư</a:t>
            </a:r>
            <a:r>
              <a:rPr lang="en-GB" sz="3200" b="1">
                <a:latin typeface="Times New Roman" panose="02020603050405020304" pitchFamily="18" charset="0"/>
                <a:cs typeface="Times New Roman" panose="02020603050405020304" pitchFamily="18" charset="0"/>
              </a:rPr>
              <a:t> </a:t>
            </a:r>
            <a:r>
              <a:rPr lang="en-GB" sz="3200" b="1" err="1">
                <a:latin typeface="Times New Roman" panose="02020603050405020304" pitchFamily="18" charset="0"/>
                <a:cs typeface="Times New Roman" panose="02020603050405020304" pitchFamily="18" charset="0"/>
              </a:rPr>
              <a:t>viện</a:t>
            </a:r>
            <a:r>
              <a:rPr lang="en-GB" sz="3200" b="1">
                <a:latin typeface="Times New Roman" panose="02020603050405020304" pitchFamily="18" charset="0"/>
                <a:cs typeface="Times New Roman" panose="02020603050405020304" pitchFamily="18" charset="0"/>
              </a:rPr>
              <a:t> </a:t>
            </a:r>
            <a:r>
              <a:rPr lang="en-GB" sz="3200" b="1" err="1">
                <a:latin typeface="Times New Roman" panose="02020603050405020304" pitchFamily="18" charset="0"/>
                <a:cs typeface="Times New Roman" panose="02020603050405020304" pitchFamily="18" charset="0"/>
              </a:rPr>
              <a:t>được</a:t>
            </a:r>
            <a:r>
              <a:rPr lang="en-GB" sz="3200" b="1">
                <a:latin typeface="Times New Roman" panose="02020603050405020304" pitchFamily="18" charset="0"/>
                <a:cs typeface="Times New Roman" panose="02020603050405020304" pitchFamily="18" charset="0"/>
              </a:rPr>
              <a:t> </a:t>
            </a:r>
            <a:r>
              <a:rPr lang="en-GB" sz="3200" b="1" err="1">
                <a:latin typeface="Times New Roman" panose="02020603050405020304" pitchFamily="18" charset="0"/>
                <a:cs typeface="Times New Roman" panose="02020603050405020304" pitchFamily="18" charset="0"/>
              </a:rPr>
              <a:t>sử</a:t>
            </a:r>
            <a:r>
              <a:rPr lang="en-GB" sz="3200" b="1">
                <a:latin typeface="Times New Roman" panose="02020603050405020304" pitchFamily="18" charset="0"/>
                <a:cs typeface="Times New Roman" panose="02020603050405020304" pitchFamily="18" charset="0"/>
              </a:rPr>
              <a:t> </a:t>
            </a:r>
            <a:r>
              <a:rPr lang="en-GB" sz="3200" b="1" err="1">
                <a:latin typeface="Times New Roman" panose="02020603050405020304" pitchFamily="18" charset="0"/>
                <a:cs typeface="Times New Roman" panose="02020603050405020304" pitchFamily="18" charset="0"/>
              </a:rPr>
              <a:t>dụng</a:t>
            </a:r>
            <a:r>
              <a:rPr lang="en-GB" sz="3200" b="1">
                <a:latin typeface="Times New Roman" panose="02020603050405020304" pitchFamily="18" charset="0"/>
                <a:cs typeface="Times New Roman" panose="02020603050405020304" pitchFamily="18" charset="0"/>
              </a:rPr>
              <a:t> </a:t>
            </a:r>
            <a:r>
              <a:rPr lang="en-GB" sz="3200" b="1" err="1">
                <a:latin typeface="Times New Roman" panose="02020603050405020304" pitchFamily="18" charset="0"/>
                <a:cs typeface="Times New Roman" panose="02020603050405020304" pitchFamily="18" charset="0"/>
              </a:rPr>
              <a:t>cho</a:t>
            </a:r>
            <a:r>
              <a:rPr lang="en-GB" sz="3200" b="1">
                <a:latin typeface="Times New Roman" panose="02020603050405020304" pitchFamily="18" charset="0"/>
                <a:cs typeface="Times New Roman" panose="02020603050405020304" pitchFamily="18" charset="0"/>
              </a:rPr>
              <a:t> </a:t>
            </a:r>
            <a:r>
              <a:rPr lang="en-GB" sz="3200" b="1" err="1">
                <a:latin typeface="Times New Roman" panose="02020603050405020304" pitchFamily="18" charset="0"/>
                <a:cs typeface="Times New Roman" panose="02020603050405020304" pitchFamily="18" charset="0"/>
              </a:rPr>
              <a:t>đề</a:t>
            </a:r>
            <a:r>
              <a:rPr lang="en-GB" sz="3200" b="1">
                <a:latin typeface="Times New Roman" panose="02020603050405020304" pitchFamily="18" charset="0"/>
                <a:cs typeface="Times New Roman" panose="02020603050405020304" pitchFamily="18" charset="0"/>
              </a:rPr>
              <a:t> </a:t>
            </a:r>
            <a:r>
              <a:rPr lang="en-GB" sz="3200" b="1" err="1">
                <a:latin typeface="Times New Roman" panose="02020603050405020304" pitchFamily="18" charset="0"/>
                <a:cs typeface="Times New Roman" panose="02020603050405020304" pitchFamily="18" charset="0"/>
              </a:rPr>
              <a:t>tài</a:t>
            </a:r>
            <a:endParaRPr lang="en-US" sz="3200" b="1">
              <a:latin typeface="Times New Roman" panose="02020603050405020304" pitchFamily="18" charset="0"/>
              <a:cs typeface="Times New Roman" panose="02020603050405020304" pitchFamily="18" charset="0"/>
            </a:endParaRPr>
          </a:p>
        </p:txBody>
      </p:sp>
      <p:sp>
        <p:nvSpPr>
          <p:cNvPr id="4" name="TextBox 3"/>
          <p:cNvSpPr txBox="1"/>
          <p:nvPr/>
        </p:nvSpPr>
        <p:spPr>
          <a:xfrm>
            <a:off x="571500" y="1367135"/>
            <a:ext cx="6096000" cy="830997"/>
          </a:xfrm>
          <a:prstGeom prst="rect">
            <a:avLst/>
          </a:prstGeom>
          <a:noFill/>
        </p:spPr>
        <p:txBody>
          <a:bodyPr wrap="square">
            <a:spAutoFit/>
          </a:bodyPr>
          <a:lstStyle/>
          <a:p>
            <a:r>
              <a:rPr lang="en-US" sz="2400" b="1">
                <a:effectLst/>
                <a:latin typeface="Times New Roman" panose="02020603050405020304" pitchFamily="18" charset="0"/>
                <a:ea typeface="SimSun" panose="02010600030101010101" pitchFamily="2" charset="-122"/>
              </a:rPr>
              <a:t>iostream:</a:t>
            </a:r>
            <a:r>
              <a:rPr lang="en-US" sz="2400">
                <a:effectLst/>
                <a:latin typeface="Times New Roman" panose="02020603050405020304" pitchFamily="18" charset="0"/>
                <a:ea typeface="SimSun" panose="02010600030101010101" pitchFamily="2" charset="-122"/>
              </a:rPr>
              <a:t> </a:t>
            </a:r>
            <a:r>
              <a:rPr lang="en-US" sz="2400">
                <a:latin typeface="Times New Roman" panose="02020603050405020304" pitchFamily="18" charset="0"/>
                <a:ea typeface="SimSun" panose="02010600030101010101" pitchFamily="2" charset="-122"/>
              </a:rPr>
              <a:t>C</a:t>
            </a:r>
            <a:r>
              <a:rPr lang="en-US" sz="2400">
                <a:effectLst/>
                <a:latin typeface="Times New Roman" panose="02020603050405020304" pitchFamily="18" charset="0"/>
                <a:ea typeface="SimSun" panose="02010600030101010101" pitchFamily="2" charset="-122"/>
              </a:rPr>
              <a:t>ho </a:t>
            </a:r>
            <a:r>
              <a:rPr lang="en-US" sz="2400" err="1">
                <a:effectLst/>
                <a:latin typeface="Times New Roman" panose="02020603050405020304" pitchFamily="18" charset="0"/>
                <a:ea typeface="SimSun" panose="02010600030101010101" pitchFamily="2" charset="-122"/>
              </a:rPr>
              <a:t>phép</a:t>
            </a:r>
            <a:r>
              <a:rPr lang="en-US" sz="2400">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nhận</a:t>
            </a:r>
            <a:r>
              <a:rPr lang="en-US" sz="2400">
                <a:effectLst/>
                <a:latin typeface="Times New Roman" panose="02020603050405020304" pitchFamily="18" charset="0"/>
                <a:ea typeface="SimSun" panose="02010600030101010101" pitchFamily="2" charset="-122"/>
              </a:rPr>
              <a:t> Input </a:t>
            </a:r>
            <a:r>
              <a:rPr lang="en-US" sz="2400" err="1">
                <a:latin typeface="Times New Roman" panose="02020603050405020304" pitchFamily="18" charset="0"/>
                <a:ea typeface="SimSun" panose="02010600030101010101" pitchFamily="2" charset="-122"/>
              </a:rPr>
              <a:t>và</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xuất</a:t>
            </a:r>
            <a:r>
              <a:rPr lang="en-US" sz="2400">
                <a:latin typeface="Times New Roman" panose="02020603050405020304" pitchFamily="18" charset="0"/>
                <a:ea typeface="SimSun" panose="02010600030101010101" pitchFamily="2" charset="-122"/>
              </a:rPr>
              <a:t> Output ra </a:t>
            </a:r>
            <a:r>
              <a:rPr lang="en-US" sz="2400" err="1">
                <a:latin typeface="Times New Roman" panose="02020603050405020304" pitchFamily="18" charset="0"/>
                <a:ea typeface="SimSun" panose="02010600030101010101" pitchFamily="2" charset="-122"/>
              </a:rPr>
              <a:t>màn</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hình</a:t>
            </a:r>
            <a:endParaRPr lang="en-US" sz="2400"/>
          </a:p>
        </p:txBody>
      </p:sp>
      <p:sp>
        <p:nvSpPr>
          <p:cNvPr id="6" name="TextBox 5"/>
          <p:cNvSpPr txBox="1"/>
          <p:nvPr/>
        </p:nvSpPr>
        <p:spPr>
          <a:xfrm>
            <a:off x="571500" y="2613630"/>
            <a:ext cx="6096000" cy="531749"/>
          </a:xfrm>
          <a:prstGeom prst="rect">
            <a:avLst/>
          </a:prstGeom>
          <a:noFill/>
        </p:spPr>
        <p:txBody>
          <a:bodyPr wrap="square">
            <a:spAutoFit/>
          </a:bodyPr>
          <a:lstStyle/>
          <a:p>
            <a:pPr algn="just">
              <a:lnSpc>
                <a:spcPct val="130000"/>
              </a:lnSpc>
            </a:pPr>
            <a:r>
              <a:rPr lang="en-US" sz="2400" b="1" err="1">
                <a:effectLst/>
                <a:latin typeface="Times New Roman" panose="02020603050405020304" pitchFamily="18" charset="0"/>
                <a:ea typeface="SimSun" panose="02010600030101010101" pitchFamily="2" charset="-122"/>
                <a:cs typeface="Times New Roman" panose="02020603050405020304" pitchFamily="18" charset="0"/>
              </a:rPr>
              <a:t>iomanip</a:t>
            </a:r>
            <a:r>
              <a:rPr lang="en-US" sz="2400" b="1">
                <a:effectLst/>
                <a:latin typeface="Times New Roman" panose="02020603050405020304" pitchFamily="18" charset="0"/>
                <a:ea typeface="SimSun" panose="02010600030101010101" pitchFamily="2" charset="-122"/>
                <a:cs typeface="Times New Roman" panose="02020603050405020304" pitchFamily="18" charset="0"/>
              </a:rPr>
              <a:t>:</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Căn</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lề</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cho</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dòng</a:t>
            </a:r>
            <a:r>
              <a:rPr lang="en-US" sz="2400">
                <a:effectLst/>
                <a:latin typeface="Times New Roman" panose="02020603050405020304" pitchFamily="18" charset="0"/>
                <a:ea typeface="SimSun" panose="02010600030101010101" pitchFamily="2" charset="-122"/>
                <a:cs typeface="Times New Roman" panose="02020603050405020304" pitchFamily="18" charset="0"/>
              </a:rPr>
              <a:t> in ra Terminal</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8" name="TextBox 7"/>
          <p:cNvSpPr txBox="1"/>
          <p:nvPr/>
        </p:nvSpPr>
        <p:spPr>
          <a:xfrm>
            <a:off x="571500" y="3560878"/>
            <a:ext cx="8382000" cy="830997"/>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fstream</a:t>
            </a:r>
            <a:r>
              <a:rPr lang="en-US" sz="2400" b="1">
                <a:effectLst/>
                <a:latin typeface="Times New Roman" panose="02020603050405020304" pitchFamily="18" charset="0"/>
                <a:ea typeface="SimSun" panose="02010600030101010101" pitchFamily="2" charset="-122"/>
              </a:rPr>
              <a:t>:</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Định</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nghĩa</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các</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lớp</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hỗ</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trợ</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các</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phép</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toán</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cho</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dòng</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xuất</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nhập</a:t>
            </a:r>
            <a:r>
              <a:rPr lang="en-US" sz="2400">
                <a:effectLst/>
                <a:latin typeface="Times New Roman" panose="02020603050405020304" pitchFamily="18" charset="0"/>
                <a:ea typeface="SimSun" panose="02010600030101010101" pitchFamily="2" charset="-122"/>
              </a:rPr>
              <a:t> (iostream) </a:t>
            </a:r>
            <a:r>
              <a:rPr lang="en-US" sz="2400" err="1">
                <a:effectLst/>
                <a:latin typeface="Times New Roman" panose="02020603050405020304" pitchFamily="18" charset="0"/>
                <a:ea typeface="SimSun" panose="02010600030101010101" pitchFamily="2" charset="-122"/>
              </a:rPr>
              <a:t>trên</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các</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chuỗi</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chứa</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trong</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các</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tập</a:t>
            </a:r>
            <a:r>
              <a:rPr lang="en-US" sz="2400">
                <a:effectLst/>
                <a:latin typeface="Times New Roman" panose="02020603050405020304" pitchFamily="18" charset="0"/>
                <a:ea typeface="SimSun" panose="02010600030101010101" pitchFamily="2" charset="-122"/>
              </a:rPr>
              <a:t> tin </a:t>
            </a:r>
            <a:r>
              <a:rPr lang="en-US" sz="2400" err="1">
                <a:effectLst/>
                <a:latin typeface="Times New Roman" panose="02020603050405020304" pitchFamily="18" charset="0"/>
                <a:ea typeface="SimSun" panose="02010600030101010101" pitchFamily="2" charset="-122"/>
              </a:rPr>
              <a:t>bên</a:t>
            </a:r>
            <a:r>
              <a:rPr lang="en-US" sz="2400">
                <a:effectLst/>
                <a:latin typeface="Times New Roman" panose="02020603050405020304" pitchFamily="18" charset="0"/>
                <a:ea typeface="SimSun" panose="02010600030101010101" pitchFamily="2" charset="-122"/>
              </a:rPr>
              <a:t> </a:t>
            </a:r>
            <a:r>
              <a:rPr lang="en-US" sz="2400" err="1">
                <a:effectLst/>
                <a:latin typeface="Times New Roman" panose="02020603050405020304" pitchFamily="18" charset="0"/>
                <a:ea typeface="SimSun" panose="02010600030101010101" pitchFamily="2" charset="-122"/>
              </a:rPr>
              <a:t>ngoài</a:t>
            </a:r>
            <a:endParaRPr lang="en-US" sz="2400"/>
          </a:p>
        </p:txBody>
      </p:sp>
      <p:pic>
        <p:nvPicPr>
          <p:cNvPr id="9" name="Picture 8"/>
          <p:cNvPicPr/>
          <p:nvPr/>
        </p:nvPicPr>
        <p:blipFill>
          <a:blip r:embed="rId2"/>
          <a:stretch>
            <a:fillRect/>
          </a:stretch>
        </p:blipFill>
        <p:spPr>
          <a:xfrm>
            <a:off x="7555230" y="1925522"/>
            <a:ext cx="3474720" cy="137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3" name="TextBox 2"/>
          <p:cNvSpPr txBox="1"/>
          <p:nvPr/>
        </p:nvSpPr>
        <p:spPr>
          <a:xfrm>
            <a:off x="1838325" y="2196584"/>
            <a:ext cx="8924925" cy="1938992"/>
          </a:xfrm>
          <a:prstGeom prst="rect">
            <a:avLst/>
          </a:prstGeom>
          <a:noFill/>
        </p:spPr>
        <p:txBody>
          <a:bodyPr wrap="square">
            <a:spAutoFit/>
          </a:bodyPr>
          <a:lstStyle/>
          <a:p>
            <a:r>
              <a:rPr lang="en-US" sz="6000" b="1">
                <a:solidFill>
                  <a:srgbClr val="FFFF00"/>
                </a:solidFill>
                <a:latin typeface="Times New Roman" panose="02020603050405020304" pitchFamily="18" charset="0"/>
                <a:cs typeface="Times New Roman" panose="02020603050405020304" pitchFamily="18" charset="0"/>
              </a:rPr>
              <a:t>PHÂN TÍCH, THIẾT KẾ GIẢI PHÁP</a:t>
            </a:r>
            <a:endParaRPr lang="en-US" sz="6000" b="1">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266700" y="314325"/>
            <a:ext cx="10563225" cy="646331"/>
          </a:xfrm>
          <a:prstGeom prst="rect">
            <a:avLst/>
          </a:prstGeom>
          <a:noFill/>
        </p:spPr>
        <p:txBody>
          <a:bodyPr wrap="square" rtlCol="0">
            <a:spAutoFit/>
          </a:bodyPr>
          <a:lstStyle/>
          <a:p>
            <a:r>
              <a:rPr lang="en-GB" sz="3600" b="1" err="1">
                <a:latin typeface="Times New Roman" panose="02020603050405020304" pitchFamily="18" charset="0"/>
                <a:cs typeface="Times New Roman" panose="02020603050405020304" pitchFamily="18" charset="0"/>
              </a:rPr>
              <a:t>Lưu</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đồ</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giải</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thuật</a:t>
            </a:r>
            <a:endParaRPr lang="en-US" sz="3600" b="1">
              <a:latin typeface="Times New Roman" panose="02020603050405020304" pitchFamily="18" charset="0"/>
              <a:cs typeface="Times New Roman" panose="02020603050405020304" pitchFamily="18" charset="0"/>
            </a:endParaRPr>
          </a:p>
        </p:txBody>
      </p:sp>
      <p:graphicFrame>
        <p:nvGraphicFramePr>
          <p:cNvPr id="3" name="Object 2"/>
          <p:cNvGraphicFramePr/>
          <p:nvPr/>
        </p:nvGraphicFramePr>
        <p:xfrm>
          <a:off x="0" y="1323975"/>
          <a:ext cx="12191365" cy="5533390"/>
        </p:xfrm>
        <a:graphic>
          <a:graphicData uri="http://schemas.openxmlformats.org/presentationml/2006/ole">
            <mc:AlternateContent xmlns:mc="http://schemas.openxmlformats.org/markup-compatibility/2006">
              <mc:Choice xmlns:v="urn:schemas-microsoft-com:vml" Requires="v">
                <p:oleObj spid="_x0000_s4" name="" r:id="rId2" imgW="11315700" imgH="4206240" progId="Paint.Picture">
                  <p:embed/>
                </p:oleObj>
              </mc:Choice>
              <mc:Fallback>
                <p:oleObj name="" r:id="rId2" imgW="11315700" imgH="4206240" progId="Paint.Picture">
                  <p:embed/>
                  <p:pic>
                    <p:nvPicPr>
                      <p:cNvPr id="0" name="Picture 3"/>
                      <p:cNvPicPr/>
                      <p:nvPr/>
                    </p:nvPicPr>
                    <p:blipFill>
                      <a:blip r:embed="rId3"/>
                      <a:stretch>
                        <a:fillRect/>
                      </a:stretch>
                    </p:blipFill>
                    <p:spPr>
                      <a:xfrm>
                        <a:off x="0" y="1323975"/>
                        <a:ext cx="12191365" cy="553339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3" name="TextBox 2"/>
          <p:cNvSpPr txBox="1"/>
          <p:nvPr/>
        </p:nvSpPr>
        <p:spPr>
          <a:xfrm>
            <a:off x="609600" y="548759"/>
            <a:ext cx="6096000" cy="646331"/>
          </a:xfrm>
          <a:prstGeom prst="rect">
            <a:avLst/>
          </a:prstGeom>
          <a:noFill/>
        </p:spPr>
        <p:txBody>
          <a:bodyPr wrap="square">
            <a:spAutoFit/>
          </a:bodyPr>
          <a:lstStyle/>
          <a:p>
            <a:r>
              <a:rPr lang="en-US" sz="3600" b="1">
                <a:effectLst/>
                <a:latin typeface="Times New Roman" panose="02020603050405020304" pitchFamily="18" charset="0"/>
                <a:ea typeface="SimSun" panose="02010600030101010101" pitchFamily="2" charset="-122"/>
              </a:rPr>
              <a:t>Ý </a:t>
            </a:r>
            <a:r>
              <a:rPr lang="en-US" sz="3600" b="1" err="1">
                <a:effectLst/>
                <a:latin typeface="Times New Roman" panose="02020603050405020304" pitchFamily="18" charset="0"/>
                <a:ea typeface="SimSun" panose="02010600030101010101" pitchFamily="2" charset="-122"/>
              </a:rPr>
              <a:t>tưởng</a:t>
            </a:r>
            <a:r>
              <a:rPr lang="en-US" sz="3600" b="1">
                <a:effectLst/>
                <a:latin typeface="Times New Roman" panose="02020603050405020304" pitchFamily="18" charset="0"/>
                <a:ea typeface="SimSun" panose="02010600030101010101" pitchFamily="2" charset="-122"/>
              </a:rPr>
              <a:t> </a:t>
            </a:r>
            <a:r>
              <a:rPr lang="en-US" sz="3600" b="1" err="1">
                <a:effectLst/>
                <a:latin typeface="Times New Roman" panose="02020603050405020304" pitchFamily="18" charset="0"/>
                <a:ea typeface="SimSun" panose="02010600030101010101" pitchFamily="2" charset="-122"/>
              </a:rPr>
              <a:t>thuật</a:t>
            </a:r>
            <a:r>
              <a:rPr lang="en-US" sz="3600" b="1">
                <a:effectLst/>
                <a:latin typeface="Times New Roman" panose="02020603050405020304" pitchFamily="18" charset="0"/>
                <a:ea typeface="SimSun" panose="02010600030101010101" pitchFamily="2" charset="-122"/>
              </a:rPr>
              <a:t> </a:t>
            </a:r>
            <a:r>
              <a:rPr lang="en-US" sz="3600" b="1" err="1">
                <a:effectLst/>
                <a:latin typeface="Times New Roman" panose="02020603050405020304" pitchFamily="18" charset="0"/>
                <a:ea typeface="SimSun" panose="02010600030101010101" pitchFamily="2" charset="-122"/>
              </a:rPr>
              <a:t>toán</a:t>
            </a:r>
            <a:endParaRPr lang="en-US" sz="3600"/>
          </a:p>
        </p:txBody>
      </p:sp>
      <p:sp>
        <p:nvSpPr>
          <p:cNvPr id="5" name="TextBox 4"/>
          <p:cNvSpPr txBox="1"/>
          <p:nvPr/>
        </p:nvSpPr>
        <p:spPr>
          <a:xfrm>
            <a:off x="609600" y="1634609"/>
            <a:ext cx="10515600" cy="2246769"/>
          </a:xfrm>
          <a:prstGeom prst="rect">
            <a:avLst/>
          </a:prstGeom>
          <a:noFill/>
        </p:spPr>
        <p:txBody>
          <a:bodyPr wrap="square">
            <a:spAutoFit/>
          </a:bodyPr>
          <a:lstStyle/>
          <a:p>
            <a:pPr marL="342900" indent="-342900">
              <a:buFontTx/>
              <a:buChar char="-"/>
            </a:pPr>
            <a:r>
              <a:rPr lang="en-US" sz="2800" err="1">
                <a:latin typeface="Times New Roman" panose="02020603050405020304" pitchFamily="18" charset="0"/>
                <a:ea typeface="SimSun" panose="02010600030101010101" pitchFamily="2" charset="-122"/>
              </a:rPr>
              <a:t>S</a:t>
            </a:r>
            <a:r>
              <a:rPr lang="en-US" sz="2800" err="1">
                <a:effectLst/>
                <a:latin typeface="Times New Roman" panose="02020603050405020304" pitchFamily="18" charset="0"/>
                <a:ea typeface="SimSun" panose="02010600030101010101" pitchFamily="2" charset="-122"/>
              </a:rPr>
              <a:t>ử</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dụng</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cây</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nhị</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phân</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tìm</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kiếm</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để</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quản</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lý</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kho</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hàng</a:t>
            </a:r>
            <a:endParaRPr lang="en-US" sz="2800">
              <a:effectLst/>
              <a:latin typeface="Times New Roman" panose="02020603050405020304" pitchFamily="18" charset="0"/>
              <a:ea typeface="SimSun" panose="02010600030101010101" pitchFamily="2" charset="-122"/>
            </a:endParaRPr>
          </a:p>
          <a:p>
            <a:pPr marL="342900" indent="-342900">
              <a:buFontTx/>
              <a:buChar char="-"/>
            </a:pPr>
            <a:r>
              <a:rPr lang="en-US" sz="2800" err="1">
                <a:latin typeface="Times New Roman" panose="02020603050405020304" pitchFamily="18" charset="0"/>
                <a:ea typeface="SimSun" panose="02010600030101010101" pitchFamily="2" charset="-122"/>
              </a:rPr>
              <a:t>S</a:t>
            </a:r>
            <a:r>
              <a:rPr lang="en-US" sz="2800" err="1">
                <a:effectLst/>
                <a:latin typeface="Times New Roman" panose="02020603050405020304" pitchFamily="18" charset="0"/>
                <a:ea typeface="SimSun" panose="02010600030101010101" pitchFamily="2" charset="-122"/>
              </a:rPr>
              <a:t>ắp</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xếp</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các</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sản</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phẩm</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trong</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kho</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hàng</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dựa</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theo</a:t>
            </a:r>
            <a:r>
              <a:rPr lang="en-US" sz="2800">
                <a:effectLst/>
                <a:latin typeface="Times New Roman" panose="02020603050405020304" pitchFamily="18" charset="0"/>
                <a:ea typeface="SimSun" panose="02010600030101010101" pitchFamily="2" charset="-122"/>
              </a:rPr>
              <a:t> ID (</a:t>
            </a:r>
            <a:r>
              <a:rPr lang="en-US" sz="2800" err="1">
                <a:effectLst/>
                <a:latin typeface="Times New Roman" panose="02020603050405020304" pitchFamily="18" charset="0"/>
                <a:ea typeface="SimSun" panose="02010600030101010101" pitchFamily="2" charset="-122"/>
              </a:rPr>
              <a:t>mã</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sản</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phẩm</a:t>
            </a:r>
            <a:r>
              <a:rPr lang="en-US" sz="2800">
                <a:effectLst/>
                <a:latin typeface="Times New Roman" panose="02020603050405020304" pitchFamily="18" charset="0"/>
                <a:ea typeface="SimSun" panose="02010600030101010101" pitchFamily="2" charset="-122"/>
              </a:rPr>
              <a:t>)</a:t>
            </a:r>
            <a:endParaRPr lang="en-US" sz="2800">
              <a:effectLst/>
              <a:latin typeface="Times New Roman" panose="02020603050405020304" pitchFamily="18" charset="0"/>
              <a:ea typeface="SimSun" panose="02010600030101010101" pitchFamily="2" charset="-122"/>
            </a:endParaRPr>
          </a:p>
          <a:p>
            <a:pPr marL="342900" indent="-342900">
              <a:buFontTx/>
              <a:buChar char="-"/>
            </a:pPr>
            <a:r>
              <a:rPr lang="en-US" sz="2800" err="1">
                <a:latin typeface="Times New Roman" panose="02020603050405020304" pitchFamily="18" charset="0"/>
                <a:ea typeface="SimSun" panose="02010600030101010101" pitchFamily="2" charset="-122"/>
              </a:rPr>
              <a:t>Q</a:t>
            </a:r>
            <a:r>
              <a:rPr lang="en-US" sz="2800" err="1">
                <a:effectLst/>
                <a:latin typeface="Times New Roman" panose="02020603050405020304" pitchFamily="18" charset="0"/>
                <a:ea typeface="SimSun" panose="02010600030101010101" pitchFamily="2" charset="-122"/>
              </a:rPr>
              <a:t>uản</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lý</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các</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đơn</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hàng</a:t>
            </a:r>
            <a:r>
              <a:rPr lang="en-US" sz="2800">
                <a:effectLst/>
                <a:latin typeface="Times New Roman" panose="02020603050405020304" pitchFamily="18" charset="0"/>
                <a:ea typeface="SimSun" panose="02010600030101010101" pitchFamily="2" charset="-122"/>
              </a:rPr>
              <a:t> </a:t>
            </a:r>
            <a:endParaRPr lang="en-US" sz="2800">
              <a:effectLst/>
              <a:latin typeface="Times New Roman" panose="02020603050405020304" pitchFamily="18" charset="0"/>
              <a:ea typeface="SimSun" panose="02010600030101010101" pitchFamily="2" charset="-122"/>
            </a:endParaRPr>
          </a:p>
          <a:p>
            <a:pPr marL="342900" indent="-342900">
              <a:buFontTx/>
              <a:buChar char="-"/>
            </a:pPr>
            <a:r>
              <a:rPr lang="en-US" sz="2800" err="1">
                <a:latin typeface="Times New Roman" panose="02020603050405020304" pitchFamily="18" charset="0"/>
                <a:ea typeface="SimSun" panose="02010600030101010101" pitchFamily="2" charset="-122"/>
              </a:rPr>
              <a:t>L</a:t>
            </a:r>
            <a:r>
              <a:rPr lang="en-US" sz="2800" err="1">
                <a:effectLst/>
                <a:latin typeface="Times New Roman" panose="02020603050405020304" pitchFamily="18" charset="0"/>
                <a:ea typeface="SimSun" panose="02010600030101010101" pitchFamily="2" charset="-122"/>
              </a:rPr>
              <a:t>ọc</a:t>
            </a:r>
            <a:r>
              <a:rPr lang="en-US" sz="2800">
                <a:effectLst/>
                <a:latin typeface="Times New Roman" panose="02020603050405020304" pitchFamily="18" charset="0"/>
                <a:ea typeface="SimSun" panose="02010600030101010101" pitchFamily="2" charset="-122"/>
              </a:rPr>
              <a:t> ra </a:t>
            </a:r>
            <a:r>
              <a:rPr lang="en-US" sz="2800" err="1">
                <a:effectLst/>
                <a:latin typeface="Times New Roman" panose="02020603050405020304" pitchFamily="18" charset="0"/>
                <a:ea typeface="SimSun" panose="02010600030101010101" pitchFamily="2" charset="-122"/>
              </a:rPr>
              <a:t>sản</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phẩm</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bán</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chạy</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nhất</a:t>
            </a:r>
            <a:endParaRPr lang="en-US" sz="2800">
              <a:latin typeface="Times New Roman" panose="02020603050405020304" pitchFamily="18" charset="0"/>
              <a:ea typeface="SimSun" panose="02010600030101010101" pitchFamily="2" charset="-122"/>
            </a:endParaRPr>
          </a:p>
          <a:p>
            <a:pPr marL="342900" indent="-342900">
              <a:buFontTx/>
              <a:buChar char="-"/>
            </a:pPr>
            <a:r>
              <a:rPr lang="en-US" sz="2800" err="1">
                <a:latin typeface="Times New Roman" panose="02020603050405020304" pitchFamily="18" charset="0"/>
                <a:ea typeface="SimSun" panose="02010600030101010101" pitchFamily="2" charset="-122"/>
              </a:rPr>
              <a:t>T</a:t>
            </a:r>
            <a:r>
              <a:rPr lang="en-US" sz="2800" err="1">
                <a:effectLst/>
                <a:latin typeface="Times New Roman" panose="02020603050405020304" pitchFamily="18" charset="0"/>
                <a:ea typeface="SimSun" panose="02010600030101010101" pitchFamily="2" charset="-122"/>
              </a:rPr>
              <a:t>ìm</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kiếm</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sản</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phẩm</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theo</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yêu</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cầu</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của</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khách</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hàng</a:t>
            </a:r>
            <a:endParaRPr 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7" name="TextBox 6"/>
          <p:cNvSpPr txBox="1"/>
          <p:nvPr/>
        </p:nvSpPr>
        <p:spPr>
          <a:xfrm>
            <a:off x="6650018" y="720408"/>
            <a:ext cx="5353050" cy="4372800"/>
          </a:xfrm>
          <a:prstGeom prst="rect">
            <a:avLst/>
          </a:prstGeom>
          <a:noFill/>
        </p:spPr>
        <p:txBody>
          <a:bodyPr wrap="square">
            <a:spAutoFit/>
          </a:bodyPr>
          <a:lstStyle/>
          <a:p>
            <a:pPr algn="just">
              <a:lnSpc>
                <a:spcPct val="130000"/>
              </a:lnSpc>
            </a:pPr>
            <a:r>
              <a:rPr lang="en-US" sz="2400">
                <a:latin typeface="Times New Roman" panose="02020603050405020304" pitchFamily="18" charset="0"/>
                <a:ea typeface="SimSun" panose="02010600030101010101" pitchFamily="2" charset="-122"/>
                <a:cs typeface="Times New Roman" panose="02020603050405020304" pitchFamily="18" charset="0"/>
              </a:rPr>
              <a:t>M</a:t>
            </a:r>
            <a:r>
              <a:rPr lang="en-US" sz="2400">
                <a:effectLst/>
                <a:latin typeface="Times New Roman" panose="02020603050405020304" pitchFamily="18" charset="0"/>
                <a:ea typeface="SimSun" panose="02010600030101010101" pitchFamily="2" charset="-122"/>
                <a:cs typeface="Times New Roman" panose="02020603050405020304" pitchFamily="18" charset="0"/>
              </a:rPr>
              <a:t>enu bao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gồm</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có</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chức</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năng</a:t>
            </a:r>
            <a:r>
              <a:rPr lang="en-US" sz="2400">
                <a:effectLst/>
                <a:latin typeface="Times New Roman" panose="02020603050405020304" pitchFamily="18" charset="0"/>
                <a:ea typeface="SimSun" panose="02010600030101010101" pitchFamily="2" charset="-122"/>
                <a:cs typeface="Times New Roman" panose="02020603050405020304" pitchFamily="18" charset="0"/>
              </a:rPr>
              <a:t>:</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30000"/>
              </a:lnSpc>
              <a:buFont typeface="+mj-lt"/>
              <a:buAutoNum type="arabicPeriod"/>
            </a:pPr>
            <a:r>
              <a:rPr lang="en-US" sz="2400" err="1">
                <a:effectLst/>
                <a:latin typeface="Times New Roman" panose="02020603050405020304" pitchFamily="18" charset="0"/>
                <a:ea typeface="SimSun" panose="02010600030101010101" pitchFamily="2" charset="-122"/>
                <a:cs typeface="Times New Roman" panose="02020603050405020304" pitchFamily="18" charset="0"/>
              </a:rPr>
              <a:t>Nhập</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hàng</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30000"/>
              </a:lnSpc>
              <a:buFont typeface="+mj-lt"/>
              <a:buAutoNum type="arabicPeriod"/>
            </a:pPr>
            <a:r>
              <a:rPr lang="en-US" sz="2400">
                <a:effectLst/>
                <a:latin typeface="Times New Roman" panose="02020603050405020304" pitchFamily="18" charset="0"/>
                <a:ea typeface="SimSun" panose="02010600030101010101" pitchFamily="2" charset="-122"/>
                <a:cs typeface="Times New Roman" panose="02020603050405020304" pitchFamily="18" charset="0"/>
              </a:rPr>
              <a:t>In ra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danh</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sách</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tồn</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kho</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30000"/>
              </a:lnSpc>
              <a:buFont typeface="+mj-lt"/>
              <a:buAutoNum type="arabicPeriod"/>
            </a:pPr>
            <a:r>
              <a:rPr lang="en-US" sz="2400" err="1">
                <a:effectLst/>
                <a:latin typeface="Times New Roman" panose="02020603050405020304" pitchFamily="18" charset="0"/>
                <a:ea typeface="SimSun" panose="02010600030101010101" pitchFamily="2" charset="-122"/>
                <a:cs typeface="Times New Roman" panose="02020603050405020304" pitchFamily="18" charset="0"/>
              </a:rPr>
              <a:t>Khách</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hàng</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30000"/>
              </a:lnSpc>
              <a:buFont typeface="+mj-lt"/>
              <a:buAutoNum type="arabicPeriod"/>
            </a:pPr>
            <a:r>
              <a:rPr lang="en-US" sz="2400" err="1">
                <a:effectLst/>
                <a:latin typeface="Times New Roman" panose="02020603050405020304" pitchFamily="18" charset="0"/>
                <a:ea typeface="SimSun" panose="02010600030101010101" pitchFamily="2" charset="-122"/>
                <a:cs typeface="Times New Roman" panose="02020603050405020304" pitchFamily="18" charset="0"/>
              </a:rPr>
              <a:t>Xuất</a:t>
            </a:r>
            <a:r>
              <a:rPr lang="en-US" sz="2400">
                <a:effectLst/>
                <a:latin typeface="Times New Roman" panose="02020603050405020304" pitchFamily="18" charset="0"/>
                <a:ea typeface="SimSun" panose="02010600030101010101" pitchFamily="2" charset="-122"/>
                <a:cs typeface="Times New Roman" panose="02020603050405020304" pitchFamily="18" charset="0"/>
              </a:rPr>
              <a:t> ra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tổng</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doanh</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thu</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30000"/>
              </a:lnSpc>
              <a:buFont typeface="+mj-lt"/>
              <a:buAutoNum type="arabicPeriod"/>
            </a:pPr>
            <a:r>
              <a:rPr lang="en-US" sz="2400" err="1">
                <a:effectLst/>
                <a:latin typeface="Times New Roman" panose="02020603050405020304" pitchFamily="18" charset="0"/>
                <a:ea typeface="SimSun" panose="02010600030101010101" pitchFamily="2" charset="-122"/>
                <a:cs typeface="Times New Roman" panose="02020603050405020304" pitchFamily="18" charset="0"/>
              </a:rPr>
              <a:t>Sản</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phẩm</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bán</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chạy</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nhất</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30000"/>
              </a:lnSpc>
              <a:buFont typeface="+mj-lt"/>
              <a:buAutoNum type="arabicPeriod"/>
            </a:pPr>
            <a:r>
              <a:rPr lang="en-US" sz="2400">
                <a:effectLst/>
                <a:latin typeface="Times New Roman" panose="02020603050405020304" pitchFamily="18" charset="0"/>
                <a:ea typeface="SimSun" panose="02010600030101010101" pitchFamily="2" charset="-122"/>
                <a:cs typeface="Times New Roman" panose="02020603050405020304" pitchFamily="18" charset="0"/>
              </a:rPr>
              <a:t>In ra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danh</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sách</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các</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đơn</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hàng</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đã</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xuất</a:t>
            </a:r>
            <a:r>
              <a:rPr lang="en-US" sz="2400">
                <a:effectLst/>
                <a:latin typeface="Times New Roman" panose="02020603050405020304" pitchFamily="18" charset="0"/>
                <a:ea typeface="SimSun" panose="02010600030101010101" pitchFamily="2" charset="-122"/>
                <a:cs typeface="Times New Roman" panose="02020603050405020304" pitchFamily="18" charset="0"/>
              </a:rPr>
              <a:t> ra</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30000"/>
              </a:lnSpc>
              <a:buFont typeface="+mj-lt"/>
              <a:buAutoNum type="arabicPeriod"/>
            </a:pPr>
            <a:r>
              <a:rPr lang="en-US" sz="2400" err="1">
                <a:effectLst/>
                <a:latin typeface="Times New Roman" panose="02020603050405020304" pitchFamily="18" charset="0"/>
                <a:ea typeface="SimSun" panose="02010600030101010101" pitchFamily="2" charset="-122"/>
                <a:cs typeface="Times New Roman" panose="02020603050405020304" pitchFamily="18" charset="0"/>
              </a:rPr>
              <a:t>Nhập</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hàng</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thủ</a:t>
            </a:r>
            <a:r>
              <a:rPr lang="en-US" sz="240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err="1">
                <a:effectLst/>
                <a:latin typeface="Times New Roman" panose="02020603050405020304" pitchFamily="18" charset="0"/>
                <a:ea typeface="SimSun" panose="02010600030101010101" pitchFamily="2" charset="-122"/>
                <a:cs typeface="Times New Roman" panose="02020603050405020304" pitchFamily="18" charset="0"/>
              </a:rPr>
              <a:t>công</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30000"/>
              </a:lnSpc>
              <a:buFont typeface="+mj-lt"/>
              <a:buAutoNum type="arabicPeriod"/>
            </a:pPr>
            <a:r>
              <a:rPr lang="en-US" sz="2400">
                <a:effectLst/>
                <a:latin typeface="Times New Roman" panose="02020603050405020304" pitchFamily="18" charset="0"/>
                <a:ea typeface="SimSun" panose="02010600030101010101" pitchFamily="2" charset="-122"/>
                <a:cs typeface="Times New Roman" panose="02020603050405020304" pitchFamily="18" charset="0"/>
              </a:rPr>
              <a:t>Exit</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8" name="Picture 7"/>
          <p:cNvPicPr/>
          <p:nvPr/>
        </p:nvPicPr>
        <p:blipFill>
          <a:blip r:embed="rId2"/>
          <a:stretch>
            <a:fillRect/>
          </a:stretch>
        </p:blipFill>
        <p:spPr>
          <a:xfrm>
            <a:off x="122257" y="242887"/>
            <a:ext cx="6248400" cy="6372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31445" y="160020"/>
            <a:ext cx="7383780" cy="57645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pic>
        <p:nvPicPr>
          <p:cNvPr id="4" name="Picture 8"/>
          <p:cNvPicPr>
            <a:picLocks noChangeAspect="1"/>
          </p:cNvPicPr>
          <p:nvPr/>
        </p:nvPicPr>
        <p:blipFill>
          <a:blip r:embed="rId2"/>
          <a:stretch>
            <a:fillRect/>
          </a:stretch>
        </p:blipFill>
        <p:spPr>
          <a:xfrm>
            <a:off x="202070" y="1063048"/>
            <a:ext cx="5756910" cy="5560060"/>
          </a:xfrm>
          <a:prstGeom prst="rect">
            <a:avLst/>
          </a:prstGeom>
          <a:noFill/>
          <a:ln>
            <a:noFill/>
          </a:ln>
        </p:spPr>
      </p:pic>
      <p:sp>
        <p:nvSpPr>
          <p:cNvPr id="2" name="TextBox 1"/>
          <p:cNvSpPr txBox="1"/>
          <p:nvPr/>
        </p:nvSpPr>
        <p:spPr>
          <a:xfrm>
            <a:off x="142613" y="83890"/>
            <a:ext cx="4907559" cy="830997"/>
          </a:xfrm>
          <a:prstGeom prst="rect">
            <a:avLst/>
          </a:prstGeom>
          <a:noFill/>
        </p:spPr>
        <p:txBody>
          <a:bodyPr wrap="square" rtlCol="0">
            <a:spAutoFit/>
          </a:bodyPr>
          <a:lstStyle/>
          <a:p>
            <a:r>
              <a:rPr lang="en-GB" sz="2400" b="1">
                <a:latin typeface="Times New Roman" panose="02020603050405020304" pitchFamily="18" charset="0"/>
                <a:cs typeface="Times New Roman" panose="02020603050405020304" pitchFamily="18" charset="0"/>
              </a:rPr>
              <a:t>Giới thiệu tổng quan về các chức năng</a:t>
            </a:r>
            <a:endParaRPr lang="en-US" sz="2400" b="1">
              <a:latin typeface="Times New Roman" panose="02020603050405020304" pitchFamily="18" charset="0"/>
              <a:cs typeface="Times New Roman" panose="02020603050405020304" pitchFamily="18" charset="0"/>
            </a:endParaRPr>
          </a:p>
        </p:txBody>
      </p:sp>
      <p:pic>
        <p:nvPicPr>
          <p:cNvPr id="5" name="Picture 11"/>
          <p:cNvPicPr>
            <a:picLocks noChangeAspect="1"/>
          </p:cNvPicPr>
          <p:nvPr/>
        </p:nvPicPr>
        <p:blipFill>
          <a:blip r:embed="rId3"/>
          <a:stretch>
            <a:fillRect/>
          </a:stretch>
        </p:blipFill>
        <p:spPr>
          <a:xfrm>
            <a:off x="6233022" y="1063048"/>
            <a:ext cx="5758180" cy="3329305"/>
          </a:xfrm>
          <a:prstGeom prst="rect">
            <a:avLst/>
          </a:prstGeom>
          <a:noFill/>
          <a:ln>
            <a:noFill/>
          </a:ln>
        </p:spPr>
      </p:pic>
      <p:sp>
        <p:nvSpPr>
          <p:cNvPr id="6" name="TextBox 5"/>
          <p:cNvSpPr txBox="1"/>
          <p:nvPr/>
        </p:nvSpPr>
        <p:spPr>
          <a:xfrm>
            <a:off x="6317547" y="4857226"/>
            <a:ext cx="5589130" cy="1200329"/>
          </a:xfrm>
          <a:prstGeom prst="rect">
            <a:avLst/>
          </a:prstGeom>
          <a:noFill/>
        </p:spPr>
        <p:txBody>
          <a:bodyPr wrap="square" rtlCol="0">
            <a:spAutoFit/>
          </a:bodyPr>
          <a:lstStyle/>
          <a:p>
            <a:r>
              <a:rPr lang="en-GB" sz="2400">
                <a:latin typeface="Times New Roman" panose="02020603050405020304" pitchFamily="18" charset="0"/>
                <a:cs typeface="Times New Roman" panose="02020603050405020304" pitchFamily="18" charset="0"/>
              </a:rPr>
              <a:t>Chức năng khách hàng sẽ đưa menu sang chế độ của khách hàng để khách hàng lựa chọn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142613" y="83890"/>
            <a:ext cx="4907559" cy="830997"/>
          </a:xfrm>
          <a:prstGeom prst="rect">
            <a:avLst/>
          </a:prstGeom>
          <a:noFill/>
        </p:spPr>
        <p:txBody>
          <a:bodyPr wrap="square" rtlCol="0">
            <a:spAutoFit/>
          </a:bodyPr>
          <a:lstStyle/>
          <a:p>
            <a:r>
              <a:rPr lang="en-GB" sz="2400" b="1">
                <a:latin typeface="Times New Roman" panose="02020603050405020304" pitchFamily="18" charset="0"/>
                <a:cs typeface="Times New Roman" panose="02020603050405020304" pitchFamily="18" charset="0"/>
              </a:rPr>
              <a:t>Giới thiệu tổng quan về các chức năng</a:t>
            </a:r>
            <a:endParaRPr lang="en-US" sz="2400" b="1">
              <a:latin typeface="Times New Roman" panose="02020603050405020304" pitchFamily="18" charset="0"/>
              <a:cs typeface="Times New Roman" panose="02020603050405020304" pitchFamily="18" charset="0"/>
            </a:endParaRPr>
          </a:p>
        </p:txBody>
      </p:sp>
      <p:sp>
        <p:nvSpPr>
          <p:cNvPr id="6" name="TextBox 5"/>
          <p:cNvSpPr txBox="1"/>
          <p:nvPr/>
        </p:nvSpPr>
        <p:spPr>
          <a:xfrm>
            <a:off x="6096000" y="1400961"/>
            <a:ext cx="5589130" cy="1569660"/>
          </a:xfrm>
          <a:prstGeom prst="rect">
            <a:avLst/>
          </a:prstGeom>
          <a:noFill/>
        </p:spPr>
        <p:txBody>
          <a:bodyPr wrap="square" rtlCol="0">
            <a:spAutoFit/>
          </a:bodyPr>
          <a:lstStyle/>
          <a:p>
            <a:r>
              <a:rPr lang="en-GB" sz="2400">
                <a:latin typeface="Times New Roman" panose="02020603050405020304" pitchFamily="18" charset="0"/>
                <a:cs typeface="Times New Roman" panose="02020603050405020304" pitchFamily="18" charset="0"/>
              </a:rPr>
              <a:t>Khi khách hàng chọn chức năng tìm kiếm, giao diện sẽ hiện ra các lựa chọn tìm kiếm cho khách hang dễ dàng tìm được món hàng ưng ý</a:t>
            </a:r>
            <a:endParaRPr lang="en-US" sz="2400">
              <a:latin typeface="Times New Roman" panose="02020603050405020304" pitchFamily="18" charset="0"/>
              <a:cs typeface="Times New Roman" panose="02020603050405020304" pitchFamily="18" charset="0"/>
            </a:endParaRPr>
          </a:p>
        </p:txBody>
      </p:sp>
      <p:pic>
        <p:nvPicPr>
          <p:cNvPr id="7" name="Picture 12"/>
          <p:cNvPicPr>
            <a:picLocks noChangeAspect="1"/>
          </p:cNvPicPr>
          <p:nvPr/>
        </p:nvPicPr>
        <p:blipFill>
          <a:blip r:embed="rId2"/>
          <a:stretch>
            <a:fillRect/>
          </a:stretch>
        </p:blipFill>
        <p:spPr>
          <a:xfrm>
            <a:off x="142613" y="1082617"/>
            <a:ext cx="5754370" cy="3333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3" name="TextBox 2"/>
          <p:cNvSpPr txBox="1"/>
          <p:nvPr/>
        </p:nvSpPr>
        <p:spPr>
          <a:xfrm>
            <a:off x="352425" y="263009"/>
            <a:ext cx="6096000" cy="584775"/>
          </a:xfrm>
          <a:prstGeom prst="rect">
            <a:avLst/>
          </a:prstGeom>
          <a:noFill/>
        </p:spPr>
        <p:txBody>
          <a:bodyPr wrap="square">
            <a:spAutoFit/>
          </a:bodyPr>
          <a:lstStyle/>
          <a:p>
            <a:r>
              <a:rPr lang="en-US" sz="3200" b="1" err="1">
                <a:effectLst/>
                <a:latin typeface="Times New Roman" panose="02020603050405020304" pitchFamily="18" charset="0"/>
                <a:ea typeface="SimSun" panose="02010600030101010101" pitchFamily="2" charset="-122"/>
              </a:rPr>
              <a:t>Các</a:t>
            </a:r>
            <a:r>
              <a:rPr lang="en-US" sz="3200" b="1">
                <a:effectLst/>
                <a:latin typeface="Times New Roman" panose="02020603050405020304" pitchFamily="18" charset="0"/>
                <a:ea typeface="SimSun" panose="02010600030101010101" pitchFamily="2" charset="-122"/>
              </a:rPr>
              <a:t> </a:t>
            </a:r>
            <a:r>
              <a:rPr lang="en-US" sz="3200" b="1" err="1">
                <a:effectLst/>
                <a:latin typeface="Times New Roman" panose="02020603050405020304" pitchFamily="18" charset="0"/>
                <a:ea typeface="SimSun" panose="02010600030101010101" pitchFamily="2" charset="-122"/>
              </a:rPr>
              <a:t>kỹ</a:t>
            </a:r>
            <a:r>
              <a:rPr lang="en-US" sz="3200" b="1">
                <a:effectLst/>
                <a:latin typeface="Times New Roman" panose="02020603050405020304" pitchFamily="18" charset="0"/>
                <a:ea typeface="SimSun" panose="02010600030101010101" pitchFamily="2" charset="-122"/>
              </a:rPr>
              <a:t> </a:t>
            </a:r>
            <a:r>
              <a:rPr lang="en-US" sz="3200" b="1" err="1">
                <a:effectLst/>
                <a:latin typeface="Times New Roman" panose="02020603050405020304" pitchFamily="18" charset="0"/>
                <a:ea typeface="SimSun" panose="02010600030101010101" pitchFamily="2" charset="-122"/>
              </a:rPr>
              <a:t>thuật</a:t>
            </a:r>
            <a:r>
              <a:rPr lang="en-US" sz="3200" b="1">
                <a:effectLst/>
                <a:latin typeface="Times New Roman" panose="02020603050405020304" pitchFamily="18" charset="0"/>
                <a:ea typeface="SimSun" panose="02010600030101010101" pitchFamily="2" charset="-122"/>
              </a:rPr>
              <a:t> </a:t>
            </a:r>
            <a:r>
              <a:rPr lang="en-US" sz="3200" b="1" err="1">
                <a:effectLst/>
                <a:latin typeface="Times New Roman" panose="02020603050405020304" pitchFamily="18" charset="0"/>
                <a:ea typeface="SimSun" panose="02010600030101010101" pitchFamily="2" charset="-122"/>
              </a:rPr>
              <a:t>được</a:t>
            </a:r>
            <a:r>
              <a:rPr lang="en-US" sz="3200" b="1">
                <a:effectLst/>
                <a:latin typeface="Times New Roman" panose="02020603050405020304" pitchFamily="18" charset="0"/>
                <a:ea typeface="SimSun" panose="02010600030101010101" pitchFamily="2" charset="-122"/>
              </a:rPr>
              <a:t> </a:t>
            </a:r>
            <a:r>
              <a:rPr lang="en-US" sz="3200" b="1" err="1">
                <a:effectLst/>
                <a:latin typeface="Times New Roman" panose="02020603050405020304" pitchFamily="18" charset="0"/>
                <a:ea typeface="SimSun" panose="02010600030101010101" pitchFamily="2" charset="-122"/>
              </a:rPr>
              <a:t>dùng</a:t>
            </a:r>
            <a:endParaRPr lang="en-US" sz="3200"/>
          </a:p>
        </p:txBody>
      </p:sp>
      <p:sp>
        <p:nvSpPr>
          <p:cNvPr id="13" name="TextBox 12"/>
          <p:cNvSpPr txBox="1"/>
          <p:nvPr/>
        </p:nvSpPr>
        <p:spPr>
          <a:xfrm>
            <a:off x="4229100" y="1178759"/>
            <a:ext cx="6096000" cy="830997"/>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Kiểu</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dữ</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liệu</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r>
              <a:rPr lang="en-US" sz="2400" b="1">
                <a:effectLst/>
                <a:latin typeface="Times New Roman" panose="02020603050405020304" pitchFamily="18" charset="0"/>
                <a:ea typeface="SimSun" panose="02010600030101010101" pitchFamily="2" charset="-122"/>
              </a:rPr>
              <a:t> (ID, </a:t>
            </a:r>
            <a:r>
              <a:rPr lang="en-US" sz="2400" b="1" err="1">
                <a:effectLst/>
                <a:latin typeface="Times New Roman" panose="02020603050405020304" pitchFamily="18" charset="0"/>
                <a:ea typeface="SimSun" panose="02010600030101010101" pitchFamily="2" charset="-122"/>
              </a:rPr>
              <a:t>Loại</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tên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số</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lượng</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ngày</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nhập</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giá</a:t>
            </a:r>
            <a:r>
              <a:rPr lang="en-US" sz="2400" b="1">
                <a:effectLst/>
                <a:latin typeface="Times New Roman" panose="02020603050405020304" pitchFamily="18" charset="0"/>
                <a:ea typeface="SimSun" panose="02010600030101010101" pitchFamily="2" charset="-122"/>
              </a:rPr>
              <a:t>)</a:t>
            </a:r>
            <a:endParaRPr lang="en-US" sz="2400"/>
          </a:p>
        </p:txBody>
      </p:sp>
      <p:sp>
        <p:nvSpPr>
          <p:cNvPr id="15" name="TextBox 14"/>
          <p:cNvSpPr txBox="1"/>
          <p:nvPr/>
        </p:nvSpPr>
        <p:spPr>
          <a:xfrm>
            <a:off x="4229100" y="3516867"/>
            <a:ext cx="6096000" cy="461665"/>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Kiểu</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dữ</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liệu</a:t>
            </a:r>
            <a:r>
              <a:rPr lang="en-US" sz="2400" b="1">
                <a:effectLst/>
                <a:latin typeface="Times New Roman" panose="02020603050405020304" pitchFamily="18" charset="0"/>
                <a:ea typeface="SimSun" panose="02010600030101010101" pitchFamily="2" charset="-122"/>
              </a:rPr>
              <a:t> Node </a:t>
            </a:r>
            <a:r>
              <a:rPr lang="en-US" sz="2400" b="1" err="1">
                <a:effectLst/>
                <a:latin typeface="Times New Roman" panose="02020603050405020304" pitchFamily="18" charset="0"/>
                <a:ea typeface="SimSun" panose="02010600030101010101" pitchFamily="2" charset="-122"/>
              </a:rPr>
              <a:t>có</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dữ</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liệu</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là</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endParaRPr lang="en-US" sz="2400"/>
          </a:p>
        </p:txBody>
      </p:sp>
      <p:sp>
        <p:nvSpPr>
          <p:cNvPr id="17" name="TextBox 16"/>
          <p:cNvSpPr txBox="1"/>
          <p:nvPr/>
        </p:nvSpPr>
        <p:spPr>
          <a:xfrm>
            <a:off x="4229100" y="5300977"/>
            <a:ext cx="6096000" cy="461665"/>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Tạo</a:t>
            </a:r>
            <a:r>
              <a:rPr lang="en-US" sz="2400" b="1">
                <a:effectLst/>
                <a:latin typeface="Times New Roman" panose="02020603050405020304" pitchFamily="18" charset="0"/>
                <a:ea typeface="SimSun" panose="02010600030101010101" pitchFamily="2" charset="-122"/>
              </a:rPr>
              <a:t> 1 Node</a:t>
            </a:r>
            <a:endParaRPr lang="en-US" sz="2400"/>
          </a:p>
        </p:txBody>
      </p:sp>
      <p:pic>
        <p:nvPicPr>
          <p:cNvPr id="19" name="Picture 18"/>
          <p:cNvPicPr>
            <a:picLocks noChangeAspect="1"/>
          </p:cNvPicPr>
          <p:nvPr/>
        </p:nvPicPr>
        <p:blipFill>
          <a:blip r:embed="rId2"/>
          <a:stretch>
            <a:fillRect/>
          </a:stretch>
        </p:blipFill>
        <p:spPr>
          <a:xfrm>
            <a:off x="352425" y="1057035"/>
            <a:ext cx="2638793" cy="1790950"/>
          </a:xfrm>
          <a:prstGeom prst="rect">
            <a:avLst/>
          </a:prstGeom>
        </p:spPr>
      </p:pic>
      <p:pic>
        <p:nvPicPr>
          <p:cNvPr id="21" name="Picture 20"/>
          <p:cNvPicPr>
            <a:picLocks noChangeAspect="1"/>
          </p:cNvPicPr>
          <p:nvPr/>
        </p:nvPicPr>
        <p:blipFill>
          <a:blip r:embed="rId3"/>
          <a:stretch>
            <a:fillRect/>
          </a:stretch>
        </p:blipFill>
        <p:spPr>
          <a:xfrm>
            <a:off x="352425" y="3243134"/>
            <a:ext cx="2800741" cy="1343212"/>
          </a:xfrm>
          <a:prstGeom prst="rect">
            <a:avLst/>
          </a:prstGeom>
        </p:spPr>
      </p:pic>
      <p:pic>
        <p:nvPicPr>
          <p:cNvPr id="23" name="Picture 22"/>
          <p:cNvPicPr>
            <a:picLocks noChangeAspect="1"/>
          </p:cNvPicPr>
          <p:nvPr/>
        </p:nvPicPr>
        <p:blipFill>
          <a:blip r:embed="rId4"/>
          <a:stretch>
            <a:fillRect/>
          </a:stretch>
        </p:blipFill>
        <p:spPr>
          <a:xfrm>
            <a:off x="352425" y="5033494"/>
            <a:ext cx="3639058" cy="110505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5" name="TextBox 4"/>
          <p:cNvSpPr txBox="1"/>
          <p:nvPr/>
        </p:nvSpPr>
        <p:spPr>
          <a:xfrm>
            <a:off x="6272644" y="1082159"/>
            <a:ext cx="5719331" cy="830997"/>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Thêm</a:t>
            </a:r>
            <a:r>
              <a:rPr lang="en-US" sz="2400" b="1">
                <a:effectLst/>
                <a:latin typeface="Times New Roman" panose="02020603050405020304" pitchFamily="18" charset="0"/>
                <a:ea typeface="SimSun" panose="02010600030101010101" pitchFamily="2" charset="-122"/>
              </a:rPr>
              <a:t> Node </a:t>
            </a:r>
            <a:r>
              <a:rPr lang="en-US" sz="2400" b="1" err="1">
                <a:effectLst/>
                <a:latin typeface="Times New Roman" panose="02020603050405020304" pitchFamily="18" charset="0"/>
                <a:ea typeface="SimSun" panose="02010600030101010101" pitchFamily="2" charset="-122"/>
              </a:rPr>
              <a:t>vào</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cây</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nhị</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phân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sắp</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xếp</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thêm</a:t>
            </a:r>
            <a:r>
              <a:rPr lang="en-US" sz="2400" b="1">
                <a:effectLst/>
                <a:latin typeface="Times New Roman" panose="02020603050405020304" pitchFamily="18" charset="0"/>
                <a:ea typeface="SimSun" panose="02010600030101010101" pitchFamily="2" charset="-122"/>
              </a:rPr>
              <a:t> ID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endParaRPr lang="en-US" sz="2400"/>
          </a:p>
        </p:txBody>
      </p:sp>
      <p:sp>
        <p:nvSpPr>
          <p:cNvPr id="9" name="TextBox 8"/>
          <p:cNvSpPr txBox="1"/>
          <p:nvPr/>
        </p:nvSpPr>
        <p:spPr>
          <a:xfrm>
            <a:off x="6272644" y="4529346"/>
            <a:ext cx="6096000" cy="830997"/>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Thêm</a:t>
            </a:r>
            <a:r>
              <a:rPr lang="en-US" sz="2400" b="1">
                <a:effectLst/>
                <a:latin typeface="Times New Roman" panose="02020603050405020304" pitchFamily="18" charset="0"/>
                <a:ea typeface="SimSun" panose="02010600030101010101" pitchFamily="2" charset="-122"/>
              </a:rPr>
              <a:t> Node </a:t>
            </a:r>
            <a:r>
              <a:rPr lang="en-US" sz="2400" b="1" err="1">
                <a:effectLst/>
                <a:latin typeface="Times New Roman" panose="02020603050405020304" pitchFamily="18" charset="0"/>
                <a:ea typeface="SimSun" panose="02010600030101010101" pitchFamily="2" charset="-122"/>
              </a:rPr>
              <a:t>vào</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cây</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nhị</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phân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sắp</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xếp</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thêm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số</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lượng</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endParaRPr lang="en-US" sz="2400"/>
          </a:p>
        </p:txBody>
      </p:sp>
      <p:pic>
        <p:nvPicPr>
          <p:cNvPr id="11" name="Picture 10"/>
          <p:cNvPicPr>
            <a:picLocks noChangeAspect="1"/>
          </p:cNvPicPr>
          <p:nvPr/>
        </p:nvPicPr>
        <p:blipFill>
          <a:blip r:embed="rId2"/>
          <a:stretch>
            <a:fillRect/>
          </a:stretch>
        </p:blipFill>
        <p:spPr>
          <a:xfrm>
            <a:off x="90056" y="142412"/>
            <a:ext cx="5896798" cy="3124636"/>
          </a:xfrm>
          <a:prstGeom prst="rect">
            <a:avLst/>
          </a:prstGeom>
        </p:spPr>
      </p:pic>
      <p:pic>
        <p:nvPicPr>
          <p:cNvPr id="13" name="Picture 12"/>
          <p:cNvPicPr>
            <a:picLocks noChangeAspect="1"/>
          </p:cNvPicPr>
          <p:nvPr/>
        </p:nvPicPr>
        <p:blipFill>
          <a:blip r:embed="rId3"/>
          <a:stretch>
            <a:fillRect/>
          </a:stretch>
        </p:blipFill>
        <p:spPr>
          <a:xfrm>
            <a:off x="90056" y="3590953"/>
            <a:ext cx="5896798" cy="29150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032000" y="1367366"/>
          <a:ext cx="8128000" cy="44805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GB" sz="2800" err="1">
                          <a:latin typeface="Times New Roman" panose="02020603050405020304" pitchFamily="18" charset="0"/>
                          <a:cs typeface="Times New Roman" panose="02020603050405020304" pitchFamily="18" charset="0"/>
                        </a:rPr>
                        <a:t>Công</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việc</a:t>
                      </a:r>
                      <a:endParaRPr lang="en-US" sz="2800">
                        <a:latin typeface="Times New Roman" panose="02020603050405020304" pitchFamily="18" charset="0"/>
                        <a:cs typeface="Times New Roman" panose="02020603050405020304" pitchFamily="18" charset="0"/>
                      </a:endParaRPr>
                    </a:p>
                  </a:txBody>
                  <a:tcPr/>
                </a:tc>
                <a:tc>
                  <a:txBody>
                    <a:bodyPr/>
                    <a:lstStyle/>
                    <a:p>
                      <a:r>
                        <a:rPr lang="en-GB" sz="2800" err="1">
                          <a:latin typeface="Times New Roman" panose="02020603050405020304" pitchFamily="18" charset="0"/>
                          <a:cs typeface="Times New Roman" panose="02020603050405020304" pitchFamily="18" charset="0"/>
                        </a:rPr>
                        <a:t>Thành</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viên</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phụ</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trách</a:t>
                      </a:r>
                      <a:endParaRPr lang="en-US" sz="2800">
                        <a:latin typeface="Times New Roman" panose="02020603050405020304" pitchFamily="18" charset="0"/>
                        <a:cs typeface="Times New Roman" panose="02020603050405020304" pitchFamily="18" charset="0"/>
                      </a:endParaRPr>
                    </a:p>
                  </a:txBody>
                  <a:tcPr/>
                </a:tc>
              </a:tr>
              <a:tr h="370840">
                <a:tc>
                  <a:txBody>
                    <a:bodyPr/>
                    <a:lstStyle/>
                    <a:p>
                      <a:r>
                        <a:rPr lang="en-GB" sz="2800" err="1">
                          <a:latin typeface="Times New Roman" panose="02020603050405020304" pitchFamily="18" charset="0"/>
                          <a:cs typeface="Times New Roman" panose="02020603050405020304" pitchFamily="18" charset="0"/>
                        </a:rPr>
                        <a:t>Thiết</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kế</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giải</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pháp</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để</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thực</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hiện</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đề</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tài</a:t>
                      </a:r>
                      <a:endParaRPr lang="en-US" sz="2800">
                        <a:latin typeface="Times New Roman" panose="02020603050405020304" pitchFamily="18" charset="0"/>
                        <a:cs typeface="Times New Roman" panose="02020603050405020304" pitchFamily="18" charset="0"/>
                      </a:endParaRPr>
                    </a:p>
                  </a:txBody>
                  <a:tcPr/>
                </a:tc>
                <a:tc>
                  <a:txBody>
                    <a:bodyPr/>
                    <a:lstStyle/>
                    <a:p>
                      <a:r>
                        <a:rPr lang="en-GB" sz="2800" err="1">
                          <a:latin typeface="Times New Roman" panose="02020603050405020304" pitchFamily="18" charset="0"/>
                          <a:cs typeface="Times New Roman" panose="02020603050405020304" pitchFamily="18" charset="0"/>
                        </a:rPr>
                        <a:t>Danh</a:t>
                      </a:r>
                      <a:r>
                        <a:rPr lang="en-GB" sz="2800">
                          <a:latin typeface="Times New Roman" panose="02020603050405020304" pitchFamily="18" charset="0"/>
                          <a:cs typeface="Times New Roman" panose="02020603050405020304" pitchFamily="18" charset="0"/>
                        </a:rPr>
                        <a:t>, Long, </a:t>
                      </a:r>
                      <a:r>
                        <a:rPr lang="en-GB" sz="2800" err="1">
                          <a:latin typeface="Times New Roman" panose="02020603050405020304" pitchFamily="18" charset="0"/>
                          <a:cs typeface="Times New Roman" panose="02020603050405020304" pitchFamily="18" charset="0"/>
                        </a:rPr>
                        <a:t>Phúc</a:t>
                      </a:r>
                      <a:endParaRPr lang="en-US" sz="2800">
                        <a:latin typeface="Times New Roman" panose="02020603050405020304" pitchFamily="18" charset="0"/>
                        <a:cs typeface="Times New Roman" panose="02020603050405020304" pitchFamily="18" charset="0"/>
                      </a:endParaRPr>
                    </a:p>
                  </a:txBody>
                  <a:tcPr/>
                </a:tc>
              </a:tr>
              <a:tr h="370840">
                <a:tc>
                  <a:txBody>
                    <a:bodyPr/>
                    <a:lstStyle/>
                    <a:p>
                      <a:r>
                        <a:rPr lang="en-GB" sz="2800" err="1">
                          <a:latin typeface="Times New Roman" panose="02020603050405020304" pitchFamily="18" charset="0"/>
                          <a:cs typeface="Times New Roman" panose="02020603050405020304" pitchFamily="18" charset="0"/>
                        </a:rPr>
                        <a:t>Tìm</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hiểu</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cơ</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sở</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lý</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thuyết</a:t>
                      </a:r>
                      <a:endParaRPr lang="en-US" sz="2800">
                        <a:latin typeface="Times New Roman" panose="02020603050405020304" pitchFamily="18" charset="0"/>
                        <a:cs typeface="Times New Roman" panose="02020603050405020304" pitchFamily="18" charset="0"/>
                      </a:endParaRPr>
                    </a:p>
                  </a:txBody>
                  <a:tcPr/>
                </a:tc>
                <a:tc>
                  <a:txBody>
                    <a:bodyPr/>
                    <a:lstStyle/>
                    <a:p>
                      <a:r>
                        <a:rPr lang="en-GB" sz="2800" err="1">
                          <a:latin typeface="Times New Roman" panose="02020603050405020304" pitchFamily="18" charset="0"/>
                          <a:cs typeface="Times New Roman" panose="02020603050405020304" pitchFamily="18" charset="0"/>
                        </a:rPr>
                        <a:t>Danh</a:t>
                      </a:r>
                      <a:r>
                        <a:rPr lang="en-GB" sz="2800">
                          <a:latin typeface="Times New Roman" panose="02020603050405020304" pitchFamily="18" charset="0"/>
                          <a:cs typeface="Times New Roman" panose="02020603050405020304" pitchFamily="18" charset="0"/>
                        </a:rPr>
                        <a:t>, Long, </a:t>
                      </a:r>
                      <a:r>
                        <a:rPr lang="en-GB" sz="2800" err="1">
                          <a:latin typeface="Times New Roman" panose="02020603050405020304" pitchFamily="18" charset="0"/>
                          <a:cs typeface="Times New Roman" panose="02020603050405020304" pitchFamily="18" charset="0"/>
                        </a:rPr>
                        <a:t>Phúc</a:t>
                      </a:r>
                      <a:endParaRPr lang="en-US" sz="2800">
                        <a:latin typeface="Times New Roman" panose="02020603050405020304" pitchFamily="18" charset="0"/>
                        <a:cs typeface="Times New Roman" panose="02020603050405020304" pitchFamily="18" charset="0"/>
                      </a:endParaRPr>
                    </a:p>
                  </a:txBody>
                  <a:tcPr/>
                </a:tc>
              </a:tr>
              <a:tr h="370840">
                <a:tc>
                  <a:txBody>
                    <a:bodyPr/>
                    <a:lstStyle/>
                    <a:p>
                      <a:r>
                        <a:rPr lang="en-GB" sz="2800" err="1">
                          <a:latin typeface="Times New Roman" panose="02020603050405020304" pitchFamily="18" charset="0"/>
                          <a:cs typeface="Times New Roman" panose="02020603050405020304" pitchFamily="18" charset="0"/>
                        </a:rPr>
                        <a:t>Thực</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hiện</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thuật</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toán</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để</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thực</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hiện</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đề</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tài</a:t>
                      </a:r>
                      <a:endParaRPr lang="en-US" sz="2800">
                        <a:latin typeface="Times New Roman" panose="02020603050405020304" pitchFamily="18" charset="0"/>
                        <a:cs typeface="Times New Roman" panose="02020603050405020304" pitchFamily="18" charset="0"/>
                      </a:endParaRPr>
                    </a:p>
                  </a:txBody>
                  <a:tcPr/>
                </a:tc>
                <a:tc>
                  <a:txBody>
                    <a:bodyPr/>
                    <a:lstStyle/>
                    <a:p>
                      <a:r>
                        <a:rPr lang="en-GB" sz="2800" err="1">
                          <a:latin typeface="Times New Roman" panose="02020603050405020304" pitchFamily="18" charset="0"/>
                          <a:cs typeface="Times New Roman" panose="02020603050405020304" pitchFamily="18" charset="0"/>
                        </a:rPr>
                        <a:t>Danh</a:t>
                      </a:r>
                      <a:r>
                        <a:rPr lang="en-GB" sz="2800">
                          <a:latin typeface="Times New Roman" panose="02020603050405020304" pitchFamily="18" charset="0"/>
                          <a:cs typeface="Times New Roman" panose="02020603050405020304" pitchFamily="18" charset="0"/>
                        </a:rPr>
                        <a:t>, Long, </a:t>
                      </a:r>
                      <a:r>
                        <a:rPr lang="en-GB" sz="2800" err="1">
                          <a:latin typeface="Times New Roman" panose="02020603050405020304" pitchFamily="18" charset="0"/>
                          <a:cs typeface="Times New Roman" panose="02020603050405020304" pitchFamily="18" charset="0"/>
                        </a:rPr>
                        <a:t>Phúc</a:t>
                      </a:r>
                      <a:endParaRPr lang="en-US" sz="2800">
                        <a:latin typeface="Times New Roman" panose="02020603050405020304" pitchFamily="18" charset="0"/>
                        <a:cs typeface="Times New Roman" panose="02020603050405020304" pitchFamily="18" charset="0"/>
                      </a:endParaRPr>
                    </a:p>
                  </a:txBody>
                  <a:tcPr/>
                </a:tc>
              </a:tr>
              <a:tr h="370840">
                <a:tc>
                  <a:txBody>
                    <a:bodyPr/>
                    <a:lstStyle/>
                    <a:p>
                      <a:r>
                        <a:rPr lang="en-GB" sz="2800" err="1">
                          <a:latin typeface="Times New Roman" panose="02020603050405020304" pitchFamily="18" charset="0"/>
                          <a:cs typeface="Times New Roman" panose="02020603050405020304" pitchFamily="18" charset="0"/>
                        </a:rPr>
                        <a:t>Viết</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báo</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cáo</a:t>
                      </a:r>
                      <a:endParaRPr lang="en-US" sz="2800">
                        <a:latin typeface="Times New Roman" panose="02020603050405020304" pitchFamily="18" charset="0"/>
                        <a:cs typeface="Times New Roman" panose="02020603050405020304" pitchFamily="18" charset="0"/>
                      </a:endParaRPr>
                    </a:p>
                  </a:txBody>
                  <a:tcPr/>
                </a:tc>
                <a:tc>
                  <a:txBody>
                    <a:bodyPr/>
                    <a:lstStyle/>
                    <a:p>
                      <a:r>
                        <a:rPr lang="en-GB" sz="2800" err="1">
                          <a:latin typeface="Times New Roman" panose="02020603050405020304" pitchFamily="18" charset="0"/>
                          <a:cs typeface="Times New Roman" panose="02020603050405020304" pitchFamily="18" charset="0"/>
                        </a:rPr>
                        <a:t>Danh</a:t>
                      </a:r>
                      <a:r>
                        <a:rPr lang="en-GB" sz="2800">
                          <a:latin typeface="Times New Roman" panose="02020603050405020304" pitchFamily="18" charset="0"/>
                          <a:cs typeface="Times New Roman" panose="02020603050405020304" pitchFamily="18" charset="0"/>
                        </a:rPr>
                        <a:t>, Long, </a:t>
                      </a:r>
                      <a:r>
                        <a:rPr lang="en-GB" sz="2800" err="1">
                          <a:latin typeface="Times New Roman" panose="02020603050405020304" pitchFamily="18" charset="0"/>
                          <a:cs typeface="Times New Roman" panose="02020603050405020304" pitchFamily="18" charset="0"/>
                        </a:rPr>
                        <a:t>Phúc</a:t>
                      </a:r>
                      <a:endParaRPr lang="en-US" sz="2800">
                        <a:latin typeface="Times New Roman" panose="02020603050405020304" pitchFamily="18" charset="0"/>
                        <a:cs typeface="Times New Roman" panose="02020603050405020304" pitchFamily="18" charset="0"/>
                      </a:endParaRPr>
                    </a:p>
                  </a:txBody>
                  <a:tcPr/>
                </a:tc>
              </a:tr>
              <a:tr h="370840">
                <a:tc>
                  <a:txBody>
                    <a:bodyPr/>
                    <a:lstStyle/>
                    <a:p>
                      <a:r>
                        <a:rPr lang="en-GB" sz="2800" err="1">
                          <a:latin typeface="Times New Roman" panose="02020603050405020304" pitchFamily="18" charset="0"/>
                          <a:cs typeface="Times New Roman" panose="02020603050405020304" pitchFamily="18" charset="0"/>
                        </a:rPr>
                        <a:t>Làm</a:t>
                      </a:r>
                      <a:r>
                        <a:rPr lang="en-GB" sz="2800">
                          <a:latin typeface="Times New Roman" panose="02020603050405020304" pitchFamily="18" charset="0"/>
                          <a:cs typeface="Times New Roman" panose="02020603050405020304" pitchFamily="18" charset="0"/>
                        </a:rPr>
                        <a:t> PowerPoint</a:t>
                      </a:r>
                      <a:endParaRPr lang="en-US" sz="2800">
                        <a:latin typeface="Times New Roman" panose="02020603050405020304" pitchFamily="18" charset="0"/>
                        <a:cs typeface="Times New Roman" panose="02020603050405020304" pitchFamily="18" charset="0"/>
                      </a:endParaRPr>
                    </a:p>
                  </a:txBody>
                  <a:tcPr/>
                </a:tc>
                <a:tc>
                  <a:txBody>
                    <a:bodyPr/>
                    <a:lstStyle/>
                    <a:p>
                      <a:r>
                        <a:rPr lang="en-GB" sz="2800" err="1">
                          <a:latin typeface="Times New Roman" panose="02020603050405020304" pitchFamily="18" charset="0"/>
                          <a:cs typeface="Times New Roman" panose="02020603050405020304" pitchFamily="18" charset="0"/>
                        </a:rPr>
                        <a:t>Danh</a:t>
                      </a:r>
                      <a:r>
                        <a:rPr lang="en-GB" sz="2800">
                          <a:latin typeface="Times New Roman" panose="02020603050405020304" pitchFamily="18" charset="0"/>
                          <a:cs typeface="Times New Roman" panose="02020603050405020304" pitchFamily="18" charset="0"/>
                        </a:rPr>
                        <a:t>, Long, </a:t>
                      </a:r>
                      <a:r>
                        <a:rPr lang="en-GB" sz="2800" err="1">
                          <a:latin typeface="Times New Roman" panose="02020603050405020304" pitchFamily="18" charset="0"/>
                          <a:cs typeface="Times New Roman" panose="02020603050405020304" pitchFamily="18" charset="0"/>
                        </a:rPr>
                        <a:t>Phúc</a:t>
                      </a:r>
                      <a:endParaRPr lang="en-US" sz="2800">
                        <a:latin typeface="Times New Roman" panose="02020603050405020304" pitchFamily="18" charset="0"/>
                        <a:cs typeface="Times New Roman" panose="02020603050405020304" pitchFamily="18" charset="0"/>
                      </a:endParaRPr>
                    </a:p>
                  </a:txBody>
                  <a:tcPr/>
                </a:tc>
              </a:tr>
              <a:tr h="370840">
                <a:tc>
                  <a:txBody>
                    <a:bodyPr/>
                    <a:lstStyle/>
                    <a:p>
                      <a:r>
                        <a:rPr lang="en-GB" sz="2800" err="1">
                          <a:latin typeface="Times New Roman" panose="02020603050405020304" pitchFamily="18" charset="0"/>
                          <a:cs typeface="Times New Roman" panose="02020603050405020304" pitchFamily="18" charset="0"/>
                        </a:rPr>
                        <a:t>Tham</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gia</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báo</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cáo</a:t>
                      </a:r>
                      <a:r>
                        <a:rPr lang="en-GB" sz="2800">
                          <a:latin typeface="Times New Roman" panose="02020603050405020304" pitchFamily="18" charset="0"/>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a:txBody>
                  <a:tcPr/>
                </a:tc>
                <a:tc>
                  <a:txBody>
                    <a:bodyPr/>
                    <a:lstStyle/>
                    <a:p>
                      <a:r>
                        <a:rPr lang="en-GB" sz="2800" err="1">
                          <a:latin typeface="Times New Roman" panose="02020603050405020304" pitchFamily="18" charset="0"/>
                          <a:cs typeface="Times New Roman" panose="02020603050405020304" pitchFamily="18" charset="0"/>
                        </a:rPr>
                        <a:t>Danh</a:t>
                      </a:r>
                      <a:r>
                        <a:rPr lang="en-GB" sz="2800">
                          <a:latin typeface="Times New Roman" panose="02020603050405020304" pitchFamily="18" charset="0"/>
                          <a:cs typeface="Times New Roman" panose="02020603050405020304" pitchFamily="18" charset="0"/>
                        </a:rPr>
                        <a:t>, Long, </a:t>
                      </a:r>
                      <a:r>
                        <a:rPr lang="en-GB" sz="2800" err="1">
                          <a:latin typeface="Times New Roman" panose="02020603050405020304" pitchFamily="18" charset="0"/>
                          <a:cs typeface="Times New Roman" panose="02020603050405020304" pitchFamily="18" charset="0"/>
                        </a:rPr>
                        <a:t>Phúc</a:t>
                      </a:r>
                      <a:endParaRPr lang="en-US" sz="2800">
                        <a:latin typeface="Times New Roman" panose="02020603050405020304" pitchFamily="18" charset="0"/>
                        <a:cs typeface="Times New Roman" panose="02020603050405020304" pitchFamily="18" charset="0"/>
                      </a:endParaRPr>
                    </a:p>
                  </a:txBody>
                  <a:tcPr/>
                </a:tc>
              </a:tr>
            </a:tbl>
          </a:graphicData>
        </a:graphic>
      </p:graphicFrame>
      <p:sp>
        <p:nvSpPr>
          <p:cNvPr id="3" name="TextBox 2"/>
          <p:cNvSpPr txBox="1"/>
          <p:nvPr/>
        </p:nvSpPr>
        <p:spPr>
          <a:xfrm>
            <a:off x="1733550" y="276225"/>
            <a:ext cx="8410575" cy="646331"/>
          </a:xfrm>
          <a:prstGeom prst="rect">
            <a:avLst/>
          </a:prstGeom>
          <a:noFill/>
        </p:spPr>
        <p:txBody>
          <a:bodyPr wrap="square" rtlCol="0">
            <a:spAutoFit/>
          </a:bodyPr>
          <a:lstStyle/>
          <a:p>
            <a:pPr algn="ctr"/>
            <a:r>
              <a:rPr lang="en-GB" sz="3600" err="1">
                <a:latin typeface="Times New Roman" panose="02020603050405020304" pitchFamily="18" charset="0"/>
                <a:cs typeface="Times New Roman" panose="02020603050405020304" pitchFamily="18" charset="0"/>
              </a:rPr>
              <a:t>Bảng</a:t>
            </a:r>
            <a:r>
              <a:rPr lang="en-GB" sz="3600">
                <a:latin typeface="Times New Roman" panose="02020603050405020304" pitchFamily="18" charset="0"/>
                <a:cs typeface="Times New Roman" panose="02020603050405020304" pitchFamily="18" charset="0"/>
              </a:rPr>
              <a:t> </a:t>
            </a:r>
            <a:r>
              <a:rPr lang="en-GB" sz="3600" err="1">
                <a:latin typeface="Times New Roman" panose="02020603050405020304" pitchFamily="18" charset="0"/>
                <a:cs typeface="Times New Roman" panose="02020603050405020304" pitchFamily="18" charset="0"/>
              </a:rPr>
              <a:t>phân</a:t>
            </a:r>
            <a:r>
              <a:rPr lang="en-GB" sz="3600">
                <a:latin typeface="Times New Roman" panose="02020603050405020304" pitchFamily="18" charset="0"/>
                <a:cs typeface="Times New Roman" panose="02020603050405020304" pitchFamily="18" charset="0"/>
              </a:rPr>
              <a:t> chia </a:t>
            </a:r>
            <a:r>
              <a:rPr lang="en-GB" sz="3600" err="1">
                <a:latin typeface="Times New Roman" panose="02020603050405020304" pitchFamily="18" charset="0"/>
                <a:cs typeface="Times New Roman" panose="02020603050405020304" pitchFamily="18" charset="0"/>
              </a:rPr>
              <a:t>công</a:t>
            </a:r>
            <a:r>
              <a:rPr lang="en-GB" sz="3600">
                <a:latin typeface="Times New Roman" panose="02020603050405020304" pitchFamily="18" charset="0"/>
                <a:cs typeface="Times New Roman" panose="02020603050405020304" pitchFamily="18" charset="0"/>
              </a:rPr>
              <a:t> </a:t>
            </a:r>
            <a:r>
              <a:rPr lang="en-GB" sz="3600" err="1">
                <a:latin typeface="Times New Roman" panose="02020603050405020304" pitchFamily="18" charset="0"/>
                <a:cs typeface="Times New Roman" panose="02020603050405020304" pitchFamily="18" charset="0"/>
              </a:rPr>
              <a:t>việc</a:t>
            </a:r>
            <a:endParaRPr 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5" name="TextBox 4"/>
          <p:cNvSpPr txBox="1"/>
          <p:nvPr/>
        </p:nvSpPr>
        <p:spPr>
          <a:xfrm>
            <a:off x="133350" y="221016"/>
            <a:ext cx="4838700" cy="2536400"/>
          </a:xfrm>
          <a:prstGeom prst="rect">
            <a:avLst/>
          </a:prstGeom>
          <a:solidFill>
            <a:schemeClr val="bg2">
              <a:lumMod val="10000"/>
            </a:schemeClr>
          </a:solidFill>
        </p:spPr>
        <p:txBody>
          <a:bodyPr wrap="square">
            <a:spAutoFit/>
          </a:bodyPr>
          <a:lstStyle/>
          <a:p>
            <a:pPr>
              <a:lnSpc>
                <a:spcPts val="1140"/>
              </a:lnSpc>
            </a:pPr>
            <a:endParaRPr lang="en-US" sz="1800">
              <a:solidFill>
                <a:srgbClr val="4EC9B0"/>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err="1">
                <a:solidFill>
                  <a:srgbClr val="4EC9B0"/>
                </a:solidFill>
                <a:effectLst/>
                <a:latin typeface="Consolas" panose="020B0609020204030204" pitchFamily="49" charset="0"/>
                <a:ea typeface="Consolas" panose="020B0609020204030204" pitchFamily="49" charset="0"/>
                <a:cs typeface="Consolas" panose="020B0609020204030204" pitchFamily="49" charset="0"/>
              </a:rPr>
              <a:t>TreeNode</a:t>
            </a:r>
            <a:r>
              <a:rPr lang="en-US" sz="1800">
                <a:solidFill>
                  <a:srgbClr val="569CD6"/>
                </a:solidFill>
                <a:effectLst/>
                <a:latin typeface="Consolas" panose="020B0609020204030204" pitchFamily="49" charset="0"/>
                <a:ea typeface="Consolas" panose="020B0609020204030204" pitchFamily="49" charset="0"/>
                <a:cs typeface="Consolas" panose="020B0609020204030204" pitchFamily="49" charset="0"/>
              </a:rPr>
              <a: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err="1">
                <a:solidFill>
                  <a:srgbClr val="DCDCAA"/>
                </a:solidFill>
                <a:effectLst/>
                <a:latin typeface="Consolas" panose="020B0609020204030204" pitchFamily="49" charset="0"/>
                <a:ea typeface="Consolas" panose="020B0609020204030204" pitchFamily="49" charset="0"/>
                <a:cs typeface="Consolas" panose="020B0609020204030204" pitchFamily="49" charset="0"/>
              </a:rPr>
              <a:t>MaxofRight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US" sz="1800" err="1">
                <a:solidFill>
                  <a:srgbClr val="4EC9B0"/>
                </a:solidFill>
                <a:effectLst/>
                <a:latin typeface="Consolas" panose="020B0609020204030204" pitchFamily="49" charset="0"/>
                <a:ea typeface="Consolas" panose="020B0609020204030204" pitchFamily="49" charset="0"/>
                <a:cs typeface="Consolas" panose="020B0609020204030204" pitchFamily="49" charset="0"/>
              </a:rPr>
              <a:t>TreeNode</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569CD6"/>
                </a:solidFill>
                <a:effectLst/>
                <a:latin typeface="Consolas" panose="020B0609020204030204" pitchFamily="49" charset="0"/>
                <a:ea typeface="Consolas" panose="020B0609020204030204" pitchFamily="49" charset="0"/>
                <a:cs typeface="Consolas" panose="020B0609020204030204" pitchFamily="49" charset="0"/>
              </a:rPr>
              <a:t>*</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p</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a:solidFill>
                  <a:srgbClr val="D4D4D4"/>
                </a:solidFill>
                <a:latin typeface="Consolas" panose="020B0609020204030204" pitchFamily="49" charset="0"/>
                <a:ea typeface="Consolas" panose="020B0609020204030204" pitchFamily="49" charset="0"/>
                <a:cs typeface="Consolas" panose="020B0609020204030204" pitchFamily="49" charset="0"/>
              </a:rPr>
              <a:t>	</a:t>
            </a:r>
            <a:r>
              <a:rPr lang="en-US" sz="1800">
                <a:solidFill>
                  <a:srgbClr val="C586C0"/>
                </a:solidFill>
                <a:effectLst/>
                <a:latin typeface="Consolas" panose="020B0609020204030204" pitchFamily="49" charset="0"/>
                <a:ea typeface="Consolas" panose="020B0609020204030204" pitchFamily="49" charset="0"/>
                <a:cs typeface="Consolas" panose="020B0609020204030204" pitchFamily="49" charset="0"/>
              </a:rPr>
              <a:t>if</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p</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-&gt;</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right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US" sz="1800">
                <a:solidFill>
                  <a:srgbClr val="569CD6"/>
                </a:solidFill>
                <a:effectLst/>
                <a:latin typeface="Consolas" panose="020B0609020204030204" pitchFamily="49" charset="0"/>
                <a:ea typeface="Consolas" panose="020B0609020204030204" pitchFamily="49" charset="0"/>
                <a:cs typeface="Consolas" panose="020B0609020204030204" pitchFamily="49" charset="0"/>
              </a:rPr>
              <a:t>NULL</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a:solidFill>
                  <a:srgbClr val="D4D4D4"/>
                </a:solidFill>
                <a:latin typeface="Consolas" panose="020B0609020204030204" pitchFamily="49" charset="0"/>
                <a:ea typeface="Consolas" panose="020B0609020204030204" pitchFamily="49" charset="0"/>
                <a:cs typeface="Consolas" panose="020B0609020204030204" pitchFamily="49" charset="0"/>
              </a:rPr>
              <a:t>	    </a:t>
            </a:r>
            <a:r>
              <a:rPr lang="en-US" sz="1800">
                <a:solidFill>
                  <a:srgbClr val="C586C0"/>
                </a:solidFill>
                <a:effectLst/>
                <a:latin typeface="Consolas" panose="020B0609020204030204" pitchFamily="49" charset="0"/>
                <a:ea typeface="Consolas" panose="020B0609020204030204" pitchFamily="49" charset="0"/>
                <a:cs typeface="Consolas" panose="020B0609020204030204" pitchFamily="49" charset="0"/>
              </a:rPr>
              <a:t>return</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p</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a:solidFill>
                  <a:srgbClr val="D4D4D4"/>
                </a:solidFill>
                <a:latin typeface="Consolas" panose="020B0609020204030204" pitchFamily="49" charset="0"/>
                <a:ea typeface="Consolas" panose="020B0609020204030204" pitchFamily="49" charset="0"/>
                <a:cs typeface="Consolas" panose="020B0609020204030204" pitchFamily="49" charset="0"/>
              </a:rPr>
              <a:t>	</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C586C0"/>
                </a:solidFill>
                <a:effectLst/>
                <a:latin typeface="Consolas" panose="020B0609020204030204" pitchFamily="49" charset="0"/>
                <a:ea typeface="Consolas" panose="020B0609020204030204" pitchFamily="49" charset="0"/>
                <a:cs typeface="Consolas" panose="020B0609020204030204" pitchFamily="49" charset="0"/>
              </a:rPr>
              <a:t>else</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	    p</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US" sz="1800" err="1">
                <a:solidFill>
                  <a:srgbClr val="DCDCAA"/>
                </a:solidFill>
                <a:effectLst/>
                <a:latin typeface="Consolas" panose="020B0609020204030204" pitchFamily="49" charset="0"/>
                <a:ea typeface="Consolas" panose="020B0609020204030204" pitchFamily="49" charset="0"/>
                <a:cs typeface="Consolas" panose="020B0609020204030204" pitchFamily="49" charset="0"/>
              </a:rPr>
              <a:t>MaxofRight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p</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-&gt;</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right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endParaRPr lang="en-US" sz="24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7" name="TextBox 6"/>
          <p:cNvSpPr txBox="1"/>
          <p:nvPr/>
        </p:nvSpPr>
        <p:spPr>
          <a:xfrm>
            <a:off x="5124449" y="1129784"/>
            <a:ext cx="6619875" cy="461665"/>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Tìm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phần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tử</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tận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cùng</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bên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phải</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của</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cây</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nhị</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phân</a:t>
            </a:r>
            <a:endParaRPr lang="en-US" sz="2400"/>
          </a:p>
        </p:txBody>
      </p:sp>
      <p:sp>
        <p:nvSpPr>
          <p:cNvPr id="11" name="TextBox 10"/>
          <p:cNvSpPr txBox="1"/>
          <p:nvPr/>
        </p:nvSpPr>
        <p:spPr>
          <a:xfrm>
            <a:off x="6296025" y="4464991"/>
            <a:ext cx="5762625" cy="461665"/>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Đọc</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thông</a:t>
            </a:r>
            <a:r>
              <a:rPr lang="en-US" sz="2400" b="1">
                <a:effectLst/>
                <a:latin typeface="Times New Roman" panose="02020603050405020304" pitchFamily="18" charset="0"/>
                <a:ea typeface="SimSun" panose="02010600030101010101" pitchFamily="2" charset="-122"/>
              </a:rPr>
              <a:t> tin 1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từ</a:t>
            </a:r>
            <a:r>
              <a:rPr lang="en-US" sz="2400" b="1">
                <a:effectLst/>
                <a:latin typeface="Times New Roman" panose="02020603050405020304" pitchFamily="18" charset="0"/>
                <a:ea typeface="SimSun" panose="02010600030101010101" pitchFamily="2" charset="-122"/>
              </a:rPr>
              <a:t> file text (.txt)</a:t>
            </a:r>
            <a:endParaRPr lang="en-US" sz="2400"/>
          </a:p>
        </p:txBody>
      </p:sp>
      <p:pic>
        <p:nvPicPr>
          <p:cNvPr id="13" name="Picture 12"/>
          <p:cNvPicPr>
            <a:picLocks noChangeAspect="1"/>
          </p:cNvPicPr>
          <p:nvPr/>
        </p:nvPicPr>
        <p:blipFill>
          <a:blip r:embed="rId2"/>
          <a:stretch>
            <a:fillRect/>
          </a:stretch>
        </p:blipFill>
        <p:spPr>
          <a:xfrm>
            <a:off x="133350" y="3026505"/>
            <a:ext cx="5915851" cy="361047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5" name="TextBox 4"/>
          <p:cNvSpPr txBox="1"/>
          <p:nvPr/>
        </p:nvSpPr>
        <p:spPr>
          <a:xfrm>
            <a:off x="5891608" y="365551"/>
            <a:ext cx="6096000" cy="830997"/>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Đọc</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thông</a:t>
            </a:r>
            <a:r>
              <a:rPr lang="en-US" sz="2400" b="1">
                <a:effectLst/>
                <a:latin typeface="Times New Roman" panose="02020603050405020304" pitchFamily="18" charset="0"/>
                <a:ea typeface="SimSun" panose="02010600030101010101" pitchFamily="2" charset="-122"/>
              </a:rPr>
              <a:t> tin </a:t>
            </a:r>
            <a:r>
              <a:rPr lang="en-US" sz="2400" b="1" err="1">
                <a:effectLst/>
                <a:latin typeface="Times New Roman" panose="02020603050405020304" pitchFamily="18" charset="0"/>
                <a:ea typeface="SimSun" panose="02010600030101010101" pitchFamily="2" charset="-122"/>
              </a:rPr>
              <a:t>tất</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cả</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từ</a:t>
            </a:r>
            <a:r>
              <a:rPr lang="en-US" sz="2400" b="1">
                <a:effectLst/>
                <a:latin typeface="Times New Roman" panose="02020603050405020304" pitchFamily="18" charset="0"/>
                <a:ea typeface="SimSun" panose="02010600030101010101" pitchFamily="2" charset="-122"/>
              </a:rPr>
              <a:t> file text (.txt)</a:t>
            </a:r>
            <a:endParaRPr lang="en-US" sz="2400"/>
          </a:p>
        </p:txBody>
      </p:sp>
      <p:sp>
        <p:nvSpPr>
          <p:cNvPr id="9" name="TextBox 8"/>
          <p:cNvSpPr txBox="1"/>
          <p:nvPr/>
        </p:nvSpPr>
        <p:spPr>
          <a:xfrm>
            <a:off x="5891608" y="2549009"/>
            <a:ext cx="6096000" cy="461665"/>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Xuất</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các</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thông</a:t>
            </a:r>
            <a:r>
              <a:rPr lang="en-US" sz="2400" b="1">
                <a:effectLst/>
                <a:latin typeface="Times New Roman" panose="02020603050405020304" pitchFamily="18" charset="0"/>
                <a:ea typeface="SimSun" panose="02010600030101010101" pitchFamily="2" charset="-122"/>
              </a:rPr>
              <a:t> tin </a:t>
            </a:r>
            <a:r>
              <a:rPr lang="en-US" sz="2400" b="1" err="1">
                <a:effectLst/>
                <a:latin typeface="Times New Roman" panose="02020603050405020304" pitchFamily="18" charset="0"/>
                <a:ea typeface="SimSun" panose="02010600030101010101" pitchFamily="2" charset="-122"/>
              </a:rPr>
              <a:t>của</a:t>
            </a:r>
            <a:r>
              <a:rPr lang="en-US" sz="2400" b="1">
                <a:effectLst/>
                <a:latin typeface="Times New Roman" panose="02020603050405020304" pitchFamily="18" charset="0"/>
                <a:ea typeface="SimSun" panose="02010600030101010101" pitchFamily="2" charset="-122"/>
              </a:rPr>
              <a:t> 1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endParaRPr lang="en-US" sz="2400"/>
          </a:p>
        </p:txBody>
      </p:sp>
      <p:sp>
        <p:nvSpPr>
          <p:cNvPr id="13" name="TextBox 12"/>
          <p:cNvSpPr txBox="1"/>
          <p:nvPr/>
        </p:nvSpPr>
        <p:spPr>
          <a:xfrm>
            <a:off x="4248150" y="5253195"/>
            <a:ext cx="7219950" cy="461665"/>
          </a:xfrm>
          <a:prstGeom prst="rect">
            <a:avLst/>
          </a:prstGeom>
          <a:noFill/>
        </p:spPr>
        <p:txBody>
          <a:bodyPr wrap="square">
            <a:spAutoFit/>
          </a:bodyPr>
          <a:lstStyle/>
          <a:p>
            <a:r>
              <a:rPr lang="en-US" sz="2400" b="1">
                <a:effectLst/>
                <a:latin typeface="Times New Roman" panose="02020603050405020304" pitchFamily="18" charset="0"/>
                <a:ea typeface="SimSun" panose="02010600030101010101" pitchFamily="2" charset="-122"/>
              </a:rPr>
              <a:t>In ra </a:t>
            </a:r>
            <a:r>
              <a:rPr lang="en-US" sz="2400" b="1" err="1">
                <a:effectLst/>
                <a:latin typeface="Times New Roman" panose="02020603050405020304" pitchFamily="18" charset="0"/>
                <a:ea typeface="SimSun" panose="02010600030101010101" pitchFamily="2" charset="-122"/>
              </a:rPr>
              <a:t>danh</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sách</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các</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có</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trong</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cây</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nhị</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phân</a:t>
            </a:r>
            <a:endParaRPr lang="en-US" sz="2400"/>
          </a:p>
        </p:txBody>
      </p:sp>
      <p:pic>
        <p:nvPicPr>
          <p:cNvPr id="15" name="Picture 14"/>
          <p:cNvPicPr>
            <a:picLocks noChangeAspect="1"/>
          </p:cNvPicPr>
          <p:nvPr/>
        </p:nvPicPr>
        <p:blipFill>
          <a:blip r:embed="rId2"/>
          <a:stretch>
            <a:fillRect/>
          </a:stretch>
        </p:blipFill>
        <p:spPr>
          <a:xfrm>
            <a:off x="80567" y="147548"/>
            <a:ext cx="5506218" cy="1305107"/>
          </a:xfrm>
          <a:prstGeom prst="rect">
            <a:avLst/>
          </a:prstGeom>
        </p:spPr>
      </p:pic>
      <p:pic>
        <p:nvPicPr>
          <p:cNvPr id="17" name="Picture 16"/>
          <p:cNvPicPr>
            <a:picLocks noChangeAspect="1"/>
          </p:cNvPicPr>
          <p:nvPr/>
        </p:nvPicPr>
        <p:blipFill>
          <a:blip r:embed="rId3"/>
          <a:stretch>
            <a:fillRect/>
          </a:stretch>
        </p:blipFill>
        <p:spPr>
          <a:xfrm>
            <a:off x="80567" y="1842908"/>
            <a:ext cx="5620534" cy="2229161"/>
          </a:xfrm>
          <a:prstGeom prst="rect">
            <a:avLst/>
          </a:prstGeom>
        </p:spPr>
      </p:pic>
      <p:pic>
        <p:nvPicPr>
          <p:cNvPr id="19" name="Picture 18"/>
          <p:cNvPicPr>
            <a:picLocks noChangeAspect="1"/>
          </p:cNvPicPr>
          <p:nvPr/>
        </p:nvPicPr>
        <p:blipFill>
          <a:blip r:embed="rId4"/>
          <a:stretch>
            <a:fillRect/>
          </a:stretch>
        </p:blipFill>
        <p:spPr>
          <a:xfrm>
            <a:off x="80567" y="4557573"/>
            <a:ext cx="3534268" cy="199100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5" name="TextBox 4"/>
          <p:cNvSpPr txBox="1"/>
          <p:nvPr/>
        </p:nvSpPr>
        <p:spPr>
          <a:xfrm>
            <a:off x="4667250" y="1115110"/>
            <a:ext cx="6096000" cy="830997"/>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Tìm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kiếm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tất</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cả</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trong</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cây</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nhị</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phân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dựa</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vào</a:t>
            </a:r>
            <a:r>
              <a:rPr lang="en-US" sz="2400" b="1">
                <a:effectLst/>
                <a:latin typeface="Times New Roman" panose="02020603050405020304" pitchFamily="18" charset="0"/>
                <a:ea typeface="SimSun" panose="02010600030101010101" pitchFamily="2" charset="-122"/>
              </a:rPr>
              <a:t> ID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endParaRPr lang="en-US" sz="2400"/>
          </a:p>
        </p:txBody>
      </p:sp>
      <p:sp>
        <p:nvSpPr>
          <p:cNvPr id="9" name="TextBox 8"/>
          <p:cNvSpPr txBox="1"/>
          <p:nvPr/>
        </p:nvSpPr>
        <p:spPr>
          <a:xfrm>
            <a:off x="4667250" y="4372660"/>
            <a:ext cx="6096000" cy="830997"/>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Tìm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kiếm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tất</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cả</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trong</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cây</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nhị</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phân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dựa</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vào</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loại</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endParaRPr lang="en-US" sz="2400"/>
          </a:p>
        </p:txBody>
      </p:sp>
      <p:pic>
        <p:nvPicPr>
          <p:cNvPr id="13" name="Picture 12"/>
          <p:cNvPicPr>
            <a:picLocks noChangeAspect="1"/>
          </p:cNvPicPr>
          <p:nvPr/>
        </p:nvPicPr>
        <p:blipFill>
          <a:blip r:embed="rId2"/>
          <a:stretch>
            <a:fillRect/>
          </a:stretch>
        </p:blipFill>
        <p:spPr>
          <a:xfrm>
            <a:off x="113708" y="447503"/>
            <a:ext cx="4286848" cy="2457793"/>
          </a:xfrm>
          <a:prstGeom prst="rect">
            <a:avLst/>
          </a:prstGeom>
        </p:spPr>
      </p:pic>
      <p:pic>
        <p:nvPicPr>
          <p:cNvPr id="15" name="Picture 14"/>
          <p:cNvPicPr>
            <a:picLocks noChangeAspect="1"/>
          </p:cNvPicPr>
          <p:nvPr/>
        </p:nvPicPr>
        <p:blipFill>
          <a:blip r:embed="rId3"/>
          <a:stretch>
            <a:fillRect/>
          </a:stretch>
        </p:blipFill>
        <p:spPr>
          <a:xfrm>
            <a:off x="113708" y="3559261"/>
            <a:ext cx="3915321" cy="245779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4210050" y="762685"/>
            <a:ext cx="6096000" cy="830997"/>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Tìm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kiếm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tất</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cả</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trong</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cây</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nhị</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phân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dựa</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vào</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tên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endParaRPr lang="en-US" sz="2400"/>
          </a:p>
        </p:txBody>
      </p:sp>
      <p:sp>
        <p:nvSpPr>
          <p:cNvPr id="8" name="TextBox 7"/>
          <p:cNvSpPr txBox="1"/>
          <p:nvPr/>
        </p:nvSpPr>
        <p:spPr>
          <a:xfrm>
            <a:off x="4210050" y="4201208"/>
            <a:ext cx="6096000" cy="830997"/>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Tìm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kiếm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tất</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cả</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trong</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cây</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nhị</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phân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dựa</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vào</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số</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lượng</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endParaRPr lang="en-US" sz="2400"/>
          </a:p>
        </p:txBody>
      </p:sp>
      <p:pic>
        <p:nvPicPr>
          <p:cNvPr id="10" name="Picture 9"/>
          <p:cNvPicPr>
            <a:picLocks noChangeAspect="1"/>
          </p:cNvPicPr>
          <p:nvPr/>
        </p:nvPicPr>
        <p:blipFill>
          <a:blip r:embed="rId2"/>
          <a:stretch>
            <a:fillRect/>
          </a:stretch>
        </p:blipFill>
        <p:spPr>
          <a:xfrm>
            <a:off x="152428" y="3363995"/>
            <a:ext cx="3801005" cy="2505425"/>
          </a:xfrm>
          <a:prstGeom prst="rect">
            <a:avLst/>
          </a:prstGeom>
        </p:spPr>
      </p:pic>
      <p:pic>
        <p:nvPicPr>
          <p:cNvPr id="12" name="Picture 11"/>
          <p:cNvPicPr>
            <a:picLocks noChangeAspect="1"/>
          </p:cNvPicPr>
          <p:nvPr/>
        </p:nvPicPr>
        <p:blipFill>
          <a:blip r:embed="rId3"/>
          <a:stretch>
            <a:fillRect/>
          </a:stretch>
        </p:blipFill>
        <p:spPr>
          <a:xfrm>
            <a:off x="161954" y="190330"/>
            <a:ext cx="3791479" cy="24387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5" name="TextBox 4"/>
          <p:cNvSpPr txBox="1"/>
          <p:nvPr/>
        </p:nvSpPr>
        <p:spPr>
          <a:xfrm>
            <a:off x="3781425" y="896035"/>
            <a:ext cx="6096000" cy="830997"/>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Tìm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kiếm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tất</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cả</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trong</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cây</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nhị</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phân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dựa</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vào</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giá</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endParaRPr lang="en-US" sz="2400"/>
          </a:p>
        </p:txBody>
      </p:sp>
      <p:sp>
        <p:nvSpPr>
          <p:cNvPr id="7" name="TextBox 6"/>
          <p:cNvSpPr txBox="1"/>
          <p:nvPr/>
        </p:nvSpPr>
        <p:spPr>
          <a:xfrm>
            <a:off x="95009" y="2650694"/>
            <a:ext cx="5924791" cy="4207306"/>
          </a:xfrm>
          <a:prstGeom prst="rect">
            <a:avLst/>
          </a:prstGeom>
          <a:solidFill>
            <a:schemeClr val="bg2">
              <a:lumMod val="10000"/>
            </a:schemeClr>
          </a:solidFill>
        </p:spPr>
        <p:txBody>
          <a:bodyPr wrap="square">
            <a:spAutoFit/>
          </a:bodyPr>
          <a:lstStyle/>
          <a:p>
            <a:pPr>
              <a:lnSpc>
                <a:spcPts val="1140"/>
              </a:lnSpc>
            </a:pPr>
            <a:endParaRPr lang="en-US" sz="1800">
              <a:solidFill>
                <a:srgbClr val="4EC9B0"/>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4EC9B0"/>
                </a:solidFill>
                <a:effectLst/>
                <a:latin typeface="Consolas" panose="020B0609020204030204" pitchFamily="49" charset="0"/>
                <a:ea typeface="Consolas" panose="020B0609020204030204" pitchFamily="49" charset="0"/>
                <a:cs typeface="Consolas" panose="020B0609020204030204" pitchFamily="49" charset="0"/>
              </a:rPr>
              <a:t>TreeNode</a:t>
            </a:r>
            <a:r>
              <a:rPr lang="en-US" sz="1800">
                <a:solidFill>
                  <a:srgbClr val="569CD6"/>
                </a:solidFill>
                <a:effectLst/>
                <a:latin typeface="Consolas" panose="020B0609020204030204" pitchFamily="49" charset="0"/>
                <a:ea typeface="Consolas" panose="020B0609020204030204" pitchFamily="49" charset="0"/>
                <a:cs typeface="Consolas" panose="020B0609020204030204" pitchFamily="49" charset="0"/>
              </a:rPr>
              <a: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err="1">
                <a:solidFill>
                  <a:srgbClr val="DCDCAA"/>
                </a:solidFill>
                <a:effectLst/>
                <a:latin typeface="Consolas" panose="020B0609020204030204" pitchFamily="49" charset="0"/>
                <a:ea typeface="Consolas" panose="020B0609020204030204" pitchFamily="49" charset="0"/>
                <a:cs typeface="Consolas" panose="020B0609020204030204" pitchFamily="49" charset="0"/>
              </a:rPr>
              <a:t>Timkiem</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US" sz="1800" err="1">
                <a:solidFill>
                  <a:srgbClr val="4EC9B0"/>
                </a:solidFill>
                <a:effectLst/>
                <a:latin typeface="Consolas" panose="020B0609020204030204" pitchFamily="49" charset="0"/>
                <a:ea typeface="Consolas" panose="020B0609020204030204" pitchFamily="49" charset="0"/>
                <a:cs typeface="Consolas" panose="020B0609020204030204" pitchFamily="49" charset="0"/>
              </a:rPr>
              <a:t>TreeNode</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569CD6"/>
                </a:solidFill>
                <a:effectLst/>
                <a:latin typeface="Consolas" panose="020B0609020204030204" pitchFamily="49" charset="0"/>
                <a:ea typeface="Consolas" panose="020B0609020204030204" pitchFamily="49" charset="0"/>
                <a:cs typeface="Consolas" panose="020B0609020204030204" pitchFamily="49" charset="0"/>
              </a:rPr>
              <a:t>*</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p</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4EC9B0"/>
                </a:solidFill>
                <a:effectLst/>
                <a:latin typeface="Consolas" panose="020B0609020204030204" pitchFamily="49" charset="0"/>
                <a:ea typeface="Consolas" panose="020B0609020204030204" pitchFamily="49" charset="0"/>
                <a:cs typeface="Consolas" panose="020B0609020204030204" pitchFamily="49" charset="0"/>
              </a:rPr>
              <a:t>string</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x</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err="1">
                <a:solidFill>
                  <a:srgbClr val="4EC9B0"/>
                </a:solidFill>
                <a:effectLst/>
                <a:latin typeface="Consolas" panose="020B0609020204030204" pitchFamily="49" charset="0"/>
                <a:ea typeface="Consolas" panose="020B0609020204030204" pitchFamily="49" charset="0"/>
                <a:cs typeface="Consolas" panose="020B0609020204030204" pitchFamily="49" charset="0"/>
              </a:rPr>
              <a:t>TreeNode</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US" sz="1800">
                <a:solidFill>
                  <a:srgbClr val="569CD6"/>
                </a:solidFill>
                <a:effectLst/>
                <a:latin typeface="Consolas" panose="020B0609020204030204" pitchFamily="49" charset="0"/>
                <a:ea typeface="Consolas" panose="020B0609020204030204" pitchFamily="49" charset="0"/>
                <a:cs typeface="Consolas" panose="020B0609020204030204" pitchFamily="49" charset="0"/>
              </a:rPr>
              <a:t>NULL</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err="1">
                <a:solidFill>
                  <a:srgbClr val="4EC9B0"/>
                </a:solidFill>
                <a:effectLst/>
                <a:latin typeface="Consolas" panose="020B0609020204030204" pitchFamily="49" charset="0"/>
                <a:ea typeface="Consolas" panose="020B0609020204030204" pitchFamily="49" charset="0"/>
                <a:cs typeface="Consolas" panose="020B0609020204030204" pitchFamily="49" charset="0"/>
              </a:rPr>
              <a:t>TreeNode</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q</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C586C0"/>
                </a:solidFill>
                <a:effectLst/>
                <a:latin typeface="Consolas" panose="020B0609020204030204" pitchFamily="49" charset="0"/>
                <a:ea typeface="Consolas" panose="020B0609020204030204" pitchFamily="49" charset="0"/>
                <a:cs typeface="Consolas" panose="020B0609020204030204" pitchFamily="49" charset="0"/>
              </a:rPr>
              <a:t>if</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p</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-&gt;</a:t>
            </a:r>
            <a:r>
              <a:rPr lang="en-US" sz="1800" err="1">
                <a:solidFill>
                  <a:srgbClr val="9CDCFE"/>
                </a:solidFill>
                <a:effectLst/>
                <a:latin typeface="Consolas" panose="020B0609020204030204" pitchFamily="49" charset="0"/>
                <a:ea typeface="Consolas" panose="020B0609020204030204" pitchFamily="49" charset="0"/>
                <a:cs typeface="Consolas" panose="020B0609020204030204" pitchFamily="49" charset="0"/>
              </a:rPr>
              <a:t>data</a:t>
            </a:r>
            <a:r>
              <a:rPr lang="en-US" sz="1800" err="1">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US" sz="1800" err="1">
                <a:solidFill>
                  <a:srgbClr val="9CDCFE"/>
                </a:solidFill>
                <a:effectLst/>
                <a:latin typeface="Consolas" panose="020B0609020204030204" pitchFamily="49" charset="0"/>
                <a:ea typeface="Consolas" panose="020B0609020204030204" pitchFamily="49" charset="0"/>
                <a:cs typeface="Consolas" panose="020B0609020204030204" pitchFamily="49" charset="0"/>
              </a:rPr>
              <a:t>MSSP</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DCDCAA"/>
                </a:solidFill>
                <a:effectLst/>
                <a:latin typeface="Consolas" panose="020B0609020204030204" pitchFamily="49" charset="0"/>
                <a:ea typeface="Consolas" panose="020B0609020204030204" pitchFamily="49" charset="0"/>
                <a:cs typeface="Consolas" panose="020B0609020204030204" pitchFamily="49" charset="0"/>
              </a:rPr>
              <a: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x</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p</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C586C0"/>
                </a:solidFill>
                <a:effectLst/>
                <a:latin typeface="Consolas" panose="020B0609020204030204" pitchFamily="49" charset="0"/>
                <a:ea typeface="Consolas" panose="020B0609020204030204" pitchFamily="49" charset="0"/>
                <a:cs typeface="Consolas" panose="020B0609020204030204" pitchFamily="49" charset="0"/>
              </a:rPr>
              <a:t>return</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q</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p</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-&gt;</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left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US" sz="1800">
                <a:solidFill>
                  <a:srgbClr val="569CD6"/>
                </a:solidFill>
                <a:effectLst/>
                <a:latin typeface="Consolas" panose="020B0609020204030204" pitchFamily="49" charset="0"/>
                <a:ea typeface="Consolas" panose="020B0609020204030204" pitchFamily="49" charset="0"/>
                <a:cs typeface="Consolas" panose="020B0609020204030204" pitchFamily="49" charset="0"/>
              </a:rPr>
              <a:t>NULL</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endParaRPr lang="en-US" sz="1800">
              <a:solidFill>
                <a:srgbClr val="C586C0"/>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C586C0"/>
                </a:solidFill>
                <a:effectLst/>
                <a:latin typeface="Consolas" panose="020B0609020204030204" pitchFamily="49" charset="0"/>
                <a:ea typeface="Consolas" panose="020B0609020204030204" pitchFamily="49" charset="0"/>
                <a:cs typeface="Consolas" panose="020B0609020204030204" pitchFamily="49" charset="0"/>
              </a:rPr>
              <a:t> while</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q</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US" sz="1800">
                <a:solidFill>
                  <a:srgbClr val="569CD6"/>
                </a:solidFill>
                <a:effectLst/>
                <a:latin typeface="Consolas" panose="020B0609020204030204" pitchFamily="49" charset="0"/>
                <a:ea typeface="Consolas" panose="020B0609020204030204" pitchFamily="49" charset="0"/>
                <a:cs typeface="Consolas" panose="020B0609020204030204" pitchFamily="49" charset="0"/>
              </a:rPr>
              <a:t>NULL</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&amp;&amp;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US" sz="1800">
                <a:solidFill>
                  <a:srgbClr val="569CD6"/>
                </a:solidFill>
                <a:effectLst/>
                <a:latin typeface="Consolas" panose="020B0609020204030204" pitchFamily="49" charset="0"/>
                <a:ea typeface="Consolas" panose="020B0609020204030204" pitchFamily="49" charset="0"/>
                <a:cs typeface="Consolas" panose="020B0609020204030204" pitchFamily="49" charset="0"/>
              </a:rPr>
              <a:t>NULL</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US" sz="1800" err="1">
                <a:solidFill>
                  <a:srgbClr val="DCDCAA"/>
                </a:solidFill>
                <a:effectLst/>
                <a:latin typeface="Consolas" panose="020B0609020204030204" pitchFamily="49" charset="0"/>
                <a:ea typeface="Consolas" panose="020B0609020204030204" pitchFamily="49" charset="0"/>
                <a:cs typeface="Consolas" panose="020B0609020204030204" pitchFamily="49" charset="0"/>
              </a:rPr>
              <a:t>Timkiem</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q</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x</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q</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q</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-&gt;</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right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a:solidFill>
                  <a:srgbClr val="D4D4D4"/>
                </a:solidFill>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q</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p</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-&gt;</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right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p:txBody>
      </p:sp>
      <p:sp>
        <p:nvSpPr>
          <p:cNvPr id="9" name="TextBox 8"/>
          <p:cNvSpPr txBox="1"/>
          <p:nvPr/>
        </p:nvSpPr>
        <p:spPr>
          <a:xfrm>
            <a:off x="6395796" y="4857750"/>
            <a:ext cx="6096000" cy="830997"/>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Tìm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kiếm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trả</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về</a:t>
            </a:r>
            <a:r>
              <a:rPr lang="en-US" sz="2400" b="1">
                <a:effectLst/>
                <a:latin typeface="Times New Roman" panose="02020603050405020304" pitchFamily="18" charset="0"/>
                <a:ea typeface="SimSun" panose="02010600030101010101" pitchFamily="2" charset="-122"/>
              </a:rPr>
              <a:t> 1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trong</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cây</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nhị</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phân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dựa</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vào</a:t>
            </a:r>
            <a:r>
              <a:rPr lang="en-US" sz="2400" b="1">
                <a:effectLst/>
                <a:latin typeface="Times New Roman" panose="02020603050405020304" pitchFamily="18" charset="0"/>
                <a:ea typeface="SimSun" panose="02010600030101010101" pitchFamily="2" charset="-122"/>
              </a:rPr>
              <a:t> ID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endParaRPr lang="en-US" sz="2400"/>
          </a:p>
        </p:txBody>
      </p:sp>
      <p:sp>
        <p:nvSpPr>
          <p:cNvPr id="11" name="TextBox 10"/>
          <p:cNvSpPr txBox="1"/>
          <p:nvPr/>
        </p:nvSpPr>
        <p:spPr>
          <a:xfrm>
            <a:off x="6395796" y="2682394"/>
            <a:ext cx="4457941" cy="1810432"/>
          </a:xfrm>
          <a:prstGeom prst="rect">
            <a:avLst/>
          </a:prstGeom>
          <a:solidFill>
            <a:schemeClr val="bg2">
              <a:lumMod val="10000"/>
            </a:schemeClr>
          </a:solidFill>
        </p:spPr>
        <p:txBody>
          <a:bodyPr wrap="square">
            <a:spAutoFit/>
          </a:bodyPr>
          <a:lstStyle/>
          <a:p>
            <a:pPr>
              <a:lnSpc>
                <a:spcPts val="1140"/>
              </a:lnSpc>
            </a:pPr>
            <a:endParaRPr lang="en-US" sz="1800">
              <a:solidFill>
                <a:srgbClr val="C586C0"/>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C586C0"/>
                </a:solidFill>
                <a:effectLst/>
                <a:latin typeface="Consolas" panose="020B0609020204030204" pitchFamily="49" charset="0"/>
                <a:ea typeface="Consolas" panose="020B0609020204030204" pitchFamily="49" charset="0"/>
                <a:cs typeface="Consolas" panose="020B0609020204030204" pitchFamily="49" charset="0"/>
              </a:rPr>
              <a:t>while</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q</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US" sz="1800">
                <a:solidFill>
                  <a:srgbClr val="569CD6"/>
                </a:solidFill>
                <a:effectLst/>
                <a:latin typeface="Consolas" panose="020B0609020204030204" pitchFamily="49" charset="0"/>
                <a:ea typeface="Consolas" panose="020B0609020204030204" pitchFamily="49" charset="0"/>
                <a:cs typeface="Consolas" panose="020B0609020204030204" pitchFamily="49" charset="0"/>
              </a:rPr>
              <a:t>NULL</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&amp;&amp;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US" sz="1800">
                <a:solidFill>
                  <a:srgbClr val="569CD6"/>
                </a:solidFill>
                <a:effectLst/>
                <a:latin typeface="Consolas" panose="020B0609020204030204" pitchFamily="49" charset="0"/>
                <a:ea typeface="Consolas" panose="020B0609020204030204" pitchFamily="49" charset="0"/>
                <a:cs typeface="Consolas" panose="020B0609020204030204" pitchFamily="49" charset="0"/>
              </a:rPr>
              <a:t>NULL</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	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US" sz="1800" err="1">
                <a:solidFill>
                  <a:srgbClr val="DCDCAA"/>
                </a:solidFill>
                <a:effectLst/>
                <a:latin typeface="Consolas" panose="020B0609020204030204" pitchFamily="49" charset="0"/>
                <a:ea typeface="Consolas" panose="020B0609020204030204" pitchFamily="49" charset="0"/>
                <a:cs typeface="Consolas" panose="020B0609020204030204" pitchFamily="49" charset="0"/>
              </a:rPr>
              <a:t>Timkiem</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q</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x</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	q</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q</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-&gt;</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left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C586C0"/>
                </a:solidFill>
                <a:effectLst/>
                <a:latin typeface="Consolas" panose="020B0609020204030204" pitchFamily="49" charset="0"/>
                <a:ea typeface="Consolas" panose="020B0609020204030204" pitchFamily="49" charset="0"/>
                <a:cs typeface="Consolas" panose="020B0609020204030204" pitchFamily="49" charset="0"/>
              </a:rPr>
              <a:t> return</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r>
              <a:rPr lang="en-US" sz="1800">
                <a:solidFill>
                  <a:srgbClr val="9CDCFE"/>
                </a:solidFill>
                <a:effectLst/>
                <a:latin typeface="Consolas" panose="020B0609020204030204" pitchFamily="49" charset="0"/>
                <a:ea typeface="Consolas" panose="020B0609020204030204" pitchFamily="49" charset="0"/>
                <a:cs typeface="Consolas" panose="020B0609020204030204" pitchFamily="49" charset="0"/>
              </a:rPr>
              <a:t>T</a:t>
            </a: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 </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p>
            <a:pPr>
              <a:lnSpc>
                <a:spcPts val="1140"/>
              </a:lnSpc>
            </a:pPr>
            <a:endPar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endParaRPr>
          </a:p>
          <a:p>
            <a:pPr>
              <a:lnSpc>
                <a:spcPts val="1140"/>
              </a:lnSpc>
            </a:pPr>
            <a:r>
              <a:rPr lang="en-US" sz="1800">
                <a:solidFill>
                  <a:srgbClr val="D4D4D4"/>
                </a:solidFill>
                <a:effectLst/>
                <a:latin typeface="Consolas" panose="020B0609020204030204" pitchFamily="49" charset="0"/>
                <a:ea typeface="Consolas" panose="020B0609020204030204" pitchFamily="49" charset="0"/>
                <a:cs typeface="Consolas" panose="020B0609020204030204" pitchFamily="49" charset="0"/>
              </a:rPr>
              <a:t>}</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13" name="Picture 12"/>
          <p:cNvPicPr>
            <a:picLocks noChangeAspect="1"/>
          </p:cNvPicPr>
          <p:nvPr/>
        </p:nvPicPr>
        <p:blipFill>
          <a:blip r:embed="rId2"/>
          <a:stretch>
            <a:fillRect/>
          </a:stretch>
        </p:blipFill>
        <p:spPr>
          <a:xfrm>
            <a:off x="95009" y="109365"/>
            <a:ext cx="3620005" cy="244826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5" name="TextBox 4"/>
          <p:cNvSpPr txBox="1"/>
          <p:nvPr/>
        </p:nvSpPr>
        <p:spPr>
          <a:xfrm>
            <a:off x="5162550" y="1196459"/>
            <a:ext cx="6096000" cy="461665"/>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Ghi</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dữ</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liệu</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vào</a:t>
            </a:r>
            <a:r>
              <a:rPr lang="en-US" sz="2400" b="1">
                <a:effectLst/>
                <a:latin typeface="Times New Roman" panose="02020603050405020304" pitchFamily="18" charset="0"/>
                <a:ea typeface="SimSun" panose="02010600030101010101" pitchFamily="2" charset="-122"/>
              </a:rPr>
              <a:t> file .txt</a:t>
            </a:r>
            <a:endParaRPr lang="en-US" sz="2400"/>
          </a:p>
        </p:txBody>
      </p:sp>
      <p:sp>
        <p:nvSpPr>
          <p:cNvPr id="9" name="TextBox 8"/>
          <p:cNvSpPr txBox="1"/>
          <p:nvPr/>
        </p:nvSpPr>
        <p:spPr>
          <a:xfrm>
            <a:off x="5781675" y="4491069"/>
            <a:ext cx="6096000" cy="461665"/>
          </a:xfrm>
          <a:prstGeom prst="rect">
            <a:avLst/>
          </a:prstGeom>
          <a:noFill/>
        </p:spPr>
        <p:txBody>
          <a:bodyPr wrap="square">
            <a:spAutoFit/>
          </a:bodyPr>
          <a:lstStyle/>
          <a:p>
            <a:r>
              <a:rPr lang="en-US" sz="2400" b="1" err="1">
                <a:effectLst/>
                <a:latin typeface="Times New Roman" panose="02020603050405020304" pitchFamily="18" charset="0"/>
                <a:ea typeface="SimSun" panose="02010600030101010101" pitchFamily="2" charset="-122"/>
              </a:rPr>
              <a:t>Nhập</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thông</a:t>
            </a:r>
            <a:r>
              <a:rPr lang="en-US" sz="2400" b="1">
                <a:effectLst/>
                <a:latin typeface="Times New Roman" panose="02020603050405020304" pitchFamily="18" charset="0"/>
                <a:ea typeface="SimSun" panose="02010600030101010101" pitchFamily="2" charset="-122"/>
              </a:rPr>
              <a:t> tin </a:t>
            </a:r>
            <a:r>
              <a:rPr lang="en-US" sz="2400" b="1" err="1">
                <a:effectLst/>
                <a:latin typeface="Times New Roman" panose="02020603050405020304" pitchFamily="18" charset="0"/>
                <a:ea typeface="SimSun" panose="02010600030101010101" pitchFamily="2" charset="-122"/>
              </a:rPr>
              <a:t>sản</a:t>
            </a:r>
            <a:r>
              <a:rPr lang="en-US" sz="2400" b="1">
                <a:effectLst/>
                <a:latin typeface="Times New Roman" panose="02020603050405020304" pitchFamily="18" charset="0"/>
                <a:ea typeface="SimSun" panose="02010600030101010101" pitchFamily="2" charset="-122"/>
              </a:rPr>
              <a:t> </a:t>
            </a:r>
            <a:r>
              <a:rPr lang="en-US" sz="2400" b="1" err="1">
                <a:effectLst/>
                <a:latin typeface="Times New Roman" panose="02020603050405020304" pitchFamily="18" charset="0"/>
                <a:ea typeface="SimSun" panose="02010600030101010101" pitchFamily="2" charset="-122"/>
              </a:rPr>
              <a:t>phẩm</a:t>
            </a:r>
            <a:endParaRPr lang="en-US" sz="2400"/>
          </a:p>
        </p:txBody>
      </p:sp>
      <p:pic>
        <p:nvPicPr>
          <p:cNvPr id="11" name="Picture 10"/>
          <p:cNvPicPr>
            <a:picLocks noChangeAspect="1"/>
          </p:cNvPicPr>
          <p:nvPr/>
        </p:nvPicPr>
        <p:blipFill>
          <a:blip r:embed="rId2"/>
          <a:stretch>
            <a:fillRect/>
          </a:stretch>
        </p:blipFill>
        <p:spPr>
          <a:xfrm>
            <a:off x="9525" y="66885"/>
            <a:ext cx="4868041" cy="2990107"/>
          </a:xfrm>
          <a:prstGeom prst="rect">
            <a:avLst/>
          </a:prstGeom>
        </p:spPr>
      </p:pic>
      <p:pic>
        <p:nvPicPr>
          <p:cNvPr id="13" name="Picture 12"/>
          <p:cNvPicPr>
            <a:picLocks noChangeAspect="1"/>
          </p:cNvPicPr>
          <p:nvPr/>
        </p:nvPicPr>
        <p:blipFill>
          <a:blip r:embed="rId3"/>
          <a:stretch>
            <a:fillRect/>
          </a:stretch>
        </p:blipFill>
        <p:spPr>
          <a:xfrm>
            <a:off x="9525" y="3271152"/>
            <a:ext cx="4868041" cy="352948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3" name="TextBox 2"/>
          <p:cNvSpPr txBox="1"/>
          <p:nvPr/>
        </p:nvSpPr>
        <p:spPr>
          <a:xfrm>
            <a:off x="7876761" y="2862560"/>
            <a:ext cx="4189432" cy="461665"/>
          </a:xfrm>
          <a:prstGeom prst="rect">
            <a:avLst/>
          </a:prstGeom>
          <a:noFill/>
        </p:spPr>
        <p:txBody>
          <a:bodyPr wrap="square">
            <a:spAutoFit/>
          </a:bodyPr>
          <a:lstStyle/>
          <a:p>
            <a:r>
              <a:rPr lang="en-GB" sz="2400" b="1">
                <a:latin typeface="Times New Roman" panose="02020603050405020304" pitchFamily="18" charset="0"/>
                <a:ea typeface="SimSun" panose="02010600030101010101" pitchFamily="2" charset="-122"/>
              </a:rPr>
              <a:t>M</a:t>
            </a:r>
            <a:r>
              <a:rPr lang="en-US" sz="2400" b="1" err="1">
                <a:latin typeface="Times New Roman" panose="02020603050405020304" pitchFamily="18" charset="0"/>
                <a:ea typeface="SimSun" panose="02010600030101010101" pitchFamily="2" charset="-122"/>
              </a:rPr>
              <a:t>enu</a:t>
            </a:r>
            <a:r>
              <a:rPr lang="en-US" sz="2400" b="1">
                <a:latin typeface="Times New Roman" panose="02020603050405020304" pitchFamily="18" charset="0"/>
                <a:ea typeface="SimSun" panose="02010600030101010101" pitchFamily="2" charset="-122"/>
              </a:rPr>
              <a:t> </a:t>
            </a:r>
            <a:r>
              <a:rPr lang="en-US" sz="2400" b="1" err="1">
                <a:latin typeface="Times New Roman" panose="02020603050405020304" pitchFamily="18" charset="0"/>
                <a:ea typeface="SimSun" panose="02010600030101010101" pitchFamily="2" charset="-122"/>
              </a:rPr>
              <a:t>thực</a:t>
            </a:r>
            <a:r>
              <a:rPr lang="en-US" sz="2400" b="1">
                <a:latin typeface="Times New Roman" panose="02020603050405020304" pitchFamily="18" charset="0"/>
                <a:ea typeface="SimSun" panose="02010600030101010101" pitchFamily="2" charset="-122"/>
              </a:rPr>
              <a:t> </a:t>
            </a:r>
            <a:r>
              <a:rPr lang="en-US" sz="2400" b="1" err="1">
                <a:latin typeface="Times New Roman" panose="02020603050405020304" pitchFamily="18" charset="0"/>
                <a:ea typeface="SimSun" panose="02010600030101010101" pitchFamily="2" charset="-122"/>
              </a:rPr>
              <a:t>hiện</a:t>
            </a:r>
            <a:r>
              <a:rPr lang="en-US" sz="2400" b="1">
                <a:latin typeface="Times New Roman" panose="02020603050405020304" pitchFamily="18" charset="0"/>
                <a:ea typeface="SimSun" panose="02010600030101010101" pitchFamily="2" charset="-122"/>
              </a:rPr>
              <a:t> </a:t>
            </a:r>
            <a:r>
              <a:rPr lang="en-US" sz="2400" b="1" err="1">
                <a:latin typeface="Times New Roman" panose="02020603050405020304" pitchFamily="18" charset="0"/>
                <a:ea typeface="SimSun" panose="02010600030101010101" pitchFamily="2" charset="-122"/>
              </a:rPr>
              <a:t>các</a:t>
            </a:r>
            <a:r>
              <a:rPr lang="en-US" sz="2400" b="1">
                <a:latin typeface="Times New Roman" panose="02020603050405020304" pitchFamily="18" charset="0"/>
                <a:ea typeface="SimSun" panose="02010600030101010101" pitchFamily="2" charset="-122"/>
              </a:rPr>
              <a:t> </a:t>
            </a:r>
            <a:r>
              <a:rPr lang="en-US" sz="2400" b="1" err="1">
                <a:latin typeface="Times New Roman" panose="02020603050405020304" pitchFamily="18" charset="0"/>
                <a:ea typeface="SimSun" panose="02010600030101010101" pitchFamily="2" charset="-122"/>
              </a:rPr>
              <a:t>chức</a:t>
            </a:r>
            <a:r>
              <a:rPr lang="en-US" sz="2400" b="1">
                <a:latin typeface="Times New Roman" panose="02020603050405020304" pitchFamily="18" charset="0"/>
                <a:ea typeface="SimSun" panose="02010600030101010101" pitchFamily="2" charset="-122"/>
              </a:rPr>
              <a:t> </a:t>
            </a:r>
            <a:r>
              <a:rPr lang="en-US" sz="2400" b="1" err="1">
                <a:latin typeface="Times New Roman" panose="02020603050405020304" pitchFamily="18" charset="0"/>
                <a:ea typeface="SimSun" panose="02010600030101010101" pitchFamily="2" charset="-122"/>
              </a:rPr>
              <a:t>năng</a:t>
            </a:r>
            <a:endParaRPr lang="en-US" sz="2400"/>
          </a:p>
        </p:txBody>
      </p:sp>
      <p:pic>
        <p:nvPicPr>
          <p:cNvPr id="5" name="Picture 4"/>
          <p:cNvPicPr>
            <a:picLocks noChangeAspect="1"/>
          </p:cNvPicPr>
          <p:nvPr/>
        </p:nvPicPr>
        <p:blipFill>
          <a:blip r:embed="rId2"/>
          <a:stretch>
            <a:fillRect/>
          </a:stretch>
        </p:blipFill>
        <p:spPr>
          <a:xfrm>
            <a:off x="1" y="0"/>
            <a:ext cx="7876760"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3" name="TextBox 2"/>
          <p:cNvSpPr txBox="1"/>
          <p:nvPr/>
        </p:nvSpPr>
        <p:spPr>
          <a:xfrm>
            <a:off x="1981200" y="2413337"/>
            <a:ext cx="8924925" cy="1015663"/>
          </a:xfrm>
          <a:prstGeom prst="rect">
            <a:avLst/>
          </a:prstGeom>
          <a:noFill/>
        </p:spPr>
        <p:txBody>
          <a:bodyPr wrap="square">
            <a:spAutoFit/>
          </a:bodyPr>
          <a:lstStyle/>
          <a:p>
            <a:r>
              <a:rPr lang="en-US" sz="6000" b="1">
                <a:solidFill>
                  <a:srgbClr val="FFFF00"/>
                </a:solidFill>
                <a:latin typeface="Times New Roman" panose="02020603050405020304" pitchFamily="18" charset="0"/>
                <a:cs typeface="Times New Roman" panose="02020603050405020304" pitchFamily="18" charset="0"/>
              </a:rPr>
              <a:t>PHÂN TÍCH KẾT QUẢ</a:t>
            </a:r>
            <a:endParaRPr lang="en-US" sz="6000" b="1">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pic>
        <p:nvPicPr>
          <p:cNvPr id="38" name="Picture 5"/>
          <p:cNvPicPr>
            <a:picLocks noChangeAspect="1"/>
          </p:cNvPicPr>
          <p:nvPr/>
        </p:nvPicPr>
        <p:blipFill>
          <a:blip r:embed="rId2"/>
          <a:stretch>
            <a:fillRect/>
          </a:stretch>
        </p:blipFill>
        <p:spPr>
          <a:xfrm>
            <a:off x="0" y="1049020"/>
            <a:ext cx="5758180" cy="5808980"/>
          </a:xfrm>
          <a:prstGeom prst="rect">
            <a:avLst/>
          </a:prstGeom>
          <a:noFill/>
          <a:ln>
            <a:noFill/>
          </a:ln>
        </p:spPr>
      </p:pic>
      <p:pic>
        <p:nvPicPr>
          <p:cNvPr id="39" name="Picture 6"/>
          <p:cNvPicPr>
            <a:picLocks noChangeAspect="1"/>
          </p:cNvPicPr>
          <p:nvPr/>
        </p:nvPicPr>
        <p:blipFill>
          <a:blip r:embed="rId3"/>
          <a:stretch>
            <a:fillRect/>
          </a:stretch>
        </p:blipFill>
        <p:spPr>
          <a:xfrm>
            <a:off x="6337300" y="1049020"/>
            <a:ext cx="5854700" cy="5808980"/>
          </a:xfrm>
          <a:prstGeom prst="rect">
            <a:avLst/>
          </a:prstGeom>
          <a:noFill/>
          <a:ln>
            <a:noFill/>
          </a:ln>
        </p:spPr>
      </p:pic>
      <p:sp>
        <p:nvSpPr>
          <p:cNvPr id="2" name="TextBox 1"/>
          <p:cNvSpPr txBox="1"/>
          <p:nvPr/>
        </p:nvSpPr>
        <p:spPr>
          <a:xfrm>
            <a:off x="378460" y="202565"/>
            <a:ext cx="10563225" cy="645160"/>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Kết quả demo chương trình</a:t>
            </a:r>
            <a:endParaRPr lang="en-US" sz="36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378460" y="202565"/>
            <a:ext cx="10563225" cy="645160"/>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Kết quả demo chương trình</a:t>
            </a:r>
            <a:endParaRPr lang="en-US" sz="3600" b="1">
              <a:latin typeface="Times New Roman" panose="02020603050405020304" pitchFamily="18" charset="0"/>
              <a:cs typeface="Times New Roman" panose="02020603050405020304" pitchFamily="18" charset="0"/>
            </a:endParaRPr>
          </a:p>
        </p:txBody>
      </p:sp>
      <p:pic>
        <p:nvPicPr>
          <p:cNvPr id="40" name="Picture 7"/>
          <p:cNvPicPr>
            <a:picLocks noChangeAspect="1"/>
          </p:cNvPicPr>
          <p:nvPr/>
        </p:nvPicPr>
        <p:blipFill>
          <a:blip r:embed="rId2"/>
          <a:stretch>
            <a:fillRect/>
          </a:stretch>
        </p:blipFill>
        <p:spPr>
          <a:xfrm>
            <a:off x="0" y="1846580"/>
            <a:ext cx="5528945" cy="4000500"/>
          </a:xfrm>
          <a:prstGeom prst="rect">
            <a:avLst/>
          </a:prstGeom>
          <a:noFill/>
          <a:ln>
            <a:noFill/>
          </a:ln>
        </p:spPr>
      </p:pic>
      <p:pic>
        <p:nvPicPr>
          <p:cNvPr id="41" name="Picture 8"/>
          <p:cNvPicPr>
            <a:picLocks noChangeAspect="1"/>
          </p:cNvPicPr>
          <p:nvPr/>
        </p:nvPicPr>
        <p:blipFill>
          <a:blip r:embed="rId3"/>
          <a:stretch>
            <a:fillRect/>
          </a:stretch>
        </p:blipFill>
        <p:spPr>
          <a:xfrm>
            <a:off x="6435090" y="1297940"/>
            <a:ext cx="5756910" cy="55600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1119673" y="419878"/>
            <a:ext cx="5374433" cy="923330"/>
          </a:xfrm>
          <a:prstGeom prst="rect">
            <a:avLst/>
          </a:prstGeom>
          <a:noFill/>
        </p:spPr>
        <p:txBody>
          <a:bodyPr wrap="square" rtlCol="0">
            <a:spAutoFit/>
          </a:bodyPr>
          <a:lstStyle/>
          <a:p>
            <a:r>
              <a:rPr lang="en-GB" sz="3600" b="1" err="1">
                <a:latin typeface="Times New Roman" panose="02020603050405020304" pitchFamily="18" charset="0"/>
                <a:cs typeface="Times New Roman" panose="02020603050405020304" pitchFamily="18" charset="0"/>
              </a:rPr>
              <a:t>Nội</a:t>
            </a:r>
            <a:r>
              <a:rPr lang="en-GB" sz="3600" b="1">
                <a:latin typeface="Times New Roman" panose="02020603050405020304" pitchFamily="18" charset="0"/>
                <a:cs typeface="Times New Roman" panose="02020603050405020304" pitchFamily="18" charset="0"/>
              </a:rPr>
              <a:t> dung </a:t>
            </a:r>
            <a:r>
              <a:rPr lang="en-GB" sz="3600" b="1" err="1">
                <a:latin typeface="Times New Roman" panose="02020603050405020304" pitchFamily="18" charset="0"/>
                <a:cs typeface="Times New Roman" panose="02020603050405020304" pitchFamily="18" charset="0"/>
              </a:rPr>
              <a:t>bài</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báo</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cáo</a:t>
            </a:r>
            <a:endParaRPr lang="en-GB" sz="3600" b="1">
              <a:latin typeface="Times New Roman" panose="02020603050405020304" pitchFamily="18" charset="0"/>
              <a:cs typeface="Times New Roman" panose="02020603050405020304" pitchFamily="18" charset="0"/>
            </a:endParaRPr>
          </a:p>
          <a:p>
            <a:endParaRPr lang="en-US"/>
          </a:p>
        </p:txBody>
      </p:sp>
      <p:sp>
        <p:nvSpPr>
          <p:cNvPr id="3" name="TextBox 2"/>
          <p:cNvSpPr txBox="1"/>
          <p:nvPr/>
        </p:nvSpPr>
        <p:spPr>
          <a:xfrm>
            <a:off x="1119673" y="1660849"/>
            <a:ext cx="8729002" cy="2862322"/>
          </a:xfrm>
          <a:prstGeom prst="rect">
            <a:avLst/>
          </a:prstGeom>
          <a:noFill/>
        </p:spPr>
        <p:txBody>
          <a:bodyPr wrap="square" rtlCol="0">
            <a:spAutoFit/>
          </a:bodyPr>
          <a:lstStyle/>
          <a:p>
            <a:pPr marL="285750" indent="-285750">
              <a:buFontTx/>
              <a:buChar char="-"/>
            </a:pPr>
            <a:r>
              <a:rPr lang="en-GB" sz="3600" err="1">
                <a:latin typeface="Times New Roman" panose="02020603050405020304" pitchFamily="18" charset="0"/>
                <a:cs typeface="Times New Roman" panose="02020603050405020304" pitchFamily="18" charset="0"/>
              </a:rPr>
              <a:t>Tổng</a:t>
            </a:r>
            <a:r>
              <a:rPr lang="en-GB" sz="3600">
                <a:latin typeface="Times New Roman" panose="02020603050405020304" pitchFamily="18" charset="0"/>
                <a:cs typeface="Times New Roman" panose="02020603050405020304" pitchFamily="18" charset="0"/>
              </a:rPr>
              <a:t> </a:t>
            </a:r>
            <a:r>
              <a:rPr lang="en-GB" sz="3600" err="1">
                <a:latin typeface="Times New Roman" panose="02020603050405020304" pitchFamily="18" charset="0"/>
                <a:cs typeface="Times New Roman" panose="02020603050405020304" pitchFamily="18" charset="0"/>
              </a:rPr>
              <a:t>quan</a:t>
            </a:r>
            <a:endParaRPr lang="en-GB" sz="3600">
              <a:latin typeface="Times New Roman" panose="02020603050405020304" pitchFamily="18" charset="0"/>
              <a:cs typeface="Times New Roman" panose="02020603050405020304" pitchFamily="18" charset="0"/>
            </a:endParaRPr>
          </a:p>
          <a:p>
            <a:pPr marL="285750" indent="-285750">
              <a:buFontTx/>
              <a:buChar char="-"/>
            </a:pPr>
            <a:r>
              <a:rPr lang="en-US" sz="3600" err="1">
                <a:latin typeface="Times New Roman" panose="02020603050405020304" pitchFamily="18" charset="0"/>
                <a:cs typeface="Times New Roman" panose="02020603050405020304" pitchFamily="18" charset="0"/>
              </a:rPr>
              <a:t>Cơ</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sở</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lý</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thuyết</a:t>
            </a:r>
            <a:endParaRPr lang="en-US" sz="3600">
              <a:latin typeface="Times New Roman" panose="02020603050405020304" pitchFamily="18" charset="0"/>
              <a:cs typeface="Times New Roman" panose="02020603050405020304" pitchFamily="18" charset="0"/>
            </a:endParaRPr>
          </a:p>
          <a:p>
            <a:pPr marL="285750" indent="-285750">
              <a:buFontTx/>
              <a:buChar char="-"/>
            </a:pPr>
            <a:r>
              <a:rPr lang="en-US" sz="3600" err="1">
                <a:latin typeface="Times New Roman" panose="02020603050405020304" pitchFamily="18" charset="0"/>
                <a:cs typeface="Times New Roman" panose="02020603050405020304" pitchFamily="18" charset="0"/>
              </a:rPr>
              <a:t>Phân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tích</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thiết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kế</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giải</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pháp</a:t>
            </a:r>
            <a:endParaRPr lang="en-US" sz="3600">
              <a:latin typeface="Times New Roman" panose="02020603050405020304" pitchFamily="18" charset="0"/>
              <a:cs typeface="Times New Roman" panose="02020603050405020304" pitchFamily="18" charset="0"/>
            </a:endParaRPr>
          </a:p>
          <a:p>
            <a:pPr marL="285750" indent="-285750">
              <a:buFontTx/>
              <a:buChar char="-"/>
            </a:pPr>
            <a:r>
              <a:rPr lang="en-US" sz="3600" err="1">
                <a:latin typeface="Times New Roman" panose="02020603050405020304" pitchFamily="18" charset="0"/>
                <a:cs typeface="Times New Roman" panose="02020603050405020304" pitchFamily="18" charset="0"/>
              </a:rPr>
              <a:t>Phân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tích</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kết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quả</a:t>
            </a:r>
            <a:endParaRPr lang="en-US" sz="3600">
              <a:latin typeface="Times New Roman" panose="02020603050405020304" pitchFamily="18" charset="0"/>
              <a:cs typeface="Times New Roman" panose="02020603050405020304" pitchFamily="18" charset="0"/>
            </a:endParaRPr>
          </a:p>
          <a:p>
            <a:pPr marL="285750" indent="-285750">
              <a:buFontTx/>
              <a:buChar char="-"/>
            </a:pPr>
            <a:r>
              <a:rPr lang="en-US" sz="3600" err="1">
                <a:latin typeface="Times New Roman" panose="02020603050405020304" pitchFamily="18" charset="0"/>
                <a:cs typeface="Times New Roman" panose="02020603050405020304" pitchFamily="18" charset="0"/>
              </a:rPr>
              <a:t>Kết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luận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và</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hướng</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phát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triển</a:t>
            </a:r>
            <a:endParaRPr 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378460" y="202565"/>
            <a:ext cx="10563225" cy="645160"/>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Kết quả demo chương trình</a:t>
            </a:r>
            <a:endParaRPr lang="en-US" sz="3600" b="1">
              <a:latin typeface="Times New Roman" panose="02020603050405020304" pitchFamily="18" charset="0"/>
              <a:cs typeface="Times New Roman" panose="02020603050405020304" pitchFamily="18" charset="0"/>
            </a:endParaRPr>
          </a:p>
        </p:txBody>
      </p:sp>
      <p:pic>
        <p:nvPicPr>
          <p:cNvPr id="43" name="Picture 10"/>
          <p:cNvPicPr>
            <a:picLocks noChangeAspect="1"/>
          </p:cNvPicPr>
          <p:nvPr/>
        </p:nvPicPr>
        <p:blipFill>
          <a:blip r:embed="rId2"/>
          <a:stretch>
            <a:fillRect/>
          </a:stretch>
        </p:blipFill>
        <p:spPr>
          <a:xfrm>
            <a:off x="-317" y="1760538"/>
            <a:ext cx="5757545" cy="3335655"/>
          </a:xfrm>
          <a:prstGeom prst="rect">
            <a:avLst/>
          </a:prstGeom>
          <a:noFill/>
          <a:ln>
            <a:noFill/>
          </a:ln>
        </p:spPr>
      </p:pic>
      <p:pic>
        <p:nvPicPr>
          <p:cNvPr id="3" name="Picture 11"/>
          <p:cNvPicPr>
            <a:picLocks noChangeAspect="1"/>
          </p:cNvPicPr>
          <p:nvPr/>
        </p:nvPicPr>
        <p:blipFill>
          <a:blip r:embed="rId3"/>
          <a:stretch>
            <a:fillRect/>
          </a:stretch>
        </p:blipFill>
        <p:spPr>
          <a:xfrm>
            <a:off x="6433820" y="1760538"/>
            <a:ext cx="5758180" cy="332930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378460" y="202565"/>
            <a:ext cx="10563225" cy="645160"/>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Kết quả demo chương trình</a:t>
            </a:r>
            <a:endParaRPr lang="en-US" sz="3600" b="1">
              <a:latin typeface="Times New Roman" panose="02020603050405020304" pitchFamily="18" charset="0"/>
              <a:cs typeface="Times New Roman" panose="02020603050405020304" pitchFamily="18" charset="0"/>
            </a:endParaRPr>
          </a:p>
        </p:txBody>
      </p:sp>
      <p:pic>
        <p:nvPicPr>
          <p:cNvPr id="45" name="Picture 12"/>
          <p:cNvPicPr>
            <a:picLocks noChangeAspect="1"/>
          </p:cNvPicPr>
          <p:nvPr/>
        </p:nvPicPr>
        <p:blipFill>
          <a:blip r:embed="rId2"/>
          <a:stretch>
            <a:fillRect/>
          </a:stretch>
        </p:blipFill>
        <p:spPr>
          <a:xfrm>
            <a:off x="0" y="1762125"/>
            <a:ext cx="5754370" cy="3333750"/>
          </a:xfrm>
          <a:prstGeom prst="rect">
            <a:avLst/>
          </a:prstGeom>
          <a:noFill/>
          <a:ln>
            <a:noFill/>
          </a:ln>
        </p:spPr>
      </p:pic>
      <p:pic>
        <p:nvPicPr>
          <p:cNvPr id="47" name="Picture 14"/>
          <p:cNvPicPr>
            <a:picLocks noChangeAspect="1"/>
          </p:cNvPicPr>
          <p:nvPr/>
        </p:nvPicPr>
        <p:blipFill>
          <a:blip r:embed="rId3"/>
          <a:stretch>
            <a:fillRect/>
          </a:stretch>
        </p:blipFill>
        <p:spPr>
          <a:xfrm>
            <a:off x="6434138" y="1762125"/>
            <a:ext cx="5757545" cy="333883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378460" y="202565"/>
            <a:ext cx="10563225" cy="645160"/>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Kết quả demo chương trình</a:t>
            </a:r>
            <a:endParaRPr lang="en-US" sz="3600" b="1">
              <a:latin typeface="Times New Roman" panose="02020603050405020304" pitchFamily="18" charset="0"/>
              <a:cs typeface="Times New Roman" panose="02020603050405020304" pitchFamily="18" charset="0"/>
            </a:endParaRPr>
          </a:p>
        </p:txBody>
      </p:sp>
      <p:pic>
        <p:nvPicPr>
          <p:cNvPr id="48" name="Picture 15"/>
          <p:cNvPicPr>
            <a:picLocks noChangeAspect="1"/>
          </p:cNvPicPr>
          <p:nvPr/>
        </p:nvPicPr>
        <p:blipFill>
          <a:blip r:embed="rId2"/>
          <a:stretch>
            <a:fillRect/>
          </a:stretch>
        </p:blipFill>
        <p:spPr>
          <a:xfrm>
            <a:off x="-317" y="1764348"/>
            <a:ext cx="5756275" cy="3329305"/>
          </a:xfrm>
          <a:prstGeom prst="rect">
            <a:avLst/>
          </a:prstGeom>
          <a:noFill/>
          <a:ln>
            <a:noFill/>
          </a:ln>
        </p:spPr>
      </p:pic>
      <p:pic>
        <p:nvPicPr>
          <p:cNvPr id="49" name="Picture 16"/>
          <p:cNvPicPr>
            <a:picLocks noChangeAspect="1"/>
          </p:cNvPicPr>
          <p:nvPr/>
        </p:nvPicPr>
        <p:blipFill>
          <a:blip r:embed="rId3"/>
          <a:stretch>
            <a:fillRect/>
          </a:stretch>
        </p:blipFill>
        <p:spPr>
          <a:xfrm>
            <a:off x="6436678" y="1756410"/>
            <a:ext cx="5755005" cy="334518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378460" y="202565"/>
            <a:ext cx="10563225" cy="645160"/>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Kết quả demo chương trình</a:t>
            </a:r>
            <a:endParaRPr lang="en-US" sz="3600" b="1">
              <a:latin typeface="Times New Roman" panose="02020603050405020304" pitchFamily="18" charset="0"/>
              <a:cs typeface="Times New Roman" panose="02020603050405020304" pitchFamily="18" charset="0"/>
            </a:endParaRPr>
          </a:p>
        </p:txBody>
      </p:sp>
      <p:pic>
        <p:nvPicPr>
          <p:cNvPr id="50" name="Picture 17"/>
          <p:cNvPicPr>
            <a:picLocks noChangeAspect="1"/>
          </p:cNvPicPr>
          <p:nvPr/>
        </p:nvPicPr>
        <p:blipFill>
          <a:blip r:embed="rId2"/>
          <a:stretch>
            <a:fillRect/>
          </a:stretch>
        </p:blipFill>
        <p:spPr>
          <a:xfrm>
            <a:off x="0" y="1835468"/>
            <a:ext cx="5758180" cy="3329305"/>
          </a:xfrm>
          <a:prstGeom prst="rect">
            <a:avLst/>
          </a:prstGeom>
          <a:noFill/>
          <a:ln>
            <a:noFill/>
          </a:ln>
        </p:spPr>
      </p:pic>
      <p:pic>
        <p:nvPicPr>
          <p:cNvPr id="51" name="Picture 18"/>
          <p:cNvPicPr>
            <a:picLocks noChangeAspect="1"/>
          </p:cNvPicPr>
          <p:nvPr/>
        </p:nvPicPr>
        <p:blipFill>
          <a:blip r:embed="rId3"/>
          <a:stretch>
            <a:fillRect/>
          </a:stretch>
        </p:blipFill>
        <p:spPr>
          <a:xfrm>
            <a:off x="6440170" y="1835785"/>
            <a:ext cx="5751830" cy="3314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378460" y="202565"/>
            <a:ext cx="10563225" cy="645160"/>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Kết quả demo chương trình</a:t>
            </a:r>
            <a:endParaRPr lang="en-US" sz="3600" b="1">
              <a:latin typeface="Times New Roman" panose="02020603050405020304" pitchFamily="18" charset="0"/>
              <a:cs typeface="Times New Roman" panose="02020603050405020304" pitchFamily="18" charset="0"/>
            </a:endParaRPr>
          </a:p>
        </p:txBody>
      </p:sp>
      <p:pic>
        <p:nvPicPr>
          <p:cNvPr id="52" name="Picture 19"/>
          <p:cNvPicPr>
            <a:picLocks noChangeAspect="1"/>
          </p:cNvPicPr>
          <p:nvPr/>
        </p:nvPicPr>
        <p:blipFill>
          <a:blip r:embed="rId2"/>
          <a:stretch>
            <a:fillRect/>
          </a:stretch>
        </p:blipFill>
        <p:spPr>
          <a:xfrm>
            <a:off x="0" y="1416685"/>
            <a:ext cx="5751830" cy="4024630"/>
          </a:xfrm>
          <a:prstGeom prst="rect">
            <a:avLst/>
          </a:prstGeom>
          <a:noFill/>
          <a:ln>
            <a:noFill/>
          </a:ln>
        </p:spPr>
      </p:pic>
      <p:pic>
        <p:nvPicPr>
          <p:cNvPr id="53" name="Picture 20"/>
          <p:cNvPicPr>
            <a:picLocks noChangeAspect="1"/>
          </p:cNvPicPr>
          <p:nvPr/>
        </p:nvPicPr>
        <p:blipFill>
          <a:blip r:embed="rId3"/>
          <a:stretch>
            <a:fillRect/>
          </a:stretch>
        </p:blipFill>
        <p:spPr>
          <a:xfrm>
            <a:off x="6436678" y="1632903"/>
            <a:ext cx="5755005" cy="3590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378460" y="202565"/>
            <a:ext cx="10563225" cy="645160"/>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Kết quả demo chương trình</a:t>
            </a:r>
            <a:endParaRPr lang="en-US" sz="3600" b="1">
              <a:latin typeface="Times New Roman" panose="02020603050405020304" pitchFamily="18" charset="0"/>
              <a:cs typeface="Times New Roman" panose="02020603050405020304" pitchFamily="18" charset="0"/>
            </a:endParaRPr>
          </a:p>
        </p:txBody>
      </p:sp>
      <p:pic>
        <p:nvPicPr>
          <p:cNvPr id="54" name="Picture 21"/>
          <p:cNvPicPr>
            <a:picLocks noChangeAspect="1"/>
          </p:cNvPicPr>
          <p:nvPr/>
        </p:nvPicPr>
        <p:blipFill>
          <a:blip r:embed="rId2"/>
          <a:stretch>
            <a:fillRect/>
          </a:stretch>
        </p:blipFill>
        <p:spPr>
          <a:xfrm>
            <a:off x="0" y="1615123"/>
            <a:ext cx="5754370" cy="3627755"/>
          </a:xfrm>
          <a:prstGeom prst="rect">
            <a:avLst/>
          </a:prstGeom>
          <a:noFill/>
          <a:ln>
            <a:noFill/>
          </a:ln>
        </p:spPr>
      </p:pic>
      <p:pic>
        <p:nvPicPr>
          <p:cNvPr id="55" name="Picture 22"/>
          <p:cNvPicPr>
            <a:picLocks noChangeAspect="1"/>
          </p:cNvPicPr>
          <p:nvPr/>
        </p:nvPicPr>
        <p:blipFill>
          <a:blip r:embed="rId3"/>
          <a:stretch>
            <a:fillRect/>
          </a:stretch>
        </p:blipFill>
        <p:spPr>
          <a:xfrm>
            <a:off x="6438900" y="1641475"/>
            <a:ext cx="5753100" cy="36017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378460" y="202565"/>
            <a:ext cx="10563225" cy="645160"/>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Kết quả demo chương trình</a:t>
            </a:r>
            <a:endParaRPr lang="en-US" sz="3600" b="1">
              <a:latin typeface="Times New Roman" panose="02020603050405020304" pitchFamily="18" charset="0"/>
              <a:cs typeface="Times New Roman" panose="02020603050405020304" pitchFamily="18" charset="0"/>
            </a:endParaRPr>
          </a:p>
        </p:txBody>
      </p:sp>
      <p:pic>
        <p:nvPicPr>
          <p:cNvPr id="56" name="Picture 23"/>
          <p:cNvPicPr>
            <a:picLocks noChangeAspect="1"/>
          </p:cNvPicPr>
          <p:nvPr/>
        </p:nvPicPr>
        <p:blipFill>
          <a:blip r:embed="rId2"/>
          <a:stretch>
            <a:fillRect/>
          </a:stretch>
        </p:blipFill>
        <p:spPr>
          <a:xfrm>
            <a:off x="0" y="1641158"/>
            <a:ext cx="5753100" cy="3575685"/>
          </a:xfrm>
          <a:prstGeom prst="rect">
            <a:avLst/>
          </a:prstGeom>
          <a:noFill/>
          <a:ln>
            <a:noFill/>
          </a:ln>
        </p:spPr>
      </p:pic>
      <p:pic>
        <p:nvPicPr>
          <p:cNvPr id="57" name="Picture 24"/>
          <p:cNvPicPr>
            <a:picLocks noChangeAspect="1"/>
          </p:cNvPicPr>
          <p:nvPr/>
        </p:nvPicPr>
        <p:blipFill>
          <a:blip r:embed="rId3"/>
          <a:stretch>
            <a:fillRect/>
          </a:stretch>
        </p:blipFill>
        <p:spPr>
          <a:xfrm>
            <a:off x="6440170" y="1871028"/>
            <a:ext cx="5751830" cy="334581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378460" y="192405"/>
            <a:ext cx="10563225" cy="645160"/>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Kết quả demo chương trình</a:t>
            </a:r>
            <a:endParaRPr lang="en-US" sz="3600" b="1">
              <a:latin typeface="Times New Roman" panose="02020603050405020304" pitchFamily="18" charset="0"/>
              <a:cs typeface="Times New Roman" panose="02020603050405020304" pitchFamily="18" charset="0"/>
            </a:endParaRPr>
          </a:p>
        </p:txBody>
      </p:sp>
      <p:pic>
        <p:nvPicPr>
          <p:cNvPr id="58" name="Picture 25"/>
          <p:cNvPicPr>
            <a:picLocks noChangeAspect="1"/>
          </p:cNvPicPr>
          <p:nvPr/>
        </p:nvPicPr>
        <p:blipFill>
          <a:blip r:embed="rId2"/>
          <a:stretch>
            <a:fillRect/>
          </a:stretch>
        </p:blipFill>
        <p:spPr>
          <a:xfrm>
            <a:off x="0" y="1204913"/>
            <a:ext cx="5751830" cy="4854575"/>
          </a:xfrm>
          <a:prstGeom prst="rect">
            <a:avLst/>
          </a:prstGeom>
          <a:noFill/>
          <a:ln>
            <a:noFill/>
          </a:ln>
        </p:spPr>
      </p:pic>
      <p:pic>
        <p:nvPicPr>
          <p:cNvPr id="59" name="Picture 26"/>
          <p:cNvPicPr>
            <a:picLocks noChangeAspect="1"/>
          </p:cNvPicPr>
          <p:nvPr/>
        </p:nvPicPr>
        <p:blipFill>
          <a:blip r:embed="rId3"/>
          <a:stretch>
            <a:fillRect/>
          </a:stretch>
        </p:blipFill>
        <p:spPr>
          <a:xfrm>
            <a:off x="6433820" y="1644333"/>
            <a:ext cx="5758180" cy="4219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3" name="TextBox 2"/>
          <p:cNvSpPr txBox="1"/>
          <p:nvPr/>
        </p:nvSpPr>
        <p:spPr>
          <a:xfrm>
            <a:off x="1876425" y="2051387"/>
            <a:ext cx="8924925" cy="1938992"/>
          </a:xfrm>
          <a:prstGeom prst="rect">
            <a:avLst/>
          </a:prstGeom>
          <a:noFill/>
        </p:spPr>
        <p:txBody>
          <a:bodyPr wrap="square">
            <a:spAutoFit/>
          </a:bodyPr>
          <a:lstStyle/>
          <a:p>
            <a:r>
              <a:rPr lang="en-GB" sz="6000" b="1">
                <a:solidFill>
                  <a:srgbClr val="FFFF00"/>
                </a:solidFill>
                <a:latin typeface="Times New Roman" panose="02020603050405020304" pitchFamily="18" charset="0"/>
                <a:cs typeface="Times New Roman" panose="02020603050405020304" pitchFamily="18" charset="0"/>
              </a:rPr>
              <a:t>K</a:t>
            </a:r>
            <a:r>
              <a:rPr lang="en-US" sz="6000" b="1">
                <a:solidFill>
                  <a:srgbClr val="FFFF00"/>
                </a:solidFill>
                <a:latin typeface="Times New Roman" panose="02020603050405020304" pitchFamily="18" charset="0"/>
                <a:cs typeface="Times New Roman" panose="02020603050405020304" pitchFamily="18" charset="0"/>
              </a:rPr>
              <a:t>ẾT LUẬN VÀ </a:t>
            </a:r>
            <a:endParaRPr lang="en-US" sz="6000" b="1">
              <a:solidFill>
                <a:srgbClr val="FFFF00"/>
              </a:solidFill>
              <a:latin typeface="Times New Roman" panose="02020603050405020304" pitchFamily="18" charset="0"/>
              <a:cs typeface="Times New Roman" panose="02020603050405020304" pitchFamily="18" charset="0"/>
            </a:endParaRPr>
          </a:p>
          <a:p>
            <a:r>
              <a:rPr lang="en-US" sz="6000" b="1">
                <a:solidFill>
                  <a:srgbClr val="FFFF00"/>
                </a:solidFill>
                <a:latin typeface="Times New Roman" panose="02020603050405020304" pitchFamily="18" charset="0"/>
                <a:cs typeface="Times New Roman" panose="02020603050405020304" pitchFamily="18" charset="0"/>
              </a:rPr>
              <a:t>HƯỚNG PHÁT TRIỂN</a:t>
            </a:r>
            <a:endParaRPr lang="en-US" sz="6000" b="1">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266700" y="314325"/>
            <a:ext cx="10563225" cy="646331"/>
          </a:xfrm>
          <a:prstGeom prst="rect">
            <a:avLst/>
          </a:prstGeom>
          <a:noFill/>
        </p:spPr>
        <p:txBody>
          <a:bodyPr wrap="square" rtlCol="0">
            <a:spAutoFit/>
          </a:bodyPr>
          <a:lstStyle/>
          <a:p>
            <a:r>
              <a:rPr lang="en-GB" sz="3600" b="1">
                <a:latin typeface="Times New Roman" panose="02020603050405020304" pitchFamily="18" charset="0"/>
                <a:cs typeface="Times New Roman" panose="02020603050405020304" pitchFamily="18" charset="0"/>
              </a:rPr>
              <a:t>Đánh giá kết quả</a:t>
            </a:r>
            <a:endParaRPr lang="en-US" sz="3600" b="1">
              <a:latin typeface="Times New Roman" panose="02020603050405020304" pitchFamily="18" charset="0"/>
              <a:cs typeface="Times New Roman" panose="02020603050405020304" pitchFamily="18" charset="0"/>
            </a:endParaRPr>
          </a:p>
        </p:txBody>
      </p:sp>
      <p:sp>
        <p:nvSpPr>
          <p:cNvPr id="4" name="TextBox 3"/>
          <p:cNvSpPr txBox="1"/>
          <p:nvPr/>
        </p:nvSpPr>
        <p:spPr>
          <a:xfrm>
            <a:off x="266699" y="1464237"/>
            <a:ext cx="7419975" cy="2529923"/>
          </a:xfrm>
          <a:prstGeom prst="rect">
            <a:avLst/>
          </a:prstGeom>
          <a:noFill/>
        </p:spPr>
        <p:txBody>
          <a:bodyPr wrap="square">
            <a:spAutoFit/>
          </a:bodyPr>
          <a:lstStyle/>
          <a:p>
            <a:pPr algn="just">
              <a:lnSpc>
                <a:spcPct val="130000"/>
              </a:lnSpc>
            </a:pPr>
            <a:r>
              <a:rPr lang="en-US" sz="2400">
                <a:effectLst/>
                <a:latin typeface="Times New Roman" panose="02020603050405020304" pitchFamily="18" charset="0"/>
                <a:ea typeface="SimSun" panose="02010600030101010101" pitchFamily="2" charset="-122"/>
                <a:cs typeface="Times New Roman" panose="02020603050405020304" pitchFamily="18" charset="0"/>
              </a:rPr>
              <a:t>- Ưu điểm: Đề tài này dễ dàng thực thi, và cũng dễ dàng có thể áp dụng vào các cửa hàng nhỏ lẽ ở địa phương.</a:t>
            </a:r>
            <a:endParaRPr lang="en-US" sz="2400">
              <a:effectLst/>
              <a:latin typeface="Calibri" panose="020F0502020204030204" pitchFamily="34" charset="0"/>
              <a:ea typeface="SimSun" panose="02010600030101010101" pitchFamily="2" charset="-122"/>
              <a:cs typeface="Times New Roman" panose="02020603050405020304" pitchFamily="18" charset="0"/>
            </a:endParaRPr>
          </a:p>
          <a:p>
            <a:r>
              <a:rPr lang="en-US" sz="2400">
                <a:effectLst/>
                <a:latin typeface="Times New Roman" panose="02020603050405020304" pitchFamily="18" charset="0"/>
                <a:ea typeface="SimSun" panose="02010600030101010101" pitchFamily="2" charset="-122"/>
              </a:rPr>
              <a:t>- Nhược điểm: Chỉ áp dụng được cho các cửa hàng nhỏ lẽ, quản lý sản phẩm quy mô nhỏ, giao diện thiết kế chưa có phải chạy trên giao diện Terminal chưa được bắt mắt người xem</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2" name="TextBox 1"/>
          <p:cNvSpPr txBox="1"/>
          <p:nvPr/>
        </p:nvSpPr>
        <p:spPr>
          <a:xfrm>
            <a:off x="2714625" y="2746712"/>
            <a:ext cx="6762750" cy="1015663"/>
          </a:xfrm>
          <a:prstGeom prst="rect">
            <a:avLst/>
          </a:prstGeom>
          <a:noFill/>
        </p:spPr>
        <p:txBody>
          <a:bodyPr wrap="square" rtlCol="0">
            <a:spAutoFit/>
          </a:bodyPr>
          <a:lstStyle/>
          <a:p>
            <a:pPr algn="ctr"/>
            <a:r>
              <a:rPr lang="en-GB" sz="6000" b="1">
                <a:solidFill>
                  <a:srgbClr val="FFFF00"/>
                </a:solidFill>
                <a:latin typeface="Times New Roman" panose="02020603050405020304" pitchFamily="18" charset="0"/>
                <a:cs typeface="Times New Roman" panose="02020603050405020304" pitchFamily="18" charset="0"/>
              </a:rPr>
              <a:t>TỔNG QUAN</a:t>
            </a:r>
            <a:endParaRPr lang="en-US" sz="6000" b="1">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266700" y="314325"/>
            <a:ext cx="10563225" cy="646331"/>
          </a:xfrm>
          <a:prstGeom prst="rect">
            <a:avLst/>
          </a:prstGeom>
          <a:noFill/>
        </p:spPr>
        <p:txBody>
          <a:bodyPr wrap="square" rtlCol="0">
            <a:spAutoFit/>
          </a:bodyPr>
          <a:lstStyle/>
          <a:p>
            <a:r>
              <a:rPr lang="en-GB" sz="3600" b="1">
                <a:latin typeface="Times New Roman" panose="02020603050405020304" pitchFamily="18" charset="0"/>
                <a:cs typeface="Times New Roman" panose="02020603050405020304" pitchFamily="18" charset="0"/>
              </a:rPr>
              <a:t>Hướng phát triển</a:t>
            </a:r>
            <a:endParaRPr lang="en-US" sz="3600" b="1">
              <a:latin typeface="Times New Roman" panose="02020603050405020304" pitchFamily="18" charset="0"/>
              <a:cs typeface="Times New Roman" panose="02020603050405020304" pitchFamily="18" charset="0"/>
            </a:endParaRPr>
          </a:p>
        </p:txBody>
      </p:sp>
      <p:sp>
        <p:nvSpPr>
          <p:cNvPr id="4" name="TextBox 3"/>
          <p:cNvSpPr txBox="1"/>
          <p:nvPr/>
        </p:nvSpPr>
        <p:spPr>
          <a:xfrm>
            <a:off x="266699" y="1464237"/>
            <a:ext cx="9315451" cy="2009775"/>
          </a:xfrm>
          <a:prstGeom prst="rect">
            <a:avLst/>
          </a:prstGeom>
          <a:noFill/>
        </p:spPr>
        <p:txBody>
          <a:bodyPr wrap="square">
            <a:spAutoFit/>
          </a:bodyPr>
          <a:lstStyle/>
          <a:p>
            <a:pPr marL="285750" indent="-285750" algn="just">
              <a:lnSpc>
                <a:spcPct val="130000"/>
              </a:lnSpc>
              <a:buFontTx/>
              <a:buChar char="-"/>
            </a:pPr>
            <a:r>
              <a:rPr lang="en-US" sz="2400">
                <a:latin typeface="Times New Roman" panose="02020603050405020304" pitchFamily="18" charset="0"/>
                <a:ea typeface="SimSun" panose="02010600030101010101" pitchFamily="2" charset="-122"/>
              </a:rPr>
              <a:t>P</a:t>
            </a:r>
            <a:r>
              <a:rPr lang="en-US" sz="2400">
                <a:effectLst/>
                <a:latin typeface="Times New Roman" panose="02020603050405020304" pitchFamily="18" charset="0"/>
                <a:ea typeface="SimSun" panose="02010600030101010101" pitchFamily="2" charset="-122"/>
              </a:rPr>
              <a:t>hát triển đề tài này ứng dụng trên các cửa hàng lớn hoặc các chuỗi cửa hàng quy mô lớn</a:t>
            </a:r>
            <a:endParaRPr lang="en-US" sz="2400">
              <a:effectLst/>
              <a:latin typeface="Times New Roman" panose="02020603050405020304" pitchFamily="18" charset="0"/>
              <a:ea typeface="SimSun" panose="02010600030101010101" pitchFamily="2" charset="-122"/>
            </a:endParaRPr>
          </a:p>
          <a:p>
            <a:pPr algn="just">
              <a:lnSpc>
                <a:spcPct val="130000"/>
              </a:lnSpc>
            </a:pPr>
            <a:r>
              <a:rPr lang="en-US" sz="2400">
                <a:latin typeface="Times New Roman" panose="02020603050405020304" pitchFamily="18" charset="0"/>
                <a:ea typeface="SimSun" panose="02010600030101010101" pitchFamily="2" charset="-122"/>
              </a:rPr>
              <a:t>-  T</a:t>
            </a:r>
            <a:r>
              <a:rPr lang="en-US" sz="2400">
                <a:effectLst/>
                <a:latin typeface="Times New Roman" panose="02020603050405020304" pitchFamily="18" charset="0"/>
                <a:ea typeface="SimSun" panose="02010600030101010101" pitchFamily="2" charset="-122"/>
              </a:rPr>
              <a:t>hiết kế về giao diện thực thi đẹp hơn thay vì phải chạy trên giao diện Terminal không được bắt mắt</a:t>
            </a:r>
            <a:endParaRPr 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6000" b="-6000"/>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pic>
        <p:nvPicPr>
          <p:cNvPr id="1028" name="Picture 4" descr="Shop quần áo nam được yêu thích nhất tại TPHCM hiện n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38" y="489042"/>
            <a:ext cx="2730407" cy="27304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inh nghiệm mở shop quần áo và tìm nguồn hàng kinh doanh - shopquangchau.v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43" y="3543298"/>
            <a:ext cx="5003686" cy="29241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19750" y="638175"/>
            <a:ext cx="5848350" cy="3970318"/>
          </a:xfrm>
          <a:prstGeom prst="rect">
            <a:avLst/>
          </a:prstGeom>
          <a:noFill/>
        </p:spPr>
        <p:txBody>
          <a:bodyPr wrap="square" rtlCol="0">
            <a:spAutoFit/>
          </a:bodyPr>
          <a:lstStyle/>
          <a:p>
            <a:pPr marL="457200" indent="-457200">
              <a:buFontTx/>
              <a:buChar char="-"/>
            </a:pPr>
            <a:r>
              <a:rPr lang="en-GB" sz="2800" err="1">
                <a:latin typeface="Times New Roman" panose="02020603050405020304" pitchFamily="18" charset="0"/>
                <a:cs typeface="Times New Roman" panose="02020603050405020304" pitchFamily="18" charset="0"/>
              </a:rPr>
              <a:t>Mục</a:t>
            </a:r>
            <a:r>
              <a:rPr lang="en-GB" sz="2800">
                <a:latin typeface="Times New Roman" panose="02020603050405020304" pitchFamily="18" charset="0"/>
                <a:cs typeface="Times New Roman" panose="02020603050405020304" pitchFamily="18" charset="0"/>
              </a:rPr>
              <a:t> </a:t>
            </a:r>
            <a:r>
              <a:rPr lang="en-GB" sz="2800" err="1">
                <a:latin typeface="Times New Roman" panose="02020603050405020304" pitchFamily="18" charset="0"/>
                <a:cs typeface="Times New Roman" panose="02020603050405020304" pitchFamily="18" charset="0"/>
              </a:rPr>
              <a:t>đích</a:t>
            </a:r>
            <a:r>
              <a:rPr lang="en-GB" sz="2800">
                <a:latin typeface="Times New Roman" panose="02020603050405020304" pitchFamily="18" charset="0"/>
                <a:cs typeface="Times New Roman" panose="02020603050405020304" pitchFamily="18" charset="0"/>
              </a:rPr>
              <a:t>:</a:t>
            </a:r>
            <a:endParaRPr lang="en-GB"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	+ </a:t>
            </a:r>
            <a:r>
              <a:rPr lang="en-US" sz="2800" err="1">
                <a:latin typeface="Times New Roman" panose="02020603050405020304" pitchFamily="18" charset="0"/>
                <a:cs typeface="Times New Roman" panose="02020603050405020304" pitchFamily="18" charset="0"/>
              </a:rPr>
              <a:t>Thuận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tiện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cho</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việc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bán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hàng</a:t>
            </a:r>
            <a:r>
              <a:rPr lang="en-US" sz="2800">
                <a:latin typeface="Times New Roman" panose="02020603050405020304" pitchFamily="18" charset="0"/>
                <a:cs typeface="Times New Roman" panose="02020603050405020304" pitchFamily="18" charset="0"/>
              </a:rPr>
              <a:t> online </a:t>
            </a:r>
            <a:r>
              <a:rPr lang="en-US" sz="2800" err="1">
                <a:latin typeface="Times New Roman" panose="02020603050405020304" pitchFamily="18" charset="0"/>
                <a:cs typeface="Times New Roman" panose="02020603050405020304" pitchFamily="18" charset="0"/>
              </a:rPr>
              <a:t>lẫn</a:t>
            </a:r>
            <a:r>
              <a:rPr lang="en-US" sz="2800">
                <a:latin typeface="Times New Roman" panose="02020603050405020304" pitchFamily="18" charset="0"/>
                <a:cs typeface="Times New Roman" panose="02020603050405020304" pitchFamily="18" charset="0"/>
              </a:rPr>
              <a:t> offline</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	+ </a:t>
            </a:r>
            <a:r>
              <a:rPr lang="en-US" sz="2800" err="1">
                <a:latin typeface="Times New Roman" panose="02020603050405020304" pitchFamily="18" charset="0"/>
                <a:cs typeface="Times New Roman" panose="02020603050405020304" pitchFamily="18" charset="0"/>
              </a:rPr>
              <a:t>Dễ</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dàng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quản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lí</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việc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doanh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thu</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cũng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như</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số</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lượng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sản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phẩm</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	+ </a:t>
            </a:r>
            <a:r>
              <a:rPr lang="en-US" sz="2800" err="1">
                <a:latin typeface="Times New Roman" panose="02020603050405020304" pitchFamily="18" charset="0"/>
                <a:cs typeface="Times New Roman" panose="02020603050405020304" pitchFamily="18" charset="0"/>
              </a:rPr>
              <a:t>Đưa</a:t>
            </a:r>
            <a:r>
              <a:rPr lang="en-US" sz="2800">
                <a:latin typeface="Times New Roman" panose="02020603050405020304" pitchFamily="18" charset="0"/>
                <a:cs typeface="Times New Roman" panose="02020603050405020304" pitchFamily="18" charset="0"/>
              </a:rPr>
              <a:t> ra </a:t>
            </a:r>
            <a:r>
              <a:rPr lang="en-US" sz="2800" err="1">
                <a:latin typeface="Times New Roman" panose="02020603050405020304" pitchFamily="18" charset="0"/>
                <a:cs typeface="Times New Roman" panose="02020603050405020304" pitchFamily="18" charset="0"/>
              </a:rPr>
              <a:t>cho</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khách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hàng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những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mẫu</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hàng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mang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tính</a:t>
            </a:r>
            <a:r>
              <a:rPr lang="en-US" sz="2800">
                <a:latin typeface="Times New Roman" panose="02020603050405020304" pitchFamily="18" charset="0"/>
                <a:cs typeface="Times New Roman" panose="02020603050405020304" pitchFamily="18" charset="0"/>
              </a:rPr>
              <a:t> xu </a:t>
            </a:r>
            <a:r>
              <a:rPr lang="en-US" sz="2800" err="1">
                <a:latin typeface="Times New Roman" panose="02020603050405020304" pitchFamily="18" charset="0"/>
                <a:cs typeface="Times New Roman" panose="02020603050405020304" pitchFamily="18" charset="0"/>
              </a:rPr>
              <a:t>hướng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giúp</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cho</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khách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hàng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dễ</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dàng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lựa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chọn</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666750" y="361950"/>
            <a:ext cx="9248775" cy="584775"/>
          </a:xfrm>
          <a:prstGeom prst="rect">
            <a:avLst/>
          </a:prstGeom>
          <a:noFill/>
        </p:spPr>
        <p:txBody>
          <a:bodyPr wrap="square" rtlCol="0">
            <a:spAutoFit/>
          </a:bodyPr>
          <a:lstStyle/>
          <a:p>
            <a:r>
              <a:rPr lang="en-GB" sz="3200" b="1" err="1">
                <a:latin typeface="Times New Roman" panose="02020603050405020304" pitchFamily="18" charset="0"/>
                <a:cs typeface="Times New Roman" panose="02020603050405020304" pitchFamily="18" charset="0"/>
              </a:rPr>
              <a:t>Phạm</a:t>
            </a:r>
            <a:r>
              <a:rPr lang="en-GB" sz="3200" b="1">
                <a:latin typeface="Times New Roman" panose="02020603050405020304" pitchFamily="18" charset="0"/>
                <a:cs typeface="Times New Roman" panose="02020603050405020304" pitchFamily="18" charset="0"/>
              </a:rPr>
              <a:t> vi </a:t>
            </a:r>
            <a:r>
              <a:rPr lang="en-GB" sz="3200" b="1" err="1">
                <a:latin typeface="Times New Roman" panose="02020603050405020304" pitchFamily="18" charset="0"/>
                <a:cs typeface="Times New Roman" panose="02020603050405020304" pitchFamily="18" charset="0"/>
              </a:rPr>
              <a:t>của</a:t>
            </a:r>
            <a:r>
              <a:rPr lang="en-GB" sz="3200" b="1">
                <a:latin typeface="Times New Roman" panose="02020603050405020304" pitchFamily="18" charset="0"/>
                <a:cs typeface="Times New Roman" panose="02020603050405020304" pitchFamily="18" charset="0"/>
              </a:rPr>
              <a:t> </a:t>
            </a:r>
            <a:r>
              <a:rPr lang="en-GB" sz="3200" b="1" err="1">
                <a:latin typeface="Times New Roman" panose="02020603050405020304" pitchFamily="18" charset="0"/>
                <a:cs typeface="Times New Roman" panose="02020603050405020304" pitchFamily="18" charset="0"/>
              </a:rPr>
              <a:t>đề</a:t>
            </a:r>
            <a:r>
              <a:rPr lang="en-GB" sz="3200" b="1">
                <a:latin typeface="Times New Roman" panose="02020603050405020304" pitchFamily="18" charset="0"/>
                <a:cs typeface="Times New Roman" panose="02020603050405020304" pitchFamily="18" charset="0"/>
              </a:rPr>
              <a:t> </a:t>
            </a:r>
            <a:r>
              <a:rPr lang="en-GB" sz="3200" b="1" err="1">
                <a:latin typeface="Times New Roman" panose="02020603050405020304" pitchFamily="18" charset="0"/>
                <a:cs typeface="Times New Roman" panose="02020603050405020304" pitchFamily="18" charset="0"/>
              </a:rPr>
              <a:t>tài</a:t>
            </a:r>
            <a:endParaRPr lang="en-US" sz="3200" b="1">
              <a:latin typeface="Times New Roman" panose="02020603050405020304" pitchFamily="18" charset="0"/>
              <a:cs typeface="Times New Roman" panose="02020603050405020304" pitchFamily="18" charset="0"/>
            </a:endParaRPr>
          </a:p>
        </p:txBody>
      </p:sp>
      <p:pic>
        <p:nvPicPr>
          <p:cNvPr id="2050" name="Picture 2" descr="Top 13 shop quần baggy jeans nam đẹp ở Sài Gòn chàng không thể bỏ qua -  Cool M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047750"/>
            <a:ext cx="3952875" cy="2635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ác shop bán áo thun nam xuất khẩu thường nhập sỉ ở đâu? - ANN.COM.V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4052887"/>
            <a:ext cx="3952875" cy="24858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714875" y="2736502"/>
            <a:ext cx="6934200" cy="1384995"/>
          </a:xfrm>
          <a:prstGeom prst="rect">
            <a:avLst/>
          </a:prstGeom>
          <a:noFill/>
        </p:spPr>
        <p:txBody>
          <a:bodyPr wrap="square" rtlCol="0">
            <a:spAutoFit/>
          </a:bodyPr>
          <a:lstStyle/>
          <a:p>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Đề</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tài</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này</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áp</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dụng</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cho</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phạm</a:t>
            </a:r>
            <a:r>
              <a:rPr lang="en-US" sz="2800">
                <a:effectLst/>
                <a:latin typeface="Times New Roman" panose="02020603050405020304" pitchFamily="18" charset="0"/>
                <a:ea typeface="SimSun" panose="02010600030101010101" pitchFamily="2" charset="-122"/>
              </a:rPr>
              <a:t> vi 1 </a:t>
            </a:r>
            <a:r>
              <a:rPr lang="en-US" sz="2800" err="1">
                <a:effectLst/>
                <a:latin typeface="Times New Roman" panose="02020603050405020304" pitchFamily="18" charset="0"/>
                <a:ea typeface="SimSun" panose="02010600030101010101" pitchFamily="2" charset="-122"/>
              </a:rPr>
              <a:t>cửa</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hàng</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nhỏ</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quần</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áo</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chưa</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áp</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dụng</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được</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cho</a:t>
            </a:r>
            <a:r>
              <a:rPr lang="en-US" sz="2800">
                <a:effectLst/>
                <a:latin typeface="Times New Roman" panose="02020603050405020304" pitchFamily="18" charset="0"/>
                <a:ea typeface="SimSun" panose="02010600030101010101" pitchFamily="2" charset="-122"/>
              </a:rPr>
              <a:t> 1 </a:t>
            </a:r>
            <a:r>
              <a:rPr lang="en-US" sz="2800" err="1">
                <a:effectLst/>
                <a:latin typeface="Times New Roman" panose="02020603050405020304" pitchFamily="18" charset="0"/>
                <a:ea typeface="SimSun" panose="02010600030101010101" pitchFamily="2" charset="-122"/>
              </a:rPr>
              <a:t>chuỗi</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cửa</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hàng</a:t>
            </a:r>
            <a:r>
              <a:rPr lang="en-US" sz="2800">
                <a:effectLst/>
                <a:latin typeface="Times New Roman" panose="02020603050405020304" pitchFamily="18" charset="0"/>
                <a:ea typeface="SimSun" panose="02010600030101010101" pitchFamily="2" charset="-122"/>
              </a:rPr>
              <a:t>, hay </a:t>
            </a:r>
            <a:r>
              <a:rPr lang="en-US" sz="2800" err="1">
                <a:effectLst/>
                <a:latin typeface="Times New Roman" panose="02020603050405020304" pitchFamily="18" charset="0"/>
                <a:ea typeface="SimSun" panose="02010600030101010101" pitchFamily="2" charset="-122"/>
              </a:rPr>
              <a:t>cửa</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hàng</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quy</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mô</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lớn</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3" name="TextBox 2"/>
          <p:cNvSpPr txBox="1"/>
          <p:nvPr/>
        </p:nvSpPr>
        <p:spPr>
          <a:xfrm>
            <a:off x="1704975" y="2707154"/>
            <a:ext cx="8591550" cy="1015663"/>
          </a:xfrm>
          <a:prstGeom prst="rect">
            <a:avLst/>
          </a:prstGeom>
          <a:noFill/>
        </p:spPr>
        <p:txBody>
          <a:bodyPr wrap="square">
            <a:spAutoFit/>
          </a:bodyPr>
          <a:lstStyle/>
          <a:p>
            <a:pPr algn="ctr"/>
            <a:r>
              <a:rPr lang="en-US" sz="6000" b="1">
                <a:solidFill>
                  <a:srgbClr val="FFFF00"/>
                </a:solidFill>
                <a:latin typeface="Times New Roman" panose="02020603050405020304" pitchFamily="18" charset="0"/>
                <a:cs typeface="Times New Roman" panose="02020603050405020304" pitchFamily="18" charset="0"/>
              </a:rPr>
              <a:t>CƠ SỞ LÝ THUYẾT</a:t>
            </a:r>
            <a:endParaRPr lang="en-US" sz="6000" b="1">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590550" y="333375"/>
            <a:ext cx="9096375" cy="646331"/>
          </a:xfrm>
          <a:prstGeom prst="rect">
            <a:avLst/>
          </a:prstGeom>
          <a:noFill/>
        </p:spPr>
        <p:txBody>
          <a:bodyPr wrap="square" rtlCol="0">
            <a:spAutoFit/>
          </a:bodyPr>
          <a:lstStyle/>
          <a:p>
            <a:r>
              <a:rPr lang="en-GB" sz="3600" b="1" err="1">
                <a:latin typeface="Times New Roman" panose="02020603050405020304" pitchFamily="18" charset="0"/>
                <a:cs typeface="Times New Roman" panose="02020603050405020304" pitchFamily="18" charset="0"/>
              </a:rPr>
              <a:t>Ngôn</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ngữ</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sử</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dụng</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để</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lập</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trình</a:t>
            </a:r>
            <a:endParaRPr lang="en-US" sz="3600" b="1">
              <a:latin typeface="Times New Roman" panose="02020603050405020304" pitchFamily="18" charset="0"/>
              <a:cs typeface="Times New Roman" panose="02020603050405020304" pitchFamily="18" charset="0"/>
            </a:endParaRPr>
          </a:p>
        </p:txBody>
      </p:sp>
      <p:pic>
        <p:nvPicPr>
          <p:cNvPr id="3" name="Picture 2" descr="IMG_256"/>
          <p:cNvPicPr/>
          <p:nvPr/>
        </p:nvPicPr>
        <p:blipFill>
          <a:blip r:embed="rId2"/>
          <a:stretch>
            <a:fillRect/>
          </a:stretch>
        </p:blipFill>
        <p:spPr>
          <a:xfrm>
            <a:off x="1000125" y="1447800"/>
            <a:ext cx="2133600" cy="2085976"/>
          </a:xfrm>
          <a:prstGeom prst="rect">
            <a:avLst/>
          </a:prstGeom>
          <a:noFill/>
          <a:ln w="9525">
            <a:noFill/>
          </a:ln>
        </p:spPr>
      </p:pic>
      <p:pic>
        <p:nvPicPr>
          <p:cNvPr id="4" name="Picture 3" descr="IMG_256"/>
          <p:cNvPicPr/>
          <p:nvPr/>
        </p:nvPicPr>
        <p:blipFill>
          <a:blip r:embed="rId3"/>
          <a:stretch>
            <a:fillRect/>
          </a:stretch>
        </p:blipFill>
        <p:spPr>
          <a:xfrm flipV="1">
            <a:off x="590550" y="4001870"/>
            <a:ext cx="3562985" cy="2242087"/>
          </a:xfrm>
          <a:prstGeom prst="rect">
            <a:avLst/>
          </a:prstGeom>
          <a:noFill/>
          <a:ln w="9525">
            <a:noFill/>
          </a:ln>
        </p:spPr>
      </p:pic>
      <p:sp>
        <p:nvSpPr>
          <p:cNvPr id="6" name="TextBox 5"/>
          <p:cNvSpPr txBox="1"/>
          <p:nvPr/>
        </p:nvSpPr>
        <p:spPr>
          <a:xfrm>
            <a:off x="4990467" y="2616875"/>
            <a:ext cx="6096000" cy="1384995"/>
          </a:xfrm>
          <a:prstGeom prst="rect">
            <a:avLst/>
          </a:prstGeom>
          <a:noFill/>
        </p:spPr>
        <p:txBody>
          <a:bodyPr wrap="square">
            <a:spAutoFit/>
          </a:bodyPr>
          <a:lstStyle/>
          <a:p>
            <a:r>
              <a:rPr lang="en-US" sz="2800" err="1">
                <a:latin typeface="Times New Roman" panose="02020603050405020304" pitchFamily="18" charset="0"/>
                <a:ea typeface="SimSun" panose="02010600030101010101" pitchFamily="2" charset="-122"/>
              </a:rPr>
              <a:t>N</a:t>
            </a:r>
            <a:r>
              <a:rPr lang="en-US" sz="2800" err="1">
                <a:effectLst/>
                <a:latin typeface="Times New Roman" panose="02020603050405020304" pitchFamily="18" charset="0"/>
                <a:ea typeface="SimSun" panose="02010600030101010101" pitchFamily="2" charset="-122"/>
              </a:rPr>
              <a:t>gôn</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ngữ</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lập</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trình</a:t>
            </a:r>
            <a:r>
              <a:rPr lang="en-US" sz="2800">
                <a:effectLst/>
                <a:latin typeface="Times New Roman" panose="02020603050405020304" pitchFamily="18" charset="0"/>
                <a:ea typeface="SimSun" panose="02010600030101010101" pitchFamily="2" charset="-122"/>
              </a:rPr>
              <a:t> C++, </a:t>
            </a:r>
            <a:r>
              <a:rPr lang="en-US" sz="2800" err="1">
                <a:effectLst/>
                <a:latin typeface="Times New Roman" panose="02020603050405020304" pitchFamily="18" charset="0"/>
                <a:ea typeface="SimSun" panose="02010600030101010101" pitchFamily="2" charset="-122"/>
              </a:rPr>
              <a:t>một</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ngôn</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ngữ</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rất</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phổ</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biến</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từ</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trước</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đến</a:t>
            </a:r>
            <a:r>
              <a:rPr lang="en-US" sz="2800">
                <a:effectLst/>
                <a:latin typeface="Times New Roman" panose="02020603050405020304" pitchFamily="18" charset="0"/>
                <a:ea typeface="SimSun" panose="02010600030101010101" pitchFamily="2" charset="-122"/>
              </a:rPr>
              <a:t> nay </a:t>
            </a:r>
            <a:r>
              <a:rPr lang="en-US" sz="2800" err="1">
                <a:effectLst/>
                <a:latin typeface="Times New Roman" panose="02020603050405020304" pitchFamily="18" charset="0"/>
                <a:ea typeface="SimSun" panose="02010600030101010101" pitchFamily="2" charset="-122"/>
              </a:rPr>
              <a:t>trong</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lập</a:t>
            </a:r>
            <a:r>
              <a:rPr lang="en-US" sz="2800">
                <a:effectLst/>
                <a:latin typeface="Times New Roman" panose="02020603050405020304" pitchFamily="18" charset="0"/>
                <a:ea typeface="SimSun" panose="02010600030101010101" pitchFamily="2" charset="-122"/>
              </a:rPr>
              <a:t> </a:t>
            </a:r>
            <a:r>
              <a:rPr lang="en-US" sz="2800" err="1">
                <a:effectLst/>
                <a:latin typeface="Times New Roman" panose="02020603050405020304" pitchFamily="18" charset="0"/>
                <a:ea typeface="SimSun" panose="02010600030101010101" pitchFamily="2" charset="-122"/>
              </a:rPr>
              <a:t>trình</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504825" y="361950"/>
            <a:ext cx="10229850" cy="646331"/>
          </a:xfrm>
          <a:prstGeom prst="rect">
            <a:avLst/>
          </a:prstGeom>
          <a:noFill/>
        </p:spPr>
        <p:txBody>
          <a:bodyPr wrap="square" rtlCol="0">
            <a:spAutoFit/>
          </a:bodyPr>
          <a:lstStyle/>
          <a:p>
            <a:r>
              <a:rPr lang="en-GB" sz="3600" b="1" err="1">
                <a:latin typeface="Times New Roman" panose="02020603050405020304" pitchFamily="18" charset="0"/>
                <a:cs typeface="Times New Roman" panose="02020603050405020304" pitchFamily="18" charset="0"/>
              </a:rPr>
              <a:t>Công</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cụ</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sử</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dụng</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và</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môi</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trường</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lập</a:t>
            </a:r>
            <a:r>
              <a:rPr lang="en-GB" sz="3600" b="1">
                <a:latin typeface="Times New Roman" panose="02020603050405020304" pitchFamily="18" charset="0"/>
                <a:cs typeface="Times New Roman" panose="02020603050405020304" pitchFamily="18" charset="0"/>
              </a:rPr>
              <a:t> </a:t>
            </a:r>
            <a:r>
              <a:rPr lang="en-GB" sz="3600" b="1" err="1">
                <a:latin typeface="Times New Roman" panose="02020603050405020304" pitchFamily="18" charset="0"/>
                <a:cs typeface="Times New Roman" panose="02020603050405020304" pitchFamily="18" charset="0"/>
              </a:rPr>
              <a:t>trình</a:t>
            </a:r>
            <a:endParaRPr lang="en-US" sz="3600" b="1">
              <a:latin typeface="Times New Roman" panose="02020603050405020304" pitchFamily="18" charset="0"/>
              <a:cs typeface="Times New Roman" panose="02020603050405020304" pitchFamily="18" charset="0"/>
            </a:endParaRPr>
          </a:p>
        </p:txBody>
      </p:sp>
      <p:pic>
        <p:nvPicPr>
          <p:cNvPr id="3" name="Picture 2" descr="IMG_256"/>
          <p:cNvPicPr/>
          <p:nvPr/>
        </p:nvPicPr>
        <p:blipFill>
          <a:blip r:embed="rId2"/>
          <a:stretch>
            <a:fillRect/>
          </a:stretch>
        </p:blipFill>
        <p:spPr>
          <a:xfrm>
            <a:off x="504825" y="1428750"/>
            <a:ext cx="2962275" cy="1657350"/>
          </a:xfrm>
          <a:prstGeom prst="rect">
            <a:avLst/>
          </a:prstGeom>
          <a:noFill/>
          <a:ln w="9525">
            <a:noFill/>
          </a:ln>
        </p:spPr>
      </p:pic>
      <p:pic>
        <p:nvPicPr>
          <p:cNvPr id="4" name="Picture 3"/>
          <p:cNvPicPr/>
          <p:nvPr/>
        </p:nvPicPr>
        <p:blipFill>
          <a:blip r:embed="rId3"/>
          <a:stretch>
            <a:fillRect/>
          </a:stretch>
        </p:blipFill>
        <p:spPr>
          <a:xfrm>
            <a:off x="504826" y="3250565"/>
            <a:ext cx="5067300" cy="2588260"/>
          </a:xfrm>
          <a:prstGeom prst="rect">
            <a:avLst/>
          </a:prstGeom>
          <a:noFill/>
          <a:ln>
            <a:noFill/>
          </a:ln>
        </p:spPr>
      </p:pic>
      <p:pic>
        <p:nvPicPr>
          <p:cNvPr id="5" name="Picture 4"/>
          <p:cNvPicPr/>
          <p:nvPr/>
        </p:nvPicPr>
        <p:blipFill>
          <a:blip r:embed="rId4"/>
          <a:stretch>
            <a:fillRect/>
          </a:stretch>
        </p:blipFill>
        <p:spPr>
          <a:xfrm>
            <a:off x="6226174" y="3086100"/>
            <a:ext cx="5756275" cy="2849880"/>
          </a:xfrm>
          <a:prstGeom prst="rect">
            <a:avLst/>
          </a:prstGeom>
          <a:noFill/>
          <a:ln>
            <a:noFill/>
          </a:ln>
        </p:spPr>
      </p:pic>
      <p:sp>
        <p:nvSpPr>
          <p:cNvPr id="6" name="TextBox 5"/>
          <p:cNvSpPr txBox="1"/>
          <p:nvPr/>
        </p:nvSpPr>
        <p:spPr>
          <a:xfrm>
            <a:off x="3638550" y="1995815"/>
            <a:ext cx="3257550" cy="523220"/>
          </a:xfrm>
          <a:prstGeom prst="rect">
            <a:avLst/>
          </a:prstGeom>
          <a:noFill/>
        </p:spPr>
        <p:txBody>
          <a:bodyPr wrap="square" rtlCol="0">
            <a:spAutoFit/>
          </a:bodyPr>
          <a:lstStyle/>
          <a:p>
            <a:r>
              <a:rPr lang="en-GB" sz="2800">
                <a:latin typeface="Times New Roman" panose="02020603050405020304" pitchFamily="18" charset="0"/>
                <a:cs typeface="Times New Roman" panose="02020603050405020304" pitchFamily="18" charset="0"/>
              </a:rPr>
              <a:t>Visual Studio Code</a:t>
            </a:r>
            <a:endParaRPr lang="en-US" sz="2800">
              <a:latin typeface="Times New Roman" panose="02020603050405020304" pitchFamily="18" charset="0"/>
              <a:cs typeface="Times New Roman" panose="02020603050405020304" pitchFamily="18" charset="0"/>
            </a:endParaRPr>
          </a:p>
        </p:txBody>
      </p:sp>
      <p:sp>
        <p:nvSpPr>
          <p:cNvPr id="7" name="TextBox 6"/>
          <p:cNvSpPr txBox="1"/>
          <p:nvPr/>
        </p:nvSpPr>
        <p:spPr>
          <a:xfrm>
            <a:off x="771525" y="6100445"/>
            <a:ext cx="4324350" cy="523220"/>
          </a:xfrm>
          <a:prstGeom prst="rect">
            <a:avLst/>
          </a:prstGeom>
          <a:noFill/>
        </p:spPr>
        <p:txBody>
          <a:bodyPr wrap="square" rtlCol="0">
            <a:spAutoFit/>
          </a:bodyPr>
          <a:lstStyle/>
          <a:p>
            <a:pPr algn="ctr"/>
            <a:r>
              <a:rPr lang="en-GB" sz="2800">
                <a:latin typeface="Times New Roman" panose="02020603050405020304" pitchFamily="18" charset="0"/>
                <a:cs typeface="Times New Roman" panose="02020603050405020304" pitchFamily="18" charset="0"/>
              </a:rPr>
              <a:t>File.exe</a:t>
            </a:r>
            <a:endParaRPr lang="en-US" sz="2800">
              <a:latin typeface="Times New Roman" panose="02020603050405020304" pitchFamily="18" charset="0"/>
              <a:cs typeface="Times New Roman" panose="02020603050405020304" pitchFamily="18" charset="0"/>
            </a:endParaRPr>
          </a:p>
        </p:txBody>
      </p:sp>
      <p:sp>
        <p:nvSpPr>
          <p:cNvPr id="8" name="TextBox 7"/>
          <p:cNvSpPr txBox="1"/>
          <p:nvPr/>
        </p:nvSpPr>
        <p:spPr>
          <a:xfrm>
            <a:off x="6448425" y="6100445"/>
            <a:ext cx="5534024" cy="523220"/>
          </a:xfrm>
          <a:prstGeom prst="rect">
            <a:avLst/>
          </a:prstGeom>
          <a:noFill/>
        </p:spPr>
        <p:txBody>
          <a:bodyPr wrap="square" rtlCol="0">
            <a:spAutoFit/>
          </a:bodyPr>
          <a:lstStyle/>
          <a:p>
            <a:pPr algn="ctr"/>
            <a:r>
              <a:rPr lang="en-GB" sz="2800">
                <a:latin typeface="Times New Roman" panose="02020603050405020304" pitchFamily="18" charset="0"/>
                <a:cs typeface="Times New Roman" panose="02020603050405020304" pitchFamily="18" charset="0"/>
              </a:rPr>
              <a:t>Terminal</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4632</Words>
  <Application>WPS Presentation</Application>
  <PresentationFormat>Widescreen</PresentationFormat>
  <Paragraphs>249</Paragraphs>
  <Slides>41</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53" baseType="lpstr">
      <vt:lpstr>Arial</vt:lpstr>
      <vt:lpstr>SimSun</vt:lpstr>
      <vt:lpstr>Wingdings</vt:lpstr>
      <vt:lpstr>Times New Roman</vt:lpstr>
      <vt:lpstr>Calibri</vt:lpstr>
      <vt:lpstr>Microsoft YaHei</vt:lpstr>
      <vt:lpstr>Arial Unicode MS</vt:lpstr>
      <vt:lpstr>Calibri Light</vt:lpstr>
      <vt:lpstr>Consolas</vt:lpstr>
      <vt:lpstr>Office Theme</vt:lpstr>
      <vt:lpstr>1_Office Theme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godcaster0105@gmail.com</dc:creator>
  <cp:lastModifiedBy>lenovo</cp:lastModifiedBy>
  <cp:revision>31</cp:revision>
  <dcterms:created xsi:type="dcterms:W3CDTF">2022-06-01T12:26:00Z</dcterms:created>
  <dcterms:modified xsi:type="dcterms:W3CDTF">2022-06-02T13:11:27Z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71B073E7587041C8B48636FE803A233D</vt:lpwstr>
  </property>
  <property fmtid="{D5CDD505-2E9C-101B-9397-08002B2CF9AE}" pid="3" name="KSOProductBuildVer">
    <vt:lpwstr>1033-11.2.0.11130</vt:lpwstr>
  </property>
</Properties>
</file>