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9" r:id="rId4"/>
    <p:sldId id="290" r:id="rId5"/>
    <p:sldId id="285" r:id="rId6"/>
    <p:sldId id="289" r:id="rId7"/>
    <p:sldId id="263" r:id="rId8"/>
    <p:sldId id="286" r:id="rId9"/>
    <p:sldId id="293" r:id="rId10"/>
  </p:sldIdLst>
  <p:sldSz cx="9144000" cy="5143500" type="screen16x9"/>
  <p:notesSz cx="6858000" cy="9144000"/>
  <p:embeddedFontLst>
    <p:embeddedFont>
      <p:font typeface="Roboto" panose="02020500000000000000" charset="0"/>
      <p:regular r:id="rId12"/>
      <p:bold r:id="rId13"/>
      <p:italic r:id="rId14"/>
      <p:boldItalic r:id="rId15"/>
    </p:embeddedFont>
    <p:embeddedFont>
      <p:font typeface="標楷體" panose="03000509000000000000" pitchFamily="65" charset="-120"/>
      <p:regular r:id="rId16"/>
    </p:embeddedFont>
    <p:embeddedFont>
      <p:font typeface="Montserrat" panose="02020500000000000000" charset="0"/>
      <p:regular r:id="rId17"/>
      <p:bold r:id="rId18"/>
      <p:italic r:id="rId19"/>
      <p:boldItalic r:id="rId20"/>
    </p:embeddedFont>
    <p:embeddedFont>
      <p:font typeface="微軟正黑體" panose="020B0604030504040204" pitchFamily="34" charset="-120"/>
      <p:regular r:id="rId21"/>
      <p:bold r:id="rId22"/>
    </p:embeddedFont>
    <p:embeddedFont>
      <p:font typeface="Bodoni MT" panose="02070603080606020203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63ED32-F6CC-489F-AF54-DE12F265A7DA}">
  <a:tblStyle styleId="{2C63ED32-F6CC-489F-AF54-DE12F265A7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503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6256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26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2pPr>
            <a:lvl3pPr lvl="2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3pPr>
            <a:lvl4pPr lvl="3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4pPr>
            <a:lvl5pPr lvl="4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5pPr>
            <a:lvl6pPr lvl="5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6pPr>
            <a:lvl7pPr lvl="6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7pPr>
            <a:lvl8pPr lvl="7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8pPr>
            <a:lvl9pPr lvl="8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1pPr>
            <a:lvl2pPr lvl="1"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2pPr>
            <a:lvl3pPr lvl="2"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3pPr>
            <a:lvl4pPr lvl="3"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4pPr>
            <a:lvl5pPr lvl="4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5pPr>
            <a:lvl6pPr lvl="5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6pPr>
            <a:lvl7pPr lvl="6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7pPr>
            <a:lvl8pPr lvl="7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8pPr>
            <a:lvl9pPr lvl="8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  <a:endParaRPr lang="en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solidFill>
          <a:srgbClr val="6FA8D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A_ACC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PA_ACC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A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A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147625" y="1874285"/>
            <a:ext cx="7498800" cy="2766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Assignment 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</a:rPr>
              <a:t>Data Set: Road </a:t>
            </a:r>
            <a:r>
              <a:rPr lang="en-US" altLang="zh-TW" sz="3200" dirty="0" smtClean="0">
                <a:solidFill>
                  <a:schemeClr val="accent1">
                    <a:lumMod val="75000"/>
                  </a:schemeClr>
                </a:solidFill>
              </a:rPr>
              <a:t>Network</a:t>
            </a:r>
            <a:br>
              <a:rPr lang="en-US" altLang="zh-TW" sz="32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27379" y="4317419"/>
            <a:ext cx="2419046" cy="64633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詹英鴻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江承陽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蔡秉宏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翁湘雲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2193170" y="204299"/>
            <a:ext cx="3042729" cy="95184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800" b="1" dirty="0" err="1" smtClean="0">
                <a:latin typeface="Bodoni MT" panose="02070603080606020203" pitchFamily="18" charset="0"/>
              </a:rPr>
              <a:t>roadNet</a:t>
            </a:r>
            <a:r>
              <a:rPr lang="en-US" sz="1800" b="1" dirty="0" smtClean="0">
                <a:latin typeface="Bodoni MT" panose="02070603080606020203" pitchFamily="18" charset="0"/>
              </a:rPr>
              <a:t>-CA</a:t>
            </a:r>
          </a:p>
          <a:p>
            <a:pPr>
              <a:buNone/>
            </a:pPr>
            <a:r>
              <a:rPr lang="en-US" sz="1800" b="1" dirty="0" smtClean="0">
                <a:latin typeface="Bodoni MT" panose="02070603080606020203" pitchFamily="18" charset="0"/>
              </a:rPr>
              <a:t>(</a:t>
            </a:r>
            <a:r>
              <a:rPr lang="en-US" altLang="zh-TW" sz="1800" dirty="0" smtClean="0">
                <a:latin typeface="Bodoni MT" panose="02070603080606020203" pitchFamily="18" charset="0"/>
              </a:rPr>
              <a:t>road </a:t>
            </a:r>
            <a:r>
              <a:rPr lang="en-US" altLang="zh-TW" sz="1800" dirty="0">
                <a:latin typeface="Bodoni MT" panose="02070603080606020203" pitchFamily="18" charset="0"/>
              </a:rPr>
              <a:t>network of </a:t>
            </a:r>
            <a:r>
              <a:rPr lang="en-US" altLang="zh-TW" sz="1800" dirty="0" smtClean="0">
                <a:latin typeface="Bodoni MT" panose="02070603080606020203" pitchFamily="18" charset="0"/>
              </a:rPr>
              <a:t>California</a:t>
            </a:r>
            <a:r>
              <a:rPr lang="en-US" altLang="zh-TW" sz="1800" b="1" dirty="0">
                <a:latin typeface="Bodoni MT" panose="02070603080606020203" pitchFamily="18" charset="0"/>
              </a:rPr>
              <a:t>)</a:t>
            </a:r>
            <a:endParaRPr lang="en-US" altLang="zh-TW" sz="1800" dirty="0">
              <a:latin typeface="Bodoni MT" panose="02070603080606020203" pitchFamily="18" charset="0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5693512" y="204299"/>
            <a:ext cx="3261302" cy="64704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altLang="zh-TW" sz="1800" b="1" dirty="0" err="1" smtClean="0">
                <a:latin typeface="Bodoni MT" panose="02070603080606020203" pitchFamily="18" charset="0"/>
              </a:rPr>
              <a:t>roadNet</a:t>
            </a:r>
            <a:r>
              <a:rPr lang="en-US" altLang="zh-TW" sz="1800" b="1" dirty="0" smtClean="0">
                <a:latin typeface="Bodoni MT" panose="02070603080606020203" pitchFamily="18" charset="0"/>
              </a:rPr>
              <a:t>-PA</a:t>
            </a:r>
          </a:p>
          <a:p>
            <a:pPr>
              <a:buNone/>
            </a:pPr>
            <a:r>
              <a:rPr lang="en-US" altLang="zh-TW" sz="1800" b="1" dirty="0" smtClean="0">
                <a:latin typeface="Bodoni MT" panose="02070603080606020203" pitchFamily="18" charset="0"/>
              </a:rPr>
              <a:t>(</a:t>
            </a:r>
            <a:r>
              <a:rPr lang="en-US" altLang="zh-TW" sz="1800" dirty="0" smtClean="0">
                <a:latin typeface="Bodoni MT" panose="02070603080606020203" pitchFamily="18" charset="0"/>
              </a:rPr>
              <a:t>road </a:t>
            </a:r>
            <a:r>
              <a:rPr lang="en-US" altLang="zh-TW" sz="1800" dirty="0">
                <a:latin typeface="Bodoni MT" panose="02070603080606020203" pitchFamily="18" charset="0"/>
              </a:rPr>
              <a:t>network of </a:t>
            </a:r>
            <a:r>
              <a:rPr lang="en-US" altLang="zh-TW" sz="1800" dirty="0" smtClean="0">
                <a:latin typeface="Bodoni MT" panose="02070603080606020203" pitchFamily="18" charset="0"/>
              </a:rPr>
              <a:t>Pennsylvania</a:t>
            </a:r>
            <a:r>
              <a:rPr lang="en-US" altLang="zh-TW" sz="1800" b="1" dirty="0" smtClean="0">
                <a:latin typeface="Bodoni MT" panose="02070603080606020203" pitchFamily="18" charset="0"/>
              </a:rPr>
              <a:t>)</a:t>
            </a:r>
            <a:endParaRPr lang="en-US" altLang="zh-TW" sz="1800" b="1" dirty="0">
              <a:latin typeface="Bodoni MT" panose="02070603080606020203" pitchFamily="18" charset="0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40509" y="1637260"/>
            <a:ext cx="1712400" cy="1789113"/>
          </a:xfrm>
          <a:prstGeom prst="rect">
            <a:avLst/>
          </a:prstGeom>
        </p:spPr>
        <p:txBody>
          <a:bodyPr vert="horz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sz="3200" dirty="0" smtClean="0"/>
              <a:t>Data Set</a:t>
            </a:r>
            <a:endParaRPr lang="en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4555" r="59089"/>
          <a:stretch/>
        </p:blipFill>
        <p:spPr>
          <a:xfrm>
            <a:off x="2193170" y="1010671"/>
            <a:ext cx="3223445" cy="40393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r="5829"/>
          <a:stretch/>
        </p:blipFill>
        <p:spPr>
          <a:xfrm>
            <a:off x="5712440" y="1010671"/>
            <a:ext cx="3223445" cy="4039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99392" y="913279"/>
            <a:ext cx="5010808" cy="63174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1" algn="l"/>
            <a:r>
              <a:rPr lang="en-US" altLang="zh-TW" sz="3600" dirty="0"/>
              <a:t>Average Degree</a:t>
            </a:r>
          </a:p>
        </p:txBody>
      </p:sp>
      <p:sp>
        <p:nvSpPr>
          <p:cNvPr id="11" name="副標題 2"/>
          <p:cNvSpPr txBox="1">
            <a:spLocks/>
          </p:cNvSpPr>
          <p:nvPr/>
        </p:nvSpPr>
        <p:spPr>
          <a:xfrm>
            <a:off x="83127" y="1828801"/>
            <a:ext cx="9060873" cy="3027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2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l"/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      </a:t>
            </a:r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Road network of California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Nodes :1,088,092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Degrees : 3,083,796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accent3">
                  <a:lumMod val="50000"/>
                </a:schemeClr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Average Degree :</a:t>
            </a:r>
          </a:p>
          <a:p>
            <a:pPr marL="457200" lvl="1" algn="l"/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  	3083796/1088092 = </a:t>
            </a:r>
            <a:r>
              <a:rPr lang="en-US" altLang="zh-TW" sz="2000" dirty="0">
                <a:solidFill>
                  <a:srgbClr val="FF0000"/>
                </a:solidFill>
                <a:latin typeface="Bodoni MT" panose="02070603080606020203" pitchFamily="18" charset="0"/>
              </a:rPr>
              <a:t>2.834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  </a:t>
            </a:r>
          </a:p>
          <a:p>
            <a:pPr marL="457200" lvl="1" algn="l"/>
            <a:endParaRPr lang="en-US" altLang="zh-TW" sz="2000" dirty="0" smtClean="0">
              <a:solidFill>
                <a:schemeClr val="accent3">
                  <a:lumMod val="50000"/>
                </a:schemeClr>
              </a:solidFill>
              <a:latin typeface="Bodoni MT" panose="02070603080606020203" pitchFamily="18" charset="0"/>
            </a:endParaRPr>
          </a:p>
          <a:p>
            <a:pPr marL="457200" lvl="1" algn="l"/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Road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network of Pennsylvania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Nodes :1,965,206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Degrees : 5,533,214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accent3">
                  <a:lumMod val="50000"/>
                </a:schemeClr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Average Degree : </a:t>
            </a:r>
          </a:p>
          <a:p>
            <a:pPr marL="457200" lvl="1" algn="l"/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  	5533214 /1965206 = </a:t>
            </a:r>
            <a:r>
              <a:rPr lang="en-US" altLang="zh-TW" sz="2000" dirty="0">
                <a:solidFill>
                  <a:srgbClr val="FF0000"/>
                </a:solidFill>
                <a:latin typeface="Bodoni MT" panose="02070603080606020203" pitchFamily="18" charset="0"/>
              </a:rPr>
              <a:t>2.815</a:t>
            </a:r>
            <a:r>
              <a:rPr lang="en-US" altLang="zh-TW" sz="2000" dirty="0" smtClean="0">
                <a:solidFill>
                  <a:schemeClr val="accent3">
                    <a:lumMod val="50000"/>
                  </a:schemeClr>
                </a:solidFill>
                <a:latin typeface="Bodoni MT" panose="02070603080606020203" pitchFamily="18" charset="0"/>
              </a:rPr>
              <a:t/>
            </a:r>
            <a:br>
              <a:rPr lang="en-US" altLang="zh-TW" sz="2000" dirty="0" smtClean="0">
                <a:solidFill>
                  <a:schemeClr val="accent3">
                    <a:lumMod val="50000"/>
                  </a:schemeClr>
                </a:solidFill>
                <a:latin typeface="Bodoni MT" panose="02070603080606020203" pitchFamily="18" charset="0"/>
              </a:rPr>
            </a:br>
            <a:endParaRPr lang="zh-TW" altLang="en-US" sz="2000" dirty="0">
              <a:solidFill>
                <a:schemeClr val="accent3">
                  <a:lumMod val="50000"/>
                </a:schemeClr>
              </a:solidFill>
              <a:latin typeface="Bodoni MT" panose="0207060308060602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17646" y="2166708"/>
            <a:ext cx="3442729" cy="1054960"/>
          </a:xfrm>
        </p:spPr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Nodes: 29</a:t>
            </a:r>
          </a:p>
          <a:p>
            <a:pPr algn="l"/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Degrees : 94</a:t>
            </a:r>
          </a:p>
          <a:p>
            <a:pPr algn="l"/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Average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Degree: 3.24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9FC5E8"/>
                </a:solidFill>
              </a:rPr>
              <a:t>4</a:t>
            </a:fld>
            <a:endParaRPr lang="en">
              <a:solidFill>
                <a:srgbClr val="9FC5E8"/>
              </a:solidFill>
            </a:endParaRPr>
          </a:p>
        </p:txBody>
      </p:sp>
      <p:pic>
        <p:nvPicPr>
          <p:cNvPr id="1026" name="Picture 2" descr="https://www.osa.nchu.edu.tw/osa/dorm/img/content/nchu_location_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0742" b="19659"/>
          <a:stretch/>
        </p:blipFill>
        <p:spPr bwMode="auto">
          <a:xfrm>
            <a:off x="214708" y="146024"/>
            <a:ext cx="5510934" cy="423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47256" y="602673"/>
            <a:ext cx="5022272" cy="3415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47256" y="602673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7984" y="3556154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34969" y="3556153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09311" y="541591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7984" y="2760003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77984" y="2015823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7984" y="1182068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449548" y="541590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351840" y="541589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60741" y="541588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63451" y="541587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175882" y="2008506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34968" y="2866163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49548" y="3571271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351840" y="3571271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460741" y="3554504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297855" y="3562695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430060" y="2002152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436987" y="2872592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436986" y="1181197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460739" y="1064335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372622" y="1086381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460740" y="2002150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370059" y="2002151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446259" y="2848231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67546" y="1016105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03257" y="2866163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265310" y="2043344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19112" y="2866163"/>
            <a:ext cx="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9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99391" y="913279"/>
            <a:ext cx="8229602" cy="63174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1" algn="l"/>
            <a:r>
              <a:rPr lang="en-US" altLang="zh-TW" sz="3600" dirty="0" smtClean="0"/>
              <a:t>Average </a:t>
            </a:r>
            <a:r>
              <a:rPr lang="en-US" altLang="zh-TW" sz="3600" dirty="0"/>
              <a:t>clustering coefficient</a:t>
            </a:r>
          </a:p>
        </p:txBody>
      </p:sp>
      <p:sp>
        <p:nvSpPr>
          <p:cNvPr id="11" name="副標題 2"/>
          <p:cNvSpPr txBox="1">
            <a:spLocks/>
          </p:cNvSpPr>
          <p:nvPr/>
        </p:nvSpPr>
        <p:spPr>
          <a:xfrm>
            <a:off x="82040" y="2299854"/>
            <a:ext cx="8864303" cy="29406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2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l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     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hlinkClick r:id="rId3" action="ppaction://hlinkfile"/>
              </a:rPr>
              <a:t>Road network of California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Nodes :1,088,092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Total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clustering coefficient :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91,127.13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accent3">
                  <a:lumMod val="50000"/>
                </a:schemeClr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Average clustering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coefficient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:</a:t>
            </a:r>
          </a:p>
          <a:p>
            <a:pPr marL="457200" lvl="1" algn="l"/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 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	91127.13/1088092 = </a:t>
            </a:r>
            <a:r>
              <a:rPr lang="en-US" altLang="zh-TW" sz="2000" dirty="0">
                <a:solidFill>
                  <a:srgbClr val="FF0000"/>
                </a:solidFill>
                <a:latin typeface="Bodoni MT" panose="02070603080606020203" pitchFamily="18" charset="0"/>
              </a:rPr>
              <a:t>0.04637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  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algn="l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      </a:t>
            </a:r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hlinkClick r:id="rId4" action="ppaction://hlinkfile"/>
              </a:rPr>
              <a:t>Road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hlinkClick r:id="rId4" action="ppaction://hlinkfile"/>
              </a:rPr>
              <a:t>network of Pennsylvania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Nodes :1,965,206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Total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clustering coefficient :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 50,570.99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accent3">
                  <a:lumMod val="50000"/>
                </a:schemeClr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Average clustering coefficient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: 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457200" lvl="1" algn="l"/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 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	50570.99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/1965206 = </a:t>
            </a:r>
            <a:r>
              <a:rPr lang="en-US" altLang="zh-TW" sz="2000" dirty="0">
                <a:solidFill>
                  <a:srgbClr val="FF0000"/>
                </a:solidFill>
                <a:latin typeface="Bodoni MT" panose="02070603080606020203" pitchFamily="18" charset="0"/>
              </a:rPr>
              <a:t>0.04647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/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</a:br>
            <a:endParaRPr lang="zh-TW" altLang="en-US" sz="20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89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99391" y="913279"/>
            <a:ext cx="8229602" cy="63174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1" algn="l"/>
            <a:r>
              <a:rPr lang="en-US" altLang="zh-TW" sz="3600" dirty="0" smtClean="0"/>
              <a:t>Diameter</a:t>
            </a:r>
            <a:r>
              <a:rPr lang="zh-TW" altLang="en-US" sz="36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ea typeface="Roboto"/>
                <a:cs typeface="Roboto"/>
              </a:rPr>
              <a:t> </a:t>
            </a:r>
            <a:r>
              <a:rPr lang="zh-TW" altLang="en-US" sz="36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ea typeface="Roboto"/>
                <a:cs typeface="Roboto"/>
              </a:rPr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BFS)</a:t>
            </a:r>
            <a:r>
              <a:rPr lang="zh-TW" altLang="en-US" sz="3600" dirty="0"/>
              <a:t/>
            </a:r>
            <a:br>
              <a:rPr lang="zh-TW" altLang="en-US" sz="3600" dirty="0"/>
            </a:br>
            <a:r>
              <a:rPr lang="en-US" altLang="zh-TW" sz="3600" dirty="0"/>
              <a:t/>
            </a:r>
            <a:br>
              <a:rPr lang="en-US" altLang="zh-TW" sz="3600" dirty="0"/>
            </a:br>
            <a:endParaRPr lang="en-US" altLang="zh-TW" sz="3600" dirty="0"/>
          </a:p>
        </p:txBody>
      </p:sp>
      <p:sp>
        <p:nvSpPr>
          <p:cNvPr id="11" name="副標題 2"/>
          <p:cNvSpPr txBox="1">
            <a:spLocks/>
          </p:cNvSpPr>
          <p:nvPr/>
        </p:nvSpPr>
        <p:spPr>
          <a:xfrm>
            <a:off x="82040" y="2299854"/>
            <a:ext cx="8864303" cy="29406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2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l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     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Road network of California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Nodes :1,088,092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Total clustering coefficient : 91,127.13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accent3">
                  <a:lumMod val="50000"/>
                </a:schemeClr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Average clustering coefficient :</a:t>
            </a:r>
          </a:p>
          <a:p>
            <a:pPr marL="457200" lvl="1" algn="l"/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  	91127.13/1088092 = </a:t>
            </a:r>
            <a:r>
              <a:rPr lang="en-US" altLang="zh-TW" sz="2000" dirty="0" smtClean="0">
                <a:solidFill>
                  <a:srgbClr val="FF0000"/>
                </a:solidFill>
                <a:latin typeface="Bodoni MT" panose="02070603080606020203" pitchFamily="18" charset="0"/>
              </a:rPr>
              <a:t>0.04637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algn="l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      </a:t>
            </a:r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Road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network of Pennsylvania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Nodes :1,965,206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Total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clustering coefficient :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 50,570.99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accent3">
                  <a:lumMod val="50000"/>
                </a:schemeClr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Average clustering coefficient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: 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457200" lvl="1" algn="l"/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 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	50570.99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/1965206 = </a:t>
            </a:r>
            <a:r>
              <a:rPr lang="en-US" altLang="zh-TW" sz="2000" dirty="0">
                <a:solidFill>
                  <a:srgbClr val="FF0000"/>
                </a:solidFill>
                <a:latin typeface="Bodoni MT" panose="02070603080606020203" pitchFamily="18" charset="0"/>
              </a:rPr>
              <a:t>0.04647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/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</a:br>
            <a:endParaRPr lang="zh-TW" altLang="en-US" sz="20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41" y="2492087"/>
            <a:ext cx="4219796" cy="239164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732" y="2492087"/>
            <a:ext cx="4219796" cy="23916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9391" y="3687907"/>
            <a:ext cx="2420009" cy="378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50609" y="3687907"/>
            <a:ext cx="2420009" cy="378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31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179" y="39688"/>
            <a:ext cx="1929725" cy="97981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zh-TW" dirty="0" smtClean="0"/>
              <a:t>Degree Distributions</a:t>
            </a:r>
            <a:br>
              <a:rPr lang="en-US" altLang="zh-TW" dirty="0" smtClean="0"/>
            </a:br>
            <a:r>
              <a:rPr lang="en-US" altLang="zh-TW" dirty="0" smtClean="0"/>
              <a:t>( </a:t>
            </a:r>
            <a:r>
              <a:rPr lang="en-US" altLang="zh-TW" dirty="0" smtClean="0">
                <a:hlinkClick r:id="rId3" action="ppaction://hlinkfile"/>
              </a:rPr>
              <a:t>California</a:t>
            </a:r>
            <a:r>
              <a:rPr lang="en-US" altLang="zh-TW" dirty="0" smtClean="0"/>
              <a:t> )</a:t>
            </a:r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904" y="-5337"/>
            <a:ext cx="7210096" cy="5148837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73662"/>
              </p:ext>
            </p:extLst>
          </p:nvPr>
        </p:nvGraphicFramePr>
        <p:xfrm>
          <a:off x="126124" y="1101234"/>
          <a:ext cx="1713187" cy="3457450"/>
        </p:xfrm>
        <a:graphic>
          <a:graphicData uri="http://schemas.openxmlformats.org/drawingml/2006/table">
            <a:tbl>
              <a:tblPr firstRow="1" bandRow="1">
                <a:tableStyleId>{2C63ED32-F6CC-489F-AF54-DE12F265A7DA}</a:tableStyleId>
              </a:tblPr>
              <a:tblGrid>
                <a:gridCol w="774917">
                  <a:extLst>
                    <a:ext uri="{9D8B030D-6E8A-4147-A177-3AD203B41FA5}">
                      <a16:colId xmlns:a16="http://schemas.microsoft.com/office/drawing/2014/main" val="3504048214"/>
                    </a:ext>
                  </a:extLst>
                </a:gridCol>
                <a:gridCol w="938270">
                  <a:extLst>
                    <a:ext uri="{9D8B030D-6E8A-4147-A177-3AD203B41FA5}">
                      <a16:colId xmlns:a16="http://schemas.microsoft.com/office/drawing/2014/main" val="544330464"/>
                    </a:ext>
                  </a:extLst>
                </a:gridCol>
              </a:tblGrid>
              <a:tr h="347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Number</a:t>
                      </a:r>
                      <a:endParaRPr lang="zh-TW" altLang="en-US" sz="12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38736"/>
                  </a:ext>
                </a:extLst>
              </a:tr>
              <a:tr h="305214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1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321031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224419"/>
                  </a:ext>
                </a:extLst>
              </a:tr>
              <a:tr h="268233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2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204754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15328"/>
                  </a:ext>
                </a:extLst>
              </a:tr>
              <a:tr h="305214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3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  <a:latin typeface="Montserrat" panose="02020500000000000000" charset="0"/>
                        </a:rPr>
                        <a:t>971276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877097"/>
                  </a:ext>
                </a:extLst>
              </a:tr>
              <a:tr h="218431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4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454209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525318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5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11847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64970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6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1917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1414"/>
                  </a:ext>
                </a:extLst>
              </a:tr>
              <a:tr h="236299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7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143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408596"/>
                  </a:ext>
                </a:extLst>
              </a:tr>
              <a:tr h="214227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8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539618"/>
                  </a:ext>
                </a:extLst>
              </a:tr>
              <a:tr h="202666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9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1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9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10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2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67731"/>
                  </a:ext>
                </a:extLst>
              </a:tr>
              <a:tr h="305214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12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1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2918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0" y="21020"/>
            <a:ext cx="2066359" cy="267198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zh-TW" dirty="0" smtClean="0"/>
              <a:t>Degree </a:t>
            </a:r>
            <a:r>
              <a:rPr lang="en-US" altLang="zh-TW" dirty="0"/>
              <a:t>Distributions</a:t>
            </a:r>
            <a:br>
              <a:rPr lang="en-US" altLang="zh-TW" dirty="0"/>
            </a:br>
            <a:r>
              <a:rPr lang="en-US" altLang="zh-TW" dirty="0" smtClean="0"/>
              <a:t>( </a:t>
            </a:r>
            <a:r>
              <a:rPr lang="en-US" altLang="zh-TW" dirty="0" smtClean="0">
                <a:hlinkClick r:id="rId3" action="ppaction://hlinkfile"/>
              </a:rPr>
              <a:t>Pennsylvania</a:t>
            </a:r>
            <a:r>
              <a:rPr lang="en-US" altLang="zh-TW" dirty="0" smtClean="0"/>
              <a:t> )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658" y="0"/>
            <a:ext cx="7151345" cy="51435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42433"/>
              </p:ext>
            </p:extLst>
          </p:nvPr>
        </p:nvGraphicFramePr>
        <p:xfrm>
          <a:off x="126124" y="1101234"/>
          <a:ext cx="1713187" cy="2877916"/>
        </p:xfrm>
        <a:graphic>
          <a:graphicData uri="http://schemas.openxmlformats.org/drawingml/2006/table">
            <a:tbl>
              <a:tblPr firstRow="1" bandRow="1">
                <a:tableStyleId>{2C63ED32-F6CC-489F-AF54-DE12F265A7DA}</a:tableStyleId>
              </a:tblPr>
              <a:tblGrid>
                <a:gridCol w="774917">
                  <a:extLst>
                    <a:ext uri="{9D8B030D-6E8A-4147-A177-3AD203B41FA5}">
                      <a16:colId xmlns:a16="http://schemas.microsoft.com/office/drawing/2014/main" val="3504048214"/>
                    </a:ext>
                  </a:extLst>
                </a:gridCol>
                <a:gridCol w="938270">
                  <a:extLst>
                    <a:ext uri="{9D8B030D-6E8A-4147-A177-3AD203B41FA5}">
                      <a16:colId xmlns:a16="http://schemas.microsoft.com/office/drawing/2014/main" val="544330464"/>
                    </a:ext>
                  </a:extLst>
                </a:gridCol>
              </a:tblGrid>
              <a:tr h="347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Number</a:t>
                      </a:r>
                      <a:endParaRPr lang="zh-TW" altLang="en-US" sz="12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38736"/>
                  </a:ext>
                </a:extLst>
              </a:tr>
              <a:tr h="305214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1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188317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224419"/>
                  </a:ext>
                </a:extLst>
              </a:tr>
              <a:tr h="268233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2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90740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15328"/>
                  </a:ext>
                </a:extLst>
              </a:tr>
              <a:tr h="305214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3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  <a:latin typeface="Montserrat" panose="02020500000000000000" charset="0"/>
                        </a:rPr>
                        <a:t>532686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877097"/>
                  </a:ext>
                </a:extLst>
              </a:tr>
              <a:tr h="218431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4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267256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525318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5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7759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64970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6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1237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1414"/>
                  </a:ext>
                </a:extLst>
              </a:tr>
              <a:tr h="236299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7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80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408596"/>
                  </a:ext>
                </a:extLst>
              </a:tr>
              <a:tr h="214227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8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539618"/>
                  </a:ext>
                </a:extLst>
              </a:tr>
              <a:tr h="202666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9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anose="02020500000000000000" charset="0"/>
                        </a:rPr>
                        <a:t>4</a:t>
                      </a:r>
                      <a:endParaRPr lang="zh-TW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ontserrat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97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6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9FC5E8"/>
                </a:solidFill>
              </a:rPr>
              <a:t>9</a:t>
            </a:fld>
            <a:endParaRPr lang="en">
              <a:solidFill>
                <a:srgbClr val="9FC5E8"/>
              </a:solidFill>
            </a:endParaRPr>
          </a:p>
        </p:txBody>
      </p:sp>
      <p:pic>
        <p:nvPicPr>
          <p:cNvPr id="5" name="Picture 2" descr="ãè¬è¬ä½ çèè½ãçåçæå°çµæ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316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6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168</Words>
  <Application>Microsoft Office PowerPoint</Application>
  <PresentationFormat>如螢幕大小 (16:9)</PresentationFormat>
  <Paragraphs>141</Paragraphs>
  <Slides>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Arial</vt:lpstr>
      <vt:lpstr>Roboto</vt:lpstr>
      <vt:lpstr>標楷體</vt:lpstr>
      <vt:lpstr>Montserrat</vt:lpstr>
      <vt:lpstr>微軟正黑體</vt:lpstr>
      <vt:lpstr>新細明體</vt:lpstr>
      <vt:lpstr>Bodoni MT</vt:lpstr>
      <vt:lpstr>Aemelia template</vt:lpstr>
      <vt:lpstr>Assignment 1 Data Set: Road Network </vt:lpstr>
      <vt:lpstr>Data Set</vt:lpstr>
      <vt:lpstr>Average Degree</vt:lpstr>
      <vt:lpstr>PowerPoint 簡報</vt:lpstr>
      <vt:lpstr>Average clustering coefficient</vt:lpstr>
      <vt:lpstr>Diameter  (BFS)  </vt:lpstr>
      <vt:lpstr>Degree Distributions ( California )</vt:lpstr>
      <vt:lpstr>Degree Distributions ( Pennsylvania 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Data Set: Road Network</dc:title>
  <dc:creator>siangyun</dc:creator>
  <cp:lastModifiedBy>user</cp:lastModifiedBy>
  <cp:revision>27</cp:revision>
  <dcterms:modified xsi:type="dcterms:W3CDTF">2018-03-18T20:59:33Z</dcterms:modified>
</cp:coreProperties>
</file>