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4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Microsoft YaHei" charset="0"/>
          <a:ea typeface="Microsoft YaHei" charset="0"/>
          <a:cs typeface="Microsoft YaHei" charset="0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实验二：中间人攻击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21420000">
            <a:off x="990945" y="3505003"/>
            <a:ext cx="9755187" cy="851543"/>
          </a:xfrm>
        </p:spPr>
        <p:txBody>
          <a:bodyPr/>
          <a:lstStyle/>
          <a:p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陈晟祺  谭闻德</a:t>
            </a:r>
          </a:p>
        </p:txBody>
      </p:sp>
    </p:spTree>
    <p:extLst>
      <p:ext uri="{BB962C8B-B14F-4D97-AF65-F5344CB8AC3E}">
        <p14:creationId xmlns:p14="http://schemas.microsoft.com/office/powerpoint/2010/main" val="1046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3422" y="1985965"/>
            <a:ext cx="3100391" cy="1643061"/>
          </a:xfrm>
        </p:spPr>
        <p:txBody>
          <a:bodyPr>
            <a:noAutofit/>
          </a:bodyPr>
          <a:lstStyle/>
          <a:p>
            <a:r>
              <a:rPr kumimoji="1" lang="zh-CN" altLang="en-US" sz="8000" b="1" dirty="0" smtClean="0"/>
              <a:t>谢谢！</a:t>
            </a:r>
            <a:endParaRPr kumimoji="1"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698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1971676"/>
            <a:ext cx="10744199" cy="3402910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通过发送</a:t>
            </a:r>
            <a:r>
              <a:rPr kumimoji="1" lang="en-US" altLang="zh-CN" sz="2400" dirty="0"/>
              <a:t>ARP</a:t>
            </a:r>
            <a:r>
              <a:rPr kumimoji="1" lang="zh-CN" altLang="en-US" sz="2400" dirty="0" smtClean="0"/>
              <a:t>欺骗包，</a:t>
            </a:r>
            <a:r>
              <a:rPr kumimoji="1" lang="zh-CN" altLang="en-US" sz="2400" dirty="0"/>
              <a:t>可以假冒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地址，从而截获其他主机发给相应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地址的流量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dirty="0" smtClean="0"/>
              <a:t>通过</a:t>
            </a:r>
            <a:r>
              <a:rPr kumimoji="1" lang="zh-CN" altLang="en-US" sz="2400" dirty="0"/>
              <a:t>同时欺骗主机和网关，可以截获主机与网关的双向</a:t>
            </a:r>
            <a:r>
              <a:rPr kumimoji="1" lang="zh-CN" altLang="en-US" sz="2400" dirty="0" smtClean="0"/>
              <a:t>流量。</a:t>
            </a:r>
          </a:p>
          <a:p>
            <a:r>
              <a:rPr kumimoji="1" lang="zh-CN" altLang="en-US" sz="2400" dirty="0"/>
              <a:t>通过合理配置</a:t>
            </a:r>
            <a:r>
              <a:rPr kumimoji="1" lang="en-US" altLang="zh-CN" sz="2400" dirty="0" err="1" smtClean="0"/>
              <a:t>iptables</a:t>
            </a:r>
            <a:r>
              <a:rPr kumimoji="1" lang="zh-CN" altLang="en-US" sz="2400" dirty="0" smtClean="0"/>
              <a:t>以及</a:t>
            </a:r>
            <a:r>
              <a:rPr kumimoji="1" lang="en-US" altLang="zh-CN" sz="2400" dirty="0" err="1" smtClean="0"/>
              <a:t>mitmproxy</a:t>
            </a:r>
            <a:r>
              <a:rPr kumimoji="1" lang="zh-CN" altLang="en-US" sz="2400" dirty="0" smtClean="0"/>
              <a:t>，可以实现</a:t>
            </a:r>
            <a:r>
              <a:rPr kumimoji="1" lang="zh-CN" altLang="en-US" sz="2400" dirty="0"/>
              <a:t>中间人攻击，</a:t>
            </a:r>
            <a:r>
              <a:rPr kumimoji="1" lang="zh-CN" altLang="en-US" sz="2400" dirty="0" smtClean="0"/>
              <a:t>篡改网页</a:t>
            </a:r>
            <a:r>
              <a:rPr kumimoji="1" lang="zh-CN" altLang="en-US" sz="2400" dirty="0"/>
              <a:t>内容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b="1" dirty="0"/>
              <a:t>此外，通过自签发的证书，还可以对安全意识不高的用户实施对于</a:t>
            </a:r>
            <a:r>
              <a:rPr kumimoji="1" lang="en-US" altLang="zh-CN" sz="2400" b="1" dirty="0"/>
              <a:t>HTTPS</a:t>
            </a:r>
            <a:r>
              <a:rPr kumimoji="1" lang="zh-CN" altLang="en-US" sz="2400" b="1" dirty="0"/>
              <a:t>网站的中间人攻击。</a:t>
            </a:r>
          </a:p>
        </p:txBody>
      </p:sp>
    </p:spTree>
    <p:extLst>
      <p:ext uri="{BB962C8B-B14F-4D97-AF65-F5344CB8AC3E}">
        <p14:creationId xmlns:p14="http://schemas.microsoft.com/office/powerpoint/2010/main" val="19295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实验环境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884454"/>
              </p:ext>
            </p:extLst>
          </p:nvPr>
        </p:nvGraphicFramePr>
        <p:xfrm>
          <a:off x="609946" y="1837767"/>
          <a:ext cx="10515602" cy="2743200"/>
        </p:xfrm>
        <a:graphic>
          <a:graphicData uri="http://schemas.openxmlformats.org/drawingml/2006/table">
            <a:tbl>
              <a:tblPr/>
              <a:tblGrid>
                <a:gridCol w="2514599"/>
                <a:gridCol w="3343276"/>
                <a:gridCol w="2257426"/>
                <a:gridCol w="2400301"/>
              </a:tblGrid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主机名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MAC地址</a:t>
                      </a:r>
                      <a:endParaRPr lang="de-DE" sz="24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IP</a:t>
                      </a:r>
                      <a:r>
                        <a:rPr lang="zh-TW" altLang="en-US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地址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操作系统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</a:t>
                      </a:r>
                      <a:r>
                        <a:rPr lang="en-US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-gateway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00:50:56:b1:16:1b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10.1.1.1/24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nsl-victim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00:50:56:b1:17:36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10.1.1.2/24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nsl-attacker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00:50:56:b1:f9:0a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10.1.1.3/24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</a:t>
                      </a:r>
                      <a:r>
                        <a:rPr lang="pl-PL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85801" y="4652407"/>
            <a:ext cx="10744199" cy="793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/>
              <a:t>本</a:t>
            </a:r>
            <a:r>
              <a:rPr kumimoji="1" lang="zh-CN" altLang="en-US" sz="2400" dirty="0"/>
              <a:t>实验还使用</a:t>
            </a:r>
            <a:r>
              <a:rPr kumimoji="1" lang="en-US" altLang="zh-CN" sz="2400" dirty="0"/>
              <a:t>TL-WDR7500</a:t>
            </a:r>
            <a:r>
              <a:rPr kumimoji="1" lang="zh-CN" altLang="en-US" sz="2400" dirty="0"/>
              <a:t>无线路由器搭建了一个模拟真实环境的无线</a:t>
            </a:r>
            <a:r>
              <a:rPr kumimoji="1" lang="zh-CN" altLang="en-US" sz="2400" dirty="0" smtClean="0"/>
              <a:t>网络，实验结果类似。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85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实验过程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双向</a:t>
            </a:r>
            <a:r>
              <a:rPr kumimoji="1" lang="en-US" altLang="zh-CN" dirty="0"/>
              <a:t>ARP</a:t>
            </a:r>
            <a:r>
              <a:rPr kumimoji="1" lang="zh-CN" altLang="en-US" dirty="0"/>
              <a:t>欺骗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3600" dirty="0" smtClean="0"/>
              <a:t>打开包转发</a:t>
            </a:r>
          </a:p>
          <a:p>
            <a:r>
              <a:rPr kumimoji="1" lang="zh-CN" altLang="en-US" sz="3600" dirty="0" smtClean="0"/>
              <a:t>运行双向</a:t>
            </a:r>
            <a:r>
              <a:rPr kumimoji="1" lang="en-US" altLang="zh-CN" sz="3600" dirty="0" smtClean="0"/>
              <a:t>ARP</a:t>
            </a:r>
            <a:r>
              <a:rPr kumimoji="1" lang="zh-CN" altLang="en-US" sz="3600" dirty="0" smtClean="0"/>
              <a:t>欺骗脚本</a:t>
            </a:r>
          </a:p>
          <a:p>
            <a:r>
              <a:rPr kumimoji="1" lang="zh-CN" altLang="en-US" sz="3600" dirty="0" smtClean="0"/>
              <a:t>使用</a:t>
            </a:r>
            <a:r>
              <a:rPr kumimoji="1" lang="en-US" altLang="zh-CN" sz="3600" dirty="0" err="1" smtClean="0"/>
              <a:t>wireshark</a:t>
            </a:r>
            <a:r>
              <a:rPr kumimoji="1" lang="zh-CN" altLang="en-US" sz="3600" dirty="0" smtClean="0"/>
              <a:t>抓包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注：在真实环境中，欺骗网关失败，只</a:t>
            </a:r>
            <a:r>
              <a:rPr kumimoji="1" lang="zh-CN" altLang="en-US" sz="3600" dirty="0" smtClean="0"/>
              <a:t>能</a:t>
            </a:r>
            <a:r>
              <a:rPr kumimoji="1" lang="zh-CN" altLang="en-US" sz="3600" dirty="0" smtClean="0"/>
              <a:t>截获</a:t>
            </a:r>
            <a:r>
              <a:rPr kumimoji="1" lang="zh-CN" altLang="en-US" sz="3600" dirty="0" smtClean="0"/>
              <a:t>受害者</a:t>
            </a:r>
            <a:r>
              <a:rPr kumimoji="1" lang="zh-CN" altLang="en-US" sz="3600" dirty="0" smtClean="0"/>
              <a:t>发向网关的数据包。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7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截获</a:t>
            </a:r>
            <a:r>
              <a:rPr kumimoji="1" lang="en-US" altLang="zh-CN" sz="3200" dirty="0" smtClean="0"/>
              <a:t>ping</a:t>
            </a:r>
            <a:r>
              <a:rPr kumimoji="1" lang="zh-CN" altLang="en-US" sz="3200" dirty="0" smtClean="0"/>
              <a:t>请求、</a:t>
            </a:r>
            <a:r>
              <a:rPr kumimoji="1" lang="en-US" altLang="zh-CN" sz="3200" dirty="0" smtClean="0"/>
              <a:t>HTTP</a:t>
            </a:r>
            <a:r>
              <a:rPr kumimoji="1" lang="zh-CN" altLang="en-US" sz="3200" dirty="0" smtClean="0"/>
              <a:t>流量等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3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实验过程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中间</a:t>
            </a:r>
            <a:r>
              <a:rPr kumimoji="1" lang="zh-CN" altLang="en-US" dirty="0"/>
              <a:t>人攻击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3600" dirty="0" smtClean="0"/>
              <a:t>打开包转发，并将</a:t>
            </a:r>
            <a:r>
              <a:rPr kumimoji="1" lang="en-US" altLang="zh-CN" sz="3600" dirty="0" smtClean="0"/>
              <a:t>HTTP</a:t>
            </a:r>
            <a:r>
              <a:rPr kumimoji="1" lang="zh-CN" altLang="en-US" sz="3600" dirty="0" smtClean="0"/>
              <a:t>请求</a:t>
            </a:r>
            <a:r>
              <a:rPr kumimoji="1" lang="zh-CN" altLang="en-US" sz="3600" dirty="0" smtClean="0"/>
              <a:t>转发</a:t>
            </a:r>
            <a:r>
              <a:rPr kumimoji="1" lang="zh-CN" altLang="en-US" sz="3600" dirty="0" smtClean="0"/>
              <a:t>至</a:t>
            </a:r>
            <a:r>
              <a:rPr kumimoji="1" lang="zh-CN" altLang="en-US" sz="3600" dirty="0" smtClean="0"/>
              <a:t>攻击者自己的</a:t>
            </a:r>
            <a:r>
              <a:rPr kumimoji="1" lang="en-US" altLang="zh-CN" sz="3600" dirty="0" smtClean="0"/>
              <a:t>MITMPROXY</a:t>
            </a: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NAPT</a:t>
            </a:r>
            <a:r>
              <a:rPr kumimoji="1" lang="zh-CN" altLang="en-US" sz="3600" dirty="0" smtClean="0"/>
              <a:t>）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运行</a:t>
            </a:r>
            <a:r>
              <a:rPr kumimoji="1" lang="en-US" altLang="zh-CN" sz="3600" dirty="0" err="1" smtClean="0"/>
              <a:t>mitmproxy</a:t>
            </a:r>
            <a:r>
              <a:rPr kumimoji="1" lang="zh-CN" altLang="en-US" sz="3600" dirty="0" smtClean="0"/>
              <a:t>脚本</a:t>
            </a:r>
            <a:endParaRPr kumimoji="1" lang="zh-CN" altLang="en-US" sz="3600" dirty="0" smtClean="0"/>
          </a:p>
          <a:p>
            <a:r>
              <a:rPr kumimoji="1" lang="zh-CN" altLang="en-US" sz="3600" dirty="0" smtClean="0"/>
              <a:t>运行双向</a:t>
            </a:r>
            <a:r>
              <a:rPr kumimoji="1" lang="en-US" altLang="zh-CN" sz="3600" dirty="0" smtClean="0"/>
              <a:t>ARP</a:t>
            </a:r>
            <a:r>
              <a:rPr kumimoji="1" lang="zh-CN" altLang="en-US" sz="3600" dirty="0" smtClean="0"/>
              <a:t>欺骗脚本，事实上，</a:t>
            </a:r>
            <a:r>
              <a:rPr kumimoji="1" lang="zh-CN" altLang="en-US" sz="3600" dirty="0"/>
              <a:t>只需要欺骗受害者</a:t>
            </a:r>
            <a:endParaRPr kumimoji="1" lang="zh-CN" altLang="en-US" sz="3600" dirty="0" smtClean="0"/>
          </a:p>
          <a:p>
            <a:r>
              <a:rPr kumimoji="1" lang="zh-CN" altLang="en-US" sz="3600" dirty="0" smtClean="0"/>
              <a:t>注</a:t>
            </a:r>
            <a:r>
              <a:rPr kumimoji="1" lang="zh-CN" altLang="en-US" sz="3600" dirty="0" smtClean="0"/>
              <a:t>：在真实环境中，实验效果一致。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1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/>
              <a:t>篡改某些校内站点的表单提交地址，由</a:t>
            </a:r>
            <a:r>
              <a:rPr kumimoji="1" lang="en-US" altLang="zh-CN" sz="2800" dirty="0" smtClean="0"/>
              <a:t>HTTPS</a:t>
            </a:r>
            <a:r>
              <a:rPr kumimoji="1" lang="zh-CN" altLang="en-US" sz="2800" dirty="0" smtClean="0"/>
              <a:t>改为</a:t>
            </a:r>
            <a:r>
              <a:rPr kumimoji="1" lang="en-US" altLang="zh-CN" sz="2800" dirty="0" smtClean="0"/>
              <a:t>HTTP</a:t>
            </a:r>
            <a:r>
              <a:rPr kumimoji="1" lang="zh-CN" altLang="en-US" sz="2800" dirty="0" smtClean="0"/>
              <a:t>（降级攻击），以便截获账号密码（此时不需要伪造证书，</a:t>
            </a:r>
            <a:r>
              <a:rPr kumimoji="1" lang="zh-CN" altLang="en-US" sz="2800" dirty="0"/>
              <a:t>没有截获</a:t>
            </a:r>
            <a:r>
              <a:rPr kumimoji="1" lang="en-US" altLang="zh-CN" sz="2800" dirty="0"/>
              <a:t>HTTPS</a:t>
            </a:r>
            <a:r>
              <a:rPr kumimoji="1" lang="zh-CN" altLang="en-US" sz="2800" dirty="0" smtClean="0"/>
              <a:t>请求</a:t>
            </a:r>
            <a:r>
              <a:rPr kumimoji="1" lang="zh-CN" altLang="en-US" sz="2800" dirty="0" smtClean="0"/>
              <a:t>）</a:t>
            </a:r>
          </a:p>
          <a:p>
            <a:r>
              <a:rPr kumimoji="1" lang="zh-CN" altLang="en-US" sz="2800" dirty="0" smtClean="0"/>
              <a:t>篡改图片为黑白点阵，在真实环境中，微信部分图片也受到影响</a:t>
            </a:r>
            <a:r>
              <a:rPr kumimoji="1" lang="is-IS" altLang="zh-CN" sz="2800" dirty="0" smtClean="0"/>
              <a:t>……</a:t>
            </a:r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707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实验过程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对</a:t>
            </a:r>
            <a:r>
              <a:rPr kumimoji="1" lang="en-US" altLang="zh-CN" dirty="0"/>
              <a:t>HTTPS</a:t>
            </a:r>
            <a:r>
              <a:rPr kumimoji="1" lang="zh-CN" altLang="en-US" dirty="0"/>
              <a:t>的中间人攻击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sz="3600" dirty="0" smtClean="0"/>
              <a:t>将</a:t>
            </a:r>
            <a:r>
              <a:rPr kumimoji="1" lang="en-US" altLang="zh-CN" sz="3600" dirty="0" smtClean="0"/>
              <a:t>HTTPS</a:t>
            </a:r>
            <a:r>
              <a:rPr kumimoji="1" lang="zh-CN" altLang="en-US" sz="3600" dirty="0" smtClean="0"/>
              <a:t>请求也转发至</a:t>
            </a:r>
            <a:r>
              <a:rPr kumimoji="1" lang="en-US" altLang="zh-CN" sz="3600" dirty="0" smtClean="0"/>
              <a:t>MITMPROXY</a:t>
            </a:r>
            <a:r>
              <a:rPr kumimoji="1" lang="zh-CN" altLang="en-US" sz="3600" dirty="0" smtClean="0"/>
              <a:t>，然后进行攻击流程</a:t>
            </a:r>
            <a:endParaRPr kumimoji="1" lang="zh-CN" altLang="en-US" sz="3600" dirty="0" smtClean="0"/>
          </a:p>
          <a:p>
            <a:r>
              <a:rPr kumimoji="1" lang="en-US" altLang="zh-CN" sz="3600" dirty="0" err="1" smtClean="0"/>
              <a:t>Mitmproxy</a:t>
            </a:r>
            <a:r>
              <a:rPr kumimoji="1" lang="zh-CN" altLang="en-US" sz="3600" dirty="0" smtClean="0"/>
              <a:t>配置有一个自签名的根证书，会根据每个请求的域名，自动生成相应域名的证书</a:t>
            </a:r>
          </a:p>
          <a:p>
            <a:r>
              <a:rPr kumimoji="1" lang="zh-CN" altLang="en-US" sz="3600" dirty="0" smtClean="0"/>
              <a:t>实验分别测试了普通</a:t>
            </a:r>
            <a:r>
              <a:rPr kumimoji="1" lang="en-US" altLang="zh-CN" sz="3600" dirty="0" smtClean="0"/>
              <a:t>HTTPS</a:t>
            </a:r>
            <a:r>
              <a:rPr kumimoji="1" lang="zh-CN" altLang="en-US" sz="3600" dirty="0" smtClean="0"/>
              <a:t>站点以及开启</a:t>
            </a:r>
            <a:r>
              <a:rPr kumimoji="1" lang="en-US" altLang="zh-CN" sz="3600" dirty="0" smtClean="0"/>
              <a:t>HSTS</a:t>
            </a:r>
            <a:r>
              <a:rPr kumimoji="1" lang="zh-CN" altLang="en-US" sz="3600" dirty="0" smtClean="0"/>
              <a:t>的</a:t>
            </a:r>
            <a:r>
              <a:rPr kumimoji="1" lang="en-US" altLang="zh-CN" sz="3600" dirty="0" smtClean="0"/>
              <a:t>HTTPS</a:t>
            </a:r>
            <a:r>
              <a:rPr kumimoji="1" lang="zh-CN" altLang="en-US" sz="3600" dirty="0" smtClean="0"/>
              <a:t>站点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41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 smtClean="0"/>
              <a:t>普通</a:t>
            </a:r>
            <a:r>
              <a:rPr kumimoji="1" lang="en-US" altLang="zh-CN" sz="3200" dirty="0" smtClean="0"/>
              <a:t>HTTPS</a:t>
            </a:r>
            <a:r>
              <a:rPr kumimoji="1" lang="zh-CN" altLang="en-US" sz="3200" dirty="0" smtClean="0"/>
              <a:t>站点受到攻击的</a:t>
            </a:r>
            <a:r>
              <a:rPr kumimoji="1" lang="zh-CN" altLang="en-US" sz="3200" dirty="0"/>
              <a:t>情况，若受害者安全意识不高，选择了“继续前往</a:t>
            </a:r>
            <a:r>
              <a:rPr kumimoji="1" lang="zh-CN" altLang="en-US" sz="3200" dirty="0" smtClean="0"/>
              <a:t>”</a:t>
            </a:r>
            <a:r>
              <a:rPr kumimoji="1" lang="is-IS" altLang="zh-CN" sz="3200" dirty="0" smtClean="0"/>
              <a:t>……</a:t>
            </a:r>
            <a:endParaRPr kumimoji="1" lang="zh-CN" altLang="en-US" sz="3200" dirty="0"/>
          </a:p>
          <a:p>
            <a:r>
              <a:rPr kumimoji="1" lang="is-IS" altLang="zh-CN" sz="3200" dirty="0" smtClean="0"/>
              <a:t>HSTS</a:t>
            </a:r>
            <a:r>
              <a:rPr kumimoji="1" lang="zh-CN" altLang="en-US" sz="3200" dirty="0" smtClean="0"/>
              <a:t>如何呢？</a:t>
            </a:r>
            <a:endParaRPr kumimoji="1" lang="is-I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5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119</TotalTime>
  <Words>380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Consolas</vt:lpstr>
      <vt:lpstr>Impact</vt:lpstr>
      <vt:lpstr>Microsoft YaHei</vt:lpstr>
      <vt:lpstr>Arial</vt:lpstr>
      <vt:lpstr>主要事件</vt:lpstr>
      <vt:lpstr>实验二：中间人攻击</vt:lpstr>
      <vt:lpstr>实验原理</vt:lpstr>
      <vt:lpstr>实验环境</vt:lpstr>
      <vt:lpstr>实验过程 — 双向ARP欺骗</vt:lpstr>
      <vt:lpstr>实验结果 — 演示</vt:lpstr>
      <vt:lpstr>实验过程 — 中间人攻击</vt:lpstr>
      <vt:lpstr>实验结果 — 演示</vt:lpstr>
      <vt:lpstr>实验过程 — 对HTTPS的中间人攻击</vt:lpstr>
      <vt:lpstr>实验结果 — 演示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实验二：中间人攻击</dc:title>
  <dc:creator>twd2</dc:creator>
  <cp:lastModifiedBy>twd2</cp:lastModifiedBy>
  <cp:revision>81</cp:revision>
  <dcterms:created xsi:type="dcterms:W3CDTF">2018-10-24T04:27:39Z</dcterms:created>
  <dcterms:modified xsi:type="dcterms:W3CDTF">2018-10-24T15:14:34Z</dcterms:modified>
</cp:coreProperties>
</file>