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4"/>
  </p:sldMasterIdLst>
  <p:notesMasterIdLst>
    <p:notesMasterId r:id="rId25"/>
  </p:notesMasterIdLst>
  <p:sldIdLst>
    <p:sldId id="256" r:id="rId5"/>
    <p:sldId id="257" r:id="rId6"/>
    <p:sldId id="258" r:id="rId7"/>
    <p:sldId id="260" r:id="rId8"/>
    <p:sldId id="283" r:id="rId9"/>
    <p:sldId id="270" r:id="rId10"/>
    <p:sldId id="271" r:id="rId11"/>
    <p:sldId id="272" r:id="rId12"/>
    <p:sldId id="277" r:id="rId13"/>
    <p:sldId id="274" r:id="rId14"/>
    <p:sldId id="273" r:id="rId15"/>
    <p:sldId id="266" r:id="rId16"/>
    <p:sldId id="281" r:id="rId17"/>
    <p:sldId id="284" r:id="rId18"/>
    <p:sldId id="280" r:id="rId19"/>
    <p:sldId id="282" r:id="rId20"/>
    <p:sldId id="275" r:id="rId21"/>
    <p:sldId id="285" r:id="rId22"/>
    <p:sldId id="276" r:id="rId23"/>
    <p:sldId id="286" r:id="rId24"/>
  </p:sldIdLst>
  <p:sldSz cx="9144000" cy="5143500" type="screen16x9"/>
  <p:notesSz cx="6858000" cy="9144000"/>
  <p:embeddedFontLst>
    <p:embeddedFont>
      <p:font typeface="Century Gothic" panose="020B050202020202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Lucida Console" panose="020B0609040504020204" pitchFamily="49" charset="0"/>
      <p:regular r:id="rId34"/>
    </p:embeddedFont>
    <p:embeddedFont>
      <p:font typeface="Roboto" panose="020B0604020202020204" charset="0"/>
      <p:regular r:id="rId35"/>
      <p:bold r:id="rId36"/>
      <p:italic r:id="rId37"/>
      <p:boldItalic r:id="rId38"/>
    </p:embeddedFont>
    <p:embeddedFont>
      <p:font typeface="Wingdings 2" panose="05020102010507070707" pitchFamily="18" charset="2"/>
      <p:regular r:id="rId3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A9BE58-DCF8-4B5E-B304-94DF992F7A8D}" v="177" dt="2020-05-05T19:29:55.83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138" y="5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6e5a59855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6e5a5985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008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6e5a59855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6e5a5985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468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6e5a59855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6e5a5985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484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76e5a59855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76e5a59855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6e5a59855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6e5a59855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6e5a59855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6e5a59855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6e5a59855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6e5a59855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408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1313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8844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6210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6e5a59855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6e5a5985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2381"/>
            <a:ext cx="9144000" cy="3902869"/>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086861"/>
            <a:ext cx="7929000" cy="2228288"/>
          </a:xfrm>
        </p:spPr>
        <p:txBody>
          <a:bodyPr/>
          <a:lstStyle>
            <a:lvl1pPr>
              <a:defRPr sz="4050"/>
            </a:lvl1pPr>
          </a:lstStyle>
          <a:p>
            <a:r>
              <a:rPr lang="en-US"/>
              <a:t>Click to edit Master title style</a:t>
            </a:r>
          </a:p>
        </p:txBody>
      </p:sp>
      <p:sp>
        <p:nvSpPr>
          <p:cNvPr id="3" name="Subtitle 2"/>
          <p:cNvSpPr>
            <a:spLocks noGrp="1"/>
          </p:cNvSpPr>
          <p:nvPr>
            <p:ph type="subTitle" idx="1"/>
          </p:nvPr>
        </p:nvSpPr>
        <p:spPr>
          <a:xfrm>
            <a:off x="607501" y="3960635"/>
            <a:ext cx="7929000" cy="326231"/>
          </a:xfrm>
        </p:spPr>
        <p:txBody>
          <a:bodyPr anchor="t"/>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3816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500" y="3600450"/>
            <a:ext cx="7921064" cy="425054"/>
          </a:xfrm>
        </p:spPr>
        <p:txBody>
          <a:bodyPr anchor="b">
            <a:normAutofit/>
          </a:bodyPr>
          <a:lstStyle>
            <a:lvl1pPr algn="l">
              <a:defRPr sz="18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9144000" cy="360045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200"/>
            </a:lvl1pPr>
          </a:lstStyle>
          <a:p>
            <a:r>
              <a:rPr lang="en-US"/>
              <a:t>Click icon to add picture</a:t>
            </a:r>
          </a:p>
        </p:txBody>
      </p:sp>
      <p:sp>
        <p:nvSpPr>
          <p:cNvPr id="4" name="Text Placeholder 3"/>
          <p:cNvSpPr>
            <a:spLocks noGrp="1"/>
          </p:cNvSpPr>
          <p:nvPr>
            <p:ph type="body" sz="half" idx="2"/>
          </p:nvPr>
        </p:nvSpPr>
        <p:spPr>
          <a:xfrm>
            <a:off x="607500" y="4025504"/>
            <a:ext cx="7921064"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34502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73773" y="811092"/>
            <a:ext cx="4749312" cy="242939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928877"/>
            <a:ext cx="4420380" cy="1984434"/>
          </a:xfrm>
        </p:spPr>
        <p:txBody>
          <a:bodyPr anchor="b"/>
          <a:lstStyle>
            <a:lvl1pPr algn="l">
              <a:defRPr sz="3150" b="1" cap="none"/>
            </a:lvl1pPr>
          </a:lstStyle>
          <a:p>
            <a:r>
              <a:rPr lang="en-US"/>
              <a:t>Click to edit Master title style</a:t>
            </a:r>
          </a:p>
        </p:txBody>
      </p:sp>
      <p:sp>
        <p:nvSpPr>
          <p:cNvPr id="3" name="Text Placeholder 2"/>
          <p:cNvSpPr>
            <a:spLocks noGrp="1"/>
          </p:cNvSpPr>
          <p:nvPr>
            <p:ph type="body" idx="1"/>
          </p:nvPr>
        </p:nvSpPr>
        <p:spPr>
          <a:xfrm>
            <a:off x="639893" y="3332760"/>
            <a:ext cx="4418727" cy="534931"/>
          </a:xfrm>
        </p:spPr>
        <p:txBody>
          <a:bodyPr anchor="t">
            <a:no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680982" y="811092"/>
            <a:ext cx="2857501" cy="3056599"/>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2761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4" y="1714939"/>
            <a:ext cx="3671336" cy="187797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1826968"/>
            <a:ext cx="3286891" cy="1505842"/>
          </a:xfrm>
        </p:spPr>
        <p:txBody>
          <a:bodyPr/>
          <a:lstStyle>
            <a:lvl1pPr>
              <a:defRPr sz="2400"/>
            </a:lvl1pPr>
          </a:lstStyle>
          <a:p>
            <a:r>
              <a:rPr lang="en-US"/>
              <a:t>Click to edit Master title style</a:t>
            </a:r>
          </a:p>
        </p:txBody>
      </p:sp>
      <p:sp>
        <p:nvSpPr>
          <p:cNvPr id="6" name="Text Placeholder 5"/>
          <p:cNvSpPr>
            <a:spLocks noGrp="1"/>
          </p:cNvSpPr>
          <p:nvPr>
            <p:ph type="body" sz="quarter" idx="16"/>
          </p:nvPr>
        </p:nvSpPr>
        <p:spPr>
          <a:xfrm>
            <a:off x="4617000" y="1714500"/>
            <a:ext cx="3660225" cy="1721644"/>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07140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70413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334567"/>
            <a:ext cx="3391762" cy="406122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6" y="439628"/>
            <a:ext cx="1871093" cy="385109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7501" y="334567"/>
            <a:ext cx="4958655" cy="406122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44228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9" cy="727838"/>
          </a:xfrm>
        </p:spPr>
        <p:txBody>
          <a:bodyPr/>
          <a:lstStyle/>
          <a:p>
            <a:r>
              <a:rPr lang="en-US"/>
              <a:t>Click to edit Master title style</a:t>
            </a:r>
          </a:p>
        </p:txBody>
      </p:sp>
      <p:sp>
        <p:nvSpPr>
          <p:cNvPr id="3" name="Content Placeholder 2"/>
          <p:cNvSpPr>
            <a:spLocks noGrp="1"/>
          </p:cNvSpPr>
          <p:nvPr>
            <p:ph idx="1"/>
          </p:nvPr>
        </p:nvSpPr>
        <p:spPr>
          <a:xfrm>
            <a:off x="614034" y="1666716"/>
            <a:ext cx="7915931" cy="272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7729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9144000" cy="3902869"/>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2213547"/>
            <a:ext cx="7921064" cy="1101600"/>
          </a:xfrm>
        </p:spPr>
        <p:txBody>
          <a:bodyPr anchor="b"/>
          <a:lstStyle>
            <a:lvl1pPr algn="r">
              <a:defRPr sz="3600" b="1" cap="none"/>
            </a:lvl1pPr>
          </a:lstStyle>
          <a:p>
            <a:r>
              <a:rPr lang="en-US"/>
              <a:t>Click to edit Master title style</a:t>
            </a:r>
          </a:p>
        </p:txBody>
      </p:sp>
      <p:sp>
        <p:nvSpPr>
          <p:cNvPr id="3" name="Text Placeholder 2"/>
          <p:cNvSpPr>
            <a:spLocks noGrp="1"/>
          </p:cNvSpPr>
          <p:nvPr>
            <p:ph type="body" idx="1"/>
          </p:nvPr>
        </p:nvSpPr>
        <p:spPr>
          <a:xfrm>
            <a:off x="607500" y="3960901"/>
            <a:ext cx="7921064" cy="325466"/>
          </a:xfrm>
        </p:spPr>
        <p:txBody>
          <a:bodyPr anchor="t">
            <a:no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46935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4034" y="1666716"/>
            <a:ext cx="3889405" cy="27290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0562" y="1666715"/>
            <a:ext cx="3895937" cy="27290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51781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1046" y="1631156"/>
            <a:ext cx="3892393"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11047" y="2063354"/>
            <a:ext cx="3892392" cy="233243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0562" y="1631156"/>
            <a:ext cx="3895937"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0562" y="2063354"/>
            <a:ext cx="3895937" cy="233243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6/1/2020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881937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6/1/2020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849180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823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334566"/>
            <a:ext cx="2660650" cy="13609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334566"/>
            <a:ext cx="2660650" cy="1213797"/>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641725" y="334567"/>
            <a:ext cx="4689475" cy="40612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04864" y="1695554"/>
            <a:ext cx="2660650" cy="270023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39559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046" y="545642"/>
            <a:ext cx="3639741" cy="1212872"/>
          </a:xfrm>
        </p:spPr>
        <p:txBody>
          <a:bodyPr anchor="b">
            <a:normAutofit/>
          </a:bodyPr>
          <a:lstStyle>
            <a:lvl1pPr algn="l">
              <a:defRPr sz="1800" b="0"/>
            </a:lvl1pPr>
          </a:lstStyle>
          <a:p>
            <a:r>
              <a:rPr lang="en-US"/>
              <a:t>Click to edit Master title style</a:t>
            </a:r>
          </a:p>
        </p:txBody>
      </p:sp>
      <p:sp>
        <p:nvSpPr>
          <p:cNvPr id="9" name="Picture Placeholder 11"/>
          <p:cNvSpPr>
            <a:spLocks noGrp="1" noChangeAspect="1"/>
          </p:cNvSpPr>
          <p:nvPr>
            <p:ph type="pic" sz="quarter" idx="13"/>
          </p:nvPr>
        </p:nvSpPr>
        <p:spPr bwMode="auto">
          <a:xfrm>
            <a:off x="4573588" y="0"/>
            <a:ext cx="4570412" cy="51435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050"/>
            </a:lvl1pPr>
          </a:lstStyle>
          <a:p>
            <a:r>
              <a:rPr lang="en-US"/>
              <a:t>Click icon to add picture</a:t>
            </a:r>
          </a:p>
        </p:txBody>
      </p:sp>
      <p:sp>
        <p:nvSpPr>
          <p:cNvPr id="4" name="Text Placeholder 3"/>
          <p:cNvSpPr>
            <a:spLocks noGrp="1"/>
          </p:cNvSpPr>
          <p:nvPr>
            <p:ph type="body" sz="half" idx="2"/>
          </p:nvPr>
        </p:nvSpPr>
        <p:spPr>
          <a:xfrm>
            <a:off x="611046" y="1758513"/>
            <a:ext cx="3639741" cy="2637274"/>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2914358" y="4531022"/>
            <a:ext cx="732659" cy="273844"/>
          </a:xfrm>
        </p:spPr>
        <p:txBody>
          <a:bodyPr/>
          <a:lstStyle/>
          <a:p>
            <a:fld id="{18C79C5D-2A6F-F04D-97DA-BEF2467B64E4}" type="datetimeFigureOut">
              <a:rPr lang="en-US" dirty="0"/>
              <a:pPr/>
              <a:t>6/1/2020</a:t>
            </a:fld>
            <a:endParaRPr lang="en-US"/>
          </a:p>
        </p:txBody>
      </p:sp>
      <p:sp>
        <p:nvSpPr>
          <p:cNvPr id="6" name="Footer Placeholder 5"/>
          <p:cNvSpPr>
            <a:spLocks noGrp="1"/>
          </p:cNvSpPr>
          <p:nvPr>
            <p:ph type="ftr" sz="quarter" idx="11"/>
          </p:nvPr>
        </p:nvSpPr>
        <p:spPr>
          <a:xfrm>
            <a:off x="442797" y="4531022"/>
            <a:ext cx="2471560" cy="273844"/>
          </a:xfrm>
        </p:spPr>
        <p:txBody>
          <a:bodyPr/>
          <a:lstStyle/>
          <a:p>
            <a:endParaRPr lang="en-US"/>
          </a:p>
        </p:txBody>
      </p:sp>
      <p:sp>
        <p:nvSpPr>
          <p:cNvPr id="7" name="Slide Number Placeholder 6"/>
          <p:cNvSpPr>
            <a:spLocks noGrp="1"/>
          </p:cNvSpPr>
          <p:nvPr>
            <p:ph type="sldNum" sz="quarter" idx="12"/>
          </p:nvPr>
        </p:nvSpPr>
        <p:spPr>
          <a:xfrm>
            <a:off x="3647017" y="4436917"/>
            <a:ext cx="796616" cy="367949"/>
          </a:xfrm>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396566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335391"/>
            <a:ext cx="7928999" cy="727838"/>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607500" y="1638301"/>
            <a:ext cx="7922464" cy="2755798"/>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38636" y="4531022"/>
            <a:ext cx="6483240" cy="273844"/>
          </a:xfrm>
          <a:prstGeom prst="rect">
            <a:avLst/>
          </a:prstGeom>
        </p:spPr>
        <p:txBody>
          <a:bodyPr vert="horz" lIns="91440" tIns="45720" rIns="91440" bIns="45720" rtlCol="0" anchor="b"/>
          <a:lstStyle>
            <a:lvl1pPr algn="l">
              <a:defRPr sz="675">
                <a:solidFill>
                  <a:schemeClr val="tx1"/>
                </a:solidFill>
              </a:defRPr>
            </a:lvl1pPr>
          </a:lstStyle>
          <a:p>
            <a:endParaRPr lang="en-US"/>
          </a:p>
        </p:txBody>
      </p:sp>
      <p:sp>
        <p:nvSpPr>
          <p:cNvPr id="4" name="Date Placeholder 3"/>
          <p:cNvSpPr>
            <a:spLocks noGrp="1"/>
          </p:cNvSpPr>
          <p:nvPr>
            <p:ph type="dt" sz="half" idx="2"/>
          </p:nvPr>
        </p:nvSpPr>
        <p:spPr>
          <a:xfrm>
            <a:off x="7000969" y="4531022"/>
            <a:ext cx="1007780" cy="273844"/>
          </a:xfrm>
          <a:prstGeom prst="rect">
            <a:avLst/>
          </a:prstGeom>
        </p:spPr>
        <p:txBody>
          <a:bodyPr vert="horz" lIns="91440" tIns="45720" rIns="91440" bIns="45720" rtlCol="0" anchor="b"/>
          <a:lstStyle>
            <a:lvl1pPr algn="r">
              <a:defRPr sz="675">
                <a:solidFill>
                  <a:schemeClr val="tx1"/>
                </a:solidFill>
              </a:defRPr>
            </a:lvl1pPr>
          </a:lstStyle>
          <a:p>
            <a:fld id="{09B482E8-6E0E-1B4F-B1FD-C69DB9E858D9}" type="datetimeFigureOut">
              <a:rPr lang="en-US" dirty="0"/>
              <a:pPr/>
              <a:t>6/1/2020</a:t>
            </a:fld>
            <a:endParaRPr lang="en-US"/>
          </a:p>
        </p:txBody>
      </p:sp>
      <p:sp>
        <p:nvSpPr>
          <p:cNvPr id="6" name="Slide Number Placeholder 5"/>
          <p:cNvSpPr>
            <a:spLocks noGrp="1"/>
          </p:cNvSpPr>
          <p:nvPr>
            <p:ph type="sldNum" sz="quarter" idx="4"/>
          </p:nvPr>
        </p:nvSpPr>
        <p:spPr>
          <a:xfrm>
            <a:off x="8008749" y="4436917"/>
            <a:ext cx="796616" cy="367949"/>
          </a:xfrm>
          <a:prstGeom prst="rect">
            <a:avLst/>
          </a:prstGeom>
        </p:spPr>
        <p:txBody>
          <a:bodyPr vert="horz" lIns="91440" tIns="45720" rIns="91440" bIns="10800" rtlCol="0" anchor="b"/>
          <a:lstStyle>
            <a:lvl1pPr algn="r">
              <a:defRPr sz="1500">
                <a:solidFill>
                  <a:schemeClr val="accent1"/>
                </a:solidFill>
              </a:defRPr>
            </a:lvl1p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74712294"/>
      </p:ext>
    </p:extLst>
  </p:cSld>
  <p:clrMap bg1="dk1" tx1="lt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hf sldNum="0" hdr="0" ftr="0" dt="0"/>
  <p:txStyles>
    <p:titleStyle>
      <a:lvl1pPr algn="l" defTabSz="342900" rtl="0" eaLnBrk="1" latinLnBrk="0" hangingPunct="1">
        <a:spcBef>
          <a:spcPct val="0"/>
        </a:spcBef>
        <a:buNone/>
        <a:defRPr sz="3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ct val="20000"/>
        </a:spcBef>
        <a:spcAft>
          <a:spcPts val="450"/>
        </a:spcAft>
        <a:buClr>
          <a:schemeClr val="accent1"/>
        </a:buClr>
        <a:buFont typeface="Wingdings 2" charset="2"/>
        <a:buChar char=""/>
        <a:defRPr sz="1350" kern="1200">
          <a:solidFill>
            <a:schemeClr val="tx1"/>
          </a:solidFill>
          <a:latin typeface="+mn-lt"/>
          <a:ea typeface="+mn-ea"/>
          <a:cs typeface="+mn-cs"/>
        </a:defRPr>
      </a:lvl1pPr>
      <a:lvl2pPr marL="557213" indent="-214313" algn="l" defTabSz="342900" rtl="0" eaLnBrk="1" latinLnBrk="0" hangingPunct="1">
        <a:spcBef>
          <a:spcPct val="20000"/>
        </a:spcBef>
        <a:spcAft>
          <a:spcPts val="450"/>
        </a:spcAft>
        <a:buClr>
          <a:schemeClr val="accent1"/>
        </a:buClr>
        <a:buFont typeface="Wingdings 2" charset="2"/>
        <a:buChar char=""/>
        <a:defRPr sz="1200"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Clr>
          <a:schemeClr val="accent1"/>
        </a:buClr>
        <a:buFont typeface="Wingdings 2" charset="2"/>
        <a:buChar char=""/>
        <a:defRPr sz="1050" kern="1200">
          <a:solidFill>
            <a:schemeClr val="tx1"/>
          </a:solidFill>
          <a:latin typeface="+mn-lt"/>
          <a:ea typeface="+mn-ea"/>
          <a:cs typeface="+mn-cs"/>
        </a:defRPr>
      </a:lvl3pPr>
      <a:lvl4pPr marL="12001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4pPr>
      <a:lvl5pPr marL="15430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5pPr>
      <a:lvl6pPr marL="18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6pPr>
      <a:lvl7pPr marL="21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7pPr>
      <a:lvl8pPr marL="24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8pPr>
      <a:lvl9pPr marL="27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9"/>
          <p:cNvSpPr txBox="1">
            <a:spLocks noGrp="1"/>
          </p:cNvSpPr>
          <p:nvPr>
            <p:ph type="ctrTitle"/>
          </p:nvPr>
        </p:nvSpPr>
        <p:spPr>
          <a:xfrm>
            <a:off x="311700" y="980795"/>
            <a:ext cx="8520600" cy="228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4200">
                <a:latin typeface="Courier New" panose="02070309020205020404" pitchFamily="49" charset="0"/>
                <a:ea typeface="Roboto"/>
                <a:cs typeface="Courier New" panose="02070309020205020404" pitchFamily="49" charset="0"/>
                <a:sym typeface="Roboto"/>
              </a:rPr>
              <a:t>CS 513</a:t>
            </a:r>
            <a:endParaRPr sz="4200">
              <a:latin typeface="Courier New" panose="02070309020205020404" pitchFamily="49" charset="0"/>
              <a:ea typeface="Roboto"/>
              <a:cs typeface="Courier New" panose="02070309020205020404" pitchFamily="49" charset="0"/>
              <a:sym typeface="Roboto"/>
            </a:endParaRPr>
          </a:p>
          <a:p>
            <a:pPr marL="0" lvl="0" indent="0" algn="l" rtl="0">
              <a:spcBef>
                <a:spcPts val="0"/>
              </a:spcBef>
              <a:spcAft>
                <a:spcPts val="0"/>
              </a:spcAft>
              <a:buNone/>
            </a:pPr>
            <a:r>
              <a:rPr lang="en" sz="2800">
                <a:latin typeface="Courier New" panose="02070309020205020404" pitchFamily="49" charset="0"/>
                <a:ea typeface="Roboto"/>
                <a:cs typeface="Courier New" panose="02070309020205020404" pitchFamily="49" charset="0"/>
                <a:sym typeface="Roboto"/>
              </a:rPr>
              <a:t>Knowledge Discovery and Data Mining</a:t>
            </a:r>
            <a:endParaRPr sz="2800">
              <a:latin typeface="Courier New" panose="02070309020205020404" pitchFamily="49" charset="0"/>
              <a:cs typeface="Courier New" panose="02070309020205020404" pitchFamily="49" charset="0"/>
            </a:endParaRPr>
          </a:p>
        </p:txBody>
      </p:sp>
      <p:sp>
        <p:nvSpPr>
          <p:cNvPr id="2" name="TextBox 1">
            <a:extLst>
              <a:ext uri="{FF2B5EF4-FFF2-40B4-BE49-F238E27FC236}">
                <a16:creationId xmlns:a16="http://schemas.microsoft.com/office/drawing/2014/main" id="{2E328B47-9235-4002-9CCB-ADF7396076AA}"/>
              </a:ext>
            </a:extLst>
          </p:cNvPr>
          <p:cNvSpPr txBox="1"/>
          <p:nvPr/>
        </p:nvSpPr>
        <p:spPr>
          <a:xfrm>
            <a:off x="356700" y="4159015"/>
            <a:ext cx="3222357" cy="369332"/>
          </a:xfrm>
          <a:prstGeom prst="rect">
            <a:avLst/>
          </a:prstGeom>
          <a:noFill/>
        </p:spPr>
        <p:txBody>
          <a:bodyPr wrap="none" rtlCol="0">
            <a:spAutoFit/>
          </a:bodyPr>
          <a:lstStyle/>
          <a:p>
            <a:r>
              <a:rPr lang="en-US"/>
              <a:t>PREDICTING ATTRITION IN R </a:t>
            </a:r>
          </a:p>
        </p:txBody>
      </p:sp>
      <p:pic>
        <p:nvPicPr>
          <p:cNvPr id="1026" name="Picture 2" descr="Brand and Graphic Standards | Stevens Institute of Technology">
            <a:extLst>
              <a:ext uri="{FF2B5EF4-FFF2-40B4-BE49-F238E27FC236}">
                <a16:creationId xmlns:a16="http://schemas.microsoft.com/office/drawing/2014/main" id="{DCF7B3A3-9DB9-45DC-A140-577E5D34E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89175"/>
            <a:ext cx="2209800" cy="9414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3BB63C-CE7C-4062-B6E7-C54AE338371C}"/>
              </a:ext>
            </a:extLst>
          </p:cNvPr>
          <p:cNvPicPr>
            <a:picLocks noChangeAspect="1"/>
          </p:cNvPicPr>
          <p:nvPr/>
        </p:nvPicPr>
        <p:blipFill rotWithShape="1">
          <a:blip r:embed="rId3"/>
          <a:srcRect t="-51006" b="-2"/>
          <a:stretch/>
        </p:blipFill>
        <p:spPr>
          <a:xfrm>
            <a:off x="0" y="11"/>
            <a:ext cx="9143980" cy="5143489"/>
          </a:xfrm>
          <a:prstGeom prst="rect">
            <a:avLst/>
          </a:prstGeom>
        </p:spPr>
      </p:pic>
      <p:sp>
        <p:nvSpPr>
          <p:cNvPr id="21" name="Freeform 6">
            <a:extLst>
              <a:ext uri="{FF2B5EF4-FFF2-40B4-BE49-F238E27FC236}">
                <a16:creationId xmlns:a16="http://schemas.microsoft.com/office/drawing/2014/main" id="{28F489B8-B6E6-485E-9CB6-3C90A4D84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172" y="252292"/>
            <a:ext cx="4749312" cy="4378841"/>
          </a:xfrm>
          <a:custGeom>
            <a:avLst/>
            <a:gdLst/>
            <a:ahLst/>
            <a:cxnLst/>
            <a:rect l="l" t="t" r="r" b="b"/>
            <a:pathLst>
              <a:path w="6332416" h="5838454">
                <a:moveTo>
                  <a:pt x="63624" y="0"/>
                </a:moveTo>
                <a:lnTo>
                  <a:pt x="82337" y="0"/>
                </a:lnTo>
                <a:lnTo>
                  <a:pt x="6250080" y="0"/>
                </a:lnTo>
                <a:lnTo>
                  <a:pt x="6268793" y="0"/>
                </a:lnTo>
                <a:lnTo>
                  <a:pt x="6283763" y="5614"/>
                </a:lnTo>
                <a:lnTo>
                  <a:pt x="6294991" y="11228"/>
                </a:lnTo>
                <a:lnTo>
                  <a:pt x="6309961" y="16842"/>
                </a:lnTo>
                <a:lnTo>
                  <a:pt x="6317446" y="28069"/>
                </a:lnTo>
                <a:lnTo>
                  <a:pt x="6324931" y="36490"/>
                </a:lnTo>
                <a:lnTo>
                  <a:pt x="6332416" y="47718"/>
                </a:lnTo>
                <a:lnTo>
                  <a:pt x="6332416" y="61752"/>
                </a:lnTo>
                <a:lnTo>
                  <a:pt x="6332416" y="2646984"/>
                </a:lnTo>
                <a:lnTo>
                  <a:pt x="6332416" y="2661018"/>
                </a:lnTo>
                <a:lnTo>
                  <a:pt x="6332416" y="2913585"/>
                </a:lnTo>
                <a:lnTo>
                  <a:pt x="6332416" y="2927620"/>
                </a:lnTo>
                <a:lnTo>
                  <a:pt x="6332416" y="5512851"/>
                </a:lnTo>
                <a:lnTo>
                  <a:pt x="6332416" y="5526886"/>
                </a:lnTo>
                <a:lnTo>
                  <a:pt x="6324931" y="5538114"/>
                </a:lnTo>
                <a:lnTo>
                  <a:pt x="6317446" y="5546534"/>
                </a:lnTo>
                <a:lnTo>
                  <a:pt x="6309961" y="5557762"/>
                </a:lnTo>
                <a:lnTo>
                  <a:pt x="6294991" y="5563376"/>
                </a:lnTo>
                <a:lnTo>
                  <a:pt x="6283763" y="5568990"/>
                </a:lnTo>
                <a:lnTo>
                  <a:pt x="6268793" y="5574604"/>
                </a:lnTo>
                <a:lnTo>
                  <a:pt x="6250080" y="5574604"/>
                </a:lnTo>
                <a:lnTo>
                  <a:pt x="1657955" y="5574604"/>
                </a:lnTo>
                <a:lnTo>
                  <a:pt x="1328610" y="5821613"/>
                </a:lnTo>
                <a:lnTo>
                  <a:pt x="1317382" y="5827227"/>
                </a:lnTo>
                <a:lnTo>
                  <a:pt x="1302412" y="5832840"/>
                </a:lnTo>
                <a:lnTo>
                  <a:pt x="1287442" y="5838454"/>
                </a:lnTo>
                <a:lnTo>
                  <a:pt x="1272472" y="5838454"/>
                </a:lnTo>
                <a:lnTo>
                  <a:pt x="1257501" y="5838454"/>
                </a:lnTo>
                <a:lnTo>
                  <a:pt x="1242531" y="5832840"/>
                </a:lnTo>
                <a:lnTo>
                  <a:pt x="1227561" y="5827227"/>
                </a:lnTo>
                <a:lnTo>
                  <a:pt x="1216333" y="5821613"/>
                </a:lnTo>
                <a:lnTo>
                  <a:pt x="886988" y="5574604"/>
                </a:lnTo>
                <a:lnTo>
                  <a:pt x="82337" y="5574604"/>
                </a:lnTo>
                <a:lnTo>
                  <a:pt x="63624" y="5574604"/>
                </a:lnTo>
                <a:lnTo>
                  <a:pt x="48654" y="5568990"/>
                </a:lnTo>
                <a:lnTo>
                  <a:pt x="37426" y="5563376"/>
                </a:lnTo>
                <a:lnTo>
                  <a:pt x="22456" y="5557762"/>
                </a:lnTo>
                <a:lnTo>
                  <a:pt x="14971" y="5546534"/>
                </a:lnTo>
                <a:lnTo>
                  <a:pt x="7485" y="5538114"/>
                </a:lnTo>
                <a:lnTo>
                  <a:pt x="0" y="5526886"/>
                </a:lnTo>
                <a:lnTo>
                  <a:pt x="0" y="5512851"/>
                </a:lnTo>
                <a:lnTo>
                  <a:pt x="0" y="2927620"/>
                </a:lnTo>
                <a:lnTo>
                  <a:pt x="0" y="2913585"/>
                </a:lnTo>
                <a:lnTo>
                  <a:pt x="0" y="2661018"/>
                </a:lnTo>
                <a:lnTo>
                  <a:pt x="0" y="2646984"/>
                </a:lnTo>
                <a:lnTo>
                  <a:pt x="0" y="61752"/>
                </a:lnTo>
                <a:lnTo>
                  <a:pt x="0" y="47718"/>
                </a:lnTo>
                <a:lnTo>
                  <a:pt x="7485" y="36490"/>
                </a:lnTo>
                <a:lnTo>
                  <a:pt x="14971" y="28069"/>
                </a:lnTo>
                <a:lnTo>
                  <a:pt x="22456" y="16842"/>
                </a:lnTo>
                <a:lnTo>
                  <a:pt x="37426" y="11228"/>
                </a:lnTo>
                <a:lnTo>
                  <a:pt x="48654" y="5614"/>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4E2C840-E501-4855-A8FB-D6CB52D15551}"/>
              </a:ext>
            </a:extLst>
          </p:cNvPr>
          <p:cNvSpPr>
            <a:spLocks noGrp="1"/>
          </p:cNvSpPr>
          <p:nvPr>
            <p:ph type="title"/>
          </p:nvPr>
        </p:nvSpPr>
        <p:spPr>
          <a:xfrm>
            <a:off x="4289878" y="992417"/>
            <a:ext cx="4279899" cy="640177"/>
          </a:xfrm>
        </p:spPr>
        <p:txBody>
          <a:bodyPr vert="horz" lIns="91440" tIns="45720" rIns="91440" bIns="45720" rtlCol="0" anchor="b">
            <a:normAutofit/>
          </a:bodyPr>
          <a:lstStyle/>
          <a:p>
            <a:pPr defTabSz="457200">
              <a:lnSpc>
                <a:spcPct val="90000"/>
              </a:lnSpc>
            </a:pPr>
            <a:r>
              <a:rPr lang="en-US" sz="2400" dirty="0"/>
              <a:t>Forward selection </a:t>
            </a:r>
          </a:p>
        </p:txBody>
      </p:sp>
      <p:sp>
        <p:nvSpPr>
          <p:cNvPr id="7" name="TextBox 6">
            <a:extLst>
              <a:ext uri="{FF2B5EF4-FFF2-40B4-BE49-F238E27FC236}">
                <a16:creationId xmlns:a16="http://schemas.microsoft.com/office/drawing/2014/main" id="{52F396BA-0BA2-464B-B671-5798B71E89DD}"/>
              </a:ext>
            </a:extLst>
          </p:cNvPr>
          <p:cNvSpPr txBox="1"/>
          <p:nvPr/>
        </p:nvSpPr>
        <p:spPr>
          <a:xfrm>
            <a:off x="4292600" y="1587500"/>
            <a:ext cx="4279900" cy="2622550"/>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pPr>
            <a:r>
              <a:rPr lang="en-US" sz="1100" dirty="0">
                <a:effectLst>
                  <a:glow rad="101600">
                    <a:schemeClr val="bg1">
                      <a:alpha val="60000"/>
                    </a:schemeClr>
                  </a:glow>
                </a:effectLst>
              </a:rPr>
              <a:t>Moving forward, for variable selection, we have performed forward selection and the results are as follows:</a:t>
            </a:r>
          </a:p>
          <a:p>
            <a:pPr>
              <a:lnSpc>
                <a:spcPct val="90000"/>
              </a:lnSpc>
              <a:spcBef>
                <a:spcPct val="20000"/>
              </a:spcBef>
              <a:spcAft>
                <a:spcPts val="600"/>
              </a:spcAft>
              <a:buClr>
                <a:schemeClr val="accent1"/>
              </a:buClr>
            </a:pPr>
            <a:r>
              <a:rPr lang="en-US" sz="1100" dirty="0">
                <a:effectLst>
                  <a:glow rad="101600">
                    <a:schemeClr val="bg1">
                      <a:alpha val="60000"/>
                    </a:schemeClr>
                  </a:glow>
                </a:effectLst>
                <a:latin typeface="Courier New" panose="02070309020205020404" pitchFamily="49" charset="0"/>
                <a:cs typeface="Courier New" panose="02070309020205020404" pitchFamily="49" charset="0"/>
              </a:rPr>
              <a:t>Forwards: JOB_GROUP + ANNUAL_RATE + PREVYR_1 + PREVYR_5 + PREVYR_3 + PREVYR_4</a:t>
            </a:r>
          </a:p>
          <a:p>
            <a:pPr>
              <a:lnSpc>
                <a:spcPct val="90000"/>
              </a:lnSpc>
              <a:spcBef>
                <a:spcPct val="20000"/>
              </a:spcBef>
              <a:spcAft>
                <a:spcPts val="600"/>
              </a:spcAft>
              <a:buClr>
                <a:schemeClr val="accent1"/>
              </a:buClr>
            </a:pPr>
            <a:r>
              <a:rPr lang="en-US" sz="1100" dirty="0">
                <a:effectLst>
                  <a:glow rad="101600">
                    <a:schemeClr val="bg1">
                      <a:alpha val="60000"/>
                    </a:schemeClr>
                  </a:glow>
                </a:effectLst>
              </a:rPr>
              <a:t>We have also performed backward and stepwise selection, and the result was almost the same.</a:t>
            </a:r>
          </a:p>
          <a:p>
            <a:pPr>
              <a:lnSpc>
                <a:spcPct val="90000"/>
              </a:lnSpc>
              <a:spcBef>
                <a:spcPct val="20000"/>
              </a:spcBef>
              <a:spcAft>
                <a:spcPts val="600"/>
              </a:spcAft>
              <a:buClr>
                <a:schemeClr val="accent1"/>
              </a:buClr>
            </a:pPr>
            <a:r>
              <a:rPr lang="en-US" sz="1100" dirty="0">
                <a:effectLst>
                  <a:glow rad="101600">
                    <a:schemeClr val="bg1">
                      <a:alpha val="60000"/>
                    </a:schemeClr>
                  </a:glow>
                </a:effectLst>
                <a:latin typeface="Courier New" panose="02070309020205020404" pitchFamily="49" charset="0"/>
                <a:cs typeface="Courier New" panose="02070309020205020404" pitchFamily="49" charset="0"/>
              </a:rPr>
              <a:t>Backwards: JOB_GROUP + ANNUAL_RATE + PREVYR_1 + PREVYR_5 + PREVYR_3 + PREVYR_4</a:t>
            </a:r>
          </a:p>
          <a:p>
            <a:pPr>
              <a:lnSpc>
                <a:spcPct val="90000"/>
              </a:lnSpc>
              <a:spcBef>
                <a:spcPct val="20000"/>
              </a:spcBef>
              <a:spcAft>
                <a:spcPts val="600"/>
              </a:spcAft>
              <a:buClr>
                <a:schemeClr val="accent1"/>
              </a:buClr>
            </a:pPr>
            <a:r>
              <a:rPr lang="en-US" sz="1100" dirty="0">
                <a:effectLst>
                  <a:glow rad="101600">
                    <a:schemeClr val="bg1">
                      <a:alpha val="60000"/>
                    </a:schemeClr>
                  </a:glow>
                </a:effectLst>
                <a:latin typeface="Courier New" panose="02070309020205020404" pitchFamily="49" charset="0"/>
                <a:cs typeface="Courier New" panose="02070309020205020404" pitchFamily="49" charset="0"/>
              </a:rPr>
              <a:t>Stepwise: JOB_GROUP + ANNUAL_RATE + PREVYR_5 + PREVYR_1 + PREVYR_4 + PREVYR_3 + TRAVELLED_REQUIRED</a:t>
            </a:r>
          </a:p>
        </p:txBody>
      </p:sp>
      <p:sp>
        <p:nvSpPr>
          <p:cNvPr id="20" name="Title 1">
            <a:extLst>
              <a:ext uri="{FF2B5EF4-FFF2-40B4-BE49-F238E27FC236}">
                <a16:creationId xmlns:a16="http://schemas.microsoft.com/office/drawing/2014/main" id="{5D40B010-58CA-4301-B4BC-FA8387FB697A}"/>
              </a:ext>
            </a:extLst>
          </p:cNvPr>
          <p:cNvSpPr txBox="1">
            <a:spLocks/>
          </p:cNvSpPr>
          <p:nvPr/>
        </p:nvSpPr>
        <p:spPr>
          <a:xfrm>
            <a:off x="607500" y="335391"/>
            <a:ext cx="7928999" cy="72783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342900" rtl="0" eaLnBrk="1" latinLnBrk="0" hangingPunct="1">
              <a:spcBef>
                <a:spcPct val="0"/>
              </a:spcBef>
              <a:buNone/>
              <a:defRPr sz="3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rgbClr val="000000"/>
                </a:solidFill>
              </a:rPr>
              <a:t>Variable selection</a:t>
            </a:r>
            <a:endParaRPr lang="en-US"/>
          </a:p>
        </p:txBody>
      </p:sp>
    </p:spTree>
    <p:extLst>
      <p:ext uri="{BB962C8B-B14F-4D97-AF65-F5344CB8AC3E}">
        <p14:creationId xmlns:p14="http://schemas.microsoft.com/office/powerpoint/2010/main" val="4762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C840-E501-4855-A8FB-D6CB52D15551}"/>
              </a:ext>
            </a:extLst>
          </p:cNvPr>
          <p:cNvSpPr>
            <a:spLocks noGrp="1"/>
          </p:cNvSpPr>
          <p:nvPr>
            <p:ph type="title"/>
          </p:nvPr>
        </p:nvSpPr>
        <p:spPr/>
        <p:txBody>
          <a:bodyPr/>
          <a:lstStyle/>
          <a:p>
            <a:r>
              <a:rPr lang="en">
                <a:solidFill>
                  <a:srgbClr val="000000"/>
                </a:solidFill>
              </a:rPr>
              <a:t>Processing</a:t>
            </a:r>
            <a:endParaRPr lang="en-US"/>
          </a:p>
        </p:txBody>
      </p:sp>
      <p:sp>
        <p:nvSpPr>
          <p:cNvPr id="7" name="TextBox 6">
            <a:extLst>
              <a:ext uri="{FF2B5EF4-FFF2-40B4-BE49-F238E27FC236}">
                <a16:creationId xmlns:a16="http://schemas.microsoft.com/office/drawing/2014/main" id="{52F396BA-0BA2-464B-B671-5798B71E89DD}"/>
              </a:ext>
            </a:extLst>
          </p:cNvPr>
          <p:cNvSpPr txBox="1"/>
          <p:nvPr/>
        </p:nvSpPr>
        <p:spPr>
          <a:xfrm>
            <a:off x="533400" y="1625709"/>
            <a:ext cx="7452360" cy="1815882"/>
          </a:xfrm>
          <a:prstGeom prst="rect">
            <a:avLst/>
          </a:prstGeom>
          <a:noFill/>
        </p:spPr>
        <p:txBody>
          <a:bodyPr wrap="square" rtlCol="0">
            <a:spAutoFit/>
          </a:bodyPr>
          <a:lstStyle/>
          <a:p>
            <a:r>
              <a:rPr lang="en-US" sz="1600" dirty="0"/>
              <a:t>Finally, we </a:t>
            </a:r>
            <a:r>
              <a:rPr lang="en-US" sz="1600"/>
              <a:t>have created </a:t>
            </a:r>
            <a:r>
              <a:rPr lang="en-US" sz="1600" dirty="0"/>
              <a:t>testing and training data sets. As Artificial Neural Network requires only numeric datasets, we have created a separate testing and training sets for ANN. As our dataset is big enough, we have done 80/20 split. The training and test sets of ANN include all the preprocessed columns (in hopes of detecting the anomalies in the data), whereas training and test sets of other models include only the significant columns determined by forwards selection. </a:t>
            </a:r>
          </a:p>
        </p:txBody>
      </p:sp>
      <p:pic>
        <p:nvPicPr>
          <p:cNvPr id="8" name="Picture 7">
            <a:extLst>
              <a:ext uri="{FF2B5EF4-FFF2-40B4-BE49-F238E27FC236}">
                <a16:creationId xmlns:a16="http://schemas.microsoft.com/office/drawing/2014/main" id="{5E2FC802-E0B7-4D2B-8377-F982E51D9D46}"/>
              </a:ext>
            </a:extLst>
          </p:cNvPr>
          <p:cNvPicPr>
            <a:picLocks noChangeAspect="1"/>
          </p:cNvPicPr>
          <p:nvPr/>
        </p:nvPicPr>
        <p:blipFill>
          <a:blip r:embed="rId3">
            <a:duotone>
              <a:prstClr val="black"/>
              <a:schemeClr val="accent1">
                <a:tint val="45000"/>
                <a:satMod val="400000"/>
              </a:schemeClr>
            </a:duotone>
          </a:blip>
          <a:stretch>
            <a:fillRect/>
          </a:stretch>
        </p:blipFill>
        <p:spPr>
          <a:xfrm>
            <a:off x="2255519" y="3438255"/>
            <a:ext cx="6355080" cy="1677035"/>
          </a:xfrm>
          <a:prstGeom prst="rect">
            <a:avLst/>
          </a:prstGeom>
        </p:spPr>
      </p:pic>
    </p:spTree>
    <p:extLst>
      <p:ext uri="{BB962C8B-B14F-4D97-AF65-F5344CB8AC3E}">
        <p14:creationId xmlns:p14="http://schemas.microsoft.com/office/powerpoint/2010/main" val="81327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9"/>
          <p:cNvSpPr txBox="1">
            <a:spLocks noGrp="1"/>
          </p:cNvSpPr>
          <p:nvPr>
            <p:ph idx="1"/>
          </p:nvPr>
        </p:nvSpPr>
        <p:spPr>
          <a:xfrm>
            <a:off x="891530" y="1767840"/>
            <a:ext cx="7543800" cy="3191750"/>
          </a:xfrm>
          <a:prstGeom prst="rect">
            <a:avLst/>
          </a:prstGeom>
        </p:spPr>
        <p:txBody>
          <a:bodyPr spcFirstLastPara="1" wrap="square" lIns="51425" tIns="51425" rIns="51425" bIns="51425" anchor="t" anchorCtr="0">
            <a:noAutofit/>
          </a:bodyPr>
          <a:lstStyle/>
          <a:p>
            <a:pPr marL="0" indent="0">
              <a:lnSpc>
                <a:spcPct val="115000"/>
              </a:lnSpc>
              <a:spcBef>
                <a:spcPts val="0"/>
              </a:spcBef>
              <a:spcAft>
                <a:spcPts val="0"/>
              </a:spcAft>
              <a:buClr>
                <a:schemeClr val="tx1"/>
              </a:buClr>
              <a:buSzPts val="1100"/>
              <a:buNone/>
            </a:pPr>
            <a:r>
              <a:rPr lang="en-US" sz="1600" dirty="0">
                <a:latin typeface="Roboto"/>
                <a:ea typeface="Roboto"/>
                <a:cs typeface="Roboto"/>
                <a:sym typeface="Roboto"/>
              </a:rPr>
              <a:t>These are the algorithms that we have used for our predictions:</a:t>
            </a:r>
          </a:p>
          <a:p>
            <a:pPr marL="342900" indent="-342900">
              <a:lnSpc>
                <a:spcPct val="115000"/>
              </a:lnSpc>
              <a:spcBef>
                <a:spcPts val="0"/>
              </a:spcBef>
              <a:spcAft>
                <a:spcPts val="0"/>
              </a:spcAft>
              <a:buClr>
                <a:schemeClr val="tx1"/>
              </a:buClr>
              <a:buSzPts val="1100"/>
              <a:buFont typeface="+mj-lt"/>
              <a:buAutoNum type="arabicPeriod"/>
            </a:pPr>
            <a:r>
              <a:rPr lang="en-US" sz="1600" dirty="0">
                <a:latin typeface="Courier New" panose="02070309020205020404" pitchFamily="49" charset="0"/>
                <a:ea typeface="Roboto"/>
                <a:cs typeface="Courier New" panose="02070309020205020404" pitchFamily="49" charset="0"/>
                <a:sym typeface="Roboto"/>
              </a:rPr>
              <a:t>Multivariate Logistic Regression</a:t>
            </a:r>
          </a:p>
          <a:p>
            <a:pPr marL="342900" indent="-342900">
              <a:lnSpc>
                <a:spcPct val="115000"/>
              </a:lnSpc>
              <a:spcBef>
                <a:spcPts val="0"/>
              </a:spcBef>
              <a:spcAft>
                <a:spcPts val="0"/>
              </a:spcAft>
              <a:buClr>
                <a:schemeClr val="tx1"/>
              </a:buClr>
              <a:buSzPts val="1100"/>
              <a:buFont typeface="+mj-lt"/>
              <a:buAutoNum type="arabicPeriod"/>
            </a:pPr>
            <a:r>
              <a:rPr lang="en-US" sz="1600" dirty="0">
                <a:latin typeface="Courier New" panose="02070309020205020404" pitchFamily="49" charset="0"/>
                <a:ea typeface="Roboto"/>
                <a:cs typeface="Courier New" panose="02070309020205020404" pitchFamily="49" charset="0"/>
                <a:sym typeface="Roboto"/>
              </a:rPr>
              <a:t>Naive Bayes</a:t>
            </a:r>
          </a:p>
          <a:p>
            <a:pPr marL="342900" indent="-342900">
              <a:lnSpc>
                <a:spcPct val="115000"/>
              </a:lnSpc>
              <a:spcBef>
                <a:spcPts val="0"/>
              </a:spcBef>
              <a:spcAft>
                <a:spcPts val="0"/>
              </a:spcAft>
              <a:buClr>
                <a:schemeClr val="tx1"/>
              </a:buClr>
              <a:buSzPts val="1100"/>
              <a:buFont typeface="+mj-lt"/>
              <a:buAutoNum type="arabicPeriod"/>
            </a:pPr>
            <a:r>
              <a:rPr lang="en-US" sz="1600" dirty="0">
                <a:latin typeface="Courier New" panose="02070309020205020404" pitchFamily="49" charset="0"/>
                <a:ea typeface="Roboto"/>
                <a:cs typeface="Courier New" panose="02070309020205020404" pitchFamily="49" charset="0"/>
                <a:sym typeface="Roboto"/>
              </a:rPr>
              <a:t>K-Nearest Neighbor</a:t>
            </a:r>
          </a:p>
          <a:p>
            <a:pPr marL="342900" indent="-342900">
              <a:lnSpc>
                <a:spcPct val="115000"/>
              </a:lnSpc>
              <a:spcBef>
                <a:spcPts val="0"/>
              </a:spcBef>
              <a:spcAft>
                <a:spcPts val="0"/>
              </a:spcAft>
              <a:buClr>
                <a:schemeClr val="tx1"/>
              </a:buClr>
              <a:buSzPts val="1100"/>
              <a:buFont typeface="+mj-lt"/>
              <a:buAutoNum type="arabicPeriod"/>
            </a:pPr>
            <a:r>
              <a:rPr lang="en" sz="1600" dirty="0">
                <a:latin typeface="Courier New" panose="02070309020205020404" pitchFamily="49" charset="0"/>
                <a:ea typeface="Roboto"/>
                <a:cs typeface="Courier New" panose="02070309020205020404" pitchFamily="49" charset="0"/>
                <a:sym typeface="Roboto"/>
              </a:rPr>
              <a:t>Decision Tree</a:t>
            </a:r>
          </a:p>
          <a:p>
            <a:pPr marL="342900" indent="-342900">
              <a:lnSpc>
                <a:spcPct val="115000"/>
              </a:lnSpc>
              <a:spcBef>
                <a:spcPts val="0"/>
              </a:spcBef>
              <a:spcAft>
                <a:spcPts val="0"/>
              </a:spcAft>
              <a:buClr>
                <a:schemeClr val="tx1"/>
              </a:buClr>
              <a:buSzPts val="1100"/>
              <a:buFont typeface="+mj-lt"/>
              <a:buAutoNum type="arabicPeriod"/>
            </a:pPr>
            <a:r>
              <a:rPr lang="en" sz="1600" dirty="0">
                <a:latin typeface="Courier New" panose="02070309020205020404" pitchFamily="49" charset="0"/>
                <a:ea typeface="Roboto"/>
                <a:cs typeface="Courier New" panose="02070309020205020404" pitchFamily="49" charset="0"/>
                <a:sym typeface="Roboto"/>
              </a:rPr>
              <a:t>Random Forest</a:t>
            </a:r>
            <a:endParaRPr lang="en-US" sz="1600" dirty="0">
              <a:latin typeface="Courier New" panose="02070309020205020404" pitchFamily="49" charset="0"/>
              <a:ea typeface="Roboto"/>
              <a:cs typeface="Courier New" panose="02070309020205020404" pitchFamily="49" charset="0"/>
              <a:sym typeface="Roboto"/>
            </a:endParaRPr>
          </a:p>
          <a:p>
            <a:pPr marL="342900" indent="-342900">
              <a:lnSpc>
                <a:spcPct val="115000"/>
              </a:lnSpc>
              <a:spcBef>
                <a:spcPts val="0"/>
              </a:spcBef>
              <a:spcAft>
                <a:spcPts val="0"/>
              </a:spcAft>
              <a:buClr>
                <a:schemeClr val="tx1"/>
              </a:buClr>
              <a:buSzPts val="1100"/>
              <a:buFont typeface="+mj-lt"/>
              <a:buAutoNum type="arabicPeriod"/>
            </a:pPr>
            <a:r>
              <a:rPr lang="en-US" sz="1600" dirty="0">
                <a:latin typeface="Courier New" panose="02070309020205020404" pitchFamily="49" charset="0"/>
                <a:ea typeface="Roboto"/>
                <a:cs typeface="Courier New" panose="02070309020205020404" pitchFamily="49" charset="0"/>
                <a:sym typeface="Roboto"/>
              </a:rPr>
              <a:t>Support Vector Machines (SVM) with Linear Kernel</a:t>
            </a:r>
          </a:p>
          <a:p>
            <a:pPr marL="342900" indent="-342900">
              <a:lnSpc>
                <a:spcPct val="115000"/>
              </a:lnSpc>
              <a:spcBef>
                <a:spcPts val="0"/>
              </a:spcBef>
              <a:spcAft>
                <a:spcPts val="0"/>
              </a:spcAft>
              <a:buClr>
                <a:schemeClr val="tx1"/>
              </a:buClr>
              <a:buSzPts val="1100"/>
              <a:buFont typeface="+mj-lt"/>
              <a:buAutoNum type="arabicPeriod"/>
            </a:pPr>
            <a:r>
              <a:rPr lang="en-US" sz="1600" dirty="0">
                <a:latin typeface="Courier New" panose="02070309020205020404" pitchFamily="49" charset="0"/>
                <a:ea typeface="Roboto"/>
                <a:cs typeface="Courier New" panose="02070309020205020404" pitchFamily="49" charset="0"/>
                <a:sym typeface="Roboto"/>
              </a:rPr>
              <a:t>Support Vector Machines (SVM) with Radial Kernel</a:t>
            </a:r>
          </a:p>
          <a:p>
            <a:pPr marL="342900" indent="-342900">
              <a:lnSpc>
                <a:spcPct val="115000"/>
              </a:lnSpc>
              <a:spcBef>
                <a:spcPts val="0"/>
              </a:spcBef>
              <a:spcAft>
                <a:spcPts val="0"/>
              </a:spcAft>
              <a:buClr>
                <a:schemeClr val="tx1"/>
              </a:buClr>
              <a:buSzPts val="1100"/>
              <a:buFont typeface="+mj-lt"/>
              <a:buAutoNum type="arabicPeriod"/>
            </a:pPr>
            <a:r>
              <a:rPr lang="en-US" sz="1600" dirty="0">
                <a:latin typeface="Courier New" panose="02070309020205020404" pitchFamily="49" charset="0"/>
                <a:cs typeface="Courier New" panose="02070309020205020404" pitchFamily="49" charset="0"/>
              </a:rPr>
              <a:t>Artificial Neural Network</a:t>
            </a:r>
          </a:p>
          <a:p>
            <a:pPr marL="342900" indent="-342900">
              <a:lnSpc>
                <a:spcPct val="115000"/>
              </a:lnSpc>
              <a:spcBef>
                <a:spcPts val="0"/>
              </a:spcBef>
              <a:spcAft>
                <a:spcPts val="0"/>
              </a:spcAft>
              <a:buClr>
                <a:schemeClr val="tx1"/>
              </a:buClr>
              <a:buSzPts val="1100"/>
              <a:buFont typeface="+mj-lt"/>
              <a:buAutoNum type="arabicPeriod"/>
            </a:pPr>
            <a:r>
              <a:rPr lang="en-US" sz="1600" dirty="0">
                <a:latin typeface="Courier New" panose="02070309020205020404" pitchFamily="49" charset="0"/>
                <a:ea typeface="Roboto"/>
                <a:cs typeface="Courier New" panose="02070309020205020404" pitchFamily="49" charset="0"/>
                <a:sym typeface="Roboto"/>
              </a:rPr>
              <a:t>C5.0</a:t>
            </a:r>
          </a:p>
          <a:p>
            <a:pPr marL="342900" indent="-342900">
              <a:lnSpc>
                <a:spcPct val="115000"/>
              </a:lnSpc>
              <a:spcBef>
                <a:spcPts val="0"/>
              </a:spcBef>
              <a:spcAft>
                <a:spcPts val="0"/>
              </a:spcAft>
              <a:buClr>
                <a:schemeClr val="tx1"/>
              </a:buClr>
              <a:buSzPts val="1100"/>
              <a:buFont typeface="+mj-lt"/>
              <a:buAutoNum type="arabicPeriod"/>
            </a:pPr>
            <a:r>
              <a:rPr lang="en-US" sz="1600" dirty="0">
                <a:latin typeface="Courier New" panose="02070309020205020404" pitchFamily="49" charset="0"/>
                <a:ea typeface="Roboto"/>
                <a:cs typeface="Courier New" panose="02070309020205020404" pitchFamily="49" charset="0"/>
                <a:sym typeface="Roboto"/>
              </a:rPr>
              <a:t>Ensemble Model</a:t>
            </a:r>
          </a:p>
          <a:p>
            <a:pPr marL="342900" indent="-342900">
              <a:spcBef>
                <a:spcPts val="1600"/>
              </a:spcBef>
              <a:spcAft>
                <a:spcPts val="0"/>
              </a:spcAft>
              <a:buClr>
                <a:schemeClr val="tx1"/>
              </a:buClr>
              <a:buFont typeface="+mj-lt"/>
              <a:buAutoNum type="arabicPeriod"/>
            </a:pPr>
            <a:endParaRPr sz="1600" dirty="0"/>
          </a:p>
        </p:txBody>
      </p:sp>
      <p:sp>
        <p:nvSpPr>
          <p:cNvPr id="5" name="Title 1">
            <a:extLst>
              <a:ext uri="{FF2B5EF4-FFF2-40B4-BE49-F238E27FC236}">
                <a16:creationId xmlns:a16="http://schemas.microsoft.com/office/drawing/2014/main" id="{FC088B00-00BF-4C4B-A380-759ABC0A73E5}"/>
              </a:ext>
            </a:extLst>
          </p:cNvPr>
          <p:cNvSpPr>
            <a:spLocks noGrp="1"/>
          </p:cNvSpPr>
          <p:nvPr>
            <p:ph type="title"/>
          </p:nvPr>
        </p:nvSpPr>
        <p:spPr>
          <a:xfrm>
            <a:off x="607500" y="335391"/>
            <a:ext cx="7928999" cy="727838"/>
          </a:xfrm>
        </p:spPr>
        <p:txBody>
          <a:bodyPr/>
          <a:lstStyle/>
          <a:p>
            <a:r>
              <a:rPr lang="en">
                <a:solidFill>
                  <a:srgbClr val="000000"/>
                </a:solidFill>
                <a:sym typeface="Roboto"/>
              </a:rPr>
              <a:t>Classification Algorithms</a:t>
            </a:r>
            <a:endParaRPr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2381"/>
            <a:ext cx="9144000" cy="3902868"/>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51435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082FB8-B8ED-471F-876E-BE180038E093}"/>
              </a:ext>
            </a:extLst>
          </p:cNvPr>
          <p:cNvSpPr>
            <a:spLocks noGrp="1"/>
          </p:cNvSpPr>
          <p:nvPr>
            <p:ph type="title"/>
          </p:nvPr>
        </p:nvSpPr>
        <p:spPr>
          <a:xfrm>
            <a:off x="338635" y="1350168"/>
            <a:ext cx="2583158" cy="3180852"/>
          </a:xfrm>
        </p:spPr>
        <p:txBody>
          <a:bodyPr vert="horz" lIns="91440" tIns="45720" rIns="91440" bIns="45720" rtlCol="0" anchor="t">
            <a:normAutofit/>
          </a:bodyPr>
          <a:lstStyle/>
          <a:p>
            <a:pPr defTabSz="457200"/>
            <a:r>
              <a:rPr lang="en-US" sz="3300" dirty="0"/>
              <a:t>K-Nearest Neighbor</a:t>
            </a:r>
          </a:p>
        </p:txBody>
      </p:sp>
      <p:pic>
        <p:nvPicPr>
          <p:cNvPr id="3" name="Picture 2">
            <a:extLst>
              <a:ext uri="{FF2B5EF4-FFF2-40B4-BE49-F238E27FC236}">
                <a16:creationId xmlns:a16="http://schemas.microsoft.com/office/drawing/2014/main" id="{8CBF02D8-0613-4085-B174-D6E1CC19C5E1}"/>
              </a:ext>
            </a:extLst>
          </p:cNvPr>
          <p:cNvPicPr>
            <a:picLocks noChangeAspect="1"/>
          </p:cNvPicPr>
          <p:nvPr/>
        </p:nvPicPr>
        <p:blipFill>
          <a:blip r:embed="rId3"/>
          <a:stretch>
            <a:fillRect/>
          </a:stretch>
        </p:blipFill>
        <p:spPr>
          <a:xfrm>
            <a:off x="5275496" y="-2381"/>
            <a:ext cx="2070760" cy="5143500"/>
          </a:xfrm>
          <a:prstGeom prst="rect">
            <a:avLst/>
          </a:prstGeom>
        </p:spPr>
      </p:pic>
    </p:spTree>
    <p:extLst>
      <p:ext uri="{BB962C8B-B14F-4D97-AF65-F5344CB8AC3E}">
        <p14:creationId xmlns:p14="http://schemas.microsoft.com/office/powerpoint/2010/main" val="12926766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2381"/>
            <a:ext cx="9144000" cy="3902868"/>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51435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082FB8-B8ED-471F-876E-BE180038E093}"/>
              </a:ext>
            </a:extLst>
          </p:cNvPr>
          <p:cNvSpPr>
            <a:spLocks noGrp="1"/>
          </p:cNvSpPr>
          <p:nvPr>
            <p:ph type="title"/>
          </p:nvPr>
        </p:nvSpPr>
        <p:spPr>
          <a:xfrm>
            <a:off x="338635" y="1350168"/>
            <a:ext cx="2583158" cy="3180852"/>
          </a:xfrm>
        </p:spPr>
        <p:txBody>
          <a:bodyPr vert="horz" lIns="91440" tIns="45720" rIns="91440" bIns="45720" rtlCol="0" anchor="t">
            <a:normAutofit/>
          </a:bodyPr>
          <a:lstStyle/>
          <a:p>
            <a:pPr defTabSz="457200"/>
            <a:r>
              <a:rPr lang="en-US" sz="3300" dirty="0"/>
              <a:t>Decision Tree</a:t>
            </a:r>
          </a:p>
        </p:txBody>
      </p:sp>
      <p:pic>
        <p:nvPicPr>
          <p:cNvPr id="8" name="Picture 7">
            <a:extLst>
              <a:ext uri="{FF2B5EF4-FFF2-40B4-BE49-F238E27FC236}">
                <a16:creationId xmlns:a16="http://schemas.microsoft.com/office/drawing/2014/main" id="{086CC8CE-F0E4-4073-9938-E4C2FC93E2E6}"/>
              </a:ext>
            </a:extLst>
          </p:cNvPr>
          <p:cNvPicPr>
            <a:picLocks noChangeAspect="1"/>
          </p:cNvPicPr>
          <p:nvPr/>
        </p:nvPicPr>
        <p:blipFill>
          <a:blip r:embed="rId3"/>
          <a:stretch>
            <a:fillRect/>
          </a:stretch>
        </p:blipFill>
        <p:spPr>
          <a:xfrm>
            <a:off x="4387876" y="482598"/>
            <a:ext cx="3846001" cy="404842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15926950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2381"/>
            <a:ext cx="9144000" cy="3902868"/>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51435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073B24-B799-425A-BBBA-BBA0C69E23EB}"/>
              </a:ext>
            </a:extLst>
          </p:cNvPr>
          <p:cNvSpPr>
            <a:spLocks noGrp="1"/>
          </p:cNvSpPr>
          <p:nvPr>
            <p:ph type="title"/>
          </p:nvPr>
        </p:nvSpPr>
        <p:spPr>
          <a:xfrm>
            <a:off x="338635" y="1350168"/>
            <a:ext cx="2583158" cy="3180852"/>
          </a:xfrm>
        </p:spPr>
        <p:txBody>
          <a:bodyPr vert="horz" lIns="91440" tIns="45720" rIns="91440" bIns="45720" rtlCol="0" anchor="t">
            <a:normAutofit/>
          </a:bodyPr>
          <a:lstStyle/>
          <a:p>
            <a:pPr defTabSz="457200">
              <a:spcAft>
                <a:spcPts val="0"/>
              </a:spcAft>
              <a:buClr>
                <a:schemeClr val="tx1"/>
              </a:buClr>
              <a:buSzPts val="1100"/>
            </a:pPr>
            <a:r>
              <a:rPr lang="en-US" sz="3300">
                <a:sym typeface="Roboto"/>
              </a:rPr>
              <a:t>Random Forest</a:t>
            </a:r>
          </a:p>
        </p:txBody>
      </p:sp>
      <p:pic>
        <p:nvPicPr>
          <p:cNvPr id="4" name="Content Placeholder 3">
            <a:extLst>
              <a:ext uri="{FF2B5EF4-FFF2-40B4-BE49-F238E27FC236}">
                <a16:creationId xmlns:a16="http://schemas.microsoft.com/office/drawing/2014/main" id="{80C05790-03AF-4A8C-8C6A-DF606E108679}"/>
              </a:ext>
            </a:extLst>
          </p:cNvPr>
          <p:cNvPicPr>
            <a:picLocks noGrp="1" noChangeAspect="1"/>
          </p:cNvPicPr>
          <p:nvPr>
            <p:ph idx="1"/>
          </p:nvPr>
        </p:nvPicPr>
        <p:blipFill>
          <a:blip r:embed="rId3"/>
          <a:stretch>
            <a:fillRect/>
          </a:stretch>
        </p:blipFill>
        <p:spPr>
          <a:xfrm>
            <a:off x="3960354" y="785051"/>
            <a:ext cx="4701046" cy="344351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38271931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2381"/>
            <a:ext cx="9144000" cy="3902868"/>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51435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7CB175-88BA-4CF7-83DF-2004955C019D}"/>
              </a:ext>
            </a:extLst>
          </p:cNvPr>
          <p:cNvSpPr>
            <a:spLocks noGrp="1"/>
          </p:cNvSpPr>
          <p:nvPr>
            <p:ph type="title"/>
          </p:nvPr>
        </p:nvSpPr>
        <p:spPr>
          <a:xfrm>
            <a:off x="338635" y="1350168"/>
            <a:ext cx="2583158" cy="3180852"/>
          </a:xfrm>
        </p:spPr>
        <p:txBody>
          <a:bodyPr vert="horz" lIns="91440" tIns="45720" rIns="91440" bIns="45720" rtlCol="0" anchor="t">
            <a:normAutofit/>
          </a:bodyPr>
          <a:lstStyle/>
          <a:p>
            <a:pPr defTabSz="457200"/>
            <a:r>
              <a:rPr lang="en-US" sz="3300"/>
              <a:t>Artificial Neural Network</a:t>
            </a:r>
          </a:p>
        </p:txBody>
      </p:sp>
      <p:pic>
        <p:nvPicPr>
          <p:cNvPr id="4" name="Picture 3">
            <a:extLst>
              <a:ext uri="{FF2B5EF4-FFF2-40B4-BE49-F238E27FC236}">
                <a16:creationId xmlns:a16="http://schemas.microsoft.com/office/drawing/2014/main" id="{5A9E927A-72EE-4ADA-A6AB-9032DA5CC50C}"/>
              </a:ext>
            </a:extLst>
          </p:cNvPr>
          <p:cNvPicPr>
            <a:picLocks noChangeAspect="1"/>
          </p:cNvPicPr>
          <p:nvPr/>
        </p:nvPicPr>
        <p:blipFill>
          <a:blip r:embed="rId3"/>
          <a:stretch>
            <a:fillRect/>
          </a:stretch>
        </p:blipFill>
        <p:spPr>
          <a:xfrm>
            <a:off x="4286665" y="482598"/>
            <a:ext cx="4048423" cy="404842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29387154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9"/>
          <p:cNvSpPr txBox="1">
            <a:spLocks noGrp="1"/>
          </p:cNvSpPr>
          <p:nvPr>
            <p:ph idx="1"/>
          </p:nvPr>
        </p:nvSpPr>
        <p:spPr>
          <a:xfrm>
            <a:off x="220980" y="1767840"/>
            <a:ext cx="8709660" cy="906780"/>
          </a:xfrm>
          <a:prstGeom prst="rect">
            <a:avLst/>
          </a:prstGeom>
        </p:spPr>
        <p:txBody>
          <a:bodyPr spcFirstLastPara="1" wrap="square" lIns="51425" tIns="51425" rIns="51425" bIns="51425" anchor="t" anchorCtr="0">
            <a:noAutofit/>
          </a:bodyPr>
          <a:lstStyle/>
          <a:p>
            <a:pPr marL="0" indent="0">
              <a:lnSpc>
                <a:spcPct val="115000"/>
              </a:lnSpc>
              <a:spcBef>
                <a:spcPts val="0"/>
              </a:spcBef>
              <a:spcAft>
                <a:spcPts val="0"/>
              </a:spcAft>
              <a:buClr>
                <a:schemeClr val="tx1"/>
              </a:buClr>
              <a:buSzPts val="1100"/>
              <a:buNone/>
            </a:pPr>
            <a:r>
              <a:rPr lang="en-US" sz="1600" dirty="0">
                <a:latin typeface="Roboto"/>
                <a:ea typeface="Roboto"/>
                <a:cs typeface="Roboto"/>
                <a:sym typeface="Roboto"/>
              </a:rPr>
              <a:t>In our Ensemble Model, we have calculated the weighted average of the predicted probabilities of the algorithms that we have used during the </a:t>
            </a:r>
            <a:r>
              <a:rPr lang="en-US" sz="1600" dirty="0"/>
              <a:t>analysis</a:t>
            </a:r>
            <a:r>
              <a:rPr lang="en-US" sz="1600" dirty="0">
                <a:latin typeface="Roboto"/>
                <a:ea typeface="Roboto"/>
                <a:cs typeface="Roboto"/>
                <a:sym typeface="Roboto"/>
              </a:rPr>
              <a:t>. We included only the successful ones.</a:t>
            </a:r>
          </a:p>
          <a:p>
            <a:pPr marL="342900" indent="-342900">
              <a:spcBef>
                <a:spcPts val="1600"/>
              </a:spcBef>
              <a:spcAft>
                <a:spcPts val="0"/>
              </a:spcAft>
              <a:buClr>
                <a:schemeClr val="tx1"/>
              </a:buClr>
              <a:buFont typeface="+mj-lt"/>
              <a:buAutoNum type="arabicPeriod"/>
            </a:pPr>
            <a:endParaRPr sz="1600" dirty="0"/>
          </a:p>
        </p:txBody>
      </p:sp>
      <p:sp>
        <p:nvSpPr>
          <p:cNvPr id="5" name="Title 1">
            <a:extLst>
              <a:ext uri="{FF2B5EF4-FFF2-40B4-BE49-F238E27FC236}">
                <a16:creationId xmlns:a16="http://schemas.microsoft.com/office/drawing/2014/main" id="{FC088B00-00BF-4C4B-A380-759ABC0A73E5}"/>
              </a:ext>
            </a:extLst>
          </p:cNvPr>
          <p:cNvSpPr>
            <a:spLocks noGrp="1"/>
          </p:cNvSpPr>
          <p:nvPr>
            <p:ph type="title"/>
          </p:nvPr>
        </p:nvSpPr>
        <p:spPr>
          <a:xfrm>
            <a:off x="607500" y="335391"/>
            <a:ext cx="8276150" cy="727838"/>
          </a:xfrm>
        </p:spPr>
        <p:txBody>
          <a:bodyPr/>
          <a:lstStyle/>
          <a:p>
            <a:r>
              <a:rPr lang="en-US">
                <a:solidFill>
                  <a:srgbClr val="000000"/>
                </a:solidFill>
                <a:sym typeface="Roboto"/>
              </a:rPr>
              <a:t>Ensemble Model</a:t>
            </a:r>
            <a:endParaRPr lang="en-US">
              <a:solidFill>
                <a:srgbClr val="000000"/>
              </a:solidFill>
            </a:endParaRPr>
          </a:p>
        </p:txBody>
      </p:sp>
      <p:pic>
        <p:nvPicPr>
          <p:cNvPr id="2" name="Picture 1">
            <a:extLst>
              <a:ext uri="{FF2B5EF4-FFF2-40B4-BE49-F238E27FC236}">
                <a16:creationId xmlns:a16="http://schemas.microsoft.com/office/drawing/2014/main" id="{81D57119-B0C0-41E9-B193-127C5B1CA3E4}"/>
              </a:ext>
            </a:extLst>
          </p:cNvPr>
          <p:cNvPicPr>
            <a:picLocks noChangeAspect="1"/>
          </p:cNvPicPr>
          <p:nvPr/>
        </p:nvPicPr>
        <p:blipFill>
          <a:blip r:embed="rId3">
            <a:duotone>
              <a:prstClr val="black"/>
              <a:schemeClr val="accent1">
                <a:tint val="45000"/>
                <a:satMod val="400000"/>
              </a:schemeClr>
            </a:duotone>
          </a:blip>
          <a:stretch>
            <a:fillRect/>
          </a:stretch>
        </p:blipFill>
        <p:spPr>
          <a:xfrm>
            <a:off x="1817836" y="2437624"/>
            <a:ext cx="5691187" cy="2629676"/>
          </a:xfrm>
          <a:prstGeom prst="rect">
            <a:avLst/>
          </a:prstGeom>
        </p:spPr>
      </p:pic>
    </p:spTree>
    <p:extLst>
      <p:ext uri="{BB962C8B-B14F-4D97-AF65-F5344CB8AC3E}">
        <p14:creationId xmlns:p14="http://schemas.microsoft.com/office/powerpoint/2010/main" val="1980948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9"/>
          <p:cNvSpPr txBox="1">
            <a:spLocks noGrp="1"/>
          </p:cNvSpPr>
          <p:nvPr>
            <p:ph idx="1"/>
          </p:nvPr>
        </p:nvSpPr>
        <p:spPr>
          <a:xfrm>
            <a:off x="977462" y="2522745"/>
            <a:ext cx="7953178" cy="397291"/>
          </a:xfrm>
          <a:prstGeom prst="rect">
            <a:avLst/>
          </a:prstGeom>
        </p:spPr>
        <p:txBody>
          <a:bodyPr spcFirstLastPara="1" wrap="square" lIns="51425" tIns="51425" rIns="51425" bIns="51425" anchor="t" anchorCtr="0">
            <a:noAutofit/>
          </a:bodyPr>
          <a:lstStyle/>
          <a:p>
            <a:pPr marL="0" indent="0">
              <a:lnSpc>
                <a:spcPct val="115000"/>
              </a:lnSpc>
              <a:spcBef>
                <a:spcPts val="0"/>
              </a:spcBef>
              <a:spcAft>
                <a:spcPts val="0"/>
              </a:spcAft>
              <a:buClr>
                <a:schemeClr val="tx1"/>
              </a:buClr>
              <a:buSzPts val="1100"/>
              <a:buNone/>
            </a:pPr>
            <a:r>
              <a:rPr lang="en-US" sz="1600" dirty="0">
                <a:latin typeface="Roboto"/>
                <a:ea typeface="Roboto"/>
                <a:cs typeface="Roboto"/>
                <a:sym typeface="Roboto"/>
              </a:rPr>
              <a:t>Confusion matrix</a:t>
            </a:r>
          </a:p>
          <a:p>
            <a:pPr marL="342900" indent="-342900">
              <a:spcBef>
                <a:spcPts val="1600"/>
              </a:spcBef>
              <a:spcAft>
                <a:spcPts val="0"/>
              </a:spcAft>
              <a:buClr>
                <a:schemeClr val="tx1"/>
              </a:buClr>
              <a:buFont typeface="+mj-lt"/>
              <a:buAutoNum type="arabicPeriod"/>
            </a:pPr>
            <a:endParaRPr sz="1600" dirty="0"/>
          </a:p>
        </p:txBody>
      </p:sp>
      <p:sp>
        <p:nvSpPr>
          <p:cNvPr id="5" name="Title 1">
            <a:extLst>
              <a:ext uri="{FF2B5EF4-FFF2-40B4-BE49-F238E27FC236}">
                <a16:creationId xmlns:a16="http://schemas.microsoft.com/office/drawing/2014/main" id="{FC088B00-00BF-4C4B-A380-759ABC0A73E5}"/>
              </a:ext>
            </a:extLst>
          </p:cNvPr>
          <p:cNvSpPr>
            <a:spLocks noGrp="1"/>
          </p:cNvSpPr>
          <p:nvPr>
            <p:ph type="title"/>
          </p:nvPr>
        </p:nvSpPr>
        <p:spPr>
          <a:xfrm>
            <a:off x="607500" y="335391"/>
            <a:ext cx="8276150" cy="727838"/>
          </a:xfrm>
        </p:spPr>
        <p:txBody>
          <a:bodyPr/>
          <a:lstStyle/>
          <a:p>
            <a:r>
              <a:rPr lang="en-US">
                <a:solidFill>
                  <a:srgbClr val="000000"/>
                </a:solidFill>
                <a:sym typeface="Roboto"/>
              </a:rPr>
              <a:t>Ensemble Model</a:t>
            </a:r>
            <a:endParaRPr lang="en-US">
              <a:solidFill>
                <a:srgbClr val="000000"/>
              </a:solidFill>
            </a:endParaRPr>
          </a:p>
        </p:txBody>
      </p:sp>
      <p:graphicFrame>
        <p:nvGraphicFramePr>
          <p:cNvPr id="3" name="Table 3">
            <a:extLst>
              <a:ext uri="{FF2B5EF4-FFF2-40B4-BE49-F238E27FC236}">
                <a16:creationId xmlns:a16="http://schemas.microsoft.com/office/drawing/2014/main" id="{7AA10F1C-86D3-40D2-A026-26A0C604EBE0}"/>
              </a:ext>
            </a:extLst>
          </p:cNvPr>
          <p:cNvGraphicFramePr>
            <a:graphicFrameLocks noGrp="1"/>
          </p:cNvGraphicFramePr>
          <p:nvPr>
            <p:extLst>
              <p:ext uri="{D42A27DB-BD31-4B8C-83A1-F6EECF244321}">
                <p14:modId xmlns:p14="http://schemas.microsoft.com/office/powerpoint/2010/main" val="1556663733"/>
              </p:ext>
            </p:extLst>
          </p:nvPr>
        </p:nvGraphicFramePr>
        <p:xfrm>
          <a:off x="2869324" y="2134653"/>
          <a:ext cx="3405351" cy="1112520"/>
        </p:xfrm>
        <a:graphic>
          <a:graphicData uri="http://schemas.openxmlformats.org/drawingml/2006/table">
            <a:tbl>
              <a:tblPr firstRow="1" bandRow="1">
                <a:tableStyleId>{2D5ABB26-0587-4C30-8999-92F81FD0307C}</a:tableStyleId>
              </a:tblPr>
              <a:tblGrid>
                <a:gridCol w="1135117">
                  <a:extLst>
                    <a:ext uri="{9D8B030D-6E8A-4147-A177-3AD203B41FA5}">
                      <a16:colId xmlns:a16="http://schemas.microsoft.com/office/drawing/2014/main" val="2017877259"/>
                    </a:ext>
                  </a:extLst>
                </a:gridCol>
                <a:gridCol w="1135117">
                  <a:extLst>
                    <a:ext uri="{9D8B030D-6E8A-4147-A177-3AD203B41FA5}">
                      <a16:colId xmlns:a16="http://schemas.microsoft.com/office/drawing/2014/main" val="2593338278"/>
                    </a:ext>
                  </a:extLst>
                </a:gridCol>
                <a:gridCol w="1135117">
                  <a:extLst>
                    <a:ext uri="{9D8B030D-6E8A-4147-A177-3AD203B41FA5}">
                      <a16:colId xmlns:a16="http://schemas.microsoft.com/office/drawing/2014/main" val="781709834"/>
                    </a:ext>
                  </a:extLst>
                </a:gridCol>
              </a:tblGrid>
              <a:tr h="370840">
                <a:tc>
                  <a:txBody>
                    <a:bodyPr/>
                    <a:lstStyle/>
                    <a:p>
                      <a:pPr algn="ctr"/>
                      <a:endParaRPr lang="en-US" sz="1800" dirty="0">
                        <a:latin typeface="Consolas" panose="020B0609020204030204" pitchFamily="49" charset="0"/>
                      </a:endParaRPr>
                    </a:p>
                  </a:txBody>
                  <a:tcPr/>
                </a:tc>
                <a:tc>
                  <a:txBody>
                    <a:bodyPr/>
                    <a:lstStyle/>
                    <a:p>
                      <a:pPr algn="ctr"/>
                      <a:r>
                        <a:rPr lang="en-US" sz="1800" dirty="0">
                          <a:latin typeface="Consolas" panose="020B0609020204030204" pitchFamily="49" charset="0"/>
                        </a:rPr>
                        <a:t>A</a:t>
                      </a:r>
                    </a:p>
                  </a:txBody>
                  <a:tcPr/>
                </a:tc>
                <a:tc>
                  <a:txBody>
                    <a:bodyPr/>
                    <a:lstStyle/>
                    <a:p>
                      <a:pPr algn="ctr"/>
                      <a:r>
                        <a:rPr lang="en-US" sz="1800" dirty="0">
                          <a:latin typeface="Consolas" panose="020B0609020204030204" pitchFamily="49" charset="0"/>
                        </a:rPr>
                        <a:t>T</a:t>
                      </a:r>
                    </a:p>
                  </a:txBody>
                  <a:tcPr/>
                </a:tc>
                <a:extLst>
                  <a:ext uri="{0D108BD9-81ED-4DB2-BD59-A6C34878D82A}">
                    <a16:rowId xmlns:a16="http://schemas.microsoft.com/office/drawing/2014/main" val="3597304013"/>
                  </a:ext>
                </a:extLst>
              </a:tr>
              <a:tr h="370840">
                <a:tc>
                  <a:txBody>
                    <a:bodyPr/>
                    <a:lstStyle/>
                    <a:p>
                      <a:pPr algn="ctr"/>
                      <a:r>
                        <a:rPr lang="en-US" sz="1800" b="1" dirty="0">
                          <a:latin typeface="Consolas" panose="020B0609020204030204" pitchFamily="49" charset="0"/>
                        </a:rPr>
                        <a:t>A</a:t>
                      </a:r>
                    </a:p>
                  </a:txBody>
                  <a:tcPr/>
                </a:tc>
                <a:tc>
                  <a:txBody>
                    <a:bodyPr/>
                    <a:lstStyle/>
                    <a:p>
                      <a:pPr algn="ctr"/>
                      <a:r>
                        <a:rPr lang="en-US" sz="1800" b="1" dirty="0">
                          <a:latin typeface="Consolas" panose="020B0609020204030204" pitchFamily="49" charset="0"/>
                        </a:rPr>
                        <a:t>954</a:t>
                      </a:r>
                    </a:p>
                  </a:txBody>
                  <a:tcPr/>
                </a:tc>
                <a:tc>
                  <a:txBody>
                    <a:bodyPr/>
                    <a:lstStyle/>
                    <a:p>
                      <a:pPr algn="ctr"/>
                      <a:r>
                        <a:rPr lang="en-US" sz="1800" dirty="0">
                          <a:latin typeface="Consolas" panose="020B0609020204030204" pitchFamily="49" charset="0"/>
                        </a:rPr>
                        <a:t>171</a:t>
                      </a:r>
                    </a:p>
                  </a:txBody>
                  <a:tcPr/>
                </a:tc>
                <a:extLst>
                  <a:ext uri="{0D108BD9-81ED-4DB2-BD59-A6C34878D82A}">
                    <a16:rowId xmlns:a16="http://schemas.microsoft.com/office/drawing/2014/main" val="3172464546"/>
                  </a:ext>
                </a:extLst>
              </a:tr>
              <a:tr h="370840">
                <a:tc>
                  <a:txBody>
                    <a:bodyPr/>
                    <a:lstStyle/>
                    <a:p>
                      <a:pPr algn="ctr"/>
                      <a:r>
                        <a:rPr lang="en-US" sz="1800" b="1" dirty="0">
                          <a:latin typeface="Consolas" panose="020B0609020204030204" pitchFamily="49" charset="0"/>
                        </a:rPr>
                        <a:t>T</a:t>
                      </a:r>
                    </a:p>
                  </a:txBody>
                  <a:tcPr/>
                </a:tc>
                <a:tc>
                  <a:txBody>
                    <a:bodyPr/>
                    <a:lstStyle/>
                    <a:p>
                      <a:pPr algn="ctr"/>
                      <a:r>
                        <a:rPr lang="en-US" sz="1800" dirty="0">
                          <a:latin typeface="Consolas" panose="020B0609020204030204" pitchFamily="49" charset="0"/>
                        </a:rPr>
                        <a:t>307</a:t>
                      </a:r>
                    </a:p>
                  </a:txBody>
                  <a:tcPr/>
                </a:tc>
                <a:tc>
                  <a:txBody>
                    <a:bodyPr/>
                    <a:lstStyle/>
                    <a:p>
                      <a:pPr algn="ctr"/>
                      <a:r>
                        <a:rPr lang="en-US" sz="1800" b="1" dirty="0">
                          <a:latin typeface="Consolas" panose="020B0609020204030204" pitchFamily="49" charset="0"/>
                        </a:rPr>
                        <a:t>491</a:t>
                      </a:r>
                    </a:p>
                  </a:txBody>
                  <a:tcPr/>
                </a:tc>
                <a:extLst>
                  <a:ext uri="{0D108BD9-81ED-4DB2-BD59-A6C34878D82A}">
                    <a16:rowId xmlns:a16="http://schemas.microsoft.com/office/drawing/2014/main" val="818689157"/>
                  </a:ext>
                </a:extLst>
              </a:tr>
            </a:tbl>
          </a:graphicData>
        </a:graphic>
      </p:graphicFrame>
      <p:sp>
        <p:nvSpPr>
          <p:cNvPr id="7" name="Google Shape;120;p19">
            <a:extLst>
              <a:ext uri="{FF2B5EF4-FFF2-40B4-BE49-F238E27FC236}">
                <a16:creationId xmlns:a16="http://schemas.microsoft.com/office/drawing/2014/main" id="{57F2401E-E61A-4A55-95D7-D2AD6929258E}"/>
              </a:ext>
            </a:extLst>
          </p:cNvPr>
          <p:cNvSpPr txBox="1">
            <a:spLocks/>
          </p:cNvSpPr>
          <p:nvPr/>
        </p:nvSpPr>
        <p:spPr>
          <a:xfrm>
            <a:off x="977462" y="3815567"/>
            <a:ext cx="7953178" cy="397291"/>
          </a:xfrm>
          <a:prstGeom prst="rect">
            <a:avLst/>
          </a:prstGeom>
          <a:effectLst>
            <a:outerShdw blurRad="50800" dir="14400000">
              <a:srgbClr val="000000">
                <a:alpha val="40000"/>
              </a:srgbClr>
            </a:outerShdw>
          </a:effectLst>
        </p:spPr>
        <p:txBody>
          <a:bodyPr spcFirstLastPara="1" vert="horz" wrap="square" lIns="51425" tIns="51425" rIns="51425" bIns="51425" rtlCol="0" anchor="t" anchorCtr="0">
            <a:noAutofit/>
          </a:bodyPr>
          <a:lstStyle>
            <a:lvl1pPr marL="257175" indent="-257175" algn="l" defTabSz="342900" rtl="0" eaLnBrk="1" latinLnBrk="0" hangingPunct="1">
              <a:spcBef>
                <a:spcPct val="20000"/>
              </a:spcBef>
              <a:spcAft>
                <a:spcPts val="450"/>
              </a:spcAft>
              <a:buClr>
                <a:schemeClr val="accent1"/>
              </a:buClr>
              <a:buFont typeface="Wingdings 2" charset="2"/>
              <a:buChar char=""/>
              <a:defRPr sz="1350" kern="1200">
                <a:solidFill>
                  <a:schemeClr val="tx1"/>
                </a:solidFill>
                <a:latin typeface="+mn-lt"/>
                <a:ea typeface="+mn-ea"/>
                <a:cs typeface="+mn-cs"/>
              </a:defRPr>
            </a:lvl1pPr>
            <a:lvl2pPr marL="557213" indent="-214313" algn="l" defTabSz="342900" rtl="0" eaLnBrk="1" latinLnBrk="0" hangingPunct="1">
              <a:spcBef>
                <a:spcPct val="20000"/>
              </a:spcBef>
              <a:spcAft>
                <a:spcPts val="450"/>
              </a:spcAft>
              <a:buClr>
                <a:schemeClr val="accent1"/>
              </a:buClr>
              <a:buFont typeface="Wingdings 2" charset="2"/>
              <a:buChar char=""/>
              <a:defRPr sz="1200"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Clr>
                <a:schemeClr val="accent1"/>
              </a:buClr>
              <a:buFont typeface="Wingdings 2" charset="2"/>
              <a:buChar char=""/>
              <a:defRPr sz="1050" kern="1200">
                <a:solidFill>
                  <a:schemeClr val="tx1"/>
                </a:solidFill>
                <a:latin typeface="+mn-lt"/>
                <a:ea typeface="+mn-ea"/>
                <a:cs typeface="+mn-cs"/>
              </a:defRPr>
            </a:lvl3pPr>
            <a:lvl4pPr marL="12001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4pPr>
            <a:lvl5pPr marL="15430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5pPr>
            <a:lvl6pPr marL="18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6pPr>
            <a:lvl7pPr marL="21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7pPr>
            <a:lvl8pPr marL="24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8pPr>
            <a:lvl9pPr marL="27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9pPr>
          </a:lstStyle>
          <a:p>
            <a:pPr marL="0" indent="0">
              <a:lnSpc>
                <a:spcPct val="115000"/>
              </a:lnSpc>
              <a:spcBef>
                <a:spcPts val="0"/>
              </a:spcBef>
              <a:spcAft>
                <a:spcPts val="0"/>
              </a:spcAft>
              <a:buClr>
                <a:schemeClr val="tx1"/>
              </a:buClr>
              <a:buSzPts val="1100"/>
              <a:buNone/>
            </a:pPr>
            <a:r>
              <a:rPr lang="en-US" sz="1600" dirty="0">
                <a:latin typeface="Roboto"/>
                <a:ea typeface="Roboto"/>
                <a:cs typeface="Roboto"/>
                <a:sym typeface="Roboto"/>
              </a:rPr>
              <a:t>Accuracy:  					</a:t>
            </a:r>
            <a:r>
              <a:rPr lang="en-US" sz="1600" b="1" dirty="0">
                <a:latin typeface="Roboto"/>
                <a:ea typeface="Roboto"/>
                <a:cs typeface="Roboto"/>
                <a:sym typeface="Roboto"/>
              </a:rPr>
              <a:t>75.14301%</a:t>
            </a:r>
          </a:p>
          <a:p>
            <a:pPr marL="0" indent="0">
              <a:lnSpc>
                <a:spcPct val="115000"/>
              </a:lnSpc>
              <a:spcBef>
                <a:spcPts val="0"/>
              </a:spcBef>
              <a:spcAft>
                <a:spcPts val="0"/>
              </a:spcAft>
              <a:buClr>
                <a:schemeClr val="tx1"/>
              </a:buClr>
              <a:buSzPts val="1100"/>
              <a:buFont typeface="Wingdings 2" charset="2"/>
              <a:buNone/>
            </a:pPr>
            <a:endParaRPr lang="en-US" sz="1600" dirty="0">
              <a:latin typeface="Roboto"/>
              <a:ea typeface="Roboto"/>
              <a:cs typeface="Roboto"/>
              <a:sym typeface="Roboto"/>
            </a:endParaRPr>
          </a:p>
          <a:p>
            <a:pPr marL="342900" indent="-342900">
              <a:spcBef>
                <a:spcPts val="1600"/>
              </a:spcBef>
              <a:spcAft>
                <a:spcPts val="0"/>
              </a:spcAft>
              <a:buClr>
                <a:schemeClr val="tx1"/>
              </a:buClr>
              <a:buFont typeface="+mj-lt"/>
              <a:buAutoNum type="arabicPeriod"/>
            </a:pPr>
            <a:endParaRPr lang="en-US" sz="1600" dirty="0"/>
          </a:p>
        </p:txBody>
      </p:sp>
    </p:spTree>
    <p:extLst>
      <p:ext uri="{BB962C8B-B14F-4D97-AF65-F5344CB8AC3E}">
        <p14:creationId xmlns:p14="http://schemas.microsoft.com/office/powerpoint/2010/main" val="3723232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5" name="Title 1">
            <a:extLst>
              <a:ext uri="{FF2B5EF4-FFF2-40B4-BE49-F238E27FC236}">
                <a16:creationId xmlns:a16="http://schemas.microsoft.com/office/drawing/2014/main" id="{FC088B00-00BF-4C4B-A380-759ABC0A73E5}"/>
              </a:ext>
            </a:extLst>
          </p:cNvPr>
          <p:cNvSpPr>
            <a:spLocks noGrp="1"/>
          </p:cNvSpPr>
          <p:nvPr>
            <p:ph type="title"/>
          </p:nvPr>
        </p:nvSpPr>
        <p:spPr>
          <a:xfrm>
            <a:off x="607500" y="335391"/>
            <a:ext cx="7928999" cy="727838"/>
          </a:xfrm>
        </p:spPr>
        <p:txBody>
          <a:bodyPr/>
          <a:lstStyle/>
          <a:p>
            <a:r>
              <a:rPr lang="en-US" dirty="0">
                <a:solidFill>
                  <a:srgbClr val="000000"/>
                </a:solidFill>
                <a:sym typeface="Roboto"/>
              </a:rPr>
              <a:t>Accuracy rates of all the algorithms</a:t>
            </a:r>
          </a:p>
        </p:txBody>
      </p:sp>
      <p:graphicFrame>
        <p:nvGraphicFramePr>
          <p:cNvPr id="4" name="Table 3">
            <a:extLst>
              <a:ext uri="{FF2B5EF4-FFF2-40B4-BE49-F238E27FC236}">
                <a16:creationId xmlns:a16="http://schemas.microsoft.com/office/drawing/2014/main" id="{8870B56F-AC0C-4DFE-B8D7-9C808DF7F4A8}"/>
              </a:ext>
            </a:extLst>
          </p:cNvPr>
          <p:cNvGraphicFramePr>
            <a:graphicFrameLocks noGrp="1"/>
          </p:cNvGraphicFramePr>
          <p:nvPr>
            <p:extLst>
              <p:ext uri="{D42A27DB-BD31-4B8C-83A1-F6EECF244321}">
                <p14:modId xmlns:p14="http://schemas.microsoft.com/office/powerpoint/2010/main" val="911623145"/>
              </p:ext>
            </p:extLst>
          </p:nvPr>
        </p:nvGraphicFramePr>
        <p:xfrm>
          <a:off x="829529" y="1944987"/>
          <a:ext cx="7484940" cy="2863122"/>
        </p:xfrm>
        <a:graphic>
          <a:graphicData uri="http://schemas.openxmlformats.org/drawingml/2006/table">
            <a:tbl>
              <a:tblPr>
                <a:tableStyleId>{BC89EF96-8CEA-46FF-86C4-4CE0E7609802}</a:tableStyleId>
              </a:tblPr>
              <a:tblGrid>
                <a:gridCol w="6159672">
                  <a:extLst>
                    <a:ext uri="{9D8B030D-6E8A-4147-A177-3AD203B41FA5}">
                      <a16:colId xmlns:a16="http://schemas.microsoft.com/office/drawing/2014/main" val="2619524781"/>
                    </a:ext>
                  </a:extLst>
                </a:gridCol>
                <a:gridCol w="1325268">
                  <a:extLst>
                    <a:ext uri="{9D8B030D-6E8A-4147-A177-3AD203B41FA5}">
                      <a16:colId xmlns:a16="http://schemas.microsoft.com/office/drawing/2014/main" val="2646761132"/>
                    </a:ext>
                  </a:extLst>
                </a:gridCol>
              </a:tblGrid>
              <a:tr h="0">
                <a:tc>
                  <a:txBody>
                    <a:bodyPr/>
                    <a:lstStyle/>
                    <a:p>
                      <a:pPr algn="l"/>
                      <a:r>
                        <a:rPr lang="en-US" sz="1400" b="1">
                          <a:solidFill>
                            <a:schemeClr val="tx1"/>
                          </a:solidFill>
                          <a:effectLst/>
                          <a:latin typeface="Courier New" panose="02070309020205020404" pitchFamily="49" charset="0"/>
                          <a:cs typeface="Courier New" panose="02070309020205020404" pitchFamily="49" charset="0"/>
                        </a:rPr>
                        <a:t>Algorithms</a:t>
                      </a:r>
                    </a:p>
                  </a:txBody>
                  <a:tcPr marL="28803" marR="28803" marT="27651" marB="27651" anchor="ctr"/>
                </a:tc>
                <a:tc>
                  <a:txBody>
                    <a:bodyPr/>
                    <a:lstStyle/>
                    <a:p>
                      <a:pPr algn="l"/>
                      <a:r>
                        <a:rPr lang="en-US" sz="1400" b="1">
                          <a:solidFill>
                            <a:schemeClr val="tx1"/>
                          </a:solidFill>
                          <a:effectLst/>
                          <a:latin typeface="Courier New" panose="02070309020205020404" pitchFamily="49" charset="0"/>
                          <a:cs typeface="Courier New" panose="02070309020205020404" pitchFamily="49" charset="0"/>
                        </a:rPr>
                        <a:t>Accuracy</a:t>
                      </a:r>
                    </a:p>
                  </a:txBody>
                  <a:tcPr marL="28803" marR="28803" marT="27651" marB="27651" anchor="ctr"/>
                </a:tc>
                <a:extLst>
                  <a:ext uri="{0D108BD9-81ED-4DB2-BD59-A6C34878D82A}">
                    <a16:rowId xmlns:a16="http://schemas.microsoft.com/office/drawing/2014/main" val="1023385274"/>
                  </a:ext>
                </a:extLst>
              </a:tr>
              <a:tr h="91440">
                <a:tc>
                  <a:txBody>
                    <a:bodyPr/>
                    <a:lstStyle/>
                    <a:p>
                      <a:pPr algn="l"/>
                      <a:r>
                        <a:rPr lang="en-US" sz="1400">
                          <a:effectLst/>
                          <a:latin typeface="Courier New" panose="02070309020205020404" pitchFamily="49" charset="0"/>
                          <a:cs typeface="Courier New" panose="02070309020205020404" pitchFamily="49" charset="0"/>
                        </a:rPr>
                        <a:t>Artificial Neural Network</a:t>
                      </a:r>
                    </a:p>
                  </a:txBody>
                  <a:tcPr marL="28803" marR="28803" marT="23043" marB="23043" anchor="ctr"/>
                </a:tc>
                <a:tc>
                  <a:txBody>
                    <a:bodyPr/>
                    <a:lstStyle/>
                    <a:p>
                      <a:pPr algn="l"/>
                      <a:r>
                        <a:rPr lang="en-US" sz="1400">
                          <a:effectLst/>
                          <a:latin typeface="Courier New" panose="02070309020205020404" pitchFamily="49" charset="0"/>
                          <a:cs typeface="Courier New" panose="02070309020205020404" pitchFamily="49" charset="0"/>
                        </a:rPr>
                        <a:t>61.88248</a:t>
                      </a:r>
                    </a:p>
                  </a:txBody>
                  <a:tcPr marL="28803" marR="28803" marT="23043" marB="23043" anchor="ctr"/>
                </a:tc>
                <a:extLst>
                  <a:ext uri="{0D108BD9-81ED-4DB2-BD59-A6C34878D82A}">
                    <a16:rowId xmlns:a16="http://schemas.microsoft.com/office/drawing/2014/main" val="252180262"/>
                  </a:ext>
                </a:extLst>
              </a:tr>
              <a:tr h="91440">
                <a:tc>
                  <a:txBody>
                    <a:bodyPr/>
                    <a:lstStyle/>
                    <a:p>
                      <a:pPr algn="l"/>
                      <a:r>
                        <a:rPr lang="en-US" sz="1400">
                          <a:effectLst/>
                          <a:latin typeface="Courier New" panose="02070309020205020404" pitchFamily="49" charset="0"/>
                          <a:cs typeface="Courier New" panose="02070309020205020404" pitchFamily="49" charset="0"/>
                        </a:rPr>
                        <a:t>Naive Bayes</a:t>
                      </a:r>
                    </a:p>
                  </a:txBody>
                  <a:tcPr marL="28803" marR="28803" marT="23043" marB="23043" anchor="ctr"/>
                </a:tc>
                <a:tc>
                  <a:txBody>
                    <a:bodyPr/>
                    <a:lstStyle/>
                    <a:p>
                      <a:pPr algn="l"/>
                      <a:r>
                        <a:rPr lang="en-US" sz="1400">
                          <a:effectLst/>
                          <a:latin typeface="Courier New" panose="02070309020205020404" pitchFamily="49" charset="0"/>
                          <a:cs typeface="Courier New" panose="02070309020205020404" pitchFamily="49" charset="0"/>
                        </a:rPr>
                        <a:t>64.01456</a:t>
                      </a:r>
                    </a:p>
                  </a:txBody>
                  <a:tcPr marL="28803" marR="28803" marT="23043" marB="23043" anchor="ctr"/>
                </a:tc>
                <a:extLst>
                  <a:ext uri="{0D108BD9-81ED-4DB2-BD59-A6C34878D82A}">
                    <a16:rowId xmlns:a16="http://schemas.microsoft.com/office/drawing/2014/main" val="2440586421"/>
                  </a:ext>
                </a:extLst>
              </a:tr>
              <a:tr h="91440">
                <a:tc>
                  <a:txBody>
                    <a:bodyPr/>
                    <a:lstStyle/>
                    <a:p>
                      <a:pPr algn="l"/>
                      <a:r>
                        <a:rPr lang="en-US" sz="1400" dirty="0">
                          <a:effectLst/>
                          <a:latin typeface="Courier New" panose="02070309020205020404" pitchFamily="49" charset="0"/>
                          <a:cs typeface="Courier New" panose="02070309020205020404" pitchFamily="49" charset="0"/>
                        </a:rPr>
                        <a:t>Random Forest</a:t>
                      </a:r>
                    </a:p>
                  </a:txBody>
                  <a:tcPr marL="28803" marR="28803" marT="23043" marB="23043" anchor="ctr"/>
                </a:tc>
                <a:tc>
                  <a:txBody>
                    <a:bodyPr/>
                    <a:lstStyle/>
                    <a:p>
                      <a:pPr algn="l"/>
                      <a:r>
                        <a:rPr lang="en-US" sz="1400">
                          <a:effectLst/>
                          <a:latin typeface="Courier New" panose="02070309020205020404" pitchFamily="49" charset="0"/>
                          <a:cs typeface="Courier New" panose="02070309020205020404" pitchFamily="49" charset="0"/>
                        </a:rPr>
                        <a:t>70.25481</a:t>
                      </a:r>
                    </a:p>
                  </a:txBody>
                  <a:tcPr marL="28803" marR="28803" marT="23043" marB="23043" anchor="ctr"/>
                </a:tc>
                <a:extLst>
                  <a:ext uri="{0D108BD9-81ED-4DB2-BD59-A6C34878D82A}">
                    <a16:rowId xmlns:a16="http://schemas.microsoft.com/office/drawing/2014/main" val="4049985339"/>
                  </a:ext>
                </a:extLst>
              </a:tr>
              <a:tr h="91440">
                <a:tc>
                  <a:txBody>
                    <a:bodyPr/>
                    <a:lstStyle/>
                    <a:p>
                      <a:pPr algn="l"/>
                      <a:r>
                        <a:rPr lang="en-US" sz="1400">
                          <a:effectLst/>
                          <a:latin typeface="Courier New" panose="02070309020205020404" pitchFamily="49" charset="0"/>
                          <a:cs typeface="Courier New" panose="02070309020205020404" pitchFamily="49" charset="0"/>
                        </a:rPr>
                        <a:t>Support Vector Machines (SVM) with Radial Kernel</a:t>
                      </a:r>
                    </a:p>
                  </a:txBody>
                  <a:tcPr marL="28803" marR="28803" marT="23043" marB="23043" anchor="ctr"/>
                </a:tc>
                <a:tc>
                  <a:txBody>
                    <a:bodyPr/>
                    <a:lstStyle/>
                    <a:p>
                      <a:pPr algn="l"/>
                      <a:r>
                        <a:rPr lang="en-US" sz="1400">
                          <a:effectLst/>
                          <a:latin typeface="Courier New" panose="02070309020205020404" pitchFamily="49" charset="0"/>
                          <a:cs typeface="Courier New" panose="02070309020205020404" pitchFamily="49" charset="0"/>
                        </a:rPr>
                        <a:t>70.93084</a:t>
                      </a:r>
                    </a:p>
                  </a:txBody>
                  <a:tcPr marL="28803" marR="28803" marT="23043" marB="23043" anchor="ctr"/>
                </a:tc>
                <a:extLst>
                  <a:ext uri="{0D108BD9-81ED-4DB2-BD59-A6C34878D82A}">
                    <a16:rowId xmlns:a16="http://schemas.microsoft.com/office/drawing/2014/main" val="486646798"/>
                  </a:ext>
                </a:extLst>
              </a:tr>
              <a:tr h="91440">
                <a:tc>
                  <a:txBody>
                    <a:bodyPr/>
                    <a:lstStyle/>
                    <a:p>
                      <a:pPr algn="l"/>
                      <a:r>
                        <a:rPr lang="en-US" sz="1400">
                          <a:effectLst/>
                          <a:latin typeface="Courier New" panose="02070309020205020404" pitchFamily="49" charset="0"/>
                          <a:cs typeface="Courier New" panose="02070309020205020404" pitchFamily="49" charset="0"/>
                        </a:rPr>
                        <a:t>Decision Tree</a:t>
                      </a:r>
                    </a:p>
                  </a:txBody>
                  <a:tcPr marL="28803" marR="28803" marT="23043" marB="23043" anchor="ctr"/>
                </a:tc>
                <a:tc>
                  <a:txBody>
                    <a:bodyPr/>
                    <a:lstStyle/>
                    <a:p>
                      <a:pPr algn="l"/>
                      <a:r>
                        <a:rPr lang="en-US" sz="1400">
                          <a:effectLst/>
                          <a:latin typeface="Courier New" panose="02070309020205020404" pitchFamily="49" charset="0"/>
                          <a:cs typeface="Courier New" panose="02070309020205020404" pitchFamily="49" charset="0"/>
                        </a:rPr>
                        <a:t>71.34685</a:t>
                      </a:r>
                    </a:p>
                  </a:txBody>
                  <a:tcPr marL="28803" marR="28803" marT="23043" marB="23043" anchor="ctr"/>
                </a:tc>
                <a:extLst>
                  <a:ext uri="{0D108BD9-81ED-4DB2-BD59-A6C34878D82A}">
                    <a16:rowId xmlns:a16="http://schemas.microsoft.com/office/drawing/2014/main" val="2903309281"/>
                  </a:ext>
                </a:extLst>
              </a:tr>
              <a:tr h="91440">
                <a:tc>
                  <a:txBody>
                    <a:bodyPr/>
                    <a:lstStyle/>
                    <a:p>
                      <a:pPr algn="l"/>
                      <a:r>
                        <a:rPr lang="en-US" sz="1400">
                          <a:effectLst/>
                          <a:latin typeface="Courier New" panose="02070309020205020404" pitchFamily="49" charset="0"/>
                          <a:cs typeface="Courier New" panose="02070309020205020404" pitchFamily="49" charset="0"/>
                        </a:rPr>
                        <a:t>K-Nearest Neighbor</a:t>
                      </a:r>
                    </a:p>
                  </a:txBody>
                  <a:tcPr marL="28803" marR="28803" marT="23043" marB="23043" anchor="ctr"/>
                </a:tc>
                <a:tc>
                  <a:txBody>
                    <a:bodyPr/>
                    <a:lstStyle/>
                    <a:p>
                      <a:pPr algn="l"/>
                      <a:r>
                        <a:rPr lang="en-US" sz="1400">
                          <a:effectLst/>
                          <a:latin typeface="Courier New" panose="02070309020205020404" pitchFamily="49" charset="0"/>
                          <a:cs typeface="Courier New" panose="02070309020205020404" pitchFamily="49" charset="0"/>
                        </a:rPr>
                        <a:t>72.23089</a:t>
                      </a:r>
                    </a:p>
                  </a:txBody>
                  <a:tcPr marL="28803" marR="28803" marT="23043" marB="23043" anchor="ctr"/>
                </a:tc>
                <a:extLst>
                  <a:ext uri="{0D108BD9-81ED-4DB2-BD59-A6C34878D82A}">
                    <a16:rowId xmlns:a16="http://schemas.microsoft.com/office/drawing/2014/main" val="2727331184"/>
                  </a:ext>
                </a:extLst>
              </a:tr>
              <a:tr h="91440">
                <a:tc>
                  <a:txBody>
                    <a:bodyPr/>
                    <a:lstStyle/>
                    <a:p>
                      <a:pPr algn="l"/>
                      <a:r>
                        <a:rPr lang="en-US" sz="1400">
                          <a:effectLst/>
                          <a:latin typeface="Courier New" panose="02070309020205020404" pitchFamily="49" charset="0"/>
                          <a:cs typeface="Courier New" panose="02070309020205020404" pitchFamily="49" charset="0"/>
                        </a:rPr>
                        <a:t>Multivariate Logistic Regression</a:t>
                      </a:r>
                    </a:p>
                  </a:txBody>
                  <a:tcPr marL="28803" marR="28803" marT="23043" marB="23043" anchor="ctr"/>
                </a:tc>
                <a:tc>
                  <a:txBody>
                    <a:bodyPr/>
                    <a:lstStyle/>
                    <a:p>
                      <a:pPr algn="l"/>
                      <a:r>
                        <a:rPr lang="en-US" sz="1400">
                          <a:effectLst/>
                          <a:latin typeface="Courier New" panose="02070309020205020404" pitchFamily="49" charset="0"/>
                          <a:cs typeface="Courier New" panose="02070309020205020404" pitchFamily="49" charset="0"/>
                        </a:rPr>
                        <a:t>72.38690</a:t>
                      </a:r>
                    </a:p>
                  </a:txBody>
                  <a:tcPr marL="28803" marR="28803" marT="23043" marB="23043" anchor="ctr"/>
                </a:tc>
                <a:extLst>
                  <a:ext uri="{0D108BD9-81ED-4DB2-BD59-A6C34878D82A}">
                    <a16:rowId xmlns:a16="http://schemas.microsoft.com/office/drawing/2014/main" val="3923923725"/>
                  </a:ext>
                </a:extLst>
              </a:tr>
              <a:tr h="91440">
                <a:tc>
                  <a:txBody>
                    <a:bodyPr/>
                    <a:lstStyle/>
                    <a:p>
                      <a:pPr algn="l"/>
                      <a:r>
                        <a:rPr lang="en-US" sz="1400">
                          <a:effectLst/>
                          <a:latin typeface="Courier New" panose="02070309020205020404" pitchFamily="49" charset="0"/>
                          <a:cs typeface="Courier New" panose="02070309020205020404" pitchFamily="49" charset="0"/>
                        </a:rPr>
                        <a:t>Support Vector Machines (SVM) with Linear Kernel</a:t>
                      </a:r>
                    </a:p>
                  </a:txBody>
                  <a:tcPr marL="28803" marR="28803" marT="23043" marB="23043" anchor="ctr"/>
                </a:tc>
                <a:tc>
                  <a:txBody>
                    <a:bodyPr/>
                    <a:lstStyle/>
                    <a:p>
                      <a:pPr algn="l"/>
                      <a:r>
                        <a:rPr lang="en-US" sz="1400">
                          <a:effectLst/>
                          <a:latin typeface="Courier New" panose="02070309020205020404" pitchFamily="49" charset="0"/>
                          <a:cs typeface="Courier New" panose="02070309020205020404" pitchFamily="49" charset="0"/>
                        </a:rPr>
                        <a:t>72.90692</a:t>
                      </a:r>
                    </a:p>
                  </a:txBody>
                  <a:tcPr marL="28803" marR="28803" marT="23043" marB="23043" anchor="ctr"/>
                </a:tc>
                <a:extLst>
                  <a:ext uri="{0D108BD9-81ED-4DB2-BD59-A6C34878D82A}">
                    <a16:rowId xmlns:a16="http://schemas.microsoft.com/office/drawing/2014/main" val="841307218"/>
                  </a:ext>
                </a:extLst>
              </a:tr>
              <a:tr h="91440">
                <a:tc>
                  <a:txBody>
                    <a:bodyPr/>
                    <a:lstStyle/>
                    <a:p>
                      <a:pPr algn="l"/>
                      <a:r>
                        <a:rPr lang="en-US" sz="1400">
                          <a:effectLst/>
                          <a:latin typeface="Courier New" panose="02070309020205020404" pitchFamily="49" charset="0"/>
                          <a:cs typeface="Courier New" panose="02070309020205020404" pitchFamily="49" charset="0"/>
                        </a:rPr>
                        <a:t>C5.0</a:t>
                      </a:r>
                    </a:p>
                  </a:txBody>
                  <a:tcPr marL="28803" marR="28803" marT="23043" marB="23043" anchor="ctr"/>
                </a:tc>
                <a:tc>
                  <a:txBody>
                    <a:bodyPr/>
                    <a:lstStyle/>
                    <a:p>
                      <a:pPr algn="l"/>
                      <a:r>
                        <a:rPr lang="en-US" sz="1400">
                          <a:effectLst/>
                          <a:latin typeface="Courier New" panose="02070309020205020404" pitchFamily="49" charset="0"/>
                          <a:cs typeface="Courier New" panose="02070309020205020404" pitchFamily="49" charset="0"/>
                        </a:rPr>
                        <a:t>74.83099</a:t>
                      </a:r>
                    </a:p>
                  </a:txBody>
                  <a:tcPr marL="28803" marR="28803" marT="23043" marB="23043" anchor="ctr"/>
                </a:tc>
                <a:extLst>
                  <a:ext uri="{0D108BD9-81ED-4DB2-BD59-A6C34878D82A}">
                    <a16:rowId xmlns:a16="http://schemas.microsoft.com/office/drawing/2014/main" val="2183743121"/>
                  </a:ext>
                </a:extLst>
              </a:tr>
              <a:tr h="0">
                <a:tc>
                  <a:txBody>
                    <a:bodyPr/>
                    <a:lstStyle/>
                    <a:p>
                      <a:pPr algn="l"/>
                      <a:r>
                        <a:rPr lang="en-US" sz="1400" b="0" u="sng">
                          <a:effectLst/>
                          <a:latin typeface="Courier New" panose="02070309020205020404" pitchFamily="49" charset="0"/>
                          <a:cs typeface="Courier New" panose="02070309020205020404" pitchFamily="49" charset="0"/>
                        </a:rPr>
                        <a:t>Ensemble Model</a:t>
                      </a:r>
                    </a:p>
                  </a:txBody>
                  <a:tcPr marL="28803" marR="28803" marT="23043" marB="23043" anchor="ctr"/>
                </a:tc>
                <a:tc>
                  <a:txBody>
                    <a:bodyPr/>
                    <a:lstStyle/>
                    <a:p>
                      <a:pPr algn="l"/>
                      <a:r>
                        <a:rPr lang="en-US" sz="1400" b="0" u="sng" dirty="0">
                          <a:effectLst/>
                          <a:latin typeface="Courier New" panose="02070309020205020404" pitchFamily="49" charset="0"/>
                          <a:cs typeface="Courier New" panose="02070309020205020404" pitchFamily="49" charset="0"/>
                        </a:rPr>
                        <a:t>75.14301</a:t>
                      </a:r>
                    </a:p>
                  </a:txBody>
                  <a:tcPr marL="28803" marR="28803" marT="23043" marB="23043" anchor="ctr"/>
                </a:tc>
                <a:extLst>
                  <a:ext uri="{0D108BD9-81ED-4DB2-BD59-A6C34878D82A}">
                    <a16:rowId xmlns:a16="http://schemas.microsoft.com/office/drawing/2014/main" val="237211565"/>
                  </a:ext>
                </a:extLst>
              </a:tr>
            </a:tbl>
          </a:graphicData>
        </a:graphic>
      </p:graphicFrame>
    </p:spTree>
    <p:extLst>
      <p:ext uri="{BB962C8B-B14F-4D97-AF65-F5344CB8AC3E}">
        <p14:creationId xmlns:p14="http://schemas.microsoft.com/office/powerpoint/2010/main" val="283892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2"/>
        <p:cNvGrpSpPr/>
        <p:nvPr/>
      </p:nvGrpSpPr>
      <p:grpSpPr>
        <a:xfrm>
          <a:off x="0" y="0"/>
          <a:ext cx="0" cy="0"/>
          <a:chOff x="0" y="0"/>
          <a:chExt cx="0" cy="0"/>
        </a:xfrm>
      </p:grpSpPr>
      <p:grpSp>
        <p:nvGrpSpPr>
          <p:cNvPr id="1030" name="Group 75">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7374" y="3393820"/>
            <a:ext cx="9152363" cy="1758043"/>
            <a:chOff x="0" y="4525094"/>
            <a:chExt cx="12203151" cy="2344057"/>
          </a:xfrm>
        </p:grpSpPr>
        <p:sp>
          <p:nvSpPr>
            <p:cNvPr id="77"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Google Shape;63;p10"/>
          <p:cNvSpPr txBox="1">
            <a:spLocks noGrp="1"/>
          </p:cNvSpPr>
          <p:nvPr>
            <p:ph type="ctrTitle"/>
          </p:nvPr>
        </p:nvSpPr>
        <p:spPr>
          <a:xfrm>
            <a:off x="607500" y="3613149"/>
            <a:ext cx="7929000" cy="584647"/>
          </a:xfrm>
          <a:prstGeom prst="rect">
            <a:avLst/>
          </a:prstGeom>
          <a:effectLst/>
        </p:spPr>
        <p:txBody>
          <a:bodyPr spcFirstLastPara="1" lIns="91425" tIns="91425" rIns="91425" bIns="91425" anchorCtr="0">
            <a:normAutofit/>
          </a:bodyPr>
          <a:lstStyle/>
          <a:p>
            <a:pPr lvl="0">
              <a:lnSpc>
                <a:spcPct val="90000"/>
              </a:lnSpc>
              <a:spcBef>
                <a:spcPts val="0"/>
              </a:spcBef>
            </a:pPr>
            <a:r>
              <a:rPr lang="en-US" sz="2800">
                <a:solidFill>
                  <a:schemeClr val="tx1"/>
                </a:solidFill>
              </a:rPr>
              <a:t>Team: The Ensemble</a:t>
            </a:r>
          </a:p>
        </p:txBody>
      </p:sp>
      <p:grpSp>
        <p:nvGrpSpPr>
          <p:cNvPr id="9" name="Group 8">
            <a:extLst>
              <a:ext uri="{FF2B5EF4-FFF2-40B4-BE49-F238E27FC236}">
                <a16:creationId xmlns:a16="http://schemas.microsoft.com/office/drawing/2014/main" id="{CBABB301-46F7-4EDE-9857-0C11A62F6D88}"/>
              </a:ext>
            </a:extLst>
          </p:cNvPr>
          <p:cNvGrpSpPr/>
          <p:nvPr/>
        </p:nvGrpSpPr>
        <p:grpSpPr>
          <a:xfrm>
            <a:off x="347053" y="483885"/>
            <a:ext cx="2648682" cy="2648682"/>
            <a:chOff x="476593" y="506745"/>
            <a:chExt cx="2648682" cy="2648682"/>
          </a:xfrm>
        </p:grpSpPr>
        <p:pic>
          <p:nvPicPr>
            <p:cNvPr id="1026" name="Picture 2" descr="Homa Deilamy">
              <a:extLst>
                <a:ext uri="{FF2B5EF4-FFF2-40B4-BE49-F238E27FC236}">
                  <a16:creationId xmlns:a16="http://schemas.microsoft.com/office/drawing/2014/main" id="{18DB8B75-C08C-4174-85CF-C0E4DEEF8DF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6593" y="506745"/>
              <a:ext cx="2648682" cy="2648682"/>
            </a:xfrm>
            <a:prstGeom prst="roundRect">
              <a:avLst>
                <a:gd name="adj" fmla="val 0"/>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7C9DFDE-59A8-4566-B0E6-91A5C7362E86}"/>
                </a:ext>
              </a:extLst>
            </p:cNvPr>
            <p:cNvSpPr/>
            <p:nvPr/>
          </p:nvSpPr>
          <p:spPr>
            <a:xfrm>
              <a:off x="476593" y="2890559"/>
              <a:ext cx="2648682" cy="264868"/>
            </a:xfrm>
            <a:prstGeom prst="rect">
              <a:avLst/>
            </a:prstGeom>
            <a:solidFill>
              <a:srgbClr val="000000">
                <a:alpha val="50000"/>
              </a:srgbClr>
            </a:solidFill>
            <a:ln>
              <a:noFill/>
            </a:ln>
          </p:spPr>
          <p:txBody>
            <a:bodyPr wrap="square">
              <a:normAutofit/>
            </a:bodyPr>
            <a:lstStyle/>
            <a:p>
              <a:pPr algn="ctr">
                <a:lnSpc>
                  <a:spcPct val="90000"/>
                </a:lnSpc>
                <a:spcAft>
                  <a:spcPts val="600"/>
                </a:spcAft>
              </a:pPr>
              <a:r>
                <a:rPr lang="en-US" sz="1200" b="1" dirty="0" err="1">
                  <a:solidFill>
                    <a:srgbClr val="FFFFFF"/>
                  </a:solidFill>
                </a:rPr>
                <a:t>Homa</a:t>
              </a:r>
              <a:r>
                <a:rPr lang="en-US" sz="1200" b="1" dirty="0">
                  <a:solidFill>
                    <a:srgbClr val="FFFFFF"/>
                  </a:solidFill>
                </a:rPr>
                <a:t> </a:t>
              </a:r>
              <a:r>
                <a:rPr lang="en-US" sz="1200" b="1" dirty="0" err="1">
                  <a:solidFill>
                    <a:srgbClr val="FFFFFF"/>
                  </a:solidFill>
                </a:rPr>
                <a:t>Deilamy</a:t>
              </a:r>
              <a:endParaRPr lang="en-US" sz="1200" b="1" dirty="0">
                <a:solidFill>
                  <a:srgbClr val="FFFFFF"/>
                </a:solidFill>
              </a:endParaRPr>
            </a:p>
          </p:txBody>
        </p:sp>
      </p:grpSp>
      <p:grpSp>
        <p:nvGrpSpPr>
          <p:cNvPr id="7" name="Group 6">
            <a:extLst>
              <a:ext uri="{FF2B5EF4-FFF2-40B4-BE49-F238E27FC236}">
                <a16:creationId xmlns:a16="http://schemas.microsoft.com/office/drawing/2014/main" id="{F514E3FE-9A2D-4E6A-BBA9-36800DFDF2C5}"/>
              </a:ext>
            </a:extLst>
          </p:cNvPr>
          <p:cNvGrpSpPr/>
          <p:nvPr/>
        </p:nvGrpSpPr>
        <p:grpSpPr>
          <a:xfrm>
            <a:off x="3259221" y="483885"/>
            <a:ext cx="2648682" cy="2648682"/>
            <a:chOff x="6015258" y="506745"/>
            <a:chExt cx="2648682" cy="2648682"/>
          </a:xfrm>
        </p:grpSpPr>
        <p:pic>
          <p:nvPicPr>
            <p:cNvPr id="4" name="Picture 3" descr="A person wearing a suit and tie smiling at the camera&#10;&#10;Description automatically generated">
              <a:extLst>
                <a:ext uri="{FF2B5EF4-FFF2-40B4-BE49-F238E27FC236}">
                  <a16:creationId xmlns:a16="http://schemas.microsoft.com/office/drawing/2014/main" id="{E1D10C2B-CE60-4DC1-8D97-4CF43AAA6BCE}"/>
                </a:ext>
              </a:extLst>
            </p:cNvPr>
            <p:cNvPicPr>
              <a:picLocks noChangeAspect="1"/>
            </p:cNvPicPr>
            <p:nvPr/>
          </p:nvPicPr>
          <p:blipFill>
            <a:blip r:embed="rId4"/>
            <a:stretch>
              <a:fillRect/>
            </a:stretch>
          </p:blipFill>
          <p:spPr>
            <a:xfrm>
              <a:off x="6015258" y="506745"/>
              <a:ext cx="2648682" cy="2648682"/>
            </a:xfrm>
            <a:prstGeom prst="roundRect">
              <a:avLst>
                <a:gd name="adj" fmla="val 0"/>
              </a:avLst>
            </a:prstGeom>
            <a:ln>
              <a:solidFill>
                <a:schemeClr val="accent1"/>
              </a:solidFill>
            </a:ln>
            <a:effectLst/>
          </p:spPr>
        </p:pic>
        <p:sp>
          <p:nvSpPr>
            <p:cNvPr id="5" name="Rectangle 4">
              <a:extLst>
                <a:ext uri="{FF2B5EF4-FFF2-40B4-BE49-F238E27FC236}">
                  <a16:creationId xmlns:a16="http://schemas.microsoft.com/office/drawing/2014/main" id="{E47DACAE-5015-494B-A383-A1081EC5FB3A}"/>
                </a:ext>
              </a:extLst>
            </p:cNvPr>
            <p:cNvSpPr/>
            <p:nvPr/>
          </p:nvSpPr>
          <p:spPr>
            <a:xfrm>
              <a:off x="6015258" y="2890559"/>
              <a:ext cx="2648682" cy="264868"/>
            </a:xfrm>
            <a:prstGeom prst="rect">
              <a:avLst/>
            </a:prstGeom>
            <a:solidFill>
              <a:srgbClr val="000000">
                <a:alpha val="50000"/>
              </a:srgbClr>
            </a:solidFill>
            <a:ln>
              <a:noFill/>
            </a:ln>
          </p:spPr>
          <p:txBody>
            <a:bodyPr wrap="square">
              <a:normAutofit/>
            </a:bodyPr>
            <a:lstStyle/>
            <a:p>
              <a:pPr algn="ctr">
                <a:lnSpc>
                  <a:spcPct val="90000"/>
                </a:lnSpc>
                <a:spcAft>
                  <a:spcPts val="600"/>
                </a:spcAft>
              </a:pPr>
              <a:r>
                <a:rPr lang="en-US" sz="1200" b="1" dirty="0">
                  <a:solidFill>
                    <a:srgbClr val="FFFFFF"/>
                  </a:solidFill>
                </a:rPr>
                <a:t>Tigran Margaryan</a:t>
              </a:r>
            </a:p>
          </p:txBody>
        </p:sp>
      </p:grpSp>
      <p:grpSp>
        <p:nvGrpSpPr>
          <p:cNvPr id="8" name="Group 7">
            <a:extLst>
              <a:ext uri="{FF2B5EF4-FFF2-40B4-BE49-F238E27FC236}">
                <a16:creationId xmlns:a16="http://schemas.microsoft.com/office/drawing/2014/main" id="{87F7BE99-B926-4087-9096-4161BD106A47}"/>
              </a:ext>
            </a:extLst>
          </p:cNvPr>
          <p:cNvGrpSpPr/>
          <p:nvPr/>
        </p:nvGrpSpPr>
        <p:grpSpPr>
          <a:xfrm>
            <a:off x="6171390" y="483885"/>
            <a:ext cx="2648682" cy="2648682"/>
            <a:chOff x="3243116" y="506745"/>
            <a:chExt cx="2648682" cy="2648682"/>
          </a:xfrm>
        </p:grpSpPr>
        <p:pic>
          <p:nvPicPr>
            <p:cNvPr id="6" name="Picture 4" descr="Harry Mehta">
              <a:extLst>
                <a:ext uri="{FF2B5EF4-FFF2-40B4-BE49-F238E27FC236}">
                  <a16:creationId xmlns:a16="http://schemas.microsoft.com/office/drawing/2014/main" id="{C2DA79E4-5743-460C-8164-8311014DB45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243116" y="506745"/>
              <a:ext cx="2648682" cy="2648682"/>
            </a:xfrm>
            <a:prstGeom prst="roundRect">
              <a:avLst>
                <a:gd name="adj" fmla="val 0"/>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B58A25CE-D9B3-4199-955C-8476A3AFDE67}"/>
                </a:ext>
              </a:extLst>
            </p:cNvPr>
            <p:cNvSpPr/>
            <p:nvPr/>
          </p:nvSpPr>
          <p:spPr>
            <a:xfrm>
              <a:off x="3243116" y="2890559"/>
              <a:ext cx="2648682" cy="264868"/>
            </a:xfrm>
            <a:prstGeom prst="rect">
              <a:avLst/>
            </a:prstGeom>
            <a:solidFill>
              <a:srgbClr val="000000">
                <a:alpha val="50000"/>
              </a:srgbClr>
            </a:solidFill>
            <a:ln>
              <a:noFill/>
            </a:ln>
          </p:spPr>
          <p:txBody>
            <a:bodyPr wrap="square">
              <a:normAutofit/>
            </a:bodyPr>
            <a:lstStyle/>
            <a:p>
              <a:pPr algn="ctr">
                <a:lnSpc>
                  <a:spcPct val="90000"/>
                </a:lnSpc>
                <a:spcAft>
                  <a:spcPts val="600"/>
                </a:spcAft>
              </a:pPr>
              <a:r>
                <a:rPr lang="en-US" sz="1200" b="1" dirty="0" err="1">
                  <a:solidFill>
                    <a:srgbClr val="FFFFFF"/>
                  </a:solidFill>
                </a:rPr>
                <a:t>Hariom</a:t>
              </a:r>
              <a:r>
                <a:rPr lang="en-US" sz="1200" b="1" dirty="0">
                  <a:solidFill>
                    <a:srgbClr val="FFFFFF"/>
                  </a:solidFill>
                </a:rPr>
                <a:t> Mehta</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2381"/>
            <a:ext cx="9144000" cy="3902868"/>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482600"/>
            <a:ext cx="8188361" cy="4178299"/>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470CE9-593B-42CB-9822-744915D6A7FD}"/>
              </a:ext>
            </a:extLst>
          </p:cNvPr>
          <p:cNvSpPr>
            <a:spLocks noGrp="1"/>
          </p:cNvSpPr>
          <p:nvPr>
            <p:ph type="title"/>
          </p:nvPr>
        </p:nvSpPr>
        <p:spPr>
          <a:xfrm>
            <a:off x="960419" y="965201"/>
            <a:ext cx="7228615" cy="2001283"/>
          </a:xfrm>
          <a:effectLst/>
        </p:spPr>
        <p:txBody>
          <a:bodyPr vert="horz" lIns="91440" tIns="45720" rIns="91440" bIns="45720" rtlCol="0" anchor="b">
            <a:normAutofit/>
          </a:bodyPr>
          <a:lstStyle/>
          <a:p>
            <a:pPr algn="ctr" defTabSz="457200"/>
            <a:r>
              <a:rPr lang="en-US" sz="5400">
                <a:solidFill>
                  <a:schemeClr val="tx1"/>
                </a:solidFill>
              </a:rPr>
              <a:t>Thank you!</a:t>
            </a:r>
          </a:p>
        </p:txBody>
      </p:sp>
    </p:spTree>
    <p:extLst>
      <p:ext uri="{BB962C8B-B14F-4D97-AF65-F5344CB8AC3E}">
        <p14:creationId xmlns:p14="http://schemas.microsoft.com/office/powerpoint/2010/main" val="262458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8"/>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88043" y="488043"/>
            <a:ext cx="5143500" cy="4167414"/>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69" name="Google Shape;69;p11"/>
          <p:cNvSpPr txBox="1">
            <a:spLocks noGrp="1"/>
          </p:cNvSpPr>
          <p:nvPr>
            <p:ph type="title"/>
          </p:nvPr>
        </p:nvSpPr>
        <p:spPr>
          <a:xfrm>
            <a:off x="338636" y="1301142"/>
            <a:ext cx="2824112" cy="2541216"/>
          </a:xfrm>
          <a:prstGeom prst="rect">
            <a:avLst/>
          </a:prstGeom>
        </p:spPr>
        <p:txBody>
          <a:bodyPr spcFirstLastPara="1" lIns="51425" tIns="51425" rIns="51425" bIns="51425" anchor="ctr" anchorCtr="0">
            <a:normAutofit/>
          </a:bodyPr>
          <a:lstStyle/>
          <a:p>
            <a:pPr marL="0" lvl="0" indent="0" rtl="0">
              <a:spcBef>
                <a:spcPts val="0"/>
              </a:spcBef>
              <a:spcAft>
                <a:spcPts val="0"/>
              </a:spcAft>
              <a:buNone/>
            </a:pPr>
            <a:r>
              <a:rPr lang="en-US" dirty="0">
                <a:latin typeface="Roboto"/>
                <a:ea typeface="Roboto"/>
                <a:cs typeface="Roboto"/>
                <a:sym typeface="Roboto"/>
              </a:rPr>
              <a:t>Problem Statement</a:t>
            </a:r>
            <a:endParaRPr lang="en-US" dirty="0"/>
          </a:p>
        </p:txBody>
      </p:sp>
      <p:sp>
        <p:nvSpPr>
          <p:cNvPr id="70" name="Google Shape;70;p11"/>
          <p:cNvSpPr txBox="1">
            <a:spLocks noGrp="1"/>
          </p:cNvSpPr>
          <p:nvPr>
            <p:ph idx="1"/>
          </p:nvPr>
        </p:nvSpPr>
        <p:spPr>
          <a:xfrm>
            <a:off x="4506051" y="734244"/>
            <a:ext cx="4023913" cy="3675011"/>
          </a:xfrm>
          <a:prstGeom prst="rect">
            <a:avLst/>
          </a:prstGeom>
          <a:effectLst/>
        </p:spPr>
        <p:txBody>
          <a:bodyPr spcFirstLastPara="1" lIns="51425" tIns="51425" rIns="51425" bIns="51425" anchorCtr="0">
            <a:normAutofit/>
          </a:bodyPr>
          <a:lstStyle/>
          <a:p>
            <a:pPr marL="0" lvl="0" indent="0" rtl="0">
              <a:spcBef>
                <a:spcPts val="700"/>
              </a:spcBef>
              <a:spcAft>
                <a:spcPts val="0"/>
              </a:spcAft>
              <a:buNone/>
            </a:pPr>
            <a:r>
              <a:rPr lang="en-US" dirty="0"/>
              <a:t>To develop a classification model(s) to predict the potential of employees leaving the company (become terminated).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822950" y="242576"/>
            <a:ext cx="7543800" cy="626400"/>
          </a:xfrm>
          <a:prstGeom prst="rect">
            <a:avLst/>
          </a:prstGeom>
        </p:spPr>
        <p:txBody>
          <a:bodyPr spcFirstLastPara="1" wrap="square" lIns="51425" tIns="51425" rIns="51425" bIns="51425" anchor="b" anchorCtr="0">
            <a:noAutofit/>
          </a:bodyPr>
          <a:lstStyle/>
          <a:p>
            <a:pPr lvl="0">
              <a:spcBef>
                <a:spcPts val="0"/>
              </a:spcBef>
            </a:pPr>
            <a:r>
              <a:rPr lang="en-US" dirty="0">
                <a:solidFill>
                  <a:srgbClr val="000000"/>
                </a:solidFill>
              </a:rPr>
              <a:t>Understanding</a:t>
            </a:r>
            <a:endParaRPr sz="3000" dirty="0">
              <a:solidFill>
                <a:srgbClr val="000000"/>
              </a:solidFill>
            </a:endParaRPr>
          </a:p>
        </p:txBody>
      </p:sp>
      <p:sp>
        <p:nvSpPr>
          <p:cNvPr id="5" name="TextBox 4">
            <a:extLst>
              <a:ext uri="{FF2B5EF4-FFF2-40B4-BE49-F238E27FC236}">
                <a16:creationId xmlns:a16="http://schemas.microsoft.com/office/drawing/2014/main" id="{373886C6-D6F5-4CA2-9CF6-ACBE4480B289}"/>
              </a:ext>
            </a:extLst>
          </p:cNvPr>
          <p:cNvSpPr txBox="1"/>
          <p:nvPr/>
        </p:nvSpPr>
        <p:spPr>
          <a:xfrm>
            <a:off x="232407" y="1727180"/>
            <a:ext cx="8679185" cy="3293209"/>
          </a:xfrm>
          <a:prstGeom prst="rect">
            <a:avLst/>
          </a:prstGeom>
          <a:noFill/>
        </p:spPr>
        <p:txBody>
          <a:bodyPr wrap="square" rtlCol="0">
            <a:spAutoFit/>
          </a:bodyPr>
          <a:lstStyle/>
          <a:p>
            <a:r>
              <a:rPr lang="en-US" sz="1600" dirty="0"/>
              <a:t>We have started our analysis by understanding what data we have, and we have tried to understand where we have missing values. The only columns that contain missing values are REFERRAL_SOURCE and TERMINATION_YEAR. It’s essential to notice that TERMINATION_YEAR doesn’t really have missing values, because logically active employees do not have TERMINATION_YEAR. </a:t>
            </a:r>
          </a:p>
          <a:p>
            <a:endParaRPr lang="en-US" sz="1600" b="1" dirty="0"/>
          </a:p>
          <a:p>
            <a:r>
              <a:rPr lang="en-US" sz="1600" dirty="0"/>
              <a:t>At this point, we have replaced missing values in REFERRAL_SOURCE with “Other” because we already had that category, and since we did not know the source, we decided that it’s the best category to fill in for missing values. </a:t>
            </a:r>
          </a:p>
          <a:p>
            <a:endParaRPr lang="en-US" sz="1600" b="1" dirty="0"/>
          </a:p>
          <a:p>
            <a:r>
              <a:rPr lang="en-US" sz="1600" dirty="0"/>
              <a:t>We also encountered a row with a random space “ ” and we have removed the entire row. We decided to do so because our dataset is big enough and that one row does not have a significant impact on the overall results. </a:t>
            </a:r>
            <a:endParaRPr lang="en-US" sz="1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822950" y="242576"/>
            <a:ext cx="7543800" cy="626400"/>
          </a:xfrm>
          <a:prstGeom prst="rect">
            <a:avLst/>
          </a:prstGeom>
        </p:spPr>
        <p:txBody>
          <a:bodyPr spcFirstLastPara="1" wrap="square" lIns="51425" tIns="51425" rIns="51425" bIns="51425" anchor="b" anchorCtr="0">
            <a:noAutofit/>
          </a:bodyPr>
          <a:lstStyle/>
          <a:p>
            <a:pPr marL="0" lvl="0" indent="0" algn="l" rtl="0">
              <a:spcBef>
                <a:spcPts val="0"/>
              </a:spcBef>
              <a:spcAft>
                <a:spcPts val="0"/>
              </a:spcAft>
              <a:buNone/>
            </a:pPr>
            <a:r>
              <a:rPr lang="en" sz="3000">
                <a:solidFill>
                  <a:srgbClr val="000000"/>
                </a:solidFill>
              </a:rPr>
              <a:t>Processing</a:t>
            </a:r>
            <a:endParaRPr sz="3000">
              <a:solidFill>
                <a:srgbClr val="000000"/>
              </a:solidFill>
            </a:endParaRPr>
          </a:p>
        </p:txBody>
      </p:sp>
      <p:sp>
        <p:nvSpPr>
          <p:cNvPr id="5" name="TextBox 4">
            <a:extLst>
              <a:ext uri="{FF2B5EF4-FFF2-40B4-BE49-F238E27FC236}">
                <a16:creationId xmlns:a16="http://schemas.microsoft.com/office/drawing/2014/main" id="{373886C6-D6F5-4CA2-9CF6-ACBE4480B289}"/>
              </a:ext>
            </a:extLst>
          </p:cNvPr>
          <p:cNvSpPr txBox="1"/>
          <p:nvPr/>
        </p:nvSpPr>
        <p:spPr>
          <a:xfrm>
            <a:off x="232407" y="1727180"/>
            <a:ext cx="8679185" cy="3416320"/>
          </a:xfrm>
          <a:prstGeom prst="rect">
            <a:avLst/>
          </a:prstGeom>
          <a:noFill/>
        </p:spPr>
        <p:txBody>
          <a:bodyPr wrap="square" rtlCol="0">
            <a:spAutoFit/>
          </a:bodyPr>
          <a:lstStyle/>
          <a:p>
            <a:r>
              <a:rPr lang="en-US" dirty="0"/>
              <a:t>First off, we have dropped EMP_ID, JOBCODE, REFERRAL_SOURCE, TERMINATION_YEAR.</a:t>
            </a:r>
          </a:p>
          <a:p>
            <a:endParaRPr lang="en-US" dirty="0"/>
          </a:p>
          <a:p>
            <a:r>
              <a:rPr lang="en-US" dirty="0"/>
              <a:t>The reason we dropped those columns is that the first two are random numbers, and TERMINATION_YEAR is collected once the employee terminated the contract (retrospective data). If we are to predict the STATUS for current employees, TERMINATION_YEAR should not be included in the model. </a:t>
            </a:r>
          </a:p>
          <a:p>
            <a:endParaRPr lang="en-US" dirty="0"/>
          </a:p>
          <a:p>
            <a:r>
              <a:rPr lang="en-US" dirty="0"/>
              <a:t>Also, we have dropped REFERRAL_SOURCE because as we found out during the analysis, it does not have any significance and there is no need to treat the missing values here. </a:t>
            </a:r>
          </a:p>
        </p:txBody>
      </p:sp>
    </p:spTree>
    <p:extLst>
      <p:ext uri="{BB962C8B-B14F-4D97-AF65-F5344CB8AC3E}">
        <p14:creationId xmlns:p14="http://schemas.microsoft.com/office/powerpoint/2010/main" val="52866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C840-E501-4855-A8FB-D6CB52D15551}"/>
              </a:ext>
            </a:extLst>
          </p:cNvPr>
          <p:cNvSpPr>
            <a:spLocks noGrp="1"/>
          </p:cNvSpPr>
          <p:nvPr>
            <p:ph type="title"/>
          </p:nvPr>
        </p:nvSpPr>
        <p:spPr/>
        <p:txBody>
          <a:bodyPr/>
          <a:lstStyle/>
          <a:p>
            <a:r>
              <a:rPr lang="en">
                <a:solidFill>
                  <a:srgbClr val="000000"/>
                </a:solidFill>
              </a:rPr>
              <a:t>Processing</a:t>
            </a:r>
            <a:endParaRPr lang="en-US"/>
          </a:p>
        </p:txBody>
      </p:sp>
      <p:sp>
        <p:nvSpPr>
          <p:cNvPr id="5" name="TextBox 4">
            <a:extLst>
              <a:ext uri="{FF2B5EF4-FFF2-40B4-BE49-F238E27FC236}">
                <a16:creationId xmlns:a16="http://schemas.microsoft.com/office/drawing/2014/main" id="{07D77CFA-67B4-440F-AB84-DCC39A3157F1}"/>
              </a:ext>
            </a:extLst>
          </p:cNvPr>
          <p:cNvSpPr txBox="1"/>
          <p:nvPr/>
        </p:nvSpPr>
        <p:spPr>
          <a:xfrm>
            <a:off x="441961" y="1665922"/>
            <a:ext cx="7627620" cy="1600438"/>
          </a:xfrm>
          <a:prstGeom prst="rect">
            <a:avLst/>
          </a:prstGeom>
          <a:noFill/>
        </p:spPr>
        <p:txBody>
          <a:bodyPr wrap="square" rtlCol="0">
            <a:spAutoFit/>
          </a:bodyPr>
          <a:lstStyle/>
          <a:p>
            <a:r>
              <a:rPr lang="en-US" sz="1600" dirty="0"/>
              <a:t>As we don’t have any missing values anymore, we have done log transformation for ANNUAL_RATE because (1) we now have slightly better residuals after the transformation and (2) as we found out during the analysis it’s the only continual variable that we are going to use in the future. We didn’t transform any other continual variable because we are not going to use them. Next, we have scaled the continual columns.</a:t>
            </a:r>
          </a:p>
        </p:txBody>
      </p:sp>
      <p:pic>
        <p:nvPicPr>
          <p:cNvPr id="8" name="Picture 7">
            <a:extLst>
              <a:ext uri="{FF2B5EF4-FFF2-40B4-BE49-F238E27FC236}">
                <a16:creationId xmlns:a16="http://schemas.microsoft.com/office/drawing/2014/main" id="{97A9802C-60F6-443C-91C7-316D27DD3F48}"/>
              </a:ext>
            </a:extLst>
          </p:cNvPr>
          <p:cNvPicPr>
            <a:picLocks noChangeAspect="1"/>
          </p:cNvPicPr>
          <p:nvPr/>
        </p:nvPicPr>
        <p:blipFill>
          <a:blip r:embed="rId3">
            <a:duotone>
              <a:prstClr val="black"/>
              <a:schemeClr val="accent1">
                <a:tint val="45000"/>
                <a:satMod val="400000"/>
              </a:schemeClr>
            </a:duotone>
          </a:blip>
          <a:stretch>
            <a:fillRect/>
          </a:stretch>
        </p:blipFill>
        <p:spPr>
          <a:xfrm>
            <a:off x="1704829" y="3266360"/>
            <a:ext cx="5686571" cy="1752523"/>
          </a:xfrm>
          <a:prstGeom prst="rect">
            <a:avLst/>
          </a:prstGeom>
        </p:spPr>
      </p:pic>
    </p:spTree>
    <p:extLst>
      <p:ext uri="{BB962C8B-B14F-4D97-AF65-F5344CB8AC3E}">
        <p14:creationId xmlns:p14="http://schemas.microsoft.com/office/powerpoint/2010/main" val="307549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C840-E501-4855-A8FB-D6CB52D15551}"/>
              </a:ext>
            </a:extLst>
          </p:cNvPr>
          <p:cNvSpPr>
            <a:spLocks noGrp="1"/>
          </p:cNvSpPr>
          <p:nvPr>
            <p:ph type="title"/>
          </p:nvPr>
        </p:nvSpPr>
        <p:spPr/>
        <p:txBody>
          <a:bodyPr/>
          <a:lstStyle/>
          <a:p>
            <a:r>
              <a:rPr lang="en">
                <a:solidFill>
                  <a:srgbClr val="000000"/>
                </a:solidFill>
              </a:rPr>
              <a:t>Processing</a:t>
            </a:r>
            <a:endParaRPr lang="en-US"/>
          </a:p>
        </p:txBody>
      </p:sp>
      <p:sp>
        <p:nvSpPr>
          <p:cNvPr id="5" name="TextBox 4">
            <a:extLst>
              <a:ext uri="{FF2B5EF4-FFF2-40B4-BE49-F238E27FC236}">
                <a16:creationId xmlns:a16="http://schemas.microsoft.com/office/drawing/2014/main" id="{07D77CFA-67B4-440F-AB84-DCC39A3157F1}"/>
              </a:ext>
            </a:extLst>
          </p:cNvPr>
          <p:cNvSpPr txBox="1"/>
          <p:nvPr/>
        </p:nvSpPr>
        <p:spPr>
          <a:xfrm>
            <a:off x="758189" y="2674620"/>
            <a:ext cx="7627620" cy="923330"/>
          </a:xfrm>
          <a:prstGeom prst="rect">
            <a:avLst/>
          </a:prstGeom>
          <a:noFill/>
        </p:spPr>
        <p:txBody>
          <a:bodyPr wrap="square" rtlCol="0">
            <a:spAutoFit/>
          </a:bodyPr>
          <a:lstStyle/>
          <a:p>
            <a:r>
              <a:rPr lang="en-US" dirty="0"/>
              <a:t>Next, we have checked if our target variable (“STATUS”) column is balanced. Since the column is almost perfectly balanced, we won’t do anything with it.</a:t>
            </a:r>
          </a:p>
        </p:txBody>
      </p:sp>
      <p:sp>
        <p:nvSpPr>
          <p:cNvPr id="3" name="Rectangle 1">
            <a:extLst>
              <a:ext uri="{FF2B5EF4-FFF2-40B4-BE49-F238E27FC236}">
                <a16:creationId xmlns:a16="http://schemas.microsoft.com/office/drawing/2014/main" id="{2CCE10BA-5C04-4638-8507-8E6906933715}"/>
              </a:ext>
            </a:extLst>
          </p:cNvPr>
          <p:cNvSpPr>
            <a:spLocks noChangeArrowheads="1"/>
          </p:cNvSpPr>
          <p:nvPr/>
        </p:nvSpPr>
        <p:spPr bwMode="auto">
          <a:xfrm>
            <a:off x="3905903" y="3908693"/>
            <a:ext cx="849592" cy="338554"/>
          </a:xfrm>
          <a:prstGeom prst="rect">
            <a:avLst/>
          </a:prstGeom>
          <a:solidFill>
            <a:schemeClr val="accent1">
              <a:lumMod val="60000"/>
              <a:lumOff val="40000"/>
            </a:schemeClr>
          </a:solidFill>
          <a:ln w="76200">
            <a:solidFill>
              <a:schemeClr val="accent1">
                <a:lumMod val="60000"/>
                <a:lumOff val="40000"/>
              </a:schemeClr>
            </a:solid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A    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5394 4217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584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C840-E501-4855-A8FB-D6CB52D15551}"/>
              </a:ext>
            </a:extLst>
          </p:cNvPr>
          <p:cNvSpPr>
            <a:spLocks noGrp="1"/>
          </p:cNvSpPr>
          <p:nvPr>
            <p:ph type="title"/>
          </p:nvPr>
        </p:nvSpPr>
        <p:spPr/>
        <p:txBody>
          <a:bodyPr/>
          <a:lstStyle/>
          <a:p>
            <a:r>
              <a:rPr lang="en">
                <a:solidFill>
                  <a:srgbClr val="000000"/>
                </a:solidFill>
              </a:rPr>
              <a:t>Processing</a:t>
            </a:r>
            <a:endParaRPr lang="en-US"/>
          </a:p>
        </p:txBody>
      </p:sp>
      <p:sp>
        <p:nvSpPr>
          <p:cNvPr id="7" name="TextBox 6">
            <a:extLst>
              <a:ext uri="{FF2B5EF4-FFF2-40B4-BE49-F238E27FC236}">
                <a16:creationId xmlns:a16="http://schemas.microsoft.com/office/drawing/2014/main" id="{52F396BA-0BA2-464B-B671-5798B71E89DD}"/>
              </a:ext>
            </a:extLst>
          </p:cNvPr>
          <p:cNvSpPr txBox="1"/>
          <p:nvPr/>
        </p:nvSpPr>
        <p:spPr>
          <a:xfrm>
            <a:off x="1173009" y="2026920"/>
            <a:ext cx="7678705" cy="369332"/>
          </a:xfrm>
          <a:prstGeom prst="rect">
            <a:avLst/>
          </a:prstGeom>
          <a:noFill/>
        </p:spPr>
        <p:txBody>
          <a:bodyPr wrap="none" rtlCol="0">
            <a:spAutoFit/>
          </a:bodyPr>
          <a:lstStyle/>
          <a:p>
            <a:r>
              <a:rPr lang="en-US" dirty="0"/>
              <a:t>Here we have factored the categorical columns using the for loop. </a:t>
            </a:r>
          </a:p>
        </p:txBody>
      </p:sp>
      <p:pic>
        <p:nvPicPr>
          <p:cNvPr id="8" name="Content Placeholder 7">
            <a:extLst>
              <a:ext uri="{FF2B5EF4-FFF2-40B4-BE49-F238E27FC236}">
                <a16:creationId xmlns:a16="http://schemas.microsoft.com/office/drawing/2014/main" id="{C4227839-D82A-413A-A166-7770D097004B}"/>
              </a:ext>
            </a:extLst>
          </p:cNvPr>
          <p:cNvPicPr>
            <a:picLocks noGrp="1" noChangeAspect="1"/>
          </p:cNvPicPr>
          <p:nvPr>
            <p:ph idx="1"/>
          </p:nvPr>
        </p:nvPicPr>
        <p:blipFill>
          <a:blip r:embed="rId2">
            <a:duotone>
              <a:prstClr val="black"/>
              <a:schemeClr val="accent1">
                <a:tint val="45000"/>
                <a:satMod val="400000"/>
              </a:schemeClr>
            </a:duotone>
          </a:blip>
          <a:stretch>
            <a:fillRect/>
          </a:stretch>
        </p:blipFill>
        <p:spPr>
          <a:xfrm>
            <a:off x="936439" y="2571750"/>
            <a:ext cx="7915275" cy="1850324"/>
          </a:xfrm>
          <a:prstGeom prst="rect">
            <a:avLst/>
          </a:prstGeom>
        </p:spPr>
      </p:pic>
    </p:spTree>
    <p:extLst>
      <p:ext uri="{BB962C8B-B14F-4D97-AF65-F5344CB8AC3E}">
        <p14:creationId xmlns:p14="http://schemas.microsoft.com/office/powerpoint/2010/main" val="2269158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C840-E501-4855-A8FB-D6CB52D15551}"/>
              </a:ext>
            </a:extLst>
          </p:cNvPr>
          <p:cNvSpPr>
            <a:spLocks noGrp="1"/>
          </p:cNvSpPr>
          <p:nvPr>
            <p:ph type="title"/>
          </p:nvPr>
        </p:nvSpPr>
        <p:spPr/>
        <p:txBody>
          <a:bodyPr/>
          <a:lstStyle/>
          <a:p>
            <a:r>
              <a:rPr lang="en">
                <a:solidFill>
                  <a:srgbClr val="000000"/>
                </a:solidFill>
              </a:rPr>
              <a:t>Processing</a:t>
            </a:r>
            <a:endParaRPr lang="en-US"/>
          </a:p>
        </p:txBody>
      </p:sp>
      <p:sp>
        <p:nvSpPr>
          <p:cNvPr id="7" name="TextBox 6">
            <a:extLst>
              <a:ext uri="{FF2B5EF4-FFF2-40B4-BE49-F238E27FC236}">
                <a16:creationId xmlns:a16="http://schemas.microsoft.com/office/drawing/2014/main" id="{52F396BA-0BA2-464B-B671-5798B71E89DD}"/>
              </a:ext>
            </a:extLst>
          </p:cNvPr>
          <p:cNvSpPr txBox="1"/>
          <p:nvPr/>
        </p:nvSpPr>
        <p:spPr>
          <a:xfrm>
            <a:off x="1173009" y="2026920"/>
            <a:ext cx="5102679" cy="369332"/>
          </a:xfrm>
          <a:prstGeom prst="rect">
            <a:avLst/>
          </a:prstGeom>
          <a:noFill/>
        </p:spPr>
        <p:txBody>
          <a:bodyPr wrap="none" rtlCol="0">
            <a:spAutoFit/>
          </a:bodyPr>
          <a:lstStyle/>
          <a:p>
            <a:r>
              <a:rPr lang="en-US" dirty="0"/>
              <a:t>Here we have processed the data for ANN. </a:t>
            </a:r>
          </a:p>
        </p:txBody>
      </p:sp>
      <p:pic>
        <p:nvPicPr>
          <p:cNvPr id="5" name="Picture 4">
            <a:extLst>
              <a:ext uri="{FF2B5EF4-FFF2-40B4-BE49-F238E27FC236}">
                <a16:creationId xmlns:a16="http://schemas.microsoft.com/office/drawing/2014/main" id="{B562A813-4C0F-4AD3-9D25-AA3F689B62D2}"/>
              </a:ext>
            </a:extLst>
          </p:cNvPr>
          <p:cNvPicPr>
            <a:picLocks noChangeAspect="1"/>
          </p:cNvPicPr>
          <p:nvPr/>
        </p:nvPicPr>
        <p:blipFill>
          <a:blip r:embed="rId2">
            <a:duotone>
              <a:prstClr val="black"/>
              <a:schemeClr val="accent1">
                <a:tint val="45000"/>
                <a:satMod val="400000"/>
              </a:schemeClr>
            </a:duotone>
          </a:blip>
          <a:stretch>
            <a:fillRect/>
          </a:stretch>
        </p:blipFill>
        <p:spPr>
          <a:xfrm>
            <a:off x="723113" y="2747249"/>
            <a:ext cx="7928999" cy="1336249"/>
          </a:xfrm>
          <a:prstGeom prst="rect">
            <a:avLst/>
          </a:prstGeom>
        </p:spPr>
      </p:pic>
    </p:spTree>
    <p:extLst>
      <p:ext uri="{BB962C8B-B14F-4D97-AF65-F5344CB8AC3E}">
        <p14:creationId xmlns:p14="http://schemas.microsoft.com/office/powerpoint/2010/main" val="1779134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31EAB56DAFC44FBD9AC7953DB34CE3" ma:contentTypeVersion="13" ma:contentTypeDescription="Create a new document." ma:contentTypeScope="" ma:versionID="f80ffdf74b7f0797b86b1efcd2788a0c">
  <xsd:schema xmlns:xsd="http://www.w3.org/2001/XMLSchema" xmlns:xs="http://www.w3.org/2001/XMLSchema" xmlns:p="http://schemas.microsoft.com/office/2006/metadata/properties" xmlns:ns3="0ff6049a-7015-49b8-81d2-0fd3adf88318" xmlns:ns4="f2abe85c-1a12-4e04-82bc-e69d49d52659" targetNamespace="http://schemas.microsoft.com/office/2006/metadata/properties" ma:root="true" ma:fieldsID="44b9376fa02c04d45cf5069f45590093" ns3:_="" ns4:_="">
    <xsd:import namespace="0ff6049a-7015-49b8-81d2-0fd3adf88318"/>
    <xsd:import namespace="f2abe85c-1a12-4e04-82bc-e69d49d5265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f6049a-7015-49b8-81d2-0fd3adf883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be85c-1a12-4e04-82bc-e69d49d5265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1CFB35-D152-4812-AD01-C7095CC524D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EAA52DD-56D9-4830-910C-FF17D73F3942}">
  <ds:schemaRefs>
    <ds:schemaRef ds:uri="http://schemas.microsoft.com/sharepoint/v3/contenttype/forms"/>
  </ds:schemaRefs>
</ds:datastoreItem>
</file>

<file path=customXml/itemProps3.xml><?xml version="1.0" encoding="utf-8"?>
<ds:datastoreItem xmlns:ds="http://schemas.openxmlformats.org/officeDocument/2006/customXml" ds:itemID="{F279481D-350E-42A4-865F-C736D070C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f6049a-7015-49b8-81d2-0fd3adf88318"/>
    <ds:schemaRef ds:uri="f2abe85c-1a12-4e04-82bc-e69d49d526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829</Words>
  <Application>Microsoft Office PowerPoint</Application>
  <PresentationFormat>On-screen Show (16:9)</PresentationFormat>
  <Paragraphs>93</Paragraphs>
  <Slides>20</Slides>
  <Notes>12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Quotable</vt:lpstr>
      <vt:lpstr>CS 513 Knowledge Discovery and Data Mining</vt:lpstr>
      <vt:lpstr>Team: The Ensemble</vt:lpstr>
      <vt:lpstr>Problem Statement</vt:lpstr>
      <vt:lpstr>Understanding</vt:lpstr>
      <vt:lpstr>Processing</vt:lpstr>
      <vt:lpstr>Processing</vt:lpstr>
      <vt:lpstr>Processing</vt:lpstr>
      <vt:lpstr>Processing</vt:lpstr>
      <vt:lpstr>Processing</vt:lpstr>
      <vt:lpstr>Forward selection </vt:lpstr>
      <vt:lpstr>Processing</vt:lpstr>
      <vt:lpstr>Classification Algorithms</vt:lpstr>
      <vt:lpstr>K-Nearest Neighbor</vt:lpstr>
      <vt:lpstr>Decision Tree</vt:lpstr>
      <vt:lpstr>Random Forest</vt:lpstr>
      <vt:lpstr>Artificial Neural Network</vt:lpstr>
      <vt:lpstr>Ensemble Model</vt:lpstr>
      <vt:lpstr>Ensemble Model</vt:lpstr>
      <vt:lpstr>Accuracy rates of all the algorithms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513 Knowledge Discovery and Data Mining</dc:title>
  <dc:creator>Tigran Margaryan</dc:creator>
  <cp:lastModifiedBy>Tigran Margaryan</cp:lastModifiedBy>
  <cp:revision>2</cp:revision>
  <dcterms:created xsi:type="dcterms:W3CDTF">2020-05-05T19:31:51Z</dcterms:created>
  <dcterms:modified xsi:type="dcterms:W3CDTF">2020-06-01T21:48:10Z</dcterms:modified>
</cp:coreProperties>
</file>