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6" r:id="rId24"/>
    <p:sldId id="278" r:id="rId25"/>
    <p:sldId id="279" r:id="rId26"/>
    <p:sldId id="281" r:id="rId27"/>
    <p:sldId id="280" r:id="rId28"/>
    <p:sldId id="282" r:id="rId29"/>
    <p:sldId id="283" r:id="rId30"/>
    <p:sldId id="284" r:id="rId31"/>
    <p:sldId id="285" r:id="rId32"/>
    <p:sldId id="286" r:id="rId33"/>
    <p:sldId id="292" r:id="rId34"/>
    <p:sldId id="290" r:id="rId35"/>
    <p:sldId id="287" r:id="rId36"/>
    <p:sldId id="291" r:id="rId37"/>
    <p:sldId id="288" r:id="rId38"/>
    <p:sldId id="289" r:id="rId39"/>
    <p:sldId id="293" r:id="rId40"/>
    <p:sldId id="294" r:id="rId41"/>
    <p:sldId id="29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0B88-E5C8-42CD-AA28-75E1D6968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B3678-C212-45D4-96D0-64FB98833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7BB3-0D51-4876-95B5-172792EE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F85B-6E9D-43E1-AFF9-ECB06E45074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FE1E9-C970-41ED-98D9-6FB634A3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9058C-C7A8-4D4F-BC03-9FFFB10E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910C-F757-423F-B0E2-2884E6C9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7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7509-04D5-4B03-AE4B-1D9425E7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A34D5-98D1-42D6-AF40-C50185101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35AA-E7C9-4BAA-9C29-E200562A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F85B-6E9D-43E1-AFF9-ECB06E45074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C466E-EFDA-481D-9870-29090373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29D12-0042-46E7-AC1A-7595DD3E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910C-F757-423F-B0E2-2884E6C9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5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60977-74E2-4A29-8C39-A34334EFD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78F8B-5867-4BCD-8086-9190B8997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CC327-E633-4AF0-918D-B327DAEE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F85B-6E9D-43E1-AFF9-ECB06E45074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61B3A-6896-42B5-A8AC-A6721CD8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EE1B3-1828-4255-B6E3-DE75CFE5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910C-F757-423F-B0E2-2884E6C9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9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FBC0-2832-4AB5-94E4-576F22A4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13BD7-D2CA-471F-B504-8D8DD2F51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6896-C995-4139-8584-FF5C1D6F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F85B-6E9D-43E1-AFF9-ECB06E45074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12669-7954-4222-A1D8-6DE95730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9BA21-77B5-45BD-B891-0F248F77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910C-F757-423F-B0E2-2884E6C9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0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4CE7-5904-4CF3-AEE7-11811890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8CBB2-B740-495B-A0F4-83A988B89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CC5D6-C45D-4FD6-B294-328A4E50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F85B-6E9D-43E1-AFF9-ECB06E45074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81C1F-7F16-4689-A01F-DAF0B1E3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E17E-DF86-4AE8-B741-78EDB91E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910C-F757-423F-B0E2-2884E6C9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7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317D-6E39-420E-B215-D1D8C84D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347BC-8485-421D-84D5-3B79B0D36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82BA8-8BD6-4243-99FA-E170B0F52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DB458-FDBA-4B55-9D2E-3C4C36EB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F85B-6E9D-43E1-AFF9-ECB06E45074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80A90-11AE-4F41-BB24-5FBE0337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BAC32-F517-4311-8781-68E9B2E3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910C-F757-423F-B0E2-2884E6C9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3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B5DB-C8EE-4A97-98F2-27C59EFC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D1B8B-60D3-4600-9FEB-6119916C8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C3446-EE13-4267-91AB-310265247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35DD3-3B4E-41CF-87E7-FFBA1E508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4C02F-EB86-46E5-A5BF-901D57F82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6A564-165E-4BDA-A641-7F23300C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F85B-6E9D-43E1-AFF9-ECB06E45074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81065-634B-460E-944B-5225EA86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A2DBB-A63A-41BA-854A-8D6CD17E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910C-F757-423F-B0E2-2884E6C9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6864-1EE3-48FB-B3DF-3285F6F8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3B5BF-1BD4-49D7-BD31-A8A330EF0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F85B-6E9D-43E1-AFF9-ECB06E45074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27DDD-4806-4061-821A-956A3F82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D365E-DF85-4DAD-A2FD-A0EE89FE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910C-F757-423F-B0E2-2884E6C9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0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DE4AD-97D0-4659-9293-8D2AF97D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F85B-6E9D-43E1-AFF9-ECB06E45074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E7DDE-9087-45C1-81B5-56E004FF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1305B-09AF-42DD-AD6D-32E37B7B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910C-F757-423F-B0E2-2884E6C9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9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F289C-C3A2-42D3-8647-602F0C634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B1861-2E34-44F4-9628-0ECAE741A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A82AF-C9A5-4AA7-8AA9-B9B0C29C3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66844-9290-477E-A5E6-E23CCC57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F85B-6E9D-43E1-AFF9-ECB06E45074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758B5-C8F0-40C0-B725-B489D519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C4234-0677-4BD7-BE26-8968AFEE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910C-F757-423F-B0E2-2884E6C9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2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23CC-3A72-40E3-B21D-569BE4B9F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EA496-EC9F-423D-A605-779BF1434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49590-3636-40DC-9A6E-74631BD89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EC776-5532-41F6-B080-EA9393F9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F85B-6E9D-43E1-AFF9-ECB06E45074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A3B19-3877-4D90-8503-4FAE277F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93101-24B0-4DD3-B62A-54FCB8F6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910C-F757-423F-B0E2-2884E6C9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9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717C5-4192-4B42-8774-86F57840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D6961-B0BD-4985-A116-6D3635F21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C7C35-1AC5-489D-B5E2-E25B7B597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EF85B-6E9D-43E1-AFF9-ECB06E45074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E47C5-3AC7-4770-B773-7A553F636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CB879-C170-4BEB-A92B-E2056B881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910C-F757-423F-B0E2-2884E6C9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0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34C-E84D-47DC-90CF-296612E46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Route Based Cell Communication Analysis_V1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C3BE4-CC61-4570-926D-BF1676965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65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8E52-5F15-4A2B-9D8D-D3061D15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E277C-34B4-4324-9AF8-2717C4726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6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443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9F14-AB64-4BE7-8687-A894435F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BDC82-B132-4CA0-8E07-67051ADFA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43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04C0-6033-4814-A3BA-B299E9E5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998B5-C91F-4CEB-9110-63F2E8F88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Pyvis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09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AED8-8DBB-1054-5C63-86DE7421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933B0-5DAA-09F6-7F82-69EA34A41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7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3580-E214-269E-4C48-45E02093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09A3C-8654-B110-946A-BF70502C5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86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F36C-717D-23F6-C781-906A894C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FF94A-DD81-45C6-1387-4039EE7FD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72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23A5-9419-C3AD-3034-0ACC9267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C3284-8694-8252-6A9F-7031222E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31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6778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6DAB8-D9F1-999E-1886-08454E44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003-93F9-36EC-5C5D-3D42E05D2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2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4082-F406-4FD4-B5C0-60D9AD32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28D2D-B4B7-43CF-9C95-DDF35BB32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Cell-cell communication is important</a:t>
            </a:r>
          </a:p>
          <a:p>
            <a:r>
              <a:rPr lang="en-US" dirty="0"/>
              <a:t>The single cell </a:t>
            </a:r>
            <a:r>
              <a:rPr lang="en-US" dirty="0" err="1"/>
              <a:t>rna</a:t>
            </a:r>
            <a:r>
              <a:rPr lang="en-US" dirty="0"/>
              <a:t>-seq gives us a chance to uncover the mask of cell-cell communication. </a:t>
            </a:r>
          </a:p>
          <a:p>
            <a:r>
              <a:rPr lang="en-US" dirty="0"/>
              <a:t>However,</a:t>
            </a:r>
          </a:p>
          <a:p>
            <a:pPr lvl="1"/>
            <a:r>
              <a:rPr lang="en-US" dirty="0"/>
              <a:t>All the cell communication only focus on the ligand-receptors, they never use route concepts. </a:t>
            </a:r>
          </a:p>
          <a:p>
            <a:pPr lvl="2"/>
            <a:r>
              <a:rPr lang="en-US" dirty="0"/>
              <a:t>The existing method may have a huge amount of False positive since the gene expression of receptors always is commonly high.</a:t>
            </a:r>
          </a:p>
          <a:p>
            <a:pPr lvl="2"/>
            <a:r>
              <a:rPr lang="en-US" dirty="0"/>
              <a:t>Routes within each pathway can have different functions.</a:t>
            </a:r>
          </a:p>
          <a:p>
            <a:r>
              <a:rPr lang="en-US" dirty="0"/>
              <a:t>rPAC have been applied into bulk cell </a:t>
            </a:r>
          </a:p>
          <a:p>
            <a:r>
              <a:rPr lang="en-US" dirty="0"/>
              <a:t>This work, we apply pathway route analysis along with third party databases on single cell </a:t>
            </a:r>
            <a:r>
              <a:rPr lang="en-US" dirty="0" err="1"/>
              <a:t>rna</a:t>
            </a:r>
            <a:r>
              <a:rPr lang="en-US" dirty="0"/>
              <a:t> seq data to explore the cell-cell communication. </a:t>
            </a:r>
          </a:p>
          <a:p>
            <a:r>
              <a:rPr lang="en-US" dirty="0"/>
              <a:t>We aim to achieve:</a:t>
            </a:r>
          </a:p>
          <a:p>
            <a:pPr lvl="1"/>
            <a:r>
              <a:rPr lang="en-US" dirty="0"/>
              <a:t>1. Identify if cell wise communication existed and the communication type (Auto, para)</a:t>
            </a:r>
          </a:p>
          <a:p>
            <a:pPr lvl="1"/>
            <a:r>
              <a:rPr lang="en-US" dirty="0"/>
              <a:t>2. Scoring cell wise communication(with spatial data)</a:t>
            </a:r>
          </a:p>
          <a:p>
            <a:pPr lvl="1"/>
            <a:r>
              <a:rPr lang="en-US" dirty="0"/>
              <a:t>3. Cell communication pattern and try to prove it with literature survey.</a:t>
            </a:r>
          </a:p>
          <a:p>
            <a:pPr lvl="1"/>
            <a:r>
              <a:rPr lang="en-US" dirty="0"/>
              <a:t>4. We apply it on bone data and brain data</a:t>
            </a:r>
          </a:p>
          <a:p>
            <a:pPr lvl="1"/>
            <a:r>
              <a:rPr lang="en-US" dirty="0"/>
              <a:t>5. We try to find the communication pattern to form a squared that cause a specific cell formation/differentiation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3726180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4F1F-DAEF-118D-EA35-0DC95A3E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34C52-3765-9218-867C-74DE4F897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32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3F36A7-FCB7-DEE4-B852-B2F077F06BF4}"/>
              </a:ext>
            </a:extLst>
          </p:cNvPr>
          <p:cNvSpPr/>
          <p:nvPr/>
        </p:nvSpPr>
        <p:spPr>
          <a:xfrm>
            <a:off x="3983396" y="270858"/>
            <a:ext cx="3978575" cy="2740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45327-C7FD-5597-5DF3-0DDCEF402986}"/>
              </a:ext>
            </a:extLst>
          </p:cNvPr>
          <p:cNvSpPr/>
          <p:nvPr/>
        </p:nvSpPr>
        <p:spPr>
          <a:xfrm>
            <a:off x="313485" y="267328"/>
            <a:ext cx="3580243" cy="2626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D9FFB-5A7F-A816-996D-BFD92F8EB773}"/>
              </a:ext>
            </a:extLst>
          </p:cNvPr>
          <p:cNvSpPr/>
          <p:nvPr/>
        </p:nvSpPr>
        <p:spPr>
          <a:xfrm>
            <a:off x="8089442" y="270858"/>
            <a:ext cx="3740891" cy="2689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C13C76-1AD7-C8D3-B596-59AB50D03A54}"/>
              </a:ext>
            </a:extLst>
          </p:cNvPr>
          <p:cNvSpPr/>
          <p:nvPr/>
        </p:nvSpPr>
        <p:spPr>
          <a:xfrm>
            <a:off x="4328744" y="3334998"/>
            <a:ext cx="2780855" cy="2880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175446-F996-CD54-22CD-C659B7CAB1BB}"/>
              </a:ext>
            </a:extLst>
          </p:cNvPr>
          <p:cNvSpPr/>
          <p:nvPr/>
        </p:nvSpPr>
        <p:spPr>
          <a:xfrm>
            <a:off x="126422" y="3197197"/>
            <a:ext cx="3931817" cy="2920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FA7892-D046-362C-38DD-426EAA68985B}"/>
              </a:ext>
            </a:extLst>
          </p:cNvPr>
          <p:cNvSpPr/>
          <p:nvPr/>
        </p:nvSpPr>
        <p:spPr>
          <a:xfrm>
            <a:off x="7373997" y="3291866"/>
            <a:ext cx="4658628" cy="296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5638DD87-1BA8-5846-57B5-AC1C2BE0F829}"/>
              </a:ext>
            </a:extLst>
          </p:cNvPr>
          <p:cNvSpPr/>
          <p:nvPr/>
        </p:nvSpPr>
        <p:spPr>
          <a:xfrm>
            <a:off x="350416" y="995350"/>
            <a:ext cx="731745" cy="89198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Harmonizome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DCE9E0E0-5B25-BEC4-02C3-66E91DA050EB}"/>
              </a:ext>
            </a:extLst>
          </p:cNvPr>
          <p:cNvSpPr/>
          <p:nvPr/>
        </p:nvSpPr>
        <p:spPr>
          <a:xfrm>
            <a:off x="1272945" y="958726"/>
            <a:ext cx="517407" cy="1122128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Cell </a:t>
            </a:r>
            <a:r>
              <a:rPr lang="en-US" sz="1400" dirty="0" err="1">
                <a:solidFill>
                  <a:schemeClr val="tx1"/>
                </a:solidFill>
              </a:rPr>
              <a:t>ChatDB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02B915B6-13F7-9675-7CCF-EF6E64304BE8}"/>
              </a:ext>
            </a:extLst>
          </p:cNvPr>
          <p:cNvSpPr/>
          <p:nvPr/>
        </p:nvSpPr>
        <p:spPr>
          <a:xfrm>
            <a:off x="1925393" y="959712"/>
            <a:ext cx="511609" cy="1121021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Cell Talk DB</a:t>
            </a:r>
            <a:endParaRPr lang="en-US" sz="1400" dirty="0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84223E14-AAD6-50C5-3A7C-5E9F9D934EBB}"/>
              </a:ext>
            </a:extLst>
          </p:cNvPr>
          <p:cNvSpPr/>
          <p:nvPr/>
        </p:nvSpPr>
        <p:spPr>
          <a:xfrm>
            <a:off x="2769003" y="929361"/>
            <a:ext cx="761971" cy="425891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KEGG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43FBC3F-647B-EF2C-BAD3-F30EAED0FB16}"/>
              </a:ext>
            </a:extLst>
          </p:cNvPr>
          <p:cNvSpPr/>
          <p:nvPr/>
        </p:nvSpPr>
        <p:spPr>
          <a:xfrm>
            <a:off x="3059410" y="1411963"/>
            <a:ext cx="171019" cy="19516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A81698-04A1-D6C1-B135-39C40DCB2CAC}"/>
              </a:ext>
            </a:extLst>
          </p:cNvPr>
          <p:cNvSpPr/>
          <p:nvPr/>
        </p:nvSpPr>
        <p:spPr>
          <a:xfrm>
            <a:off x="2784146" y="1662648"/>
            <a:ext cx="757247" cy="389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Routes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56883F5C-7936-E7DC-7D7F-9E11B6712353}"/>
              </a:ext>
            </a:extLst>
          </p:cNvPr>
          <p:cNvSpPr/>
          <p:nvPr/>
        </p:nvSpPr>
        <p:spPr>
          <a:xfrm>
            <a:off x="1794160" y="2980797"/>
            <a:ext cx="181409" cy="15565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043CEF-E945-C32A-74D6-EC9F7BD9D38F}"/>
              </a:ext>
            </a:extLst>
          </p:cNvPr>
          <p:cNvSpPr txBox="1"/>
          <p:nvPr/>
        </p:nvSpPr>
        <p:spPr>
          <a:xfrm>
            <a:off x="478904" y="267024"/>
            <a:ext cx="327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Biological knowledge databases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2E39C7-DB0E-2067-1083-4EBEE70B1343}"/>
              </a:ext>
            </a:extLst>
          </p:cNvPr>
          <p:cNvSpPr txBox="1"/>
          <p:nvPr/>
        </p:nvSpPr>
        <p:spPr>
          <a:xfrm>
            <a:off x="830122" y="3154816"/>
            <a:ext cx="252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Routes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E47286B-7105-38B4-4ACB-723C71D8A4CC}"/>
              </a:ext>
            </a:extLst>
          </p:cNvPr>
          <p:cNvGrpSpPr/>
          <p:nvPr/>
        </p:nvGrpSpPr>
        <p:grpSpPr>
          <a:xfrm>
            <a:off x="4073193" y="958726"/>
            <a:ext cx="1304387" cy="1460577"/>
            <a:chOff x="6096000" y="735166"/>
            <a:chExt cx="1418376" cy="162400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1901D24-458E-C6FA-C3F7-4E5027EF207E}"/>
                </a:ext>
              </a:extLst>
            </p:cNvPr>
            <p:cNvSpPr txBox="1"/>
            <p:nvPr/>
          </p:nvSpPr>
          <p:spPr>
            <a:xfrm>
              <a:off x="6175972" y="818516"/>
              <a:ext cx="1258432" cy="1539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Preprocessed Real Single cell RNA-seq gene expression data matrix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FDC4408-19D3-77E3-4994-A24C62C4654D}"/>
                </a:ext>
              </a:extLst>
            </p:cNvPr>
            <p:cNvSpPr/>
            <p:nvPr/>
          </p:nvSpPr>
          <p:spPr>
            <a:xfrm>
              <a:off x="6096000" y="735166"/>
              <a:ext cx="1418376" cy="1624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DEBEFDA-5C2D-C8CC-6528-C2DFFB0490D4}"/>
              </a:ext>
            </a:extLst>
          </p:cNvPr>
          <p:cNvGrpSpPr/>
          <p:nvPr/>
        </p:nvGrpSpPr>
        <p:grpSpPr>
          <a:xfrm>
            <a:off x="5477808" y="920840"/>
            <a:ext cx="1326414" cy="1591637"/>
            <a:chOff x="6096000" y="735166"/>
            <a:chExt cx="1418376" cy="201879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FAE256A-837D-034B-FED0-01BEACBCCD13}"/>
                </a:ext>
              </a:extLst>
            </p:cNvPr>
            <p:cNvSpPr txBox="1"/>
            <p:nvPr/>
          </p:nvSpPr>
          <p:spPr>
            <a:xfrm>
              <a:off x="6188346" y="775659"/>
              <a:ext cx="125843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Preprocessed </a:t>
              </a:r>
              <a:r>
                <a:rPr lang="en-US" sz="1400" b="0" i="0" dirty="0">
                  <a:solidFill>
                    <a:srgbClr val="202124"/>
                  </a:solidFill>
                  <a:effectLst/>
                  <a:latin typeface="Google Sans"/>
                </a:rPr>
                <a:t>Simulat</a:t>
              </a:r>
              <a:r>
                <a:rPr lang="en-US" altLang="zh-CN" sz="1400" b="0" i="0" dirty="0">
                  <a:solidFill>
                    <a:srgbClr val="202124"/>
                  </a:solidFill>
                  <a:effectLst/>
                  <a:latin typeface="Google Sans"/>
                </a:rPr>
                <a:t>ed </a:t>
              </a:r>
              <a:r>
                <a:rPr lang="en-US" sz="1400" dirty="0"/>
                <a:t>Single cell RNA-seq gene expression data matrix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32FD729-EF1C-DA8F-7E16-C95F9064F6D2}"/>
                </a:ext>
              </a:extLst>
            </p:cNvPr>
            <p:cNvSpPr/>
            <p:nvPr/>
          </p:nvSpPr>
          <p:spPr>
            <a:xfrm>
              <a:off x="6096000" y="735166"/>
              <a:ext cx="1418376" cy="20187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Arrow: Down 53">
            <a:extLst>
              <a:ext uri="{FF2B5EF4-FFF2-40B4-BE49-F238E27FC236}">
                <a16:creationId xmlns:a16="http://schemas.microsoft.com/office/drawing/2014/main" id="{71669CEA-61E8-3658-8237-D9F97A600D45}"/>
              </a:ext>
            </a:extLst>
          </p:cNvPr>
          <p:cNvSpPr/>
          <p:nvPr/>
        </p:nvSpPr>
        <p:spPr>
          <a:xfrm>
            <a:off x="5906213" y="3094123"/>
            <a:ext cx="205972" cy="22768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32AEDA07-5EFD-BFA0-49E7-0DAB10FA628F}"/>
              </a:ext>
            </a:extLst>
          </p:cNvPr>
          <p:cNvSpPr/>
          <p:nvPr/>
        </p:nvSpPr>
        <p:spPr>
          <a:xfrm rot="16200000">
            <a:off x="4100756" y="4847372"/>
            <a:ext cx="203251" cy="21297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E387AD47-B557-BFEA-9475-867D7AD86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36761"/>
              </p:ext>
            </p:extLst>
          </p:nvPr>
        </p:nvGraphicFramePr>
        <p:xfrm>
          <a:off x="4553357" y="4244841"/>
          <a:ext cx="21876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94">
                  <a:extLst>
                    <a:ext uri="{9D8B030D-6E8A-4147-A177-3AD203B41FA5}">
                      <a16:colId xmlns:a16="http://schemas.microsoft.com/office/drawing/2014/main" val="558103091"/>
                    </a:ext>
                  </a:extLst>
                </a:gridCol>
                <a:gridCol w="480950">
                  <a:extLst>
                    <a:ext uri="{9D8B030D-6E8A-4147-A177-3AD203B41FA5}">
                      <a16:colId xmlns:a16="http://schemas.microsoft.com/office/drawing/2014/main" val="94678675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504644746"/>
                    </a:ext>
                  </a:extLst>
                </a:gridCol>
                <a:gridCol w="625214">
                  <a:extLst>
                    <a:ext uri="{9D8B030D-6E8A-4147-A177-3AD203B41FA5}">
                      <a16:colId xmlns:a16="http://schemas.microsoft.com/office/drawing/2014/main" val="596121463"/>
                    </a:ext>
                  </a:extLst>
                </a:gridCol>
              </a:tblGrid>
              <a:tr h="267401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813437"/>
                  </a:ext>
                </a:extLst>
              </a:tr>
              <a:tr h="267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514958"/>
                  </a:ext>
                </a:extLst>
              </a:tr>
              <a:tr h="267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890580"/>
                  </a:ext>
                </a:extLst>
              </a:tr>
              <a:tr h="267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426179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8C60DE24-C856-1748-6610-9A311924EE35}"/>
              </a:ext>
            </a:extLst>
          </p:cNvPr>
          <p:cNvSpPr txBox="1"/>
          <p:nvPr/>
        </p:nvSpPr>
        <p:spPr>
          <a:xfrm>
            <a:off x="5375483" y="270858"/>
            <a:ext cx="151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CFE730-68CC-F002-0FB4-211E1F9F2082}"/>
              </a:ext>
            </a:extLst>
          </p:cNvPr>
          <p:cNvSpPr txBox="1"/>
          <p:nvPr/>
        </p:nvSpPr>
        <p:spPr>
          <a:xfrm>
            <a:off x="4322726" y="3373612"/>
            <a:ext cx="2854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Route-wised Communication Score between cell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0290A3-E227-E611-54EF-12FA15831862}"/>
              </a:ext>
            </a:extLst>
          </p:cNvPr>
          <p:cNvSpPr txBox="1"/>
          <p:nvPr/>
        </p:nvSpPr>
        <p:spPr>
          <a:xfrm>
            <a:off x="8330697" y="314725"/>
            <a:ext cx="334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Communication score between cell type </a:t>
            </a:r>
          </a:p>
        </p:txBody>
      </p:sp>
      <p:graphicFrame>
        <p:nvGraphicFramePr>
          <p:cNvPr id="61" name="Table 56">
            <a:extLst>
              <a:ext uri="{FF2B5EF4-FFF2-40B4-BE49-F238E27FC236}">
                <a16:creationId xmlns:a16="http://schemas.microsoft.com/office/drawing/2014/main" id="{6FAEE64A-2C9B-1F04-7DCF-37211E9CA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997524"/>
              </p:ext>
            </p:extLst>
          </p:nvPr>
        </p:nvGraphicFramePr>
        <p:xfrm>
          <a:off x="8257994" y="1004923"/>
          <a:ext cx="351485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71">
                  <a:extLst>
                    <a:ext uri="{9D8B030D-6E8A-4147-A177-3AD203B41FA5}">
                      <a16:colId xmlns:a16="http://schemas.microsoft.com/office/drawing/2014/main" val="558103091"/>
                    </a:ext>
                  </a:extLst>
                </a:gridCol>
                <a:gridCol w="973777">
                  <a:extLst>
                    <a:ext uri="{9D8B030D-6E8A-4147-A177-3AD203B41FA5}">
                      <a16:colId xmlns:a16="http://schemas.microsoft.com/office/drawing/2014/main" val="946786757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504644746"/>
                    </a:ext>
                  </a:extLst>
                </a:gridCol>
                <a:gridCol w="1025679">
                  <a:extLst>
                    <a:ext uri="{9D8B030D-6E8A-4147-A177-3AD203B41FA5}">
                      <a16:colId xmlns:a16="http://schemas.microsoft.com/office/drawing/2014/main" val="596121463"/>
                    </a:ext>
                  </a:extLst>
                </a:gridCol>
              </a:tblGrid>
              <a:tr h="363321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CT1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CT2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CT2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CT3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CT3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CT1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813437"/>
                  </a:ext>
                </a:extLst>
              </a:tr>
              <a:tr h="267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9.1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514958"/>
                  </a:ext>
                </a:extLst>
              </a:tr>
              <a:tr h="267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890580"/>
                  </a:ext>
                </a:extLst>
              </a:tr>
              <a:tr h="2674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426179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5D672DE8-3A36-944C-EB16-140B083D4BE0}"/>
              </a:ext>
            </a:extLst>
          </p:cNvPr>
          <p:cNvSpPr txBox="1"/>
          <p:nvPr/>
        </p:nvSpPr>
        <p:spPr>
          <a:xfrm>
            <a:off x="8443144" y="3363466"/>
            <a:ext cx="3163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 analysis of the inter cell types communication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9C369F7-691F-AC99-375B-3E7F12F8C94A}"/>
              </a:ext>
            </a:extLst>
          </p:cNvPr>
          <p:cNvGrpSpPr/>
          <p:nvPr/>
        </p:nvGrpSpPr>
        <p:grpSpPr>
          <a:xfrm>
            <a:off x="7437434" y="4397426"/>
            <a:ext cx="748112" cy="722453"/>
            <a:chOff x="8207826" y="4392656"/>
            <a:chExt cx="868858" cy="85295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0A2E417-F4EE-180C-B474-F1E9310053F9}"/>
                </a:ext>
              </a:extLst>
            </p:cNvPr>
            <p:cNvSpPr/>
            <p:nvPr/>
          </p:nvSpPr>
          <p:spPr>
            <a:xfrm>
              <a:off x="8286717" y="4515395"/>
              <a:ext cx="254509" cy="254509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CDF6A53-3747-3604-8EA9-C4F2F5053A62}"/>
                </a:ext>
              </a:extLst>
            </p:cNvPr>
            <p:cNvSpPr/>
            <p:nvPr/>
          </p:nvSpPr>
          <p:spPr>
            <a:xfrm>
              <a:off x="8711013" y="4515395"/>
              <a:ext cx="254509" cy="25450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6609846-2A65-0341-CD2C-B65C0095F08C}"/>
                </a:ext>
              </a:extLst>
            </p:cNvPr>
            <p:cNvSpPr/>
            <p:nvPr/>
          </p:nvSpPr>
          <p:spPr>
            <a:xfrm>
              <a:off x="8515000" y="4884727"/>
              <a:ext cx="254509" cy="25450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F8484B-7718-C786-2ED7-F793781B3B9E}"/>
                </a:ext>
              </a:extLst>
            </p:cNvPr>
            <p:cNvSpPr/>
            <p:nvPr/>
          </p:nvSpPr>
          <p:spPr>
            <a:xfrm>
              <a:off x="8207826" y="4392656"/>
              <a:ext cx="868858" cy="8529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937C275-BD23-D3A8-FAC1-15FFA1CF4AFA}"/>
                </a:ext>
              </a:extLst>
            </p:cNvPr>
            <p:cNvCxnSpPr>
              <a:stCxn id="3" idx="6"/>
              <a:endCxn id="63" idx="2"/>
            </p:cNvCxnSpPr>
            <p:nvPr/>
          </p:nvCxnSpPr>
          <p:spPr>
            <a:xfrm>
              <a:off x="8541226" y="4642650"/>
              <a:ext cx="1697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BB8872C-CD54-D809-ADCE-ADE7034F73FD}"/>
                </a:ext>
              </a:extLst>
            </p:cNvPr>
            <p:cNvCxnSpPr>
              <a:cxnSpLocks/>
              <a:stCxn id="63" idx="4"/>
              <a:endCxn id="64" idx="7"/>
            </p:cNvCxnSpPr>
            <p:nvPr/>
          </p:nvCxnSpPr>
          <p:spPr>
            <a:xfrm flipH="1">
              <a:off x="8732237" y="4769904"/>
              <a:ext cx="106031" cy="1520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65FEE49-6744-1CB7-39E1-0E1715F0118C}"/>
                </a:ext>
              </a:extLst>
            </p:cNvPr>
            <p:cNvCxnSpPr>
              <a:cxnSpLocks/>
              <a:stCxn id="3" idx="4"/>
              <a:endCxn id="64" idx="1"/>
            </p:cNvCxnSpPr>
            <p:nvPr/>
          </p:nvCxnSpPr>
          <p:spPr>
            <a:xfrm>
              <a:off x="8413972" y="4769904"/>
              <a:ext cx="138300" cy="1520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05DFDB1E-1926-ECF8-5816-7BD7690282B3}"/>
              </a:ext>
            </a:extLst>
          </p:cNvPr>
          <p:cNvSpPr txBox="1"/>
          <p:nvPr/>
        </p:nvSpPr>
        <p:spPr>
          <a:xfrm>
            <a:off x="7414309" y="4056859"/>
            <a:ext cx="813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rICRN</a:t>
            </a:r>
            <a:endParaRPr 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1AE9CF8-E5BE-95FA-4BC5-B4505A39FB99}"/>
              </a:ext>
            </a:extLst>
          </p:cNvPr>
          <p:cNvSpPr txBox="1"/>
          <p:nvPr/>
        </p:nvSpPr>
        <p:spPr>
          <a:xfrm>
            <a:off x="8557565" y="4009797"/>
            <a:ext cx="1611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Summary table</a:t>
            </a:r>
          </a:p>
        </p:txBody>
      </p:sp>
      <p:sp>
        <p:nvSpPr>
          <p:cNvPr id="137" name="Arrow: Down 136">
            <a:extLst>
              <a:ext uri="{FF2B5EF4-FFF2-40B4-BE49-F238E27FC236}">
                <a16:creationId xmlns:a16="http://schemas.microsoft.com/office/drawing/2014/main" id="{9B3EA370-5DF6-C96D-BC4B-4E2A1772C93C}"/>
              </a:ext>
            </a:extLst>
          </p:cNvPr>
          <p:cNvSpPr/>
          <p:nvPr/>
        </p:nvSpPr>
        <p:spPr>
          <a:xfrm>
            <a:off x="9905365" y="3017960"/>
            <a:ext cx="128192" cy="24479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Arrow: Down 137">
            <a:extLst>
              <a:ext uri="{FF2B5EF4-FFF2-40B4-BE49-F238E27FC236}">
                <a16:creationId xmlns:a16="http://schemas.microsoft.com/office/drawing/2014/main" id="{7B2E5B07-E89C-FBD8-1648-613ECD7B9FBA}"/>
              </a:ext>
            </a:extLst>
          </p:cNvPr>
          <p:cNvSpPr/>
          <p:nvPr/>
        </p:nvSpPr>
        <p:spPr>
          <a:xfrm rot="14998044">
            <a:off x="7458724" y="2805384"/>
            <a:ext cx="148692" cy="72166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192286-48B3-EEB6-6BDA-D9BE2B632923}"/>
              </a:ext>
            </a:extLst>
          </p:cNvPr>
          <p:cNvSpPr txBox="1"/>
          <p:nvPr/>
        </p:nvSpPr>
        <p:spPr>
          <a:xfrm>
            <a:off x="387808" y="2197815"/>
            <a:ext cx="761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TF-target </a:t>
            </a:r>
          </a:p>
          <a:p>
            <a:r>
              <a:rPr lang="en-US" sz="1200" dirty="0"/>
              <a:t>database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69409D1-E892-9A06-234D-CCC1BE71B10A}"/>
              </a:ext>
            </a:extLst>
          </p:cNvPr>
          <p:cNvSpPr txBox="1"/>
          <p:nvPr/>
        </p:nvSpPr>
        <p:spPr>
          <a:xfrm>
            <a:off x="1288333" y="2195742"/>
            <a:ext cx="1254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Ligand-receptor pairs database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74D91A8-45DF-E017-EE97-4AAC07F38A18}"/>
              </a:ext>
            </a:extLst>
          </p:cNvPr>
          <p:cNvSpPr txBox="1"/>
          <p:nvPr/>
        </p:nvSpPr>
        <p:spPr>
          <a:xfrm>
            <a:off x="2575100" y="2132292"/>
            <a:ext cx="115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 signaling regulated route database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E015CD-31C7-433A-219B-3946216953BC}"/>
              </a:ext>
            </a:extLst>
          </p:cNvPr>
          <p:cNvCxnSpPr>
            <a:cxnSpLocks/>
          </p:cNvCxnSpPr>
          <p:nvPr/>
        </p:nvCxnSpPr>
        <p:spPr>
          <a:xfrm>
            <a:off x="1137904" y="862797"/>
            <a:ext cx="0" cy="1975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59CE50-97FB-171F-0BCD-19F3B5DFC366}"/>
              </a:ext>
            </a:extLst>
          </p:cNvPr>
          <p:cNvCxnSpPr>
            <a:cxnSpLocks/>
          </p:cNvCxnSpPr>
          <p:nvPr/>
        </p:nvCxnSpPr>
        <p:spPr>
          <a:xfrm>
            <a:off x="2537230" y="852754"/>
            <a:ext cx="0" cy="1975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5550C74-19DE-4D79-ACAE-D4B7342A7EB7}"/>
              </a:ext>
            </a:extLst>
          </p:cNvPr>
          <p:cNvGrpSpPr/>
          <p:nvPr/>
        </p:nvGrpSpPr>
        <p:grpSpPr>
          <a:xfrm>
            <a:off x="6890581" y="929361"/>
            <a:ext cx="1078424" cy="1591637"/>
            <a:chOff x="6935540" y="713727"/>
            <a:chExt cx="1092191" cy="159163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9693F9E-2F4F-95DE-2323-1DFF6C43C86F}"/>
                </a:ext>
              </a:extLst>
            </p:cNvPr>
            <p:cNvSpPr/>
            <p:nvPr/>
          </p:nvSpPr>
          <p:spPr>
            <a:xfrm>
              <a:off x="6963098" y="713727"/>
              <a:ext cx="977322" cy="15916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14761C6-736A-9FAE-BD93-BE1E166CE62F}"/>
                </a:ext>
              </a:extLst>
            </p:cNvPr>
            <p:cNvSpPr txBox="1"/>
            <p:nvPr/>
          </p:nvSpPr>
          <p:spPr>
            <a:xfrm>
              <a:off x="6935540" y="1072010"/>
              <a:ext cx="109219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Cell group meta data</a:t>
              </a:r>
            </a:p>
            <a:p>
              <a:r>
                <a:rPr lang="en-US" sz="1400" dirty="0"/>
                <a:t>(Optional)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49E86E3-AE87-214D-1BA3-44B67DC3F90C}"/>
              </a:ext>
            </a:extLst>
          </p:cNvPr>
          <p:cNvSpPr txBox="1"/>
          <p:nvPr/>
        </p:nvSpPr>
        <p:spPr>
          <a:xfrm>
            <a:off x="9784588" y="2578842"/>
            <a:ext cx="461665" cy="3530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CF43D5D-59C7-6B42-BC31-9C577009A4D8}"/>
              </a:ext>
            </a:extLst>
          </p:cNvPr>
          <p:cNvSpPr txBox="1"/>
          <p:nvPr/>
        </p:nvSpPr>
        <p:spPr>
          <a:xfrm>
            <a:off x="5444548" y="5803714"/>
            <a:ext cx="461665" cy="3530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130" name="Table 56">
            <a:extLst>
              <a:ext uri="{FF2B5EF4-FFF2-40B4-BE49-F238E27FC236}">
                <a16:creationId xmlns:a16="http://schemas.microsoft.com/office/drawing/2014/main" id="{531CEC2E-D5C3-1C95-A006-499F14484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025315"/>
              </p:ext>
            </p:extLst>
          </p:nvPr>
        </p:nvGraphicFramePr>
        <p:xfrm>
          <a:off x="8272016" y="4379129"/>
          <a:ext cx="2168593" cy="1313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464">
                  <a:extLst>
                    <a:ext uri="{9D8B030D-6E8A-4147-A177-3AD203B41FA5}">
                      <a16:colId xmlns:a16="http://schemas.microsoft.com/office/drawing/2014/main" val="558103091"/>
                    </a:ext>
                  </a:extLst>
                </a:gridCol>
                <a:gridCol w="468536">
                  <a:extLst>
                    <a:ext uri="{9D8B030D-6E8A-4147-A177-3AD203B41FA5}">
                      <a16:colId xmlns:a16="http://schemas.microsoft.com/office/drawing/2014/main" val="946786757"/>
                    </a:ext>
                  </a:extLst>
                </a:gridCol>
                <a:gridCol w="605642">
                  <a:extLst>
                    <a:ext uri="{9D8B030D-6E8A-4147-A177-3AD203B41FA5}">
                      <a16:colId xmlns:a16="http://schemas.microsoft.com/office/drawing/2014/main" val="2504644746"/>
                    </a:ext>
                  </a:extLst>
                </a:gridCol>
                <a:gridCol w="596951">
                  <a:extLst>
                    <a:ext uri="{9D8B030D-6E8A-4147-A177-3AD203B41FA5}">
                      <a16:colId xmlns:a16="http://schemas.microsoft.com/office/drawing/2014/main" val="596121463"/>
                    </a:ext>
                  </a:extLst>
                </a:gridCol>
              </a:tblGrid>
              <a:tr h="3164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pval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813437"/>
                  </a:ext>
                </a:extLst>
              </a:tr>
              <a:tr h="3164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CT1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CT2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514958"/>
                  </a:ext>
                </a:extLst>
              </a:tr>
              <a:tr h="3164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CT3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CT1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890580"/>
                  </a:ext>
                </a:extLst>
              </a:tr>
              <a:tr h="3641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CT2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C000"/>
                          </a:solidFill>
                        </a:rPr>
                        <a:t>CT3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426179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8C71E2BF-1688-73C0-EFB7-6B430309E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355" y="4341540"/>
            <a:ext cx="1457126" cy="173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D4FE407A-1447-EE39-D102-053CFB84BFF4}"/>
              </a:ext>
            </a:extLst>
          </p:cNvPr>
          <p:cNvSpPr txBox="1"/>
          <p:nvPr/>
        </p:nvSpPr>
        <p:spPr>
          <a:xfrm>
            <a:off x="10694886" y="4028094"/>
            <a:ext cx="1135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Violin plot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3E2D1D-48E4-D856-E42A-3A6B83BF4B9D}"/>
              </a:ext>
            </a:extLst>
          </p:cNvPr>
          <p:cNvSpPr txBox="1"/>
          <p:nvPr/>
        </p:nvSpPr>
        <p:spPr>
          <a:xfrm>
            <a:off x="256346" y="190709"/>
            <a:ext cx="183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66A1C0-05B1-40DE-DAB5-2CA334DA291A}"/>
              </a:ext>
            </a:extLst>
          </p:cNvPr>
          <p:cNvSpPr txBox="1"/>
          <p:nvPr/>
        </p:nvSpPr>
        <p:spPr>
          <a:xfrm>
            <a:off x="3929928" y="212832"/>
            <a:ext cx="183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ED1D06B-00D5-8B47-3560-2818A386F840}"/>
              </a:ext>
            </a:extLst>
          </p:cNvPr>
          <p:cNvSpPr txBox="1"/>
          <p:nvPr/>
        </p:nvSpPr>
        <p:spPr>
          <a:xfrm>
            <a:off x="8026352" y="212832"/>
            <a:ext cx="183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DD0A7F1-77A9-219C-8816-F05911C1F9CF}"/>
              </a:ext>
            </a:extLst>
          </p:cNvPr>
          <p:cNvSpPr txBox="1"/>
          <p:nvPr/>
        </p:nvSpPr>
        <p:spPr>
          <a:xfrm>
            <a:off x="88765" y="3158895"/>
            <a:ext cx="183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58D549F-2D2B-8D0E-9A64-FF083A774C89}"/>
              </a:ext>
            </a:extLst>
          </p:cNvPr>
          <p:cNvSpPr txBox="1"/>
          <p:nvPr/>
        </p:nvSpPr>
        <p:spPr>
          <a:xfrm>
            <a:off x="4261509" y="3254166"/>
            <a:ext cx="183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130731-16AD-74B0-5BC4-E07E6623E25E}"/>
              </a:ext>
            </a:extLst>
          </p:cNvPr>
          <p:cNvSpPr txBox="1"/>
          <p:nvPr/>
        </p:nvSpPr>
        <p:spPr>
          <a:xfrm>
            <a:off x="7318793" y="3230445"/>
            <a:ext cx="183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A2462F7-3B6E-CB04-3566-21DA82BB84DB}"/>
              </a:ext>
            </a:extLst>
          </p:cNvPr>
          <p:cNvGrpSpPr/>
          <p:nvPr/>
        </p:nvGrpSpPr>
        <p:grpSpPr>
          <a:xfrm>
            <a:off x="113059" y="3436805"/>
            <a:ext cx="4013198" cy="2643704"/>
            <a:chOff x="1364112" y="1278968"/>
            <a:chExt cx="5776918" cy="4104579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7D4BE45-4DF8-75A9-C37E-C941A6982E3D}"/>
                </a:ext>
              </a:extLst>
            </p:cNvPr>
            <p:cNvSpPr/>
            <p:nvPr/>
          </p:nvSpPr>
          <p:spPr>
            <a:xfrm>
              <a:off x="2678539" y="1899660"/>
              <a:ext cx="1279851" cy="2759380"/>
            </a:xfrm>
            <a:custGeom>
              <a:avLst/>
              <a:gdLst>
                <a:gd name="connsiteX0" fmla="*/ 0 w 889107"/>
                <a:gd name="connsiteY0" fmla="*/ 888640 h 1777279"/>
                <a:gd name="connsiteX1" fmla="*/ 444554 w 889107"/>
                <a:gd name="connsiteY1" fmla="*/ 0 h 1777279"/>
                <a:gd name="connsiteX2" fmla="*/ 889108 w 889107"/>
                <a:gd name="connsiteY2" fmla="*/ 888640 h 1777279"/>
                <a:gd name="connsiteX3" fmla="*/ 444554 w 889107"/>
                <a:gd name="connsiteY3" fmla="*/ 1777280 h 1777279"/>
                <a:gd name="connsiteX4" fmla="*/ 0 w 889107"/>
                <a:gd name="connsiteY4" fmla="*/ 888640 h 177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107" h="1777279" extrusionOk="0">
                  <a:moveTo>
                    <a:pt x="0" y="888640"/>
                  </a:moveTo>
                  <a:cubicBezTo>
                    <a:pt x="6038" y="427423"/>
                    <a:pt x="228068" y="31551"/>
                    <a:pt x="444554" y="0"/>
                  </a:cubicBezTo>
                  <a:cubicBezTo>
                    <a:pt x="693880" y="-17827"/>
                    <a:pt x="942731" y="355983"/>
                    <a:pt x="889108" y="888640"/>
                  </a:cubicBezTo>
                  <a:cubicBezTo>
                    <a:pt x="871184" y="1431640"/>
                    <a:pt x="685626" y="1791364"/>
                    <a:pt x="444554" y="1777280"/>
                  </a:cubicBezTo>
                  <a:cubicBezTo>
                    <a:pt x="115133" y="1823424"/>
                    <a:pt x="-117899" y="1323158"/>
                    <a:pt x="0" y="888640"/>
                  </a:cubicBezTo>
                  <a:close/>
                </a:path>
              </a:pathLst>
            </a:custGeom>
            <a:noFill/>
            <a:ln w="76200">
              <a:solidFill>
                <a:srgbClr val="0070C0"/>
              </a:solidFill>
              <a:extLst>
                <a:ext uri="{C807C97D-BFC1-408E-A445-0C87EB9F89A2}">
                  <ask:lineSketchStyleProps xmlns:ask="http://schemas.microsoft.com/office/drawing/2018/sketchyshapes" sd="4180473199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FB0FA6C-0108-5990-CFF5-4EC8E9FC94F8}"/>
                </a:ext>
              </a:extLst>
            </p:cNvPr>
            <p:cNvSpPr/>
            <p:nvPr/>
          </p:nvSpPr>
          <p:spPr>
            <a:xfrm>
              <a:off x="4536510" y="1983996"/>
              <a:ext cx="1459599" cy="2759380"/>
            </a:xfrm>
            <a:custGeom>
              <a:avLst/>
              <a:gdLst>
                <a:gd name="connsiteX0" fmla="*/ 0 w 1013977"/>
                <a:gd name="connsiteY0" fmla="*/ 888640 h 1777279"/>
                <a:gd name="connsiteX1" fmla="*/ 506989 w 1013977"/>
                <a:gd name="connsiteY1" fmla="*/ 0 h 1777279"/>
                <a:gd name="connsiteX2" fmla="*/ 1013978 w 1013977"/>
                <a:gd name="connsiteY2" fmla="*/ 888640 h 1777279"/>
                <a:gd name="connsiteX3" fmla="*/ 506989 w 1013977"/>
                <a:gd name="connsiteY3" fmla="*/ 1777280 h 1777279"/>
                <a:gd name="connsiteX4" fmla="*/ 0 w 1013977"/>
                <a:gd name="connsiteY4" fmla="*/ 888640 h 177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3977" h="1777279" extrusionOk="0">
                  <a:moveTo>
                    <a:pt x="0" y="888640"/>
                  </a:moveTo>
                  <a:cubicBezTo>
                    <a:pt x="12416" y="458650"/>
                    <a:pt x="250144" y="25165"/>
                    <a:pt x="506989" y="0"/>
                  </a:cubicBezTo>
                  <a:cubicBezTo>
                    <a:pt x="801167" y="-66393"/>
                    <a:pt x="1112198" y="321156"/>
                    <a:pt x="1013978" y="888640"/>
                  </a:cubicBezTo>
                  <a:cubicBezTo>
                    <a:pt x="998382" y="1424856"/>
                    <a:pt x="780544" y="1797693"/>
                    <a:pt x="506989" y="1777280"/>
                  </a:cubicBezTo>
                  <a:cubicBezTo>
                    <a:pt x="145744" y="1821961"/>
                    <a:pt x="-101939" y="1330775"/>
                    <a:pt x="0" y="888640"/>
                  </a:cubicBezTo>
                  <a:close/>
                </a:path>
              </a:pathLst>
            </a:custGeom>
            <a:noFill/>
            <a:ln w="7620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4180473199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90" name="Diamond 89">
              <a:extLst>
                <a:ext uri="{FF2B5EF4-FFF2-40B4-BE49-F238E27FC236}">
                  <a16:creationId xmlns:a16="http://schemas.microsoft.com/office/drawing/2014/main" id="{30F11C0C-8A2C-9504-CBAE-2AFF0A33630E}"/>
                </a:ext>
              </a:extLst>
            </p:cNvPr>
            <p:cNvSpPr/>
            <p:nvPr/>
          </p:nvSpPr>
          <p:spPr>
            <a:xfrm>
              <a:off x="2889161" y="2152944"/>
              <a:ext cx="991867" cy="447058"/>
            </a:xfrm>
            <a:prstGeom prst="diamond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0070C0"/>
                  </a:solidFill>
                </a:rPr>
                <a:t>TF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0659F9E-57D3-5C79-E6A3-5B6AA28DDFD4}"/>
                </a:ext>
              </a:extLst>
            </p:cNvPr>
            <p:cNvSpPr/>
            <p:nvPr/>
          </p:nvSpPr>
          <p:spPr>
            <a:xfrm>
              <a:off x="2816628" y="3714918"/>
              <a:ext cx="956774" cy="293413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0070C0"/>
                  </a:solidFill>
                </a:rPr>
                <a:t>Ligand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52463D2-FDE5-AFB7-1CCC-094514086303}"/>
                </a:ext>
              </a:extLst>
            </p:cNvPr>
            <p:cNvSpPr/>
            <p:nvPr/>
          </p:nvSpPr>
          <p:spPr>
            <a:xfrm>
              <a:off x="4463787" y="2203715"/>
              <a:ext cx="1029585" cy="29341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FF0000"/>
                  </a:solidFill>
                </a:rPr>
                <a:t>Receptor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37675A0-AF88-3AF3-97A1-9608ACD55D0B}"/>
                </a:ext>
              </a:extLst>
            </p:cNvPr>
            <p:cNvSpPr/>
            <p:nvPr/>
          </p:nvSpPr>
          <p:spPr>
            <a:xfrm>
              <a:off x="4852145" y="2702876"/>
              <a:ext cx="1009016" cy="2770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FF0000"/>
                  </a:solidFill>
                </a:rPr>
                <a:t>Gene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1EC1EB6-EAB2-1732-CE58-34F8ED1C4423}"/>
                </a:ext>
              </a:extLst>
            </p:cNvPr>
            <p:cNvCxnSpPr>
              <a:cxnSpLocks/>
              <a:stCxn id="93" idx="4"/>
              <a:endCxn id="108" idx="0"/>
            </p:cNvCxnSpPr>
            <p:nvPr/>
          </p:nvCxnSpPr>
          <p:spPr>
            <a:xfrm flipH="1">
              <a:off x="5330566" y="2979967"/>
              <a:ext cx="26087" cy="2055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309712A9-5AFF-6031-8F01-364C00FBB340}"/>
                </a:ext>
              </a:extLst>
            </p:cNvPr>
            <p:cNvCxnSpPr>
              <a:cxnSpLocks/>
              <a:stCxn id="108" idx="4"/>
              <a:endCxn id="109" idx="0"/>
            </p:cNvCxnSpPr>
            <p:nvPr/>
          </p:nvCxnSpPr>
          <p:spPr>
            <a:xfrm flipH="1">
              <a:off x="5280368" y="3462656"/>
              <a:ext cx="50198" cy="1625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4E4A934-E0B6-379A-7E91-B284B4F49576}"/>
                </a:ext>
              </a:extLst>
            </p:cNvPr>
            <p:cNvCxnSpPr>
              <a:cxnSpLocks/>
              <a:stCxn id="109" idx="4"/>
              <a:endCxn id="110" idx="0"/>
            </p:cNvCxnSpPr>
            <p:nvPr/>
          </p:nvCxnSpPr>
          <p:spPr>
            <a:xfrm>
              <a:off x="5280368" y="3902319"/>
              <a:ext cx="0" cy="2223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2B0AA3C-6B2D-C0F1-C2AB-FF3DD7963A8D}"/>
                </a:ext>
              </a:extLst>
            </p:cNvPr>
            <p:cNvCxnSpPr>
              <a:cxnSpLocks/>
              <a:stCxn id="92" idx="2"/>
              <a:endCxn id="93" idx="0"/>
            </p:cNvCxnSpPr>
            <p:nvPr/>
          </p:nvCxnSpPr>
          <p:spPr>
            <a:xfrm>
              <a:off x="4978580" y="2497128"/>
              <a:ext cx="378073" cy="2057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or: Curved 97">
              <a:extLst>
                <a:ext uri="{FF2B5EF4-FFF2-40B4-BE49-F238E27FC236}">
                  <a16:creationId xmlns:a16="http://schemas.microsoft.com/office/drawing/2014/main" id="{3D00C47C-AF4B-64AE-18B9-B7DDD8901B9A}"/>
                </a:ext>
              </a:extLst>
            </p:cNvPr>
            <p:cNvCxnSpPr>
              <a:cxnSpLocks/>
              <a:stCxn id="91" idx="2"/>
              <a:endCxn id="92" idx="1"/>
            </p:cNvCxnSpPr>
            <p:nvPr/>
          </p:nvCxnSpPr>
          <p:spPr>
            <a:xfrm rot="5400000" flipH="1" flipV="1">
              <a:off x="3050446" y="2594991"/>
              <a:ext cx="1657909" cy="1168772"/>
            </a:xfrm>
            <a:prstGeom prst="curvedConnector4">
              <a:avLst>
                <a:gd name="adj1" fmla="val -13788"/>
                <a:gd name="adj2" fmla="val 70465"/>
              </a:avLst>
            </a:prstGeom>
            <a:ln w="5715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ight Brace 99">
              <a:extLst>
                <a:ext uri="{FF2B5EF4-FFF2-40B4-BE49-F238E27FC236}">
                  <a16:creationId xmlns:a16="http://schemas.microsoft.com/office/drawing/2014/main" id="{9E195AB5-B698-B33A-64EF-59B85E62D4C5}"/>
                </a:ext>
              </a:extLst>
            </p:cNvPr>
            <p:cNvSpPr/>
            <p:nvPr/>
          </p:nvSpPr>
          <p:spPr>
            <a:xfrm rot="10800000">
              <a:off x="2214237" y="2129024"/>
              <a:ext cx="257823" cy="1977663"/>
            </a:xfrm>
            <a:prstGeom prst="rightBrace">
              <a:avLst>
                <a:gd name="adj1" fmla="val 112009"/>
                <a:gd name="adj2" fmla="val 5299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CD7414F-02C1-185C-92FC-D85D7CCA5933}"/>
                </a:ext>
              </a:extLst>
            </p:cNvPr>
            <p:cNvSpPr txBox="1"/>
            <p:nvPr/>
          </p:nvSpPr>
          <p:spPr>
            <a:xfrm>
              <a:off x="1364112" y="3143685"/>
              <a:ext cx="1283768" cy="360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Harmonizome</a:t>
              </a:r>
              <a:endParaRPr lang="en-US" sz="700" dirty="0"/>
            </a:p>
          </p:txBody>
        </p:sp>
        <p:sp>
          <p:nvSpPr>
            <p:cNvPr id="102" name="Right Brace 101">
              <a:extLst>
                <a:ext uri="{FF2B5EF4-FFF2-40B4-BE49-F238E27FC236}">
                  <a16:creationId xmlns:a16="http://schemas.microsoft.com/office/drawing/2014/main" id="{DEE04C82-1542-9C6D-1B5C-A55F3E57E0BB}"/>
                </a:ext>
              </a:extLst>
            </p:cNvPr>
            <p:cNvSpPr/>
            <p:nvPr/>
          </p:nvSpPr>
          <p:spPr>
            <a:xfrm rot="5400000">
              <a:off x="4073312" y="4147676"/>
              <a:ext cx="241284" cy="1516544"/>
            </a:xfrm>
            <a:prstGeom prst="rightBrace">
              <a:avLst>
                <a:gd name="adj1" fmla="val 151291"/>
                <a:gd name="adj2" fmla="val 4730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6F912FB-05D5-17D9-A0FB-907F7B23EDB5}"/>
                </a:ext>
              </a:extLst>
            </p:cNvPr>
            <p:cNvSpPr txBox="1"/>
            <p:nvPr/>
          </p:nvSpPr>
          <p:spPr>
            <a:xfrm>
              <a:off x="2816626" y="5022696"/>
              <a:ext cx="3106948" cy="360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CellChat</a:t>
              </a:r>
              <a:r>
                <a:rPr lang="en-US" sz="700" dirty="0"/>
                <a:t>, CellTalkDB, KEGG </a:t>
              </a:r>
            </a:p>
          </p:txBody>
        </p:sp>
        <p:sp>
          <p:nvSpPr>
            <p:cNvPr id="104" name="Right Brace 103">
              <a:extLst>
                <a:ext uri="{FF2B5EF4-FFF2-40B4-BE49-F238E27FC236}">
                  <a16:creationId xmlns:a16="http://schemas.microsoft.com/office/drawing/2014/main" id="{279D5CCF-B214-5D72-87FE-8C0202426C4E}"/>
                </a:ext>
              </a:extLst>
            </p:cNvPr>
            <p:cNvSpPr/>
            <p:nvPr/>
          </p:nvSpPr>
          <p:spPr>
            <a:xfrm>
              <a:off x="6004654" y="2293584"/>
              <a:ext cx="335938" cy="2200847"/>
            </a:xfrm>
            <a:prstGeom prst="rightBrace">
              <a:avLst>
                <a:gd name="adj1" fmla="val 151291"/>
                <a:gd name="adj2" fmla="val 4965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AF4B1B7-0642-7F2E-3A90-959B0244091D}"/>
                </a:ext>
              </a:extLst>
            </p:cNvPr>
            <p:cNvSpPr txBox="1"/>
            <p:nvPr/>
          </p:nvSpPr>
          <p:spPr>
            <a:xfrm>
              <a:off x="4806965" y="1287119"/>
              <a:ext cx="1099377" cy="358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Receiver</a:t>
              </a:r>
              <a:endParaRPr lang="en-US" sz="7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E6ED9AA-A6A0-E3BD-8F15-CCE3734620DB}"/>
                </a:ext>
              </a:extLst>
            </p:cNvPr>
            <p:cNvSpPr txBox="1"/>
            <p:nvPr/>
          </p:nvSpPr>
          <p:spPr>
            <a:xfrm>
              <a:off x="6325828" y="3186540"/>
              <a:ext cx="815202" cy="360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KEGG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FA975EC-47E3-993F-B698-CEB439EFFBB4}"/>
                </a:ext>
              </a:extLst>
            </p:cNvPr>
            <p:cNvSpPr txBox="1"/>
            <p:nvPr/>
          </p:nvSpPr>
          <p:spPr>
            <a:xfrm>
              <a:off x="2816626" y="1278968"/>
              <a:ext cx="1421705" cy="358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Secretor</a:t>
              </a:r>
              <a:endParaRPr lang="en-US" sz="700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CFDFA0A-F62B-D2F0-16BD-008E3F384C41}"/>
                </a:ext>
              </a:extLst>
            </p:cNvPr>
            <p:cNvSpPr/>
            <p:nvPr/>
          </p:nvSpPr>
          <p:spPr>
            <a:xfrm>
              <a:off x="4826058" y="3185565"/>
              <a:ext cx="1009016" cy="2770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FF0000"/>
                  </a:solidFill>
                </a:rPr>
                <a:t>Gene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7250EEA-40F9-6A5C-BBB2-579C747FC7DC}"/>
                </a:ext>
              </a:extLst>
            </p:cNvPr>
            <p:cNvSpPr/>
            <p:nvPr/>
          </p:nvSpPr>
          <p:spPr>
            <a:xfrm>
              <a:off x="4775860" y="3625228"/>
              <a:ext cx="1009016" cy="2770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FF0000"/>
                  </a:solidFill>
                </a:rPr>
                <a:t>Gene</a:t>
              </a:r>
            </a:p>
          </p:txBody>
        </p:sp>
        <p:sp>
          <p:nvSpPr>
            <p:cNvPr id="110" name="Diamond 109">
              <a:extLst>
                <a:ext uri="{FF2B5EF4-FFF2-40B4-BE49-F238E27FC236}">
                  <a16:creationId xmlns:a16="http://schemas.microsoft.com/office/drawing/2014/main" id="{D9EB5214-7A85-6A97-36D2-2B77A1058FD8}"/>
                </a:ext>
              </a:extLst>
            </p:cNvPr>
            <p:cNvSpPr/>
            <p:nvPr/>
          </p:nvSpPr>
          <p:spPr>
            <a:xfrm>
              <a:off x="4833052" y="4124711"/>
              <a:ext cx="894631" cy="332120"/>
            </a:xfrm>
            <a:prstGeom prst="diamond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FF0000"/>
                  </a:solidFill>
                </a:rPr>
                <a:t>TF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5B5CFA8-CB1D-367B-DFDE-4A5F7B466B5A}"/>
                </a:ext>
              </a:extLst>
            </p:cNvPr>
            <p:cNvSpPr/>
            <p:nvPr/>
          </p:nvSpPr>
          <p:spPr>
            <a:xfrm>
              <a:off x="2831968" y="2746708"/>
              <a:ext cx="1009016" cy="27709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0070C0"/>
                  </a:solidFill>
                </a:rPr>
                <a:t>Gene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5A077F8-28C6-6627-5FD1-0B57EE181B61}"/>
                </a:ext>
              </a:extLst>
            </p:cNvPr>
            <p:cNvSpPr/>
            <p:nvPr/>
          </p:nvSpPr>
          <p:spPr>
            <a:xfrm>
              <a:off x="2780297" y="3211915"/>
              <a:ext cx="1009016" cy="27709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0070C0"/>
                  </a:solidFill>
                </a:rPr>
                <a:t>Gene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E1F59229-3721-CFAF-DEE1-27A7F51E0088}"/>
                </a:ext>
              </a:extLst>
            </p:cNvPr>
            <p:cNvCxnSpPr>
              <a:cxnSpLocks/>
              <a:stCxn id="90" idx="2"/>
              <a:endCxn id="111" idx="0"/>
            </p:cNvCxnSpPr>
            <p:nvPr/>
          </p:nvCxnSpPr>
          <p:spPr>
            <a:xfrm flipH="1">
              <a:off x="3336477" y="2600002"/>
              <a:ext cx="48618" cy="146705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4289DB55-FF52-AC24-8853-C53FB9C4C170}"/>
                </a:ext>
              </a:extLst>
            </p:cNvPr>
            <p:cNvCxnSpPr>
              <a:cxnSpLocks/>
              <a:stCxn id="111" idx="4"/>
              <a:endCxn id="112" idx="0"/>
            </p:cNvCxnSpPr>
            <p:nvPr/>
          </p:nvCxnSpPr>
          <p:spPr>
            <a:xfrm flipH="1">
              <a:off x="3284805" y="3023799"/>
              <a:ext cx="51671" cy="18811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030B8693-5AB8-D933-F581-B974D7C7B1B2}"/>
                </a:ext>
              </a:extLst>
            </p:cNvPr>
            <p:cNvCxnSpPr>
              <a:cxnSpLocks/>
              <a:stCxn id="112" idx="4"/>
              <a:endCxn id="91" idx="0"/>
            </p:cNvCxnSpPr>
            <p:nvPr/>
          </p:nvCxnSpPr>
          <p:spPr>
            <a:xfrm>
              <a:off x="3284805" y="3489006"/>
              <a:ext cx="10210" cy="22591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8B0D131-788D-3859-657A-B8D0E2A7F265}"/>
                </a:ext>
              </a:extLst>
            </p:cNvPr>
            <p:cNvSpPr txBox="1"/>
            <p:nvPr/>
          </p:nvSpPr>
          <p:spPr>
            <a:xfrm>
              <a:off x="3054040" y="1477842"/>
              <a:ext cx="817556" cy="360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ULR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E268AC0-1707-EF40-60EC-DE08B4EACB6A}"/>
                </a:ext>
              </a:extLst>
            </p:cNvPr>
            <p:cNvSpPr txBox="1"/>
            <p:nvPr/>
          </p:nvSpPr>
          <p:spPr>
            <a:xfrm>
              <a:off x="4990618" y="1503468"/>
              <a:ext cx="738655" cy="360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DRR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FB883F8-1C0A-2D82-703C-C7EA05D7A232}"/>
                </a:ext>
              </a:extLst>
            </p:cNvPr>
            <p:cNvSpPr txBox="1"/>
            <p:nvPr/>
          </p:nvSpPr>
          <p:spPr>
            <a:xfrm>
              <a:off x="1544025" y="2933263"/>
              <a:ext cx="850823" cy="3608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00" dirty="0"/>
                <a:t>KEGG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004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033B7EC-D75D-1310-9605-79B63D573CE1}"/>
              </a:ext>
            </a:extLst>
          </p:cNvPr>
          <p:cNvSpPr/>
          <p:nvPr/>
        </p:nvSpPr>
        <p:spPr>
          <a:xfrm>
            <a:off x="3073198" y="1878247"/>
            <a:ext cx="1570373" cy="2815781"/>
          </a:xfrm>
          <a:custGeom>
            <a:avLst/>
            <a:gdLst>
              <a:gd name="connsiteX0" fmla="*/ 0 w 719690"/>
              <a:gd name="connsiteY0" fmla="*/ 764897 h 1529793"/>
              <a:gd name="connsiteX1" fmla="*/ 359845 w 719690"/>
              <a:gd name="connsiteY1" fmla="*/ 0 h 1529793"/>
              <a:gd name="connsiteX2" fmla="*/ 719690 w 719690"/>
              <a:gd name="connsiteY2" fmla="*/ 764897 h 1529793"/>
              <a:gd name="connsiteX3" fmla="*/ 359845 w 719690"/>
              <a:gd name="connsiteY3" fmla="*/ 1529794 h 1529793"/>
              <a:gd name="connsiteX4" fmla="*/ 0 w 719690"/>
              <a:gd name="connsiteY4" fmla="*/ 764897 h 1529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690" h="1529793" extrusionOk="0">
                <a:moveTo>
                  <a:pt x="0" y="764897"/>
                </a:moveTo>
                <a:cubicBezTo>
                  <a:pt x="11647" y="399486"/>
                  <a:pt x="167020" y="6424"/>
                  <a:pt x="359845" y="0"/>
                </a:cubicBezTo>
                <a:cubicBezTo>
                  <a:pt x="562885" y="-20154"/>
                  <a:pt x="781267" y="294370"/>
                  <a:pt x="719690" y="764897"/>
                </a:cubicBezTo>
                <a:cubicBezTo>
                  <a:pt x="701953" y="1239010"/>
                  <a:pt x="551981" y="1550696"/>
                  <a:pt x="359845" y="1529794"/>
                </a:cubicBezTo>
                <a:cubicBezTo>
                  <a:pt x="65410" y="1582425"/>
                  <a:pt x="-31172" y="1172462"/>
                  <a:pt x="0" y="764897"/>
                </a:cubicBezTo>
                <a:close/>
              </a:path>
            </a:pathLst>
          </a:custGeom>
          <a:noFill/>
          <a:ln w="762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4180473199">
                  <a:custGeom>
                    <a:avLst/>
                    <a:gdLst>
                      <a:gd name="connsiteX0" fmla="*/ 0 w 1570373"/>
                      <a:gd name="connsiteY0" fmla="*/ 1407891 h 2815781"/>
                      <a:gd name="connsiteX1" fmla="*/ 785187 w 1570373"/>
                      <a:gd name="connsiteY1" fmla="*/ 0 h 2815781"/>
                      <a:gd name="connsiteX2" fmla="*/ 1570374 w 1570373"/>
                      <a:gd name="connsiteY2" fmla="*/ 1407891 h 2815781"/>
                      <a:gd name="connsiteX3" fmla="*/ 785187 w 1570373"/>
                      <a:gd name="connsiteY3" fmla="*/ 2815782 h 2815781"/>
                      <a:gd name="connsiteX4" fmla="*/ 0 w 1570373"/>
                      <a:gd name="connsiteY4" fmla="*/ 1407891 h 28157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0373" h="2815781" extrusionOk="0">
                        <a:moveTo>
                          <a:pt x="0" y="1407891"/>
                        </a:moveTo>
                        <a:cubicBezTo>
                          <a:pt x="5142" y="655509"/>
                          <a:pt x="379959" y="30883"/>
                          <a:pt x="785187" y="0"/>
                        </a:cubicBezTo>
                        <a:cubicBezTo>
                          <a:pt x="1244814" y="-121682"/>
                          <a:pt x="1636912" y="578373"/>
                          <a:pt x="1570374" y="1407891"/>
                        </a:cubicBezTo>
                        <a:cubicBezTo>
                          <a:pt x="1551694" y="2239868"/>
                          <a:pt x="1198806" y="2879198"/>
                          <a:pt x="785187" y="2815782"/>
                        </a:cubicBezTo>
                        <a:cubicBezTo>
                          <a:pt x="317066" y="2834742"/>
                          <a:pt x="-41671" y="2165562"/>
                          <a:pt x="0" y="1407891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225F32-51A2-C62C-653D-C9F93FD0E90B}"/>
              </a:ext>
            </a:extLst>
          </p:cNvPr>
          <p:cNvSpPr/>
          <p:nvPr/>
        </p:nvSpPr>
        <p:spPr>
          <a:xfrm>
            <a:off x="5349660" y="1918847"/>
            <a:ext cx="1790923" cy="2815781"/>
          </a:xfrm>
          <a:custGeom>
            <a:avLst/>
            <a:gdLst>
              <a:gd name="connsiteX0" fmla="*/ 0 w 820766"/>
              <a:gd name="connsiteY0" fmla="*/ 764897 h 1529793"/>
              <a:gd name="connsiteX1" fmla="*/ 410383 w 820766"/>
              <a:gd name="connsiteY1" fmla="*/ 0 h 1529793"/>
              <a:gd name="connsiteX2" fmla="*/ 820766 w 820766"/>
              <a:gd name="connsiteY2" fmla="*/ 764897 h 1529793"/>
              <a:gd name="connsiteX3" fmla="*/ 410383 w 820766"/>
              <a:gd name="connsiteY3" fmla="*/ 1529794 h 1529793"/>
              <a:gd name="connsiteX4" fmla="*/ 0 w 820766"/>
              <a:gd name="connsiteY4" fmla="*/ 764897 h 1529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766" h="1529793" extrusionOk="0">
                <a:moveTo>
                  <a:pt x="0" y="764897"/>
                </a:moveTo>
                <a:cubicBezTo>
                  <a:pt x="5339" y="368596"/>
                  <a:pt x="193529" y="10644"/>
                  <a:pt x="410383" y="0"/>
                </a:cubicBezTo>
                <a:cubicBezTo>
                  <a:pt x="649771" y="-59668"/>
                  <a:pt x="868284" y="305348"/>
                  <a:pt x="820766" y="764897"/>
                </a:cubicBezTo>
                <a:cubicBezTo>
                  <a:pt x="807567" y="1225788"/>
                  <a:pt x="634259" y="1538571"/>
                  <a:pt x="410383" y="1529794"/>
                </a:cubicBezTo>
                <a:cubicBezTo>
                  <a:pt x="161772" y="1541873"/>
                  <a:pt x="-89077" y="1144829"/>
                  <a:pt x="0" y="764897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80473199">
                  <a:custGeom>
                    <a:avLst/>
                    <a:gdLst>
                      <a:gd name="connsiteX0" fmla="*/ 0 w 1790923"/>
                      <a:gd name="connsiteY0" fmla="*/ 1407891 h 2815781"/>
                      <a:gd name="connsiteX1" fmla="*/ 895462 w 1790923"/>
                      <a:gd name="connsiteY1" fmla="*/ 0 h 2815781"/>
                      <a:gd name="connsiteX2" fmla="*/ 1790924 w 1790923"/>
                      <a:gd name="connsiteY2" fmla="*/ 1407891 h 2815781"/>
                      <a:gd name="connsiteX3" fmla="*/ 895462 w 1790923"/>
                      <a:gd name="connsiteY3" fmla="*/ 2815782 h 2815781"/>
                      <a:gd name="connsiteX4" fmla="*/ 0 w 1790923"/>
                      <a:gd name="connsiteY4" fmla="*/ 1407891 h 28157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90923" h="2815781" extrusionOk="0">
                        <a:moveTo>
                          <a:pt x="0" y="1407891"/>
                        </a:moveTo>
                        <a:cubicBezTo>
                          <a:pt x="21727" y="736716"/>
                          <a:pt x="436993" y="39210"/>
                          <a:pt x="895462" y="0"/>
                        </a:cubicBezTo>
                        <a:cubicBezTo>
                          <a:pt x="1399583" y="-44828"/>
                          <a:pt x="1957953" y="499899"/>
                          <a:pt x="1790924" y="1407891"/>
                        </a:cubicBezTo>
                        <a:cubicBezTo>
                          <a:pt x="1756943" y="2284443"/>
                          <a:pt x="1357478" y="2918798"/>
                          <a:pt x="895462" y="2815782"/>
                        </a:cubicBezTo>
                        <a:cubicBezTo>
                          <a:pt x="359883" y="2838347"/>
                          <a:pt x="-60964" y="2156355"/>
                          <a:pt x="0" y="1407891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A3FC4EEB-7A3F-8D9A-E28F-EB8948AA80A2}"/>
              </a:ext>
            </a:extLst>
          </p:cNvPr>
          <p:cNvSpPr/>
          <p:nvPr/>
        </p:nvSpPr>
        <p:spPr>
          <a:xfrm>
            <a:off x="3328368" y="2091248"/>
            <a:ext cx="1097709" cy="456196"/>
          </a:xfrm>
          <a:prstGeom prst="diamond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0070C0"/>
                </a:solidFill>
              </a:rPr>
              <a:t>TF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859237-EE20-52DD-44D2-9F4FDD3E758A}"/>
              </a:ext>
            </a:extLst>
          </p:cNvPr>
          <p:cNvSpPr/>
          <p:nvPr/>
        </p:nvSpPr>
        <p:spPr>
          <a:xfrm>
            <a:off x="3239371" y="3685148"/>
            <a:ext cx="1173959" cy="29941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0070C0"/>
                </a:solidFill>
              </a:rPr>
              <a:t>Ligand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19583D-A529-A53A-2676-83DF0D165A96}"/>
              </a:ext>
            </a:extLst>
          </p:cNvPr>
          <p:cNvSpPr/>
          <p:nvPr/>
        </p:nvSpPr>
        <p:spPr>
          <a:xfrm>
            <a:off x="5260429" y="2143057"/>
            <a:ext cx="1263297" cy="2994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Receptor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E798303-769F-7A1E-0942-EF91DC3C097E}"/>
              </a:ext>
            </a:extLst>
          </p:cNvPr>
          <p:cNvSpPr/>
          <p:nvPr/>
        </p:nvSpPr>
        <p:spPr>
          <a:xfrm>
            <a:off x="5736943" y="2652420"/>
            <a:ext cx="1238059" cy="2827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Gene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F1B991-37D3-A5AD-CD23-362077A373C0}"/>
              </a:ext>
            </a:extLst>
          </p:cNvPr>
          <p:cNvCxnSpPr>
            <a:cxnSpLocks/>
            <a:stCxn id="21" idx="4"/>
            <a:endCxn id="91" idx="0"/>
          </p:cNvCxnSpPr>
          <p:nvPr/>
        </p:nvCxnSpPr>
        <p:spPr>
          <a:xfrm flipH="1">
            <a:off x="6323964" y="2935175"/>
            <a:ext cx="32009" cy="209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D3F096-EFA1-9E3B-B30B-793583C7AE77}"/>
              </a:ext>
            </a:extLst>
          </p:cNvPr>
          <p:cNvCxnSpPr>
            <a:cxnSpLocks/>
            <a:stCxn id="91" idx="4"/>
            <a:endCxn id="92" idx="0"/>
          </p:cNvCxnSpPr>
          <p:nvPr/>
        </p:nvCxnSpPr>
        <p:spPr>
          <a:xfrm flipH="1">
            <a:off x="6262372" y="3427730"/>
            <a:ext cx="61593" cy="165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247FD8-DB69-AD39-A5D0-B6DA882A3947}"/>
              </a:ext>
            </a:extLst>
          </p:cNvPr>
          <p:cNvCxnSpPr>
            <a:cxnSpLocks/>
            <a:stCxn id="92" idx="4"/>
            <a:endCxn id="101" idx="0"/>
          </p:cNvCxnSpPr>
          <p:nvPr/>
        </p:nvCxnSpPr>
        <p:spPr>
          <a:xfrm>
            <a:off x="6262372" y="3876380"/>
            <a:ext cx="0" cy="226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3B19AA-A2C9-72DC-1CBA-25D6CEB997BC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5892079" y="2442467"/>
            <a:ext cx="463894" cy="209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FE7C8041-DCA2-89D5-4D5C-C8DA279F1E0C}"/>
              </a:ext>
            </a:extLst>
          </p:cNvPr>
          <p:cNvCxnSpPr>
            <a:cxnSpLocks/>
            <a:stCxn id="16" idx="2"/>
            <a:endCxn id="17" idx="1"/>
          </p:cNvCxnSpPr>
          <p:nvPr/>
        </p:nvCxnSpPr>
        <p:spPr>
          <a:xfrm rot="5400000" flipH="1" flipV="1">
            <a:off x="3697491" y="2421621"/>
            <a:ext cx="1691796" cy="1434079"/>
          </a:xfrm>
          <a:prstGeom prst="curvedConnector4">
            <a:avLst>
              <a:gd name="adj1" fmla="val -13788"/>
              <a:gd name="adj2" fmla="val 70465"/>
            </a:avLst>
          </a:prstGeom>
          <a:ln w="571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id="{EB53C42A-2972-42EF-287B-DE656A60376A}"/>
              </a:ext>
            </a:extLst>
          </p:cNvPr>
          <p:cNvSpPr/>
          <p:nvPr/>
        </p:nvSpPr>
        <p:spPr>
          <a:xfrm rot="10800000">
            <a:off x="2593024" y="2478132"/>
            <a:ext cx="296055" cy="1115493"/>
          </a:xfrm>
          <a:prstGeom prst="rightBrace">
            <a:avLst>
              <a:gd name="adj1" fmla="val 112009"/>
              <a:gd name="adj2" fmla="val 529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DE23A6-3178-DBFA-0A03-7FB2D3489821}"/>
              </a:ext>
            </a:extLst>
          </p:cNvPr>
          <p:cNvSpPr txBox="1"/>
          <p:nvPr/>
        </p:nvSpPr>
        <p:spPr>
          <a:xfrm>
            <a:off x="954299" y="3069932"/>
            <a:ext cx="1834821" cy="36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Harmonizome</a:t>
            </a:r>
            <a:endParaRPr lang="en-US" sz="700" dirty="0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464B17E-3C47-083C-D780-F79B8CC39932}"/>
              </a:ext>
            </a:extLst>
          </p:cNvPr>
          <p:cNvSpPr/>
          <p:nvPr/>
        </p:nvSpPr>
        <p:spPr>
          <a:xfrm rot="5400000">
            <a:off x="4806237" y="3970126"/>
            <a:ext cx="246216" cy="1860795"/>
          </a:xfrm>
          <a:prstGeom prst="rightBrace">
            <a:avLst>
              <a:gd name="adj1" fmla="val 151291"/>
              <a:gd name="adj2" fmla="val 473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220E68-C184-F256-2D3D-EABB72712D0E}"/>
              </a:ext>
            </a:extLst>
          </p:cNvPr>
          <p:cNvSpPr txBox="1"/>
          <p:nvPr/>
        </p:nvSpPr>
        <p:spPr>
          <a:xfrm>
            <a:off x="3239368" y="5019657"/>
            <a:ext cx="3812215" cy="36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CellChat</a:t>
            </a:r>
            <a:r>
              <a:rPr lang="en-US" sz="700" dirty="0"/>
              <a:t>, CellTalkDB, KEGG 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50C3EBBB-E403-FE2B-1E00-2A2D0A79C0F7}"/>
              </a:ext>
            </a:extLst>
          </p:cNvPr>
          <p:cNvSpPr/>
          <p:nvPr/>
        </p:nvSpPr>
        <p:spPr>
          <a:xfrm>
            <a:off x="7151068" y="2234763"/>
            <a:ext cx="412195" cy="2245832"/>
          </a:xfrm>
          <a:prstGeom prst="rightBrace">
            <a:avLst>
              <a:gd name="adj1" fmla="val 151291"/>
              <a:gd name="adj2" fmla="val 496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78CD30-DF90-BD26-B92F-4FAE0D47506A}"/>
              </a:ext>
            </a:extLst>
          </p:cNvPr>
          <p:cNvSpPr txBox="1"/>
          <p:nvPr/>
        </p:nvSpPr>
        <p:spPr>
          <a:xfrm>
            <a:off x="5681508" y="1207726"/>
            <a:ext cx="1348932" cy="36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Receiver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61483D-6A41-6BE5-FA5B-6EC3356E46FB}"/>
              </a:ext>
            </a:extLst>
          </p:cNvPr>
          <p:cNvSpPr txBox="1"/>
          <p:nvPr/>
        </p:nvSpPr>
        <p:spPr>
          <a:xfrm>
            <a:off x="7545148" y="3145973"/>
            <a:ext cx="1000250" cy="36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KEGG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4FA42C-D728-925D-284A-60CD0E934A36}"/>
              </a:ext>
            </a:extLst>
          </p:cNvPr>
          <p:cNvSpPr txBox="1"/>
          <p:nvPr/>
        </p:nvSpPr>
        <p:spPr>
          <a:xfrm>
            <a:off x="3239368" y="1199408"/>
            <a:ext cx="1353500" cy="36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Secretor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2927090-DCE9-A60C-F1AC-E5A912169061}"/>
              </a:ext>
            </a:extLst>
          </p:cNvPr>
          <p:cNvSpPr/>
          <p:nvPr/>
        </p:nvSpPr>
        <p:spPr>
          <a:xfrm>
            <a:off x="5704935" y="3144976"/>
            <a:ext cx="1238059" cy="2827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Gene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B9F789C-1771-E9C6-D47F-3FAF6318F4DD}"/>
              </a:ext>
            </a:extLst>
          </p:cNvPr>
          <p:cNvSpPr/>
          <p:nvPr/>
        </p:nvSpPr>
        <p:spPr>
          <a:xfrm>
            <a:off x="5643342" y="3593626"/>
            <a:ext cx="1238059" cy="2827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Gene</a:t>
            </a:r>
          </a:p>
        </p:txBody>
      </p:sp>
      <p:sp>
        <p:nvSpPr>
          <p:cNvPr id="101" name="Diamond 100">
            <a:extLst>
              <a:ext uri="{FF2B5EF4-FFF2-40B4-BE49-F238E27FC236}">
                <a16:creationId xmlns:a16="http://schemas.microsoft.com/office/drawing/2014/main" id="{1CB04384-64F1-A6EA-523F-907433EF6A18}"/>
              </a:ext>
            </a:extLst>
          </p:cNvPr>
          <p:cNvSpPr/>
          <p:nvPr/>
        </p:nvSpPr>
        <p:spPr>
          <a:xfrm>
            <a:off x="5713516" y="4103317"/>
            <a:ext cx="1097709" cy="338908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FF0000"/>
                </a:solidFill>
              </a:rPr>
              <a:t>TF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F731E06-D5A5-CC68-090B-C9DEE2D4B6EE}"/>
              </a:ext>
            </a:extLst>
          </p:cNvPr>
          <p:cNvSpPr/>
          <p:nvPr/>
        </p:nvSpPr>
        <p:spPr>
          <a:xfrm>
            <a:off x="3258193" y="2697148"/>
            <a:ext cx="1238059" cy="28275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0070C0"/>
                </a:solidFill>
              </a:rPr>
              <a:t>Gene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A89F706-A085-292C-7F53-864CB43FC794}"/>
              </a:ext>
            </a:extLst>
          </p:cNvPr>
          <p:cNvSpPr/>
          <p:nvPr/>
        </p:nvSpPr>
        <p:spPr>
          <a:xfrm>
            <a:off x="3194793" y="3171864"/>
            <a:ext cx="1238059" cy="28275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0070C0"/>
                </a:solidFill>
              </a:rPr>
              <a:t>Gene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DF24985-D6E2-A7B1-DEF2-B29072CB56DC}"/>
              </a:ext>
            </a:extLst>
          </p:cNvPr>
          <p:cNvCxnSpPr>
            <a:cxnSpLocks/>
            <a:stCxn id="13" idx="2"/>
            <a:endCxn id="112" idx="0"/>
          </p:cNvCxnSpPr>
          <p:nvPr/>
        </p:nvCxnSpPr>
        <p:spPr>
          <a:xfrm flipH="1">
            <a:off x="3877222" y="2547444"/>
            <a:ext cx="1" cy="1497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E8FF7DF-7496-86ED-D962-9B0327BE4CFF}"/>
              </a:ext>
            </a:extLst>
          </p:cNvPr>
          <p:cNvCxnSpPr>
            <a:cxnSpLocks/>
            <a:stCxn id="112" idx="4"/>
            <a:endCxn id="113" idx="0"/>
          </p:cNvCxnSpPr>
          <p:nvPr/>
        </p:nvCxnSpPr>
        <p:spPr>
          <a:xfrm flipH="1">
            <a:off x="3813822" y="2979903"/>
            <a:ext cx="63400" cy="1919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56DB651-1219-A66A-E722-DC923D31C374}"/>
              </a:ext>
            </a:extLst>
          </p:cNvPr>
          <p:cNvCxnSpPr>
            <a:cxnSpLocks/>
            <a:stCxn id="113" idx="4"/>
            <a:endCxn id="16" idx="0"/>
          </p:cNvCxnSpPr>
          <p:nvPr/>
        </p:nvCxnSpPr>
        <p:spPr>
          <a:xfrm>
            <a:off x="3813822" y="3454619"/>
            <a:ext cx="12528" cy="2305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B1F538-FFDA-B569-C394-E8D379AF1B76}"/>
              </a:ext>
            </a:extLst>
          </p:cNvPr>
          <p:cNvSpPr txBox="1"/>
          <p:nvPr/>
        </p:nvSpPr>
        <p:spPr>
          <a:xfrm>
            <a:off x="3530674" y="1402347"/>
            <a:ext cx="693097" cy="566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ULR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91FDC4-B082-B254-08A9-33EDC70A3A29}"/>
              </a:ext>
            </a:extLst>
          </p:cNvPr>
          <p:cNvSpPr txBox="1"/>
          <p:nvPr/>
        </p:nvSpPr>
        <p:spPr>
          <a:xfrm>
            <a:off x="5906849" y="1428498"/>
            <a:ext cx="906327" cy="36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DRR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D4AABF-84BC-5552-86CA-ACC9BE0D85F4}"/>
              </a:ext>
            </a:extLst>
          </p:cNvPr>
          <p:cNvSpPr txBox="1"/>
          <p:nvPr/>
        </p:nvSpPr>
        <p:spPr>
          <a:xfrm>
            <a:off x="1695821" y="2774035"/>
            <a:ext cx="7555057" cy="368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KEGG</a:t>
            </a:r>
          </a:p>
        </p:txBody>
      </p:sp>
    </p:spTree>
    <p:extLst>
      <p:ext uri="{BB962C8B-B14F-4D97-AF65-F5344CB8AC3E}">
        <p14:creationId xmlns:p14="http://schemas.microsoft.com/office/powerpoint/2010/main" val="2133450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0D5C3C4-F130-BFF1-D475-A1F4BC599FEE}"/>
              </a:ext>
            </a:extLst>
          </p:cNvPr>
          <p:cNvSpPr/>
          <p:nvPr/>
        </p:nvSpPr>
        <p:spPr>
          <a:xfrm>
            <a:off x="3073198" y="1878247"/>
            <a:ext cx="1570373" cy="2815781"/>
          </a:xfrm>
          <a:custGeom>
            <a:avLst/>
            <a:gdLst>
              <a:gd name="connsiteX0" fmla="*/ 0 w 719690"/>
              <a:gd name="connsiteY0" fmla="*/ 764897 h 1529793"/>
              <a:gd name="connsiteX1" fmla="*/ 359845 w 719690"/>
              <a:gd name="connsiteY1" fmla="*/ 0 h 1529793"/>
              <a:gd name="connsiteX2" fmla="*/ 719690 w 719690"/>
              <a:gd name="connsiteY2" fmla="*/ 764897 h 1529793"/>
              <a:gd name="connsiteX3" fmla="*/ 359845 w 719690"/>
              <a:gd name="connsiteY3" fmla="*/ 1529794 h 1529793"/>
              <a:gd name="connsiteX4" fmla="*/ 0 w 719690"/>
              <a:gd name="connsiteY4" fmla="*/ 764897 h 1529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690" h="1529793" extrusionOk="0">
                <a:moveTo>
                  <a:pt x="0" y="764897"/>
                </a:moveTo>
                <a:cubicBezTo>
                  <a:pt x="11647" y="399486"/>
                  <a:pt x="167020" y="6424"/>
                  <a:pt x="359845" y="0"/>
                </a:cubicBezTo>
                <a:cubicBezTo>
                  <a:pt x="562885" y="-20154"/>
                  <a:pt x="781267" y="294370"/>
                  <a:pt x="719690" y="764897"/>
                </a:cubicBezTo>
                <a:cubicBezTo>
                  <a:pt x="701953" y="1239010"/>
                  <a:pt x="551981" y="1550696"/>
                  <a:pt x="359845" y="1529794"/>
                </a:cubicBezTo>
                <a:cubicBezTo>
                  <a:pt x="65410" y="1582425"/>
                  <a:pt x="-31172" y="1172462"/>
                  <a:pt x="0" y="764897"/>
                </a:cubicBezTo>
                <a:close/>
              </a:path>
            </a:pathLst>
          </a:custGeom>
          <a:noFill/>
          <a:ln w="762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4180473199">
                  <a:custGeom>
                    <a:avLst/>
                    <a:gdLst>
                      <a:gd name="connsiteX0" fmla="*/ 0 w 1570373"/>
                      <a:gd name="connsiteY0" fmla="*/ 1407891 h 2815781"/>
                      <a:gd name="connsiteX1" fmla="*/ 785187 w 1570373"/>
                      <a:gd name="connsiteY1" fmla="*/ 0 h 2815781"/>
                      <a:gd name="connsiteX2" fmla="*/ 1570374 w 1570373"/>
                      <a:gd name="connsiteY2" fmla="*/ 1407891 h 2815781"/>
                      <a:gd name="connsiteX3" fmla="*/ 785187 w 1570373"/>
                      <a:gd name="connsiteY3" fmla="*/ 2815782 h 2815781"/>
                      <a:gd name="connsiteX4" fmla="*/ 0 w 1570373"/>
                      <a:gd name="connsiteY4" fmla="*/ 1407891 h 28157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0373" h="2815781" extrusionOk="0">
                        <a:moveTo>
                          <a:pt x="0" y="1407891"/>
                        </a:moveTo>
                        <a:cubicBezTo>
                          <a:pt x="5142" y="655509"/>
                          <a:pt x="379959" y="30883"/>
                          <a:pt x="785187" y="0"/>
                        </a:cubicBezTo>
                        <a:cubicBezTo>
                          <a:pt x="1244814" y="-121682"/>
                          <a:pt x="1636912" y="578373"/>
                          <a:pt x="1570374" y="1407891"/>
                        </a:cubicBezTo>
                        <a:cubicBezTo>
                          <a:pt x="1551694" y="2239868"/>
                          <a:pt x="1198806" y="2879198"/>
                          <a:pt x="785187" y="2815782"/>
                        </a:cubicBezTo>
                        <a:cubicBezTo>
                          <a:pt x="317066" y="2834742"/>
                          <a:pt x="-41671" y="2165562"/>
                          <a:pt x="0" y="1407891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B8FE95-1F3B-E495-2215-4F1B97ED192A}"/>
              </a:ext>
            </a:extLst>
          </p:cNvPr>
          <p:cNvSpPr/>
          <p:nvPr/>
        </p:nvSpPr>
        <p:spPr>
          <a:xfrm>
            <a:off x="5349660" y="1918847"/>
            <a:ext cx="1790923" cy="2815781"/>
          </a:xfrm>
          <a:custGeom>
            <a:avLst/>
            <a:gdLst>
              <a:gd name="connsiteX0" fmla="*/ 0 w 820766"/>
              <a:gd name="connsiteY0" fmla="*/ 764897 h 1529793"/>
              <a:gd name="connsiteX1" fmla="*/ 410383 w 820766"/>
              <a:gd name="connsiteY1" fmla="*/ 0 h 1529793"/>
              <a:gd name="connsiteX2" fmla="*/ 820766 w 820766"/>
              <a:gd name="connsiteY2" fmla="*/ 764897 h 1529793"/>
              <a:gd name="connsiteX3" fmla="*/ 410383 w 820766"/>
              <a:gd name="connsiteY3" fmla="*/ 1529794 h 1529793"/>
              <a:gd name="connsiteX4" fmla="*/ 0 w 820766"/>
              <a:gd name="connsiteY4" fmla="*/ 764897 h 1529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766" h="1529793" extrusionOk="0">
                <a:moveTo>
                  <a:pt x="0" y="764897"/>
                </a:moveTo>
                <a:cubicBezTo>
                  <a:pt x="5339" y="368596"/>
                  <a:pt x="193529" y="10644"/>
                  <a:pt x="410383" y="0"/>
                </a:cubicBezTo>
                <a:cubicBezTo>
                  <a:pt x="649771" y="-59668"/>
                  <a:pt x="868284" y="305348"/>
                  <a:pt x="820766" y="764897"/>
                </a:cubicBezTo>
                <a:cubicBezTo>
                  <a:pt x="807567" y="1225788"/>
                  <a:pt x="634259" y="1538571"/>
                  <a:pt x="410383" y="1529794"/>
                </a:cubicBezTo>
                <a:cubicBezTo>
                  <a:pt x="161772" y="1541873"/>
                  <a:pt x="-89077" y="1144829"/>
                  <a:pt x="0" y="764897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80473199">
                  <a:custGeom>
                    <a:avLst/>
                    <a:gdLst>
                      <a:gd name="connsiteX0" fmla="*/ 0 w 1790923"/>
                      <a:gd name="connsiteY0" fmla="*/ 1407891 h 2815781"/>
                      <a:gd name="connsiteX1" fmla="*/ 895462 w 1790923"/>
                      <a:gd name="connsiteY1" fmla="*/ 0 h 2815781"/>
                      <a:gd name="connsiteX2" fmla="*/ 1790924 w 1790923"/>
                      <a:gd name="connsiteY2" fmla="*/ 1407891 h 2815781"/>
                      <a:gd name="connsiteX3" fmla="*/ 895462 w 1790923"/>
                      <a:gd name="connsiteY3" fmla="*/ 2815782 h 2815781"/>
                      <a:gd name="connsiteX4" fmla="*/ 0 w 1790923"/>
                      <a:gd name="connsiteY4" fmla="*/ 1407891 h 28157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90923" h="2815781" extrusionOk="0">
                        <a:moveTo>
                          <a:pt x="0" y="1407891"/>
                        </a:moveTo>
                        <a:cubicBezTo>
                          <a:pt x="21727" y="736716"/>
                          <a:pt x="436993" y="39210"/>
                          <a:pt x="895462" y="0"/>
                        </a:cubicBezTo>
                        <a:cubicBezTo>
                          <a:pt x="1399583" y="-44828"/>
                          <a:pt x="1957953" y="499899"/>
                          <a:pt x="1790924" y="1407891"/>
                        </a:cubicBezTo>
                        <a:cubicBezTo>
                          <a:pt x="1756943" y="2284443"/>
                          <a:pt x="1357478" y="2918798"/>
                          <a:pt x="895462" y="2815782"/>
                        </a:cubicBezTo>
                        <a:cubicBezTo>
                          <a:pt x="359883" y="2838347"/>
                          <a:pt x="-60964" y="2156355"/>
                          <a:pt x="0" y="1407891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FB4A2ED9-B86D-8ABE-1A4C-7FD0256C1FDF}"/>
              </a:ext>
            </a:extLst>
          </p:cNvPr>
          <p:cNvSpPr/>
          <p:nvPr/>
        </p:nvSpPr>
        <p:spPr>
          <a:xfrm>
            <a:off x="3328368" y="2091248"/>
            <a:ext cx="1097709" cy="456196"/>
          </a:xfrm>
          <a:prstGeom prst="diamond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70C0"/>
                </a:solidFill>
              </a:rPr>
              <a:t>TF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BE015A-F144-E97B-2489-BFB5A6CF93D9}"/>
              </a:ext>
            </a:extLst>
          </p:cNvPr>
          <p:cNvSpPr/>
          <p:nvPr/>
        </p:nvSpPr>
        <p:spPr>
          <a:xfrm>
            <a:off x="3239371" y="3685148"/>
            <a:ext cx="1173959" cy="29941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70C0"/>
                </a:solidFill>
              </a:rPr>
              <a:t>Ligand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BAF949-0835-93E0-3BA0-8047566025AE}"/>
              </a:ext>
            </a:extLst>
          </p:cNvPr>
          <p:cNvSpPr/>
          <p:nvPr/>
        </p:nvSpPr>
        <p:spPr>
          <a:xfrm>
            <a:off x="5260429" y="2143057"/>
            <a:ext cx="1263297" cy="2994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Receptor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7A2A13-1965-2795-C2A6-E9FB0E013C47}"/>
              </a:ext>
            </a:extLst>
          </p:cNvPr>
          <p:cNvSpPr/>
          <p:nvPr/>
        </p:nvSpPr>
        <p:spPr>
          <a:xfrm>
            <a:off x="5736943" y="2652420"/>
            <a:ext cx="1238059" cy="2827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Gene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CA004A-FDF9-763F-2338-E40779E13738}"/>
              </a:ext>
            </a:extLst>
          </p:cNvPr>
          <p:cNvCxnSpPr>
            <a:cxnSpLocks/>
            <a:stCxn id="9" idx="4"/>
            <a:endCxn id="23" idx="0"/>
          </p:cNvCxnSpPr>
          <p:nvPr/>
        </p:nvCxnSpPr>
        <p:spPr>
          <a:xfrm flipH="1">
            <a:off x="6323964" y="2935175"/>
            <a:ext cx="32009" cy="209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74F0A-3F4F-E88D-A968-3B75E06D642C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 flipH="1">
            <a:off x="6262372" y="3427730"/>
            <a:ext cx="61593" cy="165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9061F4-3D0B-7079-DAC5-523BA261DFF5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6262372" y="3876380"/>
            <a:ext cx="0" cy="226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696B23-4923-C8F1-93ED-FC9527D7F90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92079" y="2442467"/>
            <a:ext cx="463894" cy="209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E60134A-FB0C-0AE9-6A8B-A2A68112E6C2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5400000" flipH="1" flipV="1">
            <a:off x="3697491" y="2421621"/>
            <a:ext cx="1691796" cy="1434079"/>
          </a:xfrm>
          <a:prstGeom prst="curvedConnector4">
            <a:avLst>
              <a:gd name="adj1" fmla="val -13788"/>
              <a:gd name="adj2" fmla="val 70465"/>
            </a:avLst>
          </a:prstGeom>
          <a:ln w="571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A3A816AC-4254-2CAF-8CA2-F2B5CA7E0C25}"/>
              </a:ext>
            </a:extLst>
          </p:cNvPr>
          <p:cNvSpPr/>
          <p:nvPr/>
        </p:nvSpPr>
        <p:spPr>
          <a:xfrm rot="10800000">
            <a:off x="2593024" y="2478132"/>
            <a:ext cx="296055" cy="1115493"/>
          </a:xfrm>
          <a:prstGeom prst="rightBrace">
            <a:avLst>
              <a:gd name="adj1" fmla="val 112009"/>
              <a:gd name="adj2" fmla="val 529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E87EB95-C314-57CA-82F2-DBE02BD747DA}"/>
              </a:ext>
            </a:extLst>
          </p:cNvPr>
          <p:cNvSpPr/>
          <p:nvPr/>
        </p:nvSpPr>
        <p:spPr>
          <a:xfrm rot="5400000">
            <a:off x="4806237" y="3970126"/>
            <a:ext cx="246216" cy="1860795"/>
          </a:xfrm>
          <a:prstGeom prst="rightBrace">
            <a:avLst>
              <a:gd name="adj1" fmla="val 151291"/>
              <a:gd name="adj2" fmla="val 473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8007B41F-A001-CBE7-0505-317E20731EFB}"/>
              </a:ext>
            </a:extLst>
          </p:cNvPr>
          <p:cNvSpPr/>
          <p:nvPr/>
        </p:nvSpPr>
        <p:spPr>
          <a:xfrm>
            <a:off x="7151068" y="2234763"/>
            <a:ext cx="412195" cy="2245832"/>
          </a:xfrm>
          <a:prstGeom prst="rightBrace">
            <a:avLst>
              <a:gd name="adj1" fmla="val 151291"/>
              <a:gd name="adj2" fmla="val 496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30C33-6CD4-0AAB-E6D9-CF1F393C8257}"/>
              </a:ext>
            </a:extLst>
          </p:cNvPr>
          <p:cNvSpPr txBox="1"/>
          <p:nvPr/>
        </p:nvSpPr>
        <p:spPr>
          <a:xfrm>
            <a:off x="5713516" y="1269530"/>
            <a:ext cx="134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Receiver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1FCFE4-A84D-FFCB-E679-D53EC1709A83}"/>
              </a:ext>
            </a:extLst>
          </p:cNvPr>
          <p:cNvSpPr txBox="1"/>
          <p:nvPr/>
        </p:nvSpPr>
        <p:spPr>
          <a:xfrm>
            <a:off x="3293592" y="1245249"/>
            <a:ext cx="1352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Secretor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C33D0F-6636-4486-95E3-69C736A28F9B}"/>
              </a:ext>
            </a:extLst>
          </p:cNvPr>
          <p:cNvSpPr/>
          <p:nvPr/>
        </p:nvSpPr>
        <p:spPr>
          <a:xfrm>
            <a:off x="5704935" y="3144976"/>
            <a:ext cx="1238059" cy="2827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Gene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1FAEE3-A525-22B7-ED84-DFA33FFC7800}"/>
              </a:ext>
            </a:extLst>
          </p:cNvPr>
          <p:cNvSpPr/>
          <p:nvPr/>
        </p:nvSpPr>
        <p:spPr>
          <a:xfrm>
            <a:off x="5643342" y="3593626"/>
            <a:ext cx="1238059" cy="2827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Gene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0F85A6FD-BDD4-8477-20B0-AA5B63CD80B3}"/>
              </a:ext>
            </a:extLst>
          </p:cNvPr>
          <p:cNvSpPr/>
          <p:nvPr/>
        </p:nvSpPr>
        <p:spPr>
          <a:xfrm>
            <a:off x="5713516" y="4103317"/>
            <a:ext cx="1097709" cy="338908"/>
          </a:xfrm>
          <a:prstGeom prst="diamond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</a:rPr>
              <a:t>TF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B40D5DD-B72F-182D-ACE9-35CA35CA9E56}"/>
              </a:ext>
            </a:extLst>
          </p:cNvPr>
          <p:cNvSpPr/>
          <p:nvPr/>
        </p:nvSpPr>
        <p:spPr>
          <a:xfrm>
            <a:off x="3258193" y="2697148"/>
            <a:ext cx="1238059" cy="28275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70C0"/>
                </a:solidFill>
              </a:rPr>
              <a:t>Gene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3FC46AA-B8EF-EA61-4976-8C722CA1EE14}"/>
              </a:ext>
            </a:extLst>
          </p:cNvPr>
          <p:cNvSpPr/>
          <p:nvPr/>
        </p:nvSpPr>
        <p:spPr>
          <a:xfrm>
            <a:off x="3194793" y="3171864"/>
            <a:ext cx="1238059" cy="28275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70C0"/>
                </a:solidFill>
              </a:rPr>
              <a:t>Gene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0E15E9-5EF5-7C2E-4CA3-BC82E78BB3FF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3877222" y="2547444"/>
            <a:ext cx="1" cy="1497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681177-05FB-F4F7-8797-A7A262935C6C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 flipH="1">
            <a:off x="3813822" y="2979903"/>
            <a:ext cx="63400" cy="1919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7AC680-C398-03D6-2307-624270089D14}"/>
              </a:ext>
            </a:extLst>
          </p:cNvPr>
          <p:cNvCxnSpPr>
            <a:cxnSpLocks/>
            <a:stCxn id="27" idx="4"/>
            <a:endCxn id="7" idx="0"/>
          </p:cNvCxnSpPr>
          <p:nvPr/>
        </p:nvCxnSpPr>
        <p:spPr>
          <a:xfrm>
            <a:off x="3813822" y="3454619"/>
            <a:ext cx="12528" cy="2305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F7B835-A1BB-D068-CD8A-3AA70C89511F}"/>
              </a:ext>
            </a:extLst>
          </p:cNvPr>
          <p:cNvSpPr txBox="1"/>
          <p:nvPr/>
        </p:nvSpPr>
        <p:spPr>
          <a:xfrm>
            <a:off x="1789904" y="2762917"/>
            <a:ext cx="1011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ULR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EE0160-476C-E84C-9B95-A29703504F11}"/>
              </a:ext>
            </a:extLst>
          </p:cNvPr>
          <p:cNvSpPr txBox="1"/>
          <p:nvPr/>
        </p:nvSpPr>
        <p:spPr>
          <a:xfrm>
            <a:off x="7600131" y="3173565"/>
            <a:ext cx="90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DRR</a:t>
            </a:r>
          </a:p>
        </p:txBody>
      </p:sp>
    </p:spTree>
    <p:extLst>
      <p:ext uri="{BB962C8B-B14F-4D97-AF65-F5344CB8AC3E}">
        <p14:creationId xmlns:p14="http://schemas.microsoft.com/office/powerpoint/2010/main" val="784838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D7B388-5D6A-DD51-CBE2-FE9BA0EF39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4" r="7223" b="14854"/>
          <a:stretch/>
        </p:blipFill>
        <p:spPr bwMode="auto">
          <a:xfrm>
            <a:off x="1289784" y="1063842"/>
            <a:ext cx="5227053" cy="4203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93145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6AC2EEE8-4198-6CB5-B5EA-1EE5E6BD4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8" y="0"/>
            <a:ext cx="8643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46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D4E66B7-65AA-470F-9FA5-B96A85208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0"/>
            <a:ext cx="871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475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CFF54EE-8042-5B5F-AA50-646FDE54A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802"/>
            <a:ext cx="12192000" cy="484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53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>
            <a:extLst>
              <a:ext uri="{FF2B5EF4-FFF2-40B4-BE49-F238E27FC236}">
                <a16:creationId xmlns:a16="http://schemas.microsoft.com/office/drawing/2014/main" id="{39D2427F-D7AF-BBDC-CF9A-75FEAC65AE73}"/>
              </a:ext>
            </a:extLst>
          </p:cNvPr>
          <p:cNvSpPr/>
          <p:nvPr/>
        </p:nvSpPr>
        <p:spPr>
          <a:xfrm>
            <a:off x="452252" y="789342"/>
            <a:ext cx="2038423" cy="4512416"/>
          </a:xfrm>
          <a:custGeom>
            <a:avLst/>
            <a:gdLst>
              <a:gd name="connsiteX0" fmla="*/ 0 w 2038423"/>
              <a:gd name="connsiteY0" fmla="*/ 2256208 h 4512416"/>
              <a:gd name="connsiteX1" fmla="*/ 1019211 w 2038423"/>
              <a:gd name="connsiteY1" fmla="*/ 0 h 4512416"/>
              <a:gd name="connsiteX2" fmla="*/ 2038423 w 2038423"/>
              <a:gd name="connsiteY2" fmla="*/ 2256208 h 4512416"/>
              <a:gd name="connsiteX3" fmla="*/ 1019211 w 2038423"/>
              <a:gd name="connsiteY3" fmla="*/ 4512416 h 4512416"/>
              <a:gd name="connsiteX4" fmla="*/ 0 w 2038423"/>
              <a:gd name="connsiteY4" fmla="*/ 2256208 h 451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423" h="4512416" extrusionOk="0">
                <a:moveTo>
                  <a:pt x="0" y="2256208"/>
                </a:moveTo>
                <a:cubicBezTo>
                  <a:pt x="38709" y="1195419"/>
                  <a:pt x="632676" y="181303"/>
                  <a:pt x="1019211" y="0"/>
                </a:cubicBezTo>
                <a:cubicBezTo>
                  <a:pt x="1658955" y="-335584"/>
                  <a:pt x="2698849" y="529590"/>
                  <a:pt x="2038423" y="2256208"/>
                </a:cubicBezTo>
                <a:cubicBezTo>
                  <a:pt x="1949596" y="3747268"/>
                  <a:pt x="1511410" y="4727833"/>
                  <a:pt x="1019211" y="4512416"/>
                </a:cubicBezTo>
                <a:cubicBezTo>
                  <a:pt x="-133278" y="4810886"/>
                  <a:pt x="-710311" y="3188579"/>
                  <a:pt x="0" y="2256208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80473199">
                  <a:custGeom>
                    <a:avLst/>
                    <a:gdLst>
                      <a:gd name="connsiteX0" fmla="*/ 0 w 2038423"/>
                      <a:gd name="connsiteY0" fmla="*/ 2256208 h 4512416"/>
                      <a:gd name="connsiteX1" fmla="*/ 1019211 w 2038423"/>
                      <a:gd name="connsiteY1" fmla="*/ 0 h 4512416"/>
                      <a:gd name="connsiteX2" fmla="*/ 2038423 w 2038423"/>
                      <a:gd name="connsiteY2" fmla="*/ 2256208 h 4512416"/>
                      <a:gd name="connsiteX3" fmla="*/ 1019211 w 2038423"/>
                      <a:gd name="connsiteY3" fmla="*/ 4512416 h 4512416"/>
                      <a:gd name="connsiteX4" fmla="*/ 0 w 2038423"/>
                      <a:gd name="connsiteY4" fmla="*/ 2256208 h 4512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8423" h="4512416" extrusionOk="0">
                        <a:moveTo>
                          <a:pt x="0" y="2256208"/>
                        </a:moveTo>
                        <a:cubicBezTo>
                          <a:pt x="14379" y="1076291"/>
                          <a:pt x="566957" y="109886"/>
                          <a:pt x="1019211" y="0"/>
                        </a:cubicBezTo>
                        <a:cubicBezTo>
                          <a:pt x="1627917" y="-190213"/>
                          <a:pt x="2410759" y="754564"/>
                          <a:pt x="2038423" y="2256208"/>
                        </a:cubicBezTo>
                        <a:cubicBezTo>
                          <a:pt x="1970405" y="3686647"/>
                          <a:pt x="1519265" y="4702961"/>
                          <a:pt x="1019211" y="4512416"/>
                        </a:cubicBezTo>
                        <a:cubicBezTo>
                          <a:pt x="26901" y="4722792"/>
                          <a:pt x="-573197" y="3254012"/>
                          <a:pt x="0" y="2256208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63FC267C-D0CA-EA54-E98A-F79F771E71E0}"/>
              </a:ext>
            </a:extLst>
          </p:cNvPr>
          <p:cNvSpPr/>
          <p:nvPr/>
        </p:nvSpPr>
        <p:spPr>
          <a:xfrm>
            <a:off x="3557957" y="512546"/>
            <a:ext cx="3055219" cy="5539494"/>
          </a:xfrm>
          <a:custGeom>
            <a:avLst/>
            <a:gdLst>
              <a:gd name="connsiteX0" fmla="*/ 0 w 3055219"/>
              <a:gd name="connsiteY0" fmla="*/ 2769747 h 5539494"/>
              <a:gd name="connsiteX1" fmla="*/ 1527609 w 3055219"/>
              <a:gd name="connsiteY1" fmla="*/ 0 h 5539494"/>
              <a:gd name="connsiteX2" fmla="*/ 3055220 w 3055219"/>
              <a:gd name="connsiteY2" fmla="*/ 2769747 h 5539494"/>
              <a:gd name="connsiteX3" fmla="*/ 1527609 w 3055219"/>
              <a:gd name="connsiteY3" fmla="*/ 5539494 h 5539494"/>
              <a:gd name="connsiteX4" fmla="*/ 0 w 3055219"/>
              <a:gd name="connsiteY4" fmla="*/ 2769747 h 5539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5219" h="5539494" extrusionOk="0">
                <a:moveTo>
                  <a:pt x="0" y="2769747"/>
                </a:moveTo>
                <a:cubicBezTo>
                  <a:pt x="108752" y="1705867"/>
                  <a:pt x="1016636" y="322085"/>
                  <a:pt x="1527609" y="0"/>
                </a:cubicBezTo>
                <a:cubicBezTo>
                  <a:pt x="2742312" y="-1494860"/>
                  <a:pt x="4227925" y="428206"/>
                  <a:pt x="3055220" y="2769747"/>
                </a:cubicBezTo>
                <a:cubicBezTo>
                  <a:pt x="2886979" y="4733778"/>
                  <a:pt x="2186017" y="6030526"/>
                  <a:pt x="1527609" y="5539494"/>
                </a:cubicBezTo>
                <a:cubicBezTo>
                  <a:pt x="-375943" y="6036610"/>
                  <a:pt x="-1572302" y="3671978"/>
                  <a:pt x="0" y="2769747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80473199">
                  <a:custGeom>
                    <a:avLst/>
                    <a:gdLst>
                      <a:gd name="connsiteX0" fmla="*/ 0 w 3055219"/>
                      <a:gd name="connsiteY0" fmla="*/ 2769747 h 5539494"/>
                      <a:gd name="connsiteX1" fmla="*/ 1527609 w 3055219"/>
                      <a:gd name="connsiteY1" fmla="*/ 0 h 5539494"/>
                      <a:gd name="connsiteX2" fmla="*/ 3055220 w 3055219"/>
                      <a:gd name="connsiteY2" fmla="*/ 2769747 h 5539494"/>
                      <a:gd name="connsiteX3" fmla="*/ 1527609 w 3055219"/>
                      <a:gd name="connsiteY3" fmla="*/ 5539494 h 5539494"/>
                      <a:gd name="connsiteX4" fmla="*/ 0 w 3055219"/>
                      <a:gd name="connsiteY4" fmla="*/ 2769747 h 55394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55219" h="5539494" extrusionOk="0">
                        <a:moveTo>
                          <a:pt x="0" y="2769747"/>
                        </a:moveTo>
                        <a:cubicBezTo>
                          <a:pt x="74651" y="1538898"/>
                          <a:pt x="909290" y="205430"/>
                          <a:pt x="1527609" y="0"/>
                        </a:cubicBezTo>
                        <a:cubicBezTo>
                          <a:pt x="2629320" y="-965650"/>
                          <a:pt x="4053144" y="564695"/>
                          <a:pt x="3055220" y="2769747"/>
                        </a:cubicBezTo>
                        <a:cubicBezTo>
                          <a:pt x="2922899" y="4629134"/>
                          <a:pt x="2203310" y="5975768"/>
                          <a:pt x="1527609" y="5539494"/>
                        </a:cubicBezTo>
                        <a:cubicBezTo>
                          <a:pt x="-36375" y="5849857"/>
                          <a:pt x="-1276469" y="3813155"/>
                          <a:pt x="0" y="2769747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BDF340-BB20-C3BC-ABB9-FE62DC510859}"/>
              </a:ext>
            </a:extLst>
          </p:cNvPr>
          <p:cNvSpPr/>
          <p:nvPr/>
        </p:nvSpPr>
        <p:spPr>
          <a:xfrm>
            <a:off x="8208921" y="924044"/>
            <a:ext cx="2038423" cy="4512416"/>
          </a:xfrm>
          <a:custGeom>
            <a:avLst/>
            <a:gdLst>
              <a:gd name="connsiteX0" fmla="*/ 0 w 2038423"/>
              <a:gd name="connsiteY0" fmla="*/ 2256208 h 4512416"/>
              <a:gd name="connsiteX1" fmla="*/ 1019211 w 2038423"/>
              <a:gd name="connsiteY1" fmla="*/ 0 h 4512416"/>
              <a:gd name="connsiteX2" fmla="*/ 2038423 w 2038423"/>
              <a:gd name="connsiteY2" fmla="*/ 2256208 h 4512416"/>
              <a:gd name="connsiteX3" fmla="*/ 1019211 w 2038423"/>
              <a:gd name="connsiteY3" fmla="*/ 4512416 h 4512416"/>
              <a:gd name="connsiteX4" fmla="*/ 0 w 2038423"/>
              <a:gd name="connsiteY4" fmla="*/ 2256208 h 451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423" h="4512416" extrusionOk="0">
                <a:moveTo>
                  <a:pt x="0" y="2256208"/>
                </a:moveTo>
                <a:cubicBezTo>
                  <a:pt x="38709" y="1195419"/>
                  <a:pt x="632676" y="181303"/>
                  <a:pt x="1019211" y="0"/>
                </a:cubicBezTo>
                <a:cubicBezTo>
                  <a:pt x="1658955" y="-335584"/>
                  <a:pt x="2698849" y="529590"/>
                  <a:pt x="2038423" y="2256208"/>
                </a:cubicBezTo>
                <a:cubicBezTo>
                  <a:pt x="1949596" y="3747268"/>
                  <a:pt x="1511410" y="4727833"/>
                  <a:pt x="1019211" y="4512416"/>
                </a:cubicBezTo>
                <a:cubicBezTo>
                  <a:pt x="-133278" y="4810886"/>
                  <a:pt x="-710311" y="3188579"/>
                  <a:pt x="0" y="2256208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80473199">
                  <a:custGeom>
                    <a:avLst/>
                    <a:gdLst>
                      <a:gd name="connsiteX0" fmla="*/ 0 w 2038423"/>
                      <a:gd name="connsiteY0" fmla="*/ 2256208 h 4512416"/>
                      <a:gd name="connsiteX1" fmla="*/ 1019211 w 2038423"/>
                      <a:gd name="connsiteY1" fmla="*/ 0 h 4512416"/>
                      <a:gd name="connsiteX2" fmla="*/ 2038423 w 2038423"/>
                      <a:gd name="connsiteY2" fmla="*/ 2256208 h 4512416"/>
                      <a:gd name="connsiteX3" fmla="*/ 1019211 w 2038423"/>
                      <a:gd name="connsiteY3" fmla="*/ 4512416 h 4512416"/>
                      <a:gd name="connsiteX4" fmla="*/ 0 w 2038423"/>
                      <a:gd name="connsiteY4" fmla="*/ 2256208 h 4512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8423" h="4512416" extrusionOk="0">
                        <a:moveTo>
                          <a:pt x="0" y="2256208"/>
                        </a:moveTo>
                        <a:cubicBezTo>
                          <a:pt x="14379" y="1076291"/>
                          <a:pt x="566957" y="109886"/>
                          <a:pt x="1019211" y="0"/>
                        </a:cubicBezTo>
                        <a:cubicBezTo>
                          <a:pt x="1627917" y="-190213"/>
                          <a:pt x="2410759" y="754564"/>
                          <a:pt x="2038423" y="2256208"/>
                        </a:cubicBezTo>
                        <a:cubicBezTo>
                          <a:pt x="1970405" y="3686647"/>
                          <a:pt x="1519265" y="4702961"/>
                          <a:pt x="1019211" y="4512416"/>
                        </a:cubicBezTo>
                        <a:cubicBezTo>
                          <a:pt x="26901" y="4722792"/>
                          <a:pt x="-573197" y="3254012"/>
                          <a:pt x="0" y="2256208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4DE94C89-9018-E8B1-282C-98346B164197}"/>
              </a:ext>
            </a:extLst>
          </p:cNvPr>
          <p:cNvSpPr/>
          <p:nvPr/>
        </p:nvSpPr>
        <p:spPr>
          <a:xfrm>
            <a:off x="848643" y="2152719"/>
            <a:ext cx="946106" cy="468790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BAFE81-D106-12A3-7B55-A612B4017AD3}"/>
              </a:ext>
            </a:extLst>
          </p:cNvPr>
          <p:cNvSpPr/>
          <p:nvPr/>
        </p:nvSpPr>
        <p:spPr>
          <a:xfrm>
            <a:off x="1029246" y="2955865"/>
            <a:ext cx="584900" cy="26735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ICAM2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1E034C-E8C3-810C-FCFC-666438688FF4}"/>
              </a:ext>
            </a:extLst>
          </p:cNvPr>
          <p:cNvSpPr/>
          <p:nvPr/>
        </p:nvSpPr>
        <p:spPr>
          <a:xfrm>
            <a:off x="4610532" y="158695"/>
            <a:ext cx="828186" cy="374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GATA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19272FE-C64C-7776-D65E-C1DA5A59E76F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5400000" flipH="1" flipV="1">
            <a:off x="1527437" y="140128"/>
            <a:ext cx="2877353" cy="3288836"/>
          </a:xfrm>
          <a:prstGeom prst="curvedConnector4">
            <a:avLst>
              <a:gd name="adj1" fmla="val -7945"/>
              <a:gd name="adj2" fmla="val 544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277041-C681-0CD8-10EF-DC3FDB1BE61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21696" y="2621509"/>
            <a:ext cx="0" cy="334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50B98B2-988C-9218-E47D-FBBD5015E08C}"/>
              </a:ext>
            </a:extLst>
          </p:cNvPr>
          <p:cNvGrpSpPr/>
          <p:nvPr/>
        </p:nvGrpSpPr>
        <p:grpSpPr>
          <a:xfrm>
            <a:off x="4676463" y="2696143"/>
            <a:ext cx="1281885" cy="830065"/>
            <a:chOff x="4046057" y="2046857"/>
            <a:chExt cx="2143299" cy="117720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04AC6F-7A21-B7E3-2CB7-ED418E0C0DD9}"/>
                </a:ext>
              </a:extLst>
            </p:cNvPr>
            <p:cNvSpPr/>
            <p:nvPr/>
          </p:nvSpPr>
          <p:spPr>
            <a:xfrm>
              <a:off x="4046057" y="2046857"/>
              <a:ext cx="2143299" cy="1177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C6656521-8192-4921-3008-0DF668846370}"/>
                </a:ext>
              </a:extLst>
            </p:cNvPr>
            <p:cNvSpPr/>
            <p:nvPr/>
          </p:nvSpPr>
          <p:spPr>
            <a:xfrm>
              <a:off x="4139414" y="2046857"/>
              <a:ext cx="1956586" cy="196945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MAP2K1</a:t>
              </a:r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F8602339-65A7-C5DC-D677-2A193232D558}"/>
                </a:ext>
              </a:extLst>
            </p:cNvPr>
            <p:cNvSpPr/>
            <p:nvPr/>
          </p:nvSpPr>
          <p:spPr>
            <a:xfrm>
              <a:off x="4151254" y="2284840"/>
              <a:ext cx="1956586" cy="312404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MAP2K2</a:t>
              </a:r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F8088A92-7226-8D0B-FB97-898EFAD3AB7B}"/>
                </a:ext>
              </a:extLst>
            </p:cNvPr>
            <p:cNvSpPr/>
            <p:nvPr/>
          </p:nvSpPr>
          <p:spPr>
            <a:xfrm>
              <a:off x="4251503" y="2597246"/>
              <a:ext cx="1798948" cy="269179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MAPK1</a:t>
              </a:r>
            </a:p>
          </p:txBody>
        </p: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74A4E4CF-274C-36A0-C775-5C1EA8C243A9}"/>
                </a:ext>
              </a:extLst>
            </p:cNvPr>
            <p:cNvSpPr/>
            <p:nvPr/>
          </p:nvSpPr>
          <p:spPr>
            <a:xfrm>
              <a:off x="4272934" y="2919849"/>
              <a:ext cx="1756086" cy="260988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MAPK3</a:t>
              </a:r>
            </a:p>
          </p:txBody>
        </p:sp>
      </p:grpSp>
      <p:sp>
        <p:nvSpPr>
          <p:cNvPr id="38" name="Diamond 37">
            <a:extLst>
              <a:ext uri="{FF2B5EF4-FFF2-40B4-BE49-F238E27FC236}">
                <a16:creationId xmlns:a16="http://schemas.microsoft.com/office/drawing/2014/main" id="{68230038-75FC-97A9-1473-1CA7AB48CC00}"/>
              </a:ext>
            </a:extLst>
          </p:cNvPr>
          <p:cNvSpPr/>
          <p:nvPr/>
        </p:nvSpPr>
        <p:spPr>
          <a:xfrm>
            <a:off x="4027327" y="5064678"/>
            <a:ext cx="1056332" cy="249154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RUNX2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C191D5-C6EF-E0DB-30DE-29DEF2CB9ECE}"/>
              </a:ext>
            </a:extLst>
          </p:cNvPr>
          <p:cNvSpPr/>
          <p:nvPr/>
        </p:nvSpPr>
        <p:spPr>
          <a:xfrm>
            <a:off x="4268470" y="5644006"/>
            <a:ext cx="591047" cy="14670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VEGFA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71A603-321E-C78F-E9B3-D7F84D7899B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4555493" y="5313832"/>
            <a:ext cx="8501" cy="330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1CDCA02-B0BA-17FB-528C-5C635E0C3170}"/>
              </a:ext>
            </a:extLst>
          </p:cNvPr>
          <p:cNvSpPr/>
          <p:nvPr/>
        </p:nvSpPr>
        <p:spPr>
          <a:xfrm>
            <a:off x="8250238" y="1283651"/>
            <a:ext cx="799374" cy="166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KDR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6F7E543B-D95A-8CB9-FCF7-8F6A1C5AFF12}"/>
              </a:ext>
            </a:extLst>
          </p:cNvPr>
          <p:cNvCxnSpPr>
            <a:cxnSpLocks/>
            <a:stCxn id="39" idx="2"/>
            <a:endCxn id="50" idx="1"/>
          </p:cNvCxnSpPr>
          <p:nvPr/>
        </p:nvCxnSpPr>
        <p:spPr>
          <a:xfrm rot="5400000" flipH="1" flipV="1">
            <a:off x="4195316" y="1735791"/>
            <a:ext cx="4423599" cy="3686244"/>
          </a:xfrm>
          <a:prstGeom prst="curvedConnector4">
            <a:avLst>
              <a:gd name="adj1" fmla="val -10903"/>
              <a:gd name="adj2" fmla="val 6681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6568421-0240-971F-6BF3-408C6BCD310A}"/>
              </a:ext>
            </a:extLst>
          </p:cNvPr>
          <p:cNvGrpSpPr/>
          <p:nvPr/>
        </p:nvGrpSpPr>
        <p:grpSpPr>
          <a:xfrm>
            <a:off x="4713055" y="919287"/>
            <a:ext cx="1382945" cy="480983"/>
            <a:chOff x="4626606" y="846802"/>
            <a:chExt cx="2143299" cy="85420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5D6D0A0-13B4-7F5D-BFC0-ED87130815D4}"/>
                </a:ext>
              </a:extLst>
            </p:cNvPr>
            <p:cNvSpPr/>
            <p:nvPr/>
          </p:nvSpPr>
          <p:spPr>
            <a:xfrm>
              <a:off x="4626606" y="846802"/>
              <a:ext cx="2143299" cy="8542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F3A9DE3-7388-52E7-1994-A5A42F657CF4}"/>
                </a:ext>
              </a:extLst>
            </p:cNvPr>
            <p:cNvSpPr/>
            <p:nvPr/>
          </p:nvSpPr>
          <p:spPr>
            <a:xfrm>
              <a:off x="4650698" y="951548"/>
              <a:ext cx="1100546" cy="2157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VAV3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63CBE68-AB78-7D37-E5D2-6BC0BD1101CF}"/>
                </a:ext>
              </a:extLst>
            </p:cNvPr>
            <p:cNvSpPr/>
            <p:nvPr/>
          </p:nvSpPr>
          <p:spPr>
            <a:xfrm>
              <a:off x="4853594" y="1367240"/>
              <a:ext cx="1100546" cy="2533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VAV1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E822C67-A7C1-17BC-340D-625F105FE91C}"/>
                </a:ext>
              </a:extLst>
            </p:cNvPr>
            <p:cNvSpPr/>
            <p:nvPr/>
          </p:nvSpPr>
          <p:spPr>
            <a:xfrm>
              <a:off x="5698256" y="1059437"/>
              <a:ext cx="1018672" cy="33780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VAV2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4BF0EF2-DD16-AF3C-41A6-CC97BEE13BD3}"/>
              </a:ext>
            </a:extLst>
          </p:cNvPr>
          <p:cNvGrpSpPr/>
          <p:nvPr/>
        </p:nvGrpSpPr>
        <p:grpSpPr>
          <a:xfrm>
            <a:off x="4739380" y="1849532"/>
            <a:ext cx="1378483" cy="566359"/>
            <a:chOff x="4626606" y="846802"/>
            <a:chExt cx="2143299" cy="85420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7E7A8B0-227B-E28B-D800-F81B9E2FF942}"/>
                </a:ext>
              </a:extLst>
            </p:cNvPr>
            <p:cNvSpPr/>
            <p:nvPr/>
          </p:nvSpPr>
          <p:spPr>
            <a:xfrm>
              <a:off x="4626606" y="846802"/>
              <a:ext cx="2143299" cy="8542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2E105FC-EFC1-9A31-909A-A31094BD766B}"/>
                </a:ext>
              </a:extLst>
            </p:cNvPr>
            <p:cNvSpPr/>
            <p:nvPr/>
          </p:nvSpPr>
          <p:spPr>
            <a:xfrm>
              <a:off x="4634501" y="914341"/>
              <a:ext cx="1016201" cy="2632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RAC1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2C18419-5A4C-6B36-BB6E-323728532D09}"/>
                </a:ext>
              </a:extLst>
            </p:cNvPr>
            <p:cNvSpPr/>
            <p:nvPr/>
          </p:nvSpPr>
          <p:spPr>
            <a:xfrm>
              <a:off x="4869860" y="1385828"/>
              <a:ext cx="999379" cy="2555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RAC3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F485780-1D6E-A376-CC25-F438E67B6C35}"/>
                </a:ext>
              </a:extLst>
            </p:cNvPr>
            <p:cNvSpPr/>
            <p:nvPr/>
          </p:nvSpPr>
          <p:spPr>
            <a:xfrm>
              <a:off x="5810107" y="1111415"/>
              <a:ext cx="944425" cy="2555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RAC2</a:t>
              </a: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4C91B51-C744-E7A7-0D26-6013D5689830}"/>
              </a:ext>
            </a:extLst>
          </p:cNvPr>
          <p:cNvCxnSpPr>
            <a:cxnSpLocks/>
            <a:stCxn id="9" idx="2"/>
            <a:endCxn id="70" idx="0"/>
          </p:cNvCxnSpPr>
          <p:nvPr/>
        </p:nvCxnSpPr>
        <p:spPr>
          <a:xfrm>
            <a:off x="5024625" y="533043"/>
            <a:ext cx="379903" cy="386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1340C02-8FA6-FF8F-76BE-699418E035AE}"/>
              </a:ext>
            </a:extLst>
          </p:cNvPr>
          <p:cNvCxnSpPr>
            <a:cxnSpLocks/>
            <a:stCxn id="70" idx="2"/>
            <a:endCxn id="82" idx="0"/>
          </p:cNvCxnSpPr>
          <p:nvPr/>
        </p:nvCxnSpPr>
        <p:spPr>
          <a:xfrm>
            <a:off x="5404528" y="1400270"/>
            <a:ext cx="24094" cy="449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72736F8-100D-27B5-D81D-5D94DA714ADB}"/>
              </a:ext>
            </a:extLst>
          </p:cNvPr>
          <p:cNvCxnSpPr>
            <a:cxnSpLocks/>
            <a:stCxn id="82" idx="2"/>
            <a:endCxn id="22" idx="0"/>
          </p:cNvCxnSpPr>
          <p:nvPr/>
        </p:nvCxnSpPr>
        <p:spPr>
          <a:xfrm flipH="1">
            <a:off x="5317406" y="2415891"/>
            <a:ext cx="111216" cy="280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0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D6E2-0911-EDC9-8025-3ACD165E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099D-2F08-1B0F-0FFB-F39897092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6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E70C-7CD6-4CBF-9EAB-96ED3602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01"/>
            <a:ext cx="10515600" cy="1325563"/>
          </a:xfrm>
        </p:spPr>
        <p:txBody>
          <a:bodyPr/>
          <a:lstStyle/>
          <a:p>
            <a:r>
              <a:rPr lang="en-US" dirty="0"/>
              <a:t>Method – Step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2FC7D-AD56-4345-B6D2-51DAF99A9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780"/>
            <a:ext cx="10515600" cy="44705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Build curated Database by combining KEGG(rPAC), Chip-Seq, </a:t>
            </a:r>
            <a:r>
              <a:rPr lang="en-US" dirty="0" err="1"/>
              <a:t>CellChat</a:t>
            </a:r>
            <a:r>
              <a:rPr lang="en-US" dirty="0"/>
              <a:t>, </a:t>
            </a:r>
            <a:r>
              <a:rPr lang="en-US" dirty="0" err="1"/>
              <a:t>CellTalk</a:t>
            </a:r>
            <a:r>
              <a:rPr lang="en-US" dirty="0"/>
              <a:t>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AFF0DE-C276-4E78-8122-D9D00E99D844}"/>
              </a:ext>
            </a:extLst>
          </p:cNvPr>
          <p:cNvSpPr/>
          <p:nvPr/>
        </p:nvSpPr>
        <p:spPr>
          <a:xfrm>
            <a:off x="2419320" y="1696850"/>
            <a:ext cx="1625600" cy="4331854"/>
          </a:xfrm>
          <a:custGeom>
            <a:avLst/>
            <a:gdLst>
              <a:gd name="connsiteX0" fmla="*/ 0 w 1625600"/>
              <a:gd name="connsiteY0" fmla="*/ 2165927 h 4331854"/>
              <a:gd name="connsiteX1" fmla="*/ 812800 w 1625600"/>
              <a:gd name="connsiteY1" fmla="*/ 0 h 4331854"/>
              <a:gd name="connsiteX2" fmla="*/ 1625600 w 1625600"/>
              <a:gd name="connsiteY2" fmla="*/ 2165927 h 4331854"/>
              <a:gd name="connsiteX3" fmla="*/ 812800 w 1625600"/>
              <a:gd name="connsiteY3" fmla="*/ 4331854 h 4331854"/>
              <a:gd name="connsiteX4" fmla="*/ 0 w 1625600"/>
              <a:gd name="connsiteY4" fmla="*/ 2165927 h 433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4331854" extrusionOk="0">
                <a:moveTo>
                  <a:pt x="0" y="2165927"/>
                </a:moveTo>
                <a:cubicBezTo>
                  <a:pt x="4092" y="989753"/>
                  <a:pt x="408762" y="48749"/>
                  <a:pt x="812800" y="0"/>
                </a:cubicBezTo>
                <a:cubicBezTo>
                  <a:pt x="1286187" y="-114699"/>
                  <a:pt x="1837879" y="803947"/>
                  <a:pt x="1625600" y="2165927"/>
                </a:cubicBezTo>
                <a:cubicBezTo>
                  <a:pt x="1603319" y="3427043"/>
                  <a:pt x="1249149" y="4371587"/>
                  <a:pt x="812800" y="4331854"/>
                </a:cubicBezTo>
                <a:cubicBezTo>
                  <a:pt x="142986" y="4453352"/>
                  <a:pt x="-249513" y="3243063"/>
                  <a:pt x="0" y="2165927"/>
                </a:cubicBezTo>
                <a:close/>
              </a:path>
            </a:pathLst>
          </a:custGeom>
          <a:noFill/>
          <a:ln w="76200">
            <a:extLst>
              <a:ext uri="{C807C97D-BFC1-408E-A445-0C87EB9F89A2}">
                <ask:lineSketchStyleProps xmlns:ask="http://schemas.microsoft.com/office/drawing/2018/sketchyshapes" sd="418047319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6CCD67-9D65-4C49-8E8E-9C4A57D48080}"/>
              </a:ext>
            </a:extLst>
          </p:cNvPr>
          <p:cNvSpPr/>
          <p:nvPr/>
        </p:nvSpPr>
        <p:spPr>
          <a:xfrm>
            <a:off x="7934037" y="2201753"/>
            <a:ext cx="1481899" cy="3838837"/>
          </a:xfrm>
          <a:custGeom>
            <a:avLst/>
            <a:gdLst>
              <a:gd name="connsiteX0" fmla="*/ 0 w 1481899"/>
              <a:gd name="connsiteY0" fmla="*/ 1919419 h 3838837"/>
              <a:gd name="connsiteX1" fmla="*/ 740950 w 1481899"/>
              <a:gd name="connsiteY1" fmla="*/ 0 h 3838837"/>
              <a:gd name="connsiteX2" fmla="*/ 1481900 w 1481899"/>
              <a:gd name="connsiteY2" fmla="*/ 1919419 h 3838837"/>
              <a:gd name="connsiteX3" fmla="*/ 740950 w 1481899"/>
              <a:gd name="connsiteY3" fmla="*/ 3838838 h 3838837"/>
              <a:gd name="connsiteX4" fmla="*/ 0 w 1481899"/>
              <a:gd name="connsiteY4" fmla="*/ 1919419 h 383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1899" h="3838837" extrusionOk="0">
                <a:moveTo>
                  <a:pt x="0" y="1919419"/>
                </a:moveTo>
                <a:cubicBezTo>
                  <a:pt x="17540" y="945235"/>
                  <a:pt x="362232" y="33142"/>
                  <a:pt x="740950" y="0"/>
                </a:cubicBezTo>
                <a:cubicBezTo>
                  <a:pt x="1184553" y="-161059"/>
                  <a:pt x="1522463" y="827677"/>
                  <a:pt x="1481900" y="1919419"/>
                </a:cubicBezTo>
                <a:cubicBezTo>
                  <a:pt x="1478166" y="2990364"/>
                  <a:pt x="1136920" y="3880778"/>
                  <a:pt x="740950" y="3838838"/>
                </a:cubicBezTo>
                <a:cubicBezTo>
                  <a:pt x="162911" y="3931687"/>
                  <a:pt x="-246576" y="2861814"/>
                  <a:pt x="0" y="1919419"/>
                </a:cubicBezTo>
                <a:close/>
              </a:path>
            </a:pathLst>
          </a:custGeom>
          <a:noFill/>
          <a:ln w="76200">
            <a:extLst>
              <a:ext uri="{C807C97D-BFC1-408E-A445-0C87EB9F89A2}">
                <ask:lineSketchStyleProps xmlns:ask="http://schemas.microsoft.com/office/drawing/2018/sketchyshapes" sd="4180473199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B80D45-29D7-4D93-8DC8-671C26C30AA4}"/>
              </a:ext>
            </a:extLst>
          </p:cNvPr>
          <p:cNvSpPr/>
          <p:nvPr/>
        </p:nvSpPr>
        <p:spPr>
          <a:xfrm>
            <a:off x="2965730" y="3339789"/>
            <a:ext cx="277091" cy="27709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92BC16-B06B-4939-B093-FD18FC6EA67C}"/>
              </a:ext>
            </a:extLst>
          </p:cNvPr>
          <p:cNvSpPr/>
          <p:nvPr/>
        </p:nvSpPr>
        <p:spPr>
          <a:xfrm>
            <a:off x="2993143" y="3922709"/>
            <a:ext cx="277091" cy="27709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AC2442-D05B-4C31-8D96-B32204ED0A77}"/>
              </a:ext>
            </a:extLst>
          </p:cNvPr>
          <p:cNvSpPr/>
          <p:nvPr/>
        </p:nvSpPr>
        <p:spPr>
          <a:xfrm>
            <a:off x="3077149" y="2762808"/>
            <a:ext cx="277091" cy="27709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97C5A4F-F8B3-4D32-A09F-84D5CEDD66B4}"/>
              </a:ext>
            </a:extLst>
          </p:cNvPr>
          <p:cNvSpPr/>
          <p:nvPr/>
        </p:nvSpPr>
        <p:spPr>
          <a:xfrm>
            <a:off x="3104276" y="2143044"/>
            <a:ext cx="277091" cy="27709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687EFA-CFDD-4FCA-BEFD-CF6CCBDFA5E0}"/>
              </a:ext>
            </a:extLst>
          </p:cNvPr>
          <p:cNvCxnSpPr>
            <a:stCxn id="11" idx="4"/>
            <a:endCxn id="10" idx="0"/>
          </p:cNvCxnSpPr>
          <p:nvPr/>
        </p:nvCxnSpPr>
        <p:spPr>
          <a:xfrm flipH="1">
            <a:off x="3215695" y="2420135"/>
            <a:ext cx="27127" cy="3426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6DC2EF-7F3D-46C4-8131-4ADFF0B26EF4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3104276" y="3039899"/>
            <a:ext cx="111419" cy="2998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0AFC49-81C1-442E-AA3F-7BAA6B8BAFD9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3104276" y="3616880"/>
            <a:ext cx="27413" cy="3058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mond 28">
            <a:extLst>
              <a:ext uri="{FF2B5EF4-FFF2-40B4-BE49-F238E27FC236}">
                <a16:creationId xmlns:a16="http://schemas.microsoft.com/office/drawing/2014/main" id="{A506D016-16E0-4673-BB98-B105D2F7EF40}"/>
              </a:ext>
            </a:extLst>
          </p:cNvPr>
          <p:cNvSpPr/>
          <p:nvPr/>
        </p:nvSpPr>
        <p:spPr>
          <a:xfrm>
            <a:off x="3002379" y="4434465"/>
            <a:ext cx="535709" cy="44705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B2B17B7-0D98-4145-9C20-27A57272A0B9}"/>
              </a:ext>
            </a:extLst>
          </p:cNvPr>
          <p:cNvCxnSpPr>
            <a:stCxn id="9" idx="4"/>
            <a:endCxn id="29" idx="0"/>
          </p:cNvCxnSpPr>
          <p:nvPr/>
        </p:nvCxnSpPr>
        <p:spPr>
          <a:xfrm>
            <a:off x="3131689" y="4199800"/>
            <a:ext cx="138545" cy="2346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6FA009-4F6D-456A-AC9E-4B5B41372996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3159985" y="4881523"/>
            <a:ext cx="110249" cy="3664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6DC4754-B6B5-44D6-B9FD-2535B013F340}"/>
              </a:ext>
            </a:extLst>
          </p:cNvPr>
          <p:cNvSpPr/>
          <p:nvPr/>
        </p:nvSpPr>
        <p:spPr>
          <a:xfrm>
            <a:off x="2892130" y="5247933"/>
            <a:ext cx="535709" cy="29341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0ABC797-4FE0-40DA-9E98-DDE06C217285}"/>
              </a:ext>
            </a:extLst>
          </p:cNvPr>
          <p:cNvSpPr/>
          <p:nvPr/>
        </p:nvSpPr>
        <p:spPr>
          <a:xfrm>
            <a:off x="7895659" y="2918661"/>
            <a:ext cx="535709" cy="293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65BB070-63E4-4971-A5DF-86ABF09E8328}"/>
              </a:ext>
            </a:extLst>
          </p:cNvPr>
          <p:cNvSpPr/>
          <p:nvPr/>
        </p:nvSpPr>
        <p:spPr>
          <a:xfrm>
            <a:off x="8372196" y="4341325"/>
            <a:ext cx="277091" cy="2770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F67E57B-858D-4821-A7CA-B08DCD56F50C}"/>
              </a:ext>
            </a:extLst>
          </p:cNvPr>
          <p:cNvSpPr/>
          <p:nvPr/>
        </p:nvSpPr>
        <p:spPr>
          <a:xfrm>
            <a:off x="8399608" y="4786305"/>
            <a:ext cx="277091" cy="2770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6B74562-435A-446A-97AF-61CF4A828149}"/>
              </a:ext>
            </a:extLst>
          </p:cNvPr>
          <p:cNvSpPr/>
          <p:nvPr/>
        </p:nvSpPr>
        <p:spPr>
          <a:xfrm>
            <a:off x="8408096" y="3820126"/>
            <a:ext cx="277091" cy="2770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A20180D-5F5A-4982-960F-F3E8E20497AD}"/>
              </a:ext>
            </a:extLst>
          </p:cNvPr>
          <p:cNvSpPr/>
          <p:nvPr/>
        </p:nvSpPr>
        <p:spPr>
          <a:xfrm>
            <a:off x="8536440" y="3404489"/>
            <a:ext cx="277091" cy="2770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50B20A2-0A6B-4630-97D8-852C2D96424E}"/>
              </a:ext>
            </a:extLst>
          </p:cNvPr>
          <p:cNvCxnSpPr>
            <a:stCxn id="54" idx="4"/>
            <a:endCxn id="53" idx="0"/>
          </p:cNvCxnSpPr>
          <p:nvPr/>
        </p:nvCxnSpPr>
        <p:spPr>
          <a:xfrm flipH="1">
            <a:off x="8546642" y="3681580"/>
            <a:ext cx="128344" cy="138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1CBDAFD-3A88-4443-8FBF-BB6D4ECD7CBC}"/>
              </a:ext>
            </a:extLst>
          </p:cNvPr>
          <p:cNvCxnSpPr>
            <a:cxnSpLocks/>
            <a:stCxn id="53" idx="4"/>
            <a:endCxn id="51" idx="0"/>
          </p:cNvCxnSpPr>
          <p:nvPr/>
        </p:nvCxnSpPr>
        <p:spPr>
          <a:xfrm flipH="1">
            <a:off x="8510742" y="4097217"/>
            <a:ext cx="35900" cy="244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CBB4504-8506-4FCD-885D-1DCA83358C20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>
            <a:off x="8510742" y="4618416"/>
            <a:ext cx="27412" cy="167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mond 57">
            <a:extLst>
              <a:ext uri="{FF2B5EF4-FFF2-40B4-BE49-F238E27FC236}">
                <a16:creationId xmlns:a16="http://schemas.microsoft.com/office/drawing/2014/main" id="{D3D4FFEB-15DB-4201-86E0-64FACCDA657E}"/>
              </a:ext>
            </a:extLst>
          </p:cNvPr>
          <p:cNvSpPr/>
          <p:nvPr/>
        </p:nvSpPr>
        <p:spPr>
          <a:xfrm>
            <a:off x="8408844" y="5298061"/>
            <a:ext cx="535709" cy="44705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E794A0-2AD4-45A5-82C5-9C1778BB5547}"/>
              </a:ext>
            </a:extLst>
          </p:cNvPr>
          <p:cNvCxnSpPr>
            <a:stCxn id="52" idx="4"/>
            <a:endCxn id="58" idx="0"/>
          </p:cNvCxnSpPr>
          <p:nvPr/>
        </p:nvCxnSpPr>
        <p:spPr>
          <a:xfrm>
            <a:off x="8538154" y="5063396"/>
            <a:ext cx="138545" cy="234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8CD61B-2A3B-4761-8BA7-2F6A3A2CF3BF}"/>
              </a:ext>
            </a:extLst>
          </p:cNvPr>
          <p:cNvCxnSpPr>
            <a:cxnSpLocks/>
            <a:stCxn id="45" idx="3"/>
            <a:endCxn id="54" idx="0"/>
          </p:cNvCxnSpPr>
          <p:nvPr/>
        </p:nvCxnSpPr>
        <p:spPr>
          <a:xfrm>
            <a:off x="8431368" y="3065368"/>
            <a:ext cx="243618" cy="339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62F596C3-605A-4052-A457-BD273C3228D4}"/>
              </a:ext>
            </a:extLst>
          </p:cNvPr>
          <p:cNvCxnSpPr>
            <a:cxnSpLocks/>
            <a:stCxn id="44" idx="2"/>
            <a:endCxn id="45" idx="1"/>
          </p:cNvCxnSpPr>
          <p:nvPr/>
        </p:nvCxnSpPr>
        <p:spPr>
          <a:xfrm rot="5400000" flipH="1" flipV="1">
            <a:off x="4289833" y="1935520"/>
            <a:ext cx="2475978" cy="4735674"/>
          </a:xfrm>
          <a:prstGeom prst="curvedConnector4">
            <a:avLst>
              <a:gd name="adj1" fmla="val -9233"/>
              <a:gd name="adj2" fmla="val 528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Brace 69">
            <a:extLst>
              <a:ext uri="{FF2B5EF4-FFF2-40B4-BE49-F238E27FC236}">
                <a16:creationId xmlns:a16="http://schemas.microsoft.com/office/drawing/2014/main" id="{784135BC-9869-4D69-B056-833D42602453}"/>
              </a:ext>
            </a:extLst>
          </p:cNvPr>
          <p:cNvSpPr/>
          <p:nvPr/>
        </p:nvSpPr>
        <p:spPr>
          <a:xfrm>
            <a:off x="4148207" y="2134161"/>
            <a:ext cx="335938" cy="2451286"/>
          </a:xfrm>
          <a:prstGeom prst="rightBrace">
            <a:avLst>
              <a:gd name="adj1" fmla="val 151291"/>
              <a:gd name="adj2" fmla="val 496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3DA7A9-8176-4FC4-935D-B3A44F13D24D}"/>
              </a:ext>
            </a:extLst>
          </p:cNvPr>
          <p:cNvSpPr txBox="1"/>
          <p:nvPr/>
        </p:nvSpPr>
        <p:spPr>
          <a:xfrm>
            <a:off x="4443140" y="3155123"/>
            <a:ext cx="123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rPAC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06F248F0-36A8-4232-9AEA-3B2374EE3B52}"/>
              </a:ext>
            </a:extLst>
          </p:cNvPr>
          <p:cNvSpPr/>
          <p:nvPr/>
        </p:nvSpPr>
        <p:spPr>
          <a:xfrm>
            <a:off x="4137211" y="4647614"/>
            <a:ext cx="241284" cy="734856"/>
          </a:xfrm>
          <a:prstGeom prst="rightBrace">
            <a:avLst>
              <a:gd name="adj1" fmla="val 151291"/>
              <a:gd name="adj2" fmla="val 496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C24878-CE11-43CD-81FC-C564E719C02A}"/>
              </a:ext>
            </a:extLst>
          </p:cNvPr>
          <p:cNvSpPr txBox="1"/>
          <p:nvPr/>
        </p:nvSpPr>
        <p:spPr>
          <a:xfrm>
            <a:off x="4316176" y="4616778"/>
            <a:ext cx="1362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rPAC &amp; Chip-Seq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DCFC97F4-7BB7-401E-BF95-5F6EDF2AE652}"/>
              </a:ext>
            </a:extLst>
          </p:cNvPr>
          <p:cNvSpPr/>
          <p:nvPr/>
        </p:nvSpPr>
        <p:spPr>
          <a:xfrm rot="5400000">
            <a:off x="5704482" y="3384656"/>
            <a:ext cx="241284" cy="5703147"/>
          </a:xfrm>
          <a:prstGeom prst="rightBrace">
            <a:avLst>
              <a:gd name="adj1" fmla="val 151291"/>
              <a:gd name="adj2" fmla="val 496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433065-D937-443E-AC7A-467A1429D518}"/>
              </a:ext>
            </a:extLst>
          </p:cNvPr>
          <p:cNvSpPr txBox="1"/>
          <p:nvPr/>
        </p:nvSpPr>
        <p:spPr>
          <a:xfrm>
            <a:off x="4445027" y="6356873"/>
            <a:ext cx="250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CellChat</a:t>
            </a:r>
            <a:r>
              <a:rPr lang="en-US" dirty="0"/>
              <a:t>, </a:t>
            </a:r>
            <a:r>
              <a:rPr lang="en-US" dirty="0" err="1"/>
              <a:t>CellTalk</a:t>
            </a:r>
            <a:r>
              <a:rPr lang="en-US" dirty="0"/>
              <a:t>, rPAC </a:t>
            </a:r>
          </a:p>
        </p:txBody>
      </p:sp>
      <p:sp>
        <p:nvSpPr>
          <p:cNvPr id="77" name="Right Brace 76">
            <a:extLst>
              <a:ext uri="{FF2B5EF4-FFF2-40B4-BE49-F238E27FC236}">
                <a16:creationId xmlns:a16="http://schemas.microsoft.com/office/drawing/2014/main" id="{830EF852-BDC8-4456-97F2-659763B19EDC}"/>
              </a:ext>
            </a:extLst>
          </p:cNvPr>
          <p:cNvSpPr/>
          <p:nvPr/>
        </p:nvSpPr>
        <p:spPr>
          <a:xfrm>
            <a:off x="9614680" y="2895528"/>
            <a:ext cx="335938" cy="2451286"/>
          </a:xfrm>
          <a:prstGeom prst="rightBrace">
            <a:avLst>
              <a:gd name="adj1" fmla="val 151291"/>
              <a:gd name="adj2" fmla="val 496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0E07CD-7367-4F10-8E7A-23A53406D84C}"/>
              </a:ext>
            </a:extLst>
          </p:cNvPr>
          <p:cNvSpPr txBox="1"/>
          <p:nvPr/>
        </p:nvSpPr>
        <p:spPr>
          <a:xfrm>
            <a:off x="9996766" y="3888489"/>
            <a:ext cx="66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rPAC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AC42185-37AD-4159-81E7-242D4B186969}"/>
              </a:ext>
            </a:extLst>
          </p:cNvPr>
          <p:cNvSpPr txBox="1"/>
          <p:nvPr/>
        </p:nvSpPr>
        <p:spPr>
          <a:xfrm>
            <a:off x="1034180" y="1668833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C690630-8CFF-4676-982C-0147FB1FCA4D}"/>
              </a:ext>
            </a:extLst>
          </p:cNvPr>
          <p:cNvSpPr txBox="1"/>
          <p:nvPr/>
        </p:nvSpPr>
        <p:spPr>
          <a:xfrm>
            <a:off x="8271177" y="1696850"/>
            <a:ext cx="97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B030AE5-8552-4869-8C5C-9380763F5B44}"/>
              </a:ext>
            </a:extLst>
          </p:cNvPr>
          <p:cNvSpPr txBox="1"/>
          <p:nvPr/>
        </p:nvSpPr>
        <p:spPr>
          <a:xfrm>
            <a:off x="514419" y="5189167"/>
            <a:ext cx="1804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(C1-R1-TLigand)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327AFB8-E107-4B15-96DE-97E4B269602E}"/>
              </a:ext>
            </a:extLst>
          </p:cNvPr>
          <p:cNvSpPr txBox="1"/>
          <p:nvPr/>
        </p:nvSpPr>
        <p:spPr>
          <a:xfrm>
            <a:off x="129004" y="4416973"/>
            <a:ext cx="2152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(C1-R1-TF) (Optional)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FA6E37-746D-49C5-932E-738A447CD9F0}"/>
              </a:ext>
            </a:extLst>
          </p:cNvPr>
          <p:cNvSpPr txBox="1"/>
          <p:nvPr/>
        </p:nvSpPr>
        <p:spPr>
          <a:xfrm>
            <a:off x="486908" y="3155123"/>
            <a:ext cx="1841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(C1-R1)(Optional)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4DC1843-B4DA-4215-8596-34D2C02C13C2}"/>
              </a:ext>
            </a:extLst>
          </p:cNvPr>
          <p:cNvSpPr txBox="1"/>
          <p:nvPr/>
        </p:nvSpPr>
        <p:spPr>
          <a:xfrm>
            <a:off x="9782648" y="2804948"/>
            <a:ext cx="1937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(C2-R2-RReceptor)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B856DA4-BE63-4C68-81B6-AD7C316C5389}"/>
              </a:ext>
            </a:extLst>
          </p:cNvPr>
          <p:cNvSpPr/>
          <p:nvPr/>
        </p:nvSpPr>
        <p:spPr>
          <a:xfrm>
            <a:off x="8469746" y="2371141"/>
            <a:ext cx="535709" cy="29341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5EF053B-6ED0-40C3-93BA-266313D7D4A1}"/>
              </a:ext>
            </a:extLst>
          </p:cNvPr>
          <p:cNvCxnSpPr>
            <a:cxnSpLocks/>
            <a:stCxn id="87" idx="2"/>
            <a:endCxn id="45" idx="0"/>
          </p:cNvCxnSpPr>
          <p:nvPr/>
        </p:nvCxnSpPr>
        <p:spPr>
          <a:xfrm flipH="1">
            <a:off x="8163514" y="2664554"/>
            <a:ext cx="574087" cy="254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B0D58E7-5441-4D43-9A0F-9D2B2F3B735C}"/>
              </a:ext>
            </a:extLst>
          </p:cNvPr>
          <p:cNvSpPr txBox="1"/>
          <p:nvPr/>
        </p:nvSpPr>
        <p:spPr>
          <a:xfrm>
            <a:off x="9782648" y="2155147"/>
            <a:ext cx="1937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(C2-R2-RLigand)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BCC3DAC-A95B-46E8-A107-2AA1CCAF954E}"/>
              </a:ext>
            </a:extLst>
          </p:cNvPr>
          <p:cNvSpPr txBox="1"/>
          <p:nvPr/>
        </p:nvSpPr>
        <p:spPr>
          <a:xfrm>
            <a:off x="10217137" y="3359804"/>
            <a:ext cx="884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(C2-R2)</a:t>
            </a:r>
          </a:p>
        </p:txBody>
      </p:sp>
    </p:spTree>
    <p:extLst>
      <p:ext uri="{BB962C8B-B14F-4D97-AF65-F5344CB8AC3E}">
        <p14:creationId xmlns:p14="http://schemas.microsoft.com/office/powerpoint/2010/main" val="3056834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0F5-A4CF-3499-CA22-4284486A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96DD4-BB0A-2CDC-5EF2-14CF6A015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6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F24E-8885-032E-A3D8-DC36B12B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DC1A3-BEC8-1CE5-2DFD-57809F24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9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2681FC-B44D-9156-296A-F19D1C0F4B87}"/>
              </a:ext>
            </a:extLst>
          </p:cNvPr>
          <p:cNvCxnSpPr>
            <a:cxnSpLocks/>
          </p:cNvCxnSpPr>
          <p:nvPr/>
        </p:nvCxnSpPr>
        <p:spPr>
          <a:xfrm>
            <a:off x="1769423" y="3592399"/>
            <a:ext cx="290946" cy="2084006"/>
          </a:xfrm>
          <a:prstGeom prst="straightConnector1">
            <a:avLst/>
          </a:prstGeom>
          <a:ln w="38100">
            <a:solidFill>
              <a:schemeClr val="accent6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13F0A8-2DF7-0DCA-190B-A312CA0FE95B}"/>
              </a:ext>
            </a:extLst>
          </p:cNvPr>
          <p:cNvSpPr txBox="1"/>
          <p:nvPr/>
        </p:nvSpPr>
        <p:spPr>
          <a:xfrm>
            <a:off x="169222" y="2913734"/>
            <a:ext cx="2238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ndothelia Cell</a:t>
            </a:r>
          </a:p>
          <a:p>
            <a:pPr algn="ctr"/>
            <a:r>
              <a:rPr lang="en-US" sz="1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Secretor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64895F-FCFB-43B1-6CCB-D992C1FF4D02}"/>
              </a:ext>
            </a:extLst>
          </p:cNvPr>
          <p:cNvSpPr txBox="1"/>
          <p:nvPr/>
        </p:nvSpPr>
        <p:spPr>
          <a:xfrm>
            <a:off x="1227116" y="5824200"/>
            <a:ext cx="2238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acrophage 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Receiver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8547C8-65D3-C3E6-5E65-B4D0DD1C23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1" t="10215" r="8067" b="8572"/>
          <a:stretch/>
        </p:blipFill>
        <p:spPr bwMode="auto">
          <a:xfrm>
            <a:off x="2060369" y="190005"/>
            <a:ext cx="5516090" cy="556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09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526031-5BCD-9E9D-48FF-70793AA87738}"/>
              </a:ext>
            </a:extLst>
          </p:cNvPr>
          <p:cNvCxnSpPr>
            <a:cxnSpLocks/>
          </p:cNvCxnSpPr>
          <p:nvPr/>
        </p:nvCxnSpPr>
        <p:spPr>
          <a:xfrm>
            <a:off x="3070207" y="1980729"/>
            <a:ext cx="0" cy="28025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EEC05-6AD1-2930-61EF-F9EE12930633}"/>
              </a:ext>
            </a:extLst>
          </p:cNvPr>
          <p:cNvCxnSpPr>
            <a:cxnSpLocks/>
          </p:cNvCxnSpPr>
          <p:nvPr/>
        </p:nvCxnSpPr>
        <p:spPr>
          <a:xfrm>
            <a:off x="4276535" y="1980729"/>
            <a:ext cx="0" cy="2796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C3B3F6C-74E1-A963-E10A-25F5779E14DC}"/>
              </a:ext>
            </a:extLst>
          </p:cNvPr>
          <p:cNvSpPr/>
          <p:nvPr/>
        </p:nvSpPr>
        <p:spPr>
          <a:xfrm>
            <a:off x="2207206" y="3192382"/>
            <a:ext cx="763481" cy="303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ICAM2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CC4B5-6A0C-44C6-1154-9E3B0AAD0B2F}"/>
              </a:ext>
            </a:extLst>
          </p:cNvPr>
          <p:cNvSpPr/>
          <p:nvPr/>
        </p:nvSpPr>
        <p:spPr>
          <a:xfrm>
            <a:off x="3978445" y="3200623"/>
            <a:ext cx="741216" cy="303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ITGB2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30D267CD-7003-0B57-27AB-8880AA64F56F}"/>
              </a:ext>
            </a:extLst>
          </p:cNvPr>
          <p:cNvSpPr/>
          <p:nvPr/>
        </p:nvSpPr>
        <p:spPr>
          <a:xfrm>
            <a:off x="563585" y="3101292"/>
            <a:ext cx="1216232" cy="30449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GATA2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EAB6EA6-A8F1-8A57-9F64-A76A0DA19616}"/>
              </a:ext>
            </a:extLst>
          </p:cNvPr>
          <p:cNvSpPr/>
          <p:nvPr/>
        </p:nvSpPr>
        <p:spPr>
          <a:xfrm>
            <a:off x="1823293" y="3273654"/>
            <a:ext cx="357254" cy="1410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9B35458-D92F-F704-9175-2307C501B2B4}"/>
              </a:ext>
            </a:extLst>
          </p:cNvPr>
          <p:cNvSpPr/>
          <p:nvPr/>
        </p:nvSpPr>
        <p:spPr>
          <a:xfrm>
            <a:off x="4735219" y="3273654"/>
            <a:ext cx="391886" cy="1528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D056B2D-2BD1-AF7D-BF08-8FFA025903A7}"/>
              </a:ext>
            </a:extLst>
          </p:cNvPr>
          <p:cNvSpPr/>
          <p:nvPr/>
        </p:nvSpPr>
        <p:spPr>
          <a:xfrm>
            <a:off x="4343333" y="1980729"/>
            <a:ext cx="391886" cy="1528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6B138F-677A-EF3C-A553-1C447EC94B65}"/>
              </a:ext>
            </a:extLst>
          </p:cNvPr>
          <p:cNvSpPr txBox="1"/>
          <p:nvPr/>
        </p:nvSpPr>
        <p:spPr>
          <a:xfrm>
            <a:off x="4759668" y="1872510"/>
            <a:ext cx="1162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MP </a:t>
            </a:r>
            <a:r>
              <a:rPr lang="en-US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Receiver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C91EF6-C75C-CC20-E87D-4BEC1C186EBA}"/>
              </a:ext>
            </a:extLst>
          </p:cNvPr>
          <p:cNvSpPr txBox="1"/>
          <p:nvPr/>
        </p:nvSpPr>
        <p:spPr>
          <a:xfrm>
            <a:off x="1536111" y="1872510"/>
            <a:ext cx="1050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EC</a:t>
            </a:r>
            <a:r>
              <a:rPr lang="en-US" sz="1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Secretor</a:t>
            </a:r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B4EDFBD-E1E6-CA9B-D20D-4826B0564942}"/>
              </a:ext>
            </a:extLst>
          </p:cNvPr>
          <p:cNvSpPr/>
          <p:nvPr/>
        </p:nvSpPr>
        <p:spPr>
          <a:xfrm rot="10800000">
            <a:off x="2602407" y="1980729"/>
            <a:ext cx="391886" cy="1528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60E499C-568F-FCFF-192D-CFF9FCFF0BC2}"/>
              </a:ext>
            </a:extLst>
          </p:cNvPr>
          <p:cNvSpPr/>
          <p:nvPr/>
        </p:nvSpPr>
        <p:spPr>
          <a:xfrm rot="5400000">
            <a:off x="6758626" y="2108599"/>
            <a:ext cx="241284" cy="5578005"/>
          </a:xfrm>
          <a:prstGeom prst="rightBrace">
            <a:avLst>
              <a:gd name="adj1" fmla="val 151291"/>
              <a:gd name="adj2" fmla="val 496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DD07E5-4369-0A8F-B0E9-8061DD80C650}"/>
              </a:ext>
            </a:extLst>
          </p:cNvPr>
          <p:cNvSpPr txBox="1"/>
          <p:nvPr/>
        </p:nvSpPr>
        <p:spPr>
          <a:xfrm>
            <a:off x="4719661" y="5007845"/>
            <a:ext cx="4714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 part of Natural killer cell </a:t>
            </a:r>
            <a:r>
              <a:rPr lang="en-US" sz="1400"/>
              <a:t>mediated cytotoxicity pathway</a:t>
            </a: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6DE9C3-B400-B778-49FC-E6E3CFC30C01}"/>
              </a:ext>
            </a:extLst>
          </p:cNvPr>
          <p:cNvSpPr/>
          <p:nvPr/>
        </p:nvSpPr>
        <p:spPr>
          <a:xfrm>
            <a:off x="5241383" y="3173300"/>
            <a:ext cx="680631" cy="303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VAV2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7CA4E0-19EF-11FC-C64B-1CB515808FE6}"/>
              </a:ext>
            </a:extLst>
          </p:cNvPr>
          <p:cNvSpPr/>
          <p:nvPr/>
        </p:nvSpPr>
        <p:spPr>
          <a:xfrm>
            <a:off x="5241382" y="2793538"/>
            <a:ext cx="680631" cy="303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VAV1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A6CF9A-888C-C95A-6DAE-4F2C071BB56C}"/>
              </a:ext>
            </a:extLst>
          </p:cNvPr>
          <p:cNvSpPr/>
          <p:nvPr/>
        </p:nvSpPr>
        <p:spPr>
          <a:xfrm>
            <a:off x="5241382" y="3553062"/>
            <a:ext cx="680631" cy="303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VAV3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AC56B20-F682-FF27-A970-D4875B6C8B34}"/>
              </a:ext>
            </a:extLst>
          </p:cNvPr>
          <p:cNvSpPr/>
          <p:nvPr/>
        </p:nvSpPr>
        <p:spPr>
          <a:xfrm>
            <a:off x="5977370" y="3280669"/>
            <a:ext cx="299967" cy="1528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C379EB-EA00-65A8-666E-4E2F966BDFF1}"/>
              </a:ext>
            </a:extLst>
          </p:cNvPr>
          <p:cNvSpPr/>
          <p:nvPr/>
        </p:nvSpPr>
        <p:spPr>
          <a:xfrm>
            <a:off x="6409027" y="3184511"/>
            <a:ext cx="680631" cy="303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RAC2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DA0F98-1763-2829-435D-722382FF8BA5}"/>
              </a:ext>
            </a:extLst>
          </p:cNvPr>
          <p:cNvSpPr/>
          <p:nvPr/>
        </p:nvSpPr>
        <p:spPr>
          <a:xfrm>
            <a:off x="6409026" y="2804749"/>
            <a:ext cx="680631" cy="303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RAC1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AD8A59-F02E-2581-E907-7667D851EE93}"/>
              </a:ext>
            </a:extLst>
          </p:cNvPr>
          <p:cNvSpPr/>
          <p:nvPr/>
        </p:nvSpPr>
        <p:spPr>
          <a:xfrm>
            <a:off x="6409026" y="3564273"/>
            <a:ext cx="680631" cy="303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RAC3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D02D726-4D3F-DFD0-F7F5-A5C47A003096}"/>
              </a:ext>
            </a:extLst>
          </p:cNvPr>
          <p:cNvSpPr/>
          <p:nvPr/>
        </p:nvSpPr>
        <p:spPr>
          <a:xfrm>
            <a:off x="7560074" y="3179747"/>
            <a:ext cx="678025" cy="303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PAK1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BBB38BB-22DA-12F0-C90F-B29B49C5272B}"/>
              </a:ext>
            </a:extLst>
          </p:cNvPr>
          <p:cNvSpPr/>
          <p:nvPr/>
        </p:nvSpPr>
        <p:spPr>
          <a:xfrm>
            <a:off x="7139854" y="3288490"/>
            <a:ext cx="391886" cy="1528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99848C-95E7-F459-0F43-D2E4F75C9D5E}"/>
              </a:ext>
            </a:extLst>
          </p:cNvPr>
          <p:cNvSpPr/>
          <p:nvPr/>
        </p:nvSpPr>
        <p:spPr>
          <a:xfrm>
            <a:off x="8666965" y="2661667"/>
            <a:ext cx="993137" cy="303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MAP2K1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0800068-5175-AA4E-4B73-F413C2506ADB}"/>
              </a:ext>
            </a:extLst>
          </p:cNvPr>
          <p:cNvSpPr/>
          <p:nvPr/>
        </p:nvSpPr>
        <p:spPr>
          <a:xfrm>
            <a:off x="8256589" y="3269504"/>
            <a:ext cx="391886" cy="1528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5EE8F8-D821-B237-EE50-25A7C88BD26E}"/>
              </a:ext>
            </a:extLst>
          </p:cNvPr>
          <p:cNvSpPr/>
          <p:nvPr/>
        </p:nvSpPr>
        <p:spPr>
          <a:xfrm>
            <a:off x="8675134" y="3006761"/>
            <a:ext cx="993137" cy="303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MAP2K2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28AD86-7C28-3BB5-695F-039FBD254071}"/>
              </a:ext>
            </a:extLst>
          </p:cNvPr>
          <p:cNvSpPr/>
          <p:nvPr/>
        </p:nvSpPr>
        <p:spPr>
          <a:xfrm>
            <a:off x="8675134" y="3381545"/>
            <a:ext cx="993137" cy="303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MAPK1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81C4028-F2C4-2F59-1B71-25F2BE1EF3C6}"/>
              </a:ext>
            </a:extLst>
          </p:cNvPr>
          <p:cNvSpPr/>
          <p:nvPr/>
        </p:nvSpPr>
        <p:spPr>
          <a:xfrm>
            <a:off x="8675134" y="3739286"/>
            <a:ext cx="993137" cy="303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MAPK3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B2F6FC39-DC65-EA9C-6659-5BD453B55D50}"/>
              </a:ext>
            </a:extLst>
          </p:cNvPr>
          <p:cNvSpPr/>
          <p:nvPr/>
        </p:nvSpPr>
        <p:spPr>
          <a:xfrm>
            <a:off x="621104" y="2700843"/>
            <a:ext cx="1050962" cy="304490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MYC</a:t>
            </a:r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926BF692-A070-AE91-0033-F957665E3E8D}"/>
              </a:ext>
            </a:extLst>
          </p:cNvPr>
          <p:cNvSpPr/>
          <p:nvPr/>
        </p:nvSpPr>
        <p:spPr>
          <a:xfrm>
            <a:off x="621104" y="3894298"/>
            <a:ext cx="1050962" cy="304490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SCLY</a:t>
            </a:r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79F10346-8D9D-F0E8-82D5-EFC4AE536459}"/>
              </a:ext>
            </a:extLst>
          </p:cNvPr>
          <p:cNvSpPr/>
          <p:nvPr/>
        </p:nvSpPr>
        <p:spPr>
          <a:xfrm>
            <a:off x="621104" y="3504589"/>
            <a:ext cx="1050962" cy="304490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TAL1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75E0C5-1F59-95D9-7FCE-54D9C375F9C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970687" y="3344163"/>
            <a:ext cx="1007758" cy="8241"/>
          </a:xfrm>
          <a:prstGeom prst="straightConnector1">
            <a:avLst/>
          </a:prstGeom>
          <a:ln w="38100">
            <a:solidFill>
              <a:schemeClr val="accent6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88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D81041D-F796-31AF-4FF5-7BFCFD0D11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0" t="24157" r="13781" b="10562"/>
          <a:stretch/>
        </p:blipFill>
        <p:spPr bwMode="auto">
          <a:xfrm>
            <a:off x="2892633" y="195943"/>
            <a:ext cx="5557652" cy="447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D125E9-9B68-5331-1ADF-41FCEB997662}"/>
              </a:ext>
            </a:extLst>
          </p:cNvPr>
          <p:cNvCxnSpPr>
            <a:cxnSpLocks/>
          </p:cNvCxnSpPr>
          <p:nvPr/>
        </p:nvCxnSpPr>
        <p:spPr>
          <a:xfrm>
            <a:off x="3247901" y="2850078"/>
            <a:ext cx="866899" cy="1763486"/>
          </a:xfrm>
          <a:prstGeom prst="straightConnector1">
            <a:avLst/>
          </a:prstGeom>
          <a:ln w="38100">
            <a:solidFill>
              <a:schemeClr val="accent6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BD8AF0-70C9-0056-F549-BDF0D9C5E867}"/>
              </a:ext>
            </a:extLst>
          </p:cNvPr>
          <p:cNvSpPr txBox="1"/>
          <p:nvPr/>
        </p:nvSpPr>
        <p:spPr>
          <a:xfrm>
            <a:off x="1876301" y="2203747"/>
            <a:ext cx="2238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Smooth muscle cell</a:t>
            </a:r>
          </a:p>
          <a:p>
            <a:pPr algn="ctr"/>
            <a:r>
              <a:rPr lang="en-US" sz="1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Secretor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D8A2E-3DCA-A102-15C0-9F5F84D1B98D}"/>
              </a:ext>
            </a:extLst>
          </p:cNvPr>
          <p:cNvSpPr txBox="1"/>
          <p:nvPr/>
        </p:nvSpPr>
        <p:spPr>
          <a:xfrm>
            <a:off x="3432960" y="4672940"/>
            <a:ext cx="2238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Platelets  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Receiver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46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E5AB5A-07EF-0116-671A-076ABF3FDED6}"/>
              </a:ext>
            </a:extLst>
          </p:cNvPr>
          <p:cNvCxnSpPr>
            <a:cxnSpLocks/>
          </p:cNvCxnSpPr>
          <p:nvPr/>
        </p:nvCxnSpPr>
        <p:spPr>
          <a:xfrm>
            <a:off x="4328556" y="1989117"/>
            <a:ext cx="0" cy="28025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88C6C0-AD89-0833-E1CD-81C40DD7A868}"/>
              </a:ext>
            </a:extLst>
          </p:cNvPr>
          <p:cNvCxnSpPr>
            <a:cxnSpLocks/>
          </p:cNvCxnSpPr>
          <p:nvPr/>
        </p:nvCxnSpPr>
        <p:spPr>
          <a:xfrm>
            <a:off x="5534884" y="1947553"/>
            <a:ext cx="0" cy="28441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5909624-AA29-5EA1-3BC6-F8F6792FB6FA}"/>
              </a:ext>
            </a:extLst>
          </p:cNvPr>
          <p:cNvSpPr/>
          <p:nvPr/>
        </p:nvSpPr>
        <p:spPr>
          <a:xfrm>
            <a:off x="3361708" y="3182957"/>
            <a:ext cx="763481" cy="303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COL18A1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AD74C-33BE-DCB7-22D7-A1EB18ED4F61}"/>
              </a:ext>
            </a:extLst>
          </p:cNvPr>
          <p:cNvSpPr/>
          <p:nvPr/>
        </p:nvSpPr>
        <p:spPr>
          <a:xfrm>
            <a:off x="5172697" y="3195760"/>
            <a:ext cx="741216" cy="303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ITGB3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349A0082-3A39-CA0F-0FFF-466EB55554C2}"/>
              </a:ext>
            </a:extLst>
          </p:cNvPr>
          <p:cNvSpPr/>
          <p:nvPr/>
        </p:nvSpPr>
        <p:spPr>
          <a:xfrm>
            <a:off x="1833750" y="3182957"/>
            <a:ext cx="1050962" cy="30449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TBX3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01642E3-3912-1AF3-79F6-6BB86B514E3C}"/>
              </a:ext>
            </a:extLst>
          </p:cNvPr>
          <p:cNvSpPr/>
          <p:nvPr/>
        </p:nvSpPr>
        <p:spPr>
          <a:xfrm>
            <a:off x="2968827" y="3264228"/>
            <a:ext cx="357254" cy="1410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F1994C4-18A6-A8FD-51B9-ECAE1D0FA4BF}"/>
              </a:ext>
            </a:extLst>
          </p:cNvPr>
          <p:cNvSpPr/>
          <p:nvPr/>
        </p:nvSpPr>
        <p:spPr>
          <a:xfrm>
            <a:off x="5993568" y="3282042"/>
            <a:ext cx="391886" cy="1528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9FD5EF-31C9-D9C5-96ED-B60E8D6226E8}"/>
              </a:ext>
            </a:extLst>
          </p:cNvPr>
          <p:cNvSpPr/>
          <p:nvPr/>
        </p:nvSpPr>
        <p:spPr>
          <a:xfrm>
            <a:off x="6465109" y="3201235"/>
            <a:ext cx="741216" cy="303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SRC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1FC416A-2A9F-7556-720D-9120AF3F421C}"/>
              </a:ext>
            </a:extLst>
          </p:cNvPr>
          <p:cNvSpPr/>
          <p:nvPr/>
        </p:nvSpPr>
        <p:spPr>
          <a:xfrm>
            <a:off x="7231059" y="3276567"/>
            <a:ext cx="391886" cy="1528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3BE05A-CF40-7DE5-B414-C5F0C3659A3E}"/>
              </a:ext>
            </a:extLst>
          </p:cNvPr>
          <p:cNvSpPr/>
          <p:nvPr/>
        </p:nvSpPr>
        <p:spPr>
          <a:xfrm>
            <a:off x="7691953" y="2613766"/>
            <a:ext cx="889197" cy="303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PIK3CB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698675-61A3-2BC7-4B12-BBB24709EA1B}"/>
              </a:ext>
            </a:extLst>
          </p:cNvPr>
          <p:cNvSpPr/>
          <p:nvPr/>
        </p:nvSpPr>
        <p:spPr>
          <a:xfrm>
            <a:off x="7691952" y="2234004"/>
            <a:ext cx="889197" cy="303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PIK3CA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177967-035C-3BE2-3FB4-9E52143A733D}"/>
              </a:ext>
            </a:extLst>
          </p:cNvPr>
          <p:cNvSpPr/>
          <p:nvPr/>
        </p:nvSpPr>
        <p:spPr>
          <a:xfrm>
            <a:off x="7691952" y="2993528"/>
            <a:ext cx="889197" cy="303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PIK3CD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10F029-D561-5CA0-337C-776D8A048BD4}"/>
              </a:ext>
            </a:extLst>
          </p:cNvPr>
          <p:cNvSpPr/>
          <p:nvPr/>
        </p:nvSpPr>
        <p:spPr>
          <a:xfrm>
            <a:off x="7691952" y="3387204"/>
            <a:ext cx="889197" cy="303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PIK3R1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5DACA9-E44C-12A2-2F7C-309E80352E51}"/>
              </a:ext>
            </a:extLst>
          </p:cNvPr>
          <p:cNvSpPr/>
          <p:nvPr/>
        </p:nvSpPr>
        <p:spPr>
          <a:xfrm>
            <a:off x="7691951" y="3780880"/>
            <a:ext cx="889197" cy="303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PIK3R2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C33AF7-4F09-5235-8FB1-E7A3B0DCAB1A}"/>
              </a:ext>
            </a:extLst>
          </p:cNvPr>
          <p:cNvSpPr/>
          <p:nvPr/>
        </p:nvSpPr>
        <p:spPr>
          <a:xfrm>
            <a:off x="7691950" y="4158589"/>
            <a:ext cx="889197" cy="303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PIK3R3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7CDB8F9-79A7-2E9E-7B7D-8CD62A1FB0EE}"/>
              </a:ext>
            </a:extLst>
          </p:cNvPr>
          <p:cNvSpPr/>
          <p:nvPr/>
        </p:nvSpPr>
        <p:spPr>
          <a:xfrm>
            <a:off x="5601682" y="1989117"/>
            <a:ext cx="391886" cy="1528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A15DCD-FA88-1195-3CDA-4434D74E1378}"/>
              </a:ext>
            </a:extLst>
          </p:cNvPr>
          <p:cNvSpPr txBox="1"/>
          <p:nvPr/>
        </p:nvSpPr>
        <p:spPr>
          <a:xfrm>
            <a:off x="6018018" y="1880898"/>
            <a:ext cx="118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</a:t>
            </a:r>
          </a:p>
          <a:p>
            <a:r>
              <a:rPr lang="en-US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Receiver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A95F31-D6D1-2949-A67F-A03D644D8479}"/>
              </a:ext>
            </a:extLst>
          </p:cNvPr>
          <p:cNvSpPr txBox="1"/>
          <p:nvPr/>
        </p:nvSpPr>
        <p:spPr>
          <a:xfrm>
            <a:off x="2766957" y="1880898"/>
            <a:ext cx="107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SMC</a:t>
            </a:r>
          </a:p>
          <a:p>
            <a:pPr algn="r"/>
            <a:r>
              <a:rPr lang="en-US" sz="1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Secretor</a:t>
            </a:r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BD3F853-9A2D-CB7B-D8CD-A10C69FD891D}"/>
              </a:ext>
            </a:extLst>
          </p:cNvPr>
          <p:cNvSpPr/>
          <p:nvPr/>
        </p:nvSpPr>
        <p:spPr>
          <a:xfrm rot="10800000">
            <a:off x="3860756" y="1989117"/>
            <a:ext cx="391886" cy="1528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A947ED20-12E0-B8A6-0344-039439182330}"/>
              </a:ext>
            </a:extLst>
          </p:cNvPr>
          <p:cNvSpPr/>
          <p:nvPr/>
        </p:nvSpPr>
        <p:spPr>
          <a:xfrm rot="5400000">
            <a:off x="6796125" y="3337838"/>
            <a:ext cx="241284" cy="3136304"/>
          </a:xfrm>
          <a:prstGeom prst="rightBrace">
            <a:avLst>
              <a:gd name="adj1" fmla="val 151291"/>
              <a:gd name="adj2" fmla="val 496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AB69E1-B2D0-D4CE-ED1C-C8A17BDAA636}"/>
              </a:ext>
            </a:extLst>
          </p:cNvPr>
          <p:cNvSpPr txBox="1"/>
          <p:nvPr/>
        </p:nvSpPr>
        <p:spPr>
          <a:xfrm>
            <a:off x="5277097" y="5004012"/>
            <a:ext cx="3688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 part of Thyroid hormone signaling pathway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E53D2FBF-280D-53C9-F865-57FBF33716C2}"/>
              </a:ext>
            </a:extLst>
          </p:cNvPr>
          <p:cNvSpPr/>
          <p:nvPr/>
        </p:nvSpPr>
        <p:spPr>
          <a:xfrm>
            <a:off x="1768257" y="3576502"/>
            <a:ext cx="1181945" cy="304490"/>
          </a:xfrm>
          <a:prstGeom prst="diamond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SOX11</a:t>
            </a: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028BC95A-4332-C58B-9561-5E434944BBCC}"/>
              </a:ext>
            </a:extLst>
          </p:cNvPr>
          <p:cNvSpPr/>
          <p:nvPr/>
        </p:nvSpPr>
        <p:spPr>
          <a:xfrm>
            <a:off x="1702766" y="2789136"/>
            <a:ext cx="1312929" cy="304490"/>
          </a:xfrm>
          <a:prstGeom prst="diamond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TFAP2A</a:t>
            </a: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072571C0-F102-2698-3D2F-8AB44A04BEAA}"/>
              </a:ext>
            </a:extLst>
          </p:cNvPr>
          <p:cNvSpPr/>
          <p:nvPr/>
        </p:nvSpPr>
        <p:spPr>
          <a:xfrm>
            <a:off x="1716971" y="3970047"/>
            <a:ext cx="1251856" cy="304490"/>
          </a:xfrm>
          <a:prstGeom prst="diamond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RCOR2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5D3158-1A3D-F234-3C42-8FB22C30DDE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125189" y="3334738"/>
            <a:ext cx="1047508" cy="12803"/>
          </a:xfrm>
          <a:prstGeom prst="straightConnector1">
            <a:avLst/>
          </a:prstGeom>
          <a:ln w="38100">
            <a:solidFill>
              <a:schemeClr val="accent6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63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2E733B9-1175-54F3-E6A6-AFDA7463AED4}"/>
              </a:ext>
            </a:extLst>
          </p:cNvPr>
          <p:cNvCxnSpPr>
            <a:cxnSpLocks/>
          </p:cNvCxnSpPr>
          <p:nvPr/>
        </p:nvCxnSpPr>
        <p:spPr>
          <a:xfrm>
            <a:off x="4328556" y="1989117"/>
            <a:ext cx="0" cy="28025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E4F203-06EE-2873-3112-C813E274BFE1}"/>
              </a:ext>
            </a:extLst>
          </p:cNvPr>
          <p:cNvCxnSpPr>
            <a:cxnSpLocks/>
          </p:cNvCxnSpPr>
          <p:nvPr/>
        </p:nvCxnSpPr>
        <p:spPr>
          <a:xfrm>
            <a:off x="5534884" y="1947553"/>
            <a:ext cx="0" cy="28441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FBF2D19-919C-83F2-57DF-A86AEEF21397}"/>
              </a:ext>
            </a:extLst>
          </p:cNvPr>
          <p:cNvSpPr/>
          <p:nvPr/>
        </p:nvSpPr>
        <p:spPr>
          <a:xfrm>
            <a:off x="3361708" y="3182957"/>
            <a:ext cx="763481" cy="303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COL18A1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7F976B-C938-33A7-7303-27C92FBDD9B7}"/>
              </a:ext>
            </a:extLst>
          </p:cNvPr>
          <p:cNvSpPr/>
          <p:nvPr/>
        </p:nvSpPr>
        <p:spPr>
          <a:xfrm>
            <a:off x="5172697" y="3195760"/>
            <a:ext cx="741216" cy="303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ITGB3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A73AE60C-0616-381A-AB25-F484F9C6EF10}"/>
              </a:ext>
            </a:extLst>
          </p:cNvPr>
          <p:cNvSpPr/>
          <p:nvPr/>
        </p:nvSpPr>
        <p:spPr>
          <a:xfrm>
            <a:off x="1833750" y="3182957"/>
            <a:ext cx="1050962" cy="30449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TBX3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B14CD0D-AC15-BE74-E8C0-D641AF4C5219}"/>
              </a:ext>
            </a:extLst>
          </p:cNvPr>
          <p:cNvSpPr/>
          <p:nvPr/>
        </p:nvSpPr>
        <p:spPr>
          <a:xfrm>
            <a:off x="2968827" y="3264228"/>
            <a:ext cx="357254" cy="1410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D56738B-BB9A-F456-C562-C6AFE2272D52}"/>
              </a:ext>
            </a:extLst>
          </p:cNvPr>
          <p:cNvSpPr/>
          <p:nvPr/>
        </p:nvSpPr>
        <p:spPr>
          <a:xfrm>
            <a:off x="5993568" y="3282042"/>
            <a:ext cx="391886" cy="1528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91D306-68C5-EA80-67BB-5721A596A1BF}"/>
              </a:ext>
            </a:extLst>
          </p:cNvPr>
          <p:cNvSpPr/>
          <p:nvPr/>
        </p:nvSpPr>
        <p:spPr>
          <a:xfrm>
            <a:off x="6465109" y="3201235"/>
            <a:ext cx="741216" cy="303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SRC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2DE99F5-56FF-702B-7919-55E538E3D205}"/>
              </a:ext>
            </a:extLst>
          </p:cNvPr>
          <p:cNvSpPr/>
          <p:nvPr/>
        </p:nvSpPr>
        <p:spPr>
          <a:xfrm>
            <a:off x="7231059" y="3276567"/>
            <a:ext cx="391886" cy="1528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9B38EF-2B35-E502-992D-8795D2E41AA6}"/>
              </a:ext>
            </a:extLst>
          </p:cNvPr>
          <p:cNvSpPr/>
          <p:nvPr/>
        </p:nvSpPr>
        <p:spPr>
          <a:xfrm>
            <a:off x="7691953" y="2613766"/>
            <a:ext cx="889197" cy="303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PIK3CB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E6E90-A898-79E5-486C-031E8AAC08F8}"/>
              </a:ext>
            </a:extLst>
          </p:cNvPr>
          <p:cNvSpPr/>
          <p:nvPr/>
        </p:nvSpPr>
        <p:spPr>
          <a:xfrm>
            <a:off x="7691952" y="2234004"/>
            <a:ext cx="889197" cy="303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PIK3CA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C7B569-914F-3591-8F3F-E3534DDFEB1F}"/>
              </a:ext>
            </a:extLst>
          </p:cNvPr>
          <p:cNvSpPr/>
          <p:nvPr/>
        </p:nvSpPr>
        <p:spPr>
          <a:xfrm>
            <a:off x="7691952" y="2993528"/>
            <a:ext cx="889197" cy="303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PIK3CD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6AC78A-805B-1B22-1F3A-879044954CF0}"/>
              </a:ext>
            </a:extLst>
          </p:cNvPr>
          <p:cNvSpPr/>
          <p:nvPr/>
        </p:nvSpPr>
        <p:spPr>
          <a:xfrm>
            <a:off x="7691952" y="3387204"/>
            <a:ext cx="889197" cy="303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PIK3R1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E022C-B21A-C644-9925-CD8B5B094B28}"/>
              </a:ext>
            </a:extLst>
          </p:cNvPr>
          <p:cNvSpPr/>
          <p:nvPr/>
        </p:nvSpPr>
        <p:spPr>
          <a:xfrm>
            <a:off x="7691951" y="3780880"/>
            <a:ext cx="889197" cy="303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PIK3R2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3975F8-AB0A-E1F8-1BA9-3E30E3C0D4D3}"/>
              </a:ext>
            </a:extLst>
          </p:cNvPr>
          <p:cNvSpPr/>
          <p:nvPr/>
        </p:nvSpPr>
        <p:spPr>
          <a:xfrm>
            <a:off x="7691950" y="4158589"/>
            <a:ext cx="889197" cy="303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PIK3R3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5C0D7E-F23B-D982-5BEA-C674A48382A7}"/>
              </a:ext>
            </a:extLst>
          </p:cNvPr>
          <p:cNvSpPr/>
          <p:nvPr/>
        </p:nvSpPr>
        <p:spPr>
          <a:xfrm>
            <a:off x="5601682" y="1989117"/>
            <a:ext cx="391886" cy="1528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78B90C-7E30-DE6A-86C3-D1A09CA3C25D}"/>
              </a:ext>
            </a:extLst>
          </p:cNvPr>
          <p:cNvSpPr txBox="1"/>
          <p:nvPr/>
        </p:nvSpPr>
        <p:spPr>
          <a:xfrm>
            <a:off x="6018018" y="1880898"/>
            <a:ext cx="118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Receiver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6712BA-D21B-E08D-C43D-2C5FC83642F2}"/>
              </a:ext>
            </a:extLst>
          </p:cNvPr>
          <p:cNvSpPr txBox="1"/>
          <p:nvPr/>
        </p:nvSpPr>
        <p:spPr>
          <a:xfrm>
            <a:off x="2766957" y="1880898"/>
            <a:ext cx="10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Secretor</a:t>
            </a:r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E2BA85E-8973-4AD4-5DF2-E12EC8337AF5}"/>
              </a:ext>
            </a:extLst>
          </p:cNvPr>
          <p:cNvSpPr/>
          <p:nvPr/>
        </p:nvSpPr>
        <p:spPr>
          <a:xfrm rot="10800000">
            <a:off x="3860756" y="1989117"/>
            <a:ext cx="391886" cy="1528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10403D01-F1DD-2ACB-8400-4EF1C3EA7965}"/>
              </a:ext>
            </a:extLst>
          </p:cNvPr>
          <p:cNvSpPr/>
          <p:nvPr/>
        </p:nvSpPr>
        <p:spPr>
          <a:xfrm rot="5400000">
            <a:off x="6796125" y="3337838"/>
            <a:ext cx="241284" cy="3136304"/>
          </a:xfrm>
          <a:prstGeom prst="rightBrace">
            <a:avLst>
              <a:gd name="adj1" fmla="val 151291"/>
              <a:gd name="adj2" fmla="val 4965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E2C1F7-1DFB-AB1A-D1DE-04D11855381B}"/>
              </a:ext>
            </a:extLst>
          </p:cNvPr>
          <p:cNvSpPr txBox="1"/>
          <p:nvPr/>
        </p:nvSpPr>
        <p:spPr>
          <a:xfrm>
            <a:off x="5277097" y="5004012"/>
            <a:ext cx="3688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 part of Thyroid hormone signaling pathway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377CC47F-B706-6BD6-A169-C24F3C7BDBFE}"/>
              </a:ext>
            </a:extLst>
          </p:cNvPr>
          <p:cNvSpPr/>
          <p:nvPr/>
        </p:nvSpPr>
        <p:spPr>
          <a:xfrm>
            <a:off x="1768257" y="3576502"/>
            <a:ext cx="1181945" cy="30449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SOX11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B5ADBBBF-BEA9-F2B0-4FCA-9D5189460940}"/>
              </a:ext>
            </a:extLst>
          </p:cNvPr>
          <p:cNvSpPr/>
          <p:nvPr/>
        </p:nvSpPr>
        <p:spPr>
          <a:xfrm>
            <a:off x="1702766" y="2789136"/>
            <a:ext cx="1312929" cy="30449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TFAP2A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482D8907-DD2C-5F29-83A1-7DC6C67D5756}"/>
              </a:ext>
            </a:extLst>
          </p:cNvPr>
          <p:cNvSpPr/>
          <p:nvPr/>
        </p:nvSpPr>
        <p:spPr>
          <a:xfrm>
            <a:off x="1716971" y="3970047"/>
            <a:ext cx="1251856" cy="30449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RCOR2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B750CB-27FF-E957-E78C-571F02263D0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125189" y="3334738"/>
            <a:ext cx="1047508" cy="12803"/>
          </a:xfrm>
          <a:prstGeom prst="straightConnector1">
            <a:avLst/>
          </a:prstGeom>
          <a:ln w="38100">
            <a:solidFill>
              <a:schemeClr val="accent6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32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ACFCAA8E-D721-8DEA-CB00-7B0CAE061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926" y="1601122"/>
            <a:ext cx="2865120" cy="1520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917C79B-3F97-D4A9-5A40-ADA7D1087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034" y="3641796"/>
            <a:ext cx="2844800" cy="1509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116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>
            <a:extLst>
              <a:ext uri="{FF2B5EF4-FFF2-40B4-BE49-F238E27FC236}">
                <a16:creationId xmlns:a16="http://schemas.microsoft.com/office/drawing/2014/main" id="{255968BF-76C5-DDFC-4D8E-DD3A1E977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3804" y="632879"/>
            <a:ext cx="2988310" cy="27133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Linux Liberti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0" name="Picture 9" descr="A picture containing map&#10;&#10;Description automatically generated">
            <a:extLst>
              <a:ext uri="{FF2B5EF4-FFF2-40B4-BE49-F238E27FC236}">
                <a16:creationId xmlns:a16="http://schemas.microsoft.com/office/drawing/2014/main" id="{C834B471-5493-AE94-B638-2FCD682E6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751" y="680706"/>
            <a:ext cx="2796540" cy="2380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1813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07B4-5B50-4233-C656-C9E3C001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19487-9909-2CA3-6D27-E27D5B522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6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A94A-9171-45E4-81B8-376451BC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For goal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54F2-7805-40EE-99E2-C787D8198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rule of cell communication:</a:t>
            </a:r>
          </a:p>
          <a:p>
            <a:pPr lvl="1"/>
            <a:r>
              <a:rPr lang="en-US" dirty="0"/>
              <a:t>Intuitively, Cell communication can be identified when this pattern shows up. C2-R2-receptor is </a:t>
            </a:r>
            <a:r>
              <a:rPr lang="en-US" b="1" dirty="0"/>
              <a:t>high</a:t>
            </a:r>
            <a:r>
              <a:rPr lang="en-US" dirty="0"/>
              <a:t>, but C2-R2-Ligand is </a:t>
            </a:r>
            <a:r>
              <a:rPr lang="en-US" b="1" dirty="0"/>
              <a:t>missing</a:t>
            </a:r>
            <a:r>
              <a:rPr lang="en-US" dirty="0"/>
              <a:t> or </a:t>
            </a:r>
            <a:r>
              <a:rPr lang="en-US" b="1" dirty="0"/>
              <a:t>low</a:t>
            </a:r>
            <a:r>
              <a:rPr lang="en-US" dirty="0"/>
              <a:t>, C1-R1-Ligand is </a:t>
            </a:r>
            <a:r>
              <a:rPr lang="en-US" b="1" dirty="0"/>
              <a:t>high</a:t>
            </a:r>
            <a:r>
              <a:rPr lang="en-US" dirty="0"/>
              <a:t>. Or C2-R2-receptor is </a:t>
            </a:r>
            <a:r>
              <a:rPr lang="en-US" b="1" dirty="0"/>
              <a:t>low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but C2-R2-Ligand is high, C1-R1-Ligand is </a:t>
            </a:r>
            <a:r>
              <a:rPr lang="en-US" b="1" dirty="0"/>
              <a:t>high</a:t>
            </a:r>
            <a:r>
              <a:rPr lang="en-US" dirty="0"/>
              <a:t>, C2-R2-Ligand can active C2-R2-receptor and C1-R1-Ligand can inhibit C2-R2-receptor.</a:t>
            </a:r>
          </a:p>
          <a:p>
            <a:pPr lvl="1"/>
            <a:r>
              <a:rPr lang="en-US" dirty="0"/>
              <a:t>We extend to route concepts, instead of C2-R2-receptor we use C2-R2.</a:t>
            </a:r>
          </a:p>
          <a:p>
            <a:pPr lvl="1"/>
            <a:r>
              <a:rPr lang="en-US" dirty="0"/>
              <a:t>So, the table show our basic rule to identify cell </a:t>
            </a:r>
            <a:r>
              <a:rPr lang="en-US" dirty="0" err="1"/>
              <a:t>cell</a:t>
            </a:r>
            <a:r>
              <a:rPr lang="en-US" dirty="0"/>
              <a:t> communication.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22F36-C3E4-4198-8BD6-5EAA0D15281A}"/>
              </a:ext>
            </a:extLst>
          </p:cNvPr>
          <p:cNvSpPr txBox="1"/>
          <p:nvPr/>
        </p:nvSpPr>
        <p:spPr>
          <a:xfrm>
            <a:off x="9232776" y="4793942"/>
            <a:ext cx="2450238" cy="175432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Table x</a:t>
            </a:r>
          </a:p>
          <a:p>
            <a:r>
              <a:rPr lang="en-US" dirty="0"/>
              <a:t>X</a:t>
            </a:r>
          </a:p>
          <a:p>
            <a:r>
              <a:rPr lang="en-US" dirty="0"/>
              <a:t>X</a:t>
            </a:r>
          </a:p>
          <a:p>
            <a:r>
              <a:rPr lang="en-US" dirty="0"/>
              <a:t>X</a:t>
            </a:r>
          </a:p>
          <a:p>
            <a:r>
              <a:rPr lang="en-US" dirty="0"/>
              <a:t>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85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8EA1-8CF8-908E-1D98-404915A9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77B9-C89C-C0ED-604F-62F896CAD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4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44D9-2E3A-1AC6-7A8B-2410D6DA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918F1-70C7-CC3B-F6C2-4D02616B7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0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49AC-17CF-413A-9C63-A19331AB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– For goal 2 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D5DBCB-F31A-470D-BD77-9302A5AAC1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Just identify is not enough since there might be a lot false positive.</a:t>
                </a:r>
              </a:p>
              <a:p>
                <a:r>
                  <a:rPr lang="en-US" dirty="0"/>
                  <a:t>So, we try to come with a scoring </a:t>
                </a:r>
                <a:r>
                  <a:rPr lang="en-US" altLang="zh-CN" dirty="0"/>
                  <a:t>method. </a:t>
                </a:r>
              </a:p>
              <a:p>
                <a:r>
                  <a:rPr lang="en-US" dirty="0"/>
                  <a:t>C1-R1-TF, C1-R1-Tligand, C2-R2-Rligand, C2-R2-Rreceptor, C2-R2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2_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2+/−(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1_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1_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Tligand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1_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1_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TF</m:t>
                    </m:r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)] − 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2_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2_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Rligand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]∗{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Distance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two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cell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D5DBCB-F31A-470D-BD77-9302A5AAC1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45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5C2DC0-B36A-40FB-BD93-611014A36EF1}"/>
              </a:ext>
            </a:extLst>
          </p:cNvPr>
          <p:cNvSpPr txBox="1"/>
          <p:nvPr/>
        </p:nvSpPr>
        <p:spPr>
          <a:xfrm>
            <a:off x="-1045" y="31129"/>
            <a:ext cx="12126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Method– Route Score (Ligand and receptor centric (expectation of ligand and receptor is always 1 ))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D8E16D-81BD-4BAA-91EA-570FE4A3BBA9}"/>
                  </a:ext>
                </a:extLst>
              </p:cNvPr>
              <p:cNvSpPr txBox="1"/>
              <p:nvPr/>
            </p:nvSpPr>
            <p:spPr>
              <a:xfrm>
                <a:off x="1320450" y="1171652"/>
                <a:ext cx="9589718" cy="187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CLR</a:t>
                </a:r>
                <a:r>
                  <a:rPr lang="en-US" dirty="0"/>
                  <a:t>(P2 in rPAC Or TF and ligand pairs from third party database):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hyper parameter between 0 – 1 to adjust the weight of Ligand when scoring CLR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is the node value of ligand in CLR.</a:t>
                </a:r>
              </a:p>
              <a:p>
                <a:r>
                  <a:rPr lang="en-US" dirty="0"/>
                  <a:t>Except for </a:t>
                </a:r>
                <a:r>
                  <a:rPr lang="en-US" dirty="0" err="1"/>
                  <a:t>ligan</a:t>
                </a:r>
                <a:r>
                  <a:rPr lang="en-US" dirty="0"/>
                  <a:t>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is the node i’s value in the CLR.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D8E16D-81BD-4BAA-91EA-570FE4A3B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450" y="1171652"/>
                <a:ext cx="9589718" cy="1872500"/>
              </a:xfrm>
              <a:prstGeom prst="rect">
                <a:avLst/>
              </a:prstGeom>
              <a:blipFill>
                <a:blip r:embed="rId2"/>
                <a:stretch>
                  <a:fillRect l="-572" t="-1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E8AF3F-9B61-4FBD-B849-F0C3EE7782C7}"/>
                  </a:ext>
                </a:extLst>
              </p:cNvPr>
              <p:cNvSpPr txBox="1"/>
              <p:nvPr/>
            </p:nvSpPr>
            <p:spPr>
              <a:xfrm>
                <a:off x="1213979" y="4264785"/>
                <a:ext cx="9696189" cy="18725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CRR</a:t>
                </a:r>
                <a:r>
                  <a:rPr lang="en-US" dirty="0"/>
                  <a:t>(P1 in rPAC Or ligand and receptor pairs from third party database):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hyper parameter between 0 – 1 to adjust the weight of Ligand when scoring CRR.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the node value of receptor in CRR.</a:t>
                </a:r>
              </a:p>
              <a:p>
                <a:r>
                  <a:rPr lang="en-US" dirty="0"/>
                  <a:t>Except for receptors,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is the node i’s value in the CRR.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𝐶𝑅𝑅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E8AF3F-9B61-4FBD-B849-F0C3EE778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979" y="4264785"/>
                <a:ext cx="9696189" cy="1872500"/>
              </a:xfrm>
              <a:prstGeom prst="rect">
                <a:avLst/>
              </a:prstGeom>
              <a:blipFill>
                <a:blip r:embed="rId3"/>
                <a:stretch>
                  <a:fillRect l="-503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77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0D2CAF-B165-4931-B24D-70FFD10E2245}"/>
              </a:ext>
            </a:extLst>
          </p:cNvPr>
          <p:cNvSpPr txBox="1"/>
          <p:nvPr/>
        </p:nvSpPr>
        <p:spPr>
          <a:xfrm>
            <a:off x="0" y="49918"/>
            <a:ext cx="921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update (April- 21)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69743-22F4-4775-8BAF-EEED80190F93}"/>
              </a:ext>
            </a:extLst>
          </p:cNvPr>
          <p:cNvSpPr txBox="1"/>
          <p:nvPr/>
        </p:nvSpPr>
        <p:spPr>
          <a:xfrm>
            <a:off x="181628" y="532356"/>
            <a:ext cx="631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(Mouse OB cell only, 853 cells, clustering methods </a:t>
            </a:r>
            <a:r>
              <a:rPr lang="en-US" dirty="0" err="1"/>
              <a:t>leiden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C30173-AA24-4C85-AE07-96E98F7B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209"/>
            <a:ext cx="2559523" cy="2349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089D8-89F5-4E9A-928E-64A0563E76CA}"/>
              </a:ext>
            </a:extLst>
          </p:cNvPr>
          <p:cNvSpPr txBox="1"/>
          <p:nvPr/>
        </p:nvSpPr>
        <p:spPr>
          <a:xfrm>
            <a:off x="0" y="3446641"/>
            <a:ext cx="3535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Gene expression UMAP and </a:t>
            </a:r>
            <a:r>
              <a:rPr lang="en-US" sz="1400" dirty="0" err="1"/>
              <a:t>leiden</a:t>
            </a:r>
            <a:r>
              <a:rPr lang="en-US" sz="1400" dirty="0"/>
              <a:t> clustering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85D4F8-D8AA-40FE-801F-74752DF25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331" y="1110323"/>
            <a:ext cx="2462794" cy="22529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032E98-B0FA-4354-A3B5-6739C1A5A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598" y="1110322"/>
            <a:ext cx="2484652" cy="22529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A842B8-145E-4E1E-A598-3B590D92A091}"/>
              </a:ext>
            </a:extLst>
          </p:cNvPr>
          <p:cNvSpPr txBox="1"/>
          <p:nvPr/>
        </p:nvSpPr>
        <p:spPr>
          <a:xfrm>
            <a:off x="3773786" y="3433020"/>
            <a:ext cx="3791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Cell communication UMAP and </a:t>
            </a:r>
            <a:r>
              <a:rPr lang="en-US" sz="1400" dirty="0" err="1"/>
              <a:t>leiden</a:t>
            </a:r>
            <a:r>
              <a:rPr lang="en-US" sz="1400" dirty="0"/>
              <a:t> clustering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35006C-BCFF-4D70-9B0F-5EB5176C2BEC}"/>
              </a:ext>
            </a:extLst>
          </p:cNvPr>
          <p:cNvSpPr txBox="1"/>
          <p:nvPr/>
        </p:nvSpPr>
        <p:spPr>
          <a:xfrm>
            <a:off x="7677731" y="3446641"/>
            <a:ext cx="3791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Cell communication UMAP and Cell type labeling (From the first figure clustering 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85A875-E373-4439-8E0C-140627C7F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" y="4010133"/>
            <a:ext cx="5179512" cy="28478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95644C-384A-48AC-91D2-2A80C6AD9611}"/>
              </a:ext>
            </a:extLst>
          </p:cNvPr>
          <p:cNvSpPr txBox="1"/>
          <p:nvPr/>
        </p:nvSpPr>
        <p:spPr>
          <a:xfrm>
            <a:off x="-1" y="3754418"/>
            <a:ext cx="3535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Communication routes rank in all 7 cell type</a:t>
            </a:r>
          </a:p>
        </p:txBody>
      </p:sp>
    </p:spTree>
    <p:extLst>
      <p:ext uri="{BB962C8B-B14F-4D97-AF65-F5344CB8AC3E}">
        <p14:creationId xmlns:p14="http://schemas.microsoft.com/office/powerpoint/2010/main" val="290203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C1D6CA-5B9C-4FE2-85DD-C93AADAD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736" y="758273"/>
            <a:ext cx="5357499" cy="53674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EC50BD-DCEB-4527-8242-447EA1E9CB80}"/>
              </a:ext>
            </a:extLst>
          </p:cNvPr>
          <p:cNvSpPr/>
          <p:nvPr/>
        </p:nvSpPr>
        <p:spPr>
          <a:xfrm>
            <a:off x="11137166" y="3878578"/>
            <a:ext cx="338202" cy="1290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1166E995-8436-4C63-B188-265FE2985B9B}"/>
              </a:ext>
            </a:extLst>
          </p:cNvPr>
          <p:cNvSpPr/>
          <p:nvPr/>
        </p:nvSpPr>
        <p:spPr>
          <a:xfrm>
            <a:off x="735421" y="995819"/>
            <a:ext cx="2038423" cy="4512416"/>
          </a:xfrm>
          <a:custGeom>
            <a:avLst/>
            <a:gdLst>
              <a:gd name="connsiteX0" fmla="*/ 0 w 2038423"/>
              <a:gd name="connsiteY0" fmla="*/ 2256208 h 4512416"/>
              <a:gd name="connsiteX1" fmla="*/ 1019211 w 2038423"/>
              <a:gd name="connsiteY1" fmla="*/ 0 h 4512416"/>
              <a:gd name="connsiteX2" fmla="*/ 2038423 w 2038423"/>
              <a:gd name="connsiteY2" fmla="*/ 2256208 h 4512416"/>
              <a:gd name="connsiteX3" fmla="*/ 1019211 w 2038423"/>
              <a:gd name="connsiteY3" fmla="*/ 4512416 h 4512416"/>
              <a:gd name="connsiteX4" fmla="*/ 0 w 2038423"/>
              <a:gd name="connsiteY4" fmla="*/ 2256208 h 451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423" h="4512416" extrusionOk="0">
                <a:moveTo>
                  <a:pt x="0" y="2256208"/>
                </a:moveTo>
                <a:cubicBezTo>
                  <a:pt x="38709" y="1195419"/>
                  <a:pt x="632676" y="181303"/>
                  <a:pt x="1019211" y="0"/>
                </a:cubicBezTo>
                <a:cubicBezTo>
                  <a:pt x="1658955" y="-335584"/>
                  <a:pt x="2698849" y="529590"/>
                  <a:pt x="2038423" y="2256208"/>
                </a:cubicBezTo>
                <a:cubicBezTo>
                  <a:pt x="1949596" y="3747268"/>
                  <a:pt x="1511410" y="4727833"/>
                  <a:pt x="1019211" y="4512416"/>
                </a:cubicBezTo>
                <a:cubicBezTo>
                  <a:pt x="-133278" y="4810886"/>
                  <a:pt x="-710311" y="3188579"/>
                  <a:pt x="0" y="2256208"/>
                </a:cubicBezTo>
                <a:close/>
              </a:path>
            </a:pathLst>
          </a:custGeom>
          <a:noFill/>
          <a:ln w="76200">
            <a:extLst>
              <a:ext uri="{C807C97D-BFC1-408E-A445-0C87EB9F89A2}">
                <ask:lineSketchStyleProps xmlns:ask="http://schemas.microsoft.com/office/drawing/2018/sketchyshapes" sd="4180473199">
                  <a:custGeom>
                    <a:avLst/>
                    <a:gdLst>
                      <a:gd name="connsiteX0" fmla="*/ 0 w 2038423"/>
                      <a:gd name="connsiteY0" fmla="*/ 2256208 h 4512416"/>
                      <a:gd name="connsiteX1" fmla="*/ 1019211 w 2038423"/>
                      <a:gd name="connsiteY1" fmla="*/ 0 h 4512416"/>
                      <a:gd name="connsiteX2" fmla="*/ 2038423 w 2038423"/>
                      <a:gd name="connsiteY2" fmla="*/ 2256208 h 4512416"/>
                      <a:gd name="connsiteX3" fmla="*/ 1019211 w 2038423"/>
                      <a:gd name="connsiteY3" fmla="*/ 4512416 h 4512416"/>
                      <a:gd name="connsiteX4" fmla="*/ 0 w 2038423"/>
                      <a:gd name="connsiteY4" fmla="*/ 2256208 h 4512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8423" h="4512416" extrusionOk="0">
                        <a:moveTo>
                          <a:pt x="0" y="2256208"/>
                        </a:moveTo>
                        <a:cubicBezTo>
                          <a:pt x="14379" y="1076291"/>
                          <a:pt x="566957" y="109886"/>
                          <a:pt x="1019211" y="0"/>
                        </a:cubicBezTo>
                        <a:cubicBezTo>
                          <a:pt x="1627917" y="-190213"/>
                          <a:pt x="2410759" y="754564"/>
                          <a:pt x="2038423" y="2256208"/>
                        </a:cubicBezTo>
                        <a:cubicBezTo>
                          <a:pt x="1970405" y="3686647"/>
                          <a:pt x="1519265" y="4702961"/>
                          <a:pt x="1019211" y="4512416"/>
                        </a:cubicBezTo>
                        <a:cubicBezTo>
                          <a:pt x="26901" y="4722792"/>
                          <a:pt x="-573197" y="3254012"/>
                          <a:pt x="0" y="2256208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205840D2-0354-4A03-BA7E-C31250CD39DA}"/>
              </a:ext>
            </a:extLst>
          </p:cNvPr>
          <p:cNvSpPr/>
          <p:nvPr/>
        </p:nvSpPr>
        <p:spPr>
          <a:xfrm>
            <a:off x="3600665" y="657616"/>
            <a:ext cx="2480208" cy="5755710"/>
          </a:xfrm>
          <a:custGeom>
            <a:avLst/>
            <a:gdLst>
              <a:gd name="connsiteX0" fmla="*/ 0 w 2480208"/>
              <a:gd name="connsiteY0" fmla="*/ 2877855 h 5755710"/>
              <a:gd name="connsiteX1" fmla="*/ 1240104 w 2480208"/>
              <a:gd name="connsiteY1" fmla="*/ 0 h 5755710"/>
              <a:gd name="connsiteX2" fmla="*/ 2480209 w 2480208"/>
              <a:gd name="connsiteY2" fmla="*/ 2877855 h 5755710"/>
              <a:gd name="connsiteX3" fmla="*/ 1240104 w 2480208"/>
              <a:gd name="connsiteY3" fmla="*/ 5755711 h 5755710"/>
              <a:gd name="connsiteX4" fmla="*/ 0 w 2480208"/>
              <a:gd name="connsiteY4" fmla="*/ 2877855 h 575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0208" h="5755710" extrusionOk="0">
                <a:moveTo>
                  <a:pt x="0" y="2877855"/>
                </a:moveTo>
                <a:cubicBezTo>
                  <a:pt x="39623" y="1467496"/>
                  <a:pt x="671032" y="120084"/>
                  <a:pt x="1240104" y="0"/>
                </a:cubicBezTo>
                <a:cubicBezTo>
                  <a:pt x="2096074" y="-773191"/>
                  <a:pt x="2948958" y="927929"/>
                  <a:pt x="2480209" y="2877855"/>
                </a:cubicBezTo>
                <a:cubicBezTo>
                  <a:pt x="2411455" y="4665655"/>
                  <a:pt x="1821169" y="6077157"/>
                  <a:pt x="1240104" y="5755711"/>
                </a:cubicBezTo>
                <a:cubicBezTo>
                  <a:pt x="81350" y="6000138"/>
                  <a:pt x="-802159" y="4104960"/>
                  <a:pt x="0" y="2877855"/>
                </a:cubicBezTo>
                <a:close/>
              </a:path>
            </a:pathLst>
          </a:custGeom>
          <a:noFill/>
          <a:ln w="76200">
            <a:extLst>
              <a:ext uri="{C807C97D-BFC1-408E-A445-0C87EB9F89A2}">
                <ask:lineSketchStyleProps xmlns:ask="http://schemas.microsoft.com/office/drawing/2018/sketchyshapes" sd="4180473199">
                  <a:custGeom>
                    <a:avLst/>
                    <a:gdLst>
                      <a:gd name="connsiteX0" fmla="*/ 0 w 2480208"/>
                      <a:gd name="connsiteY0" fmla="*/ 2877855 h 5755710"/>
                      <a:gd name="connsiteX1" fmla="*/ 1240104 w 2480208"/>
                      <a:gd name="connsiteY1" fmla="*/ 0 h 5755710"/>
                      <a:gd name="connsiteX2" fmla="*/ 2480209 w 2480208"/>
                      <a:gd name="connsiteY2" fmla="*/ 2877855 h 5755710"/>
                      <a:gd name="connsiteX3" fmla="*/ 1240104 w 2480208"/>
                      <a:gd name="connsiteY3" fmla="*/ 5755711 h 5755710"/>
                      <a:gd name="connsiteX4" fmla="*/ 0 w 2480208"/>
                      <a:gd name="connsiteY4" fmla="*/ 2877855 h 5755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80208" h="5755710" extrusionOk="0">
                        <a:moveTo>
                          <a:pt x="0" y="2877855"/>
                        </a:moveTo>
                        <a:cubicBezTo>
                          <a:pt x="32543" y="1432830"/>
                          <a:pt x="625433" y="70531"/>
                          <a:pt x="1240104" y="0"/>
                        </a:cubicBezTo>
                        <a:cubicBezTo>
                          <a:pt x="2048315" y="-549505"/>
                          <a:pt x="2842886" y="1010762"/>
                          <a:pt x="2480209" y="2877855"/>
                        </a:cubicBezTo>
                        <a:cubicBezTo>
                          <a:pt x="2421594" y="4636117"/>
                          <a:pt x="1879896" y="5891202"/>
                          <a:pt x="1240104" y="5755711"/>
                        </a:cubicBezTo>
                        <a:cubicBezTo>
                          <a:pt x="234468" y="5915927"/>
                          <a:pt x="-580522" y="4210729"/>
                          <a:pt x="0" y="2877855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82ED7DE7-A184-445E-BC9D-1D25B622E1CE}"/>
              </a:ext>
            </a:extLst>
          </p:cNvPr>
          <p:cNvSpPr/>
          <p:nvPr/>
        </p:nvSpPr>
        <p:spPr>
          <a:xfrm>
            <a:off x="1013825" y="2669840"/>
            <a:ext cx="1481614" cy="340839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KLF4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803174-F7A2-485D-B9DD-125348BD9476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1486878" y="3010679"/>
            <a:ext cx="267754" cy="4312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EABB059-8D09-433D-9E87-68D229E6FC37}"/>
              </a:ext>
            </a:extLst>
          </p:cNvPr>
          <p:cNvSpPr/>
          <p:nvPr/>
        </p:nvSpPr>
        <p:spPr>
          <a:xfrm>
            <a:off x="1013825" y="3441974"/>
            <a:ext cx="946106" cy="29341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TCN2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6C8C28-C78B-4476-926D-E1069F359D72}"/>
              </a:ext>
            </a:extLst>
          </p:cNvPr>
          <p:cNvSpPr/>
          <p:nvPr/>
        </p:nvSpPr>
        <p:spPr>
          <a:xfrm>
            <a:off x="3600665" y="992949"/>
            <a:ext cx="1566861" cy="374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CNR1,DRD2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AE06D1-CE88-4BD0-BED2-FFB636D41DB9}"/>
              </a:ext>
            </a:extLst>
          </p:cNvPr>
          <p:cNvCxnSpPr>
            <a:cxnSpLocks/>
            <a:stCxn id="20" idx="2"/>
            <a:endCxn id="76" idx="0"/>
          </p:cNvCxnSpPr>
          <p:nvPr/>
        </p:nvCxnSpPr>
        <p:spPr>
          <a:xfrm>
            <a:off x="4384096" y="1367297"/>
            <a:ext cx="721159" cy="398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273BC7CA-0F0C-4B83-9032-975F36626E9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48325" y="1431843"/>
            <a:ext cx="2555264" cy="2113787"/>
          </a:xfrm>
          <a:prstGeom prst="curvedConnector4">
            <a:avLst>
              <a:gd name="adj1" fmla="val -8946"/>
              <a:gd name="adj2" fmla="val 6119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E05AC4EF-53BB-4F8C-921D-A64705D1C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824" y="1766127"/>
            <a:ext cx="1566861" cy="9906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C3884C6-31B5-4C74-A5F1-FF5D080C0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981" y="2941725"/>
            <a:ext cx="1219200" cy="714375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3A6D5D9-A7FB-4A71-80C5-8B64911788D6}"/>
              </a:ext>
            </a:extLst>
          </p:cNvPr>
          <p:cNvCxnSpPr>
            <a:cxnSpLocks/>
            <a:stCxn id="76" idx="2"/>
            <a:endCxn id="81" idx="0"/>
          </p:cNvCxnSpPr>
          <p:nvPr/>
        </p:nvCxnSpPr>
        <p:spPr>
          <a:xfrm flipH="1">
            <a:off x="4753581" y="2756727"/>
            <a:ext cx="351674" cy="1849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9AC6AE-6A73-47C6-AF34-A33372CC885F}"/>
              </a:ext>
            </a:extLst>
          </p:cNvPr>
          <p:cNvCxnSpPr>
            <a:cxnSpLocks/>
            <a:stCxn id="81" idx="2"/>
            <a:endCxn id="98" idx="0"/>
          </p:cNvCxnSpPr>
          <p:nvPr/>
        </p:nvCxnSpPr>
        <p:spPr>
          <a:xfrm>
            <a:off x="4753581" y="3656100"/>
            <a:ext cx="0" cy="4449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151A8A3-EC60-4D22-B0B5-88BF019C13EB}"/>
              </a:ext>
            </a:extLst>
          </p:cNvPr>
          <p:cNvGrpSpPr/>
          <p:nvPr/>
        </p:nvGrpSpPr>
        <p:grpSpPr>
          <a:xfrm>
            <a:off x="3795072" y="4101057"/>
            <a:ext cx="1917018" cy="1379362"/>
            <a:chOff x="3795071" y="3656100"/>
            <a:chExt cx="1917018" cy="1379362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4C16241E-0EDD-4D82-8819-2124548C2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67793" y="3886950"/>
              <a:ext cx="1171575" cy="866775"/>
            </a:xfrm>
            <a:prstGeom prst="rect">
              <a:avLst/>
            </a:prstGeom>
          </p:spPr>
        </p:pic>
        <p:sp>
          <p:nvSpPr>
            <p:cNvPr id="98" name="Diamond 97">
              <a:extLst>
                <a:ext uri="{FF2B5EF4-FFF2-40B4-BE49-F238E27FC236}">
                  <a16:creationId xmlns:a16="http://schemas.microsoft.com/office/drawing/2014/main" id="{912B9DA7-E254-4AF8-9556-4DE0C48A2FA0}"/>
                </a:ext>
              </a:extLst>
            </p:cNvPr>
            <p:cNvSpPr/>
            <p:nvPr/>
          </p:nvSpPr>
          <p:spPr>
            <a:xfrm>
              <a:off x="3795071" y="3656100"/>
              <a:ext cx="1917018" cy="1379362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26B5E35-02F4-4C64-BAA0-96204C06D34C}"/>
              </a:ext>
            </a:extLst>
          </p:cNvPr>
          <p:cNvSpPr txBox="1"/>
          <p:nvPr/>
        </p:nvSpPr>
        <p:spPr>
          <a:xfrm>
            <a:off x="1959931" y="115676"/>
            <a:ext cx="343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Route 72838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7CF05FA-37B6-400B-B58E-9EDBC2295FAA}"/>
              </a:ext>
            </a:extLst>
          </p:cNvPr>
          <p:cNvSpPr txBox="1"/>
          <p:nvPr/>
        </p:nvSpPr>
        <p:spPr>
          <a:xfrm>
            <a:off x="1851073" y="3067361"/>
            <a:ext cx="186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Chip-seq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5269D58-9D65-4DAF-98A4-C8900FA67A5C}"/>
              </a:ext>
            </a:extLst>
          </p:cNvPr>
          <p:cNvSpPr txBox="1"/>
          <p:nvPr/>
        </p:nvSpPr>
        <p:spPr>
          <a:xfrm>
            <a:off x="2474697" y="623617"/>
            <a:ext cx="1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Cell talk </a:t>
            </a:r>
            <a:r>
              <a:rPr lang="en-US" dirty="0" err="1">
                <a:solidFill>
                  <a:schemeClr val="accent1"/>
                </a:solidFill>
              </a:rPr>
              <a:t>db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A010DCA-33CC-4C3C-90B4-A65BFB9DE669}"/>
              </a:ext>
            </a:extLst>
          </p:cNvPr>
          <p:cNvSpPr txBox="1"/>
          <p:nvPr/>
        </p:nvSpPr>
        <p:spPr>
          <a:xfrm>
            <a:off x="18221" y="6428075"/>
            <a:ext cx="495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 and targets pairs which its target are ligand</a:t>
            </a:r>
          </a:p>
        </p:txBody>
      </p:sp>
    </p:spTree>
    <p:extLst>
      <p:ext uri="{BB962C8B-B14F-4D97-AF65-F5344CB8AC3E}">
        <p14:creationId xmlns:p14="http://schemas.microsoft.com/office/powerpoint/2010/main" val="55744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A1F3C3-25FB-4657-94FB-A11A49627CA7}"/>
                  </a:ext>
                </a:extLst>
              </p:cNvPr>
              <p:cNvSpPr txBox="1"/>
              <p:nvPr/>
            </p:nvSpPr>
            <p:spPr>
              <a:xfrm>
                <a:off x="0" y="0"/>
                <a:ext cx="9696189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Node value: </a:t>
                </a:r>
              </a:p>
              <a:p>
                <a:endParaRPr lang="en-US" dirty="0"/>
              </a:p>
              <a:p>
                <a:r>
                  <a:rPr lang="en-US" dirty="0"/>
                  <a:t>If node i’s type is a gene:</a:t>
                </a:r>
              </a:p>
              <a:p>
                <a:r>
                  <a:rPr lang="en-US" dirty="0"/>
                  <a:t>	If node i’s expectation &gt; 0 and if expression of gene &gt; 0</a:t>
                </a:r>
              </a:p>
              <a:p>
                <a:r>
                  <a:rPr lang="en-US" dirty="0"/>
                  <a:t>		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else return 0</a:t>
                </a:r>
              </a:p>
              <a:p>
                <a:r>
                  <a:rPr lang="en-US" dirty="0"/>
                  <a:t>	If node i’s expectation &lt; 0 and if expression of gene &lt; 0</a:t>
                </a:r>
              </a:p>
              <a:p>
                <a:r>
                  <a:rPr lang="en-US" dirty="0"/>
                  <a:t>		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else return 0</a:t>
                </a:r>
              </a:p>
              <a:p>
                <a:r>
                  <a:rPr lang="en-US" dirty="0"/>
                  <a:t>If node type is an And bundle:</a:t>
                </a:r>
              </a:p>
              <a:p>
                <a:r>
                  <a:rPr lang="en-US" dirty="0"/>
                  <a:t>	</a:t>
                </a:r>
              </a:p>
              <a:p>
                <a:endParaRPr lang="en-US" dirty="0"/>
              </a:p>
              <a:p>
                <a:r>
                  <a:rPr lang="en-US" dirty="0"/>
                  <a:t>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A1F3C3-25FB-4657-94FB-A11A4962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696189" cy="3416320"/>
              </a:xfrm>
              <a:prstGeom prst="rect">
                <a:avLst/>
              </a:prstGeom>
              <a:blipFill>
                <a:blip r:embed="rId2"/>
                <a:stretch>
                  <a:fillRect l="-503" t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16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4200</TotalTime>
  <Words>1011</Words>
  <Application>Microsoft Office PowerPoint</Application>
  <PresentationFormat>Widescreen</PresentationFormat>
  <Paragraphs>288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Google Sans</vt:lpstr>
      <vt:lpstr>Linux Libertine</vt:lpstr>
      <vt:lpstr>Arial</vt:lpstr>
      <vt:lpstr>Calibri</vt:lpstr>
      <vt:lpstr>Calibri Light</vt:lpstr>
      <vt:lpstr>Cambria Math</vt:lpstr>
      <vt:lpstr>Office Theme</vt:lpstr>
      <vt:lpstr>Route Based Cell Communication Analysis_V1 </vt:lpstr>
      <vt:lpstr>Background</vt:lpstr>
      <vt:lpstr>Method – Step 1 </vt:lpstr>
      <vt:lpstr>Method – For goal 1</vt:lpstr>
      <vt:lpstr>Method – For goal 2  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Visualization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 Based Cell Communication Analysis</dc:title>
  <dc:creator>汪 泓霖</dc:creator>
  <cp:lastModifiedBy>汪 泓霖</cp:lastModifiedBy>
  <cp:revision>76</cp:revision>
  <dcterms:created xsi:type="dcterms:W3CDTF">2022-03-24T19:47:01Z</dcterms:created>
  <dcterms:modified xsi:type="dcterms:W3CDTF">2022-08-03T19:49:28Z</dcterms:modified>
</cp:coreProperties>
</file>