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5432-1D78-5D63-E1A1-5022C16E7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A91E2-7EA4-928A-F56E-A7257C013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23A4-0F7A-21CF-1DC0-ED3BCDC2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2F21-58A5-0125-A630-35FE8995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7F5F-932F-3DEA-A073-DBCE9739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7BF2-8DF0-1448-B40D-E807CD41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74BF0-B179-FAF8-F1FB-9C3E7769E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F23E-6EC6-3248-4005-17BFFD4D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A3D0-A3DC-4C86-E8BD-06D0D66C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7DD9-6BA4-585C-5DD3-7C490E1A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DD4D1-9A9E-0B6D-556F-296444068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C3802-06FE-3D7E-88F8-294EEFEB9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765D-A765-7A48-7DC3-390BB052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68AF-1BF0-EA65-AFD5-8393A290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4992-92FC-7B39-86DD-F2369FE3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2A8C-6694-1547-2241-3C314F68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7566-62F1-B2DA-002E-1219571A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7F64-E489-0227-911F-3C07FA7A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B65F6-15CC-92D9-91A7-CCE814A5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93B5-F7DF-1066-C436-B8EEE4F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3321-2BEA-3073-D500-1965D8D2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3423-EFEF-597C-9BC9-401833D7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95AE-3F9D-62C3-CF8D-F83B428B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8AD5-60E3-AFE7-3E18-2D405F0E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2F338-223A-BB17-4F7A-E2481B6A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249F-6F4E-242D-8E1B-D054C764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B620-9DA5-126B-09A8-0A659D63B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2C6A9-2DF7-A474-6D11-01C48DC3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29410-EEE6-9BC6-9674-D9723AEB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1477-0C80-A6B1-E731-0CCB1F74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E6579-BE04-2771-8FA8-612CA61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2515-7006-F950-5895-B79C8C40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0C61-E39E-EB6D-3998-5BDA5F6E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5234A-5910-FED3-3371-9ED2298F3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D381B-1562-6053-5B51-A21F176AE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67C7F-CD75-1B7A-B9B4-F4E2AAB17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4EA3B-8D0A-B1AA-31E2-05FFDB16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9A9BF-16D4-DAD8-F462-6B572F1B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3698B-1DDA-6E91-BE55-AD6C21F4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CD9-901B-A2F2-E046-5206096F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DB4F9-6462-32EA-284A-FF98315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6FB8E-2AA7-58B1-A72F-29BB2D8E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A49D0-8CEF-4987-2002-05BBD396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DC837-D7E0-DEA7-247D-65F27C1D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9954E-5DDA-AF49-6417-90E02276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1BDAC-A4B7-349C-BC40-EB75BD4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F659-3806-0701-1613-76B747F7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CA2A-CAAE-2043-D11F-80CC7BD3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7FFD2-246B-6375-67FA-31374CA3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9FF7D-2303-4912-B155-26F11449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C38EF-97BD-D04B-4126-5BB6F443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53DD-9269-BE17-5995-6BC6AC45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4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9026-831B-07F3-E025-D8E7ECFC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DA451-9240-B0CD-1005-D01FE5633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41DE5-67F4-1BF5-AC8B-0423B342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A9282-0B11-77E7-9D4D-ADE0C1AE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53CC-4FE6-1BC4-2BEF-9D88E1FE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624A8-6A56-0056-1E73-D0013AA2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D2EA5-123C-7777-C71B-67714FEE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BC079-F599-08A6-26F7-36A15768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A4FC-5738-68FC-BD87-65500F28E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C0F6-4CDE-4628-A7B8-ACE34217E31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975E-EA33-13FC-0073-E13C21D35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2CD7-F76F-799B-8582-8E77EA9D1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20B4-93F2-42D9-997A-6DD8845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0AACA-F46E-593D-FC3F-DC39FDFAB23B}"/>
              </a:ext>
            </a:extLst>
          </p:cNvPr>
          <p:cNvSpPr txBox="1"/>
          <p:nvPr/>
        </p:nvSpPr>
        <p:spPr>
          <a:xfrm>
            <a:off x="3164115" y="188685"/>
            <a:ext cx="5333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 between </a:t>
            </a:r>
            <a:r>
              <a:rPr lang="en-US" sz="2400" b="1" dirty="0" err="1"/>
              <a:t>NicheNet</a:t>
            </a:r>
            <a:r>
              <a:rPr lang="en-US" sz="2400" b="1" dirty="0"/>
              <a:t> and </a:t>
            </a:r>
            <a:r>
              <a:rPr lang="en-US" sz="2400" b="1" dirty="0" err="1"/>
              <a:t>rCOM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1B0C4-C316-D580-903F-CFCAF5CD0F09}"/>
              </a:ext>
            </a:extLst>
          </p:cNvPr>
          <p:cNvSpPr txBox="1"/>
          <p:nvPr/>
        </p:nvSpPr>
        <p:spPr>
          <a:xfrm>
            <a:off x="4774598" y="1056302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NicheNet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319EB-1101-1044-124C-6EEB67208B9B}"/>
              </a:ext>
            </a:extLst>
          </p:cNvPr>
          <p:cNvSpPr txBox="1"/>
          <p:nvPr/>
        </p:nvSpPr>
        <p:spPr>
          <a:xfrm>
            <a:off x="6828988" y="1056302"/>
            <a:ext cx="2351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rCOM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BEAC3-918B-C814-E5A2-CE386B0F4148}"/>
              </a:ext>
            </a:extLst>
          </p:cNvPr>
          <p:cNvSpPr txBox="1"/>
          <p:nvPr/>
        </p:nvSpPr>
        <p:spPr>
          <a:xfrm>
            <a:off x="717240" y="1056302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264E9-CD80-660E-E9E6-19D491268D24}"/>
              </a:ext>
            </a:extLst>
          </p:cNvPr>
          <p:cNvSpPr txBox="1"/>
          <p:nvPr/>
        </p:nvSpPr>
        <p:spPr>
          <a:xfrm>
            <a:off x="4774598" y="1570334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84A86-37B8-C3E7-30E7-DED8221DB3D7}"/>
              </a:ext>
            </a:extLst>
          </p:cNvPr>
          <p:cNvSpPr txBox="1"/>
          <p:nvPr/>
        </p:nvSpPr>
        <p:spPr>
          <a:xfrm>
            <a:off x="6828988" y="1570334"/>
            <a:ext cx="2351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79F52-733E-8294-A36C-6FEBD963E3AD}"/>
              </a:ext>
            </a:extLst>
          </p:cNvPr>
          <p:cNvSpPr txBox="1"/>
          <p:nvPr/>
        </p:nvSpPr>
        <p:spPr>
          <a:xfrm>
            <a:off x="717239" y="1570334"/>
            <a:ext cx="2562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TF centric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3809-FBBC-DAB3-6581-8EF829C7A411}"/>
              </a:ext>
            </a:extLst>
          </p:cNvPr>
          <p:cNvSpPr txBox="1"/>
          <p:nvPr/>
        </p:nvSpPr>
        <p:spPr>
          <a:xfrm>
            <a:off x="4774598" y="1882388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4BA8-C13E-9F7B-5BA5-4954635EEFC4}"/>
              </a:ext>
            </a:extLst>
          </p:cNvPr>
          <p:cNvSpPr txBox="1"/>
          <p:nvPr/>
        </p:nvSpPr>
        <p:spPr>
          <a:xfrm>
            <a:off x="6828988" y="1882388"/>
            <a:ext cx="2351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2EF2C-A077-7622-578F-55A72B26E020}"/>
              </a:ext>
            </a:extLst>
          </p:cNvPr>
          <p:cNvSpPr txBox="1"/>
          <p:nvPr/>
        </p:nvSpPr>
        <p:spPr>
          <a:xfrm>
            <a:off x="717240" y="1882388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08681-9A39-C286-0F1E-1F2BE1D71B2B}"/>
              </a:ext>
            </a:extLst>
          </p:cNvPr>
          <p:cNvSpPr txBox="1"/>
          <p:nvPr/>
        </p:nvSpPr>
        <p:spPr>
          <a:xfrm>
            <a:off x="4774598" y="2179928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4C17A-CDDA-2779-71CE-DC0DC40CB63E}"/>
              </a:ext>
            </a:extLst>
          </p:cNvPr>
          <p:cNvSpPr txBox="1"/>
          <p:nvPr/>
        </p:nvSpPr>
        <p:spPr>
          <a:xfrm>
            <a:off x="6828988" y="2179928"/>
            <a:ext cx="2351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A9E94-65D3-7D6E-EA3B-CE36E8FFB767}"/>
              </a:ext>
            </a:extLst>
          </p:cNvPr>
          <p:cNvSpPr txBox="1"/>
          <p:nvPr/>
        </p:nvSpPr>
        <p:spPr>
          <a:xfrm>
            <a:off x="717240" y="2179928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BA2B3-9EA4-CF5C-5E4B-82353F41DC92}"/>
              </a:ext>
            </a:extLst>
          </p:cNvPr>
          <p:cNvSpPr txBox="1"/>
          <p:nvPr/>
        </p:nvSpPr>
        <p:spPr>
          <a:xfrm>
            <a:off x="4774598" y="2477468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C50E9-83ED-C901-E788-02E7530CFAEB}"/>
              </a:ext>
            </a:extLst>
          </p:cNvPr>
          <p:cNvSpPr txBox="1"/>
          <p:nvPr/>
        </p:nvSpPr>
        <p:spPr>
          <a:xfrm>
            <a:off x="6828988" y="2477468"/>
            <a:ext cx="2351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4609B-E572-3083-8F3E-BB60B3927A44}"/>
              </a:ext>
            </a:extLst>
          </p:cNvPr>
          <p:cNvSpPr txBox="1"/>
          <p:nvPr/>
        </p:nvSpPr>
        <p:spPr>
          <a:xfrm>
            <a:off x="717240" y="2477468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AE141-0F5A-5871-77E7-010094234A5A}"/>
              </a:ext>
            </a:extLst>
          </p:cNvPr>
          <p:cNvSpPr txBox="1"/>
          <p:nvPr/>
        </p:nvSpPr>
        <p:spPr>
          <a:xfrm>
            <a:off x="4774598" y="2775008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76BC2A-FC67-AC94-EF8C-5B03EEC4F110}"/>
              </a:ext>
            </a:extLst>
          </p:cNvPr>
          <p:cNvSpPr txBox="1"/>
          <p:nvPr/>
        </p:nvSpPr>
        <p:spPr>
          <a:xfrm>
            <a:off x="6828988" y="2775008"/>
            <a:ext cx="2351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476AC-0EA1-9173-EF7C-4F8634FB2BBD}"/>
              </a:ext>
            </a:extLst>
          </p:cNvPr>
          <p:cNvSpPr txBox="1"/>
          <p:nvPr/>
        </p:nvSpPr>
        <p:spPr>
          <a:xfrm>
            <a:off x="717240" y="2775008"/>
            <a:ext cx="405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Regulatory relationship relationships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002A80-8CCE-E4D4-41C6-5AF3466FC88F}"/>
              </a:ext>
            </a:extLst>
          </p:cNvPr>
          <p:cNvSpPr txBox="1"/>
          <p:nvPr/>
        </p:nvSpPr>
        <p:spPr>
          <a:xfrm>
            <a:off x="4774598" y="3072548"/>
            <a:ext cx="1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0690EB-3463-EB6F-5EFC-2F9050840B41}"/>
              </a:ext>
            </a:extLst>
          </p:cNvPr>
          <p:cNvSpPr txBox="1"/>
          <p:nvPr/>
        </p:nvSpPr>
        <p:spPr>
          <a:xfrm>
            <a:off x="6828988" y="3072548"/>
            <a:ext cx="2351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B97D3-D8D0-94A4-9D02-67F3F565F14E}"/>
              </a:ext>
            </a:extLst>
          </p:cNvPr>
          <p:cNvSpPr txBox="1"/>
          <p:nvPr/>
        </p:nvSpPr>
        <p:spPr>
          <a:xfrm>
            <a:off x="717240" y="3072548"/>
            <a:ext cx="2214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14539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82062-BFC4-2CE3-4238-28487D2E2744}"/>
              </a:ext>
            </a:extLst>
          </p:cNvPr>
          <p:cNvSpPr txBox="1"/>
          <p:nvPr/>
        </p:nvSpPr>
        <p:spPr>
          <a:xfrm>
            <a:off x="3062515" y="421705"/>
            <a:ext cx="572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rCOM</a:t>
            </a:r>
            <a:r>
              <a:rPr lang="en-US" sz="2400" b="1" dirty="0"/>
              <a:t> computation workflow or algorithm?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BE98-06C1-571F-16E4-9EFCDFE9043F}"/>
              </a:ext>
            </a:extLst>
          </p:cNvPr>
          <p:cNvSpPr txBox="1"/>
          <p:nvPr/>
        </p:nvSpPr>
        <p:spPr>
          <a:xfrm>
            <a:off x="950687" y="1169191"/>
            <a:ext cx="437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1 – Discover </a:t>
            </a:r>
            <a:r>
              <a:rPr lang="en-US" sz="2400" b="1" dirty="0">
                <a:solidFill>
                  <a:srgbClr val="FF0000"/>
                </a:solidFill>
              </a:rPr>
              <a:t>ULR</a:t>
            </a:r>
            <a:r>
              <a:rPr lang="en-US" sz="2400" b="1" dirty="0"/>
              <a:t> xxx for </a:t>
            </a:r>
            <a:r>
              <a:rPr lang="en-US" sz="2400" b="1" dirty="0" err="1"/>
              <a:t>yyy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E37C7-5DCA-905D-0707-185540554C7F}"/>
              </a:ext>
            </a:extLst>
          </p:cNvPr>
          <p:cNvSpPr txBox="1"/>
          <p:nvPr/>
        </p:nvSpPr>
        <p:spPr>
          <a:xfrm>
            <a:off x="950687" y="2352105"/>
            <a:ext cx="1751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3 - DRR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6D599-E776-DC66-C233-61F86DB23C92}"/>
              </a:ext>
            </a:extLst>
          </p:cNvPr>
          <p:cNvSpPr txBox="1"/>
          <p:nvPr/>
        </p:nvSpPr>
        <p:spPr>
          <a:xfrm>
            <a:off x="950687" y="3012505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C497F-3CD4-79A7-EFE6-ADC2066F9360}"/>
              </a:ext>
            </a:extLst>
          </p:cNvPr>
          <p:cNvSpPr txBox="1"/>
          <p:nvPr/>
        </p:nvSpPr>
        <p:spPr>
          <a:xfrm>
            <a:off x="950687" y="1760648"/>
            <a:ext cx="437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2 – Discover </a:t>
            </a:r>
            <a:r>
              <a:rPr lang="en-US" sz="2400" b="1" dirty="0">
                <a:solidFill>
                  <a:srgbClr val="FF0000"/>
                </a:solidFill>
              </a:rPr>
              <a:t>DRR </a:t>
            </a:r>
            <a:r>
              <a:rPr lang="en-US" sz="2400" b="1" dirty="0"/>
              <a:t>xxx for </a:t>
            </a:r>
            <a:r>
              <a:rPr lang="en-US" sz="2400" b="1" dirty="0" err="1"/>
              <a:t>yyy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A30D2-0A27-A712-695D-A0586BA4565F}"/>
              </a:ext>
            </a:extLst>
          </p:cNvPr>
          <p:cNvSpPr txBox="1"/>
          <p:nvPr/>
        </p:nvSpPr>
        <p:spPr>
          <a:xfrm>
            <a:off x="5145313" y="1511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Usi</a:t>
            </a:r>
            <a:r>
              <a:rPr lang="en-US" i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ng </a:t>
            </a:r>
            <a:r>
              <a:rPr lang="en-US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Node expected value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CA0A4-8FD9-6F69-18D3-A069C97C2D4A}"/>
              </a:ext>
            </a:extLst>
          </p:cNvPr>
          <p:cNvSpPr/>
          <p:nvPr/>
        </p:nvSpPr>
        <p:spPr>
          <a:xfrm>
            <a:off x="741762" y="904838"/>
            <a:ext cx="10363200" cy="5138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6AA33-3FB0-65C6-DA53-FC37BA579A8B}"/>
              </a:ext>
            </a:extLst>
          </p:cNvPr>
          <p:cNvSpPr txBox="1"/>
          <p:nvPr/>
        </p:nvSpPr>
        <p:spPr>
          <a:xfrm>
            <a:off x="5217887" y="2635310"/>
            <a:ext cx="37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Communication route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DEE24-14BF-B7CC-F0F6-0923329D6995}"/>
              </a:ext>
            </a:extLst>
          </p:cNvPr>
          <p:cNvSpPr txBox="1"/>
          <p:nvPr/>
        </p:nvSpPr>
        <p:spPr>
          <a:xfrm>
            <a:off x="3672116" y="3668693"/>
            <a:ext cx="648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two cells,  Ci and </a:t>
            </a:r>
            <a:r>
              <a:rPr lang="en-US" dirty="0" err="1"/>
              <a:t>Cj</a:t>
            </a:r>
            <a:r>
              <a:rPr lang="en-US" dirty="0"/>
              <a:t>, if I = j, then and </a:t>
            </a:r>
            <a:r>
              <a:rPr lang="en-US" dirty="0">
                <a:solidFill>
                  <a:srgbClr val="FF0000"/>
                </a:solidFill>
              </a:rPr>
              <a:t>autocrine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BD9AB-03B6-2E22-BF80-CEDD659A3B10}"/>
              </a:ext>
            </a:extLst>
          </p:cNvPr>
          <p:cNvSpPr txBox="1"/>
          <p:nvPr/>
        </p:nvSpPr>
        <p:spPr>
          <a:xfrm>
            <a:off x="783105" y="6173293"/>
            <a:ext cx="37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xx.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802FB-BE10-C593-7D3A-5DC62C9E3892}"/>
              </a:ext>
            </a:extLst>
          </p:cNvPr>
          <p:cNvSpPr txBox="1"/>
          <p:nvPr/>
        </p:nvSpPr>
        <p:spPr>
          <a:xfrm>
            <a:off x="3824516" y="4485144"/>
            <a:ext cx="37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paracrine</a:t>
            </a:r>
          </a:p>
        </p:txBody>
      </p:sp>
    </p:spTree>
    <p:extLst>
      <p:ext uri="{BB962C8B-B14F-4D97-AF65-F5344CB8AC3E}">
        <p14:creationId xmlns:p14="http://schemas.microsoft.com/office/powerpoint/2010/main" val="102002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C45691-BFB3-3428-1A39-46409C7C58A4}"/>
                  </a:ext>
                </a:extLst>
              </p:cNvPr>
              <p:cNvSpPr txBox="1"/>
              <p:nvPr/>
            </p:nvSpPr>
            <p:spPr>
              <a:xfrm>
                <a:off x="688848" y="274320"/>
                <a:ext cx="10631424" cy="495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 work flow of </a:t>
                </a:r>
                <a:r>
                  <a:rPr lang="en-US" sz="2000" b="1" dirty="0" err="1"/>
                  <a:t>rCom</a:t>
                </a:r>
                <a:endParaRPr lang="en-US" sz="2000" b="1" dirty="0"/>
              </a:p>
              <a:p>
                <a:r>
                  <a:rPr lang="en-US" dirty="0"/>
                  <a:t>Step 1. Integrating cell-cell communication route pairs (ULR and DRR) from multiple curated biological knowledge databases. The databases used for discovering ULR are KEGG and Chip-seq. The database used for identifying DRR is KEGG. The databases used for mapping ULR and DRR are </a:t>
                </a:r>
                <a:r>
                  <a:rPr lang="en-US" dirty="0" err="1"/>
                  <a:t>CellChat</a:t>
                </a:r>
                <a:r>
                  <a:rPr lang="en-US" dirty="0"/>
                  <a:t>, </a:t>
                </a:r>
                <a:r>
                  <a:rPr lang="en-US" dirty="0" err="1"/>
                  <a:t>CelltalkDB</a:t>
                </a:r>
                <a:r>
                  <a:rPr lang="en-US" dirty="0"/>
                  <a:t> and ligand-receptor pairs in KEGG </a:t>
                </a:r>
              </a:p>
              <a:p>
                <a:r>
                  <a:rPr lang="en-US" dirty="0"/>
                  <a:t>Step 2. Identifying node’s expected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for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ULR and DRR by considering the gene regulatory relationship in the routes. </a:t>
                </a:r>
              </a:p>
              <a:p>
                <a:r>
                  <a:rPr lang="en-US" dirty="0"/>
                  <a:t>Step 3. Computing node’s evaluation value for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by check in the magnitude consistence of preprocess gene expression value (</a:t>
                </a:r>
                <a14:m>
                  <m:oMath xmlns:m="http://schemas.openxmlformats.org/officeDocument/2006/math">
                    <m:r>
                      <a:rPr lang="en-US" i="1"/>
                      <m:t>𝐸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𝑘𝑖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cell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Step 4. Scoring ULR and DRR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 in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checking the sum of 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nodes in route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Step 5. Scoring ULR and DRR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communication score for cell type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cell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group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Step 6. Computing cell type communication scoring. For two cell types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communication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𝑗</m:t>
                        </m:r>
                        <m:r>
                          <a:rPr lang="en-US" i="1"/>
                          <m:t>𝛼𝛽</m:t>
                        </m:r>
                      </m:sub>
                    </m:sSub>
                  </m:oMath>
                </a14:m>
                <a:r>
                  <a:rPr lang="en-US" dirty="0"/>
                  <a:t> through route pair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scored by taking the ratio of inter cell type communication (</a:t>
                </a:r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𝛼</m:t>
                        </m:r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∗</m:t>
                    </m:r>
                    <m:r>
                      <a:rPr lang="en-US" i="1"/>
                      <m:t>𝑆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𝛽</m:t>
                        </m:r>
                        <m:r>
                          <a:rPr lang="en-US" i="1"/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and intra cell type communication (</a:t>
                </a:r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𝛼</m:t>
                        </m:r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∗</m:t>
                    </m:r>
                    <m:r>
                      <a:rPr lang="en-US" i="1"/>
                      <m:t>𝑆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𝛼</m:t>
                        </m:r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/>
                      <m:t>+</m:t>
                    </m:r>
                    <m:r>
                      <a:rPr lang="en-US" i="1"/>
                      <m:t>𝑆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𝛽</m:t>
                        </m:r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∗</m:t>
                    </m:r>
                    <m:r>
                      <a:rPr lang="en-US" i="1"/>
                      <m:t>𝑆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𝛽</m:t>
                        </m:r>
                        <m:r>
                          <a:rPr lang="en-US" i="1"/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). </a:t>
                </a:r>
              </a:p>
              <a:p>
                <a:r>
                  <a:rPr lang="en-US" dirty="0"/>
                  <a:t>S</a:t>
                </a:r>
                <a:r>
                  <a:rPr lang="en-US" altLang="zh-CN" dirty="0"/>
                  <a:t>tep 7. Determining the significant communication routes with permutation test by permuting the cell type label.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C45691-BFB3-3428-1A39-46409C7C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8" y="274320"/>
                <a:ext cx="10631424" cy="4959306"/>
              </a:xfrm>
              <a:prstGeom prst="rect">
                <a:avLst/>
              </a:prstGeom>
              <a:blipFill>
                <a:blip r:embed="rId2"/>
                <a:stretch>
                  <a:fillRect l="-573" t="-614" r="-975" b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68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10C65-C6AB-2CD8-8948-8EC98D14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18" y="82150"/>
            <a:ext cx="7063614" cy="6693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893EE-CBC2-8DAE-C188-0B119212FA53}"/>
              </a:ext>
            </a:extLst>
          </p:cNvPr>
          <p:cNvSpPr txBox="1"/>
          <p:nvPr/>
        </p:nvSpPr>
        <p:spPr>
          <a:xfrm>
            <a:off x="4150722" y="44375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Secretor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9776A-1B4D-8885-F8ED-E88426D256D1}"/>
              </a:ext>
            </a:extLst>
          </p:cNvPr>
          <p:cNvSpPr txBox="1"/>
          <p:nvPr/>
        </p:nvSpPr>
        <p:spPr>
          <a:xfrm>
            <a:off x="5977109" y="64886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Secretor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1BC7D-B8E9-D145-2B02-4DC263C0CBC1}"/>
              </a:ext>
            </a:extLst>
          </p:cNvPr>
          <p:cNvSpPr txBox="1"/>
          <p:nvPr/>
        </p:nvSpPr>
        <p:spPr>
          <a:xfrm>
            <a:off x="1709128" y="3244334"/>
            <a:ext cx="80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Ligand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51D22-4CF8-1839-DC23-7BEA6317CF36}"/>
              </a:ext>
            </a:extLst>
          </p:cNvPr>
          <p:cNvSpPr txBox="1"/>
          <p:nvPr/>
        </p:nvSpPr>
        <p:spPr>
          <a:xfrm>
            <a:off x="1709128" y="5760401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BF36E-3690-AD09-A5E2-86A2B2690BBD}"/>
              </a:ext>
            </a:extLst>
          </p:cNvPr>
          <p:cNvSpPr txBox="1"/>
          <p:nvPr/>
        </p:nvSpPr>
        <p:spPr>
          <a:xfrm>
            <a:off x="1627278" y="6046383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Macrophage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9B013-639D-7D7D-A287-544FCBB588C1}"/>
              </a:ext>
            </a:extLst>
          </p:cNvPr>
          <p:cNvSpPr txBox="1"/>
          <p:nvPr/>
        </p:nvSpPr>
        <p:spPr>
          <a:xfrm>
            <a:off x="5671068" y="6231049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Endothelia Cell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4221A6-E2E1-C9E8-334B-7DF53E0FC00C}"/>
              </a:ext>
            </a:extLst>
          </p:cNvPr>
          <p:cNvCxnSpPr>
            <a:cxnSpLocks/>
          </p:cNvCxnSpPr>
          <p:nvPr/>
        </p:nvCxnSpPr>
        <p:spPr>
          <a:xfrm flipV="1">
            <a:off x="3928674" y="5950857"/>
            <a:ext cx="2109269" cy="172136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BD70C2A6-86B9-AB33-4C13-5140C4B15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84" y="580109"/>
            <a:ext cx="8080623" cy="5697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DD09BD-317B-89A2-0FCA-5AB017763883}"/>
              </a:ext>
            </a:extLst>
          </p:cNvPr>
          <p:cNvCxnSpPr>
            <a:cxnSpLocks/>
          </p:cNvCxnSpPr>
          <p:nvPr/>
        </p:nvCxnSpPr>
        <p:spPr>
          <a:xfrm flipH="1">
            <a:off x="5796901" y="2166730"/>
            <a:ext cx="1157987" cy="2849848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5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363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Linux Libertine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Shin, Dong</dc:creator>
  <cp:lastModifiedBy>汪 泓霖</cp:lastModifiedBy>
  <cp:revision>62</cp:revision>
  <dcterms:created xsi:type="dcterms:W3CDTF">2022-05-14T21:17:08Z</dcterms:created>
  <dcterms:modified xsi:type="dcterms:W3CDTF">2022-05-15T16:42:59Z</dcterms:modified>
</cp:coreProperties>
</file>