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58" r:id="rId7"/>
    <p:sldId id="264" r:id="rId8"/>
    <p:sldId id="262" r:id="rId9"/>
    <p:sldId id="266" r:id="rId10"/>
    <p:sldId id="263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5EA8-CC41-4EF0-9223-BA6F11E15526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673F-EE9E-477D-A37E-B62F6D0B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4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5EA8-CC41-4EF0-9223-BA6F11E15526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673F-EE9E-477D-A37E-B62F6D0B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6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5EA8-CC41-4EF0-9223-BA6F11E15526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673F-EE9E-477D-A37E-B62F6D0B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2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5EA8-CC41-4EF0-9223-BA6F11E15526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673F-EE9E-477D-A37E-B62F6D0B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5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5EA8-CC41-4EF0-9223-BA6F11E15526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673F-EE9E-477D-A37E-B62F6D0B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8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5EA8-CC41-4EF0-9223-BA6F11E15526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673F-EE9E-477D-A37E-B62F6D0B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5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5EA8-CC41-4EF0-9223-BA6F11E15526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673F-EE9E-477D-A37E-B62F6D0B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2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5EA8-CC41-4EF0-9223-BA6F11E15526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673F-EE9E-477D-A37E-B62F6D0B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8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5EA8-CC41-4EF0-9223-BA6F11E15526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673F-EE9E-477D-A37E-B62F6D0B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3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5EA8-CC41-4EF0-9223-BA6F11E15526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673F-EE9E-477D-A37E-B62F6D0B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8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5EA8-CC41-4EF0-9223-BA6F11E15526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673F-EE9E-477D-A37E-B62F6D0B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5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F5EA8-CC41-4EF0-9223-BA6F11E15526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4673F-EE9E-477D-A37E-B62F6D0B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4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ind/cs/1/au:+Gulshan_V/0/1/0/all/0/1" TargetMode="External"/><Relationship Id="rId2" Type="http://schemas.openxmlformats.org/officeDocument/2006/relationships/hyperlink" Target="https://arxiv.org/find/cs/1/au:+Guan_M/0/1/0/all/0/1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rxiv.org/find/cs/1/au:+Hinton_G/0/1/0/all/0/1" TargetMode="External"/><Relationship Id="rId4" Type="http://schemas.openxmlformats.org/officeDocument/2006/relationships/hyperlink" Target="https://arxiv.org/find/cs/1/au:+Dai_A/0/1/0/all/0/1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Review: Who Said What: Modeling Individual Labelers Improves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Melody Y. Guan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Varun </a:t>
            </a:r>
            <a:r>
              <a:rPr lang="en-US" dirty="0" err="1">
                <a:hlinkClick r:id="rId3"/>
              </a:rPr>
              <a:t>Gulshan</a:t>
            </a:r>
            <a:r>
              <a:rPr lang="en-US" dirty="0"/>
              <a:t>, </a:t>
            </a:r>
            <a:r>
              <a:rPr lang="en-US" dirty="0">
                <a:hlinkClick r:id="rId4"/>
              </a:rPr>
              <a:t>Andrew M. Dai</a:t>
            </a:r>
            <a:r>
              <a:rPr lang="en-US" dirty="0"/>
              <a:t>, </a:t>
            </a:r>
            <a:r>
              <a:rPr lang="en-US" dirty="0">
                <a:hlinkClick r:id="rId5"/>
              </a:rPr>
              <a:t>Geoffrey E. Hinton</a:t>
            </a:r>
            <a:endParaRPr lang="en-US" dirty="0"/>
          </a:p>
          <a:p>
            <a:r>
              <a:rPr lang="en-US" dirty="0"/>
              <a:t>March 31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83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training doctor models: 1000 images</a:t>
            </a:r>
          </a:p>
          <a:p>
            <a:r>
              <a:rPr lang="en-US" dirty="0"/>
              <a:t>Training with five-class loss beats training with binary loss</a:t>
            </a:r>
          </a:p>
          <a:p>
            <a:r>
              <a:rPr lang="en-US" dirty="0"/>
              <a:t>Sensitivity: true positive rate</a:t>
            </a:r>
          </a:p>
          <a:p>
            <a:r>
              <a:rPr lang="en-US" dirty="0"/>
              <a:t>Specificity: true negative rate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077" y="2827175"/>
            <a:ext cx="5631772" cy="319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56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 more improvement if doctors with more varied </a:t>
            </a:r>
            <a:r>
              <a:rPr lang="en-US" dirty="0" err="1"/>
              <a:t>abbilities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23" y="3620278"/>
            <a:ext cx="10438177" cy="173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44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58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experts</a:t>
            </a:r>
          </a:p>
          <a:p>
            <a:r>
              <a:rPr lang="en-US" dirty="0"/>
              <a:t>Multiple labels</a:t>
            </a:r>
          </a:p>
          <a:p>
            <a:r>
              <a:rPr lang="en-US" dirty="0"/>
              <a:t>Experts disagreement</a:t>
            </a:r>
          </a:p>
          <a:p>
            <a:r>
              <a:rPr lang="en-US" dirty="0"/>
              <a:t>Majority opinion</a:t>
            </a:r>
          </a:p>
          <a:p>
            <a:r>
              <a:rPr lang="en-US" dirty="0"/>
              <a:t>Modeling experts individually</a:t>
            </a:r>
          </a:p>
          <a:p>
            <a:r>
              <a:rPr lang="en-US" dirty="0"/>
              <a:t>Learning averaging weights</a:t>
            </a:r>
          </a:p>
          <a:p>
            <a:r>
              <a:rPr lang="en-US" dirty="0"/>
              <a:t>Finding reliable expert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3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CNN and rapid improvement</a:t>
            </a:r>
          </a:p>
          <a:p>
            <a:r>
              <a:rPr lang="en-US" dirty="0"/>
              <a:t>Expect: neural networks to serve as alternative to human experts</a:t>
            </a:r>
          </a:p>
          <a:p>
            <a:r>
              <a:rPr lang="en-US" dirty="0"/>
              <a:t>Experts are unreliable</a:t>
            </a:r>
          </a:p>
          <a:p>
            <a:r>
              <a:rPr lang="en-US" dirty="0"/>
              <a:t>Poor agreement between experts (55.4% in diabetic retinopathy)</a:t>
            </a:r>
          </a:p>
          <a:p>
            <a:r>
              <a:rPr lang="en-US" dirty="0"/>
              <a:t>Same expert agreement different time (70.7%)</a:t>
            </a:r>
          </a:p>
          <a:p>
            <a:r>
              <a:rPr lang="en-US" dirty="0"/>
              <a:t>Better ways to use opinions of multiple experts?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1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model by predicting opinions of individual labelers?</a:t>
            </a:r>
          </a:p>
          <a:p>
            <a:r>
              <a:rPr lang="en-US" dirty="0"/>
              <a:t>Some doctors are more reliable</a:t>
            </a:r>
          </a:p>
          <a:p>
            <a:r>
              <a:rPr lang="en-US" dirty="0"/>
              <a:t>Upweight reliable opinions</a:t>
            </a:r>
          </a:p>
          <a:p>
            <a:r>
              <a:rPr lang="en-US" dirty="0"/>
              <a:t>Doctors will receive different training</a:t>
            </a:r>
          </a:p>
          <a:p>
            <a:r>
              <a:rPr lang="en-US" dirty="0"/>
              <a:t>Doctors will receive different distributions of images </a:t>
            </a:r>
          </a:p>
          <a:p>
            <a:r>
              <a:rPr lang="en-US" dirty="0"/>
              <a:t>Relative reliability of two doctors: class of image, properties of image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9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Better use of noisy labels:</a:t>
            </a:r>
          </a:p>
          <a:p>
            <a:r>
              <a:rPr lang="en-US" dirty="0"/>
              <a:t>Force the network to predict each doctor</a:t>
            </a:r>
          </a:p>
          <a:p>
            <a:pPr lvl="1"/>
            <a:r>
              <a:rPr lang="en-US" dirty="0"/>
              <a:t>An output layer per doctor</a:t>
            </a:r>
          </a:p>
          <a:p>
            <a:pPr lvl="1"/>
            <a:r>
              <a:rPr lang="en-US" dirty="0"/>
              <a:t>Test time: compute and average the predictions</a:t>
            </a:r>
          </a:p>
          <a:p>
            <a:pPr lvl="1"/>
            <a:r>
              <a:rPr lang="en-US" dirty="0"/>
              <a:t>Learn how much to weight each modeled doctor</a:t>
            </a:r>
          </a:p>
          <a:p>
            <a:pPr lvl="1"/>
            <a:r>
              <a:rPr lang="en-US" dirty="0"/>
              <a:t>Down-weight unreliable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2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screening diabetic retinopathy (DR)</a:t>
            </a:r>
          </a:p>
          <a:p>
            <a:r>
              <a:rPr lang="en-US" dirty="0"/>
              <a:t>Human-level performance (</a:t>
            </a:r>
            <a:r>
              <a:rPr lang="en-US" dirty="0" err="1"/>
              <a:t>Gulshan</a:t>
            </a:r>
            <a:r>
              <a:rPr lang="en-US" dirty="0"/>
              <a:t> et al. 2016)</a:t>
            </a:r>
          </a:p>
          <a:p>
            <a:pPr lvl="1"/>
            <a:r>
              <a:rPr lang="en-US" dirty="0"/>
              <a:t>Development and Validation of a Deep Learning Algorithm for Detection of Diabetic Retinopathy in Retinal Fundus Photographs</a:t>
            </a:r>
          </a:p>
          <a:p>
            <a:r>
              <a:rPr lang="en-US" dirty="0"/>
              <a:t>Average opinion of all doctors to obtain ground truth</a:t>
            </a:r>
          </a:p>
          <a:p>
            <a:r>
              <a:rPr lang="en-US" dirty="0"/>
              <a:t>Training: 126,522  and Validation: 7,805 images</a:t>
            </a:r>
          </a:p>
          <a:p>
            <a:r>
              <a:rPr lang="en-US" dirty="0"/>
              <a:t>Total 54 labelers/graders</a:t>
            </a:r>
          </a:p>
          <a:p>
            <a:r>
              <a:rPr lang="en-US" dirty="0"/>
              <a:t>Test: 3,547 images (labelers excluded from training/validation)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54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Noisy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Corrupting true labels</a:t>
            </a:r>
          </a:p>
          <a:p>
            <a:r>
              <a:rPr lang="en-US" dirty="0"/>
              <a:t>True labels: error </a:t>
            </a:r>
            <a:r>
              <a:rPr lang="en-US" i="1" dirty="0"/>
              <a:t>1.01%</a:t>
            </a:r>
          </a:p>
          <a:p>
            <a:r>
              <a:rPr lang="en-US" dirty="0"/>
              <a:t>Corrupt with </a:t>
            </a:r>
            <a:r>
              <a:rPr lang="en-US" i="1" dirty="0"/>
              <a:t>p=0.5</a:t>
            </a:r>
            <a:r>
              <a:rPr lang="en-US" dirty="0"/>
              <a:t>: </a:t>
            </a:r>
            <a:r>
              <a:rPr lang="en-US" i="1" dirty="0"/>
              <a:t>2.29%</a:t>
            </a:r>
          </a:p>
          <a:p>
            <a:r>
              <a:rPr lang="en-US" dirty="0"/>
              <a:t>Corrupt with </a:t>
            </a:r>
            <a:r>
              <a:rPr lang="en-US" i="1" dirty="0"/>
              <a:t>p=0.8</a:t>
            </a:r>
            <a:r>
              <a:rPr lang="en-US" dirty="0"/>
              <a:t>: </a:t>
            </a:r>
            <a:r>
              <a:rPr lang="en-US" i="1" dirty="0"/>
              <a:t>8.23%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869" y="1825625"/>
            <a:ext cx="5495731" cy="428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27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indices and </a:t>
            </a:r>
            <a:r>
              <a:rPr lang="en-US" i="1" dirty="0" err="1"/>
              <a:t>l_i</a:t>
            </a:r>
            <a:r>
              <a:rPr lang="en-US" i="1" dirty="0"/>
              <a:t> </a:t>
            </a:r>
            <a:r>
              <a:rPr lang="en-US" dirty="0"/>
              <a:t>the label of doctor</a:t>
            </a:r>
            <a:r>
              <a:rPr lang="en-US" i="1" dirty="0"/>
              <a:t> I</a:t>
            </a:r>
          </a:p>
          <a:p>
            <a:r>
              <a:rPr lang="en-US" i="1" dirty="0"/>
              <a:t>Baseline Net (BN): </a:t>
            </a:r>
            <a:r>
              <a:rPr lang="en-US" dirty="0"/>
              <a:t>Inception-v3 with average opinions</a:t>
            </a:r>
          </a:p>
          <a:p>
            <a:r>
              <a:rPr lang="en-US" dirty="0"/>
              <a:t>Doctor Net (</a:t>
            </a:r>
            <a:r>
              <a:rPr lang="en-US" i="1" dirty="0"/>
              <a:t>DN</a:t>
            </a:r>
            <a:r>
              <a:rPr lang="en-US" dirty="0"/>
              <a:t>): extended to model each doctor</a:t>
            </a:r>
          </a:p>
          <a:p>
            <a:r>
              <a:rPr lang="en-US" dirty="0"/>
              <a:t>Weighted Doctor Net (</a:t>
            </a:r>
            <a:r>
              <a:rPr lang="en-US" i="1" dirty="0"/>
              <a:t>WDN</a:t>
            </a:r>
            <a:r>
              <a:rPr lang="en-US" dirty="0"/>
              <a:t>)</a:t>
            </a:r>
          </a:p>
          <a:p>
            <a:r>
              <a:rPr lang="en-US" dirty="0"/>
              <a:t>Image-specific WDN (</a:t>
            </a:r>
            <a:r>
              <a:rPr lang="en-US" i="1" dirty="0"/>
              <a:t>IWDN</a:t>
            </a:r>
            <a:r>
              <a:rPr lang="en-US" dirty="0"/>
              <a:t>)</a:t>
            </a:r>
          </a:p>
          <a:p>
            <a:r>
              <a:rPr lang="en-US" dirty="0"/>
              <a:t>Bottlenecked </a:t>
            </a:r>
            <a:r>
              <a:rPr lang="en-US" i="1" dirty="0"/>
              <a:t>IWDN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66443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network vs Doctor network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710" y="2230015"/>
            <a:ext cx="5695661" cy="36810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635" y="2258009"/>
            <a:ext cx="2222871" cy="10859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518" y="3353259"/>
            <a:ext cx="2432638" cy="12082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206" y="4743076"/>
            <a:ext cx="2082789" cy="104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7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349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Review: Who Said What: Modeling Individual Labelers Improves Classification</vt:lpstr>
      <vt:lpstr>Abstract</vt:lpstr>
      <vt:lpstr>Introduction</vt:lpstr>
      <vt:lpstr>Introduction</vt:lpstr>
      <vt:lpstr>Introduction</vt:lpstr>
      <vt:lpstr>Dataset</vt:lpstr>
      <vt:lpstr>Noisy labels</vt:lpstr>
      <vt:lpstr>Methods</vt:lpstr>
      <vt:lpstr>Architectures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Review: Who Said What: Modeling Individual Labelers Improves Classification</dc:title>
  <dc:creator>Avendi, Michael R</dc:creator>
  <cp:lastModifiedBy>Avendi, Michael R</cp:lastModifiedBy>
  <cp:revision>26</cp:revision>
  <dcterms:created xsi:type="dcterms:W3CDTF">2017-03-31T18:51:13Z</dcterms:created>
  <dcterms:modified xsi:type="dcterms:W3CDTF">2017-04-01T00:13:05Z</dcterms:modified>
</cp:coreProperties>
</file>