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D989-95DF-4E0E-8632-25B3ED67858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17BB-1354-4E63-AAA0-2433DD26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D989-95DF-4E0E-8632-25B3ED67858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17BB-1354-4E63-AAA0-2433DD26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7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D989-95DF-4E0E-8632-25B3ED67858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17BB-1354-4E63-AAA0-2433DD26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3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D989-95DF-4E0E-8632-25B3ED67858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17BB-1354-4E63-AAA0-2433DD26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73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D989-95DF-4E0E-8632-25B3ED67858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17BB-1354-4E63-AAA0-2433DD26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1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D989-95DF-4E0E-8632-25B3ED67858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17BB-1354-4E63-AAA0-2433DD26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6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D989-95DF-4E0E-8632-25B3ED67858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17BB-1354-4E63-AAA0-2433DD26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D989-95DF-4E0E-8632-25B3ED67858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17BB-1354-4E63-AAA0-2433DD26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9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D989-95DF-4E0E-8632-25B3ED67858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17BB-1354-4E63-AAA0-2433DD26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7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D989-95DF-4E0E-8632-25B3ED67858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17BB-1354-4E63-AAA0-2433DD26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2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D989-95DF-4E0E-8632-25B3ED67858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17BB-1354-4E63-AAA0-2433DD26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0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D989-95DF-4E0E-8632-25B3ED67858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E17BB-1354-4E63-AAA0-2433DD26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3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oK1OSLep3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vmLEq9piJ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AIclub</a:t>
            </a:r>
            <a:r>
              <a:rPr lang="en-US" b="1" dirty="0"/>
              <a:t> Lunch&amp; Learn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Feb. 2017</a:t>
            </a:r>
          </a:p>
        </p:txBody>
      </p:sp>
    </p:spTree>
    <p:extLst>
      <p:ext uri="{BB962C8B-B14F-4D97-AF65-F5344CB8AC3E}">
        <p14:creationId xmlns:p14="http://schemas.microsoft.com/office/powerpoint/2010/main" val="509993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Skin Cancer Image Classification</a:t>
            </a:r>
          </a:p>
          <a:p>
            <a:pPr lvl="1"/>
            <a:r>
              <a:rPr lang="en-US" dirty="0">
                <a:hlinkClick r:id="rId2"/>
              </a:rPr>
              <a:t>https://www.youtube.com/watch?v=toK1OSLep3s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has significantly advanced </a:t>
            </a:r>
          </a:p>
          <a:p>
            <a:r>
              <a:rPr lang="en-US" dirty="0"/>
              <a:t>AI for health care</a:t>
            </a:r>
          </a:p>
          <a:p>
            <a:r>
              <a:rPr lang="en-US" dirty="0"/>
              <a:t>Identify a problem </a:t>
            </a:r>
          </a:p>
          <a:p>
            <a:r>
              <a:rPr lang="en-US" dirty="0"/>
              <a:t>Collection of massive data</a:t>
            </a:r>
          </a:p>
          <a:p>
            <a:r>
              <a:rPr lang="en-US" dirty="0"/>
              <a:t>Annotation with help </a:t>
            </a:r>
            <a:r>
              <a:rPr lang="en-US"/>
              <a:t>of doctors</a:t>
            </a:r>
          </a:p>
          <a:p>
            <a:r>
              <a:rPr lang="en-US" dirty="0"/>
              <a:t>Accessible diagnostic devices powered by AI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3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AIclub</a:t>
            </a:r>
            <a:r>
              <a:rPr lang="en-US" b="1" dirty="0"/>
              <a:t> at Halyard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group of GEEKS!</a:t>
            </a:r>
          </a:p>
          <a:p>
            <a:r>
              <a:rPr lang="en-US" dirty="0"/>
              <a:t>Weekly meetings</a:t>
            </a:r>
          </a:p>
          <a:p>
            <a:r>
              <a:rPr lang="en-US" dirty="0"/>
              <a:t>Discuss new AI related topics</a:t>
            </a:r>
          </a:p>
          <a:p>
            <a:pPr lvl="1"/>
            <a:r>
              <a:rPr lang="en-US" dirty="0"/>
              <a:t>Articles</a:t>
            </a:r>
          </a:p>
          <a:p>
            <a:pPr lvl="1"/>
            <a:r>
              <a:rPr lang="en-US" dirty="0"/>
              <a:t>Talks</a:t>
            </a:r>
          </a:p>
          <a:p>
            <a:pPr lvl="1"/>
            <a:r>
              <a:rPr lang="en-US" dirty="0"/>
              <a:t>Projects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203" y="2178649"/>
            <a:ext cx="4315407" cy="31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9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AIclub</a:t>
            </a:r>
            <a:r>
              <a:rPr lang="en-US" b="1" dirty="0"/>
              <a:t>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Inspirations for solving challenges</a:t>
            </a:r>
          </a:p>
          <a:p>
            <a:r>
              <a:rPr lang="en-US" dirty="0"/>
              <a:t>New ideas </a:t>
            </a:r>
          </a:p>
          <a:p>
            <a:r>
              <a:rPr lang="en-US" dirty="0"/>
              <a:t>A place to think out of the box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543" y="1825625"/>
            <a:ext cx="3429098" cy="34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3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New Research Article on 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Dermatologist-level classification of skin cancer with deep neural networks</a:t>
            </a:r>
            <a:endParaRPr lang="en-US" dirty="0"/>
          </a:p>
          <a:p>
            <a:pPr lvl="1"/>
            <a:r>
              <a:rPr lang="en-US" dirty="0"/>
              <a:t>Authors: A. </a:t>
            </a:r>
            <a:r>
              <a:rPr lang="en-US" dirty="0" err="1"/>
              <a:t>Esteva</a:t>
            </a:r>
            <a:r>
              <a:rPr lang="en-US" dirty="0"/>
              <a:t>, B. </a:t>
            </a:r>
            <a:r>
              <a:rPr lang="en-US" dirty="0" err="1"/>
              <a:t>Kuprel</a:t>
            </a:r>
            <a:r>
              <a:rPr lang="en-US" dirty="0"/>
              <a:t>, R. </a:t>
            </a:r>
            <a:r>
              <a:rPr lang="en-US" dirty="0" err="1"/>
              <a:t>Novoa</a:t>
            </a:r>
            <a:r>
              <a:rPr lang="en-US" dirty="0"/>
              <a:t>, J. </a:t>
            </a:r>
            <a:r>
              <a:rPr lang="en-US" dirty="0" err="1"/>
              <a:t>Ko</a:t>
            </a:r>
            <a:r>
              <a:rPr lang="en-US" dirty="0"/>
              <a:t>, S. </a:t>
            </a:r>
            <a:r>
              <a:rPr lang="en-US" dirty="0" err="1"/>
              <a:t>Sweter</a:t>
            </a:r>
            <a:r>
              <a:rPr lang="en-US" dirty="0"/>
              <a:t>, H. </a:t>
            </a:r>
            <a:r>
              <a:rPr lang="en-US" dirty="0" err="1"/>
              <a:t>Blau</a:t>
            </a:r>
            <a:r>
              <a:rPr lang="en-US" dirty="0"/>
              <a:t>, S. </a:t>
            </a:r>
            <a:r>
              <a:rPr lang="en-US" dirty="0" err="1"/>
              <a:t>Thrun</a:t>
            </a:r>
            <a:endParaRPr lang="en-US" dirty="0"/>
          </a:p>
          <a:p>
            <a:pPr lvl="1"/>
            <a:r>
              <a:rPr lang="en-US" dirty="0"/>
              <a:t>EE&amp;CS, Stanford University in collaboration with multiple healthcare institutes</a:t>
            </a:r>
          </a:p>
          <a:p>
            <a:endParaRPr lang="en-US" dirty="0"/>
          </a:p>
          <a:p>
            <a:r>
              <a:rPr lang="en-US" dirty="0"/>
              <a:t>Video </a:t>
            </a:r>
            <a:r>
              <a:rPr lang="en-US" dirty="0">
                <a:hlinkClick r:id="rId2"/>
              </a:rPr>
              <a:t>https://www.youtube.com/watch?v=IvmLEq9piJ4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4274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Around 5.4 million new skin cancer cases in the US every year</a:t>
            </a:r>
          </a:p>
          <a:p>
            <a:r>
              <a:rPr lang="en-US" dirty="0"/>
              <a:t>Over 10,000 deaths annually in the US due to skin cancer</a:t>
            </a:r>
          </a:p>
          <a:p>
            <a:r>
              <a:rPr lang="en-US" dirty="0"/>
              <a:t>Early detection is critical</a:t>
            </a:r>
          </a:p>
          <a:p>
            <a:pPr lvl="1"/>
            <a:r>
              <a:rPr lang="en-US" dirty="0"/>
              <a:t>Survival rate goes from 14% to 99% </a:t>
            </a:r>
          </a:p>
          <a:p>
            <a:pPr marL="457200" lvl="1" indent="0">
              <a:buNone/>
            </a:pPr>
            <a:r>
              <a:rPr lang="en-US" dirty="0"/>
              <a:t>if detect early</a:t>
            </a:r>
          </a:p>
          <a:p>
            <a:r>
              <a:rPr lang="en-US" dirty="0"/>
              <a:t>Computer-aided dermatology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412" y="2933772"/>
            <a:ext cx="4766388" cy="324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2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/>
          <a:lstStyle/>
          <a:p>
            <a:r>
              <a:rPr lang="en-US" dirty="0"/>
              <a:t>Imaging modalities</a:t>
            </a:r>
          </a:p>
          <a:p>
            <a:pPr lvl="1"/>
            <a:r>
              <a:rPr lang="en-US" dirty="0" err="1"/>
              <a:t>Dermoscopy</a:t>
            </a:r>
            <a:r>
              <a:rPr lang="en-US" dirty="0"/>
              <a:t> images</a:t>
            </a:r>
          </a:p>
          <a:p>
            <a:pPr lvl="1"/>
            <a:r>
              <a:rPr lang="en-US" dirty="0"/>
              <a:t>Histological images </a:t>
            </a:r>
          </a:p>
          <a:p>
            <a:pPr lvl="2"/>
            <a:r>
              <a:rPr lang="en-US" dirty="0"/>
              <a:t>Invasive biopsy and microscopy images </a:t>
            </a:r>
          </a:p>
          <a:p>
            <a:pPr lvl="1"/>
            <a:r>
              <a:rPr lang="en-US" dirty="0"/>
              <a:t>Photographic images (ex. Smartphone images)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Previous work are not competitive</a:t>
            </a:r>
          </a:p>
          <a:p>
            <a:pPr lvl="2"/>
            <a:r>
              <a:rPr lang="en-US" dirty="0"/>
              <a:t>Insufficient data</a:t>
            </a:r>
          </a:p>
          <a:p>
            <a:pPr lvl="2"/>
            <a:r>
              <a:rPr lang="en-US" dirty="0"/>
              <a:t>Focus on standard imaging modalities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202" y="1246777"/>
            <a:ext cx="2540317" cy="16997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324" y="1493080"/>
            <a:ext cx="2305050" cy="2447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826" y="4001294"/>
            <a:ext cx="1657641" cy="215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17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algorithm: </a:t>
            </a:r>
            <a:r>
              <a:rPr lang="en-US" dirty="0" err="1"/>
              <a:t>GoogleNet</a:t>
            </a:r>
            <a:r>
              <a:rPr lang="en-US" dirty="0"/>
              <a:t> InceptionV3 architecture</a:t>
            </a:r>
          </a:p>
          <a:p>
            <a:pPr lvl="1"/>
            <a:r>
              <a:rPr lang="en-US" dirty="0"/>
              <a:t>Pre-train on 1.28 million images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1233"/>
            <a:ext cx="10235682" cy="321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72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Around 130 k images for train</a:t>
            </a:r>
          </a:p>
          <a:p>
            <a:r>
              <a:rPr lang="en-US" dirty="0"/>
              <a:t>Dermatologist labeled images</a:t>
            </a:r>
          </a:p>
          <a:p>
            <a:r>
              <a:rPr lang="en-US" dirty="0"/>
              <a:t>Images come from 18 different</a:t>
            </a:r>
          </a:p>
          <a:p>
            <a:pPr marL="0" indent="0">
              <a:buNone/>
            </a:pPr>
            <a:r>
              <a:rPr lang="en-US" dirty="0"/>
              <a:t>clinician-curated repositories</a:t>
            </a:r>
          </a:p>
          <a:p>
            <a:r>
              <a:rPr lang="en-US" dirty="0"/>
              <a:t>Organized in three groups</a:t>
            </a:r>
          </a:p>
          <a:p>
            <a:pPr marL="0" indent="0">
              <a:buNone/>
            </a:pPr>
            <a:r>
              <a:rPr lang="en-US" dirty="0"/>
              <a:t> with 2032 diseases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963" y="1397708"/>
            <a:ext cx="5272449" cy="459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66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180 images/dermatologist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078" y="2239346"/>
            <a:ext cx="6144722" cy="37469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847" y="4655602"/>
            <a:ext cx="3617584" cy="133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94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272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AIclub Lunch&amp; Learn</vt:lpstr>
      <vt:lpstr>AIclub at Halyard</vt:lpstr>
      <vt:lpstr>AIclub Outcome</vt:lpstr>
      <vt:lpstr>New Research Article on Nature</vt:lpstr>
      <vt:lpstr>Motivation</vt:lpstr>
      <vt:lpstr>Introduction</vt:lpstr>
      <vt:lpstr>Method</vt:lpstr>
      <vt:lpstr>Dataset</vt:lpstr>
      <vt:lpstr>Results</vt:lpstr>
      <vt:lpstr>Video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Club Lunch&amp; Learn</dc:title>
  <dc:creator>Avendi, Michael R</dc:creator>
  <cp:lastModifiedBy>Avendi, Michael R</cp:lastModifiedBy>
  <cp:revision>33</cp:revision>
  <dcterms:created xsi:type="dcterms:W3CDTF">2017-02-20T19:35:17Z</dcterms:created>
  <dcterms:modified xsi:type="dcterms:W3CDTF">2017-02-21T19:18:30Z</dcterms:modified>
</cp:coreProperties>
</file>