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oboto Bold Italics" charset="1" panose="02000000000000000000"/>
      <p:regular r:id="rId24"/>
    </p:embeddedFont>
    <p:embeddedFont>
      <p:font typeface="Roboto Bold" charset="1" panose="02000000000000000000"/>
      <p:regular r:id="rId25"/>
    </p:embeddedFont>
    <p:embeddedFont>
      <p:font typeface="Roboto" charset="1" panose="02000000000000000000"/>
      <p:regular r:id="rId26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  <p:embeddedFont>
      <p:font typeface="Roboto Italics" charset="1" panose="02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7.pn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7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7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96405" y="1325251"/>
            <a:ext cx="2598600" cy="865800"/>
            <a:chOff x="0" y="0"/>
            <a:chExt cx="3464800" cy="115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64814" cy="1154430"/>
            </a:xfrm>
            <a:custGeom>
              <a:avLst/>
              <a:gdLst/>
              <a:ahLst/>
              <a:cxnLst/>
              <a:rect r="r" b="b" t="t" l="l"/>
              <a:pathLst>
                <a:path h="1154430" w="3464814">
                  <a:moveTo>
                    <a:pt x="0" y="1154430"/>
                  </a:moveTo>
                  <a:lnTo>
                    <a:pt x="1123442" y="0"/>
                  </a:lnTo>
                  <a:lnTo>
                    <a:pt x="3464814" y="1154430"/>
                  </a:lnTo>
                  <a:close/>
                </a:path>
              </a:pathLst>
            </a:custGeom>
            <a:solidFill>
              <a:srgbClr val="26324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4176"/>
            <a:ext cx="17322796" cy="10301176"/>
          </a:xfrm>
          <a:custGeom>
            <a:avLst/>
            <a:gdLst/>
            <a:ahLst/>
            <a:cxnLst/>
            <a:rect r="r" b="b" t="t" l="l"/>
            <a:pathLst>
              <a:path h="10301176" w="17322796">
                <a:moveTo>
                  <a:pt x="0" y="0"/>
                </a:moveTo>
                <a:lnTo>
                  <a:pt x="17322796" y="0"/>
                </a:lnTo>
                <a:lnTo>
                  <a:pt x="17322796" y="10301176"/>
                </a:lnTo>
                <a:lnTo>
                  <a:pt x="0" y="10301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" y="2181526"/>
            <a:ext cx="17695003" cy="5923950"/>
          </a:xfrm>
          <a:custGeom>
            <a:avLst/>
            <a:gdLst/>
            <a:ahLst/>
            <a:cxnLst/>
            <a:rect r="r" b="b" t="t" l="l"/>
            <a:pathLst>
              <a:path h="5923950" w="17695003">
                <a:moveTo>
                  <a:pt x="0" y="0"/>
                </a:moveTo>
                <a:lnTo>
                  <a:pt x="17695003" y="0"/>
                </a:lnTo>
                <a:lnTo>
                  <a:pt x="17695003" y="5923950"/>
                </a:lnTo>
                <a:lnTo>
                  <a:pt x="0" y="59239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4472" y="8556698"/>
            <a:ext cx="10961656" cy="865992"/>
          </a:xfrm>
          <a:custGeom>
            <a:avLst/>
            <a:gdLst/>
            <a:ahLst/>
            <a:cxnLst/>
            <a:rect r="r" b="b" t="t" l="l"/>
            <a:pathLst>
              <a:path h="865992" w="10961656">
                <a:moveTo>
                  <a:pt x="0" y="0"/>
                </a:moveTo>
                <a:lnTo>
                  <a:pt x="10961656" y="0"/>
                </a:lnTo>
                <a:lnTo>
                  <a:pt x="10961656" y="865992"/>
                </a:lnTo>
                <a:lnTo>
                  <a:pt x="0" y="8659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07051" y="308306"/>
            <a:ext cx="2412548" cy="909034"/>
          </a:xfrm>
          <a:custGeom>
            <a:avLst/>
            <a:gdLst/>
            <a:ahLst/>
            <a:cxnLst/>
            <a:rect r="r" b="b" t="t" l="l"/>
            <a:pathLst>
              <a:path h="909034" w="2412548">
                <a:moveTo>
                  <a:pt x="0" y="0"/>
                </a:moveTo>
                <a:lnTo>
                  <a:pt x="2412548" y="0"/>
                </a:lnTo>
                <a:lnTo>
                  <a:pt x="2412548" y="909034"/>
                </a:lnTo>
                <a:lnTo>
                  <a:pt x="0" y="9090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85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" y="308306"/>
            <a:ext cx="16388264" cy="1647231"/>
            <a:chOff x="0" y="0"/>
            <a:chExt cx="21851019" cy="21963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51018" cy="2196309"/>
            </a:xfrm>
            <a:custGeom>
              <a:avLst/>
              <a:gdLst/>
              <a:ahLst/>
              <a:cxnLst/>
              <a:rect r="r" b="b" t="t" l="l"/>
              <a:pathLst>
                <a:path h="2196309" w="21851018">
                  <a:moveTo>
                    <a:pt x="0" y="0"/>
                  </a:moveTo>
                  <a:lnTo>
                    <a:pt x="21851018" y="0"/>
                  </a:lnTo>
                  <a:lnTo>
                    <a:pt x="21851018" y="2196309"/>
                  </a:lnTo>
                  <a:lnTo>
                    <a:pt x="0" y="21963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1851019" cy="22058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760"/>
                </a:lnSpc>
              </a:pPr>
              <a:r>
                <a:rPr lang="en-US" b="true" sz="4800" i="true">
                  <a:solidFill>
                    <a:srgbClr val="263248"/>
                  </a:solidFill>
                  <a:latin typeface="Roboto Bold Italics"/>
                  <a:ea typeface="Roboto Bold Italics"/>
                  <a:cs typeface="Roboto Bold Italics"/>
                  <a:sym typeface="Roboto Bold Italics"/>
                </a:rPr>
                <a:t>SyncBoard - Revolutionizing Online Lectures and Collaboration</a:t>
              </a: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51114" y="3285534"/>
          <a:ext cx="14655800" cy="3683000"/>
        </p:xfrm>
        <a:graphic>
          <a:graphicData uri="http://schemas.openxmlformats.org/drawingml/2006/table">
            <a:tbl>
              <a:tblPr/>
              <a:tblGrid>
                <a:gridCol w="2538595"/>
                <a:gridCol w="3908414"/>
                <a:gridCol w="5360109"/>
                <a:gridCol w="2848682"/>
              </a:tblGrid>
              <a:tr h="73660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799" strike="noStrike" u="none">
                          <a:solidFill>
                            <a:srgbClr val="263248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Roll No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799" strike="noStrike" u="none">
                          <a:solidFill>
                            <a:srgbClr val="263248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799" strike="noStrike" u="none">
                          <a:solidFill>
                            <a:srgbClr val="263248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Email ID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799" strike="noStrike" u="none">
                          <a:solidFill>
                            <a:srgbClr val="263248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Mobile Number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22108B0021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Hansraj N Kshirsagar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hansraj.kshirsagar@vit.edu.in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9892963066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22108B0029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Utkarsh Karmungikar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utkarsh.karmungikar@vit.edu.in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9867063183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22108B0041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Shravani Nage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shravani.nage@vit.edu.in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9167223637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22108B0054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Harsh Jain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harsh.jain2254@vit.edu.in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799" strike="noStrike" u="none">
                          <a:solidFill>
                            <a:srgbClr val="26324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9820083781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12" id="12"/>
          <p:cNvGrpSpPr/>
          <p:nvPr/>
        </p:nvGrpSpPr>
        <p:grpSpPr>
          <a:xfrm rot="0">
            <a:off x="1072242" y="2485314"/>
            <a:ext cx="5894614" cy="800220"/>
            <a:chOff x="0" y="0"/>
            <a:chExt cx="7859485" cy="10669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59485" cy="1066960"/>
            </a:xfrm>
            <a:custGeom>
              <a:avLst/>
              <a:gdLst/>
              <a:ahLst/>
              <a:cxnLst/>
              <a:rect r="r" b="b" t="t" l="l"/>
              <a:pathLst>
                <a:path h="1066960" w="7859485">
                  <a:moveTo>
                    <a:pt x="0" y="0"/>
                  </a:moveTo>
                  <a:lnTo>
                    <a:pt x="7859485" y="0"/>
                  </a:lnTo>
                  <a:lnTo>
                    <a:pt x="7859485" y="1066960"/>
                  </a:lnTo>
                  <a:lnTo>
                    <a:pt x="0" y="1066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7859485" cy="10764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b="true" sz="4000" i="true">
                  <a:solidFill>
                    <a:srgbClr val="FFFFFF"/>
                  </a:solidFill>
                  <a:latin typeface="Roboto Bold Italics"/>
                  <a:ea typeface="Roboto Bold Italics"/>
                  <a:cs typeface="Roboto Bold Italics"/>
                  <a:sym typeface="Roboto Bold Italics"/>
                </a:rPr>
                <a:t>Group Members :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65414" y="8595056"/>
            <a:ext cx="5894614" cy="1778347"/>
            <a:chOff x="0" y="0"/>
            <a:chExt cx="7859485" cy="2371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59485" cy="2371130"/>
            </a:xfrm>
            <a:custGeom>
              <a:avLst/>
              <a:gdLst/>
              <a:ahLst/>
              <a:cxnLst/>
              <a:rect r="r" b="b" t="t" l="l"/>
              <a:pathLst>
                <a:path h="2371130" w="7859485">
                  <a:moveTo>
                    <a:pt x="0" y="0"/>
                  </a:moveTo>
                  <a:lnTo>
                    <a:pt x="7859485" y="0"/>
                  </a:lnTo>
                  <a:lnTo>
                    <a:pt x="7859485" y="2371130"/>
                  </a:lnTo>
                  <a:lnTo>
                    <a:pt x="0" y="23711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7859485" cy="23806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Under the Guidance of :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263248"/>
                  </a:solidFill>
                  <a:latin typeface="Roboto"/>
                  <a:ea typeface="Roboto"/>
                  <a:cs typeface="Roboto"/>
                  <a:sym typeface="Roboto"/>
                </a:rPr>
                <a:t>Prof. Pranita Padhye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Project activities planned with a timeline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92235" y="1253841"/>
            <a:ext cx="627323" cy="595017"/>
          </a:xfrm>
          <a:custGeom>
            <a:avLst/>
            <a:gdLst/>
            <a:ahLst/>
            <a:cxnLst/>
            <a:rect r="r" b="b" t="t" l="l"/>
            <a:pathLst>
              <a:path h="595017" w="627323">
                <a:moveTo>
                  <a:pt x="0" y="0"/>
                </a:moveTo>
                <a:lnTo>
                  <a:pt x="627324" y="0"/>
                </a:lnTo>
                <a:lnTo>
                  <a:pt x="627324" y="595018"/>
                </a:lnTo>
                <a:lnTo>
                  <a:pt x="0" y="595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11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5439189"/>
            <a:ext cx="16685089" cy="3775001"/>
          </a:xfrm>
          <a:custGeom>
            <a:avLst/>
            <a:gdLst/>
            <a:ahLst/>
            <a:cxnLst/>
            <a:rect r="r" b="b" t="t" l="l"/>
            <a:pathLst>
              <a:path h="3775001" w="16685089">
                <a:moveTo>
                  <a:pt x="0" y="0"/>
                </a:moveTo>
                <a:lnTo>
                  <a:pt x="16685089" y="0"/>
                </a:lnTo>
                <a:lnTo>
                  <a:pt x="16685089" y="3775002"/>
                </a:lnTo>
                <a:lnTo>
                  <a:pt x="0" y="37750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15470" y="2888803"/>
            <a:ext cx="15381564" cy="2461050"/>
          </a:xfrm>
          <a:custGeom>
            <a:avLst/>
            <a:gdLst/>
            <a:ahLst/>
            <a:cxnLst/>
            <a:rect r="r" b="b" t="t" l="l"/>
            <a:pathLst>
              <a:path h="2461050" w="15381564">
                <a:moveTo>
                  <a:pt x="0" y="0"/>
                </a:moveTo>
                <a:lnTo>
                  <a:pt x="15381565" y="0"/>
                </a:lnTo>
                <a:lnTo>
                  <a:pt x="15381565" y="2461050"/>
                </a:lnTo>
                <a:lnTo>
                  <a:pt x="0" y="24610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Project Cost</a:t>
              </a:r>
            </a:p>
          </p:txBody>
        </p:sp>
      </p:grpSp>
      <p:sp>
        <p:nvSpPr>
          <p:cNvPr name="Freeform 15" id="15" descr="null"/>
          <p:cNvSpPr/>
          <p:nvPr/>
        </p:nvSpPr>
        <p:spPr>
          <a:xfrm flipH="false" flipV="false" rot="0">
            <a:off x="962246" y="1185130"/>
            <a:ext cx="507324" cy="746132"/>
          </a:xfrm>
          <a:custGeom>
            <a:avLst/>
            <a:gdLst/>
            <a:ahLst/>
            <a:cxnLst/>
            <a:rect r="r" b="b" t="t" l="l"/>
            <a:pathLst>
              <a:path h="746132" w="507324">
                <a:moveTo>
                  <a:pt x="0" y="0"/>
                </a:moveTo>
                <a:lnTo>
                  <a:pt x="507324" y="0"/>
                </a:lnTo>
                <a:lnTo>
                  <a:pt x="507324" y="746132"/>
                </a:lnTo>
                <a:lnTo>
                  <a:pt x="0" y="7461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1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14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572936" y="2317586"/>
            <a:ext cx="8040414" cy="7969450"/>
          </a:xfrm>
          <a:custGeom>
            <a:avLst/>
            <a:gdLst/>
            <a:ahLst/>
            <a:cxnLst/>
            <a:rect r="r" b="b" t="t" l="l"/>
            <a:pathLst>
              <a:path h="7969450" w="8040414">
                <a:moveTo>
                  <a:pt x="0" y="0"/>
                </a:moveTo>
                <a:lnTo>
                  <a:pt x="8040414" y="0"/>
                </a:lnTo>
                <a:lnTo>
                  <a:pt x="8040414" y="7969450"/>
                </a:lnTo>
                <a:lnTo>
                  <a:pt x="0" y="79694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746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Methodology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38528" y="1123109"/>
            <a:ext cx="1005634" cy="856480"/>
          </a:xfrm>
          <a:custGeom>
            <a:avLst/>
            <a:gdLst/>
            <a:ahLst/>
            <a:cxnLst/>
            <a:rect r="r" b="b" t="t" l="l"/>
            <a:pathLst>
              <a:path h="856480" w="1005634">
                <a:moveTo>
                  <a:pt x="0" y="0"/>
                </a:moveTo>
                <a:lnTo>
                  <a:pt x="1005634" y="0"/>
                </a:lnTo>
                <a:lnTo>
                  <a:pt x="1005634" y="856480"/>
                </a:lnTo>
                <a:lnTo>
                  <a:pt x="0" y="856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15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72600" y="3716457"/>
            <a:ext cx="1522503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b="true" sz="2599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SyncBoard</a:t>
            </a: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integrates a 2.5D virtual environment with the core features of traditional collaboration tools to deliver an immersive and secure experience. Teachers begin by using a capture app on the smartboard to input a unique code specific to the class, division, and year—ensuring that only students who are part of the designated classteam can join the lecture.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2600" y="5537899"/>
            <a:ext cx="15225037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When a student navigates into the virtual class, they immediately receive a live feed of the smartboard content on their main screen, along with a small window that streams real-time video of the professor’s movements. Additionally, students can ask questions via a chatbox, which appears as a popup on the smartboard for prompt teacher attention. Attendance is dynamically tracked based on each student's presence and engagement, with periodic checks enforcing active participation. Moreover, if a student is inactive for multiple days, the professor can revoke their online access, compelling the student to join the lecture in offline mode.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Conclusion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3310" y="1047626"/>
            <a:ext cx="9515474" cy="923330"/>
            <a:chOff x="0" y="0"/>
            <a:chExt cx="12687299" cy="12311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687298" cy="1231107"/>
            </a:xfrm>
            <a:custGeom>
              <a:avLst/>
              <a:gdLst/>
              <a:ahLst/>
              <a:cxnLst/>
              <a:rect r="r" b="b" t="t" l="l"/>
              <a:pathLst>
                <a:path h="1231107" w="12687298">
                  <a:moveTo>
                    <a:pt x="0" y="0"/>
                  </a:moveTo>
                  <a:lnTo>
                    <a:pt x="12687298" y="0"/>
                  </a:lnTo>
                  <a:lnTo>
                    <a:pt x="12687298" y="1231107"/>
                  </a:lnTo>
                  <a:lnTo>
                    <a:pt x="0" y="12311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12687299" cy="1240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263248"/>
                  </a:solidFill>
                  <a:latin typeface="Roboto"/>
                  <a:ea typeface="Roboto"/>
                  <a:cs typeface="Roboto"/>
                  <a:sym typeface="Roboto"/>
                </a:rPr>
                <a:t>📌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19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3966833"/>
            <a:ext cx="16230600" cy="392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SyncBoar</a:t>
            </a: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 addresses key challenges in online education by offering an innovative platform that enhances engagement, simplifies teaching processes, and provides actionable insights into student performance.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expanded content ensures your presentation is detailed yet easy to follow while showcasing SyncBoard’s potential as a revolutionary concept! Let me know if you need help sourcing specific images or diagrams!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References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00024" y="1028130"/>
            <a:ext cx="9152164" cy="1046440"/>
            <a:chOff x="0" y="0"/>
            <a:chExt cx="12202885" cy="13952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202885" cy="1395253"/>
            </a:xfrm>
            <a:custGeom>
              <a:avLst/>
              <a:gdLst/>
              <a:ahLst/>
              <a:cxnLst/>
              <a:rect r="r" b="b" t="t" l="l"/>
              <a:pathLst>
                <a:path h="1395253" w="12202885">
                  <a:moveTo>
                    <a:pt x="0" y="0"/>
                  </a:moveTo>
                  <a:lnTo>
                    <a:pt x="12202885" y="0"/>
                  </a:lnTo>
                  <a:lnTo>
                    <a:pt x="12202885" y="1395253"/>
                  </a:lnTo>
                  <a:lnTo>
                    <a:pt x="0" y="1395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2202885" cy="14143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sz="5599">
                  <a:solidFill>
                    <a:srgbClr val="263248"/>
                  </a:solidFill>
                  <a:latin typeface="Roboto"/>
                  <a:ea typeface="Roboto"/>
                  <a:cs typeface="Roboto"/>
                  <a:sym typeface="Roboto"/>
                </a:rPr>
                <a:t>📖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20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800513" y="2828544"/>
            <a:ext cx="15453224" cy="678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Albrektsen, S. M., &amp; Johansen, T. A. (n.d.). SyncBoard - a High Accuracy Sensor Timing Board for UAV Payloads. Retrieved from https://torarnj.folk.ntnu.no/0154.pdf</a:t>
            </a:r>
          </a:p>
          <a:p>
            <a:pPr algn="l">
              <a:lnSpc>
                <a:spcPts val="3170"/>
              </a:lnSpc>
            </a:pPr>
          </a:p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GitHub repository: Rohan-Shakya/SyncBoard. (n.d.). Retrieved from https://github.com/Rohan-Shakya/SyncBoard</a:t>
            </a:r>
          </a:p>
          <a:p>
            <a:pPr algn="l">
              <a:lnSpc>
                <a:spcPts val="3170"/>
              </a:lnSpc>
            </a:pPr>
          </a:p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GitHub repository: naumanch969/syncboard. (2024). Retrieved from https://github.com/naumanch969/syncboard/</a:t>
            </a:r>
          </a:p>
          <a:p>
            <a:pPr algn="l">
              <a:lnSpc>
                <a:spcPts val="3170"/>
              </a:lnSpc>
            </a:pPr>
          </a:p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Huck, T., &amp; Westenberger, A. (2011). Precise timestamping and temporal synchronization in multi-sensor fusion. Retrieved from https://www.semanticscholar.org/paper/Precise-timestamping-and-temporal-synchronization-Huck-Westenberger/33584d4c08005329e98e4a3e900d816aa46488f1</a:t>
            </a:r>
          </a:p>
          <a:p>
            <a:pPr algn="l">
              <a:lnSpc>
                <a:spcPts val="3170"/>
              </a:lnSpc>
            </a:pPr>
          </a:p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MaximilianHeidenreich/SyncBoard. (n.d.). Retrieved from https://sveltethemes.dev/MaximilianHeidenreich/SyncBoard</a:t>
            </a:r>
          </a:p>
          <a:p>
            <a:pPr algn="l">
              <a:lnSpc>
                <a:spcPts val="3170"/>
              </a:lnSpc>
            </a:pPr>
          </a:p>
          <a:p>
            <a:pPr algn="l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SyncBoard project on Devpost. (n.d.). Retrieved from https://devpost.com/software/syncboard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" y="-4"/>
            <a:ext cx="4405660" cy="1341590"/>
          </a:xfrm>
          <a:custGeom>
            <a:avLst/>
            <a:gdLst/>
            <a:ahLst/>
            <a:cxnLst/>
            <a:rect r="r" b="b" t="t" l="l"/>
            <a:pathLst>
              <a:path h="1341590" w="4405660">
                <a:moveTo>
                  <a:pt x="0" y="0"/>
                </a:moveTo>
                <a:lnTo>
                  <a:pt x="4405660" y="0"/>
                </a:lnTo>
                <a:lnTo>
                  <a:pt x="4405660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495931" y="9293501"/>
            <a:ext cx="3803413" cy="661181"/>
            <a:chOff x="0" y="0"/>
            <a:chExt cx="5071218" cy="8815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71237" cy="881605"/>
            </a:xfrm>
            <a:custGeom>
              <a:avLst/>
              <a:gdLst/>
              <a:ahLst/>
              <a:cxnLst/>
              <a:rect r="r" b="b" t="t" l="l"/>
              <a:pathLst>
                <a:path h="881605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5"/>
                  </a:lnTo>
                  <a:lnTo>
                    <a:pt x="5071237" y="881605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5071218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899618" y="9293476"/>
            <a:ext cx="609101" cy="609101"/>
            <a:chOff x="0" y="0"/>
            <a:chExt cx="812135" cy="8121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550300" y="4728800"/>
            <a:ext cx="13187400" cy="2319600"/>
            <a:chOff x="0" y="0"/>
            <a:chExt cx="17583200" cy="309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83200" cy="3092800"/>
            </a:xfrm>
            <a:custGeom>
              <a:avLst/>
              <a:gdLst/>
              <a:ahLst/>
              <a:cxnLst/>
              <a:rect r="r" b="b" t="t" l="l"/>
              <a:pathLst>
                <a:path h="3092800" w="17583200">
                  <a:moveTo>
                    <a:pt x="0" y="0"/>
                  </a:moveTo>
                  <a:lnTo>
                    <a:pt x="17583200" y="0"/>
                  </a:lnTo>
                  <a:lnTo>
                    <a:pt x="17583200" y="3092800"/>
                  </a:lnTo>
                  <a:lnTo>
                    <a:pt x="0" y="309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7583200" cy="3102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4400"/>
                </a:lnSpc>
              </a:pPr>
              <a:r>
                <a:rPr lang="en-US" b="true" sz="12000">
                  <a:solidFill>
                    <a:srgbClr val="FF98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THANKS!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936992" y="1878208"/>
            <a:ext cx="2506184" cy="2364406"/>
          </a:xfrm>
          <a:custGeom>
            <a:avLst/>
            <a:gdLst/>
            <a:ahLst/>
            <a:cxnLst/>
            <a:rect r="r" b="b" t="t" l="l"/>
            <a:pathLst>
              <a:path h="2364406" w="2506184">
                <a:moveTo>
                  <a:pt x="0" y="0"/>
                </a:moveTo>
                <a:lnTo>
                  <a:pt x="2506184" y="0"/>
                </a:lnTo>
                <a:lnTo>
                  <a:pt x="2506184" y="2364406"/>
                </a:lnTo>
                <a:lnTo>
                  <a:pt x="0" y="23644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273000"/>
            <a:ext cx="2974800" cy="631200"/>
            <a:chOff x="0" y="0"/>
            <a:chExt cx="3966400" cy="841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841600"/>
            </a:xfrm>
            <a:custGeom>
              <a:avLst/>
              <a:gdLst/>
              <a:ahLst/>
              <a:cxnLst/>
              <a:rect r="r" b="b" t="t" l="l"/>
              <a:pathLst>
                <a:path h="841600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841600"/>
                  </a:lnTo>
                  <a:lnTo>
                    <a:pt x="0" y="8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860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</a:p>
            <a:p>
              <a:pPr algn="r">
                <a:lnSpc>
                  <a:spcPts val="2400"/>
                </a:lnSpc>
              </a:pPr>
            </a:p>
            <a:p>
              <a:pPr algn="r">
                <a:lnSpc>
                  <a:spcPts val="2400"/>
                </a:lnSpc>
              </a:pPr>
            </a:p>
            <a:p>
              <a:pPr algn="r">
                <a:lnSpc>
                  <a:spcPts val="2400"/>
                </a:lnSpc>
              </a:pPr>
              <a:r>
                <a:rPr lang="en-US" sz="2000" b="true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9194" y="9293476"/>
            <a:ext cx="3630049" cy="658076"/>
            <a:chOff x="0" y="0"/>
            <a:chExt cx="5071219" cy="9193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919368"/>
            </a:xfrm>
            <a:custGeom>
              <a:avLst/>
              <a:gdLst/>
              <a:ahLst/>
              <a:cxnLst/>
              <a:rect r="r" b="b" t="t" l="l"/>
              <a:pathLst>
                <a:path h="919368" w="5071237">
                  <a:moveTo>
                    <a:pt x="5071237" y="0"/>
                  </a:moveTo>
                  <a:lnTo>
                    <a:pt x="0" y="0"/>
                  </a:lnTo>
                  <a:lnTo>
                    <a:pt x="0" y="919368"/>
                  </a:lnTo>
                  <a:lnTo>
                    <a:pt x="5071237" y="919368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928864"/>
            </a:xfrm>
            <a:prstGeom prst="rect">
              <a:avLst/>
            </a:prstGeom>
          </p:spPr>
          <p:txBody>
            <a:bodyPr anchor="ctr" rtlCol="false" tIns="48484" lIns="48484" bIns="48484" rIns="48484"/>
            <a:lstStyle/>
            <a:p>
              <a:pPr algn="ctr">
                <a:lnSpc>
                  <a:spcPts val="2050"/>
                </a:lnSpc>
              </a:pPr>
              <a:r>
                <a:rPr lang="en-US" b="true" sz="1708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Introduction 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78143" y="1139009"/>
            <a:ext cx="636527" cy="824691"/>
          </a:xfrm>
          <a:custGeom>
            <a:avLst/>
            <a:gdLst/>
            <a:ahLst/>
            <a:cxnLst/>
            <a:rect r="r" b="b" t="t" l="l"/>
            <a:pathLst>
              <a:path h="824691" w="636527">
                <a:moveTo>
                  <a:pt x="0" y="0"/>
                </a:moveTo>
                <a:lnTo>
                  <a:pt x="636528" y="0"/>
                </a:lnTo>
                <a:lnTo>
                  <a:pt x="636528" y="824692"/>
                </a:lnTo>
                <a:lnTo>
                  <a:pt x="0" y="8246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3297593"/>
            <a:ext cx="16230600" cy="224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b="true" sz="3199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SyncBoard</a:t>
            </a: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a concept designed to address the challenges of online lectures by providing an immersive virtual platform. It offers a 2.5D environment that integrates attendance tracking, focus analytics, real-time question submission, and live video streaming to simplify teaching and enhance student engagement.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6407" y="6555305"/>
            <a:ext cx="17087285" cy="239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Online e</a:t>
            </a: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ducation has seen rapid adoption but suffers from engagement and                      interaction challenges.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•SyncBoard aims to bridge the gap between passive learning and active participation.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•Designed for both educational institutions and corporate environments.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578143" y="6085959"/>
            <a:ext cx="166811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Industry Expert with whom Project proposal is discussed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28550" y="2654700"/>
            <a:ext cx="6047472" cy="3101836"/>
            <a:chOff x="0" y="0"/>
            <a:chExt cx="16353600" cy="838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353600" cy="8388000"/>
            </a:xfrm>
            <a:custGeom>
              <a:avLst/>
              <a:gdLst/>
              <a:ahLst/>
              <a:cxnLst/>
              <a:rect r="r" b="b" t="t" l="l"/>
              <a:pathLst>
                <a:path h="8388000" w="16353600">
                  <a:moveTo>
                    <a:pt x="0" y="0"/>
                  </a:moveTo>
                  <a:lnTo>
                    <a:pt x="16353600" y="0"/>
                  </a:lnTo>
                  <a:lnTo>
                    <a:pt x="16353600" y="8388000"/>
                  </a:lnTo>
                  <a:lnTo>
                    <a:pt x="0" y="838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6353600" cy="84070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63248"/>
                  </a:solidFill>
                  <a:latin typeface="Roboto"/>
                  <a:ea typeface="Roboto"/>
                  <a:cs typeface="Roboto"/>
                  <a:sym typeface="Roboto"/>
                </a:rPr>
                <a:t>Name: Arnav Sonawane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263248"/>
                  </a:solidFill>
                  <a:latin typeface="Roboto"/>
                  <a:ea typeface="Roboto"/>
                  <a:cs typeface="Roboto"/>
                  <a:sym typeface="Roboto"/>
                </a:rPr>
                <a:t>Designation: Researcher at MIT</a:t>
              </a:r>
            </a:p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52213" y="1105859"/>
            <a:ext cx="733590" cy="882072"/>
          </a:xfrm>
          <a:custGeom>
            <a:avLst/>
            <a:gdLst/>
            <a:ahLst/>
            <a:cxnLst/>
            <a:rect r="r" b="b" t="t" l="l"/>
            <a:pathLst>
              <a:path h="882072" w="733590">
                <a:moveTo>
                  <a:pt x="0" y="0"/>
                </a:moveTo>
                <a:lnTo>
                  <a:pt x="733590" y="0"/>
                </a:lnTo>
                <a:lnTo>
                  <a:pt x="733590" y="882072"/>
                </a:lnTo>
                <a:lnTo>
                  <a:pt x="0" y="8820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Review of Literature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411700" y="1130560"/>
            <a:ext cx="901932" cy="751583"/>
          </a:xfrm>
          <a:custGeom>
            <a:avLst/>
            <a:gdLst/>
            <a:ahLst/>
            <a:cxnLst/>
            <a:rect r="r" b="b" t="t" l="l"/>
            <a:pathLst>
              <a:path h="751583" w="901932">
                <a:moveTo>
                  <a:pt x="0" y="0"/>
                </a:moveTo>
                <a:lnTo>
                  <a:pt x="901932" y="0"/>
                </a:lnTo>
                <a:lnTo>
                  <a:pt x="901932" y="751582"/>
                </a:lnTo>
                <a:lnTo>
                  <a:pt x="0" y="751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11700" y="2597560"/>
            <a:ext cx="16056974" cy="741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5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 for Virtual Campus Tours (IEEE Xplore):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This framework emphasizes creating immersive virtual tours for educational institutions to showcase their campuses remotely.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It highlights the importance of user-friendly navigation, interactive elements, and realistic simulations to improve user experience.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_____________________________________________________________________________________________________________________</a:t>
            </a:r>
          </a:p>
          <a:p>
            <a:pPr algn="l">
              <a:lnSpc>
                <a:spcPts val="3510"/>
              </a:lnSpc>
            </a:pPr>
            <a:r>
              <a:rPr lang="en-US" sz="25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Flash-Based Virtual Campus System (IEEE Xplore):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</a:t>
            </a: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system developed using Flash software demonstrated how even simple tools could create effective virtual campuses.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However, limitations in scalability and interactivity highlighted the need for advanced platforms like Unreal Engine.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_____________________________________________________________________________________________________________________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Implications for SyncBoard: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SyncBoard can leverage these frameworks to design intuitive navigation systems and realistic environments using modern tools like Unreal Engine.</a:t>
            </a:r>
          </a:p>
          <a:p>
            <a:pPr algn="l">
              <a:lnSpc>
                <a:spcPts val="3510"/>
              </a:lnSpc>
            </a:pPr>
            <a:r>
              <a:rPr lang="en-US" sz="25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• Incorporating immersive features such as campus tours or gamified exploration can enhance engagement.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Usefulness of the Project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33621" y="1209111"/>
            <a:ext cx="684477" cy="684477"/>
          </a:xfrm>
          <a:custGeom>
            <a:avLst/>
            <a:gdLst/>
            <a:ahLst/>
            <a:cxnLst/>
            <a:rect r="r" b="b" t="t" l="l"/>
            <a:pathLst>
              <a:path h="684477" w="684477">
                <a:moveTo>
                  <a:pt x="0" y="0"/>
                </a:moveTo>
                <a:lnTo>
                  <a:pt x="684478" y="0"/>
                </a:lnTo>
                <a:lnTo>
                  <a:pt x="684478" y="684478"/>
                </a:lnTo>
                <a:lnTo>
                  <a:pt x="0" y="684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5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3484627"/>
            <a:ext cx="16003689" cy="2805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5845" indent="-342922" lvl="1">
              <a:lnSpc>
                <a:spcPts val="4447"/>
              </a:lnSpc>
              <a:buAutoNum type="arabicPeriod" startAt="1"/>
            </a:pPr>
            <a:r>
              <a:rPr lang="en-US" sz="31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Professors: </a:t>
            </a:r>
            <a:r>
              <a:rPr lang="en-US" sz="317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Simplifies multitasking by automating attendance tracking, focus analytics, and question management</a:t>
            </a:r>
          </a:p>
          <a:p>
            <a:pPr algn="just" marL="685845" indent="-342922" lvl="1">
              <a:lnSpc>
                <a:spcPts val="4447"/>
              </a:lnSpc>
              <a:buAutoNum type="arabicPeriod" startAt="1"/>
            </a:pPr>
            <a:r>
              <a:rPr lang="en-US" sz="31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Students: </a:t>
            </a:r>
            <a:r>
              <a:rPr lang="en-US" sz="317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Improves engagement through interactive virtual environments</a:t>
            </a:r>
            <a:r>
              <a:rPr lang="en-US" sz="31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 marL="685845" indent="-342922" lvl="1">
              <a:lnSpc>
                <a:spcPts val="4447"/>
              </a:lnSpc>
              <a:buAutoNum type="arabicPeriod" startAt="1"/>
            </a:pPr>
            <a:r>
              <a:rPr lang="en-US" sz="31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Institutions: </a:t>
            </a:r>
            <a:r>
              <a:rPr lang="en-US" sz="3176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Offers actionable insights into student performance, enabling better decision-making</a:t>
            </a:r>
            <a:r>
              <a:rPr lang="en-US" sz="317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7138405"/>
            <a:ext cx="15603873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Encourages accountability among students by linking attendance duration with performance metrics.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•   Reduces technical barriers by integrating all features into one platform.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0" y="2855977"/>
            <a:ext cx="1672340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b="true" sz="3099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SyncBoard</a:t>
            </a:r>
            <a:r>
              <a:rPr lang="en-US" sz="30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provides solutions tailored to address key pain points in online education:</a:t>
            </a:r>
          </a:p>
        </p:txBody>
      </p:sp>
      <p:sp>
        <p:nvSpPr>
          <p:cNvPr name="AutoShape 22" id="22"/>
          <p:cNvSpPr/>
          <p:nvPr/>
        </p:nvSpPr>
        <p:spPr>
          <a:xfrm>
            <a:off x="580182" y="6538330"/>
            <a:ext cx="166791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Social impact of the Project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63290" y="1059894"/>
            <a:ext cx="921409" cy="982910"/>
          </a:xfrm>
          <a:custGeom>
            <a:avLst/>
            <a:gdLst/>
            <a:ahLst/>
            <a:cxnLst/>
            <a:rect r="r" b="b" t="t" l="l"/>
            <a:pathLst>
              <a:path h="982910" w="921409">
                <a:moveTo>
                  <a:pt x="0" y="0"/>
                </a:moveTo>
                <a:lnTo>
                  <a:pt x="921409" y="0"/>
                </a:lnTo>
                <a:lnTo>
                  <a:pt x="921409" y="982910"/>
                </a:lnTo>
                <a:lnTo>
                  <a:pt x="0" y="982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84699" y="3608934"/>
            <a:ext cx="7191875" cy="61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Promotes inclusivity by enabling remote students to actively participate in lectures.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Builds stronger educational communities by fostering collaboration between students and professors.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Encourages accountability and discipline among students through focus tracking and performance-based grading.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28522" y="3608934"/>
            <a:ext cx="7169115" cy="33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325" indent="-340162" lvl="1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Helps bri</a:t>
            </a:r>
            <a:r>
              <a:rPr lang="en-US" sz="3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dge the digital divide by providing an accessible platform for hybrid learning models.</a:t>
            </a:r>
          </a:p>
          <a:p>
            <a:pPr algn="l" marL="680325" indent="-340162" lvl="1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Empowers educators with tools to deliver impactful lessons without added stress.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817089"/>
            <a:ext cx="73531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SyncBoard</a:t>
            </a: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 far-reaching social benefits:</a:t>
            </a:r>
          </a:p>
        </p:txBody>
      </p:sp>
      <p:sp>
        <p:nvSpPr>
          <p:cNvPr name="AutoShape 22" id="22"/>
          <p:cNvSpPr/>
          <p:nvPr/>
        </p:nvSpPr>
        <p:spPr>
          <a:xfrm>
            <a:off x="9124950" y="3293339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Objectives defined for the project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06210" y="1137178"/>
            <a:ext cx="910658" cy="828341"/>
          </a:xfrm>
          <a:custGeom>
            <a:avLst/>
            <a:gdLst/>
            <a:ahLst/>
            <a:cxnLst/>
            <a:rect r="r" b="b" t="t" l="l"/>
            <a:pathLst>
              <a:path h="828341" w="910658">
                <a:moveTo>
                  <a:pt x="0" y="0"/>
                </a:moveTo>
                <a:lnTo>
                  <a:pt x="910658" y="0"/>
                </a:lnTo>
                <a:lnTo>
                  <a:pt x="910658" y="828342"/>
                </a:lnTo>
                <a:lnTo>
                  <a:pt x="0" y="8283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61539" y="3066720"/>
            <a:ext cx="15960433" cy="539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an immersive virtual campus environment using Unreal Engine (2.5D).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utomate attendance tracking with notifications sent to smartboards for real-time monitoring.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Integrate real-time question submission systems linked to smartboards for efficient feedback management.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Develop focus analytics to monitor student engagement during lectures and adjust grades accordingly.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Expand functionality to corporate environments for remote team collaboration.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Introduce gamification elements like badges, leaderboards, and rewards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Resources Needed (Hardware and Software)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72406" y="1105652"/>
            <a:ext cx="891536" cy="891394"/>
          </a:xfrm>
          <a:custGeom>
            <a:avLst/>
            <a:gdLst/>
            <a:ahLst/>
            <a:cxnLst/>
            <a:rect r="r" b="b" t="t" l="l"/>
            <a:pathLst>
              <a:path h="891394" w="891536">
                <a:moveTo>
                  <a:pt x="0" y="0"/>
                </a:moveTo>
                <a:lnTo>
                  <a:pt x="891536" y="0"/>
                </a:lnTo>
                <a:lnTo>
                  <a:pt x="891536" y="891394"/>
                </a:lnTo>
                <a:lnTo>
                  <a:pt x="0" y="8913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8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854502" y="3366758"/>
            <a:ext cx="6167251" cy="449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b="true" sz="32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Har</a:t>
            </a:r>
            <a:r>
              <a:rPr lang="en-US" b="true" sz="32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dware Needed: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 Raspberry Pi with camera module for live video streaming.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2. Smartboard or large display screen for notifications and analytics.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3. Server setup (cloud-based or local) for backend processing.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45753" y="3423908"/>
            <a:ext cx="5380696" cy="439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9"/>
              </a:lnSpc>
              <a:spcBef>
                <a:spcPct val="0"/>
              </a:spcBef>
            </a:pPr>
            <a:r>
              <a:rPr lang="en-US" b="true" sz="3224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Software Needed:</a:t>
            </a:r>
          </a:p>
          <a:p>
            <a:pPr algn="l">
              <a:lnSpc>
                <a:spcPts val="3869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1. Unreal Engine for creating the virtual environment.</a:t>
            </a:r>
          </a:p>
          <a:p>
            <a:pPr algn="l">
              <a:lnSpc>
                <a:spcPts val="3869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2. WebRTC for video integration from Raspberry Pi cameras.</a:t>
            </a:r>
          </a:p>
          <a:p>
            <a:pPr algn="l">
              <a:lnSpc>
                <a:spcPts val="3869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3. Backend server (Node.js/Flask) for data handling and analytics.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8783753" y="3051163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893684" y="9896668"/>
            <a:ext cx="788400" cy="262800"/>
            <a:chOff x="0" y="0"/>
            <a:chExt cx="1051200" cy="3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179" cy="350393"/>
            </a:xfrm>
            <a:custGeom>
              <a:avLst/>
              <a:gdLst/>
              <a:ahLst/>
              <a:cxnLst/>
              <a:rect r="r" b="b" t="t" l="l"/>
              <a:pathLst>
                <a:path h="350393" w="1051179">
                  <a:moveTo>
                    <a:pt x="0" y="350393"/>
                  </a:moveTo>
                  <a:lnTo>
                    <a:pt x="340868" y="0"/>
                  </a:lnTo>
                  <a:lnTo>
                    <a:pt x="1051179" y="350393"/>
                  </a:lnTo>
                  <a:close/>
                </a:path>
              </a:pathLst>
            </a:custGeom>
            <a:solidFill>
              <a:srgbClr val="D26F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212900" y="8945446"/>
            <a:ext cx="4081674" cy="1341590"/>
          </a:xfrm>
          <a:custGeom>
            <a:avLst/>
            <a:gdLst/>
            <a:ahLst/>
            <a:cxnLst/>
            <a:rect r="r" b="b" t="t" l="l"/>
            <a:pathLst>
              <a:path h="1341590" w="4081674">
                <a:moveTo>
                  <a:pt x="0" y="0"/>
                </a:moveTo>
                <a:lnTo>
                  <a:pt x="4081674" y="0"/>
                </a:lnTo>
                <a:lnTo>
                  <a:pt x="4081674" y="1341590"/>
                </a:lnTo>
                <a:lnTo>
                  <a:pt x="0" y="1341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95930" y="9293500"/>
            <a:ext cx="3803414" cy="661181"/>
            <a:chOff x="0" y="0"/>
            <a:chExt cx="5071219" cy="881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71237" cy="881604"/>
            </a:xfrm>
            <a:custGeom>
              <a:avLst/>
              <a:gdLst/>
              <a:ahLst/>
              <a:cxnLst/>
              <a:rect r="r" b="b" t="t" l="l"/>
              <a:pathLst>
                <a:path h="881604" w="5071237">
                  <a:moveTo>
                    <a:pt x="5071237" y="0"/>
                  </a:moveTo>
                  <a:lnTo>
                    <a:pt x="0" y="0"/>
                  </a:lnTo>
                  <a:lnTo>
                    <a:pt x="0" y="881604"/>
                  </a:lnTo>
                  <a:lnTo>
                    <a:pt x="5071237" y="881604"/>
                  </a:lnTo>
                  <a:close/>
                </a:path>
              </a:pathLst>
            </a:custGeom>
            <a:solidFill>
              <a:srgbClr val="FF98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5071219" cy="89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b="true" sz="17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Department of Electronics &amp; Computer Science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99618" y="9293476"/>
            <a:ext cx="609101" cy="609102"/>
            <a:chOff x="0" y="0"/>
            <a:chExt cx="812135" cy="812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165" cy="812165"/>
            </a:xfrm>
            <a:custGeom>
              <a:avLst/>
              <a:gdLst/>
              <a:ahLst/>
              <a:cxnLst/>
              <a:rect r="r" b="b" t="t" l="l"/>
              <a:pathLst>
                <a:path h="812165" w="812165">
                  <a:moveTo>
                    <a:pt x="812165" y="812165"/>
                  </a:moveTo>
                  <a:lnTo>
                    <a:pt x="812165" y="0"/>
                  </a:lnTo>
                  <a:lnTo>
                    <a:pt x="0" y="812165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8" y="80"/>
            <a:ext cx="14144860" cy="2654630"/>
          </a:xfrm>
          <a:custGeom>
            <a:avLst/>
            <a:gdLst/>
            <a:ahLst/>
            <a:cxnLst/>
            <a:rect r="r" b="b" t="t" l="l"/>
            <a:pathLst>
              <a:path h="2654630" w="14144860">
                <a:moveTo>
                  <a:pt x="0" y="0"/>
                </a:moveTo>
                <a:lnTo>
                  <a:pt x="14144860" y="0"/>
                </a:lnTo>
                <a:lnTo>
                  <a:pt x="14144860" y="2654630"/>
                </a:lnTo>
                <a:lnTo>
                  <a:pt x="0" y="265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60252" y="382800"/>
            <a:ext cx="2123440" cy="800100"/>
          </a:xfrm>
          <a:custGeom>
            <a:avLst/>
            <a:gdLst/>
            <a:ahLst/>
            <a:cxnLst/>
            <a:rect r="r" b="b" t="t" l="l"/>
            <a:pathLst>
              <a:path h="800100" w="2123440">
                <a:moveTo>
                  <a:pt x="0" y="0"/>
                </a:moveTo>
                <a:lnTo>
                  <a:pt x="2123440" y="0"/>
                </a:lnTo>
                <a:lnTo>
                  <a:pt x="212344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5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28550" y="785150"/>
            <a:ext cx="10984800" cy="1532400"/>
            <a:chOff x="0" y="0"/>
            <a:chExt cx="14646400" cy="2043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646401" cy="2043200"/>
            </a:xfrm>
            <a:custGeom>
              <a:avLst/>
              <a:gdLst/>
              <a:ahLst/>
              <a:cxnLst/>
              <a:rect r="r" b="b" t="t" l="l"/>
              <a:pathLst>
                <a:path h="2043200" w="14646401">
                  <a:moveTo>
                    <a:pt x="0" y="0"/>
                  </a:moveTo>
                  <a:lnTo>
                    <a:pt x="14646401" y="0"/>
                  </a:lnTo>
                  <a:lnTo>
                    <a:pt x="14646401" y="2043200"/>
                  </a:lnTo>
                  <a:lnTo>
                    <a:pt x="0" y="2043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4646400" cy="2052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800"/>
                </a:lnSpc>
              </a:pPr>
              <a:r>
                <a:rPr lang="en-US" sz="4000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Block Diagram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25223" y="1211875"/>
            <a:ext cx="678985" cy="678947"/>
          </a:xfrm>
          <a:custGeom>
            <a:avLst/>
            <a:gdLst/>
            <a:ahLst/>
            <a:cxnLst/>
            <a:rect r="r" b="b" t="t" l="l"/>
            <a:pathLst>
              <a:path h="678947" w="678985">
                <a:moveTo>
                  <a:pt x="0" y="0"/>
                </a:moveTo>
                <a:lnTo>
                  <a:pt x="678986" y="0"/>
                </a:lnTo>
                <a:lnTo>
                  <a:pt x="678986" y="678948"/>
                </a:lnTo>
                <a:lnTo>
                  <a:pt x="0" y="678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236000" y="9896666"/>
            <a:ext cx="2974800" cy="390334"/>
            <a:chOff x="0" y="0"/>
            <a:chExt cx="3966400" cy="5204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966400" cy="520445"/>
            </a:xfrm>
            <a:custGeom>
              <a:avLst/>
              <a:gdLst/>
              <a:ahLst/>
              <a:cxnLst/>
              <a:rect r="r" b="b" t="t" l="l"/>
              <a:pathLst>
                <a:path h="520445" w="3966400">
                  <a:moveTo>
                    <a:pt x="0" y="0"/>
                  </a:moveTo>
                  <a:lnTo>
                    <a:pt x="3966400" y="0"/>
                  </a:lnTo>
                  <a:lnTo>
                    <a:pt x="3966400" y="520445"/>
                  </a:lnTo>
                  <a:lnTo>
                    <a:pt x="0" y="5204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3966400" cy="5394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400"/>
                </a:lnSpc>
              </a:pPr>
              <a:r>
                <a:rPr lang="en-US" b="true" sz="2000">
                  <a:solidFill>
                    <a:srgbClr val="263248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16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50333" y="2317586"/>
            <a:ext cx="13341234" cy="7969450"/>
          </a:xfrm>
          <a:custGeom>
            <a:avLst/>
            <a:gdLst/>
            <a:ahLst/>
            <a:cxnLst/>
            <a:rect r="r" b="b" t="t" l="l"/>
            <a:pathLst>
              <a:path h="7969450" w="13341234">
                <a:moveTo>
                  <a:pt x="0" y="0"/>
                </a:moveTo>
                <a:lnTo>
                  <a:pt x="13341234" y="0"/>
                </a:lnTo>
                <a:lnTo>
                  <a:pt x="13341234" y="7969450"/>
                </a:lnTo>
                <a:lnTo>
                  <a:pt x="0" y="79694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539" r="-461" b="-153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DAGhiXuO-Wc</dc:identifier>
  <dcterms:modified xsi:type="dcterms:W3CDTF">2011-08-01T06:04:30Z</dcterms:modified>
  <cp:revision>1</cp:revision>
  <dc:title>PPT Template.pptx</dc:title>
</cp:coreProperties>
</file>