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6" r:id="rId5"/>
    <p:sldId id="259" r:id="rId6"/>
    <p:sldId id="260" r:id="rId7"/>
    <p:sldId id="261" r:id="rId8"/>
    <p:sldId id="262" r:id="rId9"/>
    <p:sldId id="263" r:id="rId10"/>
    <p:sldId id="258" r:id="rId11"/>
    <p:sldId id="264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F14"/>
    <a:srgbClr val="6E472F"/>
    <a:srgbClr val="FEF8E6"/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943" y="962652"/>
            <a:ext cx="8514013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2F14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943" y="3442327"/>
            <a:ext cx="851401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148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148215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1132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3357" y="6356349"/>
            <a:ext cx="4321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2F1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WJGL/lwjgl3-demos/tree/main/src/org/lwjgl/demo/opengl/textu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thopenref.com/polygonradius.html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943" y="1482914"/>
            <a:ext cx="8514013" cy="2387600"/>
          </a:xfrm>
        </p:spPr>
        <p:txBody>
          <a:bodyPr/>
          <a:lstStyle/>
          <a:p>
            <a:r>
              <a:rPr lang="zh-TW" altLang="en-US" dirty="0"/>
              <a:t>利用</a:t>
            </a:r>
            <a:r>
              <a:rPr lang="zh-TW" altLang="en-US" dirty="0" smtClean="0"/>
              <a:t>光線扭曲</a:t>
            </a:r>
            <a:r>
              <a:rPr lang="zh-TW" altLang="en-US" dirty="0"/>
              <a:t>效果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製作黑洞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943" y="3962589"/>
            <a:ext cx="8514013" cy="1655762"/>
          </a:xfrm>
        </p:spPr>
        <p:txBody>
          <a:bodyPr/>
          <a:lstStyle/>
          <a:p>
            <a:r>
              <a:rPr lang="en-US" altLang="zh-TW" dirty="0"/>
              <a:t>A107221096</a:t>
            </a:r>
            <a:r>
              <a:rPr lang="zh-TW" altLang="en-US" dirty="0"/>
              <a:t> 資管三乙 林承翰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9951B-F5CE-4F06-A95E-D7350F33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光線扭曲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A8AF8DC4-097E-4143-8D32-D19626E9D1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14" y="1841500"/>
            <a:ext cx="6624434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39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E4B63-F38B-4D88-B784-918B9954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製造黑洞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11E5C4-79B0-4372-8D72-99F142804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051C8B3-2AC1-412C-B411-67D584140A13}"/>
              </a:ext>
            </a:extLst>
          </p:cNvPr>
          <p:cNvSpPr/>
          <p:nvPr/>
        </p:nvSpPr>
        <p:spPr>
          <a:xfrm>
            <a:off x="748862" y="2065283"/>
            <a:ext cx="7804296" cy="100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1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CA67A-4186-40CA-A009-A11F72E4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計算黑洞內部引力以及位置</a:t>
            </a:r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DA7DDF03-B33F-44BF-9239-A4BB43050890}"/>
              </a:ext>
            </a:extLst>
          </p:cNvPr>
          <p:cNvSpPr txBox="1">
            <a:spLocks/>
          </p:cNvSpPr>
          <p:nvPr/>
        </p:nvSpPr>
        <p:spPr>
          <a:xfrm>
            <a:off x="2823489" y="1132458"/>
            <a:ext cx="3307836" cy="87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2F1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/>
              <a:t>Vert shader</a:t>
            </a:r>
            <a:endParaRPr lang="zh-TW" altLang="en-US" sz="2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C8A47DE-825E-42BB-A656-F1BD81E5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56" y="2489552"/>
            <a:ext cx="7219950" cy="2971800"/>
          </a:xfrm>
        </p:spPr>
      </p:pic>
      <p:grpSp>
        <p:nvGrpSpPr>
          <p:cNvPr id="52" name="群組 51">
            <a:extLst>
              <a:ext uri="{FF2B5EF4-FFF2-40B4-BE49-F238E27FC236}">
                <a16:creationId xmlns:a16="http://schemas.microsoft.com/office/drawing/2014/main" id="{CBBF3212-F312-4DA6-99CD-A06580795805}"/>
              </a:ext>
            </a:extLst>
          </p:cNvPr>
          <p:cNvGrpSpPr/>
          <p:nvPr/>
        </p:nvGrpSpPr>
        <p:grpSpPr>
          <a:xfrm>
            <a:off x="748862" y="3219831"/>
            <a:ext cx="10476185" cy="808259"/>
            <a:chOff x="748862" y="3219831"/>
            <a:chExt cx="10476185" cy="80825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6CFCC78-A468-4E55-A059-CF6E36558732}"/>
                </a:ext>
              </a:extLst>
            </p:cNvPr>
            <p:cNvSpPr/>
            <p:nvPr/>
          </p:nvSpPr>
          <p:spPr>
            <a:xfrm>
              <a:off x="748862" y="3561607"/>
              <a:ext cx="6850118" cy="46648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8BF439B6-BD43-439E-BAEB-00EFBF6018F6}"/>
                </a:ext>
              </a:extLst>
            </p:cNvPr>
            <p:cNvCxnSpPr>
              <a:cxnSpLocks/>
              <a:stCxn id="33" idx="1"/>
              <a:endCxn id="22" idx="3"/>
            </p:cNvCxnSpPr>
            <p:nvPr/>
          </p:nvCxnSpPr>
          <p:spPr>
            <a:xfrm flipH="1">
              <a:off x="7598980" y="3566673"/>
              <a:ext cx="634470" cy="22817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B70A846-25A2-412D-B141-B72598A8F780}"/>
                </a:ext>
              </a:extLst>
            </p:cNvPr>
            <p:cNvSpPr/>
            <p:nvPr/>
          </p:nvSpPr>
          <p:spPr>
            <a:xfrm>
              <a:off x="8233450" y="3219831"/>
              <a:ext cx="2991597" cy="69368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從</a:t>
              </a:r>
              <a:r>
                <a:rPr lang="en-US" altLang="zh-TW" dirty="0"/>
                <a:t>3D</a:t>
              </a:r>
              <a:r>
                <a:rPr lang="zh-TW" altLang="en-US" dirty="0"/>
                <a:t>空間轉換精準座標</a:t>
              </a: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D9627F99-5319-4BD8-9F5F-FE9D39C1FB97}"/>
              </a:ext>
            </a:extLst>
          </p:cNvPr>
          <p:cNvGrpSpPr/>
          <p:nvPr/>
        </p:nvGrpSpPr>
        <p:grpSpPr>
          <a:xfrm>
            <a:off x="748862" y="4090027"/>
            <a:ext cx="10694276" cy="693683"/>
            <a:chOff x="748862" y="4090027"/>
            <a:chExt cx="10694276" cy="69368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70DCE45-D23E-43FB-8C18-64A6FA9A616B}"/>
                </a:ext>
              </a:extLst>
            </p:cNvPr>
            <p:cNvSpPr/>
            <p:nvPr/>
          </p:nvSpPr>
          <p:spPr>
            <a:xfrm>
              <a:off x="748862" y="4099035"/>
              <a:ext cx="6850118" cy="67566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D0A84C0-173B-4AD6-8440-A8A0C2418C4B}"/>
                </a:ext>
              </a:extLst>
            </p:cNvPr>
            <p:cNvCxnSpPr>
              <a:cxnSpLocks/>
              <a:stCxn id="36" idx="1"/>
              <a:endCxn id="23" idx="3"/>
            </p:cNvCxnSpPr>
            <p:nvPr/>
          </p:nvCxnSpPr>
          <p:spPr>
            <a:xfrm flipH="1">
              <a:off x="7598980" y="4436869"/>
              <a:ext cx="95417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255796B-7A07-49AF-988C-CFCF74AD647D}"/>
                </a:ext>
              </a:extLst>
            </p:cNvPr>
            <p:cNvSpPr/>
            <p:nvPr/>
          </p:nvSpPr>
          <p:spPr>
            <a:xfrm>
              <a:off x="8553158" y="4090027"/>
              <a:ext cx="2889980" cy="69368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減去相機位置，得到能透過相機的精準向量</a:t>
              </a: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179352BB-646C-4741-B0B5-9E23559B8ED7}"/>
              </a:ext>
            </a:extLst>
          </p:cNvPr>
          <p:cNvGrpSpPr/>
          <p:nvPr/>
        </p:nvGrpSpPr>
        <p:grpSpPr>
          <a:xfrm>
            <a:off x="748862" y="4827634"/>
            <a:ext cx="9999854" cy="871047"/>
            <a:chOff x="748862" y="4827634"/>
            <a:chExt cx="9999854" cy="87104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E05D045-27AB-4504-8976-F2377A525A97}"/>
                </a:ext>
              </a:extLst>
            </p:cNvPr>
            <p:cNvSpPr/>
            <p:nvPr/>
          </p:nvSpPr>
          <p:spPr>
            <a:xfrm>
              <a:off x="748862" y="4827634"/>
              <a:ext cx="6850118" cy="4932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E543C3C-D3D2-469F-BD6A-C0CF6EF8C8F8}"/>
                </a:ext>
              </a:extLst>
            </p:cNvPr>
            <p:cNvCxnSpPr>
              <a:cxnSpLocks/>
              <a:stCxn id="38" idx="1"/>
              <a:endCxn id="24" idx="3"/>
            </p:cNvCxnSpPr>
            <p:nvPr/>
          </p:nvCxnSpPr>
          <p:spPr>
            <a:xfrm flipH="1" flipV="1">
              <a:off x="7598980" y="5074248"/>
              <a:ext cx="840088" cy="27759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4B9E48C-A460-4957-8682-0806DB6DC09D}"/>
                </a:ext>
              </a:extLst>
            </p:cNvPr>
            <p:cNvSpPr/>
            <p:nvPr/>
          </p:nvSpPr>
          <p:spPr>
            <a:xfrm>
              <a:off x="8439068" y="5004998"/>
              <a:ext cx="2309648" cy="69368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位置即向量匯聚點</a:t>
              </a: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AD71A43-25E1-4CA1-90DE-27230BCB47DC}"/>
              </a:ext>
            </a:extLst>
          </p:cNvPr>
          <p:cNvGrpSpPr/>
          <p:nvPr/>
        </p:nvGrpSpPr>
        <p:grpSpPr>
          <a:xfrm>
            <a:off x="748862" y="2296424"/>
            <a:ext cx="10681096" cy="2708574"/>
            <a:chOff x="748862" y="2296424"/>
            <a:chExt cx="10681096" cy="27085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B480649-F07E-4B5E-A87E-1D7CB7B414A7}"/>
                </a:ext>
              </a:extLst>
            </p:cNvPr>
            <p:cNvSpPr/>
            <p:nvPr/>
          </p:nvSpPr>
          <p:spPr>
            <a:xfrm>
              <a:off x="748862" y="2489552"/>
              <a:ext cx="6928945" cy="100111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476A139F-E316-4DB8-AFFC-223E45B50A0B}"/>
                </a:ext>
              </a:extLst>
            </p:cNvPr>
            <p:cNvCxnSpPr>
              <a:cxnSpLocks/>
              <a:stCxn id="29" idx="1"/>
              <a:endCxn id="21" idx="3"/>
            </p:cNvCxnSpPr>
            <p:nvPr/>
          </p:nvCxnSpPr>
          <p:spPr>
            <a:xfrm flipH="1">
              <a:off x="7677807" y="2643266"/>
              <a:ext cx="501786" cy="34684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D1F40C-C488-4AC5-A37E-9FC0D0E668A9}"/>
                </a:ext>
              </a:extLst>
            </p:cNvPr>
            <p:cNvSpPr/>
            <p:nvPr/>
          </p:nvSpPr>
          <p:spPr>
            <a:xfrm>
              <a:off x="8179593" y="2296424"/>
              <a:ext cx="2470013" cy="69368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取消黑洞內光線投影</a:t>
              </a:r>
            </a:p>
          </p:txBody>
        </p:sp>
        <p:pic>
          <p:nvPicPr>
            <p:cNvPr id="3074" name="Picture 2" descr="投影矩阵| 陈思录">
              <a:extLst>
                <a:ext uri="{FF2B5EF4-FFF2-40B4-BE49-F238E27FC236}">
                  <a16:creationId xmlns:a16="http://schemas.microsoft.com/office/drawing/2014/main" id="{1388966A-D5DD-4EBF-809E-611B567D9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2122" y="3157261"/>
              <a:ext cx="3307836" cy="1847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73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BB20C-0E92-4659-B455-C0A5199C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AE8910-4A29-4DE7-94B1-8DC83C5CE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706" y="1882775"/>
            <a:ext cx="3752850" cy="4305300"/>
          </a:xfrm>
        </p:spPr>
      </p:pic>
    </p:spTree>
    <p:extLst>
      <p:ext uri="{BB962C8B-B14F-4D97-AF65-F5344CB8AC3E}">
        <p14:creationId xmlns:p14="http://schemas.microsoft.com/office/powerpoint/2010/main" val="32713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44C61-AA6C-4B54-8394-1BC268E7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F1FB23-60DA-43F6-B3D5-302CF97A7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846" y="1742939"/>
            <a:ext cx="5634460" cy="4387850"/>
          </a:xfrm>
        </p:spPr>
      </p:pic>
    </p:spTree>
    <p:extLst>
      <p:ext uri="{BB962C8B-B14F-4D97-AF65-F5344CB8AC3E}">
        <p14:creationId xmlns:p14="http://schemas.microsoft.com/office/powerpoint/2010/main" val="131995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</a:t>
            </a:r>
            <a:r>
              <a:rPr lang="zh-TW" altLang="en-US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LWJGL Demo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github.com/LWJGL/lwjgl3-demos/tree/main/src/org/lwjgl/demo/opengl/textures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Texture – BillBoardCubemapDemo.java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30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5A20C5DD-8D58-4B0A-A3DB-E3C75EAF4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12" y="1418634"/>
            <a:ext cx="5139455" cy="4002364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A08ECE-1F3D-4987-9903-4A4AE0967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"/>
          <a:stretch/>
        </p:blipFill>
        <p:spPr>
          <a:xfrm>
            <a:off x="5607002" y="1418634"/>
            <a:ext cx="5139455" cy="40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9951B-F5CE-4F06-A95E-D7350F33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製作材質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57FA2F2-3035-46B3-90D2-9EF2EB8D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57" y="2366021"/>
            <a:ext cx="8148637" cy="3228450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E0037E6-C47F-4630-B2F6-487F0DD63328}"/>
              </a:ext>
            </a:extLst>
          </p:cNvPr>
          <p:cNvSpPr/>
          <p:nvPr/>
        </p:nvSpPr>
        <p:spPr>
          <a:xfrm>
            <a:off x="906517" y="3350172"/>
            <a:ext cx="4477407" cy="2207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2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9951B-F5CE-4F06-A95E-D7350F33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製作材質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89C2938-E77F-4B20-BC50-7F2D6BC3A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62" y="1641188"/>
            <a:ext cx="8148637" cy="2189186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8236CF3-9CDF-448C-A175-AA7913E41701}"/>
              </a:ext>
            </a:extLst>
          </p:cNvPr>
          <p:cNvSpPr/>
          <p:nvPr/>
        </p:nvSpPr>
        <p:spPr>
          <a:xfrm>
            <a:off x="657062" y="1703524"/>
            <a:ext cx="6949800" cy="2989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2" name="圖片 11" descr="一張含有 藍色, 室外物品, 夜空 的圖片&#10;&#10;自動產生的描述">
            <a:extLst>
              <a:ext uri="{FF2B5EF4-FFF2-40B4-BE49-F238E27FC236}">
                <a16:creationId xmlns:a16="http://schemas.microsoft.com/office/drawing/2014/main" id="{99A48626-E4B7-4411-8CAD-055E7E0E15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1" y="4301458"/>
            <a:ext cx="2306855" cy="230685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F19527B-54D4-461F-AE46-320384161CF2}"/>
              </a:ext>
            </a:extLst>
          </p:cNvPr>
          <p:cNvSpPr txBox="1"/>
          <p:nvPr/>
        </p:nvSpPr>
        <p:spPr>
          <a:xfrm>
            <a:off x="255041" y="3932126"/>
            <a:ext cx="1952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space_back6.jpg</a:t>
            </a:r>
            <a:endParaRPr lang="zh-TW" altLang="en-US" dirty="0"/>
          </a:p>
        </p:txBody>
      </p:sp>
      <p:pic>
        <p:nvPicPr>
          <p:cNvPr id="16" name="圖片 15" descr="一張含有 室外物品, 星星, 朦朧, 夜空 的圖片&#10;&#10;自動產生的描述">
            <a:extLst>
              <a:ext uri="{FF2B5EF4-FFF2-40B4-BE49-F238E27FC236}">
                <a16:creationId xmlns:a16="http://schemas.microsoft.com/office/drawing/2014/main" id="{B9CF0AE9-6510-45D2-96B5-B8563B4382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35" y="4301457"/>
            <a:ext cx="2306855" cy="230685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E9F39FAB-6357-4199-8BF1-AAB68590D687}"/>
              </a:ext>
            </a:extLst>
          </p:cNvPr>
          <p:cNvSpPr txBox="1"/>
          <p:nvPr/>
        </p:nvSpPr>
        <p:spPr>
          <a:xfrm>
            <a:off x="2611492" y="3963959"/>
            <a:ext cx="223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space_bottom4.jpg</a:t>
            </a:r>
            <a:endParaRPr lang="zh-TW" altLang="en-US" dirty="0"/>
          </a:p>
        </p:txBody>
      </p:sp>
      <p:pic>
        <p:nvPicPr>
          <p:cNvPr id="20" name="圖片 19" descr="一張含有 室外物品, 星星, 夜空 的圖片&#10;&#10;自動產生的描述">
            <a:extLst>
              <a:ext uri="{FF2B5EF4-FFF2-40B4-BE49-F238E27FC236}">
                <a16:creationId xmlns:a16="http://schemas.microsoft.com/office/drawing/2014/main" id="{308B652A-A8DB-4E4B-B0A4-3C4F9CB0C6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829" y="4301457"/>
            <a:ext cx="2306855" cy="2306855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941EC45C-F375-4DAB-876E-0051034FBBFF}"/>
              </a:ext>
            </a:extLst>
          </p:cNvPr>
          <p:cNvSpPr txBox="1"/>
          <p:nvPr/>
        </p:nvSpPr>
        <p:spPr>
          <a:xfrm>
            <a:off x="5042829" y="3948042"/>
            <a:ext cx="1952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space_front5.jpg</a:t>
            </a:r>
            <a:endParaRPr lang="zh-TW" altLang="en-US" dirty="0"/>
          </a:p>
        </p:txBody>
      </p:sp>
      <p:pic>
        <p:nvPicPr>
          <p:cNvPr id="24" name="圖片 23" descr="一張含有 藍色, 室外物品, 夜空 的圖片&#10;&#10;自動產生的描述">
            <a:extLst>
              <a:ext uri="{FF2B5EF4-FFF2-40B4-BE49-F238E27FC236}">
                <a16:creationId xmlns:a16="http://schemas.microsoft.com/office/drawing/2014/main" id="{F034CB56-9FE8-41BC-911B-B08C5D0763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71" y="4301457"/>
            <a:ext cx="2306855" cy="230685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1925EC78-47DE-4C60-AB6F-5A5EBACD3CB9}"/>
              </a:ext>
            </a:extLst>
          </p:cNvPr>
          <p:cNvSpPr txBox="1"/>
          <p:nvPr/>
        </p:nvSpPr>
        <p:spPr>
          <a:xfrm>
            <a:off x="7460371" y="3932126"/>
            <a:ext cx="1952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space_left2.jpg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291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內容版面配置區 25">
            <a:extLst>
              <a:ext uri="{FF2B5EF4-FFF2-40B4-BE49-F238E27FC236}">
                <a16:creationId xmlns:a16="http://schemas.microsoft.com/office/drawing/2014/main" id="{61944FC6-175A-481C-AE13-D6B97F405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853693"/>
            <a:ext cx="8148637" cy="4363463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AC9951B-F5CE-4F06-A95E-D7350F33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更新貼皮以及旋轉設置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DA3D719-9297-4B9D-B6C7-EFF7E920B501}"/>
              </a:ext>
            </a:extLst>
          </p:cNvPr>
          <p:cNvGrpSpPr/>
          <p:nvPr/>
        </p:nvGrpSpPr>
        <p:grpSpPr>
          <a:xfrm>
            <a:off x="735889" y="1593562"/>
            <a:ext cx="9795877" cy="1890617"/>
            <a:chOff x="735889" y="1593562"/>
            <a:chExt cx="9795877" cy="189061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5E9D4E3-1500-4C3C-A3E9-E0815EAC0039}"/>
                </a:ext>
              </a:extLst>
            </p:cNvPr>
            <p:cNvSpPr/>
            <p:nvPr/>
          </p:nvSpPr>
          <p:spPr>
            <a:xfrm>
              <a:off x="8269415" y="1593562"/>
              <a:ext cx="2262351" cy="5202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鏡頭旋轉設置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3935802-E993-4583-9BF9-7ABF9F5D2340}"/>
                </a:ext>
              </a:extLst>
            </p:cNvPr>
            <p:cNvCxnSpPr>
              <a:cxnSpLocks/>
              <a:stCxn id="9" idx="1"/>
              <a:endCxn id="27" idx="3"/>
            </p:cNvCxnSpPr>
            <p:nvPr/>
          </p:nvCxnSpPr>
          <p:spPr>
            <a:xfrm flipH="1">
              <a:off x="7299434" y="1853693"/>
              <a:ext cx="969981" cy="10304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A225372-731E-48B1-88A0-48C98FF134DE}"/>
                </a:ext>
              </a:extLst>
            </p:cNvPr>
            <p:cNvSpPr/>
            <p:nvPr/>
          </p:nvSpPr>
          <p:spPr>
            <a:xfrm>
              <a:off x="735889" y="2284046"/>
              <a:ext cx="6563545" cy="120013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5CF580F7-7E94-4788-A181-6383416834D7}"/>
              </a:ext>
            </a:extLst>
          </p:cNvPr>
          <p:cNvGrpSpPr/>
          <p:nvPr/>
        </p:nvGrpSpPr>
        <p:grpSpPr>
          <a:xfrm>
            <a:off x="654269" y="3068676"/>
            <a:ext cx="9999642" cy="1152524"/>
            <a:chOff x="654269" y="3068676"/>
            <a:chExt cx="9999642" cy="1152524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29C473A9-69EC-4AF5-8B46-42CAB6072E22}"/>
                </a:ext>
              </a:extLst>
            </p:cNvPr>
            <p:cNvCxnSpPr>
              <a:cxnSpLocks/>
              <a:stCxn id="10" idx="1"/>
              <a:endCxn id="30" idx="3"/>
            </p:cNvCxnSpPr>
            <p:nvPr/>
          </p:nvCxnSpPr>
          <p:spPr>
            <a:xfrm flipH="1">
              <a:off x="7378262" y="3328807"/>
              <a:ext cx="1013298" cy="564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0F50CC-D2E6-4C9F-9B73-2CF89CE80AA1}"/>
                </a:ext>
              </a:extLst>
            </p:cNvPr>
            <p:cNvSpPr/>
            <p:nvPr/>
          </p:nvSpPr>
          <p:spPr>
            <a:xfrm>
              <a:off x="8391560" y="3068676"/>
              <a:ext cx="2262351" cy="5202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背景重新貼皮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F7F6E8F-7C84-49B4-A487-0169DD8D038F}"/>
                </a:ext>
              </a:extLst>
            </p:cNvPr>
            <p:cNvSpPr/>
            <p:nvPr/>
          </p:nvSpPr>
          <p:spPr>
            <a:xfrm>
              <a:off x="654269" y="3565289"/>
              <a:ext cx="6723993" cy="65591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E95BE711-5AA7-47CE-B843-1FF113D19503}"/>
              </a:ext>
            </a:extLst>
          </p:cNvPr>
          <p:cNvGrpSpPr/>
          <p:nvPr/>
        </p:nvGrpSpPr>
        <p:grpSpPr>
          <a:xfrm>
            <a:off x="654269" y="4244849"/>
            <a:ext cx="10633840" cy="1139075"/>
            <a:chOff x="654269" y="4244849"/>
            <a:chExt cx="10633840" cy="1139075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1486619C-9AF9-42B0-A0BE-0F286E88E7D8}"/>
                </a:ext>
              </a:extLst>
            </p:cNvPr>
            <p:cNvCxnSpPr>
              <a:cxnSpLocks/>
              <a:stCxn id="13" idx="1"/>
              <a:endCxn id="36" idx="3"/>
            </p:cNvCxnSpPr>
            <p:nvPr/>
          </p:nvCxnSpPr>
          <p:spPr>
            <a:xfrm flipH="1">
              <a:off x="8497614" y="4504980"/>
              <a:ext cx="528144" cy="3420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47A5336-655D-40A1-AD26-BD0C8D47B041}"/>
                </a:ext>
              </a:extLst>
            </p:cNvPr>
            <p:cNvSpPr/>
            <p:nvPr/>
          </p:nvSpPr>
          <p:spPr>
            <a:xfrm>
              <a:off x="9025758" y="4244849"/>
              <a:ext cx="2262351" cy="5202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黑洞貼皮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69E5C84-D7AA-4659-8416-55B9C8A11A59}"/>
                </a:ext>
              </a:extLst>
            </p:cNvPr>
            <p:cNvSpPr/>
            <p:nvPr/>
          </p:nvSpPr>
          <p:spPr>
            <a:xfrm>
              <a:off x="654269" y="4310227"/>
              <a:ext cx="7843345" cy="107369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30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9951B-F5CE-4F06-A95E-D7350F33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製作立方體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AD20A2-7D32-4D91-A3CC-3F2D05D9D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163" y="1742939"/>
            <a:ext cx="5438775" cy="2066925"/>
          </a:xfrm>
        </p:spPr>
      </p:pic>
      <p:pic>
        <p:nvPicPr>
          <p:cNvPr id="2050" name="Picture 2" descr="3D collision detection - Game development | MDN">
            <a:extLst>
              <a:ext uri="{FF2B5EF4-FFF2-40B4-BE49-F238E27FC236}">
                <a16:creationId xmlns:a16="http://schemas.microsoft.com/office/drawing/2014/main" id="{B93251DB-4FAF-4876-8634-A8F10329D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3973649"/>
            <a:ext cx="41148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eractives . 3D Shapes . Surface Area &amp; Volume">
            <a:extLst>
              <a:ext uri="{FF2B5EF4-FFF2-40B4-BE49-F238E27FC236}">
                <a16:creationId xmlns:a16="http://schemas.microsoft.com/office/drawing/2014/main" id="{64AEE9B5-764E-4847-B207-0D89D21AB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64" y="2740161"/>
            <a:ext cx="32670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78CC0-E0D7-4BD2-BFC7-4C7A3FEB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黑洞外框光線渲染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C3B537-D39C-4337-969B-CDAE536A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54" y="1488545"/>
            <a:ext cx="8315325" cy="276225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E301F1-1735-4BD5-B004-B4C17519B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6451" y="4400589"/>
            <a:ext cx="2721441" cy="184274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E7E5ED-26F3-4B3A-8B24-3CABEA1C8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709" y="4358234"/>
            <a:ext cx="2721440" cy="192745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F4CE25E-BECA-487A-B18A-42D3105BFE3E}"/>
              </a:ext>
            </a:extLst>
          </p:cNvPr>
          <p:cNvSpPr txBox="1"/>
          <p:nvPr/>
        </p:nvSpPr>
        <p:spPr>
          <a:xfrm>
            <a:off x="3450678" y="3881463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http://www.mathopenref.com/polygonradius.html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62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93852-64DC-4887-9309-BB0574F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製造背景渲染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6904C7-2FFF-4953-9125-952ACC6A3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2121088"/>
            <a:ext cx="8148637" cy="382867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F765C3-9D6D-4A9C-9A6D-1204D22C9D54}"/>
              </a:ext>
            </a:extLst>
          </p:cNvPr>
          <p:cNvSpPr/>
          <p:nvPr/>
        </p:nvSpPr>
        <p:spPr>
          <a:xfrm>
            <a:off x="717331" y="2341180"/>
            <a:ext cx="7748752" cy="10247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1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內容版面配置區 24">
            <a:extLst>
              <a:ext uri="{FF2B5EF4-FFF2-40B4-BE49-F238E27FC236}">
                <a16:creationId xmlns:a16="http://schemas.microsoft.com/office/drawing/2014/main" id="{18DF0F27-7F25-4A98-A9FE-A17711FA6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2151692"/>
            <a:ext cx="8148637" cy="3767466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5DCA67A-4186-40CA-A009-A11F72E4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計算黑洞外引力波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A7529AC-1F96-4B3E-AE45-7AE1292F85D2}"/>
              </a:ext>
            </a:extLst>
          </p:cNvPr>
          <p:cNvGrpSpPr/>
          <p:nvPr/>
        </p:nvGrpSpPr>
        <p:grpSpPr>
          <a:xfrm>
            <a:off x="496614" y="2645763"/>
            <a:ext cx="10807591" cy="852223"/>
            <a:chOff x="496614" y="2645763"/>
            <a:chExt cx="10807591" cy="852223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ABC7E684-A74A-465C-AEC6-D21443C82F05}"/>
                </a:ext>
              </a:extLst>
            </p:cNvPr>
            <p:cNvCxnSpPr>
              <a:cxnSpLocks/>
              <a:stCxn id="12" idx="1"/>
              <a:endCxn id="26" idx="3"/>
            </p:cNvCxnSpPr>
            <p:nvPr/>
          </p:nvCxnSpPr>
          <p:spPr>
            <a:xfrm flipH="1">
              <a:off x="8458200" y="2992605"/>
              <a:ext cx="536357" cy="7927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81867D-45ED-4FCE-A4FF-A5724FB129E6}"/>
                </a:ext>
              </a:extLst>
            </p:cNvPr>
            <p:cNvSpPr/>
            <p:nvPr/>
          </p:nvSpPr>
          <p:spPr>
            <a:xfrm>
              <a:off x="8994557" y="2645763"/>
              <a:ext cx="2309648" cy="69368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計算光線距離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55F9737-B0A6-4A05-8634-BB96B77E4673}"/>
                </a:ext>
              </a:extLst>
            </p:cNvPr>
            <p:cNvSpPr/>
            <p:nvPr/>
          </p:nvSpPr>
          <p:spPr>
            <a:xfrm>
              <a:off x="496614" y="2645763"/>
              <a:ext cx="7961586" cy="85222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C597F5-2D9F-4445-A983-14F2FC2CCAAF}"/>
              </a:ext>
            </a:extLst>
          </p:cNvPr>
          <p:cNvGrpSpPr/>
          <p:nvPr/>
        </p:nvGrpSpPr>
        <p:grpSpPr>
          <a:xfrm>
            <a:off x="552122" y="3595840"/>
            <a:ext cx="8867775" cy="764954"/>
            <a:chOff x="552122" y="3595840"/>
            <a:chExt cx="8867775" cy="764954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6FE8340E-2D23-447C-96DF-419872319597}"/>
                </a:ext>
              </a:extLst>
            </p:cNvPr>
            <p:cNvCxnSpPr>
              <a:cxnSpLocks/>
              <a:stCxn id="9" idx="1"/>
              <a:endCxn id="27" idx="3"/>
            </p:cNvCxnSpPr>
            <p:nvPr/>
          </p:nvCxnSpPr>
          <p:spPr>
            <a:xfrm flipH="1" flipV="1">
              <a:off x="5935718" y="3942682"/>
              <a:ext cx="1174531" cy="7127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877B26D-97A5-47A9-AE1C-322714EE009D}"/>
                </a:ext>
              </a:extLst>
            </p:cNvPr>
            <p:cNvSpPr/>
            <p:nvPr/>
          </p:nvSpPr>
          <p:spPr>
            <a:xfrm>
              <a:off x="7110249" y="3667111"/>
              <a:ext cx="2309648" cy="69368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計算黑洞引力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F5C3708-E3D5-4090-92AA-2F4939E321C6}"/>
                </a:ext>
              </a:extLst>
            </p:cNvPr>
            <p:cNvSpPr/>
            <p:nvPr/>
          </p:nvSpPr>
          <p:spPr>
            <a:xfrm>
              <a:off x="552122" y="3595840"/>
              <a:ext cx="5383596" cy="69368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B2060CC7-FF54-4334-8C23-90E24EBF0A14}"/>
              </a:ext>
            </a:extLst>
          </p:cNvPr>
          <p:cNvGrpSpPr/>
          <p:nvPr/>
        </p:nvGrpSpPr>
        <p:grpSpPr>
          <a:xfrm>
            <a:off x="540629" y="4432066"/>
            <a:ext cx="10146585" cy="772955"/>
            <a:chOff x="540629" y="4432066"/>
            <a:chExt cx="10146585" cy="772955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06E1F3FB-B4D5-4E05-A4CA-04E85275378F}"/>
                </a:ext>
              </a:extLst>
            </p:cNvPr>
            <p:cNvCxnSpPr>
              <a:cxnSpLocks/>
              <a:stCxn id="14" idx="1"/>
              <a:endCxn id="31" idx="3"/>
            </p:cNvCxnSpPr>
            <p:nvPr/>
          </p:nvCxnSpPr>
          <p:spPr>
            <a:xfrm flipH="1" flipV="1">
              <a:off x="6680969" y="4778908"/>
              <a:ext cx="983536" cy="7927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06291D-642F-423D-A779-E1187C84FD77}"/>
                </a:ext>
              </a:extLst>
            </p:cNvPr>
            <p:cNvSpPr/>
            <p:nvPr/>
          </p:nvSpPr>
          <p:spPr>
            <a:xfrm>
              <a:off x="7664505" y="4511338"/>
              <a:ext cx="3022709" cy="69368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計算黑洞中心光線吸收率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7F323A-5E30-4F40-8D9E-DC4FE8EFFF0E}"/>
                </a:ext>
              </a:extLst>
            </p:cNvPr>
            <p:cNvSpPr/>
            <p:nvPr/>
          </p:nvSpPr>
          <p:spPr>
            <a:xfrm>
              <a:off x="540629" y="4432066"/>
              <a:ext cx="6140340" cy="69368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15DEDDD4-BC50-4FDC-B62A-B383C7BA69F4}"/>
              </a:ext>
            </a:extLst>
          </p:cNvPr>
          <p:cNvGrpSpPr/>
          <p:nvPr/>
        </p:nvGrpSpPr>
        <p:grpSpPr>
          <a:xfrm>
            <a:off x="540301" y="5223604"/>
            <a:ext cx="8103472" cy="880858"/>
            <a:chOff x="540301" y="5223604"/>
            <a:chExt cx="8103472" cy="880858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FD5575B-B40E-4B37-84A1-23D6254376CA}"/>
                </a:ext>
              </a:extLst>
            </p:cNvPr>
            <p:cNvCxnSpPr>
              <a:cxnSpLocks/>
              <a:stCxn id="16" idx="1"/>
              <a:endCxn id="34" idx="3"/>
            </p:cNvCxnSpPr>
            <p:nvPr/>
          </p:nvCxnSpPr>
          <p:spPr>
            <a:xfrm flipH="1" flipV="1">
              <a:off x="5593148" y="5485068"/>
              <a:ext cx="740977" cy="27255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826920F-83FB-4BC4-90F3-D47B44E087EB}"/>
                </a:ext>
              </a:extLst>
            </p:cNvPr>
            <p:cNvSpPr/>
            <p:nvPr/>
          </p:nvSpPr>
          <p:spPr>
            <a:xfrm>
              <a:off x="6334125" y="5410779"/>
              <a:ext cx="2309648" cy="69368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計算重力波引力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41B8D01-14B2-4DFC-A127-0F9707E9F7A8}"/>
                </a:ext>
              </a:extLst>
            </p:cNvPr>
            <p:cNvSpPr/>
            <p:nvPr/>
          </p:nvSpPr>
          <p:spPr>
            <a:xfrm>
              <a:off x="540301" y="5223604"/>
              <a:ext cx="5052847" cy="52292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標題 1">
            <a:extLst>
              <a:ext uri="{FF2B5EF4-FFF2-40B4-BE49-F238E27FC236}">
                <a16:creationId xmlns:a16="http://schemas.microsoft.com/office/drawing/2014/main" id="{DA7DDF03-B33F-44BF-9239-A4BB43050890}"/>
              </a:ext>
            </a:extLst>
          </p:cNvPr>
          <p:cNvSpPr txBox="1">
            <a:spLocks/>
          </p:cNvSpPr>
          <p:nvPr/>
        </p:nvSpPr>
        <p:spPr>
          <a:xfrm>
            <a:off x="2823489" y="1132458"/>
            <a:ext cx="3307836" cy="87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2F1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/>
              <a:t>Frag shader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14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kery-PowerPoint-Template" id="{AC99AEBA-4487-3141-8AA0-BAE57C990576}" vid="{C2248709-BE8D-0B41-8C12-FAEB1A0EC9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Black-Hole-PowerPoint-Template</Template>
  <TotalTime>111</TotalTime>
  <Words>124</Words>
  <Application>Microsoft Office PowerPoint</Application>
  <PresentationFormat>寬螢幕</PresentationFormat>
  <Paragraphs>37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微軟正黑體</vt:lpstr>
      <vt:lpstr>Arial</vt:lpstr>
      <vt:lpstr>Trebuchet MS</vt:lpstr>
      <vt:lpstr>Office 佈景主題</vt:lpstr>
      <vt:lpstr>利用光線扭曲效果 製作黑洞</vt:lpstr>
      <vt:lpstr>PowerPoint 簡報</vt:lpstr>
      <vt:lpstr>製作材質</vt:lpstr>
      <vt:lpstr>製作材質</vt:lpstr>
      <vt:lpstr>更新貼皮以及旋轉設置</vt:lpstr>
      <vt:lpstr>製作立方體</vt:lpstr>
      <vt:lpstr>黑洞外框光線渲染</vt:lpstr>
      <vt:lpstr>製造背景渲染</vt:lpstr>
      <vt:lpstr>計算黑洞外引力波</vt:lpstr>
      <vt:lpstr>光線扭曲</vt:lpstr>
      <vt:lpstr>製造黑洞</vt:lpstr>
      <vt:lpstr>計算黑洞內部引力以及位置</vt:lpstr>
      <vt:lpstr>執行程式</vt:lpstr>
      <vt:lpstr>執行結果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10106</dc:creator>
  <cp:lastModifiedBy>shu</cp:lastModifiedBy>
  <cp:revision>24</cp:revision>
  <dcterms:created xsi:type="dcterms:W3CDTF">2021-01-13T22:32:57Z</dcterms:created>
  <dcterms:modified xsi:type="dcterms:W3CDTF">2021-01-14T08:19:35Z</dcterms:modified>
</cp:coreProperties>
</file>