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8"/>
  </p:notesMasterIdLst>
  <p:handoutMasterIdLst>
    <p:handoutMasterId r:id="rId69"/>
  </p:handoutMasterIdLst>
  <p:sldIdLst>
    <p:sldId id="256" r:id="rId2"/>
    <p:sldId id="266" r:id="rId3"/>
    <p:sldId id="296" r:id="rId4"/>
    <p:sldId id="323" r:id="rId5"/>
    <p:sldId id="258" r:id="rId6"/>
    <p:sldId id="324" r:id="rId7"/>
    <p:sldId id="322" r:id="rId8"/>
    <p:sldId id="268" r:id="rId9"/>
    <p:sldId id="297" r:id="rId10"/>
    <p:sldId id="257" r:id="rId11"/>
    <p:sldId id="298" r:id="rId12"/>
    <p:sldId id="320" r:id="rId13"/>
    <p:sldId id="271" r:id="rId14"/>
    <p:sldId id="259" r:id="rId15"/>
    <p:sldId id="260" r:id="rId16"/>
    <p:sldId id="265" r:id="rId17"/>
    <p:sldId id="275" r:id="rId18"/>
    <p:sldId id="330" r:id="rId19"/>
    <p:sldId id="276" r:id="rId20"/>
    <p:sldId id="261" r:id="rId21"/>
    <p:sldId id="262" r:id="rId22"/>
    <p:sldId id="278" r:id="rId23"/>
    <p:sldId id="301" r:id="rId24"/>
    <p:sldId id="303" r:id="rId25"/>
    <p:sldId id="279" r:id="rId26"/>
    <p:sldId id="282" r:id="rId27"/>
    <p:sldId id="305" r:id="rId28"/>
    <p:sldId id="263" r:id="rId29"/>
    <p:sldId id="306" r:id="rId30"/>
    <p:sldId id="307" r:id="rId31"/>
    <p:sldId id="283" r:id="rId32"/>
    <p:sldId id="295" r:id="rId33"/>
    <p:sldId id="318" r:id="rId34"/>
    <p:sldId id="287" r:id="rId35"/>
    <p:sldId id="309" r:id="rId36"/>
    <p:sldId id="331" r:id="rId37"/>
    <p:sldId id="332" r:id="rId38"/>
    <p:sldId id="313" r:id="rId39"/>
    <p:sldId id="293" r:id="rId40"/>
    <p:sldId id="294" r:id="rId41"/>
    <p:sldId id="310" r:id="rId42"/>
    <p:sldId id="311" r:id="rId43"/>
    <p:sldId id="314" r:id="rId44"/>
    <p:sldId id="321" r:id="rId45"/>
    <p:sldId id="288" r:id="rId46"/>
    <p:sldId id="312" r:id="rId47"/>
    <p:sldId id="325" r:id="rId48"/>
    <p:sldId id="333" r:id="rId49"/>
    <p:sldId id="326" r:id="rId50"/>
    <p:sldId id="334" r:id="rId51"/>
    <p:sldId id="327" r:id="rId52"/>
    <p:sldId id="335" r:id="rId53"/>
    <p:sldId id="336" r:id="rId54"/>
    <p:sldId id="315" r:id="rId55"/>
    <p:sldId id="328" r:id="rId56"/>
    <p:sldId id="329" r:id="rId57"/>
    <p:sldId id="337" r:id="rId58"/>
    <p:sldId id="289" r:id="rId59"/>
    <p:sldId id="292" r:id="rId60"/>
    <p:sldId id="316" r:id="rId61"/>
    <p:sldId id="317" r:id="rId62"/>
    <p:sldId id="291" r:id="rId63"/>
    <p:sldId id="338" r:id="rId64"/>
    <p:sldId id="290" r:id="rId65"/>
    <p:sldId id="319" r:id="rId66"/>
    <p:sldId id="267" r:id="rId6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84"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654" autoAdjust="0"/>
  </p:normalViewPr>
  <p:slideViewPr>
    <p:cSldViewPr snapToGrid="0" snapToObjects="1">
      <p:cViewPr varScale="1">
        <p:scale>
          <a:sx n="63" d="100"/>
          <a:sy n="63" d="100"/>
        </p:scale>
        <p:origin x="1954" y="58"/>
      </p:cViewPr>
      <p:guideLst>
        <p:guide orient="horz" pos="2184"/>
        <p:guide pos="2880"/>
      </p:guideLst>
    </p:cSldViewPr>
  </p:slideViewPr>
  <p:notesTextViewPr>
    <p:cViewPr>
      <p:scale>
        <a:sx n="100" d="100"/>
        <a:sy n="100" d="100"/>
      </p:scale>
      <p:origin x="0" y="0"/>
    </p:cViewPr>
  </p:notesTextViewPr>
  <p:sorterViewPr>
    <p:cViewPr>
      <p:scale>
        <a:sx n="200" d="100"/>
        <a:sy n="200" d="100"/>
      </p:scale>
      <p:origin x="0" y="969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05/03/2024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extLst>
      <p:ext uri="{BB962C8B-B14F-4D97-AF65-F5344CB8AC3E}">
        <p14:creationId xmlns:p14="http://schemas.microsoft.com/office/powerpoint/2010/main" val="1802515577"/>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0:24:21.37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1,'1187'0,"-1158"0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1:00:35.05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0,'1986'0,"-1948"0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1:00:36.4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1,'24'0,"78"0,104 13,141 11,2-25,-125-2,1122 3,-1392 0,18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1:00:37.19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0,'26'11,"2"-1,0-2,0-1,44 5,-30-4,327 50,6-33,277-28,-638 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1:00:38.63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0 173,'1'-1,"-1"0,0-1,1 1,-1 0,1 0,-1 0,1 0,-1 0,1 0,0 0,0 0,0 0,-1 0,1 0,0 0,0 0,0 0,0 1,0-1,1 0,-1 1,0-1,0 1,0-1,0 1,1 0,0-1,39-6,-38 6,104-5,119 6,-82 3,154-1,392-5,-6-57,-521 33,-62 8,0 5,130-3,-105 20,-121-3,-12 1,-7-1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1:00:39.25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0 102,'2967'0,"-2891"-4,-1-3,131-29,-154 27,1 2,-1 3,63 1,-111 4,1-1,0 1,0-1,0-1,-1 1,1-1,0 0,0 0,-1 0,1 0,-1-1,1 0,-1 0,8-5,2-7</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1:01:08.48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3,'57'-1,"12"0,0 2,0 4,92 17,-88-7,136 9,78-19,455-7,-714 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1:01:09.02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1 105,'397'-14,"-79"-4,-200 14,-44-3,91-20,-93 13,96-5,216 17,-183 4,-172-2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1:01:09.83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0 105,'0'-1,"1"-1,-1 1,0 0,1 0,-1 0,1-1,-1 1,1 0,0 0,0 0,-1 0,1 0,0 0,0 0,0 1,0-1,0 0,0 0,0 1,0-1,0 1,1-1,-1 1,0-1,0 1,3-1,36-7,-37 8,57-6,43-6,-41 2,102-2,68 13,-100 1,540-2,-638-2,0-1,38-9,-34 5,56-3,-29 9,-36 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1:01:10.32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70,'17'-1,"-1"-1,0-1,31-8,-11 1,33-4,1 3,124-5,765 15,-466 3,-450-2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1:01:11.17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1 171,'6'-2,"-1"0,1 0,0 0,-1 0,1-1,-1 0,8-6,0 1,3 1,1 0,0 1,0 0,0 2,1 0,29-3,10-2,24-2,1 3,146 6,-129 4,1168-1,-775-36,-63 2,69 32,-231 3,-231-2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0:24:22.01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28 0,'-5'0,"-9"0,5 0,9 0,11 0,9 0,7 0,4 0,9 0,3 0,1 0,-3 0,-1 0,-2 0,-3 0,-6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1:01:11.99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20 0,'-20'0,"24"0,36 0,2589 0,-2596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1:01:13.0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1,'21'-1,"1"1,-1 2,1 0,-1 1,0 1,0 0,0 2,32 13,-30-11,0 0,1-2,-1-1,2-1,46 1,8 3,99 7,263-10,-232-7,-20 2,-150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1:01:14.70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31,'0'-6,"6"-1,7 0,8 1,0 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1:01:16.51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0,'6'0,"7"0,7 6,7 2,-2 6,0-1,3-1,-4 2,-1 5,3 5,-5-2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1:01:20.03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 1,'-2'146,"5"163,1-275,1-1,16 54,-10-47,6 46,-8 50,-8-92,2 0,14 71,3-28,10 117,-24-168,1-1,1 0,20 50,-16-54,-2 0,-1 1,-2 0,6 48,1 50,0-16,-9 6,-5-87</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1:01:20.74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1,'0'1969,"-1"-1959,2 0,0 0,0-1,3 12,3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1:01:22.07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212 4,'-43'-1,"30"-1,0 2,0-1,0 2,0 0,0 0,-25 7,35-6,0-1,-1 1,1 0,0 0,0 1,1-1,-1 1,0-1,1 1,0 0,0 0,-1 0,2 0,-1 0,0 0,1 1,-1-1,1 0,0 1,0 0,0-1,0 8,-1 8,1 0,0 0,4 23,-2-19,5 150,-6-169,1-1,0 1,0 0,0-1,0 1,0-1,1 0,0 1,0-1,0 0,0 0,3 4,36 29,-8-7,9 18,-25-28,0 0,23 19,-8-12,0 2,-2 1,28 36,-49-53,0 0,0 0,-1 1,-1 1,0-1,-1 1,-1 0,0 1,-1-1,0 1,3 29,-8-22,0 1,-1 0,-2-1,0 0,-1 0,-13 35,8-29,2 2,1-1,-3 32,-22 134,30-185,-1 4,0 0,-1-1,-1 0,0 0,-11 21,4-17</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1:01:23.65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0,'3'60,"10"62,2 11,-11-80,3-1,24 93,50 94,-61-188,-2 1,-2 1,15 96,-16-57,28 93,-8-38,-21-87,-6-28,-1-1,-2 1,3 45,-6-39,3 0,11 51,-9-54,-4-21,1 1,0-1,1 0,0 0,10 18,-3-15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1:01:26.94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741 516,'-408'0,"403"0,-1 0,1 0,0 0,-1-1,1 0,0 0,0 0,0 0,0-1,0 0,0 0,0 0,0-1,1 0,-1 0,1 0,0 0,0-1,-4-4,6 6,-28-23,29 24,1 1,-1 0,0-1,1 1,-1-1,0 1,0 0,1 0,-1-1,0 1,0 0,0 0,1 0,-1 0,0 0,0 0,0 0,1 0,-1 0,0 0,0 1,0-1,1 0,-1 1,0-1,1 0,-1 1,0-1,1 1,-1-1,0 1,1-1,-1 1,1-1,-1 1,1 0,-1-1,1 1,-1 0,1-1,0 1,-1 0,1 1,-4 12,1 1,0 0,1 0,1 0,0 0,1 0,3 26,-1 2,2 622,-5-477,0-162,-2-1,-1 1,-1-1,-15 42,10-36,2 1,-5 37,9-31,0 47,5-71,0 0,0 0,1 0,1-1,1 1,8 22,-2-13,-2 0,0 1,-1 0,-1 0,-2 1,0-1,0 45,-4-65,4 47,-4-49,1-1,-1 1,0-1,0 1,1-1,-1 1,1-1,-1 1,1-1,0 0,-1 0,1 1,0-1,0 0,0 0,0 0,0 0,0 0,0 0,1 0,-1 0,0 0,0 0,1-1,-1 1,1 0,-1-1,0 1,3-1,-4 0,1 0,0 0,-1 0,1 0,0 0,0-1,-1 1,1 0,0 0,-1-1,1 1,0-1,-1 1,1 0,-1-1,1 1,-1-1,1 1,-1-1,1 0,-1 1,1-1,-1 1,0-1,1 0,-1 0,7-23,-7 22,4-21,-1 0,-2 0,0 0,-1 0,-2 0,-7-43,-47-137,37 146,3-1,-13-83,21 20,9-163,3 127,-4-679,0 825,0 0,-1 0,0 0,-1 0,0 0,-1 0,0 0,-1 1,0-1,-1 1,0 0,0 0,-1 1,-14-18,14 20,1 1,1 1,0-1,0 1,1-1,-6-13,8 18,1 0,0 0,0 0,-1 0,1 0,0 0,0 0,0 0,0 0,0 0,1 0,-1 0,0 0,0 0,1 0,-1 0,0 0,1 0,0 0,0-1,0 1,0 0,1 0,-1 0,0 0,1 0,-1 0,1 0,-1 1,1-1,-1 1,1-1,-1 1,1-1,3 1,26-4,0 2,0 1,47 5,1 0,12-4,70 2,-148 0,1 1,-1 0,0 1,0 0,0 1,-1 0,0 2,13 7,-7-4,0-1,32 11,-50-20,13 4,0 0,0 0,-1 2,23 12,-31-15,0 0,0 0,-1 0,1 1,-1 0,0-1,0 1,-1 0,1 1,-1-1,0 0,0 1,0-1,0 1,-1-1,0 1,1 7,3 66,-5-66,0 1,0-1,1 0,0 0,1 0,1 0,0 0,1-1,0 1,0-1,9 14,-5-11,0-1,-1 1,0 1,-1-1,0 1,-2 0,1 1,-2-1,0 1,1 30,-6 179,3 40,2-249,0-1,1 1,0-1,2 0,7 16,-6-14,0 1,-1 0,5 24,-9-20,-1 1,0-1,-2 0,0 0,-2 0,0 0,-9 26,3 15,2 0,3 0,6 101,1-42,-3-108,-1 7,2 0,0 0,1 0,9 37,-10-53,1 1,-1-1,0 1,0 0,0-1,-1 10,-3 2</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1:01:27.41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0:24:24.10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6082 1,'-1'8,"0"1,0-1,-1 1,0-1,-1 0,1 0,-2 0,-4 10,-39 59,41-68,-8 11,-1-1,-1-1,0-1,-1 0,-2-1,1-1,-2-1,-40 24,-107 66,-59 41,215-137,-1 0,0-1,0-1,-1 0,-20 6,-69 15,67-20,21-5,-1 1,1 0,0 1,0 1,0 0,0 1,1 0,-20 14,18-11,0-1,0 0,-1-1,0-1,0 0,-1-1,-31 5,17-3,-35 12,51-13,-2-1,0 1,0 1,0 1,1 0,1 1,-1 1,-27 23,38-28,0-1,0 0,-1 0,1-1,-1 1,0-1,0-1,0 1,-12 2,-2 0,-38 2,43-6,1 1,-1 0,0 1,1 1,-19 7,10-2,-1-1,1-1,-1-2,-1 0,-32 3,39-5,1 1,0 0,0 2,-18 8,13-6,-37 11,-2-1,0 2,-94 47,153-66,-134 71,126-67,-1 0,1-1,-1 0,1-1,-1 0,0-1,0 0,-15 0,14-1,0 1,0 0,0 0,0 2,0-1,-12 7,3-1,0 0,0-1,-1-1,-36 7,-80 17,-47 16,120-28,-107 17,107-25,-96 29,43-8,46-11,-73 31,-51 15,159-59,-1-2,-50 1,-14 2,2 2,-150-2,221-8,1 2,-44 9,37-5,-36 2,40-5,1 1,0 1,-35 12,33-9,0 0,-54 6,-330-10,224-8,74 3,82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1:01:27.76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1:01:28.13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14 1,'-6'0,"-2"0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1:22:38.69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0,'4459'0,"-4446"0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1:22:42.20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0,'446'23,"-176"-4,-185-15,448 28,-1 33,-66 26,347 50,-507-134,-186-8,-92-4,-22-3,-18-3,-45-22,-103-41,9 6,135 59,0 1,0 0,-1 1,0 1,0 1,-1 1,0 0,-25-2,31 6</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1:22:45.58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86,'1226'12,"-972"-4,112 1,-259-17,8 0,-82 7,65-12,-65 7,-1 2,36 0,-42 4,2 2,-1-2,0 0,0-2,0-2,0 0,50-15,-53 12,1 1,0 1,0 1,45 0,-5-1,326-7,-325 12,-48 2,0 0,0 1,0 1,-1 1,1 0,19 10,-17-7,0-1,0-1,1-1,21 3,-29-7</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1:22:48.1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73,'267'21,"-138"-6,47 2,512 29,19-46,-662-3,0-2,0-1,74-22,-71 15,0 2,92-8,144 20,38-2,-129-14,-139 9,64-15,-71 11,0 2,56-3,39 4,44 0,-48 6,150 5,-164 15,-84-11,0-2,64 1,289 5,-119-9,-151-4,-121 0,0 1,0 0,0 0,0 1,1-1,-1 0,0 1,0-1,0 1,0-1,0 1,0 0,-1 0,4 2,1 3</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1:22:52.53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0 228,'1358'14,"393"-14,-1657-3,167-26,86-43,-52-5,-239 63,0 2,70-5,117 4,-190 11,61 0,119 14,-182-8,96 13,-121-11,0 2,-1 0,47 24,-33-17,1-1,58 12,32 11,-18-7,-79-22,1 1,47 20,-72-26,0 0,0 0,1-1,-1-1,11 2,33 7,-106-7,-389-38,344 21,45 4,-1 4,-57 0,62 9,-1 3,-74 17,33-5,39-12,0-2,-88-5,41-1,34 0,0-3,-92-18,56 4,85 16</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1:22:55.61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0,'262'21,"-137"-8,632 37,-277-22,-317-10,0 8,208 59,120 28,-365-93,2-5,0-6,0-6,1-5,133-20,-136 5,127-14,-142 16,218-58,-313 68,285-63,-150 59,-26 3,-52-6,-49 7,1 1,36-1,31 8,103 17,-144-14,-31-5,-1 1,0 1,1 1,-2 0,27 11,53 13,-84-22,0 0,-36-4,-21-5,0-2,-1-1,2-3,-60-20,-38-8,-9-1,91 21,-1 3,-96-11,-130 21,174 6,-136-15,142 0,0 5,-148 7,99 9,-202 20,-82 0,388-27,-12 2,0 2,1 4,0 1,-69 23,33-2,31-9,-93 18,136-37</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1:23:01.08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0 176,'64'0,"350"5,-3 32,-229-5,-88-13,-1-4,157 5,237-11,-436-7,227-8,-177 1,285 16,-248-2,167-10,-225 0,0 3,158 24,-84-5,-75-16,90-6,-57-1,-100 1,1 0,-1-1,1 0,-1-1,0 0,0-1,0 0,0-1,15-9,-7 2,-1 0,-1-2,0 0,22-22,-34 30,0-1,-1 1,0-1,0 0,-1 0,0-1,0 1,-1-1,1 0,-2 0,1 0,-1 0,-1 0,2-16,8-10,-9 29,0 1,0-1,-1 0,0 0,1 0,-2 0,2-7,-3 10,1 1,0 0,-1-1,1 1,-1-1,1 1,-1 0,0-1,1 1,-1 0,0-1,0 1,0 0,0 0,0 0,0 0,-1 0,1 0,0 0,0 1,-1-1,1 0,0 1,-1-1,1 0,-1 1,1 0,-1-1,1 1,-3 0,-26-4,0 1,0 1,-59 5,15 0,-46 1,-215 34,122-11,136-18,-628 13,512-23,-30-14,153 16,-114 17,152-13,1 2,0 1,1 1,0 2,-56 29,45-18,-1-1,0-2,-2-2,0-2,-65 14,56-18,12-2,-60 5,88-13,-1-1,0 0,0-1,1 0,-1-2,0 1,1-2,-19-6,13 3,-1 0,0 2,0 0,-34-2,-79 2,16 3,108 1,0-1,1 0,-1 0,1-1,0 0,-12-6,-28-10,-27-10,62 25,0 0,1-1,-1-1,1 0,0-1,0 0,-15-13,13 9,0 2,-1 0,0 0,-22-8,-71-18,-46-17,141 47</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1:23:12.63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72,'237'1,"259"-2,-281-14,33 1,-176 15,122-2,-160-3,56-13,-62 10,0 2,1 0,33 0,-31 7,54 8,-73-8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0:24:26.35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5,'53'-2,"-35"0,-1 1,1 1,0 1,-1 0,1 1,-1 1,29 9,-40-8,1 0,0 0,-1 0,0 1,0 0,0 1,-1-1,0 1,8 11,20 21,-13-19,1-1,1-1,35 20,-27-18,28 24,-10-7,34 22,-40-24,-36-27,1-1,0 0,0-1,1 0,9 6,150 81,-119-64,-17-8,41 34,-46-32,2-1,33 18,213 101,-237-118,-30-16,2-1,-1 0,1-1,0 1,0-2,0 1,0-1,19 3,-14-3,-1 0,0 1,0 1,0 0,0 0,-1 1,0 1,0 0,16 14,-27-21,34 25,-14-10,1 0,1-1,40 17,3-3,31 11,-18-8,-62-23,0 0,0-2,0 0,1-1,21 3,22-3,-46-5,1 0,-1 2,0 0,0 0,0 2,0 0,16 6,11 10,70 22,-85-36,43 5,-43-8,48 12,17 17,-57-19,59 15,17-3,93 18,-168-40,45-1,3 0,-68 1,1 0,-1 1,0 1,28 12,22 7,268 54,-273-67,-19-2,0-2,49 1,-41-5,50 10,34 3,-104-13,0 1,0 2,55 18,-35-9,-19-9,0 0,0-2,36 0,55 8,-25 8,-53-9,1-2,86 6,540-15,-286-3,-335 4,0-2,0-2,0-2,54-14,-56 6,0 2,65-7,-83 16</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1:23:19.13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1 282,'542'-14,"-16"0,-136 34,-130-2,587 1,-342-5,-395-14,327-9,192-34,-553 38,176-18,-208 19,78 4,21-2,-125 0,-1-2,35-11,-34 9,1 1,26-4,-1 2,47-15,22-4,44 1,211-38,-292 47,128-10,-102 20,-11-1,119 8,-185 2,0 1,40 13,16 4,353 90,-396-100,2 3,60 30,-34-13,-7-4,-2 2,-1 3,-1 3,57 47,-111-82,1 1,-1 0,0-1,0 1,0 0,0 0,0 0,0 0,0 0,0 0,0 0,-1 0,1 0,0 1,-1-1,1 0,-1 0,1 1,-1-1,1 0,-1 1,0-1,0 0,0 1,0-1,0 0,0 3,-1-2,0-1,-1 0,1 0,0 0,-1 1,1-1,-1-1,1 1,-1 0,1 0,-1 0,0-1,1 1,-1-1,0 1,0-1,1 0,-1 0,0 0,0 0,-1 0,-63 1,0-3,-76-12,-131-33,-41-6,170 36,-259-64,326 61,-1 4,-144-11,-161 19,-547-20,699-6,59 6,-329-22,164 37,38 4,186-1,-15-4,-1 6,-134 9,156 7,-118 9,-243 49,227-30,-6 0,174-23,-131 4,184-16,-140 12,125-11,0 2,-38 9,50-9,-12 4,19-5,-1 1,0-2,-24 1,25-3,0 0,-1 1,1 1,0 0,1 2,-18 4,-8 2,29-9</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1:23:22.01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0,'284'10,"-157"-5,566 35,-505-29,233-15,-51-3,6 0,255 2,-456 19,49 0,-126-6,-28-1,400 6,-227-3,-224-9,67 3,0-3,1-4,87-14,-6-3,14-2,30 0,-189 20,177 0,-107 3,-79-1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1:23:24.37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15,'2844'0,"-2607"-7,10 0,96 7,-331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1:26:00.57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1 104,'451'0,"-426"-2,-1-1,0-1,0-1,0-1,39-15,46-12,-47 21,0 4,77-2,131 13,-85 0,-6-3,-151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1:26:02.26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1,'2367'0,"-2342"0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1:26:03.93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0,'387'0,"-360"2,0 1,-1 1,0 1,39 14,-36-10,1-2,0 0,32 2,256-8,-153-3,605 2,-742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1:41:01.38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1 223,'615'0,"-579"-2,68-12,11-1,-86 11,0 0,0-2,37-13,33-6,61-18,-111 28,-23 9,0 1,46-3,12-2,149-28,-202 33,-4 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1:41:02.71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1,'1094'0,"-1066"0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1:41:03.85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0,'2156'0,"-2128"0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1:41:10.9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413 164,'2157'0,"-2151"0,0 0,1-1,-1 0,0 0,0 0,0 0,0-1,0 0,-1-1,10-4,-7 2,0-1,0-1,-1 1,0-1,13-15,-13 14,1 1,0 0,12-8,-13 10,0 0,-1-1,1 1,-1-1,6-9,-12 15,1 0,-1 0,0-1,0 1,0 0,0-1,0 1,0 0,0-1,0 1,0 0,0-1,0 1,0 0,0-1,0 1,0 0,0 0,0-1,0 1,-1 0,1-1,0 1,0 0,0 0,0-1,-1 1,1 0,0 0,0-1,-1 1,1 0,0 0,0 0,-1-1,1 1,0 0,0 0,-1 0,1 0,0 0,-1 0,1 0,0-1,-1 1,1 0,0 0,-1 0,1 0,-1 1,-19-4,18 3,-283 0,116 3,-1488-3,6451 0,-10237 0,5986 0,-517 1,1 2,42 10,-38-7,41 4,304-7,-191-6,535 3,-688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0:24:27.87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2,'156'-2,"173"5,-131 23,-171-22,12 5,-1 1,46 18,-45-14,75 18,296 63,-255-55,-102-26,-19-5,0-1,44 5,-56-10,0 1,0 1,-1 1,23 10,39 10,23-7,-69-13,-1 0,44 15,-38-5,-17-6,1-2,-1 0,53 8,239 31,-265-38,0-3,77 0,-70-5,89 13,-73-3,106 2,77-14,-89-2,984 3,-1130-1,0-1,45-11,16-3,-67 13,0 0,0-2,0 0,0-1,-1-1,24-13,30-13,-21 13,65-38,-83 39</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1:41:46.20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2,'329'-2,"363"4,-365 14,47 0,-28 17,-145-9,231-16,-256-10,293 2,-442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1:41:48.88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0,'455'33,"-98"-3,-96-27,137 10,198 6,-505-19,-71-2,-1 0,1 0,23-8,-20 4,43-4,51-6,-78 9,62-3,316 10,-192 1,-198-1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1:41:51.01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35,'568'-19,"520"4,-700 17,1042-2,-1402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1:41:53.11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1 132,'1066'56,"-750"-18,135 14,851-4,-833-49,-461 1,-1 0,1-1,0 0,-1 0,13-3,-19 3,0 1,0 0,0-1,1 1,-1-1,0 0,0 1,0-1,0 0,0 1,0-1,0 0,0 0,0 0,0 0,-1 0,1 0,0 0,-1 0,1 0,0-1,-1 1,0 0,1 0,-1 0,0-1,1 1,-1 0,0-1,0 1,0 0,0 0,0-1,0 1,-1 0,1 0,0-1,-1 1,1 0,-1 0,0-3,-6-6,1 1,-1-1,-1 1,0 0,0 1,0-1,-1 2,-1-1,-9-5,-13-12,17 13,1-2,-2 1,0 0,0 1,-1 1,-1 1,0 0,-37-13,10 12,0 1,-1 3,0 2,0 2,-48 3,-13 0,28-1,0 3,-108 17,-282 99,376-86</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1:41:54.48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1511 33,'-783'0,"742"-2,-67-12,-16-1,-85 13,122 3,69 0,1 1,1 1,-25 6,-2 1,20-6</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1:41:57.12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65,'1795'0,"-1752"-2,70-12,-66 7,54-2,312 8,-189 2,-202-2,0-1,0-2,21-5,38-6,-66 13,-23 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0:24:30.41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1,'748'0,"-730"0,0 2,0 0,0 1,0 1,0 0,24 10,95 52,-46-20,-41-20,47 33,-56-32,1-3,47 21,72 6,-16-6,-123-38,1 0,-1-2,27 2,16 4,-45-7,0 0,0 2,0 0,-1 1,0 1,0 0,22 15,-27-14,1-1,0-1,1 0,0-1,0 0,0-1,1-1,17 2,187 48,-76-15,-95-25,-31-8,38 7,-24-6,1 1,-1 1,44 20,-45-16,1-2,0-1,45 8,308 64,-23 28,-92-61,-191-35,-73-12,0 0,0 1,0 0,0 0,0 0,0 1,-1 0,9 7,-4-3,-1-1,2-1,-1 0,1 0,0-1,0 0,1-1,-1-1,1 0,20 2,39 11,118 30,-14-5,-142-32,0-2,1-1,55 1,107-8,-72-2,860 3,-942 2,69 13,23 1,390-13,-266-5,643 2,-866-2,1-2,0-2,51-13,52-9,-12 18,-69 7,78-14,61-30,-97 21,-68 16,48-20,4-3,240-42,-258 60,0-4,92-39,-83 28,86-20,-93 34,1 0,-1-2,79-33,-100 32,-26 10,0 0,40-23,-2-9,59-35,-104 68,1 1,-1 1,1 0,1 1,-1 0,23-2,-20 5,1-1,-2 0,1-2,0 0,-1-1,25-12,14-3,-49 19,0-1,0 1,-1-1,1 0,-1-1,0 0,0 0,0-1,0 0,7-6,10-13,1 1,1 1,54-36,-65 50,0-1,-1-1,-1-1,15-13,-15 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1:00:32.94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1,'42'2,"0"2,0 2,-1 2,0 1,40 16,367 87,-316-83,84 13,-190-36,-1 0,-1 1,1 2,-1 1,34 18,46 19,-66-34,2-1,-1-2,1-1,0-3,1-1,50 0,-25-2,0 3,79 18,-70-10,92 5,199-18,-172-3,-164 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1:00:33.78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0,'5'1,"0"0,0-1,1 2,-1-1,0 1,5 2,22 6,102 4,26 6,-38 7,-43-8,152 15,138-32,-37-2,-73 34,-174-19,91 3,346-16,-251-4,-239 2,-3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01:00:34.52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2,'134'-2,"147"5,-250 2,0 1,-1 1,0 2,0 1,43 21,-42-17,0-2,1 0,0-2,48 8,451 18,1246-37,-1749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05/03/2024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extLst>
      <p:ext uri="{BB962C8B-B14F-4D97-AF65-F5344CB8AC3E}">
        <p14:creationId xmlns:p14="http://schemas.microsoft.com/office/powerpoint/2010/main" val="14235106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Dev: thiết kế theo yêu cầu</a:t>
            </a:r>
          </a:p>
          <a:p>
            <a:r>
              <a:rPr lang="en-US"/>
              <a:t>Delivery: phân phát phần mềm/ doc HDSD đi kèm cho khách hàng</a:t>
            </a:r>
          </a:p>
        </p:txBody>
      </p:sp>
      <p:sp>
        <p:nvSpPr>
          <p:cNvPr id="4" name="Slide Number Placeholder 3"/>
          <p:cNvSpPr>
            <a:spLocks noGrp="1"/>
          </p:cNvSpPr>
          <p:nvPr>
            <p:ph type="sldNum" sz="quarter" idx="5"/>
          </p:nvPr>
        </p:nvSpPr>
        <p:spPr/>
        <p:txBody>
          <a:bodyPr/>
          <a:lstStyle/>
          <a:p>
            <a:fld id="{C5ED926C-2523-DB4E-AA42-7803F6FA2B59}" type="slidenum">
              <a:rPr lang="en-US" smtClean="0"/>
              <a:t>3</a:t>
            </a:fld>
            <a:endParaRPr lang="en-US"/>
          </a:p>
        </p:txBody>
      </p:sp>
    </p:spTree>
    <p:extLst>
      <p:ext uri="{BB962C8B-B14F-4D97-AF65-F5344CB8AC3E}">
        <p14:creationId xmlns:p14="http://schemas.microsoft.com/office/powerpoint/2010/main" val="2294922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Scrum (Tìm hiểu thêm – Phỏng vấn) </a:t>
            </a:r>
            <a:r>
              <a:rPr lang="en-US">
                <a:sym typeface="Wingdings" panose="05000000000000000000" pitchFamily="2" charset="2"/>
              </a:rPr>
              <a:t> SAFE (scale agile framework)</a:t>
            </a:r>
            <a:endParaRPr lang="en-US"/>
          </a:p>
        </p:txBody>
      </p:sp>
      <p:sp>
        <p:nvSpPr>
          <p:cNvPr id="4" name="Slide Number Placeholder 3"/>
          <p:cNvSpPr>
            <a:spLocks noGrp="1"/>
          </p:cNvSpPr>
          <p:nvPr>
            <p:ph type="sldNum" sz="quarter" idx="5"/>
          </p:nvPr>
        </p:nvSpPr>
        <p:spPr/>
        <p:txBody>
          <a:bodyPr/>
          <a:lstStyle/>
          <a:p>
            <a:fld id="{C5ED926C-2523-DB4E-AA42-7803F6FA2B59}" type="slidenum">
              <a:rPr lang="en-US" smtClean="0"/>
              <a:t>18</a:t>
            </a:fld>
            <a:endParaRPr lang="en-US"/>
          </a:p>
        </p:txBody>
      </p:sp>
    </p:spTree>
    <p:extLst>
      <p:ext uri="{BB962C8B-B14F-4D97-AF65-F5344CB8AC3E}">
        <p14:creationId xmlns:p14="http://schemas.microsoft.com/office/powerpoint/2010/main" val="419337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Khi làm BTL buộc phải có phần này</a:t>
            </a:r>
          </a:p>
        </p:txBody>
      </p:sp>
      <p:sp>
        <p:nvSpPr>
          <p:cNvPr id="4" name="Slide Number Placeholder 3"/>
          <p:cNvSpPr>
            <a:spLocks noGrp="1"/>
          </p:cNvSpPr>
          <p:nvPr>
            <p:ph type="sldNum" sz="quarter" idx="5"/>
          </p:nvPr>
        </p:nvSpPr>
        <p:spPr/>
        <p:txBody>
          <a:bodyPr/>
          <a:lstStyle/>
          <a:p>
            <a:fld id="{C5ED926C-2523-DB4E-AA42-7803F6FA2B59}" type="slidenum">
              <a:rPr lang="en-US" smtClean="0"/>
              <a:t>20</a:t>
            </a:fld>
            <a:endParaRPr lang="en-US"/>
          </a:p>
        </p:txBody>
      </p:sp>
    </p:spTree>
    <p:extLst>
      <p:ext uri="{BB962C8B-B14F-4D97-AF65-F5344CB8AC3E}">
        <p14:creationId xmlns:p14="http://schemas.microsoft.com/office/powerpoint/2010/main" val="909051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Vừa lên kế hoạch vừa thực hiện, thiết kế</a:t>
            </a:r>
          </a:p>
          <a:p>
            <a:endParaRPr lang="en-US"/>
          </a:p>
          <a:p>
            <a:r>
              <a:rPr lang="en-US"/>
              <a:t>Tool kiểm thử tự động </a:t>
            </a:r>
            <a:r>
              <a:rPr lang="en-US">
                <a:sym typeface="Wingdings" panose="05000000000000000000" pitchFamily="2" charset="2"/>
              </a:rPr>
              <a:t> Giảm gánh nặng công việc</a:t>
            </a:r>
          </a:p>
          <a:p>
            <a:endParaRPr lang="en-US">
              <a:sym typeface="Wingdings" panose="05000000000000000000" pitchFamily="2" charset="2"/>
            </a:endParaRPr>
          </a:p>
          <a:p>
            <a:r>
              <a:rPr lang="en-US">
                <a:sym typeface="Wingdings" panose="05000000000000000000" pitchFamily="2" charset="2"/>
              </a:rPr>
              <a:t>Tài liệu không nên viết cụ thể, chi tiết  Những điểm cốt lõi của pm: NSD đọc vào là hiểu</a:t>
            </a:r>
          </a:p>
          <a:p>
            <a:r>
              <a:rPr lang="en-US">
                <a:sym typeface="Wingdings" panose="05000000000000000000" pitchFamily="2" charset="2"/>
              </a:rPr>
              <a:t> Bắt buộc phải có doc.</a:t>
            </a:r>
            <a:endParaRPr lang="en-US"/>
          </a:p>
        </p:txBody>
      </p:sp>
      <p:sp>
        <p:nvSpPr>
          <p:cNvPr id="4" name="Slide Number Placeholder 3"/>
          <p:cNvSpPr>
            <a:spLocks noGrp="1"/>
          </p:cNvSpPr>
          <p:nvPr>
            <p:ph type="sldNum" sz="quarter" idx="5"/>
          </p:nvPr>
        </p:nvSpPr>
        <p:spPr/>
        <p:txBody>
          <a:bodyPr/>
          <a:lstStyle/>
          <a:p>
            <a:fld id="{C5ED926C-2523-DB4E-AA42-7803F6FA2B59}" type="slidenum">
              <a:rPr lang="en-US" smtClean="0"/>
              <a:t>4</a:t>
            </a:fld>
            <a:endParaRPr lang="en-US"/>
          </a:p>
        </p:txBody>
      </p:sp>
    </p:spTree>
    <p:extLst>
      <p:ext uri="{BB962C8B-B14F-4D97-AF65-F5344CB8AC3E}">
        <p14:creationId xmlns:p14="http://schemas.microsoft.com/office/powerpoint/2010/main" val="1468007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Plan: thực hiện theo từng bước, có lỗi phải quay lại từ đầu.</a:t>
            </a:r>
          </a:p>
          <a:p>
            <a:r>
              <a:rPr lang="en-US"/>
              <a:t>Agile: các công đoạn xen kẽ và </a:t>
            </a:r>
            <a:r>
              <a:rPr lang="en-US" b="1" u="sng"/>
              <a:t>thực hiện đồng thời</a:t>
            </a:r>
          </a:p>
        </p:txBody>
      </p:sp>
      <p:sp>
        <p:nvSpPr>
          <p:cNvPr id="4" name="Slide Number Placeholder 3"/>
          <p:cNvSpPr>
            <a:spLocks noGrp="1"/>
          </p:cNvSpPr>
          <p:nvPr>
            <p:ph type="sldNum" sz="quarter" idx="5"/>
          </p:nvPr>
        </p:nvSpPr>
        <p:spPr/>
        <p:txBody>
          <a:bodyPr/>
          <a:lstStyle/>
          <a:p>
            <a:fld id="{C5ED926C-2523-DB4E-AA42-7803F6FA2B59}" type="slidenum">
              <a:rPr lang="en-US" smtClean="0"/>
              <a:t>6</a:t>
            </a:fld>
            <a:endParaRPr lang="en-US"/>
          </a:p>
        </p:txBody>
      </p:sp>
    </p:spTree>
    <p:extLst>
      <p:ext uri="{BB962C8B-B14F-4D97-AF65-F5344CB8AC3E}">
        <p14:creationId xmlns:p14="http://schemas.microsoft.com/office/powerpoint/2010/main" val="1640772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Overheads: những việc dư thừa làm </a:t>
            </a:r>
            <a:r>
              <a:rPr lang="en-US" b="1"/>
              <a:t>mất tg &amp; không đem lại hiệu quả (gánh nặng) (công việc k ảnh hưởng trực tiếp đến output nhưng tốn chi phí cho nó).</a:t>
            </a:r>
          </a:p>
          <a:p>
            <a:endParaRPr lang="en-US"/>
          </a:p>
        </p:txBody>
      </p:sp>
      <p:sp>
        <p:nvSpPr>
          <p:cNvPr id="4" name="Slide Number Placeholder 3"/>
          <p:cNvSpPr>
            <a:spLocks noGrp="1"/>
          </p:cNvSpPr>
          <p:nvPr>
            <p:ph type="sldNum" sz="quarter" idx="5"/>
          </p:nvPr>
        </p:nvSpPr>
        <p:spPr/>
        <p:txBody>
          <a:bodyPr/>
          <a:lstStyle/>
          <a:p>
            <a:fld id="{C5ED926C-2523-DB4E-AA42-7803F6FA2B59}" type="slidenum">
              <a:rPr lang="en-US" smtClean="0"/>
              <a:t>8</a:t>
            </a:fld>
            <a:endParaRPr lang="en-US"/>
          </a:p>
        </p:txBody>
      </p:sp>
    </p:spTree>
    <p:extLst>
      <p:ext uri="{BB962C8B-B14F-4D97-AF65-F5344CB8AC3E}">
        <p14:creationId xmlns:p14="http://schemas.microsoft.com/office/powerpoint/2010/main" val="1169235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Manifesto: triết lý, châm ngôn</a:t>
            </a:r>
          </a:p>
          <a:p>
            <a:endParaRPr lang="en-US"/>
          </a:p>
          <a:p>
            <a:r>
              <a:rPr lang="en-US"/>
              <a:t>Cần những cá nhân tương tác với nhau để tạo ra pm làm việc được hơn là tạo doc chi tiết (Sản phẩm quan trọng hơn)</a:t>
            </a:r>
          </a:p>
          <a:p>
            <a:endParaRPr lang="en-US"/>
          </a:p>
        </p:txBody>
      </p:sp>
      <p:sp>
        <p:nvSpPr>
          <p:cNvPr id="4" name="Slide Number Placeholder 3"/>
          <p:cNvSpPr>
            <a:spLocks noGrp="1"/>
          </p:cNvSpPr>
          <p:nvPr>
            <p:ph type="sldNum" sz="quarter" idx="5"/>
          </p:nvPr>
        </p:nvSpPr>
        <p:spPr/>
        <p:txBody>
          <a:bodyPr/>
          <a:lstStyle/>
          <a:p>
            <a:fld id="{C5ED926C-2523-DB4E-AA42-7803F6FA2B59}" type="slidenum">
              <a:rPr lang="en-US" smtClean="0"/>
              <a:t>9</a:t>
            </a:fld>
            <a:endParaRPr lang="en-US"/>
          </a:p>
        </p:txBody>
      </p:sp>
    </p:spTree>
    <p:extLst>
      <p:ext uri="{BB962C8B-B14F-4D97-AF65-F5344CB8AC3E}">
        <p14:creationId xmlns:p14="http://schemas.microsoft.com/office/powerpoint/2010/main" val="3326009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5ED926C-2523-DB4E-AA42-7803F6FA2B59}" type="slidenum">
              <a:rPr lang="en-US" smtClean="0"/>
              <a:t>10</a:t>
            </a:fld>
            <a:endParaRPr lang="en-US"/>
          </a:p>
        </p:txBody>
      </p:sp>
    </p:spTree>
    <p:extLst>
      <p:ext uri="{BB962C8B-B14F-4D97-AF65-F5344CB8AC3E}">
        <p14:creationId xmlns:p14="http://schemas.microsoft.com/office/powerpoint/2010/main" val="3038678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CMMi</a:t>
            </a:r>
          </a:p>
          <a:p>
            <a:r>
              <a:rPr lang="en-US"/>
              <a:t>Use case: TH sử dụng của người dụng (ví dụ: Khi vào 1 hệ thống : Login, logout)</a:t>
            </a:r>
          </a:p>
          <a:p>
            <a:pPr marL="171450" indent="-171450">
              <a:buFont typeface="Wingdings" panose="05000000000000000000" pitchFamily="2" charset="2"/>
              <a:buChar char="à"/>
            </a:pPr>
            <a:r>
              <a:rPr lang="en-US">
                <a:sym typeface="Wingdings" panose="05000000000000000000" pitchFamily="2" charset="2"/>
              </a:rPr>
              <a:t>Agile cải tiến thành user stories (câu chuyện người dùng – kể câu chuyện ng dùng muốn làm gì – để phát triển pm cho đúng) (ví dụ: chọn-mua-trả tiền sp)</a:t>
            </a:r>
          </a:p>
          <a:p>
            <a:pPr marL="0" indent="0">
              <a:buFont typeface="Wingdings" panose="05000000000000000000" pitchFamily="2" charset="2"/>
              <a:buNone/>
            </a:pPr>
            <a:endParaRPr lang="en-US">
              <a:sym typeface="Wingdings" panose="05000000000000000000" pitchFamily="2" charset="2"/>
            </a:endParaRPr>
          </a:p>
          <a:p>
            <a:pPr marL="0" indent="0">
              <a:buFont typeface="Wingdings" panose="05000000000000000000" pitchFamily="2" charset="2"/>
              <a:buNone/>
            </a:pPr>
            <a:r>
              <a:rPr lang="en-US">
                <a:sym typeface="Wingdings" panose="05000000000000000000" pitchFamily="2" charset="2"/>
              </a:rPr>
              <a:t>Release: Tạo ra sản phẩm (working software)</a:t>
            </a:r>
          </a:p>
          <a:p>
            <a:pPr marL="0" indent="0">
              <a:buFont typeface="Wingdings" panose="05000000000000000000" pitchFamily="2" charset="2"/>
              <a:buNone/>
            </a:pPr>
            <a:r>
              <a:rPr lang="en-US">
                <a:sym typeface="Wingdings" panose="05000000000000000000" pitchFamily="2" charset="2"/>
              </a:rPr>
              <a:t>Delivery: Đưa release cho khách hàng (triển khai lên môi trường sử dụng của khách hàng).</a:t>
            </a:r>
            <a:endParaRPr lang="en-US"/>
          </a:p>
        </p:txBody>
      </p:sp>
      <p:sp>
        <p:nvSpPr>
          <p:cNvPr id="4" name="Slide Number Placeholder 3"/>
          <p:cNvSpPr>
            <a:spLocks noGrp="1"/>
          </p:cNvSpPr>
          <p:nvPr>
            <p:ph type="sldNum" sz="quarter" idx="5"/>
          </p:nvPr>
        </p:nvSpPr>
        <p:spPr/>
        <p:txBody>
          <a:bodyPr/>
          <a:lstStyle/>
          <a:p>
            <a:fld id="{C5ED926C-2523-DB4E-AA42-7803F6FA2B59}" type="slidenum">
              <a:rPr lang="en-US" smtClean="0"/>
              <a:t>14</a:t>
            </a:fld>
            <a:endParaRPr lang="en-US"/>
          </a:p>
        </p:txBody>
      </p:sp>
    </p:spTree>
    <p:extLst>
      <p:ext uri="{BB962C8B-B14F-4D97-AF65-F5344CB8AC3E}">
        <p14:creationId xmlns:p14="http://schemas.microsoft.com/office/powerpoint/2010/main" val="1828470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Phần mềm Jira, Redmind (outsource) (phần mềm nhắc việc)</a:t>
            </a:r>
          </a:p>
        </p:txBody>
      </p:sp>
      <p:sp>
        <p:nvSpPr>
          <p:cNvPr id="4" name="Slide Number Placeholder 3"/>
          <p:cNvSpPr>
            <a:spLocks noGrp="1"/>
          </p:cNvSpPr>
          <p:nvPr>
            <p:ph type="sldNum" sz="quarter" idx="5"/>
          </p:nvPr>
        </p:nvSpPr>
        <p:spPr/>
        <p:txBody>
          <a:bodyPr/>
          <a:lstStyle/>
          <a:p>
            <a:fld id="{C5ED926C-2523-DB4E-AA42-7803F6FA2B59}" type="slidenum">
              <a:rPr lang="en-US" smtClean="0"/>
              <a:t>15</a:t>
            </a:fld>
            <a:endParaRPr lang="en-US"/>
          </a:p>
        </p:txBody>
      </p:sp>
    </p:spTree>
    <p:extLst>
      <p:ext uri="{BB962C8B-B14F-4D97-AF65-F5344CB8AC3E}">
        <p14:creationId xmlns:p14="http://schemas.microsoft.com/office/powerpoint/2010/main" val="3838557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Pace (h/km) &lt;&gt; speed (km/h) : bản chất 2 đại lượng đo tốc độ</a:t>
            </a:r>
          </a:p>
        </p:txBody>
      </p:sp>
      <p:sp>
        <p:nvSpPr>
          <p:cNvPr id="4" name="Slide Number Placeholder 3"/>
          <p:cNvSpPr>
            <a:spLocks noGrp="1"/>
          </p:cNvSpPr>
          <p:nvPr>
            <p:ph type="sldNum" sz="quarter" idx="5"/>
          </p:nvPr>
        </p:nvSpPr>
        <p:spPr/>
        <p:txBody>
          <a:bodyPr/>
          <a:lstStyle/>
          <a:p>
            <a:fld id="{C5ED926C-2523-DB4E-AA42-7803F6FA2B59}" type="slidenum">
              <a:rPr lang="en-US" smtClean="0"/>
              <a:t>16</a:t>
            </a:fld>
            <a:endParaRPr lang="en-US"/>
          </a:p>
        </p:txBody>
      </p:sp>
    </p:spTree>
    <p:extLst>
      <p:ext uri="{BB962C8B-B14F-4D97-AF65-F5344CB8AC3E}">
        <p14:creationId xmlns:p14="http://schemas.microsoft.com/office/powerpoint/2010/main" val="3698252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3 Agile Software Development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customXml" Target="../ink/ink14.xml"/><Relationship Id="rId26" Type="http://schemas.openxmlformats.org/officeDocument/2006/relationships/customXml" Target="../ink/ink18.xml"/><Relationship Id="rId39" Type="http://schemas.openxmlformats.org/officeDocument/2006/relationships/image" Target="../media/image27.png"/><Relationship Id="rId21" Type="http://schemas.openxmlformats.org/officeDocument/2006/relationships/image" Target="../media/image18.png"/><Relationship Id="rId34" Type="http://schemas.openxmlformats.org/officeDocument/2006/relationships/customXml" Target="../ink/ink22.xml"/><Relationship Id="rId42" Type="http://schemas.openxmlformats.org/officeDocument/2006/relationships/customXml" Target="../ink/ink26.xml"/><Relationship Id="rId47" Type="http://schemas.openxmlformats.org/officeDocument/2006/relationships/image" Target="../media/image31.png"/><Relationship Id="rId50" Type="http://schemas.openxmlformats.org/officeDocument/2006/relationships/customXml" Target="../ink/ink30.xml"/><Relationship Id="rId7" Type="http://schemas.openxmlformats.org/officeDocument/2006/relationships/image" Target="../media/image11.png"/><Relationship Id="rId2" Type="http://schemas.openxmlformats.org/officeDocument/2006/relationships/notesSlide" Target="../notesSlides/notesSlide7.xml"/><Relationship Id="rId16" Type="http://schemas.openxmlformats.org/officeDocument/2006/relationships/customXml" Target="../ink/ink13.xml"/><Relationship Id="rId29" Type="http://schemas.openxmlformats.org/officeDocument/2006/relationships/image" Target="../media/image22.png"/><Relationship Id="rId11" Type="http://schemas.openxmlformats.org/officeDocument/2006/relationships/image" Target="../media/image13.png"/><Relationship Id="rId24" Type="http://schemas.openxmlformats.org/officeDocument/2006/relationships/customXml" Target="../ink/ink17.xml"/><Relationship Id="rId32" Type="http://schemas.openxmlformats.org/officeDocument/2006/relationships/customXml" Target="../ink/ink21.xml"/><Relationship Id="rId37" Type="http://schemas.openxmlformats.org/officeDocument/2006/relationships/image" Target="../media/image26.png"/><Relationship Id="rId40" Type="http://schemas.openxmlformats.org/officeDocument/2006/relationships/customXml" Target="../ink/ink25.xml"/><Relationship Id="rId45" Type="http://schemas.openxmlformats.org/officeDocument/2006/relationships/image" Target="../media/image30.png"/><Relationship Id="rId5" Type="http://schemas.openxmlformats.org/officeDocument/2006/relationships/image" Target="../media/image10.png"/><Relationship Id="rId15" Type="http://schemas.openxmlformats.org/officeDocument/2006/relationships/image" Target="../media/image15.png"/><Relationship Id="rId23" Type="http://schemas.openxmlformats.org/officeDocument/2006/relationships/image" Target="../media/image19.png"/><Relationship Id="rId28" Type="http://schemas.openxmlformats.org/officeDocument/2006/relationships/customXml" Target="../ink/ink19.xml"/><Relationship Id="rId36" Type="http://schemas.openxmlformats.org/officeDocument/2006/relationships/customXml" Target="../ink/ink23.xml"/><Relationship Id="rId49" Type="http://schemas.openxmlformats.org/officeDocument/2006/relationships/image" Target="../media/image32.png"/><Relationship Id="rId10" Type="http://schemas.openxmlformats.org/officeDocument/2006/relationships/customXml" Target="../ink/ink10.xml"/><Relationship Id="rId19" Type="http://schemas.openxmlformats.org/officeDocument/2006/relationships/image" Target="../media/image17.png"/><Relationship Id="rId31" Type="http://schemas.openxmlformats.org/officeDocument/2006/relationships/image" Target="../media/image23.png"/><Relationship Id="rId44" Type="http://schemas.openxmlformats.org/officeDocument/2006/relationships/customXml" Target="../ink/ink27.xml"/><Relationship Id="rId52" Type="http://schemas.openxmlformats.org/officeDocument/2006/relationships/image" Target="../media/image33.png"/><Relationship Id="rId4" Type="http://schemas.openxmlformats.org/officeDocument/2006/relationships/customXml" Target="../ink/ink7.xml"/><Relationship Id="rId9" Type="http://schemas.openxmlformats.org/officeDocument/2006/relationships/image" Target="../media/image12.png"/><Relationship Id="rId14" Type="http://schemas.openxmlformats.org/officeDocument/2006/relationships/customXml" Target="../ink/ink12.xml"/><Relationship Id="rId22" Type="http://schemas.openxmlformats.org/officeDocument/2006/relationships/customXml" Target="../ink/ink16.xml"/><Relationship Id="rId27" Type="http://schemas.openxmlformats.org/officeDocument/2006/relationships/image" Target="../media/image21.png"/><Relationship Id="rId30" Type="http://schemas.openxmlformats.org/officeDocument/2006/relationships/customXml" Target="../ink/ink20.xml"/><Relationship Id="rId35" Type="http://schemas.openxmlformats.org/officeDocument/2006/relationships/image" Target="../media/image25.png"/><Relationship Id="rId43" Type="http://schemas.openxmlformats.org/officeDocument/2006/relationships/image" Target="../media/image29.png"/><Relationship Id="rId48" Type="http://schemas.openxmlformats.org/officeDocument/2006/relationships/customXml" Target="../ink/ink29.xml"/><Relationship Id="rId8" Type="http://schemas.openxmlformats.org/officeDocument/2006/relationships/customXml" Target="../ink/ink9.xml"/><Relationship Id="rId51" Type="http://schemas.openxmlformats.org/officeDocument/2006/relationships/customXml" Target="../ink/ink31.xml"/><Relationship Id="rId3" Type="http://schemas.openxmlformats.org/officeDocument/2006/relationships/image" Target="../media/image3.emf"/><Relationship Id="rId12" Type="http://schemas.openxmlformats.org/officeDocument/2006/relationships/customXml" Target="../ink/ink11.xml"/><Relationship Id="rId17" Type="http://schemas.openxmlformats.org/officeDocument/2006/relationships/image" Target="../media/image16.png"/><Relationship Id="rId25" Type="http://schemas.openxmlformats.org/officeDocument/2006/relationships/image" Target="../media/image20.png"/><Relationship Id="rId33" Type="http://schemas.openxmlformats.org/officeDocument/2006/relationships/image" Target="../media/image24.png"/><Relationship Id="rId38" Type="http://schemas.openxmlformats.org/officeDocument/2006/relationships/customXml" Target="../ink/ink24.xml"/><Relationship Id="rId46" Type="http://schemas.openxmlformats.org/officeDocument/2006/relationships/customXml" Target="../ink/ink28.xml"/><Relationship Id="rId20" Type="http://schemas.openxmlformats.org/officeDocument/2006/relationships/customXml" Target="../ink/ink15.xml"/><Relationship Id="rId41"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customXml" Target="../ink/ink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customXml" Target="../ink/ink34.xml"/><Relationship Id="rId13" Type="http://schemas.openxmlformats.org/officeDocument/2006/relationships/image" Target="../media/image39.png"/><Relationship Id="rId18" Type="http://schemas.openxmlformats.org/officeDocument/2006/relationships/customXml" Target="../ink/ink39.xml"/><Relationship Id="rId3" Type="http://schemas.openxmlformats.org/officeDocument/2006/relationships/image" Target="../media/image4.emf"/><Relationship Id="rId21" Type="http://schemas.openxmlformats.org/officeDocument/2006/relationships/image" Target="../media/image43.png"/><Relationship Id="rId7" Type="http://schemas.openxmlformats.org/officeDocument/2006/relationships/image" Target="../media/image36.png"/><Relationship Id="rId12" Type="http://schemas.openxmlformats.org/officeDocument/2006/relationships/customXml" Target="../ink/ink36.xml"/><Relationship Id="rId17" Type="http://schemas.openxmlformats.org/officeDocument/2006/relationships/image" Target="../media/image41.png"/><Relationship Id="rId25" Type="http://schemas.openxmlformats.org/officeDocument/2006/relationships/image" Target="../media/image45.png"/><Relationship Id="rId2" Type="http://schemas.openxmlformats.org/officeDocument/2006/relationships/notesSlide" Target="../notesSlides/notesSlide11.xml"/><Relationship Id="rId16" Type="http://schemas.openxmlformats.org/officeDocument/2006/relationships/customXml" Target="../ink/ink38.xml"/><Relationship Id="rId20" Type="http://schemas.openxmlformats.org/officeDocument/2006/relationships/customXml" Target="../ink/ink40.xml"/><Relationship Id="rId1" Type="http://schemas.openxmlformats.org/officeDocument/2006/relationships/slideLayout" Target="../slideLayouts/slideLayout2.xml"/><Relationship Id="rId6" Type="http://schemas.openxmlformats.org/officeDocument/2006/relationships/customXml" Target="../ink/ink33.xml"/><Relationship Id="rId11" Type="http://schemas.openxmlformats.org/officeDocument/2006/relationships/image" Target="../media/image38.png"/><Relationship Id="rId24" Type="http://schemas.openxmlformats.org/officeDocument/2006/relationships/customXml" Target="../ink/ink42.xml"/><Relationship Id="rId5" Type="http://schemas.openxmlformats.org/officeDocument/2006/relationships/image" Target="../media/image35.png"/><Relationship Id="rId15" Type="http://schemas.openxmlformats.org/officeDocument/2006/relationships/image" Target="../media/image40.png"/><Relationship Id="rId23" Type="http://schemas.openxmlformats.org/officeDocument/2006/relationships/image" Target="../media/image44.png"/><Relationship Id="rId10" Type="http://schemas.openxmlformats.org/officeDocument/2006/relationships/customXml" Target="../ink/ink35.xml"/><Relationship Id="rId19" Type="http://schemas.openxmlformats.org/officeDocument/2006/relationships/image" Target="../media/image42.png"/><Relationship Id="rId4" Type="http://schemas.openxmlformats.org/officeDocument/2006/relationships/customXml" Target="../ink/ink32.xml"/><Relationship Id="rId9" Type="http://schemas.openxmlformats.org/officeDocument/2006/relationships/image" Target="../media/image37.png"/><Relationship Id="rId14" Type="http://schemas.openxmlformats.org/officeDocument/2006/relationships/customXml" Target="../ink/ink37.xml"/><Relationship Id="rId22" Type="http://schemas.openxmlformats.org/officeDocument/2006/relationships/customXml" Target="../ink/ink41.xml"/></Relationships>
</file>

<file path=ppt/slides/_rels/slide21.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customXml" Target="../ink/ink43.xml"/><Relationship Id="rId7" Type="http://schemas.openxmlformats.org/officeDocument/2006/relationships/customXml" Target="../ink/ink45.xml"/><Relationship Id="rId2" Type="http://schemas.openxmlformats.org/officeDocument/2006/relationships/image" Target="../media/image5.emf"/><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customXml" Target="../ink/ink44.xml"/><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customXml" Target="../ink/ink51.xml"/><Relationship Id="rId18" Type="http://schemas.openxmlformats.org/officeDocument/2006/relationships/image" Target="../media/image58.png"/><Relationship Id="rId3" Type="http://schemas.openxmlformats.org/officeDocument/2006/relationships/customXml" Target="../ink/ink46.xml"/><Relationship Id="rId21" Type="http://schemas.openxmlformats.org/officeDocument/2006/relationships/customXml" Target="../ink/ink55.xml"/><Relationship Id="rId7" Type="http://schemas.openxmlformats.org/officeDocument/2006/relationships/customXml" Target="../ink/ink48.xml"/><Relationship Id="rId12" Type="http://schemas.openxmlformats.org/officeDocument/2006/relationships/image" Target="../media/image55.png"/><Relationship Id="rId17" Type="http://schemas.openxmlformats.org/officeDocument/2006/relationships/customXml" Target="../ink/ink53.xml"/><Relationship Id="rId2" Type="http://schemas.openxmlformats.org/officeDocument/2006/relationships/image" Target="../media/image6.emf"/><Relationship Id="rId16" Type="http://schemas.openxmlformats.org/officeDocument/2006/relationships/image" Target="../media/image57.png"/><Relationship Id="rId20"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customXml" Target="../ink/ink50.xml"/><Relationship Id="rId5" Type="http://schemas.openxmlformats.org/officeDocument/2006/relationships/customXml" Target="../ink/ink47.xml"/><Relationship Id="rId15" Type="http://schemas.openxmlformats.org/officeDocument/2006/relationships/customXml" Target="../ink/ink52.xml"/><Relationship Id="rId10" Type="http://schemas.openxmlformats.org/officeDocument/2006/relationships/image" Target="../media/image54.png"/><Relationship Id="rId19" Type="http://schemas.openxmlformats.org/officeDocument/2006/relationships/customXml" Target="../ink/ink54.xml"/><Relationship Id="rId4" Type="http://schemas.openxmlformats.org/officeDocument/2006/relationships/image" Target="../media/image51.png"/><Relationship Id="rId9" Type="http://schemas.openxmlformats.org/officeDocument/2006/relationships/customXml" Target="../ink/ink49.xml"/><Relationship Id="rId14" Type="http://schemas.openxmlformats.org/officeDocument/2006/relationships/image" Target="../media/image56.png"/><Relationship Id="rId22" Type="http://schemas.openxmlformats.org/officeDocument/2006/relationships/image" Target="../media/image6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7.png"/><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customXml" Target="../ink/ink4.xml"/><Relationship Id="rId14"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principles of agile methods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550862891"/>
              </p:ext>
            </p:extLst>
          </p:nvPr>
        </p:nvGraphicFramePr>
        <p:xfrm>
          <a:off x="457200" y="1661727"/>
          <a:ext cx="8271317" cy="4827105"/>
        </p:xfrm>
        <a:graphic>
          <a:graphicData uri="http://schemas.openxmlformats.org/drawingml/2006/table">
            <a:tbl>
              <a:tblPr/>
              <a:tblGrid>
                <a:gridCol w="2300606">
                  <a:extLst>
                    <a:ext uri="{9D8B030D-6E8A-4147-A177-3AD203B41FA5}">
                      <a16:colId xmlns:a16="http://schemas.microsoft.com/office/drawing/2014/main" val="20000"/>
                    </a:ext>
                  </a:extLst>
                </a:gridCol>
                <a:gridCol w="5844958">
                  <a:extLst>
                    <a:ext uri="{9D8B030D-6E8A-4147-A177-3AD203B41FA5}">
                      <a16:colId xmlns:a16="http://schemas.microsoft.com/office/drawing/2014/main" val="20001"/>
                    </a:ext>
                  </a:extLst>
                </a:gridCol>
                <a:gridCol w="125753">
                  <a:extLst>
                    <a:ext uri="{9D8B030D-6E8A-4147-A177-3AD203B41FA5}">
                      <a16:colId xmlns:a16="http://schemas.microsoft.com/office/drawing/2014/main" val="20002"/>
                    </a:ext>
                  </a:extLst>
                </a:gridCol>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FF0000"/>
                          </a:solidFill>
                          <a:effectLst/>
                          <a:latin typeface="Arial"/>
                          <a:ea typeface="Times New Roman" charset="0"/>
                          <a:cs typeface="Arial"/>
                        </a:rPr>
                        <a:t>Customer 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1" u="none" strike="noStrike" cap="none" normalizeH="0" baseline="0" dirty="0">
                          <a:ln>
                            <a:noFill/>
                          </a:ln>
                          <a:solidFill>
                            <a:srgbClr val="FF0000"/>
                          </a:solidFill>
                          <a:effectLst/>
                          <a:latin typeface="Arial"/>
                          <a:ea typeface="Times New Roman" charset="0"/>
                          <a:cs typeface="Arial"/>
                        </a:rPr>
                        <a:t>Customers should be closely involved throughout the development process. </a:t>
                      </a:r>
                      <a:r>
                        <a:rPr kumimoji="0" lang="en-GB" sz="1600" b="0" i="0" u="none" strike="noStrike" cap="none" normalizeH="0" baseline="0" dirty="0">
                          <a:ln>
                            <a:noFill/>
                          </a:ln>
                          <a:solidFill>
                            <a:srgbClr val="000000"/>
                          </a:solidFill>
                          <a:effectLst/>
                          <a:latin typeface="Arial"/>
                          <a:ea typeface="Times New Roman" charset="0"/>
                          <a:cs typeface="Arial"/>
                        </a:rPr>
                        <a:t>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dirty="0"/>
                    </a:p>
                  </a:txBody>
                  <a:tcPr/>
                </a:tc>
                <a:extLst>
                  <a:ext uri="{0D108BD9-81ED-4DB2-BD59-A6C34878D82A}">
                    <a16:rowId xmlns:a16="http://schemas.microsoft.com/office/drawing/2014/main" val="10001"/>
                  </a:ext>
                </a:extLst>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FF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a:t>
                      </a:r>
                      <a:r>
                        <a:rPr kumimoji="0" lang="en-GB" sz="1600" b="0" i="1" u="none" strike="noStrike" cap="none" normalizeH="0" baseline="0">
                          <a:ln>
                            <a:noFill/>
                          </a:ln>
                          <a:solidFill>
                            <a:srgbClr val="FF0000"/>
                          </a:solidFill>
                          <a:effectLst/>
                          <a:latin typeface="Arial"/>
                          <a:ea typeface="Times New Roman" charset="0"/>
                          <a:cs typeface="Arial"/>
                        </a:rPr>
                        <a:t>specifying the requirements </a:t>
                      </a:r>
                      <a:r>
                        <a:rPr kumimoji="0" lang="en-GB" sz="1600" b="0" i="0" u="none" strike="noStrike" cap="none" normalizeH="0" baseline="0">
                          <a:ln>
                            <a:noFill/>
                          </a:ln>
                          <a:solidFill>
                            <a:srgbClr val="000000"/>
                          </a:solidFill>
                          <a:effectLst/>
                          <a:latin typeface="Arial"/>
                          <a:ea typeface="Times New Roman" charset="0"/>
                          <a:cs typeface="Arial"/>
                        </a:rPr>
                        <a:t>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2"/>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FF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a:t>
                      </a:r>
                      <a:r>
                        <a:rPr kumimoji="0" lang="en-GB" sz="1600" b="0" i="1" u="none" strike="noStrike" cap="none" normalizeH="0" baseline="0">
                          <a:ln>
                            <a:noFill/>
                          </a:ln>
                          <a:solidFill>
                            <a:srgbClr val="FF0000"/>
                          </a:solidFill>
                          <a:effectLst/>
                          <a:latin typeface="Arial"/>
                          <a:ea typeface="Times New Roman" charset="0"/>
                          <a:cs typeface="Arial"/>
                        </a:rPr>
                        <a:t>skills</a:t>
                      </a:r>
                      <a:r>
                        <a:rPr kumimoji="0" lang="en-GB" sz="1600" b="0" i="1" u="none" strike="noStrike" cap="none" normalizeH="0" baseline="0">
                          <a:ln>
                            <a:noFill/>
                          </a:ln>
                          <a:solidFill>
                            <a:srgbClr val="000000"/>
                          </a:solidFill>
                          <a:effectLst/>
                          <a:latin typeface="Arial"/>
                          <a:ea typeface="Times New Roman" charset="0"/>
                          <a:cs typeface="Arial"/>
                        </a:rPr>
                        <a:t> </a:t>
                      </a:r>
                      <a:r>
                        <a:rPr kumimoji="0" lang="en-GB" sz="1600" b="0" i="0" u="none" strike="noStrike" cap="none" normalizeH="0" baseline="0">
                          <a:ln>
                            <a:noFill/>
                          </a:ln>
                          <a:solidFill>
                            <a:srgbClr val="000000"/>
                          </a:solidFill>
                          <a:effectLst/>
                          <a:latin typeface="Arial"/>
                          <a:ea typeface="Times New Roman" charset="0"/>
                          <a:cs typeface="Arial"/>
                        </a:rPr>
                        <a:t>of the development team </a:t>
                      </a:r>
                      <a:r>
                        <a:rPr kumimoji="0" lang="en-GB" sz="1600" b="0" i="1" u="none" strike="noStrike" cap="none" normalizeH="0" baseline="0">
                          <a:ln>
                            <a:noFill/>
                          </a:ln>
                          <a:solidFill>
                            <a:srgbClr val="FF0000"/>
                          </a:solidFill>
                          <a:effectLst/>
                          <a:latin typeface="Arial"/>
                          <a:ea typeface="Times New Roman" charset="0"/>
                          <a:cs typeface="Arial"/>
                        </a:rPr>
                        <a:t>should be recognized and exploited.</a:t>
                      </a:r>
                      <a:r>
                        <a:rPr kumimoji="0" lang="en-GB" sz="1600" b="0" i="0" u="none" strike="noStrike" cap="none" normalizeH="0" baseline="0">
                          <a:ln>
                            <a:noFill/>
                          </a:ln>
                          <a:solidFill>
                            <a:srgbClr val="000000"/>
                          </a:solidFill>
                          <a:effectLst/>
                          <a:latin typeface="Arial"/>
                          <a:ea typeface="Times New Roman" charset="0"/>
                          <a:cs typeface="Arial"/>
                        </a:rPr>
                        <a:t> Team members </a:t>
                      </a:r>
                      <a:r>
                        <a:rPr kumimoji="0" lang="en-GB" sz="1600" b="0" i="1" u="none" strike="noStrike" cap="none" normalizeH="0" baseline="0">
                          <a:ln>
                            <a:noFill/>
                          </a:ln>
                          <a:solidFill>
                            <a:srgbClr val="FF0000"/>
                          </a:solidFill>
                          <a:effectLst/>
                          <a:latin typeface="Arial"/>
                          <a:ea typeface="Times New Roman" charset="0"/>
                          <a:cs typeface="Arial"/>
                        </a:rPr>
                        <a:t>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3"/>
                  </a:ext>
                </a:extLst>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Embrace change (Thay đổi tất yếu)</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a:t>
                      </a:r>
                      <a:r>
                        <a:rPr kumimoji="0" lang="en-GB" sz="1600" b="0" i="1" u="none" strike="noStrike" cap="none" normalizeH="0" baseline="0" dirty="0">
                          <a:ln>
                            <a:noFill/>
                          </a:ln>
                          <a:solidFill>
                            <a:srgbClr val="FF0000"/>
                          </a:solidFill>
                          <a:effectLst/>
                          <a:latin typeface="Arial"/>
                          <a:ea typeface="Times New Roman" charset="0"/>
                          <a:cs typeface="Arial"/>
                        </a:rPr>
                        <a:t>requirements to change </a:t>
                      </a:r>
                      <a:r>
                        <a:rPr kumimoji="0" lang="en-GB" sz="1600" b="0" i="0" u="none" strike="noStrike" cap="none" normalizeH="0" baseline="0" dirty="0">
                          <a:ln>
                            <a:noFill/>
                          </a:ln>
                          <a:solidFill>
                            <a:srgbClr val="000000"/>
                          </a:solidFill>
                          <a:effectLst/>
                          <a:latin typeface="Arial"/>
                          <a:ea typeface="Times New Roman" charset="0"/>
                          <a:cs typeface="Arial"/>
                        </a:rPr>
                        <a:t>and so </a:t>
                      </a:r>
                      <a:r>
                        <a:rPr kumimoji="0" lang="en-GB" sz="1600" b="0" i="1" u="none" strike="noStrike" cap="none" normalizeH="0" baseline="0" dirty="0">
                          <a:ln>
                            <a:noFill/>
                          </a:ln>
                          <a:solidFill>
                            <a:srgbClr val="FF0000"/>
                          </a:solidFill>
                          <a:effectLst/>
                          <a:latin typeface="Arial"/>
                          <a:ea typeface="Times New Roman" charset="0"/>
                          <a:cs typeface="Arial"/>
                        </a:rPr>
                        <a:t>design the system to accommodate these </a:t>
                      </a:r>
                      <a:r>
                        <a:rPr kumimoji="0" lang="en-GB" sz="1600" b="0" i="1" u="none" strike="noStrike" cap="none" normalizeH="0" baseline="0">
                          <a:ln>
                            <a:noFill/>
                          </a:ln>
                          <a:solidFill>
                            <a:srgbClr val="FF0000"/>
                          </a:solidFill>
                          <a:effectLst/>
                          <a:latin typeface="Arial"/>
                          <a:ea typeface="Times New Roman" charset="0"/>
                          <a:cs typeface="Arial"/>
                        </a:rPr>
                        <a:t>changes.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1" u="none" strike="noStrike" cap="none" normalizeH="0" baseline="0">
                          <a:ln>
                            <a:noFill/>
                          </a:ln>
                          <a:solidFill>
                            <a:srgbClr val="FF0000"/>
                          </a:solidFill>
                          <a:effectLst/>
                          <a:latin typeface="Arial"/>
                          <a:ea typeface="Times New Roman" charset="0"/>
                          <a:cs typeface="Arial"/>
                        </a:rPr>
                        <a:t>(Ngay từ lúc thiết kế phải nghĩ đến chuyện chỉnh sửa được)</a:t>
                      </a:r>
                      <a:endParaRPr kumimoji="0" lang="en-GB" sz="1600" b="1" i="1" u="none" strike="noStrike" cap="none" normalizeH="0" baseline="0" dirty="0">
                        <a:ln>
                          <a:noFill/>
                        </a:ln>
                        <a:solidFill>
                          <a:srgbClr val="FF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4"/>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a:t>
                      </a:r>
                      <a:r>
                        <a:rPr kumimoji="0" lang="en-GB" sz="1600" b="0" i="1" u="none" strike="noStrike" cap="none" normalizeH="0" baseline="0" dirty="0">
                          <a:ln>
                            <a:noFill/>
                          </a:ln>
                          <a:solidFill>
                            <a:srgbClr val="FF0000"/>
                          </a:solidFill>
                          <a:effectLst/>
                          <a:latin typeface="Arial"/>
                          <a:ea typeface="Times New Roman" charset="0"/>
                          <a:cs typeface="Arial"/>
                        </a:rPr>
                        <a:t>the software</a:t>
                      </a:r>
                      <a:r>
                        <a:rPr kumimoji="0" lang="en-GB" sz="1600" b="0" i="0" u="none" strike="noStrike" cap="none" normalizeH="0" baseline="0" dirty="0">
                          <a:ln>
                            <a:noFill/>
                          </a:ln>
                          <a:solidFill>
                            <a:srgbClr val="000000"/>
                          </a:solidFill>
                          <a:effectLst/>
                          <a:latin typeface="Arial"/>
                          <a:ea typeface="Times New Roman" charset="0"/>
                          <a:cs typeface="Arial"/>
                        </a:rPr>
                        <a:t> being developed and in the </a:t>
                      </a:r>
                      <a:r>
                        <a:rPr kumimoji="0" lang="en-GB" sz="1600" b="0" i="1" u="none" strike="noStrike" cap="none" normalizeH="0" baseline="0" dirty="0">
                          <a:ln>
                            <a:noFill/>
                          </a:ln>
                          <a:solidFill>
                            <a:srgbClr val="FF0000"/>
                          </a:solidFill>
                          <a:effectLst/>
                          <a:latin typeface="Arial"/>
                          <a:ea typeface="Times New Roman" charset="0"/>
                          <a:cs typeface="Arial"/>
                        </a:rPr>
                        <a:t>development process. </a:t>
                      </a:r>
                      <a:r>
                        <a:rPr kumimoji="0" lang="en-GB" sz="1600" b="0" i="0" u="none" strike="noStrike" cap="none" normalizeH="0" baseline="0" dirty="0">
                          <a:ln>
                            <a:noFill/>
                          </a:ln>
                          <a:solidFill>
                            <a:srgbClr val="000000"/>
                          </a:solidFill>
                          <a:effectLst/>
                          <a:latin typeface="Arial"/>
                          <a:ea typeface="Times New Roman" charset="0"/>
                          <a:cs typeface="Arial"/>
                        </a:rPr>
                        <a:t>Wherever possible, actively work to </a:t>
                      </a:r>
                      <a:r>
                        <a:rPr kumimoji="0" lang="en-GB" sz="1600" b="0" i="1" u="none" strike="noStrike" cap="none" normalizeH="0" baseline="0" dirty="0">
                          <a:ln>
                            <a:noFill/>
                          </a:ln>
                          <a:solidFill>
                            <a:srgbClr val="FF0000"/>
                          </a:solidFill>
                          <a:effectLst/>
                          <a:latin typeface="Arial"/>
                          <a:ea typeface="Times New Roman" charset="0"/>
                          <a:cs typeface="Arial"/>
                        </a:rPr>
                        <a:t>eliminate complexity </a:t>
                      </a:r>
                      <a:r>
                        <a:rPr kumimoji="0" lang="en-GB" sz="1600" b="0" i="0" u="none" strike="noStrike" cap="none" normalizeH="0" baseline="0" dirty="0">
                          <a:ln>
                            <a:noFill/>
                          </a:ln>
                          <a:solidFill>
                            <a:srgbClr val="000000"/>
                          </a:solidFill>
                          <a:effectLst/>
                          <a:latin typeface="Arial"/>
                          <a:ea typeface="Times New Roman" charset="0"/>
                          <a:cs typeface="Arial"/>
                        </a:rPr>
                        <a:t>from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a:t>
            </a:r>
            <a:r>
              <a:rPr lang="en-US"/>
              <a:t>method applicability (Ứng dụng những phương pháp linh hoạt)</a:t>
            </a:r>
            <a:endParaRPr lang="en-US" dirty="0"/>
          </a:p>
        </p:txBody>
      </p:sp>
      <p:sp>
        <p:nvSpPr>
          <p:cNvPr id="3" name="Content Placeholder 2"/>
          <p:cNvSpPr>
            <a:spLocks noGrp="1"/>
          </p:cNvSpPr>
          <p:nvPr>
            <p:ph idx="1"/>
          </p:nvPr>
        </p:nvSpPr>
        <p:spPr/>
        <p:txBody>
          <a:bodyPr/>
          <a:lstStyle/>
          <a:p>
            <a:r>
              <a:rPr lang="en-GB" dirty="0"/>
              <a:t>Product development where a software company is developing </a:t>
            </a:r>
            <a:r>
              <a:rPr lang="en-GB" i="1" dirty="0">
                <a:solidFill>
                  <a:srgbClr val="FF0000"/>
                </a:solidFill>
              </a:rPr>
              <a:t>a small or medium-sized product for sale. </a:t>
            </a:r>
          </a:p>
          <a:p>
            <a:pPr lvl="1"/>
            <a:r>
              <a:rPr lang="en-GB" dirty="0"/>
              <a:t>Virtually </a:t>
            </a:r>
            <a:r>
              <a:rPr lang="en-GB" b="1" dirty="0">
                <a:highlight>
                  <a:srgbClr val="FFFF00"/>
                </a:highlight>
              </a:rPr>
              <a:t>all software products and apps are now developed using an agile approach</a:t>
            </a:r>
          </a:p>
          <a:p>
            <a:r>
              <a:rPr lang="en-GB" dirty="0"/>
              <a:t>Custom system development within an organization, where there is </a:t>
            </a:r>
            <a:r>
              <a:rPr lang="en-GB" i="1" dirty="0">
                <a:solidFill>
                  <a:srgbClr val="FF0000"/>
                </a:solidFill>
              </a:rPr>
              <a:t>a </a:t>
            </a:r>
            <a:r>
              <a:rPr lang="en-GB" i="1">
                <a:solidFill>
                  <a:srgbClr val="FF0000"/>
                </a:solidFill>
              </a:rPr>
              <a:t>clear commitment (cam kết) </a:t>
            </a:r>
            <a:r>
              <a:rPr lang="en-GB" dirty="0"/>
              <a:t>from the customer to become </a:t>
            </a:r>
            <a:r>
              <a:rPr lang="en-GB" i="1" dirty="0"/>
              <a:t>involved in the development process </a:t>
            </a:r>
            <a:r>
              <a:rPr lang="en-GB" dirty="0"/>
              <a:t>and where there are </a:t>
            </a:r>
            <a:r>
              <a:rPr lang="en-GB" b="1" i="1" dirty="0">
                <a:solidFill>
                  <a:srgbClr val="FF0000"/>
                </a:solidFill>
              </a:rPr>
              <a:t>few external rules </a:t>
            </a:r>
            <a:r>
              <a:rPr lang="en-GB" i="1" dirty="0">
                <a:solidFill>
                  <a:srgbClr val="FF0000"/>
                </a:solidFill>
              </a:rPr>
              <a:t>and regulations that affect the software.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4238"/>
            <a:ext cx="8229600" cy="1143000"/>
          </a:xfrm>
        </p:spPr>
        <p:txBody>
          <a:bodyPr/>
          <a:lstStyle/>
          <a:p>
            <a:pPr algn="ctr"/>
            <a:r>
              <a:rPr lang="en-US" dirty="0"/>
              <a:t>Agile development </a:t>
            </a:r>
            <a:r>
              <a:rPr lang="en-US" dirty="0">
                <a:solidFill>
                  <a:srgbClr val="FF0000"/>
                </a:solidFill>
              </a:rPr>
              <a:t>techniques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013893865"/>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idx="1"/>
          </p:nvPr>
        </p:nvSpPr>
        <p:spPr/>
        <p:txBody>
          <a:bodyPr/>
          <a:lstStyle/>
          <a:p>
            <a:pPr>
              <a:lnSpc>
                <a:spcPct val="90000"/>
              </a:lnSpc>
            </a:pPr>
            <a:r>
              <a:rPr lang="en-US" dirty="0"/>
              <a:t>A very</a:t>
            </a:r>
            <a:r>
              <a:rPr lang="en-US" i="1" dirty="0">
                <a:solidFill>
                  <a:srgbClr val="FF0000"/>
                </a:solidFill>
              </a:rPr>
              <a:t> influential </a:t>
            </a:r>
            <a:r>
              <a:rPr lang="en-US" dirty="0"/>
              <a:t>agile method, developed in the late 1990s, that introduced </a:t>
            </a:r>
            <a:r>
              <a:rPr lang="en-US" i="1" dirty="0">
                <a:solidFill>
                  <a:srgbClr val="FF0000"/>
                </a:solidFill>
              </a:rPr>
              <a:t>a range of agile development techniques.</a:t>
            </a:r>
          </a:p>
          <a:p>
            <a:pPr>
              <a:lnSpc>
                <a:spcPct val="90000"/>
              </a:lnSpc>
            </a:pPr>
            <a:r>
              <a:rPr lang="en-US" dirty="0">
                <a:highlight>
                  <a:srgbClr val="FFFF00"/>
                </a:highlight>
              </a:rPr>
              <a:t>Extreme Programming (XP) </a:t>
            </a:r>
            <a:r>
              <a:rPr lang="en-US" dirty="0"/>
              <a:t>takes an ‘extreme’ approach to iterative development. </a:t>
            </a:r>
          </a:p>
          <a:p>
            <a:pPr lvl="1">
              <a:lnSpc>
                <a:spcPct val="90000"/>
              </a:lnSpc>
            </a:pPr>
            <a:r>
              <a:rPr lang="en-US" i="1" dirty="0">
                <a:solidFill>
                  <a:srgbClr val="FF0000"/>
                </a:solidFill>
              </a:rPr>
              <a:t>New versions</a:t>
            </a:r>
            <a:r>
              <a:rPr lang="en-US" dirty="0"/>
              <a:t> may be built </a:t>
            </a:r>
            <a:r>
              <a:rPr lang="en-US" dirty="0">
                <a:solidFill>
                  <a:srgbClr val="FF0000"/>
                </a:solidFill>
              </a:rPr>
              <a:t>several times</a:t>
            </a:r>
            <a:r>
              <a:rPr lang="en-US" dirty="0"/>
              <a:t> per day;</a:t>
            </a:r>
          </a:p>
          <a:p>
            <a:pPr lvl="1">
              <a:lnSpc>
                <a:spcPct val="90000"/>
              </a:lnSpc>
            </a:pPr>
            <a:r>
              <a:rPr lang="en-US" i="1" dirty="0">
                <a:solidFill>
                  <a:srgbClr val="FF0000"/>
                </a:solidFill>
              </a:rPr>
              <a:t>Increments are delivered </a:t>
            </a:r>
            <a:r>
              <a:rPr lang="en-US" dirty="0"/>
              <a:t>to customers </a:t>
            </a:r>
            <a:r>
              <a:rPr lang="en-US" b="1" dirty="0"/>
              <a:t>every </a:t>
            </a:r>
            <a:r>
              <a:rPr lang="en-US" b="1"/>
              <a:t>2 weeks </a:t>
            </a:r>
            <a:r>
              <a:rPr lang="en-US" i="1"/>
              <a:t>(cứ 2 tuần là nên có phiên bản mới)</a:t>
            </a:r>
            <a:r>
              <a:rPr lang="en-US"/>
              <a:t>;</a:t>
            </a:r>
            <a:endParaRPr lang="en-US" dirty="0"/>
          </a:p>
          <a:p>
            <a:pPr lvl="1">
              <a:lnSpc>
                <a:spcPct val="90000"/>
              </a:lnSpc>
            </a:pPr>
            <a:r>
              <a:rPr lang="en-US" b="1" i="1" dirty="0">
                <a:solidFill>
                  <a:srgbClr val="FF0000"/>
                </a:solidFill>
              </a:rPr>
              <a:t>All tests must be run </a:t>
            </a:r>
            <a:r>
              <a:rPr lang="en-US" dirty="0"/>
              <a:t>for every build and the build is </a:t>
            </a:r>
            <a:r>
              <a:rPr lang="en-US" i="1" dirty="0">
                <a:solidFill>
                  <a:srgbClr val="FF0000"/>
                </a:solidFill>
                <a:highlight>
                  <a:srgbClr val="FFFF00"/>
                </a:highlight>
              </a:rPr>
              <a:t>only accepted if tests run </a:t>
            </a:r>
            <a:r>
              <a:rPr lang="en-US" b="1" i="1" dirty="0">
                <a:solidFill>
                  <a:srgbClr val="FF0000"/>
                </a:solidFill>
                <a:highlight>
                  <a:srgbClr val="FFFF00"/>
                </a:highlight>
              </a:rPr>
              <a:t>successfully.</a:t>
            </a:r>
          </a:p>
          <a:p>
            <a:pPr>
              <a:lnSpc>
                <a:spcPct val="90000"/>
              </a:lnSpc>
            </a:pP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The extreme programming </a:t>
            </a:r>
            <a:r>
              <a:rPr lang="en-US" dirty="0">
                <a:solidFill>
                  <a:srgbClr val="FF0000"/>
                </a:solidFill>
              </a:rPr>
              <a:t>release cycle</a:t>
            </a:r>
            <a:r>
              <a:rPr lang="en-GB" dirty="0">
                <a:solidFill>
                  <a:srgbClr val="FF0000"/>
                </a:solidFill>
              </a:rPr>
              <a:t> </a:t>
            </a:r>
            <a:endParaRPr lang="en-US" dirty="0">
              <a:solidFill>
                <a:srgbClr val="FF0000"/>
              </a:solidFill>
            </a:endParaRP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pic>
        <p:nvPicPr>
          <p:cNvPr id="4" name="Picture 3" descr="3.3-XP-ReleaseCycle.eps"/>
          <p:cNvPicPr>
            <a:picLocks noChangeAspect="1"/>
          </p:cNvPicPr>
          <p:nvPr/>
        </p:nvPicPr>
        <p:blipFill>
          <a:blip r:embed="rId3"/>
          <a:stretch>
            <a:fillRect/>
          </a:stretch>
        </p:blipFill>
        <p:spPr>
          <a:xfrm>
            <a:off x="1192427" y="2372086"/>
            <a:ext cx="6558005" cy="2856274"/>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6981E200-BA77-51B8-D8A9-D82AB4097B81}"/>
                  </a:ext>
                </a:extLst>
              </p14:cNvPr>
              <p14:cNvContentPartPr/>
              <p14:nvPr/>
            </p14:nvContentPartPr>
            <p14:xfrm>
              <a:off x="4059456" y="2657376"/>
              <a:ext cx="1011600" cy="172080"/>
            </p14:xfrm>
          </p:contentPart>
        </mc:Choice>
        <mc:Fallback xmlns="">
          <p:pic>
            <p:nvPicPr>
              <p:cNvPr id="7" name="Ink 6">
                <a:extLst>
                  <a:ext uri="{FF2B5EF4-FFF2-40B4-BE49-F238E27FC236}">
                    <a16:creationId xmlns:a16="http://schemas.microsoft.com/office/drawing/2014/main" id="{6981E200-BA77-51B8-D8A9-D82AB4097B81}"/>
                  </a:ext>
                </a:extLst>
              </p:cNvPr>
              <p:cNvPicPr/>
              <p:nvPr/>
            </p:nvPicPr>
            <p:blipFill>
              <a:blip r:embed="rId5"/>
              <a:stretch>
                <a:fillRect/>
              </a:stretch>
            </p:blipFill>
            <p:spPr>
              <a:xfrm>
                <a:off x="4005816" y="2549736"/>
                <a:ext cx="1119240" cy="387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068CC767-A783-7E71-4BA3-497A3843C93F}"/>
                  </a:ext>
                </a:extLst>
              </p14:cNvPr>
              <p14:cNvContentPartPr/>
              <p14:nvPr/>
            </p14:nvContentPartPr>
            <p14:xfrm>
              <a:off x="3998976" y="2925936"/>
              <a:ext cx="1035000" cy="74520"/>
            </p14:xfrm>
          </p:contentPart>
        </mc:Choice>
        <mc:Fallback xmlns="">
          <p:pic>
            <p:nvPicPr>
              <p:cNvPr id="8" name="Ink 7">
                <a:extLst>
                  <a:ext uri="{FF2B5EF4-FFF2-40B4-BE49-F238E27FC236}">
                    <a16:creationId xmlns:a16="http://schemas.microsoft.com/office/drawing/2014/main" id="{068CC767-A783-7E71-4BA3-497A3843C93F}"/>
                  </a:ext>
                </a:extLst>
              </p:cNvPr>
              <p:cNvPicPr/>
              <p:nvPr/>
            </p:nvPicPr>
            <p:blipFill>
              <a:blip r:embed="rId7"/>
              <a:stretch>
                <a:fillRect/>
              </a:stretch>
            </p:blipFill>
            <p:spPr>
              <a:xfrm>
                <a:off x="3945336" y="2817936"/>
                <a:ext cx="114264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1D9AFB49-9113-F30B-96C2-B8A94856503C}"/>
                  </a:ext>
                </a:extLst>
              </p14:cNvPr>
              <p14:cNvContentPartPr/>
              <p14:nvPr/>
            </p14:nvContentPartPr>
            <p14:xfrm>
              <a:off x="3754896" y="2803176"/>
              <a:ext cx="1145880" cy="62640"/>
            </p14:xfrm>
          </p:contentPart>
        </mc:Choice>
        <mc:Fallback xmlns="">
          <p:pic>
            <p:nvPicPr>
              <p:cNvPr id="9" name="Ink 8">
                <a:extLst>
                  <a:ext uri="{FF2B5EF4-FFF2-40B4-BE49-F238E27FC236}">
                    <a16:creationId xmlns:a16="http://schemas.microsoft.com/office/drawing/2014/main" id="{1D9AFB49-9113-F30B-96C2-B8A94856503C}"/>
                  </a:ext>
                </a:extLst>
              </p:cNvPr>
              <p:cNvPicPr/>
              <p:nvPr/>
            </p:nvPicPr>
            <p:blipFill>
              <a:blip r:embed="rId9"/>
              <a:stretch>
                <a:fillRect/>
              </a:stretch>
            </p:blipFill>
            <p:spPr>
              <a:xfrm>
                <a:off x="3700896" y="2695176"/>
                <a:ext cx="125352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FAD737FF-645B-02F5-4407-4C36F2B1A47E}"/>
                  </a:ext>
                </a:extLst>
              </p14:cNvPr>
              <p14:cNvContentPartPr/>
              <p14:nvPr/>
            </p14:nvContentPartPr>
            <p14:xfrm>
              <a:off x="4059456" y="2670336"/>
              <a:ext cx="729360" cy="360"/>
            </p14:xfrm>
          </p:contentPart>
        </mc:Choice>
        <mc:Fallback xmlns="">
          <p:pic>
            <p:nvPicPr>
              <p:cNvPr id="10" name="Ink 9">
                <a:extLst>
                  <a:ext uri="{FF2B5EF4-FFF2-40B4-BE49-F238E27FC236}">
                    <a16:creationId xmlns:a16="http://schemas.microsoft.com/office/drawing/2014/main" id="{FAD737FF-645B-02F5-4407-4C36F2B1A47E}"/>
                  </a:ext>
                </a:extLst>
              </p:cNvPr>
              <p:cNvPicPr/>
              <p:nvPr/>
            </p:nvPicPr>
            <p:blipFill>
              <a:blip r:embed="rId11"/>
              <a:stretch>
                <a:fillRect/>
              </a:stretch>
            </p:blipFill>
            <p:spPr>
              <a:xfrm>
                <a:off x="4005816" y="2562336"/>
                <a:ext cx="837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1330984B-59C6-4FC6-98BF-FA4F59179E67}"/>
                  </a:ext>
                </a:extLst>
              </p14:cNvPr>
              <p14:cNvContentPartPr/>
              <p14:nvPr/>
            </p14:nvContentPartPr>
            <p14:xfrm>
              <a:off x="1670496" y="2523816"/>
              <a:ext cx="935640" cy="13680"/>
            </p14:xfrm>
          </p:contentPart>
        </mc:Choice>
        <mc:Fallback xmlns="">
          <p:pic>
            <p:nvPicPr>
              <p:cNvPr id="11" name="Ink 10">
                <a:extLst>
                  <a:ext uri="{FF2B5EF4-FFF2-40B4-BE49-F238E27FC236}">
                    <a16:creationId xmlns:a16="http://schemas.microsoft.com/office/drawing/2014/main" id="{1330984B-59C6-4FC6-98BF-FA4F59179E67}"/>
                  </a:ext>
                </a:extLst>
              </p:cNvPr>
              <p:cNvPicPr/>
              <p:nvPr/>
            </p:nvPicPr>
            <p:blipFill>
              <a:blip r:embed="rId13"/>
              <a:stretch>
                <a:fillRect/>
              </a:stretch>
            </p:blipFill>
            <p:spPr>
              <a:xfrm>
                <a:off x="1616496" y="2416176"/>
                <a:ext cx="104328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8C61472F-97B5-3AD6-CF4F-58E3CB9FFE53}"/>
                  </a:ext>
                </a:extLst>
              </p14:cNvPr>
              <p14:cNvContentPartPr/>
              <p14:nvPr/>
            </p14:nvContentPartPr>
            <p14:xfrm>
              <a:off x="1475016" y="2718576"/>
              <a:ext cx="588600" cy="50040"/>
            </p14:xfrm>
          </p:contentPart>
        </mc:Choice>
        <mc:Fallback xmlns="">
          <p:pic>
            <p:nvPicPr>
              <p:cNvPr id="12" name="Ink 11">
                <a:extLst>
                  <a:ext uri="{FF2B5EF4-FFF2-40B4-BE49-F238E27FC236}">
                    <a16:creationId xmlns:a16="http://schemas.microsoft.com/office/drawing/2014/main" id="{8C61472F-97B5-3AD6-CF4F-58E3CB9FFE53}"/>
                  </a:ext>
                </a:extLst>
              </p:cNvPr>
              <p:cNvPicPr/>
              <p:nvPr/>
            </p:nvPicPr>
            <p:blipFill>
              <a:blip r:embed="rId15"/>
              <a:stretch>
                <a:fillRect/>
              </a:stretch>
            </p:blipFill>
            <p:spPr>
              <a:xfrm>
                <a:off x="1421376" y="2610576"/>
                <a:ext cx="69624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C7680426-A249-AD90-EA9B-62A67BC67590}"/>
                  </a:ext>
                </a:extLst>
              </p14:cNvPr>
              <p14:cNvContentPartPr/>
              <p14:nvPr/>
            </p14:nvContentPartPr>
            <p14:xfrm>
              <a:off x="6315216" y="2681136"/>
              <a:ext cx="1060560" cy="62640"/>
            </p14:xfrm>
          </p:contentPart>
        </mc:Choice>
        <mc:Fallback xmlns="">
          <p:pic>
            <p:nvPicPr>
              <p:cNvPr id="13" name="Ink 12">
                <a:extLst>
                  <a:ext uri="{FF2B5EF4-FFF2-40B4-BE49-F238E27FC236}">
                    <a16:creationId xmlns:a16="http://schemas.microsoft.com/office/drawing/2014/main" id="{C7680426-A249-AD90-EA9B-62A67BC67590}"/>
                  </a:ext>
                </a:extLst>
              </p:cNvPr>
              <p:cNvPicPr/>
              <p:nvPr/>
            </p:nvPicPr>
            <p:blipFill>
              <a:blip r:embed="rId17"/>
              <a:stretch>
                <a:fillRect/>
              </a:stretch>
            </p:blipFill>
            <p:spPr>
              <a:xfrm>
                <a:off x="6261216" y="2573136"/>
                <a:ext cx="116820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603E8988-CA2B-572D-89AD-96718214FE6A}"/>
                  </a:ext>
                </a:extLst>
              </p14:cNvPr>
              <p14:cNvContentPartPr/>
              <p14:nvPr/>
            </p14:nvContentPartPr>
            <p14:xfrm>
              <a:off x="6059616" y="2828376"/>
              <a:ext cx="1327680" cy="36720"/>
            </p14:xfrm>
          </p:contentPart>
        </mc:Choice>
        <mc:Fallback xmlns="">
          <p:pic>
            <p:nvPicPr>
              <p:cNvPr id="14" name="Ink 13">
                <a:extLst>
                  <a:ext uri="{FF2B5EF4-FFF2-40B4-BE49-F238E27FC236}">
                    <a16:creationId xmlns:a16="http://schemas.microsoft.com/office/drawing/2014/main" id="{603E8988-CA2B-572D-89AD-96718214FE6A}"/>
                  </a:ext>
                </a:extLst>
              </p:cNvPr>
              <p:cNvPicPr/>
              <p:nvPr/>
            </p:nvPicPr>
            <p:blipFill>
              <a:blip r:embed="rId19"/>
              <a:stretch>
                <a:fillRect/>
              </a:stretch>
            </p:blipFill>
            <p:spPr>
              <a:xfrm>
                <a:off x="6005616" y="2720736"/>
                <a:ext cx="1435320" cy="252360"/>
              </a:xfrm>
              <a:prstGeom prst="rect">
                <a:avLst/>
              </a:prstGeom>
            </p:spPr>
          </p:pic>
        </mc:Fallback>
      </mc:AlternateContent>
      <p:sp>
        <p:nvSpPr>
          <p:cNvPr id="15" name="TextBox 14">
            <a:extLst>
              <a:ext uri="{FF2B5EF4-FFF2-40B4-BE49-F238E27FC236}">
                <a16:creationId xmlns:a16="http://schemas.microsoft.com/office/drawing/2014/main" id="{EC392828-A613-C423-75F9-8CAB2922EB9F}"/>
              </a:ext>
            </a:extLst>
          </p:cNvPr>
          <p:cNvSpPr txBox="1"/>
          <p:nvPr/>
        </p:nvSpPr>
        <p:spPr>
          <a:xfrm>
            <a:off x="6019800" y="1706880"/>
            <a:ext cx="2478024" cy="646331"/>
          </a:xfrm>
          <a:prstGeom prst="rect">
            <a:avLst/>
          </a:prstGeom>
          <a:noFill/>
        </p:spPr>
        <p:txBody>
          <a:bodyPr wrap="square" rtlCol="0">
            <a:spAutoFit/>
          </a:bodyPr>
          <a:lstStyle/>
          <a:p>
            <a:r>
              <a:rPr lang="en-US"/>
              <a:t>Đến ngày đó gửi cho khách hàng</a:t>
            </a:r>
          </a:p>
        </p:txBody>
      </p:sp>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1CAB718E-EEBC-8280-0AB7-FA0D5B920870}"/>
                  </a:ext>
                </a:extLst>
              </p14:cNvPr>
              <p14:cNvContentPartPr/>
              <p14:nvPr/>
            </p14:nvContentPartPr>
            <p14:xfrm>
              <a:off x="1816656" y="4253976"/>
              <a:ext cx="635400" cy="26280"/>
            </p14:xfrm>
          </p:contentPart>
        </mc:Choice>
        <mc:Fallback xmlns="">
          <p:pic>
            <p:nvPicPr>
              <p:cNvPr id="16" name="Ink 15">
                <a:extLst>
                  <a:ext uri="{FF2B5EF4-FFF2-40B4-BE49-F238E27FC236}">
                    <a16:creationId xmlns:a16="http://schemas.microsoft.com/office/drawing/2014/main" id="{1CAB718E-EEBC-8280-0AB7-FA0D5B920870}"/>
                  </a:ext>
                </a:extLst>
              </p:cNvPr>
              <p:cNvPicPr/>
              <p:nvPr/>
            </p:nvPicPr>
            <p:blipFill>
              <a:blip r:embed="rId21"/>
              <a:stretch>
                <a:fillRect/>
              </a:stretch>
            </p:blipFill>
            <p:spPr>
              <a:xfrm>
                <a:off x="1762656" y="4146336"/>
                <a:ext cx="74304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B5D826EC-F171-7A2E-9A21-5D91A9582351}"/>
                  </a:ext>
                </a:extLst>
              </p14:cNvPr>
              <p14:cNvContentPartPr/>
              <p14:nvPr/>
            </p14:nvContentPartPr>
            <p14:xfrm>
              <a:off x="1804416" y="4631976"/>
              <a:ext cx="693720" cy="37800"/>
            </p14:xfrm>
          </p:contentPart>
        </mc:Choice>
        <mc:Fallback xmlns="">
          <p:pic>
            <p:nvPicPr>
              <p:cNvPr id="17" name="Ink 16">
                <a:extLst>
                  <a:ext uri="{FF2B5EF4-FFF2-40B4-BE49-F238E27FC236}">
                    <a16:creationId xmlns:a16="http://schemas.microsoft.com/office/drawing/2014/main" id="{B5D826EC-F171-7A2E-9A21-5D91A9582351}"/>
                  </a:ext>
                </a:extLst>
              </p:cNvPr>
              <p:cNvPicPr/>
              <p:nvPr/>
            </p:nvPicPr>
            <p:blipFill>
              <a:blip r:embed="rId23"/>
              <a:stretch>
                <a:fillRect/>
              </a:stretch>
            </p:blipFill>
            <p:spPr>
              <a:xfrm>
                <a:off x="1750776" y="4523976"/>
                <a:ext cx="80136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8" name="Ink 17">
                <a:extLst>
                  <a:ext uri="{FF2B5EF4-FFF2-40B4-BE49-F238E27FC236}">
                    <a16:creationId xmlns:a16="http://schemas.microsoft.com/office/drawing/2014/main" id="{13ABCFF9-25F8-9483-774D-27DED41A3298}"/>
                  </a:ext>
                </a:extLst>
              </p14:cNvPr>
              <p14:cNvContentPartPr/>
              <p14:nvPr/>
            </p14:nvContentPartPr>
            <p14:xfrm>
              <a:off x="4132896" y="4388256"/>
              <a:ext cx="669600" cy="37800"/>
            </p14:xfrm>
          </p:contentPart>
        </mc:Choice>
        <mc:Fallback xmlns="">
          <p:pic>
            <p:nvPicPr>
              <p:cNvPr id="18" name="Ink 17">
                <a:extLst>
                  <a:ext uri="{FF2B5EF4-FFF2-40B4-BE49-F238E27FC236}">
                    <a16:creationId xmlns:a16="http://schemas.microsoft.com/office/drawing/2014/main" id="{13ABCFF9-25F8-9483-774D-27DED41A3298}"/>
                  </a:ext>
                </a:extLst>
              </p:cNvPr>
              <p:cNvPicPr/>
              <p:nvPr/>
            </p:nvPicPr>
            <p:blipFill>
              <a:blip r:embed="rId25"/>
              <a:stretch>
                <a:fillRect/>
              </a:stretch>
            </p:blipFill>
            <p:spPr>
              <a:xfrm>
                <a:off x="4078896" y="4280616"/>
                <a:ext cx="77724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E7381FE4-9462-98A9-66BD-100ECA01D2A6}"/>
                  </a:ext>
                </a:extLst>
              </p14:cNvPr>
              <p14:cNvContentPartPr/>
              <p14:nvPr/>
            </p14:nvContentPartPr>
            <p14:xfrm>
              <a:off x="4205976" y="4607496"/>
              <a:ext cx="705600" cy="25200"/>
            </p14:xfrm>
          </p:contentPart>
        </mc:Choice>
        <mc:Fallback xmlns="">
          <p:pic>
            <p:nvPicPr>
              <p:cNvPr id="19" name="Ink 18">
                <a:extLst>
                  <a:ext uri="{FF2B5EF4-FFF2-40B4-BE49-F238E27FC236}">
                    <a16:creationId xmlns:a16="http://schemas.microsoft.com/office/drawing/2014/main" id="{E7381FE4-9462-98A9-66BD-100ECA01D2A6}"/>
                  </a:ext>
                </a:extLst>
              </p:cNvPr>
              <p:cNvPicPr/>
              <p:nvPr/>
            </p:nvPicPr>
            <p:blipFill>
              <a:blip r:embed="rId27"/>
              <a:stretch>
                <a:fillRect/>
              </a:stretch>
            </p:blipFill>
            <p:spPr>
              <a:xfrm>
                <a:off x="4151976" y="4499856"/>
                <a:ext cx="81324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5BE7B10C-F6C3-F183-B990-73355EE530D5}"/>
                  </a:ext>
                </a:extLst>
              </p14:cNvPr>
              <p14:cNvContentPartPr/>
              <p14:nvPr/>
            </p14:nvContentPartPr>
            <p14:xfrm>
              <a:off x="6144576" y="4351896"/>
              <a:ext cx="1350360" cy="61560"/>
            </p14:xfrm>
          </p:contentPart>
        </mc:Choice>
        <mc:Fallback xmlns="">
          <p:pic>
            <p:nvPicPr>
              <p:cNvPr id="20" name="Ink 19">
                <a:extLst>
                  <a:ext uri="{FF2B5EF4-FFF2-40B4-BE49-F238E27FC236}">
                    <a16:creationId xmlns:a16="http://schemas.microsoft.com/office/drawing/2014/main" id="{5BE7B10C-F6C3-F183-B990-73355EE530D5}"/>
                  </a:ext>
                </a:extLst>
              </p:cNvPr>
              <p:cNvPicPr/>
              <p:nvPr/>
            </p:nvPicPr>
            <p:blipFill>
              <a:blip r:embed="rId29"/>
              <a:stretch>
                <a:fillRect/>
              </a:stretch>
            </p:blipFill>
            <p:spPr>
              <a:xfrm>
                <a:off x="6090936" y="4244256"/>
                <a:ext cx="145800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D4FB4F2E-EB92-4C1A-F679-7DC6BD3DF5F3}"/>
                  </a:ext>
                </a:extLst>
              </p14:cNvPr>
              <p14:cNvContentPartPr/>
              <p14:nvPr/>
            </p14:nvContentPartPr>
            <p14:xfrm>
              <a:off x="6381456" y="4596336"/>
              <a:ext cx="974160" cy="360"/>
            </p14:xfrm>
          </p:contentPart>
        </mc:Choice>
        <mc:Fallback xmlns="">
          <p:pic>
            <p:nvPicPr>
              <p:cNvPr id="21" name="Ink 20">
                <a:extLst>
                  <a:ext uri="{FF2B5EF4-FFF2-40B4-BE49-F238E27FC236}">
                    <a16:creationId xmlns:a16="http://schemas.microsoft.com/office/drawing/2014/main" id="{D4FB4F2E-EB92-4C1A-F679-7DC6BD3DF5F3}"/>
                  </a:ext>
                </a:extLst>
              </p:cNvPr>
              <p:cNvPicPr/>
              <p:nvPr/>
            </p:nvPicPr>
            <p:blipFill>
              <a:blip r:embed="rId31"/>
              <a:stretch>
                <a:fillRect/>
              </a:stretch>
            </p:blipFill>
            <p:spPr>
              <a:xfrm>
                <a:off x="6327456" y="4488336"/>
                <a:ext cx="10818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8C257C29-4ED8-3ED9-B19C-693A9A9C8D94}"/>
                  </a:ext>
                </a:extLst>
              </p14:cNvPr>
              <p14:cNvContentPartPr/>
              <p14:nvPr/>
            </p14:nvContentPartPr>
            <p14:xfrm>
              <a:off x="1828896" y="4449816"/>
              <a:ext cx="557280" cy="37800"/>
            </p14:xfrm>
          </p:contentPart>
        </mc:Choice>
        <mc:Fallback xmlns="">
          <p:pic>
            <p:nvPicPr>
              <p:cNvPr id="22" name="Ink 21">
                <a:extLst>
                  <a:ext uri="{FF2B5EF4-FFF2-40B4-BE49-F238E27FC236}">
                    <a16:creationId xmlns:a16="http://schemas.microsoft.com/office/drawing/2014/main" id="{8C257C29-4ED8-3ED9-B19C-693A9A9C8D94}"/>
                  </a:ext>
                </a:extLst>
              </p:cNvPr>
              <p:cNvPicPr/>
              <p:nvPr/>
            </p:nvPicPr>
            <p:blipFill>
              <a:blip r:embed="rId33"/>
              <a:stretch>
                <a:fillRect/>
              </a:stretch>
            </p:blipFill>
            <p:spPr>
              <a:xfrm>
                <a:off x="1774896" y="4341816"/>
                <a:ext cx="66492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86E567A5-B12E-F62F-0329-96D311714D84}"/>
                  </a:ext>
                </a:extLst>
              </p14:cNvPr>
              <p14:cNvContentPartPr/>
              <p14:nvPr/>
            </p14:nvContentPartPr>
            <p14:xfrm>
              <a:off x="1609296" y="2524896"/>
              <a:ext cx="21960" cy="11520"/>
            </p14:xfrm>
          </p:contentPart>
        </mc:Choice>
        <mc:Fallback xmlns="">
          <p:pic>
            <p:nvPicPr>
              <p:cNvPr id="23" name="Ink 22">
                <a:extLst>
                  <a:ext uri="{FF2B5EF4-FFF2-40B4-BE49-F238E27FC236}">
                    <a16:creationId xmlns:a16="http://schemas.microsoft.com/office/drawing/2014/main" id="{86E567A5-B12E-F62F-0329-96D311714D84}"/>
                  </a:ext>
                </a:extLst>
              </p:cNvPr>
              <p:cNvPicPr/>
              <p:nvPr/>
            </p:nvPicPr>
            <p:blipFill>
              <a:blip r:embed="rId35"/>
              <a:stretch>
                <a:fillRect/>
              </a:stretch>
            </p:blipFill>
            <p:spPr>
              <a:xfrm>
                <a:off x="1555296" y="2417256"/>
                <a:ext cx="12960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980CF83B-66A5-33AD-189C-9B6092154D55}"/>
                  </a:ext>
                </a:extLst>
              </p14:cNvPr>
              <p14:cNvContentPartPr/>
              <p14:nvPr/>
            </p14:nvContentPartPr>
            <p14:xfrm>
              <a:off x="2328576" y="4340016"/>
              <a:ext cx="86400" cy="47880"/>
            </p14:xfrm>
          </p:contentPart>
        </mc:Choice>
        <mc:Fallback xmlns="">
          <p:pic>
            <p:nvPicPr>
              <p:cNvPr id="24" name="Ink 23">
                <a:extLst>
                  <a:ext uri="{FF2B5EF4-FFF2-40B4-BE49-F238E27FC236}">
                    <a16:creationId xmlns:a16="http://schemas.microsoft.com/office/drawing/2014/main" id="{980CF83B-66A5-33AD-189C-9B6092154D55}"/>
                  </a:ext>
                </a:extLst>
              </p:cNvPr>
              <p:cNvPicPr/>
              <p:nvPr/>
            </p:nvPicPr>
            <p:blipFill>
              <a:blip r:embed="rId37"/>
              <a:stretch>
                <a:fillRect/>
              </a:stretch>
            </p:blipFill>
            <p:spPr>
              <a:xfrm>
                <a:off x="2274936" y="4232016"/>
                <a:ext cx="19404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Ink 24">
                <a:extLst>
                  <a:ext uri="{FF2B5EF4-FFF2-40B4-BE49-F238E27FC236}">
                    <a16:creationId xmlns:a16="http://schemas.microsoft.com/office/drawing/2014/main" id="{C5F86687-7751-DB69-77C1-BA02CC2315C4}"/>
                  </a:ext>
                </a:extLst>
              </p14:cNvPr>
              <p14:cNvContentPartPr/>
              <p14:nvPr/>
            </p14:nvContentPartPr>
            <p14:xfrm>
              <a:off x="1986576" y="3328416"/>
              <a:ext cx="98640" cy="777960"/>
            </p14:xfrm>
          </p:contentPart>
        </mc:Choice>
        <mc:Fallback xmlns="">
          <p:pic>
            <p:nvPicPr>
              <p:cNvPr id="25" name="Ink 24">
                <a:extLst>
                  <a:ext uri="{FF2B5EF4-FFF2-40B4-BE49-F238E27FC236}">
                    <a16:creationId xmlns:a16="http://schemas.microsoft.com/office/drawing/2014/main" id="{C5F86687-7751-DB69-77C1-BA02CC2315C4}"/>
                  </a:ext>
                </a:extLst>
              </p:cNvPr>
              <p:cNvPicPr/>
              <p:nvPr/>
            </p:nvPicPr>
            <p:blipFill>
              <a:blip r:embed="rId39"/>
              <a:stretch>
                <a:fillRect/>
              </a:stretch>
            </p:blipFill>
            <p:spPr>
              <a:xfrm>
                <a:off x="1932576" y="3220776"/>
                <a:ext cx="206280" cy="9936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Ink 25">
                <a:extLst>
                  <a:ext uri="{FF2B5EF4-FFF2-40B4-BE49-F238E27FC236}">
                    <a16:creationId xmlns:a16="http://schemas.microsoft.com/office/drawing/2014/main" id="{555F25D5-CCBC-C21F-666D-43C293CCB2F2}"/>
                  </a:ext>
                </a:extLst>
              </p14:cNvPr>
              <p14:cNvContentPartPr/>
              <p14:nvPr/>
            </p14:nvContentPartPr>
            <p14:xfrm>
              <a:off x="1999176" y="3328416"/>
              <a:ext cx="5040" cy="738360"/>
            </p14:xfrm>
          </p:contentPart>
        </mc:Choice>
        <mc:Fallback xmlns="">
          <p:pic>
            <p:nvPicPr>
              <p:cNvPr id="26" name="Ink 25">
                <a:extLst>
                  <a:ext uri="{FF2B5EF4-FFF2-40B4-BE49-F238E27FC236}">
                    <a16:creationId xmlns:a16="http://schemas.microsoft.com/office/drawing/2014/main" id="{555F25D5-CCBC-C21F-666D-43C293CCB2F2}"/>
                  </a:ext>
                </a:extLst>
              </p:cNvPr>
              <p:cNvPicPr/>
              <p:nvPr/>
            </p:nvPicPr>
            <p:blipFill>
              <a:blip r:embed="rId41"/>
              <a:stretch>
                <a:fillRect/>
              </a:stretch>
            </p:blipFill>
            <p:spPr>
              <a:xfrm>
                <a:off x="1945176" y="3220776"/>
                <a:ext cx="112680" cy="954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Ink 26">
                <a:extLst>
                  <a:ext uri="{FF2B5EF4-FFF2-40B4-BE49-F238E27FC236}">
                    <a16:creationId xmlns:a16="http://schemas.microsoft.com/office/drawing/2014/main" id="{646A511C-1558-692B-588B-2565817DC69A}"/>
                  </a:ext>
                </a:extLst>
              </p14:cNvPr>
              <p14:cNvContentPartPr/>
              <p14:nvPr/>
            </p14:nvContentPartPr>
            <p14:xfrm>
              <a:off x="2045256" y="3217176"/>
              <a:ext cx="163080" cy="581760"/>
            </p14:xfrm>
          </p:contentPart>
        </mc:Choice>
        <mc:Fallback xmlns="">
          <p:pic>
            <p:nvPicPr>
              <p:cNvPr id="27" name="Ink 26">
                <a:extLst>
                  <a:ext uri="{FF2B5EF4-FFF2-40B4-BE49-F238E27FC236}">
                    <a16:creationId xmlns:a16="http://schemas.microsoft.com/office/drawing/2014/main" id="{646A511C-1558-692B-588B-2565817DC69A}"/>
                  </a:ext>
                </a:extLst>
              </p:cNvPr>
              <p:cNvPicPr/>
              <p:nvPr/>
            </p:nvPicPr>
            <p:blipFill>
              <a:blip r:embed="rId43"/>
              <a:stretch>
                <a:fillRect/>
              </a:stretch>
            </p:blipFill>
            <p:spPr>
              <a:xfrm>
                <a:off x="1991256" y="3109176"/>
                <a:ext cx="270720" cy="7974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Ink 27">
                <a:extLst>
                  <a:ext uri="{FF2B5EF4-FFF2-40B4-BE49-F238E27FC236}">
                    <a16:creationId xmlns:a16="http://schemas.microsoft.com/office/drawing/2014/main" id="{A3403DA7-47A1-F5CD-7A9F-856ECBBD5662}"/>
                  </a:ext>
                </a:extLst>
              </p14:cNvPr>
              <p14:cNvContentPartPr/>
              <p14:nvPr/>
            </p14:nvContentPartPr>
            <p14:xfrm>
              <a:off x="2024016" y="3352896"/>
              <a:ext cx="162720" cy="750960"/>
            </p14:xfrm>
          </p:contentPart>
        </mc:Choice>
        <mc:Fallback xmlns="">
          <p:pic>
            <p:nvPicPr>
              <p:cNvPr id="28" name="Ink 27">
                <a:extLst>
                  <a:ext uri="{FF2B5EF4-FFF2-40B4-BE49-F238E27FC236}">
                    <a16:creationId xmlns:a16="http://schemas.microsoft.com/office/drawing/2014/main" id="{A3403DA7-47A1-F5CD-7A9F-856ECBBD5662}"/>
                  </a:ext>
                </a:extLst>
              </p:cNvPr>
              <p:cNvPicPr/>
              <p:nvPr/>
            </p:nvPicPr>
            <p:blipFill>
              <a:blip r:embed="rId45"/>
              <a:stretch>
                <a:fillRect/>
              </a:stretch>
            </p:blipFill>
            <p:spPr>
              <a:xfrm>
                <a:off x="1970016" y="3244896"/>
                <a:ext cx="270360" cy="9666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9" name="Ink 28">
                <a:extLst>
                  <a:ext uri="{FF2B5EF4-FFF2-40B4-BE49-F238E27FC236}">
                    <a16:creationId xmlns:a16="http://schemas.microsoft.com/office/drawing/2014/main" id="{8DDD3A1F-6347-BE14-7CEA-7263FC432942}"/>
                  </a:ext>
                </a:extLst>
              </p14:cNvPr>
              <p14:cNvContentPartPr/>
              <p14:nvPr/>
            </p14:nvContentPartPr>
            <p14:xfrm>
              <a:off x="1866696" y="3203496"/>
              <a:ext cx="377280" cy="852480"/>
            </p14:xfrm>
          </p:contentPart>
        </mc:Choice>
        <mc:Fallback xmlns="">
          <p:pic>
            <p:nvPicPr>
              <p:cNvPr id="29" name="Ink 28">
                <a:extLst>
                  <a:ext uri="{FF2B5EF4-FFF2-40B4-BE49-F238E27FC236}">
                    <a16:creationId xmlns:a16="http://schemas.microsoft.com/office/drawing/2014/main" id="{8DDD3A1F-6347-BE14-7CEA-7263FC432942}"/>
                  </a:ext>
                </a:extLst>
              </p:cNvPr>
              <p:cNvPicPr/>
              <p:nvPr/>
            </p:nvPicPr>
            <p:blipFill>
              <a:blip r:embed="rId47"/>
              <a:stretch>
                <a:fillRect/>
              </a:stretch>
            </p:blipFill>
            <p:spPr>
              <a:xfrm>
                <a:off x="1812696" y="3095496"/>
                <a:ext cx="484920" cy="10681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0" name="Ink 29">
                <a:extLst>
                  <a:ext uri="{FF2B5EF4-FFF2-40B4-BE49-F238E27FC236}">
                    <a16:creationId xmlns:a16="http://schemas.microsoft.com/office/drawing/2014/main" id="{A9D87C91-77C1-3B6D-7B4F-3189455216D6}"/>
                  </a:ext>
                </a:extLst>
              </p14:cNvPr>
              <p14:cNvContentPartPr/>
              <p14:nvPr/>
            </p14:nvContentPartPr>
            <p14:xfrm>
              <a:off x="1950936" y="4059936"/>
              <a:ext cx="360" cy="360"/>
            </p14:xfrm>
          </p:contentPart>
        </mc:Choice>
        <mc:Fallback xmlns="">
          <p:pic>
            <p:nvPicPr>
              <p:cNvPr id="30" name="Ink 29">
                <a:extLst>
                  <a:ext uri="{FF2B5EF4-FFF2-40B4-BE49-F238E27FC236}">
                    <a16:creationId xmlns:a16="http://schemas.microsoft.com/office/drawing/2014/main" id="{A9D87C91-77C1-3B6D-7B4F-3189455216D6}"/>
                  </a:ext>
                </a:extLst>
              </p:cNvPr>
              <p:cNvPicPr/>
              <p:nvPr/>
            </p:nvPicPr>
            <p:blipFill>
              <a:blip r:embed="rId49"/>
              <a:stretch>
                <a:fillRect/>
              </a:stretch>
            </p:blipFill>
            <p:spPr>
              <a:xfrm>
                <a:off x="1896936" y="3952296"/>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1" name="Ink 30">
                <a:extLst>
                  <a:ext uri="{FF2B5EF4-FFF2-40B4-BE49-F238E27FC236}">
                    <a16:creationId xmlns:a16="http://schemas.microsoft.com/office/drawing/2014/main" id="{D0CAD2C8-72D2-B679-6DED-93D9353817F5}"/>
                  </a:ext>
                </a:extLst>
              </p14:cNvPr>
              <p14:cNvContentPartPr/>
              <p14:nvPr/>
            </p14:nvContentPartPr>
            <p14:xfrm>
              <a:off x="1950936" y="4059936"/>
              <a:ext cx="360" cy="360"/>
            </p14:xfrm>
          </p:contentPart>
        </mc:Choice>
        <mc:Fallback xmlns="">
          <p:pic>
            <p:nvPicPr>
              <p:cNvPr id="31" name="Ink 30">
                <a:extLst>
                  <a:ext uri="{FF2B5EF4-FFF2-40B4-BE49-F238E27FC236}">
                    <a16:creationId xmlns:a16="http://schemas.microsoft.com/office/drawing/2014/main" id="{D0CAD2C8-72D2-B679-6DED-93D9353817F5}"/>
                  </a:ext>
                </a:extLst>
              </p:cNvPr>
              <p:cNvPicPr/>
              <p:nvPr/>
            </p:nvPicPr>
            <p:blipFill>
              <a:blip r:embed="rId49"/>
              <a:stretch>
                <a:fillRect/>
              </a:stretch>
            </p:blipFill>
            <p:spPr>
              <a:xfrm>
                <a:off x="1896936" y="3952296"/>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2" name="Ink 31">
                <a:extLst>
                  <a:ext uri="{FF2B5EF4-FFF2-40B4-BE49-F238E27FC236}">
                    <a16:creationId xmlns:a16="http://schemas.microsoft.com/office/drawing/2014/main" id="{CA752576-C0FE-3558-DC61-26AD8D0FFC77}"/>
                  </a:ext>
                </a:extLst>
              </p14:cNvPr>
              <p14:cNvContentPartPr/>
              <p14:nvPr/>
            </p14:nvContentPartPr>
            <p14:xfrm>
              <a:off x="1909176" y="4059936"/>
              <a:ext cx="5040" cy="360"/>
            </p14:xfrm>
          </p:contentPart>
        </mc:Choice>
        <mc:Fallback xmlns="">
          <p:pic>
            <p:nvPicPr>
              <p:cNvPr id="32" name="Ink 31">
                <a:extLst>
                  <a:ext uri="{FF2B5EF4-FFF2-40B4-BE49-F238E27FC236}">
                    <a16:creationId xmlns:a16="http://schemas.microsoft.com/office/drawing/2014/main" id="{CA752576-C0FE-3558-DC61-26AD8D0FFC77}"/>
                  </a:ext>
                </a:extLst>
              </p:cNvPr>
              <p:cNvPicPr/>
              <p:nvPr/>
            </p:nvPicPr>
            <p:blipFill>
              <a:blip r:embed="rId52"/>
              <a:stretch>
                <a:fillRect/>
              </a:stretch>
            </p:blipFill>
            <p:spPr>
              <a:xfrm>
                <a:off x="1855176" y="3952296"/>
                <a:ext cx="112680" cy="216000"/>
              </a:xfrm>
              <a:prstGeom prst="rect">
                <a:avLst/>
              </a:prstGeom>
            </p:spPr>
          </p:pic>
        </mc:Fallback>
      </mc:AlternateContent>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Extreme programming practices (a)</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664091935"/>
              </p:ext>
            </p:extLst>
          </p:nvPr>
        </p:nvGraphicFramePr>
        <p:xfrm>
          <a:off x="457200" y="1267747"/>
          <a:ext cx="8325364" cy="5145689"/>
        </p:xfrm>
        <a:graphic>
          <a:graphicData uri="http://schemas.openxmlformats.org/drawingml/2006/table">
            <a:tbl>
              <a:tblPr/>
              <a:tblGrid>
                <a:gridCol w="2359628">
                  <a:extLst>
                    <a:ext uri="{9D8B030D-6E8A-4147-A177-3AD203B41FA5}">
                      <a16:colId xmlns:a16="http://schemas.microsoft.com/office/drawing/2014/main" val="20000"/>
                    </a:ext>
                  </a:extLst>
                </a:gridCol>
                <a:gridCol w="5965736">
                  <a:extLst>
                    <a:ext uri="{9D8B030D-6E8A-4147-A177-3AD203B41FA5}">
                      <a16:colId xmlns:a16="http://schemas.microsoft.com/office/drawing/2014/main" val="20001"/>
                    </a:ext>
                  </a:extLst>
                </a:gridCol>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FF0000"/>
                          </a:solidFill>
                          <a:effectLst/>
                          <a:latin typeface="Arial"/>
                          <a:ea typeface="Times New Roman" charset="0"/>
                          <a:cs typeface="Arial"/>
                        </a:rPr>
                        <a:t>Incremental planning </a:t>
                      </a:r>
                      <a:r>
                        <a:rPr kumimoji="0" lang="en-GB" sz="1600" b="1" i="1" u="none" strike="noStrike" cap="none" normalizeH="0" baseline="0">
                          <a:ln>
                            <a:noFill/>
                          </a:ln>
                          <a:solidFill>
                            <a:srgbClr val="FF0000"/>
                          </a:solidFill>
                          <a:effectLst/>
                          <a:highlight>
                            <a:srgbClr val="FFFF00"/>
                          </a:highlight>
                          <a:latin typeface="Arial"/>
                          <a:ea typeface="Times New Roman" charset="0"/>
                          <a:cs typeface="Arial"/>
                        </a:rPr>
                        <a:t>(việc gì, ai làm, khi nào xong; </a:t>
                      </a:r>
                      <a:r>
                        <a:rPr kumimoji="0" lang="en-GB" sz="1600" b="0" i="0" u="none" strike="noStrike" cap="none" normalizeH="0" baseline="0">
                          <a:ln>
                            <a:noFill/>
                          </a:ln>
                          <a:solidFill>
                            <a:srgbClr val="FF0000"/>
                          </a:solidFill>
                          <a:effectLst/>
                          <a:highlight>
                            <a:srgbClr val="FFFF00"/>
                          </a:highlight>
                          <a:latin typeface="Arial"/>
                          <a:ea typeface="Times New Roman" charset="0"/>
                          <a:cs typeface="Arial"/>
                        </a:rPr>
                        <a:t>input-output &amp; cách kiểm thử; đk thực hiện)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1" u="none" strike="noStrike" cap="none" normalizeH="0" baseline="0" dirty="0">
                          <a:ln>
                            <a:noFill/>
                          </a:ln>
                          <a:solidFill>
                            <a:srgbClr val="FF0000"/>
                          </a:solidFill>
                          <a:effectLst/>
                          <a:latin typeface="Arial"/>
                          <a:ea typeface="Times New Roman" charset="0"/>
                          <a:cs typeface="Arial"/>
                        </a:rPr>
                        <a:t>Requirements</a:t>
                      </a:r>
                      <a:r>
                        <a:rPr kumimoji="0" lang="en-GB" sz="1600" b="0" i="0" u="none" strike="noStrike" cap="none" normalizeH="0" baseline="0" dirty="0">
                          <a:ln>
                            <a:noFill/>
                          </a:ln>
                          <a:solidFill>
                            <a:srgbClr val="000000"/>
                          </a:solidFill>
                          <a:effectLst/>
                          <a:latin typeface="Arial"/>
                          <a:ea typeface="Times New Roman" charset="0"/>
                          <a:cs typeface="Arial"/>
                        </a:rPr>
                        <a:t> are recorded on </a:t>
                      </a:r>
                      <a:r>
                        <a:rPr kumimoji="0" lang="en-GB" sz="1600" b="0" i="1" u="none" strike="noStrike" cap="none" normalizeH="0" baseline="0" dirty="0">
                          <a:ln>
                            <a:noFill/>
                          </a:ln>
                          <a:solidFill>
                            <a:srgbClr val="000000"/>
                          </a:solidFill>
                          <a:effectLst/>
                          <a:highlight>
                            <a:srgbClr val="FFFF00"/>
                          </a:highlight>
                          <a:latin typeface="Arial"/>
                          <a:ea typeface="Times New Roman" charset="0"/>
                          <a:cs typeface="Arial"/>
                        </a:rPr>
                        <a:t>story cards </a:t>
                      </a:r>
                      <a:r>
                        <a:rPr kumimoji="0" lang="en-GB" sz="1600" b="0" i="0" u="none" strike="noStrike" cap="none" normalizeH="0" baseline="0" dirty="0">
                          <a:ln>
                            <a:noFill/>
                          </a:ln>
                          <a:solidFill>
                            <a:srgbClr val="000000"/>
                          </a:solidFill>
                          <a:effectLst/>
                          <a:latin typeface="Arial"/>
                          <a:ea typeface="Times New Roman" charset="0"/>
                          <a:cs typeface="Arial"/>
                        </a:rPr>
                        <a:t>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FF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a:t>
                      </a:r>
                      <a:r>
                        <a:rPr kumimoji="0" lang="en-GB" sz="1600" b="0" i="1" u="none" strike="noStrike" cap="none" normalizeH="0" baseline="0" dirty="0">
                          <a:ln>
                            <a:noFill/>
                          </a:ln>
                          <a:solidFill>
                            <a:srgbClr val="FF0000"/>
                          </a:solidFill>
                          <a:effectLst/>
                          <a:latin typeface="Arial"/>
                          <a:ea typeface="Times New Roman" charset="0"/>
                          <a:cs typeface="Arial"/>
                        </a:rPr>
                        <a:t>minimal useful set of functionality that provides business value is developed first. </a:t>
                      </a:r>
                      <a:r>
                        <a:rPr kumimoji="0" lang="en-GB" sz="1600" b="0" i="0" u="none" strike="noStrike" cap="none" normalizeH="0" baseline="0" dirty="0">
                          <a:ln>
                            <a:noFill/>
                          </a:ln>
                          <a:solidFill>
                            <a:srgbClr val="000000"/>
                          </a:solidFill>
                          <a:effectLst/>
                          <a:latin typeface="Arial"/>
                          <a:ea typeface="Times New Roman" charset="0"/>
                          <a:cs typeface="Arial"/>
                        </a:rPr>
                        <a:t>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FF0000"/>
                          </a:solidFill>
                          <a:effectLst/>
                          <a:latin typeface="Arial"/>
                          <a:ea typeface="Times New Roman" charset="0"/>
                          <a:cs typeface="Arial"/>
                        </a:rPr>
                        <a:t>Simple design </a:t>
                      </a:r>
                      <a:r>
                        <a:rPr kumimoji="0" lang="en-GB" sz="1400" b="0" i="0" u="none" strike="noStrike" cap="none" normalizeH="0" baseline="0">
                          <a:ln>
                            <a:noFill/>
                          </a:ln>
                          <a:solidFill>
                            <a:srgbClr val="FF0000"/>
                          </a:solidFill>
                          <a:effectLst/>
                          <a:latin typeface="Arial"/>
                          <a:ea typeface="Times New Roman" charset="0"/>
                          <a:cs typeface="Arial"/>
                        </a:rPr>
                        <a:t>(Tk đủ yêu cầu và mở rộng việc phát triển thêm)</a:t>
                      </a:r>
                      <a:endParaRPr kumimoji="0" lang="en-GB" sz="1600" b="0" i="0" u="none" strike="noStrike" cap="none" normalizeH="0" baseline="0">
                        <a:ln>
                          <a:noFill/>
                        </a:ln>
                        <a:solidFill>
                          <a:srgbClr val="FF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a:t>
                      </a:r>
                      <a:r>
                        <a:rPr kumimoji="0" lang="en-GB" sz="1600" b="1" i="1" u="none" strike="noStrike" cap="none" normalizeH="0" baseline="0" dirty="0">
                          <a:ln>
                            <a:noFill/>
                          </a:ln>
                          <a:solidFill>
                            <a:srgbClr val="FF0000"/>
                          </a:solidFill>
                          <a:effectLst/>
                          <a:latin typeface="Arial"/>
                          <a:ea typeface="Times New Roman" charset="0"/>
                          <a:cs typeface="Arial"/>
                        </a:rPr>
                        <a:t>to meet the current requirements </a:t>
                      </a:r>
                      <a:r>
                        <a:rPr kumimoji="0" lang="en-GB" sz="1600" b="0" i="0" u="none" strike="noStrike" cap="none" normalizeH="0" baseline="0" dirty="0">
                          <a:ln>
                            <a:noFill/>
                          </a:ln>
                          <a:solidFill>
                            <a:srgbClr val="000000"/>
                          </a:solidFill>
                          <a:effectLst/>
                          <a:latin typeface="Arial"/>
                          <a:ea typeface="Times New Roman" charset="0"/>
                          <a:cs typeface="Arial"/>
                        </a:rPr>
                        <a:t>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 </a:t>
                      </a:r>
                      <a:r>
                        <a:rPr kumimoji="0" lang="en-GB" sz="1400" b="0" i="0" u="none" strike="noStrike" cap="none" normalizeH="0" baseline="0">
                          <a:ln>
                            <a:noFill/>
                          </a:ln>
                          <a:solidFill>
                            <a:srgbClr val="000000"/>
                          </a:solidFill>
                          <a:effectLst/>
                          <a:latin typeface="Arial"/>
                          <a:ea typeface="Times New Roman" charset="0"/>
                          <a:cs typeface="Arial"/>
                        </a:rPr>
                        <a:t>(viết test case trước để dev – để đúng logic từ đầu)</a:t>
                      </a:r>
                      <a:endParaRPr kumimoji="0" lang="en-GB" sz="1600" b="0" i="0" u="none" strike="noStrike" cap="none" normalizeH="0" baseline="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a:t>
                      </a:r>
                      <a:r>
                        <a:rPr kumimoji="0" lang="en-GB" sz="1600" b="0" i="1" u="none" strike="noStrike" cap="none" normalizeH="0" baseline="0" dirty="0">
                          <a:ln>
                            <a:noFill/>
                          </a:ln>
                          <a:solidFill>
                            <a:srgbClr val="FF0000"/>
                          </a:solidFill>
                          <a:effectLst/>
                          <a:latin typeface="Arial"/>
                          <a:ea typeface="Times New Roman" charset="0"/>
                          <a:cs typeface="Arial"/>
                        </a:rPr>
                        <a:t>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a:t>
                      </a:r>
                      <a:r>
                        <a:rPr kumimoji="0" lang="en-GB" sz="1600" b="1" i="0" u="none" strike="noStrike" cap="none" normalizeH="0" baseline="0" dirty="0">
                          <a:ln>
                            <a:noFill/>
                          </a:ln>
                          <a:solidFill>
                            <a:srgbClr val="FF0000"/>
                          </a:solidFill>
                          <a:effectLst/>
                          <a:latin typeface="Arial"/>
                          <a:ea typeface="Times New Roman" charset="0"/>
                          <a:cs typeface="Arial"/>
                        </a:rPr>
                        <a:t>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Extreme programming practices (</a:t>
            </a:r>
            <a:r>
              <a:rPr lang="en-US" dirty="0" err="1"/>
              <a:t>b</a:t>
            </a:r>
            <a:r>
              <a:rPr lang="en-US" dirty="0"/>
              <a:t>)</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772417187"/>
              </p:ext>
            </p:extLst>
          </p:nvPr>
        </p:nvGraphicFramePr>
        <p:xfrm>
          <a:off x="457199" y="1574036"/>
          <a:ext cx="8217271" cy="4650100"/>
        </p:xfrm>
        <a:graphic>
          <a:graphicData uri="http://schemas.openxmlformats.org/drawingml/2006/table">
            <a:tbl>
              <a:tblPr firstRow="1" bandRow="1">
                <a:tableStyleId>{69CF1AB2-1976-4502-BF36-3FF5EA218861}</a:tableStyleId>
              </a:tblPr>
              <a:tblGrid>
                <a:gridCol w="2285663">
                  <a:extLst>
                    <a:ext uri="{9D8B030D-6E8A-4147-A177-3AD203B41FA5}">
                      <a16:colId xmlns:a16="http://schemas.microsoft.com/office/drawing/2014/main" val="20000"/>
                    </a:ext>
                  </a:extLst>
                </a:gridCol>
                <a:gridCol w="5931608">
                  <a:extLst>
                    <a:ext uri="{9D8B030D-6E8A-4147-A177-3AD203B41FA5}">
                      <a16:colId xmlns:a16="http://schemas.microsoft.com/office/drawing/2014/main" val="20001"/>
                    </a:ext>
                  </a:extLst>
                </a:gridCol>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a:t>
                      </a:r>
                      <a:r>
                        <a:rPr lang="en-GB" sz="1600" b="1" dirty="0">
                          <a:solidFill>
                            <a:srgbClr val="FF0000"/>
                          </a:solidFill>
                          <a:highlight>
                            <a:srgbClr val="FFFF00"/>
                          </a:highlight>
                          <a:latin typeface="Arial"/>
                          <a:cs typeface="Arial"/>
                        </a:rPr>
                        <a:t>work in pairs</a:t>
                      </a:r>
                      <a:r>
                        <a:rPr lang="en-GB" sz="1600" b="0" dirty="0">
                          <a:latin typeface="Arial"/>
                          <a:cs typeface="Arial"/>
                        </a:rPr>
                        <a:t>,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0"/>
                  </a:ext>
                </a:extLst>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pairs of developers work on all areas of the system, so that no islands of expertise develop and </a:t>
                      </a:r>
                      <a:r>
                        <a:rPr lang="en-GB" sz="1600" b="0" i="1" dirty="0">
                          <a:solidFill>
                            <a:srgbClr val="FF0000"/>
                          </a:solidFill>
                          <a:latin typeface="Arial"/>
                          <a:cs typeface="Arial"/>
                        </a:rPr>
                        <a:t>all the developers take responsibility for all of the code. Anyone can change anything.</a:t>
                      </a:r>
                      <a:endParaRPr lang="en-GB" sz="1600" b="0" i="1" dirty="0">
                        <a:solidFill>
                          <a:srgbClr val="FF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830234">
                <a:tc>
                  <a:txBody>
                    <a:bodyPr/>
                    <a:lstStyle/>
                    <a:p>
                      <a:pPr algn="just">
                        <a:spcAft>
                          <a:spcPts val="0"/>
                        </a:spcAft>
                      </a:pPr>
                      <a:r>
                        <a:rPr lang="en-GB" sz="1600">
                          <a:latin typeface="Arial"/>
                          <a:cs typeface="Arial"/>
                        </a:rPr>
                        <a:t>Continuous integration (tích hợp liên tục)</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a:t>
                      </a:r>
                      <a:r>
                        <a:rPr lang="en-GB" sz="1600" i="1">
                          <a:solidFill>
                            <a:srgbClr val="FF0000"/>
                          </a:solidFill>
                          <a:latin typeface="Arial"/>
                          <a:cs typeface="Arial"/>
                        </a:rPr>
                        <a:t>it is integrated into the whole system. </a:t>
                      </a:r>
                      <a:r>
                        <a:rPr lang="en-GB" sz="1600">
                          <a:latin typeface="Arial"/>
                          <a:cs typeface="Arial"/>
                        </a:rPr>
                        <a:t>After any such integration</a:t>
                      </a:r>
                      <a:r>
                        <a:rPr lang="en-GB" sz="1600" i="1">
                          <a:solidFill>
                            <a:srgbClr val="FF0000"/>
                          </a:solidFill>
                          <a:latin typeface="Arial"/>
                          <a:cs typeface="Arial"/>
                        </a:rPr>
                        <a:t>, </a:t>
                      </a:r>
                      <a:r>
                        <a:rPr lang="en-GB" sz="1600" b="1" i="1">
                          <a:solidFill>
                            <a:srgbClr val="FF0000"/>
                          </a:solidFill>
                          <a:latin typeface="Arial"/>
                          <a:cs typeface="Arial"/>
                        </a:rPr>
                        <a:t>all the unit tests in the system must pass.</a:t>
                      </a:r>
                      <a:endParaRPr lang="en-GB" sz="1600" b="1" i="1">
                        <a:solidFill>
                          <a:srgbClr val="FF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830234">
                <a:tc>
                  <a:txBody>
                    <a:bodyPr/>
                    <a:lstStyle/>
                    <a:p>
                      <a:pPr algn="just">
                        <a:spcAft>
                          <a:spcPts val="0"/>
                        </a:spcAft>
                      </a:pPr>
                      <a:r>
                        <a:rPr lang="en-GB" sz="1600">
                          <a:latin typeface="Arial"/>
                          <a:cs typeface="Arial"/>
                        </a:rPr>
                        <a:t>Sustainable pace </a:t>
                      </a:r>
                      <a:r>
                        <a:rPr lang="en-GB" sz="1600" i="1">
                          <a:solidFill>
                            <a:srgbClr val="FF0000"/>
                          </a:solidFill>
                          <a:latin typeface="Arial"/>
                          <a:cs typeface="Arial"/>
                        </a:rPr>
                        <a:t>(lần này &amp; lần sau làm với nhịp độ công việc ổn định)</a:t>
                      </a:r>
                      <a:endParaRPr lang="en-GB" sz="1600" i="1" dirty="0">
                        <a:solidFill>
                          <a:srgbClr val="FF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a:t>
                      </a:r>
                      <a:r>
                        <a:rPr lang="en-GB" sz="1600" i="1" dirty="0">
                          <a:solidFill>
                            <a:srgbClr val="FF0000"/>
                          </a:solidFill>
                          <a:latin typeface="Arial"/>
                          <a:cs typeface="Arial"/>
                        </a:rPr>
                        <a:t>the customer is a member of the development team and is responsible for bringing system requirements to the team for implementation.</a:t>
                      </a:r>
                      <a:endParaRPr lang="en-GB" sz="1600" i="1" dirty="0">
                        <a:solidFill>
                          <a:srgbClr val="FF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idx="1"/>
          </p:nvPr>
        </p:nvSpPr>
        <p:spPr/>
        <p:txBody>
          <a:bodyPr/>
          <a:lstStyle/>
          <a:p>
            <a:r>
              <a:rPr lang="en-US" sz="2400"/>
              <a:t>Incremental development is supported through </a:t>
            </a:r>
            <a:r>
              <a:rPr lang="en-US" sz="2400" i="1">
                <a:solidFill>
                  <a:srgbClr val="FF0000"/>
                </a:solidFill>
              </a:rPr>
              <a:t>small, frequent system releases.</a:t>
            </a:r>
          </a:p>
          <a:p>
            <a:r>
              <a:rPr lang="en-US" sz="2400"/>
              <a:t>Customer involvement means full-time customer engagement with the team.</a:t>
            </a:r>
          </a:p>
          <a:p>
            <a:r>
              <a:rPr lang="en-US" sz="2400"/>
              <a:t>People not process through pair programming, collective ownership and a process that avoids long working hours.</a:t>
            </a:r>
          </a:p>
          <a:p>
            <a:r>
              <a:rPr lang="en-US" sz="2400"/>
              <a:t>Change supported through regular system releases.</a:t>
            </a:r>
          </a:p>
          <a:p>
            <a:r>
              <a:rPr lang="en-US" sz="2400"/>
              <a:t>Maintaining simplicity through constant refactoring of code.</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Influential XP practices</a:t>
            </a:r>
          </a:p>
        </p:txBody>
      </p:sp>
      <p:sp>
        <p:nvSpPr>
          <p:cNvPr id="3" name="Content Placeholder 2"/>
          <p:cNvSpPr>
            <a:spLocks noGrp="1"/>
          </p:cNvSpPr>
          <p:nvPr>
            <p:ph idx="1"/>
          </p:nvPr>
        </p:nvSpPr>
        <p:spPr/>
        <p:txBody>
          <a:bodyPr/>
          <a:lstStyle/>
          <a:p>
            <a:r>
              <a:rPr lang="en-US" dirty="0"/>
              <a:t>Extreme programming has </a:t>
            </a:r>
            <a:r>
              <a:rPr lang="en-US" i="1" dirty="0">
                <a:solidFill>
                  <a:srgbClr val="FF0000"/>
                </a:solidFill>
              </a:rPr>
              <a:t>a technical focus and is not easy to integrate </a:t>
            </a:r>
            <a:r>
              <a:rPr lang="en-US" dirty="0"/>
              <a:t>with management practice in most organizations.</a:t>
            </a:r>
          </a:p>
          <a:p>
            <a:r>
              <a:rPr lang="en-US" dirty="0"/>
              <a:t>Consequently, while agile development uses practices from XP, the method as </a:t>
            </a:r>
            <a:r>
              <a:rPr lang="en-US" i="1" dirty="0">
                <a:solidFill>
                  <a:srgbClr val="FF0000"/>
                </a:solidFill>
              </a:rPr>
              <a:t>originally defined is not widely used.</a:t>
            </a:r>
          </a:p>
          <a:p>
            <a:r>
              <a:rPr lang="en-US" dirty="0"/>
              <a:t>Key practices</a:t>
            </a:r>
          </a:p>
          <a:p>
            <a:pPr lvl="1"/>
            <a:r>
              <a:rPr lang="en-US" dirty="0">
                <a:solidFill>
                  <a:srgbClr val="FF0000"/>
                </a:solidFill>
                <a:highlight>
                  <a:srgbClr val="FFFF00"/>
                </a:highlight>
              </a:rPr>
              <a:t>User stories for specification</a:t>
            </a:r>
          </a:p>
          <a:p>
            <a:pPr lvl="1"/>
            <a:r>
              <a:rPr lang="en-US" dirty="0">
                <a:solidFill>
                  <a:srgbClr val="FF0000"/>
                </a:solidFill>
                <a:highlight>
                  <a:srgbClr val="FFFF00"/>
                </a:highlight>
              </a:rPr>
              <a:t>Refactoring</a:t>
            </a:r>
          </a:p>
          <a:p>
            <a:pPr lvl="1"/>
            <a:r>
              <a:rPr lang="en-US" dirty="0">
                <a:solidFill>
                  <a:srgbClr val="FF0000"/>
                </a:solidFill>
                <a:highlight>
                  <a:srgbClr val="FFFF00"/>
                </a:highlight>
              </a:rPr>
              <a:t>Test-first development</a:t>
            </a:r>
          </a:p>
          <a:p>
            <a:pPr lvl="1"/>
            <a:r>
              <a:rPr lang="en-US" dirty="0">
                <a:solidFill>
                  <a:srgbClr val="FF0000"/>
                </a:solidFill>
                <a:highlight>
                  <a:srgbClr val="FFFF00"/>
                </a:highlight>
              </a:rPr>
              <a:t>Pair programming</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24664539"/>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a:t>User stories for requirements</a:t>
            </a:r>
            <a:endParaRPr lang="en-US" dirty="0"/>
          </a:p>
        </p:txBody>
      </p:sp>
      <p:sp>
        <p:nvSpPr>
          <p:cNvPr id="1170435" name="Rectangle 3"/>
          <p:cNvSpPr>
            <a:spLocks noGrp="1" noChangeArrowheads="1"/>
          </p:cNvSpPr>
          <p:nvPr>
            <p:ph idx="1"/>
          </p:nvPr>
        </p:nvSpPr>
        <p:spPr/>
        <p:txBody>
          <a:bodyPr/>
          <a:lstStyle/>
          <a:p>
            <a:r>
              <a:rPr lang="en-US" dirty="0"/>
              <a:t>In XP, a customer or user is part of the XP team and is responsible for making decisions on requirements.</a:t>
            </a:r>
          </a:p>
          <a:p>
            <a:r>
              <a:rPr lang="en-US" dirty="0"/>
              <a:t>User requirements are expressed as user stories </a:t>
            </a:r>
            <a:r>
              <a:rPr lang="en-US"/>
              <a:t>or </a:t>
            </a:r>
            <a:r>
              <a:rPr lang="en-US" i="1">
                <a:solidFill>
                  <a:srgbClr val="FF0000"/>
                </a:solidFill>
              </a:rPr>
              <a:t>scenarios (ngữ cảnh).</a:t>
            </a:r>
            <a:endParaRPr lang="en-US" i="1" dirty="0">
              <a:solidFill>
                <a:srgbClr val="FF0000"/>
              </a:solidFill>
            </a:endParaRPr>
          </a:p>
          <a:p>
            <a:r>
              <a:rPr lang="en-US" dirty="0"/>
              <a:t>These are </a:t>
            </a:r>
            <a:r>
              <a:rPr lang="en-US" i="1" dirty="0">
                <a:solidFill>
                  <a:srgbClr val="FF0000"/>
                </a:solidFill>
              </a:rPr>
              <a:t>written on cards</a:t>
            </a:r>
            <a:r>
              <a:rPr lang="en-US" dirty="0"/>
              <a:t> and the development team break them down into </a:t>
            </a:r>
            <a:r>
              <a:rPr lang="en-US" i="1" dirty="0">
                <a:solidFill>
                  <a:srgbClr val="FF0000"/>
                </a:solidFill>
              </a:rPr>
              <a:t>implementation tasks. </a:t>
            </a:r>
            <a:r>
              <a:rPr lang="en-US" dirty="0"/>
              <a:t>These tasks are the basis of schedule and cost estimates.</a:t>
            </a:r>
          </a:p>
          <a:p>
            <a:r>
              <a:rPr lang="en-US" dirty="0"/>
              <a:t>The customer chooses the stories for inclusion in the </a:t>
            </a:r>
            <a:r>
              <a:rPr lang="en-US" i="1" dirty="0">
                <a:solidFill>
                  <a:srgbClr val="FF0000"/>
                </a:solidFill>
              </a:rPr>
              <a:t>next release based on their priorities and the schedule </a:t>
            </a:r>
            <a:r>
              <a:rPr lang="en-US" dirty="0"/>
              <a:t>estimates.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Agile methods</a:t>
            </a:r>
          </a:p>
          <a:p>
            <a:r>
              <a:rPr lang="en-US" dirty="0"/>
              <a:t>Agile development techniques</a:t>
            </a:r>
          </a:p>
          <a:p>
            <a:r>
              <a:rPr lang="en-US" dirty="0"/>
              <a:t>Agile project management</a:t>
            </a:r>
          </a:p>
          <a:p>
            <a:r>
              <a:rPr lang="en-US" dirty="0"/>
              <a:t>Scaling agile methods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solidFill>
                  <a:srgbClr val="FF0000"/>
                </a:solidFill>
                <a:highlight>
                  <a:srgbClr val="FFFF00"/>
                </a:highlight>
              </a:rPr>
              <a:t>A ‘prescribing medication</a:t>
            </a:r>
            <a:r>
              <a:rPr lang="en-US">
                <a:solidFill>
                  <a:srgbClr val="FF0000"/>
                </a:solidFill>
                <a:highlight>
                  <a:srgbClr val="FFFF00"/>
                </a:highlight>
              </a:rPr>
              <a:t>’ story (Bảng mô tả - cần phát triển PM như thế nào – câu chuyện người dùng làm gì…)</a:t>
            </a:r>
            <a:r>
              <a:rPr lang="en-GB">
                <a:solidFill>
                  <a:srgbClr val="FF0000"/>
                </a:solidFill>
                <a:highlight>
                  <a:srgbClr val="FFFF00"/>
                </a:highlight>
              </a:rPr>
              <a:t> </a:t>
            </a:r>
            <a:endParaRPr lang="en-US" dirty="0">
              <a:solidFill>
                <a:srgbClr val="FF0000"/>
              </a:solidFill>
              <a:highlight>
                <a:srgbClr val="FFFF00"/>
              </a:highlight>
            </a:endParaRP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pic>
        <p:nvPicPr>
          <p:cNvPr id="4" name="Picture 3" descr="3.5 StoryCard.eps"/>
          <p:cNvPicPr>
            <a:picLocks noChangeAspect="1"/>
          </p:cNvPicPr>
          <p:nvPr/>
        </p:nvPicPr>
        <p:blipFill>
          <a:blip r:embed="rId3"/>
          <a:stretch>
            <a:fillRect/>
          </a:stretch>
        </p:blipFill>
        <p:spPr>
          <a:xfrm>
            <a:off x="1440914" y="1566747"/>
            <a:ext cx="5968294" cy="478960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073E910D-9A73-1E47-B0BB-1589C53C917C}"/>
                  </a:ext>
                </a:extLst>
              </p14:cNvPr>
              <p14:cNvContentPartPr/>
              <p14:nvPr/>
            </p14:nvContentPartPr>
            <p14:xfrm>
              <a:off x="3276280" y="2067600"/>
              <a:ext cx="1610640" cy="360"/>
            </p14:xfrm>
          </p:contentPart>
        </mc:Choice>
        <mc:Fallback xmlns="">
          <p:pic>
            <p:nvPicPr>
              <p:cNvPr id="3" name="Ink 2">
                <a:extLst>
                  <a:ext uri="{FF2B5EF4-FFF2-40B4-BE49-F238E27FC236}">
                    <a16:creationId xmlns:a16="http://schemas.microsoft.com/office/drawing/2014/main" id="{073E910D-9A73-1E47-B0BB-1589C53C917C}"/>
                  </a:ext>
                </a:extLst>
              </p:cNvPr>
              <p:cNvPicPr/>
              <p:nvPr/>
            </p:nvPicPr>
            <p:blipFill>
              <a:blip r:embed="rId5"/>
              <a:stretch>
                <a:fillRect/>
              </a:stretch>
            </p:blipFill>
            <p:spPr>
              <a:xfrm>
                <a:off x="3222640" y="1959600"/>
                <a:ext cx="17182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9C1FDADB-20C3-38F9-A08F-746DA49BC30F}"/>
                  </a:ext>
                </a:extLst>
              </p14:cNvPr>
              <p14:cNvContentPartPr/>
              <p14:nvPr/>
            </p14:nvContentPartPr>
            <p14:xfrm>
              <a:off x="5714920" y="2062560"/>
              <a:ext cx="1298160" cy="137880"/>
            </p14:xfrm>
          </p:contentPart>
        </mc:Choice>
        <mc:Fallback xmlns="">
          <p:pic>
            <p:nvPicPr>
              <p:cNvPr id="7" name="Ink 6">
                <a:extLst>
                  <a:ext uri="{FF2B5EF4-FFF2-40B4-BE49-F238E27FC236}">
                    <a16:creationId xmlns:a16="http://schemas.microsoft.com/office/drawing/2014/main" id="{9C1FDADB-20C3-38F9-A08F-746DA49BC30F}"/>
                  </a:ext>
                </a:extLst>
              </p:cNvPr>
              <p:cNvPicPr/>
              <p:nvPr/>
            </p:nvPicPr>
            <p:blipFill>
              <a:blip r:embed="rId7"/>
              <a:stretch>
                <a:fillRect/>
              </a:stretch>
            </p:blipFill>
            <p:spPr>
              <a:xfrm>
                <a:off x="5660920" y="1954560"/>
                <a:ext cx="1405800"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4DE292BF-86F5-E5DA-AB8B-9EAF7905A7CC}"/>
                  </a:ext>
                </a:extLst>
              </p14:cNvPr>
              <p14:cNvContentPartPr/>
              <p14:nvPr/>
            </p14:nvContentPartPr>
            <p14:xfrm>
              <a:off x="2418040" y="2260200"/>
              <a:ext cx="1285200" cy="41400"/>
            </p14:xfrm>
          </p:contentPart>
        </mc:Choice>
        <mc:Fallback xmlns="">
          <p:pic>
            <p:nvPicPr>
              <p:cNvPr id="8" name="Ink 7">
                <a:extLst>
                  <a:ext uri="{FF2B5EF4-FFF2-40B4-BE49-F238E27FC236}">
                    <a16:creationId xmlns:a16="http://schemas.microsoft.com/office/drawing/2014/main" id="{4DE292BF-86F5-E5DA-AB8B-9EAF7905A7CC}"/>
                  </a:ext>
                </a:extLst>
              </p:cNvPr>
              <p:cNvPicPr/>
              <p:nvPr/>
            </p:nvPicPr>
            <p:blipFill>
              <a:blip r:embed="rId9"/>
              <a:stretch>
                <a:fillRect/>
              </a:stretch>
            </p:blipFill>
            <p:spPr>
              <a:xfrm>
                <a:off x="2364040" y="2152560"/>
                <a:ext cx="139284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2F8D690B-1385-CC80-6088-792662E3E060}"/>
                  </a:ext>
                </a:extLst>
              </p14:cNvPr>
              <p14:cNvContentPartPr/>
              <p14:nvPr/>
            </p14:nvContentPartPr>
            <p14:xfrm>
              <a:off x="3886120" y="2269920"/>
              <a:ext cx="1986120" cy="61920"/>
            </p14:xfrm>
          </p:contentPart>
        </mc:Choice>
        <mc:Fallback xmlns="">
          <p:pic>
            <p:nvPicPr>
              <p:cNvPr id="9" name="Ink 8">
                <a:extLst>
                  <a:ext uri="{FF2B5EF4-FFF2-40B4-BE49-F238E27FC236}">
                    <a16:creationId xmlns:a16="http://schemas.microsoft.com/office/drawing/2014/main" id="{2F8D690B-1385-CC80-6088-792662E3E060}"/>
                  </a:ext>
                </a:extLst>
              </p:cNvPr>
              <p:cNvPicPr/>
              <p:nvPr/>
            </p:nvPicPr>
            <p:blipFill>
              <a:blip r:embed="rId11"/>
              <a:stretch>
                <a:fillRect/>
              </a:stretch>
            </p:blipFill>
            <p:spPr>
              <a:xfrm>
                <a:off x="3832120" y="2162280"/>
                <a:ext cx="209376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1760570B-8725-9C27-2AA5-D5F0A80DE49A}"/>
                  </a:ext>
                </a:extLst>
              </p14:cNvPr>
              <p14:cNvContentPartPr/>
              <p14:nvPr/>
            </p14:nvContentPartPr>
            <p14:xfrm>
              <a:off x="1585000" y="2559720"/>
              <a:ext cx="2167560" cy="102240"/>
            </p14:xfrm>
          </p:contentPart>
        </mc:Choice>
        <mc:Fallback xmlns="">
          <p:pic>
            <p:nvPicPr>
              <p:cNvPr id="10" name="Ink 9">
                <a:extLst>
                  <a:ext uri="{FF2B5EF4-FFF2-40B4-BE49-F238E27FC236}">
                    <a16:creationId xmlns:a16="http://schemas.microsoft.com/office/drawing/2014/main" id="{1760570B-8725-9C27-2AA5-D5F0A80DE49A}"/>
                  </a:ext>
                </a:extLst>
              </p:cNvPr>
              <p:cNvPicPr/>
              <p:nvPr/>
            </p:nvPicPr>
            <p:blipFill>
              <a:blip r:embed="rId13"/>
              <a:stretch>
                <a:fillRect/>
              </a:stretch>
            </p:blipFill>
            <p:spPr>
              <a:xfrm>
                <a:off x="1531000" y="2452080"/>
                <a:ext cx="2275200" cy="317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701BAD8C-AE28-DF54-0601-58C986875756}"/>
                  </a:ext>
                </a:extLst>
              </p14:cNvPr>
              <p14:cNvContentPartPr/>
              <p14:nvPr/>
            </p14:nvContentPartPr>
            <p14:xfrm>
              <a:off x="1574920" y="3139320"/>
              <a:ext cx="2129040" cy="144720"/>
            </p14:xfrm>
          </p:contentPart>
        </mc:Choice>
        <mc:Fallback xmlns="">
          <p:pic>
            <p:nvPicPr>
              <p:cNvPr id="11" name="Ink 10">
                <a:extLst>
                  <a:ext uri="{FF2B5EF4-FFF2-40B4-BE49-F238E27FC236}">
                    <a16:creationId xmlns:a16="http://schemas.microsoft.com/office/drawing/2014/main" id="{701BAD8C-AE28-DF54-0601-58C986875756}"/>
                  </a:ext>
                </a:extLst>
              </p:cNvPr>
              <p:cNvPicPr/>
              <p:nvPr/>
            </p:nvPicPr>
            <p:blipFill>
              <a:blip r:embed="rId15"/>
              <a:stretch>
                <a:fillRect/>
              </a:stretch>
            </p:blipFill>
            <p:spPr>
              <a:xfrm>
                <a:off x="1520920" y="3031320"/>
                <a:ext cx="2236680" cy="360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108E9409-FEF9-A511-0238-AC983E263C1D}"/>
                  </a:ext>
                </a:extLst>
              </p14:cNvPr>
              <p14:cNvContentPartPr/>
              <p14:nvPr/>
            </p14:nvContentPartPr>
            <p14:xfrm>
              <a:off x="1549360" y="4224360"/>
              <a:ext cx="1619280" cy="135360"/>
            </p14:xfrm>
          </p:contentPart>
        </mc:Choice>
        <mc:Fallback xmlns="">
          <p:pic>
            <p:nvPicPr>
              <p:cNvPr id="12" name="Ink 11">
                <a:extLst>
                  <a:ext uri="{FF2B5EF4-FFF2-40B4-BE49-F238E27FC236}">
                    <a16:creationId xmlns:a16="http://schemas.microsoft.com/office/drawing/2014/main" id="{108E9409-FEF9-A511-0238-AC983E263C1D}"/>
                  </a:ext>
                </a:extLst>
              </p:cNvPr>
              <p:cNvPicPr/>
              <p:nvPr/>
            </p:nvPicPr>
            <p:blipFill>
              <a:blip r:embed="rId17"/>
              <a:stretch>
                <a:fillRect/>
              </a:stretch>
            </p:blipFill>
            <p:spPr>
              <a:xfrm>
                <a:off x="1495360" y="4116360"/>
                <a:ext cx="1726920" cy="351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B79961EB-CBBD-B22E-6198-B9DE03B099E9}"/>
                  </a:ext>
                </a:extLst>
              </p14:cNvPr>
              <p14:cNvContentPartPr/>
              <p14:nvPr/>
            </p14:nvContentPartPr>
            <p14:xfrm>
              <a:off x="1574920" y="5145600"/>
              <a:ext cx="670320" cy="26280"/>
            </p14:xfrm>
          </p:contentPart>
        </mc:Choice>
        <mc:Fallback xmlns="">
          <p:pic>
            <p:nvPicPr>
              <p:cNvPr id="14" name="Ink 13">
                <a:extLst>
                  <a:ext uri="{FF2B5EF4-FFF2-40B4-BE49-F238E27FC236}">
                    <a16:creationId xmlns:a16="http://schemas.microsoft.com/office/drawing/2014/main" id="{B79961EB-CBBD-B22E-6198-B9DE03B099E9}"/>
                  </a:ext>
                </a:extLst>
              </p:cNvPr>
              <p:cNvPicPr/>
              <p:nvPr/>
            </p:nvPicPr>
            <p:blipFill>
              <a:blip r:embed="rId19"/>
              <a:stretch>
                <a:fillRect/>
              </a:stretch>
            </p:blipFill>
            <p:spPr>
              <a:xfrm>
                <a:off x="1520920" y="5037600"/>
                <a:ext cx="77796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AB635288-4B56-358E-B3F9-D1EA7DF4392E}"/>
                  </a:ext>
                </a:extLst>
              </p14:cNvPr>
              <p14:cNvContentPartPr/>
              <p14:nvPr/>
            </p14:nvContentPartPr>
            <p14:xfrm>
              <a:off x="1533880" y="5593080"/>
              <a:ext cx="2786760" cy="184320"/>
            </p14:xfrm>
          </p:contentPart>
        </mc:Choice>
        <mc:Fallback xmlns="">
          <p:pic>
            <p:nvPicPr>
              <p:cNvPr id="15" name="Ink 14">
                <a:extLst>
                  <a:ext uri="{FF2B5EF4-FFF2-40B4-BE49-F238E27FC236}">
                    <a16:creationId xmlns:a16="http://schemas.microsoft.com/office/drawing/2014/main" id="{AB635288-4B56-358E-B3F9-D1EA7DF4392E}"/>
                  </a:ext>
                </a:extLst>
              </p:cNvPr>
              <p:cNvPicPr/>
              <p:nvPr/>
            </p:nvPicPr>
            <p:blipFill>
              <a:blip r:embed="rId21"/>
              <a:stretch>
                <a:fillRect/>
              </a:stretch>
            </p:blipFill>
            <p:spPr>
              <a:xfrm>
                <a:off x="1480240" y="5485080"/>
                <a:ext cx="2894400" cy="3999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22F30CA9-0873-792F-7780-394583F2F96B}"/>
                  </a:ext>
                </a:extLst>
              </p14:cNvPr>
              <p14:cNvContentPartPr/>
              <p14:nvPr/>
            </p14:nvContentPartPr>
            <p14:xfrm>
              <a:off x="1970920" y="5867400"/>
              <a:ext cx="2057400" cy="41760"/>
            </p14:xfrm>
          </p:contentPart>
        </mc:Choice>
        <mc:Fallback xmlns="">
          <p:pic>
            <p:nvPicPr>
              <p:cNvPr id="16" name="Ink 15">
                <a:extLst>
                  <a:ext uri="{FF2B5EF4-FFF2-40B4-BE49-F238E27FC236}">
                    <a16:creationId xmlns:a16="http://schemas.microsoft.com/office/drawing/2014/main" id="{22F30CA9-0873-792F-7780-394583F2F96B}"/>
                  </a:ext>
                </a:extLst>
              </p:cNvPr>
              <p:cNvPicPr/>
              <p:nvPr/>
            </p:nvPicPr>
            <p:blipFill>
              <a:blip r:embed="rId23"/>
              <a:stretch>
                <a:fillRect/>
              </a:stretch>
            </p:blipFill>
            <p:spPr>
              <a:xfrm>
                <a:off x="1917280" y="5759400"/>
                <a:ext cx="216504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3FBCE81C-462E-F2D0-CD95-9D4588C0CBBD}"/>
                  </a:ext>
                </a:extLst>
              </p14:cNvPr>
              <p14:cNvContentPartPr/>
              <p14:nvPr/>
            </p14:nvContentPartPr>
            <p14:xfrm>
              <a:off x="2260360" y="6080520"/>
              <a:ext cx="1326240" cy="5400"/>
            </p14:xfrm>
          </p:contentPart>
        </mc:Choice>
        <mc:Fallback xmlns="">
          <p:pic>
            <p:nvPicPr>
              <p:cNvPr id="17" name="Ink 16">
                <a:extLst>
                  <a:ext uri="{FF2B5EF4-FFF2-40B4-BE49-F238E27FC236}">
                    <a16:creationId xmlns:a16="http://schemas.microsoft.com/office/drawing/2014/main" id="{3FBCE81C-462E-F2D0-CD95-9D4588C0CBBD}"/>
                  </a:ext>
                </a:extLst>
              </p:cNvPr>
              <p:cNvPicPr/>
              <p:nvPr/>
            </p:nvPicPr>
            <p:blipFill>
              <a:blip r:embed="rId25"/>
              <a:stretch>
                <a:fillRect/>
              </a:stretch>
            </p:blipFill>
            <p:spPr>
              <a:xfrm>
                <a:off x="2206720" y="5972880"/>
                <a:ext cx="1433880" cy="221040"/>
              </a:xfrm>
              <a:prstGeom prst="rect">
                <a:avLst/>
              </a:prstGeom>
            </p:spPr>
          </p:pic>
        </mc:Fallback>
      </mc:AlternateContent>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Examples of task cards for prescribing medication </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pic>
        <p:nvPicPr>
          <p:cNvPr id="4" name="Picture 3" descr="3.6 TaskCards.eps"/>
          <p:cNvPicPr>
            <a:picLocks noChangeAspect="1"/>
          </p:cNvPicPr>
          <p:nvPr/>
        </p:nvPicPr>
        <p:blipFill>
          <a:blip r:embed="rId2"/>
          <a:stretch>
            <a:fillRect/>
          </a:stretch>
        </p:blipFill>
        <p:spPr>
          <a:xfrm>
            <a:off x="1333382" y="1760870"/>
            <a:ext cx="6417050" cy="451867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451B17A0-C189-3439-7F55-19105A6187B9}"/>
                  </a:ext>
                </a:extLst>
              </p14:cNvPr>
              <p14:cNvContentPartPr/>
              <p14:nvPr/>
            </p14:nvContentPartPr>
            <p14:xfrm>
              <a:off x="1597397" y="1988389"/>
              <a:ext cx="601200" cy="37440"/>
            </p14:xfrm>
          </p:contentPart>
        </mc:Choice>
        <mc:Fallback xmlns="">
          <p:pic>
            <p:nvPicPr>
              <p:cNvPr id="3" name="Ink 2">
                <a:extLst>
                  <a:ext uri="{FF2B5EF4-FFF2-40B4-BE49-F238E27FC236}">
                    <a16:creationId xmlns:a16="http://schemas.microsoft.com/office/drawing/2014/main" id="{451B17A0-C189-3439-7F55-19105A6187B9}"/>
                  </a:ext>
                </a:extLst>
              </p:cNvPr>
              <p:cNvPicPr/>
              <p:nvPr/>
            </p:nvPicPr>
            <p:blipFill>
              <a:blip r:embed="rId4"/>
              <a:stretch>
                <a:fillRect/>
              </a:stretch>
            </p:blipFill>
            <p:spPr>
              <a:xfrm>
                <a:off x="1543757" y="1880389"/>
                <a:ext cx="70884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43440578-06B9-8B55-2D92-01A883599148}"/>
                  </a:ext>
                </a:extLst>
              </p14:cNvPr>
              <p14:cNvContentPartPr/>
              <p14:nvPr/>
            </p14:nvContentPartPr>
            <p14:xfrm>
              <a:off x="1978997" y="2580949"/>
              <a:ext cx="861480" cy="360"/>
            </p14:xfrm>
          </p:contentPart>
        </mc:Choice>
        <mc:Fallback xmlns="">
          <p:pic>
            <p:nvPicPr>
              <p:cNvPr id="7" name="Ink 6">
                <a:extLst>
                  <a:ext uri="{FF2B5EF4-FFF2-40B4-BE49-F238E27FC236}">
                    <a16:creationId xmlns:a16="http://schemas.microsoft.com/office/drawing/2014/main" id="{43440578-06B9-8B55-2D92-01A883599148}"/>
                  </a:ext>
                </a:extLst>
              </p:cNvPr>
              <p:cNvPicPr/>
              <p:nvPr/>
            </p:nvPicPr>
            <p:blipFill>
              <a:blip r:embed="rId6"/>
              <a:stretch>
                <a:fillRect/>
              </a:stretch>
            </p:blipFill>
            <p:spPr>
              <a:xfrm>
                <a:off x="1925357" y="2473309"/>
                <a:ext cx="9691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4600B5D2-8CA6-C963-4F8D-E877B8E43DC1}"/>
                  </a:ext>
                </a:extLst>
              </p14:cNvPr>
              <p14:cNvContentPartPr/>
              <p14:nvPr/>
            </p14:nvContentPartPr>
            <p14:xfrm>
              <a:off x="2465357" y="3136789"/>
              <a:ext cx="716760" cy="24120"/>
            </p14:xfrm>
          </p:contentPart>
        </mc:Choice>
        <mc:Fallback xmlns="">
          <p:pic>
            <p:nvPicPr>
              <p:cNvPr id="8" name="Ink 7">
                <a:extLst>
                  <a:ext uri="{FF2B5EF4-FFF2-40B4-BE49-F238E27FC236}">
                    <a16:creationId xmlns:a16="http://schemas.microsoft.com/office/drawing/2014/main" id="{4600B5D2-8CA6-C963-4F8D-E877B8E43DC1}"/>
                  </a:ext>
                </a:extLst>
              </p:cNvPr>
              <p:cNvPicPr/>
              <p:nvPr/>
            </p:nvPicPr>
            <p:blipFill>
              <a:blip r:embed="rId8"/>
              <a:stretch>
                <a:fillRect/>
              </a:stretch>
            </p:blipFill>
            <p:spPr>
              <a:xfrm>
                <a:off x="2411357" y="3028789"/>
                <a:ext cx="824400" cy="239760"/>
              </a:xfrm>
              <a:prstGeom prst="rect">
                <a:avLst/>
              </a:prstGeom>
            </p:spPr>
          </p:pic>
        </mc:Fallback>
      </mc:AlternateContent>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dirty="0"/>
              <a:t>Refactoring</a:t>
            </a:r>
          </a:p>
        </p:txBody>
      </p:sp>
      <p:sp>
        <p:nvSpPr>
          <p:cNvPr id="1171459" name="Rectangle 3"/>
          <p:cNvSpPr>
            <a:spLocks noGrp="1" noChangeArrowheads="1"/>
          </p:cNvSpPr>
          <p:nvPr>
            <p:ph idx="1"/>
          </p:nvPr>
        </p:nvSpPr>
        <p:spPr/>
        <p:txBody>
          <a:bodyPr/>
          <a:lstStyle/>
          <a:p>
            <a:pPr>
              <a:lnSpc>
                <a:spcPct val="90000"/>
              </a:lnSpc>
            </a:pPr>
            <a:r>
              <a:rPr lang="en-US"/>
              <a:t>Conventional wisdom in software engineering is to </a:t>
            </a:r>
            <a:r>
              <a:rPr lang="en-US" i="1">
                <a:solidFill>
                  <a:srgbClr val="FF0000"/>
                </a:solidFill>
              </a:rPr>
              <a:t>design for change. </a:t>
            </a:r>
            <a:r>
              <a:rPr lang="en-US"/>
              <a:t>It is </a:t>
            </a:r>
            <a:r>
              <a:rPr lang="en-US" i="1">
                <a:solidFill>
                  <a:srgbClr val="FF0000"/>
                </a:solidFill>
              </a:rPr>
              <a:t>worth spending time and effort anticipating changes as this reduces costs</a:t>
            </a:r>
            <a:r>
              <a:rPr lang="en-US"/>
              <a:t> later in the life cycle.</a:t>
            </a:r>
          </a:p>
          <a:p>
            <a:pPr>
              <a:lnSpc>
                <a:spcPct val="90000"/>
              </a:lnSpc>
            </a:pPr>
            <a:r>
              <a:rPr lang="en-US"/>
              <a:t>XP, however, maintains that this is not worthwhile as </a:t>
            </a:r>
            <a:r>
              <a:rPr lang="en-US" i="1">
                <a:solidFill>
                  <a:srgbClr val="FF0000"/>
                </a:solidFill>
              </a:rPr>
              <a:t>changes cannot be reliably anticipated.</a:t>
            </a:r>
          </a:p>
          <a:p>
            <a:pPr>
              <a:lnSpc>
                <a:spcPct val="90000"/>
              </a:lnSpc>
            </a:pPr>
            <a:r>
              <a:rPr lang="en-US"/>
              <a:t>Rather, it proposes </a:t>
            </a:r>
            <a:r>
              <a:rPr lang="en-US" i="1">
                <a:solidFill>
                  <a:srgbClr val="FF0000"/>
                </a:solidFill>
              </a:rPr>
              <a:t>constant code improvement </a:t>
            </a:r>
            <a:r>
              <a:rPr lang="en-US"/>
              <a:t>(refactoring) to make changes easier when they have to be implemented.</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Refactoring</a:t>
            </a:r>
          </a:p>
        </p:txBody>
      </p:sp>
      <p:sp>
        <p:nvSpPr>
          <p:cNvPr id="3" name="Content Placeholder 2"/>
          <p:cNvSpPr>
            <a:spLocks noGrp="1"/>
          </p:cNvSpPr>
          <p:nvPr>
            <p:ph idx="1"/>
          </p:nvPr>
        </p:nvSpPr>
        <p:spPr/>
        <p:txBody>
          <a:bodyPr/>
          <a:lstStyle/>
          <a:p>
            <a:r>
              <a:rPr lang="en-US" dirty="0"/>
              <a:t>Programming team look for possible software improvements and make these improvements even where there is no immediate need for them.</a:t>
            </a:r>
          </a:p>
          <a:p>
            <a:r>
              <a:rPr lang="en-US" dirty="0"/>
              <a:t>This improves the understandability of the software and so </a:t>
            </a:r>
            <a:r>
              <a:rPr lang="en-US" i="1" dirty="0">
                <a:solidFill>
                  <a:srgbClr val="FF0000"/>
                </a:solidFill>
              </a:rPr>
              <a:t>reduces the need for documentation.</a:t>
            </a:r>
          </a:p>
          <a:p>
            <a:r>
              <a:rPr lang="en-US" i="1" dirty="0">
                <a:solidFill>
                  <a:srgbClr val="FF0000"/>
                </a:solidFill>
              </a:rPr>
              <a:t>Changes are easier </a:t>
            </a:r>
            <a:r>
              <a:rPr lang="en-US" dirty="0"/>
              <a:t>to make because the code is well-structured and clear.</a:t>
            </a:r>
          </a:p>
          <a:p>
            <a:r>
              <a:rPr lang="en-US" dirty="0"/>
              <a:t>However, some changes requires architecture refactoring and this is much more expensive.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refactoring</a:t>
            </a:r>
          </a:p>
        </p:txBody>
      </p:sp>
      <p:sp>
        <p:nvSpPr>
          <p:cNvPr id="3" name="Content Placeholder 2"/>
          <p:cNvSpPr>
            <a:spLocks noGrp="1"/>
          </p:cNvSpPr>
          <p:nvPr>
            <p:ph idx="1"/>
          </p:nvPr>
        </p:nvSpPr>
        <p:spPr/>
        <p:txBody>
          <a:bodyPr/>
          <a:lstStyle/>
          <a:p>
            <a:r>
              <a:rPr lang="en-US" dirty="0"/>
              <a:t>Re-organization of a class hierarchy to </a:t>
            </a:r>
            <a:r>
              <a:rPr lang="en-US" i="1" dirty="0">
                <a:solidFill>
                  <a:srgbClr val="FF0000"/>
                </a:solidFill>
              </a:rPr>
              <a:t>remove duplicate code.</a:t>
            </a:r>
          </a:p>
          <a:p>
            <a:r>
              <a:rPr lang="en-US" i="1" dirty="0">
                <a:solidFill>
                  <a:srgbClr val="FF0000"/>
                </a:solidFill>
              </a:rPr>
              <a:t>Tidying up and renaming attributes and methods </a:t>
            </a:r>
            <a:r>
              <a:rPr lang="en-US" dirty="0"/>
              <a:t>to make them easier to understand.</a:t>
            </a:r>
          </a:p>
          <a:p>
            <a:r>
              <a:rPr lang="en-US" dirty="0"/>
              <a:t>The replacement of </a:t>
            </a:r>
            <a:r>
              <a:rPr lang="en-US" i="1" dirty="0">
                <a:solidFill>
                  <a:srgbClr val="FF0000"/>
                </a:solidFill>
              </a:rPr>
              <a:t>inline code </a:t>
            </a:r>
            <a:r>
              <a:rPr lang="en-US" dirty="0"/>
              <a:t>with calls to methods that have been included in a program library.</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dirty="0"/>
              <a:t>Test-first development</a:t>
            </a:r>
          </a:p>
        </p:txBody>
      </p:sp>
      <p:sp>
        <p:nvSpPr>
          <p:cNvPr id="1172483" name="Rectangle 3"/>
          <p:cNvSpPr>
            <a:spLocks noGrp="1" noChangeArrowheads="1"/>
          </p:cNvSpPr>
          <p:nvPr>
            <p:ph idx="1"/>
          </p:nvPr>
        </p:nvSpPr>
        <p:spPr/>
        <p:txBody>
          <a:bodyPr/>
          <a:lstStyle/>
          <a:p>
            <a:r>
              <a:rPr lang="en-US" dirty="0"/>
              <a:t>Testing </a:t>
            </a:r>
            <a:r>
              <a:rPr lang="en-US" i="1" dirty="0">
                <a:solidFill>
                  <a:srgbClr val="FF0000"/>
                </a:solidFill>
              </a:rPr>
              <a:t>is central </a:t>
            </a:r>
            <a:r>
              <a:rPr lang="en-US" dirty="0"/>
              <a:t>to XP and XP has developed an approach </a:t>
            </a:r>
            <a:r>
              <a:rPr lang="en-US" i="1" dirty="0">
                <a:solidFill>
                  <a:srgbClr val="FF0000"/>
                </a:solidFill>
              </a:rPr>
              <a:t>where the program is tested after every change has been made.</a:t>
            </a:r>
          </a:p>
          <a:p>
            <a:r>
              <a:rPr lang="en-US" dirty="0"/>
              <a:t>XP testing features:</a:t>
            </a:r>
          </a:p>
          <a:p>
            <a:pPr lvl="1"/>
            <a:r>
              <a:rPr lang="en-US" dirty="0">
                <a:solidFill>
                  <a:srgbClr val="FF0000"/>
                </a:solidFill>
              </a:rPr>
              <a:t>Test-first development.</a:t>
            </a:r>
          </a:p>
          <a:p>
            <a:pPr lvl="1"/>
            <a:r>
              <a:rPr lang="en-US" dirty="0">
                <a:solidFill>
                  <a:srgbClr val="FF0000"/>
                </a:solidFill>
              </a:rPr>
              <a:t>Incremental test development from scenarios.</a:t>
            </a:r>
          </a:p>
          <a:p>
            <a:pPr lvl="1"/>
            <a:r>
              <a:rPr lang="en-US" dirty="0">
                <a:solidFill>
                  <a:srgbClr val="FF0000"/>
                </a:solidFill>
              </a:rPr>
              <a:t>User involvement in test development and validation.</a:t>
            </a:r>
          </a:p>
          <a:p>
            <a:pPr lvl="1"/>
            <a:r>
              <a:rPr lang="en-US" dirty="0">
                <a:solidFill>
                  <a:srgbClr val="FF0000"/>
                </a:solidFill>
              </a:rPr>
              <a:t>Automated test harnesses are used to run all component tests each time that a new release is built.</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dirty="0"/>
              <a:t>Test-driven development</a:t>
            </a:r>
          </a:p>
        </p:txBody>
      </p:sp>
      <p:sp>
        <p:nvSpPr>
          <p:cNvPr id="1173507" name="Rectangle 3"/>
          <p:cNvSpPr>
            <a:spLocks noGrp="1" noChangeArrowheads="1"/>
          </p:cNvSpPr>
          <p:nvPr>
            <p:ph idx="1"/>
          </p:nvPr>
        </p:nvSpPr>
        <p:spPr/>
        <p:txBody>
          <a:bodyPr/>
          <a:lstStyle/>
          <a:p>
            <a:pPr>
              <a:lnSpc>
                <a:spcPct val="90000"/>
              </a:lnSpc>
            </a:pPr>
            <a:r>
              <a:rPr lang="en-US" i="1" dirty="0">
                <a:solidFill>
                  <a:srgbClr val="FF0000"/>
                </a:solidFill>
              </a:rPr>
              <a:t>Writing tests before code </a:t>
            </a:r>
            <a:r>
              <a:rPr lang="en-US" dirty="0"/>
              <a:t>clarifies the requirements to be implemented.</a:t>
            </a:r>
          </a:p>
          <a:p>
            <a:pPr>
              <a:lnSpc>
                <a:spcPct val="90000"/>
              </a:lnSpc>
            </a:pPr>
            <a:r>
              <a:rPr lang="en-US" i="1" dirty="0">
                <a:solidFill>
                  <a:srgbClr val="FF0000"/>
                </a:solidFill>
              </a:rPr>
              <a:t>Tests are written as programs rather than data so that they can be executed automatically. </a:t>
            </a:r>
            <a:r>
              <a:rPr lang="en-US" dirty="0"/>
              <a:t>The test includes a check that it has </a:t>
            </a:r>
            <a:r>
              <a:rPr lang="en-US" dirty="0">
                <a:solidFill>
                  <a:srgbClr val="FF0000"/>
                </a:solidFill>
              </a:rPr>
              <a:t>executed correctly.</a:t>
            </a:r>
          </a:p>
          <a:p>
            <a:pPr lvl="1">
              <a:lnSpc>
                <a:spcPct val="90000"/>
              </a:lnSpc>
            </a:pPr>
            <a:r>
              <a:rPr lang="en-US" dirty="0">
                <a:solidFill>
                  <a:srgbClr val="FF0000"/>
                </a:solidFill>
              </a:rPr>
              <a:t>Usually relies on a testing framework such as </a:t>
            </a:r>
            <a:r>
              <a:rPr lang="en-US" dirty="0" err="1">
                <a:solidFill>
                  <a:srgbClr val="FF0000"/>
                </a:solidFill>
              </a:rPr>
              <a:t>Junit</a:t>
            </a:r>
            <a:r>
              <a:rPr lang="en-US" dirty="0">
                <a:solidFill>
                  <a:srgbClr val="FF0000"/>
                </a:solidFill>
              </a:rPr>
              <a:t>.</a:t>
            </a:r>
          </a:p>
          <a:p>
            <a:pPr>
              <a:lnSpc>
                <a:spcPct val="90000"/>
              </a:lnSpc>
            </a:pPr>
            <a:r>
              <a:rPr lang="en-US" i="1" dirty="0">
                <a:solidFill>
                  <a:srgbClr val="FF0000"/>
                </a:solidFill>
              </a:rPr>
              <a:t>All previous and new tests are run automatically </a:t>
            </a:r>
            <a:r>
              <a:rPr lang="en-US" dirty="0"/>
              <a:t>when new functionality is added, thus checking that the new functionality </a:t>
            </a:r>
            <a:r>
              <a:rPr lang="en-US" i="1" dirty="0"/>
              <a:t>has not </a:t>
            </a:r>
            <a:r>
              <a:rPr lang="en-US" i="1"/>
              <a:t>introduced errors </a:t>
            </a:r>
            <a:r>
              <a:rPr lang="en-US" i="1">
                <a:solidFill>
                  <a:srgbClr val="00B050"/>
                </a:solidFill>
              </a:rPr>
              <a:t>(Test tính năng mới &amp; cũ </a:t>
            </a:r>
            <a:r>
              <a:rPr lang="en-US" i="1">
                <a:solidFill>
                  <a:srgbClr val="00B050"/>
                </a:solidFill>
                <a:sym typeface="Wingdings" panose="05000000000000000000" pitchFamily="2" charset="2"/>
              </a:rPr>
              <a:t> Regression test: Khi thêm tính năng mới thì tính năng cũ còn hđ hay không; Progression test: Test tính năng mới)</a:t>
            </a:r>
            <a:r>
              <a:rPr lang="en-US" i="1">
                <a:solidFill>
                  <a:srgbClr val="00B050"/>
                </a:solidFill>
              </a:rPr>
              <a:t>.</a:t>
            </a:r>
            <a:endParaRPr lang="en-US" i="1" dirty="0">
              <a:solidFill>
                <a:srgbClr val="00B050"/>
              </a:solidFill>
            </a:endParaRP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involvement</a:t>
            </a:r>
          </a:p>
        </p:txBody>
      </p:sp>
      <p:sp>
        <p:nvSpPr>
          <p:cNvPr id="3" name="Content Placeholder 2"/>
          <p:cNvSpPr>
            <a:spLocks noGrp="1"/>
          </p:cNvSpPr>
          <p:nvPr>
            <p:ph idx="1"/>
          </p:nvPr>
        </p:nvSpPr>
        <p:spPr/>
        <p:txBody>
          <a:bodyPr/>
          <a:lstStyle/>
          <a:p>
            <a:r>
              <a:rPr lang="en-GB" i="1" dirty="0">
                <a:solidFill>
                  <a:srgbClr val="00B050"/>
                </a:solidFill>
              </a:rPr>
              <a:t>The role of the customer </a:t>
            </a:r>
            <a:r>
              <a:rPr lang="en-GB" dirty="0"/>
              <a:t>in the testing process is to help develop </a:t>
            </a:r>
            <a:r>
              <a:rPr lang="en-GB" i="1" dirty="0">
                <a:solidFill>
                  <a:srgbClr val="00B050"/>
                </a:solidFill>
              </a:rPr>
              <a:t>acceptance tests </a:t>
            </a:r>
            <a:r>
              <a:rPr lang="en-GB" dirty="0"/>
              <a:t>for the stories that are to be implemented in the next release of the system. </a:t>
            </a:r>
          </a:p>
          <a:p>
            <a:r>
              <a:rPr lang="en-GB" dirty="0"/>
              <a:t>The customer who is part of the team </a:t>
            </a:r>
            <a:r>
              <a:rPr lang="en-GB" i="1" dirty="0">
                <a:solidFill>
                  <a:srgbClr val="00B050"/>
                </a:solidFill>
              </a:rPr>
              <a:t>writes tests as development proceeds</a:t>
            </a:r>
            <a:r>
              <a:rPr lang="en-GB" dirty="0"/>
              <a:t>. All new code is therefore validated to </a:t>
            </a:r>
            <a:r>
              <a:rPr lang="en-GB" i="1" dirty="0">
                <a:solidFill>
                  <a:srgbClr val="00B050"/>
                </a:solidFill>
              </a:rPr>
              <a:t>ensure that it is what the customer needs. </a:t>
            </a:r>
          </a:p>
          <a:p>
            <a:r>
              <a:rPr lang="en-GB" dirty="0"/>
              <a:t>However, people adopting the customer role have limited time available and </a:t>
            </a:r>
            <a:r>
              <a:rPr lang="en-GB" i="1" dirty="0">
                <a:solidFill>
                  <a:srgbClr val="00B050"/>
                </a:solidFill>
              </a:rPr>
              <a:t>so cannot work full-time with the development team.</a:t>
            </a:r>
            <a:r>
              <a:rPr lang="en-GB" dirty="0"/>
              <a:t> They may feel that providing the requirements was enough of a contribution and so may be reluctant to get involved in the testing process. </a:t>
            </a:r>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Test case description for dose checking</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pic>
        <p:nvPicPr>
          <p:cNvPr id="4" name="Picture 3" descr="3.7 DoseChecking.eps"/>
          <p:cNvPicPr>
            <a:picLocks noChangeAspect="1"/>
          </p:cNvPicPr>
          <p:nvPr/>
        </p:nvPicPr>
        <p:blipFill>
          <a:blip r:embed="rId2"/>
          <a:stretch>
            <a:fillRect/>
          </a:stretch>
        </p:blipFill>
        <p:spPr>
          <a:xfrm>
            <a:off x="805735" y="1950230"/>
            <a:ext cx="7436363" cy="4049252"/>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58D2A3DD-0606-2632-38AB-9D029B11CD8F}"/>
                  </a:ext>
                </a:extLst>
              </p14:cNvPr>
              <p14:cNvContentPartPr/>
              <p14:nvPr/>
            </p14:nvContentPartPr>
            <p14:xfrm>
              <a:off x="960197" y="2524006"/>
              <a:ext cx="659160" cy="80640"/>
            </p14:xfrm>
          </p:contentPart>
        </mc:Choice>
        <mc:Fallback xmlns="">
          <p:pic>
            <p:nvPicPr>
              <p:cNvPr id="3" name="Ink 2">
                <a:extLst>
                  <a:ext uri="{FF2B5EF4-FFF2-40B4-BE49-F238E27FC236}">
                    <a16:creationId xmlns:a16="http://schemas.microsoft.com/office/drawing/2014/main" id="{58D2A3DD-0606-2632-38AB-9D029B11CD8F}"/>
                  </a:ext>
                </a:extLst>
              </p:cNvPr>
              <p:cNvPicPr/>
              <p:nvPr/>
            </p:nvPicPr>
            <p:blipFill>
              <a:blip r:embed="rId4"/>
              <a:stretch>
                <a:fillRect/>
              </a:stretch>
            </p:blipFill>
            <p:spPr>
              <a:xfrm>
                <a:off x="906557" y="2416006"/>
                <a:ext cx="76680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6E59477C-13A6-5ED8-2E01-6CE97785F52F}"/>
                  </a:ext>
                </a:extLst>
              </p14:cNvPr>
              <p14:cNvContentPartPr/>
              <p14:nvPr/>
            </p14:nvContentPartPr>
            <p14:xfrm>
              <a:off x="983957" y="3541726"/>
              <a:ext cx="403920" cy="360"/>
            </p14:xfrm>
          </p:contentPart>
        </mc:Choice>
        <mc:Fallback xmlns="">
          <p:pic>
            <p:nvPicPr>
              <p:cNvPr id="7" name="Ink 6">
                <a:extLst>
                  <a:ext uri="{FF2B5EF4-FFF2-40B4-BE49-F238E27FC236}">
                    <a16:creationId xmlns:a16="http://schemas.microsoft.com/office/drawing/2014/main" id="{6E59477C-13A6-5ED8-2E01-6CE97785F52F}"/>
                  </a:ext>
                </a:extLst>
              </p:cNvPr>
              <p:cNvPicPr/>
              <p:nvPr/>
            </p:nvPicPr>
            <p:blipFill>
              <a:blip r:embed="rId6"/>
              <a:stretch>
                <a:fillRect/>
              </a:stretch>
            </p:blipFill>
            <p:spPr>
              <a:xfrm>
                <a:off x="929957" y="3434086"/>
                <a:ext cx="5115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297FF7B3-BFF2-880F-4A1F-FFFDCC4167E5}"/>
                  </a:ext>
                </a:extLst>
              </p14:cNvPr>
              <p14:cNvContentPartPr/>
              <p14:nvPr/>
            </p14:nvContentPartPr>
            <p14:xfrm>
              <a:off x="983957" y="5243086"/>
              <a:ext cx="786600" cy="360"/>
            </p14:xfrm>
          </p:contentPart>
        </mc:Choice>
        <mc:Fallback xmlns="">
          <p:pic>
            <p:nvPicPr>
              <p:cNvPr id="8" name="Ink 7">
                <a:extLst>
                  <a:ext uri="{FF2B5EF4-FFF2-40B4-BE49-F238E27FC236}">
                    <a16:creationId xmlns:a16="http://schemas.microsoft.com/office/drawing/2014/main" id="{297FF7B3-BFF2-880F-4A1F-FFFDCC4167E5}"/>
                  </a:ext>
                </a:extLst>
              </p:cNvPr>
              <p:cNvPicPr/>
              <p:nvPr/>
            </p:nvPicPr>
            <p:blipFill>
              <a:blip r:embed="rId8"/>
              <a:stretch>
                <a:fillRect/>
              </a:stretch>
            </p:blipFill>
            <p:spPr>
              <a:xfrm>
                <a:off x="929957" y="5135086"/>
                <a:ext cx="8942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35D725C6-70CA-8641-2B9A-6CC1EA7C59A1}"/>
                  </a:ext>
                </a:extLst>
              </p14:cNvPr>
              <p14:cNvContentPartPr/>
              <p14:nvPr/>
            </p14:nvContentPartPr>
            <p14:xfrm>
              <a:off x="846797" y="5600926"/>
              <a:ext cx="1959840" cy="59400"/>
            </p14:xfrm>
          </p:contentPart>
        </mc:Choice>
        <mc:Fallback xmlns="">
          <p:pic>
            <p:nvPicPr>
              <p:cNvPr id="9" name="Ink 8">
                <a:extLst>
                  <a:ext uri="{FF2B5EF4-FFF2-40B4-BE49-F238E27FC236}">
                    <a16:creationId xmlns:a16="http://schemas.microsoft.com/office/drawing/2014/main" id="{35D725C6-70CA-8641-2B9A-6CC1EA7C59A1}"/>
                  </a:ext>
                </a:extLst>
              </p:cNvPr>
              <p:cNvPicPr/>
              <p:nvPr/>
            </p:nvPicPr>
            <p:blipFill>
              <a:blip r:embed="rId10"/>
              <a:stretch>
                <a:fillRect/>
              </a:stretch>
            </p:blipFill>
            <p:spPr>
              <a:xfrm>
                <a:off x="793157" y="5492926"/>
                <a:ext cx="2067480" cy="275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C62B833D-2E06-A416-C0F7-15C094A478EA}"/>
                  </a:ext>
                </a:extLst>
              </p14:cNvPr>
              <p14:cNvContentPartPr/>
              <p14:nvPr/>
            </p14:nvContentPartPr>
            <p14:xfrm>
              <a:off x="1377077" y="3819286"/>
              <a:ext cx="1214640" cy="36000"/>
            </p14:xfrm>
          </p:contentPart>
        </mc:Choice>
        <mc:Fallback xmlns="">
          <p:pic>
            <p:nvPicPr>
              <p:cNvPr id="10" name="Ink 9">
                <a:extLst>
                  <a:ext uri="{FF2B5EF4-FFF2-40B4-BE49-F238E27FC236}">
                    <a16:creationId xmlns:a16="http://schemas.microsoft.com/office/drawing/2014/main" id="{C62B833D-2E06-A416-C0F7-15C094A478EA}"/>
                  </a:ext>
                </a:extLst>
              </p:cNvPr>
              <p:cNvPicPr/>
              <p:nvPr/>
            </p:nvPicPr>
            <p:blipFill>
              <a:blip r:embed="rId12"/>
              <a:stretch>
                <a:fillRect/>
              </a:stretch>
            </p:blipFill>
            <p:spPr>
              <a:xfrm>
                <a:off x="1323077" y="3711286"/>
                <a:ext cx="132228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46D265AF-D9C2-F694-F491-060EDD91FC54}"/>
                  </a:ext>
                </a:extLst>
              </p14:cNvPr>
              <p14:cNvContentPartPr/>
              <p14:nvPr/>
            </p14:nvContentPartPr>
            <p14:xfrm>
              <a:off x="1400477" y="4351726"/>
              <a:ext cx="1179720" cy="35280"/>
            </p14:xfrm>
          </p:contentPart>
        </mc:Choice>
        <mc:Fallback xmlns="">
          <p:pic>
            <p:nvPicPr>
              <p:cNvPr id="11" name="Ink 10">
                <a:extLst>
                  <a:ext uri="{FF2B5EF4-FFF2-40B4-BE49-F238E27FC236}">
                    <a16:creationId xmlns:a16="http://schemas.microsoft.com/office/drawing/2014/main" id="{46D265AF-D9C2-F694-F491-060EDD91FC54}"/>
                  </a:ext>
                </a:extLst>
              </p:cNvPr>
              <p:cNvPicPr/>
              <p:nvPr/>
            </p:nvPicPr>
            <p:blipFill>
              <a:blip r:embed="rId14"/>
              <a:stretch>
                <a:fillRect/>
              </a:stretch>
            </p:blipFill>
            <p:spPr>
              <a:xfrm>
                <a:off x="1346837" y="4243726"/>
                <a:ext cx="128736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37804D82-A2AF-3003-A4A9-2E5140DF7631}"/>
                  </a:ext>
                </a:extLst>
              </p14:cNvPr>
              <p14:cNvContentPartPr/>
              <p14:nvPr/>
            </p14:nvContentPartPr>
            <p14:xfrm>
              <a:off x="1365557" y="4594006"/>
              <a:ext cx="1260720" cy="12600"/>
            </p14:xfrm>
          </p:contentPart>
        </mc:Choice>
        <mc:Fallback xmlns="">
          <p:pic>
            <p:nvPicPr>
              <p:cNvPr id="12" name="Ink 11">
                <a:extLst>
                  <a:ext uri="{FF2B5EF4-FFF2-40B4-BE49-F238E27FC236}">
                    <a16:creationId xmlns:a16="http://schemas.microsoft.com/office/drawing/2014/main" id="{37804D82-A2AF-3003-A4A9-2E5140DF7631}"/>
                  </a:ext>
                </a:extLst>
              </p:cNvPr>
              <p:cNvPicPr/>
              <p:nvPr/>
            </p:nvPicPr>
            <p:blipFill>
              <a:blip r:embed="rId16"/>
              <a:stretch>
                <a:fillRect/>
              </a:stretch>
            </p:blipFill>
            <p:spPr>
              <a:xfrm>
                <a:off x="1311557" y="4486366"/>
                <a:ext cx="136836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234F686B-550E-F0BA-86BC-F1571729EB4D}"/>
                  </a:ext>
                </a:extLst>
              </p14:cNvPr>
              <p14:cNvContentPartPr/>
              <p14:nvPr/>
            </p14:nvContentPartPr>
            <p14:xfrm>
              <a:off x="1319477" y="4813966"/>
              <a:ext cx="1326960" cy="117360"/>
            </p14:xfrm>
          </p:contentPart>
        </mc:Choice>
        <mc:Fallback xmlns="">
          <p:pic>
            <p:nvPicPr>
              <p:cNvPr id="13" name="Ink 12">
                <a:extLst>
                  <a:ext uri="{FF2B5EF4-FFF2-40B4-BE49-F238E27FC236}">
                    <a16:creationId xmlns:a16="http://schemas.microsoft.com/office/drawing/2014/main" id="{234F686B-550E-F0BA-86BC-F1571729EB4D}"/>
                  </a:ext>
                </a:extLst>
              </p:cNvPr>
              <p:cNvPicPr/>
              <p:nvPr/>
            </p:nvPicPr>
            <p:blipFill>
              <a:blip r:embed="rId18"/>
              <a:stretch>
                <a:fillRect/>
              </a:stretch>
            </p:blipFill>
            <p:spPr>
              <a:xfrm>
                <a:off x="1265837" y="4706326"/>
                <a:ext cx="1434600" cy="333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8A3CD01C-B469-BC2E-1645-5A75DDFF1872}"/>
                  </a:ext>
                </a:extLst>
              </p14:cNvPr>
              <p14:cNvContentPartPr/>
              <p14:nvPr/>
            </p14:nvContentPartPr>
            <p14:xfrm>
              <a:off x="1458437" y="4884166"/>
              <a:ext cx="543960" cy="12240"/>
            </p14:xfrm>
          </p:contentPart>
        </mc:Choice>
        <mc:Fallback xmlns="">
          <p:pic>
            <p:nvPicPr>
              <p:cNvPr id="14" name="Ink 13">
                <a:extLst>
                  <a:ext uri="{FF2B5EF4-FFF2-40B4-BE49-F238E27FC236}">
                    <a16:creationId xmlns:a16="http://schemas.microsoft.com/office/drawing/2014/main" id="{8A3CD01C-B469-BC2E-1645-5A75DDFF1872}"/>
                  </a:ext>
                </a:extLst>
              </p:cNvPr>
              <p:cNvPicPr/>
              <p:nvPr/>
            </p:nvPicPr>
            <p:blipFill>
              <a:blip r:embed="rId20"/>
              <a:stretch>
                <a:fillRect/>
              </a:stretch>
            </p:blipFill>
            <p:spPr>
              <a:xfrm>
                <a:off x="1404797" y="4776166"/>
                <a:ext cx="65160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3E958019-331E-81EA-D3EE-DA967677FECB}"/>
                  </a:ext>
                </a:extLst>
              </p14:cNvPr>
              <p14:cNvContentPartPr/>
              <p14:nvPr/>
            </p14:nvContentPartPr>
            <p14:xfrm>
              <a:off x="1365557" y="3819286"/>
              <a:ext cx="1058760" cy="23760"/>
            </p14:xfrm>
          </p:contentPart>
        </mc:Choice>
        <mc:Fallback xmlns="">
          <p:pic>
            <p:nvPicPr>
              <p:cNvPr id="15" name="Ink 14">
                <a:extLst>
                  <a:ext uri="{FF2B5EF4-FFF2-40B4-BE49-F238E27FC236}">
                    <a16:creationId xmlns:a16="http://schemas.microsoft.com/office/drawing/2014/main" id="{3E958019-331E-81EA-D3EE-DA967677FECB}"/>
                  </a:ext>
                </a:extLst>
              </p:cNvPr>
              <p:cNvPicPr/>
              <p:nvPr/>
            </p:nvPicPr>
            <p:blipFill>
              <a:blip r:embed="rId22"/>
              <a:stretch>
                <a:fillRect/>
              </a:stretch>
            </p:blipFill>
            <p:spPr>
              <a:xfrm>
                <a:off x="1311557" y="3711286"/>
                <a:ext cx="1166400" cy="239400"/>
              </a:xfrm>
              <a:prstGeom prst="rect">
                <a:avLst/>
              </a:prstGeom>
            </p:spPr>
          </p:pic>
        </mc:Fallback>
      </mc:AlternateContent>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automation</a:t>
            </a:r>
          </a:p>
        </p:txBody>
      </p:sp>
      <p:sp>
        <p:nvSpPr>
          <p:cNvPr id="3" name="Content Placeholder 2"/>
          <p:cNvSpPr>
            <a:spLocks noGrp="1"/>
          </p:cNvSpPr>
          <p:nvPr>
            <p:ph idx="1"/>
          </p:nvPr>
        </p:nvSpPr>
        <p:spPr/>
        <p:txBody>
          <a:bodyPr/>
          <a:lstStyle/>
          <a:p>
            <a:r>
              <a:rPr lang="en-GB" b="1" dirty="0">
                <a:highlight>
                  <a:srgbClr val="FFFF00"/>
                </a:highlight>
              </a:rPr>
              <a:t>Test automation means </a:t>
            </a:r>
            <a:r>
              <a:rPr lang="en-GB" dirty="0"/>
              <a:t>that tests are written as </a:t>
            </a:r>
            <a:r>
              <a:rPr lang="en-GB" dirty="0">
                <a:solidFill>
                  <a:srgbClr val="00B050"/>
                </a:solidFill>
              </a:rPr>
              <a:t>executable components before the task is implemented </a:t>
            </a:r>
          </a:p>
          <a:p>
            <a:pPr lvl="1"/>
            <a:r>
              <a:rPr lang="en-GB" dirty="0"/>
              <a:t>These testing components should be stand-alone, should simulate the submission of input to be tested and should check that the result meets the output specification. </a:t>
            </a:r>
            <a:r>
              <a:rPr lang="en-GB" dirty="0">
                <a:solidFill>
                  <a:srgbClr val="00B050"/>
                </a:solidFill>
              </a:rPr>
              <a:t>An automated test framework (e.g. </a:t>
            </a:r>
            <a:r>
              <a:rPr lang="en-GB" dirty="0" err="1">
                <a:solidFill>
                  <a:srgbClr val="00B050"/>
                </a:solidFill>
              </a:rPr>
              <a:t>Junit</a:t>
            </a:r>
            <a:r>
              <a:rPr lang="en-GB" dirty="0">
                <a:solidFill>
                  <a:srgbClr val="00B050"/>
                </a:solidFill>
              </a:rPr>
              <a:t>) is a system that makes it easy to write executable tests and submit a set of tests for execution. </a:t>
            </a:r>
          </a:p>
          <a:p>
            <a:r>
              <a:rPr lang="en-GB" dirty="0"/>
              <a:t>As testing is automated, there is </a:t>
            </a:r>
            <a:r>
              <a:rPr lang="en-GB" dirty="0">
                <a:solidFill>
                  <a:srgbClr val="00B050"/>
                </a:solidFill>
              </a:rPr>
              <a:t>always a set of tests that can be quickly and easily executed</a:t>
            </a:r>
          </a:p>
          <a:p>
            <a:pPr lvl="1"/>
            <a:r>
              <a:rPr lang="en-GB" dirty="0"/>
              <a:t>Whenever any functionality is added to the system, the tests can be run and problems that the new code has introduced can be caught immediately.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Rapid software development</a:t>
            </a:r>
          </a:p>
        </p:txBody>
      </p:sp>
      <p:sp>
        <p:nvSpPr>
          <p:cNvPr id="3" name="Content Placeholder 2"/>
          <p:cNvSpPr>
            <a:spLocks noGrp="1"/>
          </p:cNvSpPr>
          <p:nvPr>
            <p:ph idx="1"/>
          </p:nvPr>
        </p:nvSpPr>
        <p:spPr>
          <a:xfrm>
            <a:off x="457200" y="1600200"/>
            <a:ext cx="8407400" cy="4525963"/>
          </a:xfrm>
        </p:spPr>
        <p:txBody>
          <a:bodyPr/>
          <a:lstStyle/>
          <a:p>
            <a:r>
              <a:rPr lang="en-US" dirty="0">
                <a:solidFill>
                  <a:srgbClr val="FF0000"/>
                </a:solidFill>
              </a:rPr>
              <a:t>Rapid</a:t>
            </a:r>
            <a:r>
              <a:rPr lang="en-US" dirty="0"/>
              <a:t> </a:t>
            </a:r>
            <a:r>
              <a:rPr lang="en-US" b="1" dirty="0">
                <a:solidFill>
                  <a:srgbClr val="FF0000"/>
                </a:solidFill>
                <a:highlight>
                  <a:srgbClr val="FFFF00"/>
                </a:highlight>
              </a:rPr>
              <a:t>development and delivery </a:t>
            </a:r>
            <a:r>
              <a:rPr lang="en-US" dirty="0"/>
              <a:t>is now often the most important requirement for software systems</a:t>
            </a:r>
          </a:p>
          <a:p>
            <a:pPr lvl="1"/>
            <a:r>
              <a:rPr lang="en-US" dirty="0"/>
              <a:t>Businesses operate in a fast –</a:t>
            </a:r>
            <a:r>
              <a:rPr lang="en-US" dirty="0">
                <a:solidFill>
                  <a:srgbClr val="FF0000"/>
                </a:solidFill>
              </a:rPr>
              <a:t>changing requirement </a:t>
            </a:r>
            <a:r>
              <a:rPr lang="en-US" dirty="0"/>
              <a:t>and it is practically </a:t>
            </a:r>
            <a:r>
              <a:rPr lang="en-US" b="1" dirty="0">
                <a:solidFill>
                  <a:srgbClr val="FF0000"/>
                </a:solidFill>
              </a:rPr>
              <a:t>impossible</a:t>
            </a:r>
            <a:r>
              <a:rPr lang="en-US" dirty="0">
                <a:solidFill>
                  <a:srgbClr val="FF0000"/>
                </a:solidFill>
              </a:rPr>
              <a:t> to produce a set of stable software requirements</a:t>
            </a:r>
          </a:p>
          <a:p>
            <a:pPr lvl="1"/>
            <a:r>
              <a:rPr lang="en-US" dirty="0"/>
              <a:t>Software has to </a:t>
            </a:r>
            <a:r>
              <a:rPr lang="en-US" dirty="0">
                <a:solidFill>
                  <a:srgbClr val="FF0000"/>
                </a:solidFill>
              </a:rPr>
              <a:t>evolve quickly </a:t>
            </a:r>
            <a:r>
              <a:rPr lang="en-US" dirty="0"/>
              <a:t>to </a:t>
            </a:r>
            <a:r>
              <a:rPr lang="en-US" dirty="0">
                <a:solidFill>
                  <a:srgbClr val="FF0000"/>
                </a:solidFill>
              </a:rPr>
              <a:t>reflect changing business needs.</a:t>
            </a:r>
          </a:p>
          <a:p>
            <a:r>
              <a:rPr lang="en-US" i="1" dirty="0">
                <a:solidFill>
                  <a:srgbClr val="FF0000"/>
                </a:solidFill>
              </a:rPr>
              <a:t>Plan-driven development</a:t>
            </a:r>
            <a:r>
              <a:rPr lang="en-US" dirty="0"/>
              <a:t> is essential for some types of system </a:t>
            </a:r>
            <a:r>
              <a:rPr lang="en-US" i="1" dirty="0">
                <a:solidFill>
                  <a:srgbClr val="FF0000"/>
                </a:solidFill>
              </a:rPr>
              <a:t>but </a:t>
            </a:r>
            <a:r>
              <a:rPr lang="en-US" b="1" i="1" dirty="0">
                <a:solidFill>
                  <a:srgbClr val="FF0000"/>
                </a:solidFill>
              </a:rPr>
              <a:t>does not meet </a:t>
            </a:r>
            <a:r>
              <a:rPr lang="en-US" i="1" dirty="0">
                <a:solidFill>
                  <a:srgbClr val="FF0000"/>
                </a:solidFill>
              </a:rPr>
              <a:t>these business needs.</a:t>
            </a:r>
          </a:p>
          <a:p>
            <a:r>
              <a:rPr lang="en-US" dirty="0"/>
              <a:t>Agile development methods emerged in the late 1990s whose aim was to radically </a:t>
            </a:r>
            <a:r>
              <a:rPr lang="en-US" dirty="0">
                <a:solidFill>
                  <a:srgbClr val="FF0000"/>
                </a:solidFill>
              </a:rPr>
              <a:t>reduce the delivery time </a:t>
            </a:r>
            <a:r>
              <a:rPr lang="en-US" dirty="0"/>
              <a:t>for working software systems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test-first development</a:t>
            </a:r>
          </a:p>
        </p:txBody>
      </p:sp>
      <p:sp>
        <p:nvSpPr>
          <p:cNvPr id="3" name="Content Placeholder 2"/>
          <p:cNvSpPr>
            <a:spLocks noGrp="1"/>
          </p:cNvSpPr>
          <p:nvPr>
            <p:ph idx="1"/>
          </p:nvPr>
        </p:nvSpPr>
        <p:spPr/>
        <p:txBody>
          <a:bodyPr/>
          <a:lstStyle/>
          <a:p>
            <a:r>
              <a:rPr lang="en-GB" dirty="0"/>
              <a:t>Programmers prefer programming to testing and sometimes </a:t>
            </a:r>
            <a:r>
              <a:rPr lang="en-GB" dirty="0">
                <a:highlight>
                  <a:srgbClr val="FFFF00"/>
                </a:highlight>
              </a:rPr>
              <a:t>they take short cuts when writing tests. </a:t>
            </a:r>
            <a:r>
              <a:rPr lang="en-GB" dirty="0">
                <a:solidFill>
                  <a:srgbClr val="00B050"/>
                </a:solidFill>
              </a:rPr>
              <a:t>For example, they may write incomplete tests that do not check for all possible exceptions that may occur. </a:t>
            </a:r>
          </a:p>
          <a:p>
            <a:r>
              <a:rPr lang="en-GB" dirty="0">
                <a:highlight>
                  <a:srgbClr val="FFFF00"/>
                </a:highlight>
              </a:rPr>
              <a:t>Some tests can be very difficult to write incrementally. </a:t>
            </a:r>
            <a:r>
              <a:rPr lang="en-GB" dirty="0"/>
              <a:t>For example, in a complex user interface, it is often difficult to write unit tests for the code that implements the ‘display logic’ and workflow between screens. </a:t>
            </a:r>
          </a:p>
          <a:p>
            <a:r>
              <a:rPr lang="en-GB" dirty="0">
                <a:highlight>
                  <a:srgbClr val="FFFF00"/>
                </a:highlight>
              </a:rPr>
              <a:t>It difficult to judge the completeness of a set of tests. </a:t>
            </a:r>
            <a:r>
              <a:rPr lang="en-GB" dirty="0"/>
              <a:t>Although you may have a lot of system tests, your test set may not provide complete coverage.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idx="1"/>
          </p:nvPr>
        </p:nvSpPr>
        <p:spPr/>
        <p:txBody>
          <a:bodyPr/>
          <a:lstStyle/>
          <a:p>
            <a:pPr>
              <a:lnSpc>
                <a:spcPct val="90000"/>
              </a:lnSpc>
            </a:pPr>
            <a:r>
              <a:rPr lang="en-US" sz="2400" dirty="0"/>
              <a:t>Pair </a:t>
            </a:r>
            <a:r>
              <a:rPr lang="en-US" dirty="0"/>
              <a:t>programming involves </a:t>
            </a:r>
            <a:r>
              <a:rPr lang="en-US" sz="2400" dirty="0"/>
              <a:t>programmers working in pairs, developing code together.</a:t>
            </a:r>
          </a:p>
          <a:p>
            <a:pPr>
              <a:lnSpc>
                <a:spcPct val="90000"/>
              </a:lnSpc>
            </a:pPr>
            <a:r>
              <a:rPr lang="en-US" sz="2400" dirty="0"/>
              <a:t>This helps develop common ownership of code and spreads knowledge across the team.</a:t>
            </a:r>
          </a:p>
          <a:p>
            <a:pPr>
              <a:lnSpc>
                <a:spcPct val="90000"/>
              </a:lnSpc>
            </a:pPr>
            <a:r>
              <a:rPr lang="en-US" sz="2400" dirty="0"/>
              <a:t>It serves as an informal review process as each line of code is looked at by more than 1 person.</a:t>
            </a:r>
          </a:p>
          <a:p>
            <a:pPr>
              <a:lnSpc>
                <a:spcPct val="90000"/>
              </a:lnSpc>
            </a:pPr>
            <a:r>
              <a:rPr lang="en-US" sz="2400" dirty="0"/>
              <a:t>It encourages refactoring as the whole team can benefit from </a:t>
            </a:r>
            <a:r>
              <a:rPr lang="en-US" dirty="0"/>
              <a:t>improving the system code.</a:t>
            </a:r>
            <a:endParaRPr lang="en-US" sz="24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programming</a:t>
            </a:r>
          </a:p>
        </p:txBody>
      </p:sp>
      <p:sp>
        <p:nvSpPr>
          <p:cNvPr id="3" name="Content Placeholder 2"/>
          <p:cNvSpPr>
            <a:spLocks noGrp="1"/>
          </p:cNvSpPr>
          <p:nvPr>
            <p:ph idx="1"/>
          </p:nvPr>
        </p:nvSpPr>
        <p:spPr/>
        <p:txBody>
          <a:bodyPr/>
          <a:lstStyle/>
          <a:p>
            <a:r>
              <a:rPr lang="en-GB" dirty="0"/>
              <a:t>In pair programming, </a:t>
            </a:r>
            <a:r>
              <a:rPr lang="en-GB" dirty="0">
                <a:solidFill>
                  <a:srgbClr val="00B050"/>
                </a:solidFill>
              </a:rPr>
              <a:t>programmers sit together at the same computer to develop the software.</a:t>
            </a:r>
          </a:p>
          <a:p>
            <a:r>
              <a:rPr lang="en-GB" dirty="0"/>
              <a:t>Pairs are created dynamically so that all team members work with each other during the development process.</a:t>
            </a:r>
          </a:p>
          <a:p>
            <a:r>
              <a:rPr lang="en-GB" dirty="0"/>
              <a:t>The sharing of knowledge that happens during pair programming is very important as it reduces the overall risks to a project when team members leave.</a:t>
            </a:r>
          </a:p>
          <a:p>
            <a:r>
              <a:rPr lang="en-GB">
                <a:solidFill>
                  <a:srgbClr val="00B050"/>
                </a:solidFill>
              </a:rPr>
              <a:t>Pair programming is not necessarily inefficient</a:t>
            </a:r>
            <a:r>
              <a:rPr lang="en-GB"/>
              <a:t> and there is some evidence that </a:t>
            </a:r>
            <a:r>
              <a:rPr lang="en-GB" i="1">
                <a:solidFill>
                  <a:srgbClr val="00B050"/>
                </a:solidFill>
              </a:rPr>
              <a:t>suggests that a pair working </a:t>
            </a:r>
            <a:r>
              <a:rPr lang="en-GB"/>
              <a:t>together is </a:t>
            </a:r>
            <a:r>
              <a:rPr lang="en-GB">
                <a:solidFill>
                  <a:srgbClr val="00B050"/>
                </a:solidFill>
              </a:rPr>
              <a:t>more efficient than 2 programmers working separately. </a:t>
            </a:r>
            <a:endParaRPr lang="en-US">
              <a:solidFill>
                <a:srgbClr val="00B050"/>
              </a:solidFill>
            </a:endParaRPr>
          </a:p>
          <a:p>
            <a:endParaRPr lang="en-GB"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92338"/>
            <a:ext cx="8229600" cy="1143000"/>
          </a:xfrm>
        </p:spPr>
        <p:txBody>
          <a:bodyPr/>
          <a:lstStyle/>
          <a:p>
            <a:pPr algn="ctr"/>
            <a:r>
              <a:rPr lang="en-US" dirty="0"/>
              <a:t>Agile project management</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982006760"/>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project management</a:t>
            </a:r>
          </a:p>
        </p:txBody>
      </p:sp>
      <p:sp>
        <p:nvSpPr>
          <p:cNvPr id="3" name="Content Placeholder 2"/>
          <p:cNvSpPr>
            <a:spLocks noGrp="1"/>
          </p:cNvSpPr>
          <p:nvPr>
            <p:ph idx="1"/>
          </p:nvPr>
        </p:nvSpPr>
        <p:spPr/>
        <p:txBody>
          <a:bodyPr/>
          <a:lstStyle/>
          <a:p>
            <a:r>
              <a:rPr lang="en-GB" dirty="0"/>
              <a:t>The principal responsibility of software project managers is to manage the project so that the software is delivered on time and within the planned budget for the project. </a:t>
            </a:r>
          </a:p>
          <a:p>
            <a:r>
              <a:rPr lang="en-GB" dirty="0"/>
              <a:t>The standard approach to project management is plan-driven. Managers draw up a plan for the project showing what should be delivered, when it should be delivered and who will work on the development of the project deliverables. </a:t>
            </a:r>
          </a:p>
          <a:p>
            <a:r>
              <a:rPr lang="en-GB" dirty="0"/>
              <a:t>Agile project management requires a different approach, which is adapted to incremental development and the practices used in agile methods. </a:t>
            </a: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a:t>
            </a:r>
          </a:p>
        </p:txBody>
      </p:sp>
      <p:sp>
        <p:nvSpPr>
          <p:cNvPr id="3" name="Content Placeholder 2"/>
          <p:cNvSpPr>
            <a:spLocks noGrp="1"/>
          </p:cNvSpPr>
          <p:nvPr>
            <p:ph idx="1"/>
          </p:nvPr>
        </p:nvSpPr>
        <p:spPr/>
        <p:txBody>
          <a:bodyPr/>
          <a:lstStyle/>
          <a:p>
            <a:r>
              <a:rPr lang="en-GB" dirty="0"/>
              <a:t>Scrum is an agile method that focuses on managing iterative development rather than specific agile practices.</a:t>
            </a:r>
          </a:p>
          <a:p>
            <a:r>
              <a:rPr lang="en-GB" dirty="0"/>
              <a:t>There are three phases in Scrum. </a:t>
            </a:r>
          </a:p>
          <a:p>
            <a:pPr lvl="1"/>
            <a:r>
              <a:rPr lang="en-GB" dirty="0"/>
              <a:t>The initial phase is an outline planning phase where you establish the general objectives for the project and design the software architecture. </a:t>
            </a:r>
          </a:p>
          <a:p>
            <a:pPr lvl="1"/>
            <a:r>
              <a:rPr lang="en-GB" dirty="0"/>
              <a:t>This is followed by a series of sprint cycles, where each cycle develops an increment of the system. </a:t>
            </a:r>
          </a:p>
          <a:p>
            <a:pPr lvl="1"/>
            <a:r>
              <a:rPr lang="en-GB" dirty="0"/>
              <a:t>The project closure phase wraps up the project, completes required documentation such as system help frames and user manuals and assesses the lessons learned from the project.</a:t>
            </a:r>
          </a:p>
          <a:p>
            <a:r>
              <a:rPr lang="en-GB" dirty="0"/>
              <a:t>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terminology (a)</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30369511"/>
              </p:ext>
            </p:extLst>
          </p:nvPr>
        </p:nvGraphicFramePr>
        <p:xfrm>
          <a:off x="457200" y="1809750"/>
          <a:ext cx="8229600" cy="4554431"/>
        </p:xfrm>
        <a:graphic>
          <a:graphicData uri="http://schemas.openxmlformats.org/drawingml/2006/table">
            <a:tbl>
              <a:tblPr firstRow="1" bandRow="1">
                <a:tableStyleId>{5C22544A-7EE6-4342-B048-85BDC9FD1C3A}</a:tableStyleId>
              </a:tblPr>
              <a:tblGrid>
                <a:gridCol w="19558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571500">
                <a:tc>
                  <a:txBody>
                    <a:bodyPr/>
                    <a:lstStyle/>
                    <a:p>
                      <a:r>
                        <a:rPr lang="en-US" dirty="0"/>
                        <a:t>Scrum term</a:t>
                      </a:r>
                    </a:p>
                  </a:txBody>
                  <a:tcPr/>
                </a:tc>
                <a:tc>
                  <a:txBody>
                    <a:bodyPr/>
                    <a:lstStyle/>
                    <a:p>
                      <a:r>
                        <a:rPr lang="en-US" dirty="0"/>
                        <a:t>Definition</a:t>
                      </a:r>
                    </a:p>
                  </a:txBody>
                  <a:tcPr/>
                </a:tc>
                <a:extLst>
                  <a:ext uri="{0D108BD9-81ED-4DB2-BD59-A6C34878D82A}">
                    <a16:rowId xmlns:a16="http://schemas.microsoft.com/office/drawing/2014/main" val="10000"/>
                  </a:ext>
                </a:extLst>
              </a:tr>
              <a:tr h="745863">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Development team</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 self-organizing group of software developers, which should be no more than 7 people. They are responsible for developing the software and other essential project documents.</a:t>
                      </a:r>
                    </a:p>
                  </a:txBody>
                  <a:tcPr marL="68580" marR="68580" marT="0" marB="0"/>
                </a:tc>
                <a:extLst>
                  <a:ext uri="{0D108BD9-81ED-4DB2-BD59-A6C34878D82A}">
                    <a16:rowId xmlns:a16="http://schemas.microsoft.com/office/drawing/2014/main" val="10001"/>
                  </a:ext>
                </a:extLst>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Potentially shippable product increment</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The software increment that is delivered from a sprint. The idea is that this should be ‘potentially shippable’ which means that it is in a finished state and no further work, such as testing, is needed to  incorporate it into the final product. In practice, this is not always achievable.</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Product backlog</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is a list of ‘to do’ items which the Scrum team must tackle. They may be feature definitions for the software, software requirements, user stories or descriptions of supplementary tasks that are needed, such as architecture definition or user documentation.</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3"/>
                  </a:ext>
                </a:extLst>
              </a:tr>
              <a:tr h="1103468">
                <a:tc>
                  <a:txBody>
                    <a:bodyPr/>
                    <a:lstStyle/>
                    <a:p>
                      <a:pPr indent="0" algn="l">
                        <a:spcAft>
                          <a:spcPts val="0"/>
                        </a:spcAft>
                        <a:tabLst>
                          <a:tab pos="342900" algn="l"/>
                          <a:tab pos="685800" algn="l"/>
                          <a:tab pos="1028700" algn="l"/>
                          <a:tab pos="1170305" algn="l"/>
                        </a:tabLst>
                      </a:pPr>
                      <a:r>
                        <a:rPr lang="en-GB" sz="1400" dirty="0">
                          <a:solidFill>
                            <a:srgbClr val="000000"/>
                          </a:solidFill>
                          <a:effectLst/>
                          <a:latin typeface="Arial"/>
                          <a:ea typeface="Times New Roman"/>
                          <a:cs typeface="Times New Roman"/>
                        </a:rPr>
                        <a:t>Product owner</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An individual (or possibly a small group) whose job is to identify product features or requirements, prioritize these for development and continuously review the product backlog to ensure that the project continues to meet critical business needs. The Product Owner can be a customer but might also be a product manager in a software company or other stakeholder representative.</a:t>
                      </a:r>
                    </a:p>
                  </a:txBody>
                  <a:tcPr marL="68580" marR="68580" marT="0" marB="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279845486"/>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terminology (b)</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7260699"/>
              </p:ext>
            </p:extLst>
          </p:nvPr>
        </p:nvGraphicFramePr>
        <p:xfrm>
          <a:off x="342900" y="1778000"/>
          <a:ext cx="8229600" cy="4445000"/>
        </p:xfrm>
        <a:graphic>
          <a:graphicData uri="http://schemas.openxmlformats.org/drawingml/2006/table">
            <a:tbl>
              <a:tblPr firstRow="1" bandRow="1">
                <a:tableStyleId>{5C22544A-7EE6-4342-B048-85BDC9FD1C3A}</a:tableStyleId>
              </a:tblPr>
              <a:tblGrid>
                <a:gridCol w="2324100">
                  <a:extLst>
                    <a:ext uri="{9D8B030D-6E8A-4147-A177-3AD203B41FA5}">
                      <a16:colId xmlns:a16="http://schemas.microsoft.com/office/drawing/2014/main" val="20000"/>
                    </a:ext>
                  </a:extLst>
                </a:gridCol>
                <a:gridCol w="5905500">
                  <a:extLst>
                    <a:ext uri="{9D8B030D-6E8A-4147-A177-3AD203B41FA5}">
                      <a16:colId xmlns:a16="http://schemas.microsoft.com/office/drawing/2014/main" val="20001"/>
                    </a:ext>
                  </a:extLst>
                </a:gridCol>
              </a:tblGrid>
              <a:tr h="370840">
                <a:tc>
                  <a:txBody>
                    <a:bodyPr/>
                    <a:lstStyle/>
                    <a:p>
                      <a:r>
                        <a:rPr lang="en-US" dirty="0"/>
                        <a:t>Scrum term</a:t>
                      </a:r>
                    </a:p>
                  </a:txBody>
                  <a:tcPr/>
                </a:tc>
                <a:tc>
                  <a:txBody>
                    <a:bodyPr/>
                    <a:lstStyle/>
                    <a:p>
                      <a:r>
                        <a:rPr lang="en-US" dirty="0"/>
                        <a:t>Definition</a:t>
                      </a:r>
                    </a:p>
                  </a:txBody>
                  <a:tcPr/>
                </a:tc>
                <a:extLst>
                  <a:ext uri="{0D108BD9-81ED-4DB2-BD59-A6C34878D82A}">
                    <a16:rowId xmlns:a16="http://schemas.microsoft.com/office/drawing/2014/main" val="10000"/>
                  </a:ext>
                </a:extLst>
              </a:tr>
              <a:tr h="370840">
                <a:tc>
                  <a:txBody>
                    <a:bodyPr/>
                    <a:lstStyle/>
                    <a:p>
                      <a:pPr indent="347345"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Scrum</a:t>
                      </a:r>
                    </a:p>
                  </a:txBody>
                  <a:tcPr marL="68580" marR="68580" marT="0" marB="0"/>
                </a:tc>
                <a:tc>
                  <a:txBody>
                    <a:bodyPr/>
                    <a:lstStyle/>
                    <a:p>
                      <a:pPr indent="0"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A daily meeting of the Scrum team that reviews progress and prioritizes work to be done that day. Ideally, this should be a short face-to-face meeting that includes the whole team.</a:t>
                      </a:r>
                    </a:p>
                    <a:p>
                      <a:pPr indent="0" algn="l">
                        <a:spcAft>
                          <a:spcPts val="60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347345" algn="l">
                        <a:spcAft>
                          <a:spcPts val="0"/>
                        </a:spcAft>
                        <a:tabLst>
                          <a:tab pos="342900" algn="l"/>
                          <a:tab pos="685800" algn="l"/>
                          <a:tab pos="1028700" algn="l"/>
                        </a:tabLst>
                      </a:pPr>
                      <a:r>
                        <a:rPr lang="en-GB" sz="1400" baseline="0" dirty="0" err="1">
                          <a:solidFill>
                            <a:srgbClr val="000000"/>
                          </a:solidFill>
                          <a:effectLst/>
                          <a:latin typeface="Arial"/>
                          <a:ea typeface="Times New Roman"/>
                          <a:cs typeface="Times New Roman"/>
                        </a:rPr>
                        <a:t>ScrumMaster</a:t>
                      </a:r>
                      <a:endParaRPr lang="en-GB" sz="1400" baseline="0" dirty="0">
                        <a:solidFill>
                          <a:srgbClr val="000000"/>
                        </a:solidFill>
                        <a:effectLst/>
                        <a:latin typeface="Arial"/>
                        <a:ea typeface="Times New Roman"/>
                        <a:cs typeface="Times New Roman"/>
                      </a:endParaRP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is responsible for ensuring that the Scrum process is followed and guides the team in the effective use of Scrum. He or she is responsible for interfacing with the rest of the company and for ensuring that the Scrum team is not diverted by outside interference. The Scrum developers are adamant that 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should not be thought of as a project manager. Others, however, may not always find it easy to see the difference.</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Sprint</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 development iteration. Sprints are usually 2-4 weeks long.</a:t>
                      </a:r>
                    </a:p>
                  </a:txBody>
                  <a:tcPr marL="68580" marR="68580" marT="0" marB="0"/>
                </a:tc>
                <a:extLst>
                  <a:ext uri="{0D108BD9-81ED-4DB2-BD59-A6C34878D82A}">
                    <a16:rowId xmlns:a16="http://schemas.microsoft.com/office/drawing/2014/main" val="10003"/>
                  </a:ext>
                </a:extLst>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Velocity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An estimate of how much product backlog effort that a team can cover in a single sprint.  Understanding a team’s velocity helps them estimate what can be covered in a sprint and provides a basis for measuring improving performance.</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815401261"/>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sprint cycle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38</a:t>
            </a:fld>
            <a:endParaRPr lang="en-US"/>
          </a:p>
        </p:txBody>
      </p:sp>
      <p:pic>
        <p:nvPicPr>
          <p:cNvPr id="7" name="Picture 6" descr="3.9 Scrum sprint cycl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35200"/>
            <a:ext cx="8159750" cy="32639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660574033"/>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Scrum sprint cycle</a:t>
            </a:r>
          </a:p>
        </p:txBody>
      </p:sp>
      <p:sp>
        <p:nvSpPr>
          <p:cNvPr id="3" name="Content Placeholder 2"/>
          <p:cNvSpPr>
            <a:spLocks noGrp="1"/>
          </p:cNvSpPr>
          <p:nvPr>
            <p:ph idx="1"/>
          </p:nvPr>
        </p:nvSpPr>
        <p:spPr/>
        <p:txBody>
          <a:bodyPr/>
          <a:lstStyle/>
          <a:p>
            <a:r>
              <a:rPr lang="en-GB" dirty="0"/>
              <a:t>Sprints are fixed length, normally 2–4 weeks.  </a:t>
            </a:r>
          </a:p>
          <a:p>
            <a:r>
              <a:rPr lang="en-GB" dirty="0"/>
              <a:t>The starting point for planning is the product backlog, which is the list of work to be done on the project.</a:t>
            </a:r>
          </a:p>
          <a:p>
            <a:r>
              <a:rPr lang="en-GB" dirty="0"/>
              <a:t>The selection phase involves all of the project team who work with the customer to select the features and functionality from the product backlog to be developed during the sprint. </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development</a:t>
            </a:r>
          </a:p>
        </p:txBody>
      </p:sp>
      <p:sp>
        <p:nvSpPr>
          <p:cNvPr id="3" name="Content Placeholder 2"/>
          <p:cNvSpPr>
            <a:spLocks noGrp="1"/>
          </p:cNvSpPr>
          <p:nvPr>
            <p:ph idx="1"/>
          </p:nvPr>
        </p:nvSpPr>
        <p:spPr/>
        <p:txBody>
          <a:bodyPr/>
          <a:lstStyle/>
          <a:p>
            <a:r>
              <a:rPr lang="en-US" dirty="0"/>
              <a:t>Program specification, design and implementation are </a:t>
            </a:r>
            <a:r>
              <a:rPr lang="en-US" b="1" dirty="0">
                <a:solidFill>
                  <a:srgbClr val="FF0000"/>
                </a:solidFill>
              </a:rPr>
              <a:t>inter-leaved</a:t>
            </a:r>
          </a:p>
          <a:p>
            <a:r>
              <a:rPr lang="en-US" dirty="0"/>
              <a:t>The system is developed as </a:t>
            </a:r>
            <a:r>
              <a:rPr lang="en-US" b="1" dirty="0">
                <a:solidFill>
                  <a:srgbClr val="FF0000"/>
                </a:solidFill>
              </a:rPr>
              <a:t>a series of versions </a:t>
            </a:r>
            <a:r>
              <a:rPr lang="en-US" dirty="0"/>
              <a:t>or increments with stakeholders involved in version specification and evaluation</a:t>
            </a:r>
          </a:p>
          <a:p>
            <a:r>
              <a:rPr lang="en-US" dirty="0"/>
              <a:t>Frequent delivery of new versions for evaluation</a:t>
            </a:r>
          </a:p>
          <a:p>
            <a:r>
              <a:rPr lang="en-US" b="1" i="1" dirty="0"/>
              <a:t>Extensive tool support</a:t>
            </a:r>
            <a:r>
              <a:rPr lang="en-US" dirty="0"/>
              <a:t> (e.g. automated testing tools) used to support development.</a:t>
            </a:r>
          </a:p>
          <a:p>
            <a:r>
              <a:rPr lang="en-US" b="1" dirty="0">
                <a:solidFill>
                  <a:srgbClr val="FF0000"/>
                </a:solidFill>
              </a:rPr>
              <a:t>Minimal documentation </a:t>
            </a:r>
            <a:r>
              <a:rPr lang="en-US" dirty="0"/>
              <a:t>– </a:t>
            </a:r>
            <a:r>
              <a:rPr lang="en-US" dirty="0">
                <a:highlight>
                  <a:srgbClr val="FFFF00"/>
                </a:highlight>
              </a:rPr>
              <a:t>focus on working code</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082643685"/>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Sprint cycle</a:t>
            </a:r>
          </a:p>
        </p:txBody>
      </p:sp>
      <p:sp>
        <p:nvSpPr>
          <p:cNvPr id="3" name="Content Placeholder 2"/>
          <p:cNvSpPr>
            <a:spLocks noGrp="1"/>
          </p:cNvSpPr>
          <p:nvPr>
            <p:ph idx="1"/>
          </p:nvPr>
        </p:nvSpPr>
        <p:spPr/>
        <p:txBody>
          <a:bodyPr/>
          <a:lstStyle/>
          <a:p>
            <a:r>
              <a:rPr lang="en-GB" dirty="0"/>
              <a:t>Once these are agreed, the team organize themselves to develop the software. </a:t>
            </a:r>
          </a:p>
          <a:p>
            <a:r>
              <a:rPr lang="en-GB" dirty="0"/>
              <a:t>During this stage the team is isolated from the customer and the organization, with all communications channelled through the so-called ‘Scrum master’. </a:t>
            </a:r>
          </a:p>
          <a:p>
            <a:r>
              <a:rPr lang="en-GB" dirty="0"/>
              <a:t>The role of the Scrum master is to protect the development team from external distractions. </a:t>
            </a:r>
          </a:p>
          <a:p>
            <a:r>
              <a:rPr lang="en-GB" dirty="0"/>
              <a:t> At the end of the sprint, the work done is reviewed and presented to stakeholders. The next sprint cycle then begins.</a:t>
            </a:r>
            <a:endParaRPr lang="en-US" dirty="0"/>
          </a:p>
          <a:p>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Teamwork in Scrum</a:t>
            </a:r>
          </a:p>
        </p:txBody>
      </p:sp>
      <p:sp>
        <p:nvSpPr>
          <p:cNvPr id="3" name="Content Placeholder 2"/>
          <p:cNvSpPr>
            <a:spLocks noGrp="1"/>
          </p:cNvSpPr>
          <p:nvPr>
            <p:ph idx="1"/>
          </p:nvPr>
        </p:nvSpPr>
        <p:spPr/>
        <p:txBody>
          <a:bodyPr/>
          <a:lstStyle/>
          <a:p>
            <a:r>
              <a:rPr lang="en-GB" dirty="0"/>
              <a:t>The ‘Scrum master’ is a facilitator who arranges daily meetings, tracks the backlog of work to be done, records decisions, measures progress against the backlog and communicates with customers and management outside of the team.</a:t>
            </a:r>
          </a:p>
          <a:p>
            <a:r>
              <a:rPr lang="en-GB" dirty="0"/>
              <a:t>The whole team attends short daily meetings (Scrums) where all team members share information, describe their progress since the last meeting, problems that have arisen and what is planned for the following day. </a:t>
            </a:r>
          </a:p>
          <a:p>
            <a:pPr lvl="1"/>
            <a:r>
              <a:rPr lang="en-GB" dirty="0"/>
              <a:t>This means that everyone on the team knows what is going on and, if problems arise, can re-plan short-term work to cope with them.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benefits</a:t>
            </a:r>
          </a:p>
        </p:txBody>
      </p:sp>
      <p:sp>
        <p:nvSpPr>
          <p:cNvPr id="3" name="Content Placeholder 2"/>
          <p:cNvSpPr>
            <a:spLocks noGrp="1"/>
          </p:cNvSpPr>
          <p:nvPr>
            <p:ph idx="1"/>
          </p:nvPr>
        </p:nvSpPr>
        <p:spPr/>
        <p:txBody>
          <a:bodyPr/>
          <a:lstStyle/>
          <a:p>
            <a:r>
              <a:rPr lang="en-GB" dirty="0"/>
              <a:t>The product is broken down into a set of manageable and understandable chunks.</a:t>
            </a:r>
          </a:p>
          <a:p>
            <a:r>
              <a:rPr lang="en-GB" dirty="0"/>
              <a:t>Unstable requirements do not hold up progress.</a:t>
            </a:r>
          </a:p>
          <a:p>
            <a:r>
              <a:rPr lang="en-GB" dirty="0"/>
              <a:t>The whole team have visibility of everything and consequently team communication is improved.</a:t>
            </a:r>
          </a:p>
          <a:p>
            <a:r>
              <a:rPr lang="en-GB" dirty="0"/>
              <a:t>Customers see on-time delivery of increments and gain feedback on how the product works.</a:t>
            </a:r>
          </a:p>
          <a:p>
            <a:r>
              <a:rPr lang="en-GB" dirty="0"/>
              <a:t>Trust between customers and developers is established and a positive culture is created in which everyone expects the project to succeed.</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Scrum</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43</a:t>
            </a:fld>
            <a:endParaRPr lang="en-US"/>
          </a:p>
        </p:txBody>
      </p:sp>
      <p:pic>
        <p:nvPicPr>
          <p:cNvPr id="9" name="Picture 8" descr="3.10 Distributed Scru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682" y="788679"/>
            <a:ext cx="7673718" cy="5604195"/>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057772794"/>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a:t>Scaling agile methods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44</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177855473"/>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agile methods</a:t>
            </a:r>
          </a:p>
        </p:txBody>
      </p:sp>
      <p:sp>
        <p:nvSpPr>
          <p:cNvPr id="3" name="Content Placeholder 2"/>
          <p:cNvSpPr>
            <a:spLocks noGrp="1"/>
          </p:cNvSpPr>
          <p:nvPr>
            <p:ph idx="1"/>
          </p:nvPr>
        </p:nvSpPr>
        <p:spPr/>
        <p:txBody>
          <a:bodyPr/>
          <a:lstStyle/>
          <a:p>
            <a:r>
              <a:rPr lang="en-US" dirty="0"/>
              <a:t>Agile methods have proved to be successful for small and medium sized projects that can be developed by a small co-located team.</a:t>
            </a:r>
          </a:p>
          <a:p>
            <a:r>
              <a:rPr lang="en-US" dirty="0"/>
              <a:t>It is sometimes argued that the success of these methods comes because of improved communications which is possible when everyone is working together.</a:t>
            </a:r>
          </a:p>
          <a:p>
            <a:r>
              <a:rPr lang="en-US" dirty="0"/>
              <a:t>Scaling up agile methods involves changing these to cope with larger, longer projects where there are multiple development teams, perhaps working in different locations.</a:t>
            </a:r>
          </a:p>
          <a:p>
            <a:pPr>
              <a:buNone/>
            </a:pP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out and scaling up</a:t>
            </a:r>
          </a:p>
        </p:txBody>
      </p:sp>
      <p:sp>
        <p:nvSpPr>
          <p:cNvPr id="3" name="Content Placeholder 2"/>
          <p:cNvSpPr>
            <a:spLocks noGrp="1"/>
          </p:cNvSpPr>
          <p:nvPr>
            <p:ph idx="1"/>
          </p:nvPr>
        </p:nvSpPr>
        <p:spPr/>
        <p:txBody>
          <a:bodyPr/>
          <a:lstStyle/>
          <a:p>
            <a:r>
              <a:rPr lang="en-GB" dirty="0"/>
              <a:t>‘Scaling up’ is concerned with using agile methods for developing large software systems that cannot be developed by a small team.</a:t>
            </a:r>
          </a:p>
          <a:p>
            <a:r>
              <a:rPr lang="en-GB" dirty="0"/>
              <a:t>‘Scaling out’ is concerned with how agile methods can be introduced across a large organization with many years of software development experience.</a:t>
            </a:r>
          </a:p>
          <a:p>
            <a:r>
              <a:rPr lang="en-GB" dirty="0"/>
              <a:t>When scaling agile methods it is </a:t>
            </a:r>
            <a:r>
              <a:rPr lang="en-GB" dirty="0" err="1"/>
              <a:t>importaant</a:t>
            </a:r>
            <a:r>
              <a:rPr lang="en-GB" dirty="0"/>
              <a:t> to maintain agile fundamentals:</a:t>
            </a:r>
          </a:p>
          <a:p>
            <a:pPr lvl="1"/>
            <a:r>
              <a:rPr lang="en-GB" dirty="0"/>
              <a:t>Flexible planning, frequent system releases, continuous integration, test-driven development and good team communications.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dirty="0"/>
              <a:t>Practical problems with agile methods</a:t>
            </a:r>
          </a:p>
        </p:txBody>
      </p:sp>
      <p:sp>
        <p:nvSpPr>
          <p:cNvPr id="1167363" name="Rectangle 3"/>
          <p:cNvSpPr>
            <a:spLocks noGrp="1" noChangeArrowheads="1"/>
          </p:cNvSpPr>
          <p:nvPr>
            <p:ph idx="1"/>
          </p:nvPr>
        </p:nvSpPr>
        <p:spPr/>
        <p:txBody>
          <a:bodyPr/>
          <a:lstStyle/>
          <a:p>
            <a:r>
              <a:rPr lang="en-GB" dirty="0"/>
              <a:t>The informality of agile development is incompatible with the legal approach to contract definition that is commonly used in large companies.</a:t>
            </a:r>
          </a:p>
          <a:p>
            <a:r>
              <a:rPr lang="en-GB" dirty="0"/>
              <a:t>Agile methods are most appropriate for new software development rather than software maintenance. Yet the majority of software costs in large companies come from maintaining their existing software systems.</a:t>
            </a:r>
          </a:p>
          <a:p>
            <a:r>
              <a:rPr lang="en-GB" dirty="0"/>
              <a:t>Agile methods are designed for small co-located teams yet much software development now involves worldwide distributed teams.  </a:t>
            </a:r>
          </a:p>
          <a:p>
            <a:endParaRPr lang="en-US" sz="24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518837956"/>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Contractual issues</a:t>
            </a:r>
          </a:p>
        </p:txBody>
      </p:sp>
      <p:sp>
        <p:nvSpPr>
          <p:cNvPr id="3" name="Content Placeholder 2"/>
          <p:cNvSpPr>
            <a:spLocks noGrp="1"/>
          </p:cNvSpPr>
          <p:nvPr>
            <p:ph idx="1"/>
          </p:nvPr>
        </p:nvSpPr>
        <p:spPr/>
        <p:txBody>
          <a:bodyPr/>
          <a:lstStyle/>
          <a:p>
            <a:r>
              <a:rPr lang="en-US" dirty="0"/>
              <a:t>Most software contracts for custom systems are based around a specification, which sets out what has to be implemented by the system developer for the system customer.</a:t>
            </a:r>
          </a:p>
          <a:p>
            <a:r>
              <a:rPr lang="en-US" dirty="0"/>
              <a:t>However, this precludes interleaving specification and development as is the norm in agile development.</a:t>
            </a:r>
          </a:p>
          <a:p>
            <a:r>
              <a:rPr lang="en-US" dirty="0"/>
              <a:t>A contract that pays for developer time rather than functionality is required. </a:t>
            </a:r>
          </a:p>
          <a:p>
            <a:pPr lvl="1"/>
            <a:r>
              <a:rPr lang="en-US" dirty="0"/>
              <a:t>However, this is seen as a high risk my many legal departments because what has to be delivered cannot be guaranteed.</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795794015"/>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software maintenance</a:t>
            </a:r>
          </a:p>
        </p:txBody>
      </p:sp>
      <p:sp>
        <p:nvSpPr>
          <p:cNvPr id="3" name="Content Placeholder 2"/>
          <p:cNvSpPr>
            <a:spLocks noGrp="1"/>
          </p:cNvSpPr>
          <p:nvPr>
            <p:ph idx="1"/>
          </p:nvPr>
        </p:nvSpPr>
        <p:spPr/>
        <p:txBody>
          <a:bodyPr/>
          <a:lstStyle/>
          <a:p>
            <a:r>
              <a:rPr lang="en-US" dirty="0"/>
              <a:t>Most organizations spend more on maintaining existing software than they do on new software development. So, if agile methods are to be successful, they have to support maintenance as well as original development.</a:t>
            </a:r>
          </a:p>
          <a:p>
            <a:r>
              <a:rPr lang="en-US" dirty="0"/>
              <a:t>Two key issues:</a:t>
            </a:r>
          </a:p>
          <a:p>
            <a:pPr lvl="1"/>
            <a:r>
              <a:rPr lang="en-GB" dirty="0"/>
              <a:t>Are systems that are developed using an agile approach maintainable, given the emphasis in the development process of minimizing formal documentation?</a:t>
            </a:r>
          </a:p>
          <a:p>
            <a:pPr lvl="1"/>
            <a:r>
              <a:rPr lang="en-GB" dirty="0"/>
              <a:t>Can agile methods be used effectively for evolving a system in response to customer change requests?</a:t>
            </a:r>
          </a:p>
          <a:p>
            <a:r>
              <a:rPr lang="en-GB" dirty="0"/>
              <a:t>Problems may arise if original development team cannot be maintained.</a:t>
            </a:r>
          </a:p>
          <a:p>
            <a:pPr lvl="1"/>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951079482"/>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Plan-driven and agile development</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pic>
        <p:nvPicPr>
          <p:cNvPr id="4" name="Picture 3" descr="3.2 PlanBasedAgile.eps"/>
          <p:cNvPicPr>
            <a:picLocks noChangeAspect="1"/>
          </p:cNvPicPr>
          <p:nvPr/>
        </p:nvPicPr>
        <p:blipFill>
          <a:blip r:embed="rId2"/>
          <a:stretch>
            <a:fillRect/>
          </a:stretch>
        </p:blipFill>
        <p:spPr>
          <a:xfrm>
            <a:off x="1734750" y="1785249"/>
            <a:ext cx="5731937" cy="435799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83E14B4C-6563-80DE-79C3-4BC819F9E6DF}"/>
                  </a:ext>
                </a:extLst>
              </p14:cNvPr>
              <p14:cNvContentPartPr/>
              <p14:nvPr/>
            </p14:nvContentPartPr>
            <p14:xfrm>
              <a:off x="5254656" y="3888936"/>
              <a:ext cx="438120" cy="360"/>
            </p14:xfrm>
          </p:contentPart>
        </mc:Choice>
        <mc:Fallback xmlns="">
          <p:pic>
            <p:nvPicPr>
              <p:cNvPr id="3" name="Ink 2">
                <a:extLst>
                  <a:ext uri="{FF2B5EF4-FFF2-40B4-BE49-F238E27FC236}">
                    <a16:creationId xmlns:a16="http://schemas.microsoft.com/office/drawing/2014/main" id="{83E14B4C-6563-80DE-79C3-4BC819F9E6DF}"/>
                  </a:ext>
                </a:extLst>
              </p:cNvPr>
              <p:cNvPicPr/>
              <p:nvPr/>
            </p:nvPicPr>
            <p:blipFill>
              <a:blip r:embed="rId4"/>
              <a:stretch>
                <a:fillRect/>
              </a:stretch>
            </p:blipFill>
            <p:spPr>
              <a:xfrm>
                <a:off x="5201016" y="3781296"/>
                <a:ext cx="5457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8157862A-678B-A6E3-D6A3-4EB1FA7210B6}"/>
                  </a:ext>
                </a:extLst>
              </p14:cNvPr>
              <p14:cNvContentPartPr/>
              <p14:nvPr/>
            </p14:nvContentPartPr>
            <p14:xfrm>
              <a:off x="5207856" y="3901176"/>
              <a:ext cx="144000" cy="360"/>
            </p14:xfrm>
          </p:contentPart>
        </mc:Choice>
        <mc:Fallback xmlns="">
          <p:pic>
            <p:nvPicPr>
              <p:cNvPr id="7" name="Ink 6">
                <a:extLst>
                  <a:ext uri="{FF2B5EF4-FFF2-40B4-BE49-F238E27FC236}">
                    <a16:creationId xmlns:a16="http://schemas.microsoft.com/office/drawing/2014/main" id="{8157862A-678B-A6E3-D6A3-4EB1FA7210B6}"/>
                  </a:ext>
                </a:extLst>
              </p:cNvPr>
              <p:cNvPicPr/>
              <p:nvPr/>
            </p:nvPicPr>
            <p:blipFill>
              <a:blip r:embed="rId6"/>
              <a:stretch>
                <a:fillRect/>
              </a:stretch>
            </p:blipFill>
            <p:spPr>
              <a:xfrm>
                <a:off x="5153856" y="3793176"/>
                <a:ext cx="2516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851B98AD-1498-1838-6E3E-08809EF82F4B}"/>
                  </a:ext>
                </a:extLst>
              </p14:cNvPr>
              <p14:cNvContentPartPr/>
              <p14:nvPr/>
            </p14:nvContentPartPr>
            <p14:xfrm>
              <a:off x="4503696" y="3206376"/>
              <a:ext cx="2189520" cy="671760"/>
            </p14:xfrm>
          </p:contentPart>
        </mc:Choice>
        <mc:Fallback xmlns="">
          <p:pic>
            <p:nvPicPr>
              <p:cNvPr id="8" name="Ink 7">
                <a:extLst>
                  <a:ext uri="{FF2B5EF4-FFF2-40B4-BE49-F238E27FC236}">
                    <a16:creationId xmlns:a16="http://schemas.microsoft.com/office/drawing/2014/main" id="{851B98AD-1498-1838-6E3E-08809EF82F4B}"/>
                  </a:ext>
                </a:extLst>
              </p:cNvPr>
              <p:cNvPicPr/>
              <p:nvPr/>
            </p:nvPicPr>
            <p:blipFill>
              <a:blip r:embed="rId8"/>
              <a:stretch>
                <a:fillRect/>
              </a:stretch>
            </p:blipFill>
            <p:spPr>
              <a:xfrm>
                <a:off x="4450056" y="3098736"/>
                <a:ext cx="2297160" cy="887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25BC74B6-3C61-700E-6F0E-C82E8FBEE9FA}"/>
                  </a:ext>
                </a:extLst>
              </p14:cNvPr>
              <p14:cNvContentPartPr/>
              <p14:nvPr/>
            </p14:nvContentPartPr>
            <p14:xfrm>
              <a:off x="2560416" y="3253896"/>
              <a:ext cx="2523960" cy="660960"/>
            </p14:xfrm>
          </p:contentPart>
        </mc:Choice>
        <mc:Fallback xmlns="">
          <p:pic>
            <p:nvPicPr>
              <p:cNvPr id="9" name="Ink 8">
                <a:extLst>
                  <a:ext uri="{FF2B5EF4-FFF2-40B4-BE49-F238E27FC236}">
                    <a16:creationId xmlns:a16="http://schemas.microsoft.com/office/drawing/2014/main" id="{25BC74B6-3C61-700E-6F0E-C82E8FBEE9FA}"/>
                  </a:ext>
                </a:extLst>
              </p:cNvPr>
              <p:cNvPicPr/>
              <p:nvPr/>
            </p:nvPicPr>
            <p:blipFill>
              <a:blip r:embed="rId10"/>
              <a:stretch>
                <a:fillRect/>
              </a:stretch>
            </p:blipFill>
            <p:spPr>
              <a:xfrm>
                <a:off x="2506416" y="3145896"/>
                <a:ext cx="2631600" cy="876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2F3C05E1-32A7-10E5-C1DB-53CE11BE0F14}"/>
                  </a:ext>
                </a:extLst>
              </p14:cNvPr>
              <p14:cNvContentPartPr/>
              <p14:nvPr/>
            </p14:nvContentPartPr>
            <p14:xfrm>
              <a:off x="3242976" y="3632616"/>
              <a:ext cx="2035440" cy="209880"/>
            </p14:xfrm>
          </p:contentPart>
        </mc:Choice>
        <mc:Fallback xmlns="">
          <p:pic>
            <p:nvPicPr>
              <p:cNvPr id="10" name="Ink 9">
                <a:extLst>
                  <a:ext uri="{FF2B5EF4-FFF2-40B4-BE49-F238E27FC236}">
                    <a16:creationId xmlns:a16="http://schemas.microsoft.com/office/drawing/2014/main" id="{2F3C05E1-32A7-10E5-C1DB-53CE11BE0F14}"/>
                  </a:ext>
                </a:extLst>
              </p:cNvPr>
              <p:cNvPicPr/>
              <p:nvPr/>
            </p:nvPicPr>
            <p:blipFill>
              <a:blip r:embed="rId12"/>
              <a:stretch>
                <a:fillRect/>
              </a:stretch>
            </p:blipFill>
            <p:spPr>
              <a:xfrm>
                <a:off x="3188976" y="3524616"/>
                <a:ext cx="2143080" cy="425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DDCEA236-BF00-4F9F-323E-68E49743CE89}"/>
                  </a:ext>
                </a:extLst>
              </p14:cNvPr>
              <p14:cNvContentPartPr/>
              <p14:nvPr/>
            </p14:nvContentPartPr>
            <p14:xfrm>
              <a:off x="2499216" y="3279456"/>
              <a:ext cx="4227480" cy="476280"/>
            </p14:xfrm>
          </p:contentPart>
        </mc:Choice>
        <mc:Fallback xmlns="">
          <p:pic>
            <p:nvPicPr>
              <p:cNvPr id="11" name="Ink 10">
                <a:extLst>
                  <a:ext uri="{FF2B5EF4-FFF2-40B4-BE49-F238E27FC236}">
                    <a16:creationId xmlns:a16="http://schemas.microsoft.com/office/drawing/2014/main" id="{DDCEA236-BF00-4F9F-323E-68E49743CE89}"/>
                  </a:ext>
                </a:extLst>
              </p:cNvPr>
              <p:cNvPicPr/>
              <p:nvPr/>
            </p:nvPicPr>
            <p:blipFill>
              <a:blip r:embed="rId14"/>
              <a:stretch>
                <a:fillRect/>
              </a:stretch>
            </p:blipFill>
            <p:spPr>
              <a:xfrm>
                <a:off x="2445216" y="3171816"/>
                <a:ext cx="4335120" cy="691920"/>
              </a:xfrm>
              <a:prstGeom prst="rect">
                <a:avLst/>
              </a:prstGeom>
            </p:spPr>
          </p:pic>
        </mc:Fallback>
      </mc:AlternateContent>
      <p:sp>
        <p:nvSpPr>
          <p:cNvPr id="12" name="TextBox 11">
            <a:extLst>
              <a:ext uri="{FF2B5EF4-FFF2-40B4-BE49-F238E27FC236}">
                <a16:creationId xmlns:a16="http://schemas.microsoft.com/office/drawing/2014/main" id="{4CA47897-E5A4-461A-4DCD-834E25487BF7}"/>
              </a:ext>
            </a:extLst>
          </p:cNvPr>
          <p:cNvSpPr txBox="1"/>
          <p:nvPr/>
        </p:nvSpPr>
        <p:spPr>
          <a:xfrm>
            <a:off x="457200" y="5336159"/>
            <a:ext cx="1871472" cy="923330"/>
          </a:xfrm>
          <a:prstGeom prst="rect">
            <a:avLst/>
          </a:prstGeom>
          <a:noFill/>
        </p:spPr>
        <p:txBody>
          <a:bodyPr wrap="square" rtlCol="0">
            <a:spAutoFit/>
          </a:bodyPr>
          <a:lstStyle/>
          <a:p>
            <a:r>
              <a:rPr lang="en-US"/>
              <a:t>Sai đâu sửa đó</a:t>
            </a:r>
          </a:p>
          <a:p>
            <a:r>
              <a:rPr lang="en-US"/>
              <a:t>Cơ hội chỉnh sửa nhiều hơn</a:t>
            </a:r>
          </a:p>
        </p:txBody>
      </p:sp>
      <p:sp>
        <p:nvSpPr>
          <p:cNvPr id="13" name="TextBox 12">
            <a:extLst>
              <a:ext uri="{FF2B5EF4-FFF2-40B4-BE49-F238E27FC236}">
                <a16:creationId xmlns:a16="http://schemas.microsoft.com/office/drawing/2014/main" id="{2E679712-3021-0AD1-2EB2-ED941A6E63DF}"/>
              </a:ext>
            </a:extLst>
          </p:cNvPr>
          <p:cNvSpPr txBox="1"/>
          <p:nvPr/>
        </p:nvSpPr>
        <p:spPr>
          <a:xfrm>
            <a:off x="433704" y="3399710"/>
            <a:ext cx="1871472" cy="923330"/>
          </a:xfrm>
          <a:prstGeom prst="rect">
            <a:avLst/>
          </a:prstGeom>
          <a:noFill/>
        </p:spPr>
        <p:txBody>
          <a:bodyPr wrap="square" rtlCol="0">
            <a:spAutoFit/>
          </a:bodyPr>
          <a:lstStyle/>
          <a:p>
            <a:r>
              <a:rPr lang="en-US"/>
              <a:t>Có thay đổi thì phảu quay lại từ đầu</a:t>
            </a:r>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maintenance</a:t>
            </a:r>
          </a:p>
        </p:txBody>
      </p:sp>
      <p:sp>
        <p:nvSpPr>
          <p:cNvPr id="3" name="Content Placeholder 2"/>
          <p:cNvSpPr>
            <a:spLocks noGrp="1"/>
          </p:cNvSpPr>
          <p:nvPr>
            <p:ph idx="1"/>
          </p:nvPr>
        </p:nvSpPr>
        <p:spPr/>
        <p:txBody>
          <a:bodyPr/>
          <a:lstStyle/>
          <a:p>
            <a:r>
              <a:rPr lang="en-US" dirty="0"/>
              <a:t>Key problems are:</a:t>
            </a:r>
          </a:p>
          <a:p>
            <a:pPr lvl="1"/>
            <a:r>
              <a:rPr lang="en-US" dirty="0"/>
              <a:t>Lack of product documentation</a:t>
            </a:r>
          </a:p>
          <a:p>
            <a:pPr lvl="1"/>
            <a:r>
              <a:rPr lang="en-US" dirty="0"/>
              <a:t>Keeping customers involved in the development process</a:t>
            </a:r>
          </a:p>
          <a:p>
            <a:pPr lvl="1"/>
            <a:r>
              <a:rPr lang="en-US" dirty="0"/>
              <a:t>Maintaining the continuity of the development team</a:t>
            </a:r>
          </a:p>
          <a:p>
            <a:r>
              <a:rPr lang="en-US" dirty="0"/>
              <a:t>Agile development relies on the development team knowing and understanding what has to be done. </a:t>
            </a:r>
          </a:p>
          <a:p>
            <a:r>
              <a:rPr lang="en-US" dirty="0"/>
              <a:t>For long-lifetime systems, this is a real problem as the original developers will not always work on the system.</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81702709"/>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and plan-driven methods</a:t>
            </a:r>
          </a:p>
        </p:txBody>
      </p:sp>
      <p:sp>
        <p:nvSpPr>
          <p:cNvPr id="3" name="Content Placeholder 2"/>
          <p:cNvSpPr>
            <a:spLocks noGrp="1"/>
          </p:cNvSpPr>
          <p:nvPr>
            <p:ph idx="1"/>
          </p:nvPr>
        </p:nvSpPr>
        <p:spPr>
          <a:xfrm>
            <a:off x="457200" y="1600200"/>
            <a:ext cx="8420100" cy="4525963"/>
          </a:xfrm>
        </p:spPr>
        <p:txBody>
          <a:bodyPr/>
          <a:lstStyle/>
          <a:p>
            <a:r>
              <a:rPr lang="en-US" dirty="0"/>
              <a:t>Most projects include elements of plan-driven and agile processes. Deciding on the balance depends on:</a:t>
            </a:r>
          </a:p>
          <a:p>
            <a:pPr lvl="1"/>
            <a:r>
              <a:rPr lang="en-GB" dirty="0"/>
              <a:t>Is it important to have a very detailed specification and design before moving to implementation? If so, you probably need to use a plan-driven approach.</a:t>
            </a:r>
          </a:p>
          <a:p>
            <a:pPr lvl="1"/>
            <a:r>
              <a:rPr lang="en-GB" dirty="0"/>
              <a:t>Is an incremental delivery strategy, where you deliver the software to customers and get rapid feedback from them, realistic? If so, consider using agile methods.</a:t>
            </a:r>
          </a:p>
          <a:p>
            <a:pPr lvl="1"/>
            <a:r>
              <a:rPr lang="en-GB" dirty="0"/>
              <a:t>How large is the system that is being developed? Agile methods are most effective when the system can be developed with a small co-located team who can communicate informally. This may not be possible for large systems that require larger development teams so a plan-driven approach may have to be used. </a:t>
            </a:r>
          </a:p>
          <a:p>
            <a:pPr lvl="1"/>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231500397"/>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principles and organizational practice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84079289"/>
              </p:ext>
            </p:extLst>
          </p:nvPr>
        </p:nvGraphicFramePr>
        <p:xfrm>
          <a:off x="457200" y="1600200"/>
          <a:ext cx="8229600" cy="3997960"/>
        </p:xfrm>
        <a:graphic>
          <a:graphicData uri="http://schemas.openxmlformats.org/drawingml/2006/table">
            <a:tbl>
              <a:tblPr firstRow="1" bandRow="1">
                <a:tableStyleId>{5C22544A-7EE6-4342-B048-85BDC9FD1C3A}</a:tableStyleId>
              </a:tblPr>
              <a:tblGrid>
                <a:gridCol w="2921000">
                  <a:extLst>
                    <a:ext uri="{9D8B030D-6E8A-4147-A177-3AD203B41FA5}">
                      <a16:colId xmlns:a16="http://schemas.microsoft.com/office/drawing/2014/main" val="20000"/>
                    </a:ext>
                  </a:extLst>
                </a:gridCol>
                <a:gridCol w="5308600">
                  <a:extLst>
                    <a:ext uri="{9D8B030D-6E8A-4147-A177-3AD203B41FA5}">
                      <a16:colId xmlns:a16="http://schemas.microsoft.com/office/drawing/2014/main" val="20001"/>
                    </a:ext>
                  </a:extLst>
                </a:gridCol>
              </a:tblGrid>
              <a:tr h="370840">
                <a:tc>
                  <a:txBody>
                    <a:bodyPr/>
                    <a:lstStyle/>
                    <a:p>
                      <a:r>
                        <a:rPr lang="en-US" dirty="0"/>
                        <a:t>Principle</a:t>
                      </a:r>
                    </a:p>
                  </a:txBody>
                  <a:tcPr/>
                </a:tc>
                <a:tc>
                  <a:txBody>
                    <a:bodyPr/>
                    <a:lstStyle/>
                    <a:p>
                      <a:r>
                        <a:rPr lang="en-US" dirty="0"/>
                        <a:t>Practice</a:t>
                      </a:r>
                    </a:p>
                  </a:txBody>
                  <a:tcPr/>
                </a:tc>
                <a:extLst>
                  <a:ext uri="{0D108BD9-81ED-4DB2-BD59-A6C34878D82A}">
                    <a16:rowId xmlns:a16="http://schemas.microsoft.com/office/drawing/2014/main" val="10000"/>
                  </a:ext>
                </a:extLst>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Customer involvement</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depends on having a customer who is willing and able to spend time with the development team and who can represent all system stakeholders. Often, customer representatives have other demands on their time and cannot play a full part in the software development. </a:t>
                      </a:r>
                    </a:p>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Where there are external stakeholders, such as regulators, it is difficult to represent their views to the agile team.</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Embrace change</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Prioritizing changes can be extremely difficult, especially in systems for which there are many stakeholders. Typically, each stakeholder gives different priorities to different changes.</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indent="0" algn="l">
                        <a:spcAft>
                          <a:spcPts val="0"/>
                        </a:spcAft>
                        <a:tabLst>
                          <a:tab pos="342900" algn="l"/>
                          <a:tab pos="685800" algn="l"/>
                          <a:tab pos="1028700" algn="l"/>
                        </a:tabLst>
                      </a:pPr>
                      <a:r>
                        <a:rPr lang="en-GB" sz="1400">
                          <a:solidFill>
                            <a:srgbClr val="000000"/>
                          </a:solidFill>
                          <a:effectLst/>
                          <a:latin typeface="Arial"/>
                          <a:ea typeface="Times New Roman"/>
                          <a:cs typeface="Times New Roman"/>
                        </a:rPr>
                        <a:t>Incremental delivery</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Rapid iterations and short-term planning for development does not always fit in with the longer-term planning cycles of business planning and marketing. Marketing managers may need to know what product features several months in advance to prepare an effective marketing campaign.</a:t>
                      </a:r>
                    </a:p>
                  </a:txBody>
                  <a:tcPr marL="68580" marR="68580" marT="0" marB="0"/>
                </a:tc>
                <a:extLst>
                  <a:ext uri="{0D108BD9-81ED-4DB2-BD59-A6C34878D82A}">
                    <a16:rowId xmlns:a16="http://schemas.microsoft.com/office/drawing/2014/main" val="10003"/>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52</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67616883"/>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principles and organizational practice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9443455"/>
              </p:ext>
            </p:extLst>
          </p:nvPr>
        </p:nvGraphicFramePr>
        <p:xfrm>
          <a:off x="457200" y="2197100"/>
          <a:ext cx="8229600" cy="186436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20000"/>
                    </a:ext>
                  </a:extLst>
                </a:gridCol>
                <a:gridCol w="5740400">
                  <a:extLst>
                    <a:ext uri="{9D8B030D-6E8A-4147-A177-3AD203B41FA5}">
                      <a16:colId xmlns:a16="http://schemas.microsoft.com/office/drawing/2014/main" val="20001"/>
                    </a:ext>
                  </a:extLst>
                </a:gridCol>
              </a:tblGrid>
              <a:tr h="370840">
                <a:tc>
                  <a:txBody>
                    <a:bodyPr/>
                    <a:lstStyle/>
                    <a:p>
                      <a:r>
                        <a:rPr lang="en-US" dirty="0"/>
                        <a:t>Principle</a:t>
                      </a:r>
                    </a:p>
                  </a:txBody>
                  <a:tcPr/>
                </a:tc>
                <a:tc>
                  <a:txBody>
                    <a:bodyPr/>
                    <a:lstStyle/>
                    <a:p>
                      <a:r>
                        <a:rPr lang="en-US" dirty="0"/>
                        <a:t>Practice</a:t>
                      </a:r>
                    </a:p>
                  </a:txBody>
                  <a:tcPr/>
                </a:tc>
                <a:extLst>
                  <a:ext uri="{0D108BD9-81ED-4DB2-BD59-A6C34878D82A}">
                    <a16:rowId xmlns:a16="http://schemas.microsoft.com/office/drawing/2014/main" val="10000"/>
                  </a:ext>
                </a:extLst>
              </a:tr>
              <a:tr h="370840">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Maintain simplicity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Under pressure from delivery schedules, team members may not have time to carry out desirable system simplifications.</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0" algn="l">
                        <a:spcAft>
                          <a:spcPts val="0"/>
                        </a:spcAft>
                        <a:tabLst>
                          <a:tab pos="342900" algn="l"/>
                          <a:tab pos="685800" algn="l"/>
                          <a:tab pos="1028700" algn="l"/>
                        </a:tabLst>
                      </a:pPr>
                      <a:r>
                        <a:rPr lang="en-GB" sz="1400" baseline="0">
                          <a:solidFill>
                            <a:srgbClr val="000000"/>
                          </a:solidFill>
                          <a:effectLst/>
                          <a:latin typeface="Arial"/>
                          <a:ea typeface="Times New Roman"/>
                          <a:cs typeface="Times New Roman"/>
                        </a:rPr>
                        <a:t>People not process</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Individual team members may not have suitable personalities for the intense involvement that is typical of agile methods, and therefore may not interact well with other team members.</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53</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933068761"/>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and plan-based factors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54</a:t>
            </a:fld>
            <a:endParaRPr lang="en-US"/>
          </a:p>
        </p:txBody>
      </p:sp>
      <p:pic>
        <p:nvPicPr>
          <p:cNvPr id="6" name="Picture 5" descr="3.12 Agile-plan-based-factor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49" y="2362200"/>
            <a:ext cx="8469607" cy="27305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099963659"/>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issues</a:t>
            </a:r>
          </a:p>
        </p:txBody>
      </p:sp>
      <p:sp>
        <p:nvSpPr>
          <p:cNvPr id="3" name="Content Placeholder 2"/>
          <p:cNvSpPr>
            <a:spLocks noGrp="1"/>
          </p:cNvSpPr>
          <p:nvPr>
            <p:ph idx="1"/>
          </p:nvPr>
        </p:nvSpPr>
        <p:spPr>
          <a:xfrm>
            <a:off x="457200" y="1600200"/>
            <a:ext cx="8470900" cy="4525963"/>
          </a:xfrm>
        </p:spPr>
        <p:txBody>
          <a:bodyPr/>
          <a:lstStyle/>
          <a:p>
            <a:r>
              <a:rPr lang="en-GB" dirty="0"/>
              <a:t>How large is the system being developed?</a:t>
            </a:r>
          </a:p>
          <a:p>
            <a:pPr lvl="1"/>
            <a:r>
              <a:rPr lang="en-GB" dirty="0"/>
              <a:t>Agile methods are most effective a relatively small co-located team who can communicate informally. </a:t>
            </a:r>
          </a:p>
          <a:p>
            <a:r>
              <a:rPr lang="en-GB" dirty="0"/>
              <a:t>What type of system is being developed?</a:t>
            </a:r>
          </a:p>
          <a:p>
            <a:pPr lvl="1"/>
            <a:r>
              <a:rPr lang="en-GB" dirty="0"/>
              <a:t>Systems that require a lot of analysis before implementation need a fairly detailed design to carry out this analysis. </a:t>
            </a:r>
          </a:p>
          <a:p>
            <a:r>
              <a:rPr lang="en-GB" dirty="0"/>
              <a:t>What is the expected system lifetime?</a:t>
            </a:r>
          </a:p>
          <a:p>
            <a:pPr lvl="1"/>
            <a:r>
              <a:rPr lang="en-GB" dirty="0"/>
              <a:t>Long-lifetime systems require documentation to communicate the intentions of the system developers to the support team. </a:t>
            </a:r>
          </a:p>
          <a:p>
            <a:r>
              <a:rPr lang="en-GB" dirty="0"/>
              <a:t>Is the system subject to external regulation?</a:t>
            </a:r>
          </a:p>
          <a:p>
            <a:pPr lvl="1"/>
            <a:r>
              <a:rPr lang="en-GB" dirty="0"/>
              <a:t>If a system is regulated you will probably be required to produce detailed documentation as part of the system safety case. </a:t>
            </a:r>
          </a:p>
          <a:p>
            <a:pPr lvl="1">
              <a:buNone/>
            </a:pPr>
            <a:r>
              <a:rPr lang="en-GB" dirty="0"/>
              <a:t> </a:t>
            </a:r>
          </a:p>
          <a:p>
            <a:pPr lvl="1"/>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495282264"/>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People and teams</a:t>
            </a:r>
          </a:p>
        </p:txBody>
      </p:sp>
      <p:sp>
        <p:nvSpPr>
          <p:cNvPr id="3" name="Content Placeholder 2"/>
          <p:cNvSpPr>
            <a:spLocks noGrp="1"/>
          </p:cNvSpPr>
          <p:nvPr>
            <p:ph idx="1"/>
          </p:nvPr>
        </p:nvSpPr>
        <p:spPr/>
        <p:txBody>
          <a:bodyPr/>
          <a:lstStyle/>
          <a:p>
            <a:r>
              <a:rPr lang="en-GB" dirty="0"/>
              <a:t>How good are the designers and programmers in the development team?</a:t>
            </a:r>
          </a:p>
          <a:p>
            <a:pPr lvl="1"/>
            <a:r>
              <a:rPr lang="en-GB" dirty="0"/>
              <a:t> It is sometimes argued that agile methods require higher skill levels than plan-based approaches in which programmers simply translate a detailed design into code.</a:t>
            </a:r>
          </a:p>
          <a:p>
            <a:r>
              <a:rPr lang="en-GB" dirty="0"/>
              <a:t>How is the development team organized?</a:t>
            </a:r>
          </a:p>
          <a:p>
            <a:pPr lvl="1"/>
            <a:r>
              <a:rPr lang="en-GB" dirty="0"/>
              <a:t>Design documents may be required if the team is </a:t>
            </a:r>
            <a:r>
              <a:rPr lang="en-GB" dirty="0" err="1"/>
              <a:t>dsitributed</a:t>
            </a:r>
            <a:r>
              <a:rPr lang="en-GB" dirty="0"/>
              <a:t>.</a:t>
            </a:r>
          </a:p>
          <a:p>
            <a:r>
              <a:rPr lang="en-GB" dirty="0"/>
              <a:t>What support technologies are available?</a:t>
            </a:r>
          </a:p>
          <a:p>
            <a:pPr lvl="1"/>
            <a:r>
              <a:rPr lang="en-GB" dirty="0"/>
              <a:t>IDE support for visualisation and program analysis is essential if design documentation is not available.</a:t>
            </a:r>
          </a:p>
          <a:p>
            <a:pPr lvl="1"/>
            <a:endParaRPr lang="en-GB"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280503184"/>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issues</a:t>
            </a:r>
          </a:p>
        </p:txBody>
      </p:sp>
      <p:sp>
        <p:nvSpPr>
          <p:cNvPr id="3" name="Content Placeholder 2"/>
          <p:cNvSpPr>
            <a:spLocks noGrp="1"/>
          </p:cNvSpPr>
          <p:nvPr>
            <p:ph idx="1"/>
          </p:nvPr>
        </p:nvSpPr>
        <p:spPr/>
        <p:txBody>
          <a:bodyPr/>
          <a:lstStyle/>
          <a:p>
            <a:r>
              <a:rPr lang="en-GB" dirty="0"/>
              <a:t>Traditional engineering organizations have a culture of plan-based development, as this is the norm in engineering.</a:t>
            </a:r>
          </a:p>
          <a:p>
            <a:r>
              <a:rPr lang="en-GB" dirty="0"/>
              <a:t>Is it standard organizational practice to develop a detailed system specification?</a:t>
            </a:r>
          </a:p>
          <a:p>
            <a:r>
              <a:rPr lang="en-GB" dirty="0"/>
              <a:t>Will customer representatives be available to provide feedback of system increments?</a:t>
            </a:r>
          </a:p>
          <a:p>
            <a:r>
              <a:rPr lang="en-GB" dirty="0"/>
              <a:t>Can informal agile development fit into the organizational culture of detailed documentation?</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964070785"/>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for large systems</a:t>
            </a:r>
          </a:p>
        </p:txBody>
      </p:sp>
      <p:sp>
        <p:nvSpPr>
          <p:cNvPr id="3" name="Content Placeholder 2"/>
          <p:cNvSpPr>
            <a:spLocks noGrp="1"/>
          </p:cNvSpPr>
          <p:nvPr>
            <p:ph idx="1"/>
          </p:nvPr>
        </p:nvSpPr>
        <p:spPr/>
        <p:txBody>
          <a:bodyPr/>
          <a:lstStyle/>
          <a:p>
            <a:r>
              <a:rPr lang="en-GB" sz="2200" dirty="0"/>
              <a:t>Large systems are usually collections of separate, communicating systems, where separate teams develop each system. Frequently, these teams are working in different places, sometimes in different time zones. </a:t>
            </a:r>
          </a:p>
          <a:p>
            <a:r>
              <a:rPr lang="en-GB" sz="2200" dirty="0"/>
              <a:t>Large systems are ‘</a:t>
            </a:r>
            <a:r>
              <a:rPr lang="en-GB" sz="2200" dirty="0" err="1"/>
              <a:t>brownfield</a:t>
            </a:r>
            <a:r>
              <a:rPr lang="en-GB" sz="2200" dirty="0"/>
              <a:t> systems’, that is they include and interact with a number of existing systems. Many of the system requirements are concerned with this interaction and so don’t really lend themselves to flexibility and incremental development. </a:t>
            </a:r>
          </a:p>
          <a:p>
            <a:r>
              <a:rPr lang="en-GB" sz="2200" dirty="0"/>
              <a:t>Where several systems are integrated to create a system, a significant fraction of the development is concerned with system configuration rather than original code development. </a:t>
            </a:r>
            <a:endParaRPr lang="en-US" sz="22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 system development</a:t>
            </a:r>
          </a:p>
        </p:txBody>
      </p:sp>
      <p:sp>
        <p:nvSpPr>
          <p:cNvPr id="3" name="Content Placeholder 2"/>
          <p:cNvSpPr>
            <a:spLocks noGrp="1"/>
          </p:cNvSpPr>
          <p:nvPr>
            <p:ph idx="1"/>
          </p:nvPr>
        </p:nvSpPr>
        <p:spPr/>
        <p:txBody>
          <a:bodyPr/>
          <a:lstStyle/>
          <a:p>
            <a:r>
              <a:rPr lang="en-GB" dirty="0"/>
              <a:t>Large systems and their development processes are often constrained by external rules and regulations limiting the way that they can be developed.</a:t>
            </a:r>
          </a:p>
          <a:p>
            <a:r>
              <a:rPr lang="en-GB" dirty="0"/>
              <a:t>Large systems have a long procurement and development time. It is difficult to maintain coherent teams who know about the system over that period as, inevitably, people move on to other jobs and projects. </a:t>
            </a:r>
          </a:p>
          <a:p>
            <a:r>
              <a:rPr lang="en-GB" dirty="0"/>
              <a:t>Large systems usually have a diverse set of stakeholders. It is practically impossible to involve all of these different stakeholders in the development process. </a:t>
            </a: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and agile development</a:t>
            </a:r>
          </a:p>
        </p:txBody>
      </p:sp>
      <p:sp>
        <p:nvSpPr>
          <p:cNvPr id="3" name="Content Placeholder 2"/>
          <p:cNvSpPr>
            <a:spLocks noGrp="1"/>
          </p:cNvSpPr>
          <p:nvPr>
            <p:ph idx="1"/>
          </p:nvPr>
        </p:nvSpPr>
        <p:spPr/>
        <p:txBody>
          <a:bodyPr/>
          <a:lstStyle/>
          <a:p>
            <a:r>
              <a:rPr lang="en-US" dirty="0"/>
              <a:t>Plan-driven development</a:t>
            </a:r>
          </a:p>
          <a:p>
            <a:pPr lvl="1"/>
            <a:r>
              <a:rPr lang="en-US" dirty="0"/>
              <a:t>A plan-driven approach to software engineering is based around </a:t>
            </a:r>
            <a:r>
              <a:rPr lang="en-US" i="1" dirty="0"/>
              <a:t>separate development stages </a:t>
            </a:r>
            <a:r>
              <a:rPr lang="en-US" dirty="0"/>
              <a:t>with the outputs to be produced at </a:t>
            </a:r>
            <a:r>
              <a:rPr lang="en-US" i="1" dirty="0"/>
              <a:t>each of these stages planned in advance.</a:t>
            </a:r>
          </a:p>
          <a:p>
            <a:pPr lvl="1"/>
            <a:r>
              <a:rPr lang="en-US" b="1" dirty="0">
                <a:solidFill>
                  <a:srgbClr val="FF0000"/>
                </a:solidFill>
              </a:rPr>
              <a:t>Not necessarily waterfall model </a:t>
            </a:r>
            <a:r>
              <a:rPr lang="en-US" dirty="0"/>
              <a:t>– </a:t>
            </a:r>
            <a:r>
              <a:rPr lang="en-US" i="1" dirty="0"/>
              <a:t>plan-driven, incremental development is possible</a:t>
            </a:r>
          </a:p>
          <a:p>
            <a:pPr lvl="1"/>
            <a:r>
              <a:rPr lang="en-US" b="1" dirty="0">
                <a:highlight>
                  <a:srgbClr val="FFFF00"/>
                </a:highlight>
              </a:rPr>
              <a:t>Iteration</a:t>
            </a:r>
            <a:r>
              <a:rPr lang="en-US" dirty="0"/>
              <a:t> occurs within activities. </a:t>
            </a:r>
          </a:p>
          <a:p>
            <a:r>
              <a:rPr lang="en-US" dirty="0"/>
              <a:t>Agile development</a:t>
            </a:r>
          </a:p>
          <a:p>
            <a:pPr lvl="1"/>
            <a:r>
              <a:rPr lang="en-US" dirty="0"/>
              <a:t>Specification, design, implementation and testing are </a:t>
            </a:r>
            <a:r>
              <a:rPr lang="en-US" b="1" i="1" dirty="0">
                <a:solidFill>
                  <a:srgbClr val="FF0000"/>
                </a:solidFill>
              </a:rPr>
              <a:t>inter-leaved </a:t>
            </a:r>
            <a:r>
              <a:rPr lang="en-US" dirty="0"/>
              <a:t>and the outputs from the development process are decided </a:t>
            </a:r>
            <a:r>
              <a:rPr lang="en-US" i="1" dirty="0"/>
              <a:t>through a process of negotiation during the software development process.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250143957"/>
      </p:ext>
    </p:extLst>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in large systems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60</a:t>
            </a:fld>
            <a:endParaRPr lang="en-US"/>
          </a:p>
        </p:txBody>
      </p:sp>
      <p:pic>
        <p:nvPicPr>
          <p:cNvPr id="6" name="Picture 5" descr="3.13 Factors in large syste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900" y="1943099"/>
            <a:ext cx="7150100" cy="4120397"/>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913230988"/>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IBM’s agility at scale model</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61</a:t>
            </a:fld>
            <a:endParaRPr lang="en-US"/>
          </a:p>
        </p:txBody>
      </p:sp>
      <p:pic>
        <p:nvPicPr>
          <p:cNvPr id="6" name="Picture 5" descr="3.14 IBM's agility at scale model.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983" y="1282700"/>
            <a:ext cx="7241249" cy="48387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863397935"/>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up to large systems</a:t>
            </a:r>
          </a:p>
        </p:txBody>
      </p:sp>
      <p:sp>
        <p:nvSpPr>
          <p:cNvPr id="3" name="Content Placeholder 2"/>
          <p:cNvSpPr>
            <a:spLocks noGrp="1"/>
          </p:cNvSpPr>
          <p:nvPr>
            <p:ph idx="1"/>
          </p:nvPr>
        </p:nvSpPr>
        <p:spPr/>
        <p:txBody>
          <a:bodyPr/>
          <a:lstStyle/>
          <a:p>
            <a:r>
              <a:rPr lang="en-GB" sz="2200" dirty="0"/>
              <a:t>A completely incremental approach to requirements engineering is impossible.</a:t>
            </a:r>
          </a:p>
          <a:p>
            <a:r>
              <a:rPr lang="en-GB" sz="2200" dirty="0"/>
              <a:t>There cannot be a single product owner or customer representative.</a:t>
            </a:r>
          </a:p>
          <a:p>
            <a:r>
              <a:rPr lang="en-GB" sz="2200" dirty="0"/>
              <a:t>For large systems development, it is not possible to focus only on the code of the system.  </a:t>
            </a:r>
          </a:p>
          <a:p>
            <a:r>
              <a:rPr lang="en-GB" sz="2200" dirty="0"/>
              <a:t>Cross-team communication mechanisms have to be designed and used. </a:t>
            </a:r>
          </a:p>
          <a:p>
            <a:r>
              <a:rPr lang="en-GB" sz="2200" dirty="0"/>
              <a:t>Continuous integration is practically impossible. However, it is essential to maintain frequent system builds and regular releases of the system. </a:t>
            </a:r>
            <a:endParaRPr lang="en-US" sz="22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Multi-team Scrum</a:t>
            </a:r>
          </a:p>
        </p:txBody>
      </p:sp>
      <p:sp>
        <p:nvSpPr>
          <p:cNvPr id="3" name="Content Placeholder 2"/>
          <p:cNvSpPr>
            <a:spLocks noGrp="1"/>
          </p:cNvSpPr>
          <p:nvPr>
            <p:ph idx="1"/>
          </p:nvPr>
        </p:nvSpPr>
        <p:spPr/>
        <p:txBody>
          <a:bodyPr/>
          <a:lstStyle/>
          <a:p>
            <a:r>
              <a:rPr lang="en-GB" i="1" dirty="0"/>
              <a:t>Role replication</a:t>
            </a:r>
            <a:r>
              <a:rPr lang="en-GB" dirty="0"/>
              <a:t> </a:t>
            </a:r>
          </a:p>
          <a:p>
            <a:pPr lvl="1"/>
            <a:r>
              <a:rPr lang="en-GB" dirty="0"/>
              <a:t>Each team has a Product Owner for their work component and </a:t>
            </a:r>
            <a:r>
              <a:rPr lang="en-GB" dirty="0" err="1"/>
              <a:t>ScrumMaster</a:t>
            </a:r>
            <a:r>
              <a:rPr lang="en-GB" dirty="0"/>
              <a:t>. </a:t>
            </a:r>
          </a:p>
          <a:p>
            <a:r>
              <a:rPr lang="en-GB" i="1" dirty="0"/>
              <a:t>Product architects</a:t>
            </a:r>
            <a:r>
              <a:rPr lang="en-GB" dirty="0"/>
              <a:t> </a:t>
            </a:r>
          </a:p>
          <a:p>
            <a:pPr lvl="1"/>
            <a:r>
              <a:rPr lang="en-GB" dirty="0"/>
              <a:t>Each team chooses a product architect and these architects collaborate to design and evolve the overall system architecture.</a:t>
            </a:r>
          </a:p>
          <a:p>
            <a:r>
              <a:rPr lang="en-GB" i="1" dirty="0"/>
              <a:t>Release alignment</a:t>
            </a:r>
            <a:r>
              <a:rPr lang="en-GB" dirty="0"/>
              <a:t> </a:t>
            </a:r>
          </a:p>
          <a:p>
            <a:pPr lvl="1"/>
            <a:r>
              <a:rPr lang="en-GB" dirty="0"/>
              <a:t>The dates of product releases from each team are aligned so that a demonstrable and complete system is produced.</a:t>
            </a:r>
          </a:p>
          <a:p>
            <a:r>
              <a:rPr lang="en-GB" i="1" dirty="0"/>
              <a:t>Scrum of Scrums</a:t>
            </a:r>
            <a:r>
              <a:rPr lang="en-GB" dirty="0"/>
              <a:t> </a:t>
            </a:r>
          </a:p>
          <a:p>
            <a:pPr lvl="1"/>
            <a:r>
              <a:rPr lang="en-GB" dirty="0"/>
              <a:t>There is a daily Scrum of Scrums where representatives from each team meet to discuss </a:t>
            </a:r>
            <a:r>
              <a:rPr lang="en-GB" dirty="0" err="1"/>
              <a:t>progressand</a:t>
            </a:r>
            <a:r>
              <a:rPr lang="en-GB" dirty="0"/>
              <a:t> plan work to be done.</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835549426"/>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across organizations</a:t>
            </a:r>
          </a:p>
        </p:txBody>
      </p:sp>
      <p:sp>
        <p:nvSpPr>
          <p:cNvPr id="3" name="Content Placeholder 2"/>
          <p:cNvSpPr>
            <a:spLocks noGrp="1"/>
          </p:cNvSpPr>
          <p:nvPr>
            <p:ph idx="1"/>
          </p:nvPr>
        </p:nvSpPr>
        <p:spPr>
          <a:xfrm>
            <a:off x="457200" y="1600200"/>
            <a:ext cx="8407400" cy="4525963"/>
          </a:xfrm>
        </p:spPr>
        <p:txBody>
          <a:bodyPr/>
          <a:lstStyle/>
          <a:p>
            <a:r>
              <a:rPr lang="en-GB" sz="2200"/>
              <a:t>Project managers who do not have experience of agile methods may be reluctant to accept the risk of a new approach.</a:t>
            </a:r>
          </a:p>
          <a:p>
            <a:r>
              <a:rPr lang="en-GB" sz="2200"/>
              <a:t>Large organizations often have quality procedures and standards that all projects are expected to follow and, because of their bureaucratic nature, these are likely to be incompatible with agile methods. </a:t>
            </a:r>
          </a:p>
          <a:p>
            <a:r>
              <a:rPr lang="en-GB" sz="2200"/>
              <a:t>Agile methods seem to work best when team members have a relatively high skill level. However, within large organizations, there are likely to be a wide range of skills and abilities. </a:t>
            </a:r>
          </a:p>
          <a:p>
            <a:r>
              <a:rPr lang="en-GB" sz="2200"/>
              <a:t>There may be cultural resistance to agile methods, especially in those organizations that have a long history of using conventional systems engineering processes.</a:t>
            </a:r>
          </a:p>
          <a:p>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sz="2000" dirty="0"/>
              <a:t>Agile methods are incremental development methods that focus on rapid software development, frequent releases of the software, reducing process overheads by minimizing documentation and producing high-quality code.  </a:t>
            </a:r>
          </a:p>
          <a:p>
            <a:r>
              <a:rPr lang="en-GB" sz="2000" dirty="0"/>
              <a:t>Agile development practices include </a:t>
            </a:r>
          </a:p>
          <a:p>
            <a:pPr lvl="1"/>
            <a:r>
              <a:rPr lang="en-GB" sz="1600" dirty="0"/>
              <a:t>User stories for system specification</a:t>
            </a:r>
          </a:p>
          <a:p>
            <a:pPr lvl="1"/>
            <a:r>
              <a:rPr lang="en-GB" sz="1600" dirty="0"/>
              <a:t> Frequent releases of the software, </a:t>
            </a:r>
          </a:p>
          <a:p>
            <a:pPr lvl="1"/>
            <a:r>
              <a:rPr lang="en-GB" sz="1600" dirty="0"/>
              <a:t>Continuous software improvement </a:t>
            </a:r>
          </a:p>
          <a:p>
            <a:pPr lvl="1"/>
            <a:r>
              <a:rPr lang="en-GB" sz="1600" dirty="0"/>
              <a:t>Test-first development</a:t>
            </a:r>
          </a:p>
          <a:p>
            <a:pPr lvl="1"/>
            <a:r>
              <a:rPr lang="en-GB" sz="1600" dirty="0"/>
              <a:t>Customer participation in the development team.</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892022605"/>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Scrum is an agile method that provides a project management framework. </a:t>
            </a:r>
          </a:p>
          <a:p>
            <a:pPr lvl="1"/>
            <a:r>
              <a:rPr lang="en-GB" dirty="0"/>
              <a:t>It is centred round a set of sprints, which are fixed time periods when a system increment is developed.</a:t>
            </a:r>
          </a:p>
          <a:p>
            <a:r>
              <a:rPr lang="en-GB" dirty="0"/>
              <a:t>Many practical development methods are a mixture of plan-based and agile development. </a:t>
            </a:r>
          </a:p>
          <a:p>
            <a:r>
              <a:rPr lang="en-GB" dirty="0"/>
              <a:t>Scaling agile methods for large systems is difficult.</a:t>
            </a:r>
          </a:p>
          <a:p>
            <a:pPr lvl="1"/>
            <a:r>
              <a:rPr lang="en-GB" dirty="0"/>
              <a:t> Large systems need up-front design and some documentation and organizational practice may conflict with the informality of agile approaches.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5838"/>
            <a:ext cx="8229600" cy="1143000"/>
          </a:xfrm>
        </p:spPr>
        <p:txBody>
          <a:bodyPr/>
          <a:lstStyle/>
          <a:p>
            <a:pPr algn="ctr"/>
            <a:r>
              <a:rPr lang="en-US" dirty="0"/>
              <a:t>Agile methods</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495848978"/>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idx="1"/>
          </p:nvPr>
        </p:nvSpPr>
        <p:spPr/>
        <p:txBody>
          <a:bodyPr/>
          <a:lstStyle/>
          <a:p>
            <a:r>
              <a:rPr lang="en-US" sz="2400" dirty="0"/>
              <a:t>Dissatisfaction with the </a:t>
            </a:r>
            <a:r>
              <a:rPr lang="en-US" sz="2400" b="1" dirty="0">
                <a:solidFill>
                  <a:srgbClr val="FF0000"/>
                </a:solidFill>
              </a:rPr>
              <a:t>overheads </a:t>
            </a:r>
            <a:r>
              <a:rPr lang="en-US" sz="2400" dirty="0"/>
              <a:t>involved in software design methods of the 1980s and 1990s led to the creation of agile methods. These methods:</a:t>
            </a:r>
          </a:p>
          <a:p>
            <a:pPr lvl="1"/>
            <a:r>
              <a:rPr lang="en-US" sz="2000" i="1" dirty="0">
                <a:solidFill>
                  <a:srgbClr val="FF0000"/>
                </a:solidFill>
              </a:rPr>
              <a:t>Focus on the code </a:t>
            </a:r>
            <a:r>
              <a:rPr lang="en-US" sz="2000" dirty="0"/>
              <a:t>rather than the design</a:t>
            </a:r>
          </a:p>
          <a:p>
            <a:pPr lvl="1"/>
            <a:r>
              <a:rPr lang="en-US" sz="2000" dirty="0"/>
              <a:t>Are based on an </a:t>
            </a:r>
            <a:r>
              <a:rPr lang="en-US" sz="2000" i="1" dirty="0"/>
              <a:t>iterative approach </a:t>
            </a:r>
            <a:r>
              <a:rPr lang="en-US" sz="2000" dirty="0"/>
              <a:t>to software development</a:t>
            </a:r>
          </a:p>
          <a:p>
            <a:pPr lvl="1"/>
            <a:r>
              <a:rPr lang="en-US" sz="2000" dirty="0"/>
              <a:t>Are intended to </a:t>
            </a:r>
            <a:r>
              <a:rPr lang="en-US" sz="2000" i="1" dirty="0"/>
              <a:t>deliver working software quickly and evolve this quickly</a:t>
            </a:r>
            <a:r>
              <a:rPr lang="en-US" sz="2000" dirty="0"/>
              <a:t> to meet changing requirements.</a:t>
            </a:r>
          </a:p>
          <a:p>
            <a:r>
              <a:rPr lang="en-US" sz="2400" dirty="0">
                <a:highlight>
                  <a:srgbClr val="FFFF00"/>
                </a:highlight>
              </a:rPr>
              <a:t>The aim of agile methods </a:t>
            </a:r>
            <a:r>
              <a:rPr lang="en-US" sz="2400" dirty="0"/>
              <a:t>is </a:t>
            </a:r>
            <a:r>
              <a:rPr lang="en-US" sz="2400" b="1" dirty="0">
                <a:solidFill>
                  <a:srgbClr val="FF0000"/>
                </a:solidFill>
              </a:rPr>
              <a:t>to reduce overheads</a:t>
            </a:r>
            <a:r>
              <a:rPr lang="en-US" sz="2400" dirty="0"/>
              <a:t> in the software process (e.g. </a:t>
            </a:r>
            <a:r>
              <a:rPr lang="en-US" sz="2400" i="1" dirty="0"/>
              <a:t>by limiting documentation</a:t>
            </a:r>
            <a:r>
              <a:rPr lang="en-US" sz="2400" dirty="0"/>
              <a:t>) and to be able to </a:t>
            </a:r>
            <a:r>
              <a:rPr lang="en-US" sz="2400" b="1" dirty="0">
                <a:solidFill>
                  <a:srgbClr val="FF0000"/>
                </a:solidFill>
              </a:rPr>
              <a:t>respond quickly to changing requirements </a:t>
            </a:r>
            <a:r>
              <a:rPr lang="en-US" sz="2400" b="1" dirty="0">
                <a:solidFill>
                  <a:srgbClr val="FF0000"/>
                </a:solidFill>
                <a:highlight>
                  <a:srgbClr val="FFFF00"/>
                </a:highlight>
              </a:rPr>
              <a:t>without</a:t>
            </a:r>
            <a:r>
              <a:rPr lang="en-US" sz="2400" b="1" dirty="0">
                <a:solidFill>
                  <a:srgbClr val="FF0000"/>
                </a:solidFill>
              </a:rPr>
              <a:t> excessive </a:t>
            </a:r>
            <a:r>
              <a:rPr lang="en-US" sz="2400" b="1" dirty="0">
                <a:solidFill>
                  <a:srgbClr val="FF0000"/>
                </a:solidFill>
                <a:highlight>
                  <a:srgbClr val="FFFF00"/>
                </a:highlight>
              </a:rPr>
              <a:t>rework.</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manifesto </a:t>
            </a:r>
          </a:p>
        </p:txBody>
      </p:sp>
      <p:sp>
        <p:nvSpPr>
          <p:cNvPr id="3" name="Content Placeholder 2"/>
          <p:cNvSpPr>
            <a:spLocks noGrp="1"/>
          </p:cNvSpPr>
          <p:nvPr>
            <p:ph idx="1"/>
          </p:nvPr>
        </p:nvSpPr>
        <p:spPr/>
        <p:txBody>
          <a:bodyPr/>
          <a:lstStyle/>
          <a:p>
            <a:r>
              <a:rPr lang="en-US" i="1" dirty="0"/>
              <a:t>We are uncovering better ways of </a:t>
            </a:r>
            <a:r>
              <a:rPr lang="en-US" i="1"/>
              <a:t>developing software </a:t>
            </a:r>
            <a:r>
              <a:rPr lang="en-US" i="1" dirty="0"/>
              <a:t>by doing it and helping others do it</a:t>
            </a:r>
            <a:r>
              <a:rPr lang="en-US" i="1"/>
              <a:t>. Through </a:t>
            </a:r>
            <a:r>
              <a:rPr lang="en-US" i="1" dirty="0"/>
              <a:t>this work we have come to value:</a:t>
            </a:r>
            <a:endParaRPr lang="en-GB" dirty="0"/>
          </a:p>
          <a:p>
            <a:pPr lvl="1"/>
            <a:r>
              <a:rPr lang="en-US" i="1" dirty="0">
                <a:solidFill>
                  <a:srgbClr val="FF0000"/>
                </a:solidFill>
              </a:rPr>
              <a:t>Individuals and interactions over processes</a:t>
            </a:r>
            <a:r>
              <a:rPr lang="en-US" i="1" dirty="0"/>
              <a:t> and tools</a:t>
            </a:r>
            <a:br>
              <a:rPr lang="en-US" i="1" dirty="0"/>
            </a:br>
            <a:r>
              <a:rPr lang="en-US" i="1" dirty="0"/>
              <a:t>Working software over comprehensive documentation </a:t>
            </a:r>
            <a:br>
              <a:rPr lang="en-US" i="1" dirty="0"/>
            </a:br>
            <a:r>
              <a:rPr lang="en-US" i="1" dirty="0">
                <a:solidFill>
                  <a:srgbClr val="FF0000"/>
                </a:solidFill>
              </a:rPr>
              <a:t>Customer collaboration over contract</a:t>
            </a:r>
            <a:r>
              <a:rPr lang="en-US" i="1" dirty="0"/>
              <a:t> negotiation </a:t>
            </a:r>
            <a:br>
              <a:rPr lang="en-US" i="1" dirty="0"/>
            </a:br>
            <a:r>
              <a:rPr lang="en-US" i="1" dirty="0">
                <a:solidFill>
                  <a:srgbClr val="FF0000"/>
                </a:solidFill>
              </a:rPr>
              <a:t>Responding to change over following a plan </a:t>
            </a:r>
            <a:endParaRPr lang="en-GB" dirty="0">
              <a:solidFill>
                <a:srgbClr val="FF0000"/>
              </a:solidFill>
            </a:endParaRPr>
          </a:p>
          <a:p>
            <a:r>
              <a:rPr lang="en-US" i="1" dirty="0"/>
              <a:t>That is, </a:t>
            </a:r>
            <a:r>
              <a:rPr lang="en-US" i="1" dirty="0">
                <a:solidFill>
                  <a:srgbClr val="FF0000"/>
                </a:solidFill>
              </a:rPr>
              <a:t>while there is value in the items </a:t>
            </a:r>
            <a:r>
              <a:rPr lang="en-US" i="1">
                <a:solidFill>
                  <a:srgbClr val="FF0000"/>
                </a:solidFill>
              </a:rPr>
              <a:t>on the </a:t>
            </a:r>
            <a:r>
              <a:rPr lang="en-US" i="1" dirty="0">
                <a:solidFill>
                  <a:srgbClr val="FF0000"/>
                </a:solidFill>
              </a:rPr>
              <a:t>right, we value the items on the left more.</a:t>
            </a:r>
            <a:r>
              <a:rPr lang="en-GB" dirty="0">
                <a:solidFill>
                  <a:srgbClr val="FF0000"/>
                </a:solidFill>
              </a:rPr>
              <a:t> </a:t>
            </a:r>
            <a:endParaRPr lang="en-US" dirty="0">
              <a:solidFill>
                <a:srgbClr val="FF0000"/>
              </a:solidFill>
            </a:endParaRP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1677</TotalTime>
  <Words>5698</Words>
  <Application>Microsoft Office PowerPoint</Application>
  <PresentationFormat>On-screen Show (4:3)</PresentationFormat>
  <Paragraphs>571</Paragraphs>
  <Slides>66</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66</vt:i4>
      </vt:variant>
    </vt:vector>
  </HeadingPairs>
  <TitlesOfParts>
    <vt:vector size="71" baseType="lpstr">
      <vt:lpstr>Arial</vt:lpstr>
      <vt:lpstr>Calibri</vt:lpstr>
      <vt:lpstr>Times New Roman</vt:lpstr>
      <vt:lpstr>Wingdings</vt:lpstr>
      <vt:lpstr>SE10 slides</vt:lpstr>
      <vt:lpstr>Chapter 3 – Agile Software Development</vt:lpstr>
      <vt:lpstr>Topics covered</vt:lpstr>
      <vt:lpstr>Rapid software development</vt:lpstr>
      <vt:lpstr>Agile development</vt:lpstr>
      <vt:lpstr>Plan-driven and agile development</vt:lpstr>
      <vt:lpstr>Plan-driven and agile development</vt:lpstr>
      <vt:lpstr>Agile methods</vt:lpstr>
      <vt:lpstr>Agile methods</vt:lpstr>
      <vt:lpstr>Agile manifesto </vt:lpstr>
      <vt:lpstr>The principles of agile methods </vt:lpstr>
      <vt:lpstr>Agile method applicability (Ứng dụng những phương pháp linh hoạt)</vt:lpstr>
      <vt:lpstr>Agile development techniques</vt:lpstr>
      <vt:lpstr>Extreme programming</vt:lpstr>
      <vt:lpstr>The extreme programming release cycle </vt:lpstr>
      <vt:lpstr>Extreme programming practices (a) </vt:lpstr>
      <vt:lpstr>Extreme programming practices (b)</vt:lpstr>
      <vt:lpstr>XP and agile principles</vt:lpstr>
      <vt:lpstr>Influential XP practices</vt:lpstr>
      <vt:lpstr>User stories for requirements</vt:lpstr>
      <vt:lpstr>A ‘prescribing medication’ story (Bảng mô tả - cần phát triển PM như thế nào – câu chuyện người dùng làm gì…) </vt:lpstr>
      <vt:lpstr>Examples of task cards for prescribing medication </vt:lpstr>
      <vt:lpstr>Refactoring</vt:lpstr>
      <vt:lpstr>Refactoring</vt:lpstr>
      <vt:lpstr>Examples of refactoring</vt:lpstr>
      <vt:lpstr>Test-first development</vt:lpstr>
      <vt:lpstr>Test-driven development</vt:lpstr>
      <vt:lpstr>Customer involvement</vt:lpstr>
      <vt:lpstr>Test case description for dose checking </vt:lpstr>
      <vt:lpstr>Test automation</vt:lpstr>
      <vt:lpstr>Problems with test-first development</vt:lpstr>
      <vt:lpstr>Pair programming</vt:lpstr>
      <vt:lpstr>Pair programming</vt:lpstr>
      <vt:lpstr>Agile project management</vt:lpstr>
      <vt:lpstr>Agile project management</vt:lpstr>
      <vt:lpstr>Scrum</vt:lpstr>
      <vt:lpstr>Scrum terminology (a)</vt:lpstr>
      <vt:lpstr>Scrum terminology (b)</vt:lpstr>
      <vt:lpstr>Scrum sprint cycle</vt:lpstr>
      <vt:lpstr>The Scrum sprint cycle</vt:lpstr>
      <vt:lpstr>The Sprint cycle</vt:lpstr>
      <vt:lpstr>Teamwork in Scrum</vt:lpstr>
      <vt:lpstr>Scrum benefits</vt:lpstr>
      <vt:lpstr>Distributed Scrum</vt:lpstr>
      <vt:lpstr>Scaling agile methods</vt:lpstr>
      <vt:lpstr>Scaling agile methods</vt:lpstr>
      <vt:lpstr>Scaling out and scaling up</vt:lpstr>
      <vt:lpstr>Practical problems with agile methods</vt:lpstr>
      <vt:lpstr>Contractual issues</vt:lpstr>
      <vt:lpstr>Agile methods and software maintenance</vt:lpstr>
      <vt:lpstr>Agile maintenance</vt:lpstr>
      <vt:lpstr>Agile and plan-driven methods</vt:lpstr>
      <vt:lpstr>Agile principles and organizational practice</vt:lpstr>
      <vt:lpstr>Agile principles and organizational practice</vt:lpstr>
      <vt:lpstr>Agile and plan-based factors</vt:lpstr>
      <vt:lpstr>System issues</vt:lpstr>
      <vt:lpstr>People and teams</vt:lpstr>
      <vt:lpstr>Organizational issues</vt:lpstr>
      <vt:lpstr>Agile methods for large systems</vt:lpstr>
      <vt:lpstr>Large system development</vt:lpstr>
      <vt:lpstr>Factors in large systems</vt:lpstr>
      <vt:lpstr>IBM’s agility at scale model</vt:lpstr>
      <vt:lpstr>Scaling up to large systems</vt:lpstr>
      <vt:lpstr>Multi-team Scrum</vt:lpstr>
      <vt:lpstr>Agile methods across organizations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Bảo Trần</cp:lastModifiedBy>
  <cp:revision>85</cp:revision>
  <dcterms:created xsi:type="dcterms:W3CDTF">2010-01-06T20:28:26Z</dcterms:created>
  <dcterms:modified xsi:type="dcterms:W3CDTF">2024-03-05T05:06:54Z</dcterms:modified>
</cp:coreProperties>
</file>