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90"/>
  </p:notesMasterIdLst>
  <p:handoutMasterIdLst>
    <p:handoutMasterId r:id="rId91"/>
  </p:handoutMasterIdLst>
  <p:sldIdLst>
    <p:sldId id="256" r:id="rId2"/>
    <p:sldId id="276" r:id="rId3"/>
    <p:sldId id="277" r:id="rId4"/>
    <p:sldId id="278" r:id="rId5"/>
    <p:sldId id="279" r:id="rId6"/>
    <p:sldId id="280" r:id="rId7"/>
    <p:sldId id="257" r:id="rId8"/>
    <p:sldId id="258" r:id="rId9"/>
    <p:sldId id="378" r:id="rId10"/>
    <p:sldId id="379" r:id="rId11"/>
    <p:sldId id="380" r:id="rId12"/>
    <p:sldId id="381" r:id="rId13"/>
    <p:sldId id="351" r:id="rId14"/>
    <p:sldId id="281" r:id="rId15"/>
    <p:sldId id="282" r:id="rId16"/>
    <p:sldId id="283" r:id="rId17"/>
    <p:sldId id="285" r:id="rId18"/>
    <p:sldId id="286" r:id="rId19"/>
    <p:sldId id="287" r:id="rId20"/>
    <p:sldId id="259" r:id="rId21"/>
    <p:sldId id="310" r:id="rId22"/>
    <p:sldId id="288" r:id="rId23"/>
    <p:sldId id="260" r:id="rId24"/>
    <p:sldId id="289" r:id="rId25"/>
    <p:sldId id="311" r:id="rId26"/>
    <p:sldId id="261" r:id="rId27"/>
    <p:sldId id="353" r:id="rId28"/>
    <p:sldId id="302" r:id="rId29"/>
    <p:sldId id="269" r:id="rId30"/>
    <p:sldId id="382" r:id="rId31"/>
    <p:sldId id="303" r:id="rId32"/>
    <p:sldId id="357" r:id="rId33"/>
    <p:sldId id="333" r:id="rId34"/>
    <p:sldId id="304" r:id="rId35"/>
    <p:sldId id="270" r:id="rId36"/>
    <p:sldId id="340" r:id="rId37"/>
    <p:sldId id="335" r:id="rId38"/>
    <p:sldId id="336" r:id="rId39"/>
    <p:sldId id="345" r:id="rId40"/>
    <p:sldId id="383" r:id="rId41"/>
    <p:sldId id="384" r:id="rId42"/>
    <p:sldId id="385" r:id="rId43"/>
    <p:sldId id="386" r:id="rId44"/>
    <p:sldId id="387" r:id="rId45"/>
    <p:sldId id="346" r:id="rId46"/>
    <p:sldId id="398" r:id="rId47"/>
    <p:sldId id="395" r:id="rId48"/>
    <p:sldId id="396" r:id="rId49"/>
    <p:sldId id="397" r:id="rId50"/>
    <p:sldId id="358" r:id="rId51"/>
    <p:sldId id="365" r:id="rId52"/>
    <p:sldId id="366" r:id="rId53"/>
    <p:sldId id="367" r:id="rId54"/>
    <p:sldId id="368" r:id="rId55"/>
    <p:sldId id="369" r:id="rId56"/>
    <p:sldId id="370" r:id="rId57"/>
    <p:sldId id="371" r:id="rId58"/>
    <p:sldId id="372" r:id="rId59"/>
    <p:sldId id="373" r:id="rId60"/>
    <p:sldId id="374" r:id="rId61"/>
    <p:sldId id="375" r:id="rId62"/>
    <p:sldId id="376" r:id="rId63"/>
    <p:sldId id="377" r:id="rId64"/>
    <p:sldId id="388" r:id="rId65"/>
    <p:sldId id="389" r:id="rId66"/>
    <p:sldId id="390" r:id="rId67"/>
    <p:sldId id="391" r:id="rId68"/>
    <p:sldId id="392" r:id="rId69"/>
    <p:sldId id="393" r:id="rId70"/>
    <p:sldId id="394" r:id="rId71"/>
    <p:sldId id="356" r:id="rId72"/>
    <p:sldId id="295" r:id="rId73"/>
    <p:sldId id="296" r:id="rId74"/>
    <p:sldId id="297" r:id="rId75"/>
    <p:sldId id="298" r:id="rId76"/>
    <p:sldId id="299" r:id="rId77"/>
    <p:sldId id="355" r:id="rId78"/>
    <p:sldId id="347" r:id="rId79"/>
    <p:sldId id="348" r:id="rId80"/>
    <p:sldId id="274" r:id="rId81"/>
    <p:sldId id="399" r:id="rId82"/>
    <p:sldId id="349" r:id="rId83"/>
    <p:sldId id="350" r:id="rId84"/>
    <p:sldId id="275" r:id="rId85"/>
    <p:sldId id="352" r:id="rId86"/>
    <p:sldId id="354" r:id="rId87"/>
    <p:sldId id="400" r:id="rId88"/>
    <p:sldId id="309" r:id="rId8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131" autoAdjust="0"/>
  </p:normalViewPr>
  <p:slideViewPr>
    <p:cSldViewPr snapToObjects="1">
      <p:cViewPr>
        <p:scale>
          <a:sx n="75" d="100"/>
          <a:sy n="75" d="100"/>
        </p:scale>
        <p:origin x="1594" y="-485"/>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25/03/2024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18T00:42:46.9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351 0,'54'3,"105"19,-62-6,4-5,0-5,125-7,-121-14,-86 11,-1 0,1 2,0 0,1 1,-1 0,0 2,0 0,28 6,38 23,-2 2,143 80,-158-76,-46-25,-7-4,-1 0,0 1,13 11,-26-19,-1 0,1 0,-1 1,1-1,-1 0,0 1,1-1,-1 1,0-1,1 0,-1 1,0-1,1 1,-1-1,0 1,0-1,0 1,0-1,1 1,-1-1,0 1,0-1,0 1,0-1,0 1,0 0,0-1,0 1,0-1,-1 1,1 0,-15 11,-31 4,40-15,-33 10,0-2,-1-2,0-1,-1-2,-51-2,31-8,-99-24,108 18,-1 2,-83-4,64 13,-209-12,-82 0,293 13,-82 15,-31-16,171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18T00:43:06.0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0 213,'282'20,"-52"-1,-184-18,1-2,90-14,-100 6,-1-2,-1-1,49-23,28-11,266-58,-350 98,1 1,0 1,56 0,14 4,70 1,-155 1,0 0,0 0,0 2,0 0,0 0,0 1,-1 1,0 0,23 16,-27-16,0 1,-1 0,1 0,-1 1,0 0,-1 0,0 1,-1 0,0 0,0 1,0-1,-2 1,6 15,-8-18,-1 0,0-1,0 1,-1 0,1 0,-2 0,1-1,-1 1,0 0,0 0,-1-1,0 1,0-1,0 1,-1-1,0 0,0 0,-1 0,-6 8,-7 7,-1 0,-1-1,-31 25,37-35,0-1,0 0,-1-1,0-1,-1 0,0 0,0-2,0 0,-1-1,1 0,-20 2,-22-1,-102-3,116-3,5-1,0-3,-66-16,15 3,74 14,-1 0,1-1,-22-11,-26-8,-123-16,28 7,103 19,2-1,0 2,0 3,-2 2,-64-1,64 9,-45 1,88 2,1 0,0 1,0 1,0 0,1 0,-1 1,1 0,-12 10,21-15,0 0,-1-1,1 1,0 0,1 0,-1 0,0 0,0 0,0 0,0 0,1 0,-1 0,1 0,-1 0,1 1,-1-1,1 0,-1 0,1 1,0-1,0 0,0 0,0 1,0-1,0 0,0 3,1-2,0 0,0 0,1-1,-1 1,0 0,1 0,-1-1,1 1,0 0,-1-1,1 0,0 1,4 1,7 4,1-1,1 0,20 5,-32-10,30 7,0-2,40 3,-12-2,60 3,165-5,21 0,-285-3,278 30,-118-5,-79-14,150 40,42 51,-294-104,34 12,-33-11,-1-1,1 1,0-1,0 0,-1 0,1 1,0-1,0 0,-1 0,1-1,0 1,0 0,-1 0,1-1,0 1,-1-1,1 0,2 0,-4 0,0 0,1 1,-1-1,1 0,-1 0,0 1,1-1,-1 0,0 0,0 0,0 1,0-1,1 0,-1 0,0 0,-1 0,1 1,0-1,0 0,0 0,0 0,-1 1,1-1,0 0,-1 0,1 0,0 1,-2-2,-15-23,14 21,-39-50,-2 1,-3 3,-64-55,67 73,-91-50,79 50,36 23,1 0,-1 2,-1 0,-23-4,-4-2,13 4,0 1,0 2,-57-2,-110 9,84 1,-63 0,-214-4,364-2,0 0,0-2,0-2,-41-15,-59-14,-5 25,73 6,51 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18T00:43:11.1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394 1,'12'0,"0"2,0 0,1 0,19 7,6 1,243 47,415 29,-468-85,-224 0,0-1,0 0,-1 1,1 0,0 0,0 0,-1 0,1 1,-1-1,1 1,-1 0,0 0,1 0,-1 1,0-1,-1 1,1 0,0-1,-1 1,1 0,-1 1,0-1,0 0,0 1,-1-1,1 1,-1-1,0 1,0 0,1 5,1 10,-2 0,0-1,0 1,-6 36,5-49,-1-3,1 0,-1 0,0 0,1 0,-1 0,-1 0,1 0,0-1,-1 1,1 0,-1-1,0 1,0-1,0 0,0 1,0-1,-1 0,1 0,-1 0,1-1,-1 1,-3 1,-6 2,-1 0,0 0,-25 4,-10 4,-16 6,-1-2,0-3,-90 7,50-8,-42 1,-252-8,213-9,134 4,-1-3,1-2,-65-14,67 13,-1-1,47 5,1 0,0-1,-1 1,1-1,0 1,0-1,0 0,0 0,1-1,-1 1,0 0,1-1,-3-3,4 4,-1 1,1-1,-1 0,0 1,1-1,-1 1,0 0,0 0,0 0,0 0,-4-2,-3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18T00:44:11.5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84 27,'189'14,"-72"-3,422 36,-21 28,-252-38,-85-14,-149-20,1-1,35-2,-206-9,76 3,49 4,1-1,-1-1,1 0,-1 0,1-1,1-1,-1 0,1-1,0 0,0 0,1-1,-13-13,20 18,1 0,-1-1,1 0,0 1,0-1,0 0,1 0,-1 0,1 0,0 0,0 0,0-1,1 1,-1 0,1 0,0-1,0 1,1 0,-1 0,1-1,0 1,0 0,0 0,4-7,-4 10,-1 0,1 1,-1-1,1 0,-1 0,1 0,-1 1,0-1,0 0,1 0,-1 0,0 0,0 0,0 1,0-1,0 0,0 0,0 0,0 0,0 0,0 0,-1 1,1-1,0 0,0 0,-1 0,1 0,-1 1,1-1,-1 0,-1 0,1 0,-1 0,1 0,-1 1,0-1,1 1,-1-1,0 1,1 0,-1 0,0-1,0 1,1 0,-3 1,-10 0,0 2,-25 6,38-9,-34 10,9-1,0-2,0-2,0 0,-43 2,-25-1,-112 20,176-21,-70 12,45-6,-1-3,-84 2,111-9,0 1,-1 1,-48 12,44-9,1-3,-1 0,-64-5,22 0,-28-6,-4 0,95 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18T00:44:14.2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492 1,'494'27,"-384"-18,42-2,-78-6,84 13,-41 0,23 3,-113-13,53 0,-19-2,-59-2,0 1,1-1,-1 1,0 0,0-1,0 1,0 0,0 0,0 0,0 1,0-1,0 0,0 1,-1-1,1 1,-1 0,1-1,-1 1,0 0,1 0,-1 0,0 0,0 0,0 0,-1 0,1 0,0 1,-1-1,0 0,1 0,-1 5,0-4,1 0,-1-1,0 1,-1 0,1 0,0 0,-1 0,0-1,1 1,-1 0,0-1,-1 1,1 0,0-1,-1 1,1-1,-1 0,0 0,0 1,1-1,-2 0,1-1,0 1,0 0,-4 1,-19 7,-1-1,-52 10,53-13,-58 18,51-14,-34 7,-90 20,108-24,-55 7,-26 7,95-19,-1-2,-40 3,-23 3,29 2,31-5,-56 4,3 1,65-9,0-1,-44 1,37-5,-184-11,44-4,117 11,44 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25/03/2024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460DBBD1-181E-744E-89E7-45F0EE4D9123}" type="slidenum">
              <a:rPr lang="en-US" smtClean="0"/>
              <a:pPr>
                <a:defRPr/>
              </a:pPr>
              <a:t>8</a:t>
            </a:fld>
            <a:endParaRPr lang="en-US"/>
          </a:p>
        </p:txBody>
      </p:sp>
    </p:spTree>
    <p:extLst>
      <p:ext uri="{BB962C8B-B14F-4D97-AF65-F5344CB8AC3E}">
        <p14:creationId xmlns:p14="http://schemas.microsoft.com/office/powerpoint/2010/main" val="2737217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460DBBD1-181E-744E-89E7-45F0EE4D9123}" type="slidenum">
              <a:rPr lang="en-US" smtClean="0"/>
              <a:pPr>
                <a:defRPr/>
              </a:pPr>
              <a:t>73</a:t>
            </a:fld>
            <a:endParaRPr lang="en-US"/>
          </a:p>
        </p:txBody>
      </p:sp>
    </p:spTree>
    <p:extLst>
      <p:ext uri="{BB962C8B-B14F-4D97-AF65-F5344CB8AC3E}">
        <p14:creationId xmlns:p14="http://schemas.microsoft.com/office/powerpoint/2010/main" val="1220240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4 Requirements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9.png"/><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customXml" Target="../ink/ink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package" Target="../embeddings/Microsoft_Word_Document1.docx"/><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b="1" dirty="0"/>
              <a:t>Patients</a:t>
            </a:r>
            <a:r>
              <a:rPr lang="en-US" i="1" dirty="0"/>
              <a:t> </a:t>
            </a:r>
            <a:r>
              <a:rPr lang="en-US" dirty="0"/>
              <a:t>whose information is recorded in the system.</a:t>
            </a:r>
            <a:endParaRPr lang="en-GB" dirty="0"/>
          </a:p>
          <a:p>
            <a:r>
              <a:rPr lang="en-US" b="1" dirty="0"/>
              <a:t>Doctors</a:t>
            </a:r>
            <a:r>
              <a:rPr lang="en-US" b="1" i="1" dirty="0"/>
              <a:t> </a:t>
            </a:r>
            <a:r>
              <a:rPr lang="en-US" dirty="0"/>
              <a:t>who are responsible for assessing and treating patients.</a:t>
            </a:r>
            <a:endParaRPr lang="en-GB" dirty="0"/>
          </a:p>
          <a:p>
            <a:r>
              <a:rPr lang="en-US" b="1" dirty="0"/>
              <a:t>Nurses</a:t>
            </a:r>
            <a:r>
              <a:rPr lang="en-US" dirty="0"/>
              <a:t> who coordinate the consultations with doctors and administer some treatments.</a:t>
            </a:r>
            <a:endParaRPr lang="en-GB" dirty="0"/>
          </a:p>
          <a:p>
            <a:r>
              <a:rPr lang="en-US" b="1"/>
              <a:t>Medical receptionists (Lễ tân y tế)</a:t>
            </a:r>
            <a:r>
              <a:rPr lang="en-US" i="1"/>
              <a:t> </a:t>
            </a:r>
            <a:r>
              <a:rPr lang="en-US" dirty="0"/>
              <a:t>who manage patients’ appointments.</a:t>
            </a:r>
            <a:endParaRPr lang="en-GB" dirty="0"/>
          </a:p>
          <a:p>
            <a:r>
              <a:rPr lang="en-US" b="1" dirty="0"/>
              <a:t>IT staff </a:t>
            </a:r>
            <a:r>
              <a:rPr lang="en-US" dirty="0"/>
              <a:t>who are responsible for installing and maintaining the system.</a:t>
            </a:r>
            <a:endParaRPr lang="en-GB" dirty="0"/>
          </a:p>
          <a:p>
            <a:pPr>
              <a:buNone/>
            </a:pPr>
            <a:r>
              <a:rPr lang="en-US" dirty="0"/>
              <a:t>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453475377"/>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a:xfrm>
            <a:off x="323528" y="1340768"/>
            <a:ext cx="8229600" cy="4525963"/>
          </a:xfrm>
        </p:spPr>
        <p:txBody>
          <a:bodyPr/>
          <a:lstStyle/>
          <a:p>
            <a:r>
              <a:rPr lang="en-US" dirty="0"/>
              <a:t>A medical ethics manager who must ensure that the system meets current ethical guidelines for </a:t>
            </a:r>
            <a:r>
              <a:rPr lang="en-US"/>
              <a:t>patient care (</a:t>
            </a:r>
            <a:r>
              <a:rPr lang="vi-VN"/>
              <a:t>Người quản lý đạo đức y tế phải đảm bảo rằng hệ thống đáp ứng các nguyên tắc đạo đức hiện hành trong việc chăm sóc bệnh nhân</a:t>
            </a:r>
            <a:r>
              <a:rPr lang="en-US"/>
              <a:t>).</a:t>
            </a:r>
            <a:endParaRPr lang="en-GB" dirty="0"/>
          </a:p>
          <a:p>
            <a:r>
              <a:rPr lang="en-US" dirty="0"/>
              <a:t>Health care managers</a:t>
            </a:r>
            <a:r>
              <a:rPr lang="en-US" i="1" dirty="0"/>
              <a:t> </a:t>
            </a:r>
            <a:r>
              <a:rPr lang="en-US"/>
              <a:t>who obtain (đạt được) </a:t>
            </a:r>
            <a:r>
              <a:rPr lang="en-US" dirty="0"/>
              <a:t>management information from the system.</a:t>
            </a:r>
            <a:endParaRPr lang="en-GB" dirty="0"/>
          </a:p>
          <a:p>
            <a:r>
              <a:rPr lang="en-US" dirty="0"/>
              <a:t>Medical records staff</a:t>
            </a:r>
            <a:r>
              <a:rPr lang="en-US" i="1" dirty="0"/>
              <a:t> </a:t>
            </a:r>
            <a:r>
              <a:rPr lang="en-US" dirty="0"/>
              <a:t>who are responsible for ensuring that system information can be maintained and preserved, and that record keeping procedures have been </a:t>
            </a:r>
            <a:r>
              <a:rPr lang="en-US"/>
              <a:t>properly implemented (</a:t>
            </a:r>
            <a:r>
              <a:rPr lang="vi-VN"/>
              <a:t>Nhân viên hồ sơ y tế chịu trách nhiệm đảm bảo rằng thông tin hệ thống có thể được duy trì và bảo quản cũng như các quy trình lưu giữ hồ sơ đã được thực hiện đúng cách</a:t>
            </a:r>
            <a:r>
              <a:rPr lang="en-US"/>
              <a:t>).</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43196010"/>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requirements</a:t>
            </a:r>
          </a:p>
        </p:txBody>
      </p:sp>
      <p:sp>
        <p:nvSpPr>
          <p:cNvPr id="3" name="Content Placeholder 2"/>
          <p:cNvSpPr>
            <a:spLocks noGrp="1"/>
          </p:cNvSpPr>
          <p:nvPr>
            <p:ph idx="1"/>
          </p:nvPr>
        </p:nvSpPr>
        <p:spPr/>
        <p:txBody>
          <a:bodyPr/>
          <a:lstStyle/>
          <a:p>
            <a:r>
              <a:rPr lang="en-US" sz="2000" dirty="0"/>
              <a:t>Many agile methods argue that </a:t>
            </a:r>
            <a:r>
              <a:rPr lang="en-US" sz="2000" i="1" dirty="0"/>
              <a:t>producing detailed system requirements is a waste of time </a:t>
            </a:r>
            <a:r>
              <a:rPr lang="en-US" sz="2000" dirty="0"/>
              <a:t>as requirements change so quickly.</a:t>
            </a:r>
          </a:p>
          <a:p>
            <a:r>
              <a:rPr lang="en-US" sz="2000" dirty="0"/>
              <a:t>The requirements document is therefore </a:t>
            </a:r>
            <a:r>
              <a:rPr lang="en-US" sz="2000" i="1" dirty="0"/>
              <a:t>always out of date.</a:t>
            </a:r>
          </a:p>
          <a:p>
            <a:r>
              <a:rPr lang="en-US" sz="2000" dirty="0"/>
              <a:t>Agile methods usually </a:t>
            </a:r>
            <a:r>
              <a:rPr lang="en-US" sz="2000" i="1" dirty="0"/>
              <a:t>use incremental requirements </a:t>
            </a:r>
            <a:r>
              <a:rPr lang="en-US" sz="2000" dirty="0"/>
              <a:t>engineering and </a:t>
            </a:r>
            <a:r>
              <a:rPr lang="en-US" sz="2000" i="1" dirty="0"/>
              <a:t>may express requirements as ‘user stories’</a:t>
            </a:r>
            <a:r>
              <a:rPr lang="en-US" sz="2000" dirty="0"/>
              <a:t> (discussed in Chapter 3).</a:t>
            </a:r>
          </a:p>
          <a:p>
            <a:r>
              <a:rPr lang="en-US" sz="2000" dirty="0"/>
              <a:t>This is practical for business systems but problematic for systems that require pre-delivery analysis (e.g. critical systems) or systems developed by </a:t>
            </a:r>
            <a:r>
              <a:rPr lang="en-US" sz="2000"/>
              <a:t>several teams (</a:t>
            </a:r>
            <a:r>
              <a:rPr lang="vi-VN" sz="2000"/>
              <a:t>Điều này thực tế đối với các hệ thống kinh doanh nhưng lại gây khó khăn cho các hệ thống yêu cầu phân tích trước khi phân phối (ví dụ: các hệ thống quan trọng) hoặc các hệ thống được phát triển bởi một số nhóm</a:t>
            </a:r>
            <a:r>
              <a:rPr lang="en-US" sz="2000"/>
              <a:t>).</a:t>
            </a:r>
            <a:endParaRPr lang="en-US" sz="20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3640868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Functional and </a:t>
            </a:r>
            <a:r>
              <a:rPr lang="en-US"/>
              <a:t>non-functional requirements (Yêu cầu chức năng và phi chức năng)</a:t>
            </a:r>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304085576"/>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000" dirty="0"/>
              <a:t>Functional requirements</a:t>
            </a:r>
          </a:p>
          <a:p>
            <a:pPr lvl="1">
              <a:lnSpc>
                <a:spcPct val="90000"/>
              </a:lnSpc>
            </a:pPr>
            <a:r>
              <a:rPr lang="en-GB" sz="1800" dirty="0"/>
              <a:t>Statements of services the system should provide, how the system should react to particular inputs and how the system should behave in </a:t>
            </a:r>
            <a:r>
              <a:rPr lang="en-GB" sz="1800"/>
              <a:t>particular situations (về các dịch vụ mà hệ thống sẽ cung cấp, cách hệ thống sẽ phản ứng với các đầu vào cụ thể và cách hệ thống sẽ hoạt động trong các tình huống cụ thể).</a:t>
            </a:r>
            <a:endParaRPr lang="en-GB" sz="1800" dirty="0"/>
          </a:p>
          <a:p>
            <a:pPr lvl="1">
              <a:lnSpc>
                <a:spcPct val="90000"/>
              </a:lnSpc>
            </a:pPr>
            <a:r>
              <a:rPr lang="en-GB" sz="1800" dirty="0"/>
              <a:t>May state what the system should not do.</a:t>
            </a:r>
          </a:p>
          <a:p>
            <a:pPr>
              <a:lnSpc>
                <a:spcPct val="90000"/>
              </a:lnSpc>
            </a:pPr>
            <a:r>
              <a:rPr lang="en-GB" sz="2000" dirty="0"/>
              <a:t>Non-functional requirements</a:t>
            </a:r>
          </a:p>
          <a:p>
            <a:pPr lvl="1">
              <a:lnSpc>
                <a:spcPct val="90000"/>
              </a:lnSpc>
            </a:pPr>
            <a:r>
              <a:rPr lang="en-GB" sz="1800" i="1" dirty="0"/>
              <a:t>Constraints on the services or functions </a:t>
            </a:r>
            <a:r>
              <a:rPr lang="en-GB" sz="1800" dirty="0"/>
              <a:t>offered by the system such as timing constraints, constraints on the development process, standards, etc.</a:t>
            </a:r>
          </a:p>
          <a:p>
            <a:pPr lvl="1">
              <a:lnSpc>
                <a:spcPct val="90000"/>
              </a:lnSpc>
            </a:pPr>
            <a:r>
              <a:rPr lang="en-GB" sz="1800" dirty="0"/>
              <a:t>Often apply to the system as a whole rather than individual features </a:t>
            </a:r>
            <a:r>
              <a:rPr lang="en-GB" sz="1800"/>
              <a:t>or services (</a:t>
            </a:r>
            <a:r>
              <a:rPr lang="vi-VN" sz="1800"/>
              <a:t>Thường áp dụng cho toàn bộ hệ thống hơn là các tính năng hoặc dịch vụ riêng lẻ</a:t>
            </a:r>
            <a:r>
              <a:rPr lang="en-US" sz="1800"/>
              <a:t>)</a:t>
            </a:r>
            <a:r>
              <a:rPr lang="en-GB" sz="1800"/>
              <a:t>.</a:t>
            </a:r>
            <a:endParaRPr lang="en-GB" sz="1800" dirty="0"/>
          </a:p>
          <a:p>
            <a:pPr>
              <a:lnSpc>
                <a:spcPct val="90000"/>
              </a:lnSpc>
            </a:pPr>
            <a:r>
              <a:rPr lang="en-GB" sz="2000" dirty="0"/>
              <a:t>Domain requirements</a:t>
            </a:r>
          </a:p>
          <a:p>
            <a:pPr lvl="1">
              <a:lnSpc>
                <a:spcPct val="90000"/>
              </a:lnSpc>
            </a:pPr>
            <a:r>
              <a:rPr lang="en-GB" sz="1800" dirty="0"/>
              <a:t>Constraints on the system from the domain of operation</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do.</a:t>
            </a:r>
          </a:p>
          <a:p>
            <a:r>
              <a:rPr lang="en-GB" dirty="0"/>
              <a:t>Functional 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Mentcare system: functional requirements</a:t>
            </a:r>
          </a:p>
        </p:txBody>
      </p:sp>
      <p:sp>
        <p:nvSpPr>
          <p:cNvPr id="77827" name="Rectangle 3"/>
          <p:cNvSpPr>
            <a:spLocks noGrp="1" noChangeArrowheads="1"/>
          </p:cNvSpPr>
          <p:nvPr>
            <p:ph idx="1"/>
          </p:nvPr>
        </p:nvSpPr>
        <p:spPr/>
        <p:txBody>
          <a:bodyPr/>
          <a:lstStyle/>
          <a:p>
            <a:r>
              <a:rPr lang="en-US" dirty="0"/>
              <a:t>A user shall be able to search the appointments lists for all clinics.</a:t>
            </a:r>
            <a:endParaRPr lang="en-GB" dirty="0"/>
          </a:p>
          <a:p>
            <a:r>
              <a:rPr lang="en-US" dirty="0"/>
              <a:t>The system shall generate each day, for each clinic, a list of patients who are expected to attend appointments that day. </a:t>
            </a:r>
            <a:endParaRPr lang="en-GB" dirty="0"/>
          </a:p>
          <a:p>
            <a:r>
              <a:rPr lang="en-US" dirty="0"/>
              <a:t>Each staff member using the system shall be uniquely identified by his or her 8-digit employee number.</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Requirements imprecision (Yêu cầu không chính xác)</a:t>
            </a:r>
            <a:endParaRPr lang="en-GB" dirty="0"/>
          </a:p>
        </p:txBody>
      </p:sp>
      <p:sp>
        <p:nvSpPr>
          <p:cNvPr id="41987" name="Rectangle 3"/>
          <p:cNvSpPr>
            <a:spLocks noGrp="1" noChangeArrowheads="1"/>
          </p:cNvSpPr>
          <p:nvPr>
            <p:ph idx="1"/>
          </p:nvPr>
        </p:nvSpPr>
        <p:spPr/>
        <p:txBody>
          <a:bodyPr/>
          <a:lstStyle/>
          <a:p>
            <a:r>
              <a:rPr lang="en-GB" dirty="0"/>
              <a:t>Problems arise when functional requirements are not precisely stated.</a:t>
            </a:r>
          </a:p>
          <a:p>
            <a:r>
              <a:rPr lang="en-GB" dirty="0"/>
              <a:t>Ambiguous requirements may be interpreted in different ways by developers and users.</a:t>
            </a:r>
          </a:p>
          <a:p>
            <a:r>
              <a:rPr lang="en-GB" dirty="0"/>
              <a:t>Consider the term ‘search’ in requirement 1</a:t>
            </a:r>
          </a:p>
          <a:p>
            <a:pPr lvl="1"/>
            <a:r>
              <a:rPr lang="en-GB" dirty="0"/>
              <a:t>User intention – search for a patient name across all appointments in all clinics;</a:t>
            </a:r>
          </a:p>
          <a:p>
            <a:pPr lvl="1"/>
            <a:r>
              <a:rPr lang="en-GB" dirty="0"/>
              <a:t>Developer interpretation – search for a patient name in an individual clinic. User chooses clinic then search.</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a:t>
            </a:r>
            <a:r>
              <a:rPr lang="en-GB" sz="2400" i="1" dirty="0"/>
              <a:t>requirements should be both complete </a:t>
            </a:r>
            <a:r>
              <a:rPr lang="en-GB" sz="2400" i="1"/>
              <a:t>and consistent (nhất quán).</a:t>
            </a:r>
            <a:endParaRPr lang="en-GB" sz="2400" i="1" dirty="0"/>
          </a:p>
          <a:p>
            <a:r>
              <a:rPr lang="en-GB" sz="2400" dirty="0"/>
              <a:t>Complete</a:t>
            </a:r>
          </a:p>
          <a:p>
            <a:pPr lvl="1"/>
            <a:r>
              <a:rPr lang="en-GB" dirty="0"/>
              <a:t>They should include descriptions of all </a:t>
            </a:r>
            <a:r>
              <a:rPr lang="en-GB"/>
              <a:t>facilities required (yêu cầu cơ sở).</a:t>
            </a:r>
            <a:endParaRPr lang="en-GB" dirty="0"/>
          </a:p>
          <a:p>
            <a:r>
              <a:rPr lang="en-GB" sz="2400" dirty="0"/>
              <a:t>Consistent</a:t>
            </a:r>
          </a:p>
          <a:p>
            <a:pPr lvl="1"/>
            <a:r>
              <a:rPr lang="en-GB" dirty="0"/>
              <a:t>There should be no conflicts or contradictions in the descriptions of the </a:t>
            </a:r>
            <a:r>
              <a:rPr lang="en-GB"/>
              <a:t>system facilities (</a:t>
            </a:r>
            <a:r>
              <a:rPr lang="vi-VN"/>
              <a:t>Không được có xung đột hoặc mâu thuẫn trong phần mô tả các tiện ích của hệ thống</a:t>
            </a:r>
            <a:r>
              <a:rPr lang="en-US"/>
              <a:t>)</a:t>
            </a:r>
            <a:r>
              <a:rPr lang="en-GB"/>
              <a:t>.</a:t>
            </a:r>
            <a:endParaRPr lang="en-GB" dirty="0"/>
          </a:p>
          <a:p>
            <a:r>
              <a:rPr lang="en-GB" sz="2400" dirty="0"/>
              <a:t>In practice, because of system and environmental </a:t>
            </a:r>
            <a:r>
              <a:rPr lang="en-GB" sz="2400" i="1" dirty="0"/>
              <a:t>complexity, </a:t>
            </a:r>
            <a:r>
              <a:rPr lang="en-GB" sz="2400" dirty="0"/>
              <a:t>it is </a:t>
            </a:r>
            <a:r>
              <a:rPr lang="en-GB" sz="2400" b="1" i="1" dirty="0"/>
              <a:t>impossible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a:t>These define </a:t>
            </a:r>
            <a:r>
              <a:rPr lang="en-GB" i="1"/>
              <a:t>system properties and </a:t>
            </a:r>
            <a:r>
              <a:rPr lang="en-GB" i="1" dirty="0"/>
              <a:t>constraints </a:t>
            </a:r>
            <a:r>
              <a:rPr lang="en-GB" dirty="0"/>
              <a:t>e.g. reliability, </a:t>
            </a:r>
            <a:r>
              <a:rPr lang="en-GB"/>
              <a:t>response time </a:t>
            </a:r>
            <a:r>
              <a:rPr lang="en-GB" dirty="0"/>
              <a:t>and storage requirements. Constraints are I/O device capability, system representations, etc.</a:t>
            </a:r>
          </a:p>
          <a:p>
            <a:pPr>
              <a:lnSpc>
                <a:spcPct val="90000"/>
              </a:lnSpc>
            </a:pPr>
            <a:r>
              <a:rPr lang="en-GB" dirty="0"/>
              <a:t>Process requirements may also be specified mandating a </a:t>
            </a:r>
            <a:r>
              <a:rPr lang="en-GB"/>
              <a:t>particular IDE (quy định bắt buộc một IDE cụ thể), </a:t>
            </a:r>
            <a:r>
              <a:rPr lang="en-GB" dirty="0"/>
              <a:t>programming language or development method.</a:t>
            </a:r>
          </a:p>
          <a:p>
            <a:pPr>
              <a:lnSpc>
                <a:spcPct val="90000"/>
              </a:lnSpc>
            </a:pPr>
            <a:r>
              <a:rPr lang="en-GB" dirty="0"/>
              <a:t>Non-functional requirements </a:t>
            </a:r>
            <a:r>
              <a:rPr lang="en-GB" i="1" dirty="0"/>
              <a:t>may be </a:t>
            </a:r>
            <a:r>
              <a:rPr lang="en-GB" i="1"/>
              <a:t>more critical (quan trọng) </a:t>
            </a:r>
            <a:r>
              <a:rPr lang="en-GB" i="1" dirty="0"/>
              <a:t>than functional requirements.</a:t>
            </a:r>
            <a:r>
              <a:rPr lang="en-GB" dirty="0"/>
              <a:t> If these are not met, the system may be useless.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Functional and non-functional requirements</a:t>
            </a:r>
            <a:endParaRPr lang="en-GB" dirty="0"/>
          </a:p>
          <a:p>
            <a:r>
              <a:rPr lang="en-US" dirty="0"/>
              <a:t>Requirements engineering processes</a:t>
            </a:r>
          </a:p>
          <a:p>
            <a:r>
              <a:rPr lang="en-US"/>
              <a:t>Requirements elicitation (Gợi ý yêu cầu)</a:t>
            </a:r>
            <a:endParaRPr lang="en-GB" dirty="0"/>
          </a:p>
          <a:p>
            <a:r>
              <a:rPr lang="en-US" dirty="0"/>
              <a:t>Requirements </a:t>
            </a:r>
            <a:r>
              <a:rPr lang="en-GB" dirty="0"/>
              <a:t>specification</a:t>
            </a:r>
          </a:p>
          <a:p>
            <a:r>
              <a:rPr lang="en-US"/>
              <a:t>Requirements validation (Xác thực yêu cầu)</a:t>
            </a:r>
            <a:endParaRPr lang="en-GB" dirty="0"/>
          </a:p>
          <a:p>
            <a:r>
              <a:rPr lang="en-US" dirty="0"/>
              <a:t>Requirements change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Types of nonfunctional requirement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128D45A-AEE2-E6F6-B7BF-2F68E9308426}"/>
                  </a:ext>
                </a:extLst>
              </p14:cNvPr>
              <p14:cNvContentPartPr/>
              <p14:nvPr/>
            </p14:nvContentPartPr>
            <p14:xfrm>
              <a:off x="2911320" y="2905560"/>
              <a:ext cx="703800" cy="137520"/>
            </p14:xfrm>
          </p:contentPart>
        </mc:Choice>
        <mc:Fallback xmlns="">
          <p:pic>
            <p:nvPicPr>
              <p:cNvPr id="3" name="Ink 2">
                <a:extLst>
                  <a:ext uri="{FF2B5EF4-FFF2-40B4-BE49-F238E27FC236}">
                    <a16:creationId xmlns:a16="http://schemas.microsoft.com/office/drawing/2014/main" id="{0128D45A-AEE2-E6F6-B7BF-2F68E9308426}"/>
                  </a:ext>
                </a:extLst>
              </p:cNvPr>
              <p:cNvPicPr/>
              <p:nvPr/>
            </p:nvPicPr>
            <p:blipFill>
              <a:blip r:embed="rId4"/>
              <a:stretch>
                <a:fillRect/>
              </a:stretch>
            </p:blipFill>
            <p:spPr>
              <a:xfrm>
                <a:off x="2857320" y="2797560"/>
                <a:ext cx="81144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DF074192-419D-FE48-2ED7-1E64760101EF}"/>
                  </a:ext>
                </a:extLst>
              </p14:cNvPr>
              <p14:cNvContentPartPr/>
              <p14:nvPr/>
            </p14:nvContentPartPr>
            <p14:xfrm>
              <a:off x="4617720" y="2849400"/>
              <a:ext cx="851400" cy="259560"/>
            </p14:xfrm>
          </p:contentPart>
        </mc:Choice>
        <mc:Fallback xmlns="">
          <p:pic>
            <p:nvPicPr>
              <p:cNvPr id="7" name="Ink 6">
                <a:extLst>
                  <a:ext uri="{FF2B5EF4-FFF2-40B4-BE49-F238E27FC236}">
                    <a16:creationId xmlns:a16="http://schemas.microsoft.com/office/drawing/2014/main" id="{DF074192-419D-FE48-2ED7-1E64760101EF}"/>
                  </a:ext>
                </a:extLst>
              </p:cNvPr>
              <p:cNvPicPr/>
              <p:nvPr/>
            </p:nvPicPr>
            <p:blipFill>
              <a:blip r:embed="rId6"/>
              <a:stretch>
                <a:fillRect/>
              </a:stretch>
            </p:blipFill>
            <p:spPr>
              <a:xfrm>
                <a:off x="4563720" y="2741760"/>
                <a:ext cx="959040" cy="475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9AF71BB8-5180-C6A1-DD3F-3B10539F71BB}"/>
                  </a:ext>
                </a:extLst>
              </p14:cNvPr>
              <p14:cNvContentPartPr/>
              <p14:nvPr/>
            </p14:nvContentPartPr>
            <p14:xfrm>
              <a:off x="6436800" y="2854800"/>
              <a:ext cx="651600" cy="209520"/>
            </p14:xfrm>
          </p:contentPart>
        </mc:Choice>
        <mc:Fallback xmlns="">
          <p:pic>
            <p:nvPicPr>
              <p:cNvPr id="9" name="Ink 8">
                <a:extLst>
                  <a:ext uri="{FF2B5EF4-FFF2-40B4-BE49-F238E27FC236}">
                    <a16:creationId xmlns:a16="http://schemas.microsoft.com/office/drawing/2014/main" id="{9AF71BB8-5180-C6A1-DD3F-3B10539F71BB}"/>
                  </a:ext>
                </a:extLst>
              </p:cNvPr>
              <p:cNvPicPr/>
              <p:nvPr/>
            </p:nvPicPr>
            <p:blipFill>
              <a:blip r:embed="rId8"/>
              <a:stretch>
                <a:fillRect/>
              </a:stretch>
            </p:blipFill>
            <p:spPr>
              <a:xfrm>
                <a:off x="6382800" y="2747160"/>
                <a:ext cx="759240" cy="425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65A5B2EA-2DA5-CDA4-EE52-F8926F997329}"/>
                  </a:ext>
                </a:extLst>
              </p14:cNvPr>
              <p14:cNvContentPartPr/>
              <p14:nvPr/>
            </p14:nvContentPartPr>
            <p14:xfrm>
              <a:off x="1234800" y="5502000"/>
              <a:ext cx="729720" cy="86400"/>
            </p14:xfrm>
          </p:contentPart>
        </mc:Choice>
        <mc:Fallback xmlns="">
          <p:pic>
            <p:nvPicPr>
              <p:cNvPr id="10" name="Ink 9">
                <a:extLst>
                  <a:ext uri="{FF2B5EF4-FFF2-40B4-BE49-F238E27FC236}">
                    <a16:creationId xmlns:a16="http://schemas.microsoft.com/office/drawing/2014/main" id="{65A5B2EA-2DA5-CDA4-EE52-F8926F997329}"/>
                  </a:ext>
                </a:extLst>
              </p:cNvPr>
              <p:cNvPicPr/>
              <p:nvPr/>
            </p:nvPicPr>
            <p:blipFill>
              <a:blip r:embed="rId10"/>
              <a:stretch>
                <a:fillRect/>
              </a:stretch>
            </p:blipFill>
            <p:spPr>
              <a:xfrm>
                <a:off x="1180800" y="5394000"/>
                <a:ext cx="83736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35D4A7EA-4181-0834-5856-C75206BAF004}"/>
                  </a:ext>
                </a:extLst>
              </p14:cNvPr>
              <p14:cNvContentPartPr/>
              <p14:nvPr/>
            </p14:nvContentPartPr>
            <p14:xfrm>
              <a:off x="2316960" y="5476080"/>
              <a:ext cx="702720" cy="183600"/>
            </p14:xfrm>
          </p:contentPart>
        </mc:Choice>
        <mc:Fallback xmlns="">
          <p:pic>
            <p:nvPicPr>
              <p:cNvPr id="11" name="Ink 10">
                <a:extLst>
                  <a:ext uri="{FF2B5EF4-FFF2-40B4-BE49-F238E27FC236}">
                    <a16:creationId xmlns:a16="http://schemas.microsoft.com/office/drawing/2014/main" id="{35D4A7EA-4181-0834-5856-C75206BAF004}"/>
                  </a:ext>
                </a:extLst>
              </p:cNvPr>
              <p:cNvPicPr/>
              <p:nvPr/>
            </p:nvPicPr>
            <p:blipFill>
              <a:blip r:embed="rId12"/>
              <a:stretch>
                <a:fillRect/>
              </a:stretch>
            </p:blipFill>
            <p:spPr>
              <a:xfrm>
                <a:off x="2262960" y="5368440"/>
                <a:ext cx="810360" cy="399240"/>
              </a:xfrm>
              <a:prstGeom prst="rect">
                <a:avLst/>
              </a:prstGeom>
            </p:spPr>
          </p:pic>
        </mc:Fallback>
      </mc:AlternateContent>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implementation</a:t>
            </a:r>
          </a:p>
        </p:txBody>
      </p:sp>
      <p:sp>
        <p:nvSpPr>
          <p:cNvPr id="3" name="Content Placeholder 2"/>
          <p:cNvSpPr>
            <a:spLocks noGrp="1"/>
          </p:cNvSpPr>
          <p:nvPr>
            <p:ph idx="1"/>
          </p:nvPr>
        </p:nvSpPr>
        <p:spPr/>
        <p:txBody>
          <a:bodyPr/>
          <a:lstStyle/>
          <a:p>
            <a:r>
              <a:rPr lang="en-US" dirty="0"/>
              <a:t>Non-functional requirements may </a:t>
            </a:r>
            <a:r>
              <a:rPr lang="en-US" i="1" dirty="0"/>
              <a:t>affect the overall architecture of a system rather than the individual components. </a:t>
            </a:r>
          </a:p>
          <a:p>
            <a:pPr lvl="1"/>
            <a:r>
              <a:rPr lang="en-US" dirty="0"/>
              <a:t>For example, to ensure that performance requirements are met, you may have to organize the system to minimize communications between components.</a:t>
            </a:r>
            <a:endParaRPr lang="en-GB" dirty="0"/>
          </a:p>
          <a:p>
            <a:r>
              <a:rPr lang="en-US" dirty="0"/>
              <a:t>A single non-functional requirement, such as a security requirement, may generate a number of related functional requirements that define system services that are required. </a:t>
            </a:r>
          </a:p>
          <a:p>
            <a:pPr lvl="1"/>
            <a:r>
              <a:rPr lang="en-US" dirty="0"/>
              <a:t>It may also generate requirements that restrict existing requirements. </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a:t>Examples of nonfunctional requirements in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08666529"/>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a:t>Product requirement</a:t>
                      </a:r>
                    </a:p>
                    <a:p>
                      <a:r>
                        <a:rPr lang="en-GB" sz="1800" b="0" kern="1200" dirty="0"/>
                        <a:t>The Mentcare system shall be available to all clinics during normal working hours (Mon–Fri, 0830–17.30). Downtime within normal working hours shall not exceed five seconds in any one day.</a:t>
                      </a:r>
                    </a:p>
                    <a:p>
                      <a:endParaRPr lang="en-GB" sz="1800" b="0" kern="1200" dirty="0"/>
                    </a:p>
                    <a:p>
                      <a:r>
                        <a:rPr lang="en-GB" sz="1800" b="1" kern="1200" dirty="0"/>
                        <a:t>Organizational requirement</a:t>
                      </a:r>
                      <a:br>
                        <a:rPr lang="en-GB" sz="1800" b="0" kern="1200" dirty="0"/>
                      </a:br>
                      <a:r>
                        <a:rPr lang="en-GB" sz="1800" b="0" kern="1200" dirty="0"/>
                        <a:t>Users of the Mentcare system shall authenticate themselves using their health authority identity card.</a:t>
                      </a:r>
                    </a:p>
                    <a:p>
                      <a:endParaRPr lang="en-GB" sz="1800" b="0" kern="1200" dirty="0"/>
                    </a:p>
                    <a:p>
                      <a:r>
                        <a:rPr lang="en-GB" sz="1800" b="1" kern="1200" dirty="0"/>
                        <a:t>External requirement</a:t>
                      </a:r>
                      <a:br>
                        <a:rPr lang="en-GB" sz="1800" b="0" kern="1200" dirty="0"/>
                      </a:br>
                      <a:r>
                        <a:rPr lang="en-GB" sz="1800" b="0" kern="1200" dirty="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idx="1"/>
          </p:nvPr>
        </p:nvSpPr>
        <p:spPr/>
        <p:txBody>
          <a:bodyPr/>
          <a:lstStyle/>
          <a:p>
            <a:r>
              <a:rPr lang="en-GB" sz="2400"/>
              <a:t>Non-functional requirements may be very difficult to state precisely (đúng đắn) and imprecise (không chính xác) requirements may be difficult to verify. </a:t>
            </a:r>
          </a:p>
          <a:p>
            <a:r>
              <a:rPr lang="en-GB" sz="2400"/>
              <a:t>Goal</a:t>
            </a:r>
          </a:p>
          <a:p>
            <a:pPr lvl="1"/>
            <a:r>
              <a:rPr lang="en-GB" sz="2000"/>
              <a:t>A general intention of the user such as ease of use.</a:t>
            </a:r>
          </a:p>
          <a:p>
            <a:r>
              <a:rPr lang="en-GB" sz="2400"/>
              <a:t>Verifiable non-functional requirement (Yêu cầu phi chức năng có thể kiểm chứng)</a:t>
            </a:r>
          </a:p>
          <a:p>
            <a:pPr lvl="1"/>
            <a:r>
              <a:rPr lang="en-GB" sz="2000"/>
              <a:t>A statement using some measure that can be objectively tested.</a:t>
            </a:r>
          </a:p>
          <a:p>
            <a:r>
              <a:rPr lang="en-GB" sz="2400"/>
              <a:t>Goals are </a:t>
            </a:r>
            <a:r>
              <a:rPr lang="en-GB" sz="2400" i="1"/>
              <a:t>helpful to developers</a:t>
            </a:r>
            <a:r>
              <a:rPr lang="en-GB" sz="2400"/>
              <a:t> as they convey the intentions (truyền đạt ý định) of the system users.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requirements</a:t>
            </a:r>
          </a:p>
        </p:txBody>
      </p:sp>
      <p:sp>
        <p:nvSpPr>
          <p:cNvPr id="3" name="Content Placeholder 2"/>
          <p:cNvSpPr>
            <a:spLocks noGrp="1"/>
          </p:cNvSpPr>
          <p:nvPr>
            <p:ph idx="1"/>
          </p:nvPr>
        </p:nvSpPr>
        <p:spPr/>
        <p:txBody>
          <a:bodyPr/>
          <a:lstStyle/>
          <a:p>
            <a:r>
              <a:rPr lang="en-US" dirty="0"/>
              <a:t>The system should be easy to use by medical staff and should be organized in such a way that user errors are minimized. (Goal)</a:t>
            </a:r>
          </a:p>
          <a:p>
            <a:r>
              <a:rPr lang="en-US" dirty="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a:p>
          <a:p>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Metrics for specifying nonfunctional requirements</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490723118"/>
              </p:ext>
            </p:extLst>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a:t>
                      </a:r>
                      <a:r>
                        <a:rPr kumimoji="0" lang="en-GB" sz="1600" b="0" i="0" u="none" strike="noStrike" cap="none" normalizeH="0" baseline="0">
                          <a:ln>
                            <a:noFill/>
                          </a:ln>
                          <a:solidFill>
                            <a:srgbClr val="000000"/>
                          </a:solidFill>
                          <a:effectLst/>
                          <a:latin typeface="Arial"/>
                          <a:ea typeface="Times New Roman" charset="0"/>
                          <a:cs typeface="Arial"/>
                        </a:rPr>
                        <a:t>help frames (Số khung hỗ trợ)</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 (Độ bền)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 (Tính di động)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engineering processes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668724760"/>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a:t>
            </a:r>
            <a:r>
              <a:rPr lang="en-GB"/>
              <a:t>engineering processes (Yêu cầu quy trình kỹ thuật)</a:t>
            </a:r>
            <a:endParaRPr lang="en-GB" dirty="0"/>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a:t>
            </a:r>
            <a:r>
              <a:rPr lang="en-GB"/>
              <a:t>the requirements (</a:t>
            </a:r>
            <a:r>
              <a:rPr lang="vi-VN"/>
              <a:t>Các quy trình được sử dụng cho RE rất khác nhau tùy thuộc vào miền ứng dụng, những người liên quan và tổ chức phát triển các yêu cầu</a:t>
            </a:r>
            <a:r>
              <a:rPr lang="en-US"/>
              <a:t>)</a:t>
            </a:r>
            <a:r>
              <a:rPr lang="en-GB"/>
              <a:t>.</a:t>
            </a:r>
            <a:endParaRPr lang="en-GB" dirty="0"/>
          </a:p>
          <a:p>
            <a:pPr>
              <a:lnSpc>
                <a:spcPct val="90000"/>
              </a:lnSpc>
            </a:pPr>
            <a:r>
              <a:rPr lang="en-GB" dirty="0"/>
              <a:t>However, there are a number of generic activities common to all processes</a:t>
            </a:r>
          </a:p>
          <a:p>
            <a:pPr lvl="1">
              <a:lnSpc>
                <a:spcPct val="90000"/>
              </a:lnSpc>
            </a:pPr>
            <a:r>
              <a:rPr lang="en-GB"/>
              <a:t>Requirements elicitation (khám phá);</a:t>
            </a:r>
            <a:endParaRPr lang="en-GB" dirty="0"/>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p>
          <a:p>
            <a:pPr>
              <a:lnSpc>
                <a:spcPct val="90000"/>
              </a:lnSpc>
            </a:pPr>
            <a:r>
              <a:rPr lang="en-GB" b="1" i="1" dirty="0"/>
              <a:t>In practice, RE is </a:t>
            </a:r>
            <a:r>
              <a:rPr lang="en-GB" b="1" i="1"/>
              <a:t>an iterative (lặp đi lặp lại) </a:t>
            </a:r>
            <a:r>
              <a:rPr lang="en-GB" b="1" i="1" dirty="0"/>
              <a:t>activity in which these processes </a:t>
            </a:r>
            <a:r>
              <a:rPr lang="en-GB" b="1" i="1"/>
              <a:t>are interleaved (xen kẽ).</a:t>
            </a:r>
            <a:endParaRPr lang="en-GB" b="1" i="1"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a:t>A spiral view of the requirements engineering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pic>
        <p:nvPicPr>
          <p:cNvPr id="4" name="Picture 3" descr="4.12 ReqEngSpiral.eps"/>
          <p:cNvPicPr>
            <a:picLocks noChangeAspect="1"/>
          </p:cNvPicPr>
          <p:nvPr/>
        </p:nvPicPr>
        <p:blipFill>
          <a:blip r:embed="rId2"/>
          <a:stretch>
            <a:fillRect/>
          </a:stretch>
        </p:blipFill>
        <p:spPr>
          <a:xfrm>
            <a:off x="1974849" y="1417638"/>
            <a:ext cx="5510667" cy="47561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a:t>
            </a:r>
            <a:r>
              <a:rPr lang="en-GB"/>
              <a:t>of establishing (thiết lập) </a:t>
            </a:r>
            <a:r>
              <a:rPr lang="en-GB" dirty="0"/>
              <a:t>the services that </a:t>
            </a:r>
            <a:r>
              <a:rPr lang="en-GB" dirty="0" err="1"/>
              <a:t>acustomer</a:t>
            </a:r>
            <a:r>
              <a:rPr lang="en-GB" dirty="0"/>
              <a:t> requires from a system and the constraints under which it operates and is developed.</a:t>
            </a:r>
          </a:p>
          <a:p>
            <a:r>
              <a:rPr lang="en-GB" dirty="0"/>
              <a:t>The system requirements are the descriptions of the </a:t>
            </a:r>
            <a:r>
              <a:rPr lang="en-GB" i="1" dirty="0"/>
              <a:t>system services and constraints </a:t>
            </a:r>
            <a:r>
              <a:rPr lang="en-GB" dirty="0"/>
              <a:t>that are generated during the requirements engineering process.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elicitation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07080811"/>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elicitation and analysis</a:t>
            </a:r>
          </a:p>
        </p:txBody>
      </p:sp>
      <p:sp>
        <p:nvSpPr>
          <p:cNvPr id="7171" name="Rectangle 3"/>
          <p:cNvSpPr>
            <a:spLocks noGrp="1" noChangeArrowheads="1"/>
          </p:cNvSpPr>
          <p:nvPr>
            <p:ph idx="1"/>
          </p:nvPr>
        </p:nvSpPr>
        <p:spPr>
          <a:noFill/>
          <a:ln/>
        </p:spPr>
        <p:txBody>
          <a:bodyPr lIns="90487" tIns="44450" rIns="90487" bIns="44450"/>
          <a:lstStyle/>
          <a:p>
            <a:r>
              <a:rPr lang="en-GB" sz="2400"/>
              <a:t>Sometimes called </a:t>
            </a:r>
            <a:r>
              <a:rPr lang="en-GB" sz="2400" i="1"/>
              <a:t>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4864"/>
            <a:ext cx="8229600" cy="1143000"/>
          </a:xfrm>
        </p:spPr>
        <p:txBody>
          <a:bodyPr/>
          <a:lstStyle/>
          <a:p>
            <a:pPr algn="ctr"/>
            <a:r>
              <a:rPr lang="en-US" dirty="0"/>
              <a:t>Requirements elicitation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69010017"/>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a:t>
            </a:r>
          </a:p>
        </p:txBody>
      </p:sp>
      <p:sp>
        <p:nvSpPr>
          <p:cNvPr id="3" name="Content Placeholder 2"/>
          <p:cNvSpPr>
            <a:spLocks noGrp="1"/>
          </p:cNvSpPr>
          <p:nvPr>
            <p:ph idx="1"/>
          </p:nvPr>
        </p:nvSpPr>
        <p:spPr/>
        <p:txBody>
          <a:bodyPr/>
          <a:lstStyle/>
          <a:p>
            <a:r>
              <a:rPr lang="en-US" dirty="0"/>
              <a:t>Software engineers work with a range of system stakeholders to find out about the </a:t>
            </a:r>
            <a:r>
              <a:rPr lang="en-US" i="1" dirty="0"/>
              <a:t>application domain, the services that the system should provide, the required system performance, hardware constraints, other systems, etc.</a:t>
            </a:r>
          </a:p>
          <a:p>
            <a:r>
              <a:rPr lang="en-US" dirty="0"/>
              <a:t>Stages include:</a:t>
            </a:r>
          </a:p>
          <a:p>
            <a:pPr lvl="1"/>
            <a:r>
              <a:rPr lang="en-US" dirty="0"/>
              <a:t>Requirements discovery,</a:t>
            </a:r>
          </a:p>
          <a:p>
            <a:pPr lvl="1"/>
            <a:r>
              <a:rPr lang="en-US" dirty="0"/>
              <a:t>Requirements classification and organization,</a:t>
            </a:r>
          </a:p>
          <a:p>
            <a:pPr lvl="1"/>
            <a:r>
              <a:rPr lang="en-US" dirty="0"/>
              <a:t>Requirements prioritization and negotiation,</a:t>
            </a:r>
          </a:p>
          <a:p>
            <a:pPr lvl="1"/>
            <a:r>
              <a:rPr lang="en-US" dirty="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elicitation</a:t>
            </a:r>
          </a:p>
        </p:txBody>
      </p:sp>
      <p:sp>
        <p:nvSpPr>
          <p:cNvPr id="8195" name="Rectangle 3"/>
          <p:cNvSpPr>
            <a:spLocks noGrp="1" noChangeArrowheads="1"/>
          </p:cNvSpPr>
          <p:nvPr>
            <p:ph idx="1"/>
          </p:nvPr>
        </p:nvSpPr>
        <p:spPr>
          <a:noFill/>
          <a:ln/>
        </p:spPr>
        <p:txBody>
          <a:bodyPr lIns="90487" tIns="44450" rIns="90487" bIns="44450"/>
          <a:lstStyle/>
          <a:p>
            <a:r>
              <a:rPr lang="en-GB" sz="2400" dirty="0"/>
              <a:t>Stakeholders don’t know what they really want.</a:t>
            </a:r>
          </a:p>
          <a:p>
            <a:r>
              <a:rPr lang="en-GB" sz="2400" dirty="0"/>
              <a:t>Stakeholders express requirements </a:t>
            </a:r>
            <a:r>
              <a:rPr lang="en-GB" sz="2400" i="1" dirty="0"/>
              <a:t>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 may change.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a:t>The</a:t>
            </a:r>
            <a:r>
              <a:rPr lang="en-US" b="1" dirty="0"/>
              <a:t> </a:t>
            </a:r>
            <a:r>
              <a:rPr lang="en-US" dirty="0"/>
              <a:t>requirements elicitation and analysis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 specification</a:t>
            </a:r>
          </a:p>
          <a:p>
            <a:pPr lvl="1">
              <a:lnSpc>
                <a:spcPct val="90000"/>
              </a:lnSpc>
            </a:pPr>
            <a:r>
              <a:rPr lang="en-GB" sz="2000" dirty="0"/>
              <a:t>Requirements are documented and input into the next round of the spiral.</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discovery</a:t>
            </a:r>
          </a:p>
        </p:txBody>
      </p:sp>
      <p:sp>
        <p:nvSpPr>
          <p:cNvPr id="3" name="Content Placeholder 2"/>
          <p:cNvSpPr>
            <a:spLocks noGrp="1"/>
          </p:cNvSpPr>
          <p:nvPr>
            <p:ph idx="1"/>
          </p:nvPr>
        </p:nvSpPr>
        <p:spPr/>
        <p:txBody>
          <a:bodyPr/>
          <a:lstStyle/>
          <a:p>
            <a:r>
              <a:rPr lang="en-US" dirty="0"/>
              <a:t>The process of gathering information about the required and existing systems and distilling the user and system requirements from this information.</a:t>
            </a:r>
          </a:p>
          <a:p>
            <a:r>
              <a:rPr lang="en-US" dirty="0"/>
              <a:t>Interaction is with system stakeholders from managers to external regulators.</a:t>
            </a:r>
          </a:p>
          <a:p>
            <a:r>
              <a:rPr lang="en-US" dirty="0"/>
              <a:t>Systems normally have a range of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p:txBody>
          <a:bodyPr/>
          <a:lstStyle/>
          <a:p>
            <a:r>
              <a:rPr lang="en-US" dirty="0"/>
              <a:t>Formal or informal interviews with stakeholders are part of most RE processes.</a:t>
            </a:r>
          </a:p>
          <a:p>
            <a:r>
              <a:rPr lang="en-US" dirty="0"/>
              <a:t>Types of interview</a:t>
            </a:r>
          </a:p>
          <a:p>
            <a:pPr lvl="1"/>
            <a:r>
              <a:rPr lang="en-US" i="1" dirty="0"/>
              <a:t>Closed interviews </a:t>
            </a:r>
            <a:r>
              <a:rPr lang="en-US" dirty="0"/>
              <a:t>based on pre-determined list of questions</a:t>
            </a:r>
          </a:p>
          <a:p>
            <a:pPr lvl="1"/>
            <a:r>
              <a:rPr lang="en-US" i="1" dirty="0"/>
              <a:t>Open interviews </a:t>
            </a:r>
            <a:r>
              <a:rPr lang="en-US" dirty="0"/>
              <a:t>where various issues are explored with stakeholders.</a:t>
            </a:r>
          </a:p>
          <a:p>
            <a:r>
              <a:rPr lang="en-US" dirty="0"/>
              <a:t>Effective interviewing</a:t>
            </a:r>
          </a:p>
          <a:p>
            <a:pPr lvl="1"/>
            <a:r>
              <a:rPr lang="en-US" dirty="0"/>
              <a:t>Be open-minded, avoid pre-conceived ideas about the requirements and are willing to listen to stakeholders. </a:t>
            </a:r>
            <a:endParaRPr lang="en-GB" dirty="0"/>
          </a:p>
          <a:p>
            <a:pPr lvl="1"/>
            <a:r>
              <a:rPr lang="en-US" dirty="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dirty="0"/>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sz="2400" dirty="0"/>
              <a:t>Normally a mix of closed and open-ended interviewing.</a:t>
            </a:r>
          </a:p>
          <a:p>
            <a:pPr>
              <a:lnSpc>
                <a:spcPct val="90000"/>
              </a:lnSpc>
            </a:pPr>
            <a:r>
              <a:rPr lang="en-US" sz="2400" dirty="0"/>
              <a:t>Interviews are good for getting an overall understanding of what stakeholders do and how they might interact with the system.</a:t>
            </a:r>
          </a:p>
          <a:p>
            <a:pPr>
              <a:lnSpc>
                <a:spcPct val="90000"/>
              </a:lnSpc>
            </a:pPr>
            <a:r>
              <a:rPr lang="en-US" dirty="0"/>
              <a:t>Interviewers need to be open-minded without pre-conceived ideas of what the system should do</a:t>
            </a:r>
          </a:p>
          <a:p>
            <a:pPr>
              <a:lnSpc>
                <a:spcPct val="90000"/>
              </a:lnSpc>
            </a:pPr>
            <a:r>
              <a:rPr lang="en-US" sz="2400" dirty="0"/>
              <a:t>You need to prompt the use to talk about the system by suggesting requirements rather than simply asking them what they want.</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(Nó nằm từ) a high-level </a:t>
            </a:r>
            <a:r>
              <a:rPr lang="en-GB" i="1"/>
              <a:t>abstract statement of a service</a:t>
            </a:r>
            <a:r>
              <a:rPr lang="en-GB"/>
              <a:t> or of a </a:t>
            </a:r>
            <a:r>
              <a:rPr lang="en-GB" i="1"/>
              <a:t>system constraint</a:t>
            </a:r>
            <a:r>
              <a:rPr lang="en-GB"/>
              <a:t> to a detailed mathematical functional specification.</a:t>
            </a:r>
          </a:p>
          <a:p>
            <a:pPr>
              <a:lnSpc>
                <a:spcPct val="90000"/>
              </a:lnSpc>
            </a:pPr>
            <a:r>
              <a:rPr lang="en-GB"/>
              <a:t>This is inevitable as requirements may serve a dual function (Điều này là không thể tránh khỏi vì các yêu cầu có thể phục vụ một chức năng kép)</a:t>
            </a:r>
          </a:p>
          <a:p>
            <a:pPr lvl="1">
              <a:lnSpc>
                <a:spcPct val="90000"/>
              </a:lnSpc>
            </a:pPr>
            <a:r>
              <a:rPr lang="en-GB"/>
              <a:t>May be the basis for a bid for a contract - therefore must be open to interpretation; (</a:t>
            </a:r>
            <a:r>
              <a:rPr lang="vi-VN"/>
              <a:t>Có thể là cơ sở để đấu thầu một hợp đồng - do đó phải dễ dàng giải thích</a:t>
            </a:r>
            <a:r>
              <a:rPr lang="en-US"/>
              <a:t>)</a:t>
            </a:r>
            <a:endParaRPr lang="en-GB"/>
          </a:p>
          <a:p>
            <a:pPr lvl="1">
              <a:lnSpc>
                <a:spcPct val="90000"/>
              </a:lnSpc>
            </a:pPr>
            <a:r>
              <a:rPr lang="en-GB"/>
              <a:t>May be the basis for the contract itself - therefore must be defined in detail; (</a:t>
            </a:r>
            <a:r>
              <a:rPr lang="vi-VN"/>
              <a:t>Có thể là cơ sở cho chính hợp đồng - do đó phải được xác định chi tiết</a:t>
            </a:r>
            <a:r>
              <a:rPr lang="en-US"/>
              <a:t>)</a:t>
            </a:r>
            <a:endParaRPr lang="en-GB"/>
          </a:p>
          <a:p>
            <a:pPr lvl="1">
              <a:lnSpc>
                <a:spcPct val="90000"/>
              </a:lnSpc>
            </a:pPr>
            <a:r>
              <a:rPr lang="en-GB"/>
              <a:t>Both these statements may be called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interviews</a:t>
            </a:r>
          </a:p>
        </p:txBody>
      </p:sp>
      <p:sp>
        <p:nvSpPr>
          <p:cNvPr id="3" name="Content Placeholder 2"/>
          <p:cNvSpPr>
            <a:spLocks noGrp="1"/>
          </p:cNvSpPr>
          <p:nvPr>
            <p:ph idx="1"/>
          </p:nvPr>
        </p:nvSpPr>
        <p:spPr/>
        <p:txBody>
          <a:bodyPr/>
          <a:lstStyle/>
          <a:p>
            <a:pPr>
              <a:lnSpc>
                <a:spcPct val="90000"/>
              </a:lnSpc>
            </a:pPr>
            <a:r>
              <a:rPr lang="en-US" dirty="0"/>
              <a:t>Application specialists may use language to describe their work that isn’t easy for the requirements engineer to understand.</a:t>
            </a:r>
          </a:p>
          <a:p>
            <a:pPr>
              <a:lnSpc>
                <a:spcPct val="90000"/>
              </a:lnSpc>
            </a:pPr>
            <a:r>
              <a:rPr lang="en-US" dirty="0"/>
              <a:t>Interviews are not good for understanding domain requirements</a:t>
            </a:r>
          </a:p>
          <a:p>
            <a:pPr lvl="1">
              <a:lnSpc>
                <a:spcPct val="90000"/>
              </a:lnSpc>
            </a:pPr>
            <a:r>
              <a:rPr lang="en-US" dirty="0"/>
              <a:t>Requirements engineers cannot understand specific domain terminology;</a:t>
            </a:r>
          </a:p>
          <a:p>
            <a:pPr lvl="1">
              <a:lnSpc>
                <a:spcPct val="90000"/>
              </a:lnSpc>
            </a:pPr>
            <a:r>
              <a:rPr lang="en-US" dirty="0"/>
              <a:t>Some domain knowledge is so familiar that people find it hard to articulate or think that it isn’t worth articulating.</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01127493"/>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 (Nhân chủng học)</a:t>
            </a:r>
          </a:p>
        </p:txBody>
      </p:sp>
      <p:sp>
        <p:nvSpPr>
          <p:cNvPr id="36867" name="Rectangle 3"/>
          <p:cNvSpPr>
            <a:spLocks noGrp="1" noChangeArrowheads="1"/>
          </p:cNvSpPr>
          <p:nvPr>
            <p:ph idx="1"/>
          </p:nvPr>
        </p:nvSpPr>
        <p:spPr>
          <a:noFill/>
          <a:ln/>
        </p:spPr>
        <p:txBody>
          <a:bodyPr lIns="90487" tIns="44450" rIns="90487" bIns="44450"/>
          <a:lstStyle/>
          <a:p>
            <a:r>
              <a:rPr lang="en-GB" sz="2400" dirty="0"/>
              <a:t>A social scientist 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89149296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p>
          <a:p>
            <a:pPr lvl="1"/>
            <a:r>
              <a:rPr lang="en-GB" dirty="0"/>
              <a:t>Awareness of what other people are doing leads to changes in the ways in which we do things.</a:t>
            </a:r>
          </a:p>
          <a:p>
            <a:r>
              <a:rPr lang="en-GB" dirty="0"/>
              <a:t>Ethnography is effective for understanding existing processes but cannot identify new features that should be added to a system.</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107369606"/>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37112353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a:t>Ethnography and prototyping for requirements analysis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pic>
        <p:nvPicPr>
          <p:cNvPr id="4" name="Picture 3" descr="4.16 Ethno-prototyping.eps"/>
          <p:cNvPicPr>
            <a:picLocks noChangeAspect="1"/>
          </p:cNvPicPr>
          <p:nvPr/>
        </p:nvPicPr>
        <p:blipFill>
          <a:blip r:embed="rId2"/>
          <a:stretch>
            <a:fillRect/>
          </a:stretch>
        </p:blipFill>
        <p:spPr>
          <a:xfrm>
            <a:off x="1143000" y="2819400"/>
            <a:ext cx="7394864" cy="19367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11646379"/>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Stories and scenarios</a:t>
            </a:r>
          </a:p>
        </p:txBody>
      </p:sp>
      <p:sp>
        <p:nvSpPr>
          <p:cNvPr id="90115" name="Rectangle 3"/>
          <p:cNvSpPr>
            <a:spLocks noGrp="1" noChangeArrowheads="1"/>
          </p:cNvSpPr>
          <p:nvPr>
            <p:ph idx="1"/>
          </p:nvPr>
        </p:nvSpPr>
        <p:spPr/>
        <p:txBody>
          <a:bodyPr/>
          <a:lstStyle/>
          <a:p>
            <a:r>
              <a:rPr lang="en-US" dirty="0"/>
              <a:t>Scenarios and user stories are real-life examples of how a system can be used.</a:t>
            </a:r>
          </a:p>
          <a:p>
            <a:r>
              <a:rPr lang="en-US" dirty="0"/>
              <a:t>Stories and scenarios are a description of how a system may be used for a particular task.</a:t>
            </a:r>
          </a:p>
          <a:p>
            <a:r>
              <a:rPr lang="en-US" dirty="0"/>
              <a:t>Because they are based on a practical situation, stakeholders can relate to them and can comment on their situation with respect to the story.</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sharing in the classroom (</a:t>
            </a:r>
            <a:r>
              <a:rPr lang="en-US" dirty="0" err="1"/>
              <a:t>iLearn</a:t>
            </a:r>
            <a:r>
              <a:rPr lang="en-US" dirty="0"/>
              <a:t>)</a:t>
            </a:r>
          </a:p>
        </p:txBody>
      </p:sp>
      <p:sp>
        <p:nvSpPr>
          <p:cNvPr id="3" name="Content Placeholder 2"/>
          <p:cNvSpPr>
            <a:spLocks noGrp="1"/>
          </p:cNvSpPr>
          <p:nvPr>
            <p:ph idx="1"/>
          </p:nvPr>
        </p:nvSpPr>
        <p:spPr/>
        <p:txBody>
          <a:bodyPr/>
          <a:lstStyle/>
          <a:p>
            <a:r>
              <a:rPr lang="en-GB" sz="1600" dirty="0"/>
              <a:t>Jack is a primary school teacher in Ullapool (a village in northern Scotland). He has decided that a class project should be focused around the fishing industry in the area, looking at the history, development and economic impact of fishing. As part of this, pupils are asked to gather and share reminiscences from relatives, use newspaper archives and collect old photographs related to fishing and fishing communities in the area. Pupils use an </a:t>
            </a:r>
            <a:r>
              <a:rPr lang="en-GB" sz="1600" dirty="0" err="1"/>
              <a:t>iLearn</a:t>
            </a:r>
            <a:r>
              <a:rPr lang="en-GB" sz="1600" dirty="0"/>
              <a:t> wiki to gather together fishing stories and SCRAN (a history resources site) to access newspaper archives and photographs. However, Jack also needs a photo sharing site as he wants pupils to take and comment on each others’ photos and to upload scans of old photographs that they may have in their families.</a:t>
            </a:r>
            <a:br>
              <a:rPr lang="en-GB" sz="1600" dirty="0"/>
            </a:br>
            <a:br>
              <a:rPr lang="en-GB" sz="1600" dirty="0"/>
            </a:br>
            <a:r>
              <a:rPr lang="en-GB" sz="1600" dirty="0"/>
              <a:t>Jack sends an email to a primary school teachers group, which he is a member of to see if anyone can recommend an appropriate system. Two teachers reply and both suggest that he uses </a:t>
            </a:r>
            <a:r>
              <a:rPr lang="en-GB" sz="1600" dirty="0" err="1"/>
              <a:t>KidsTakePics</a:t>
            </a:r>
            <a:r>
              <a:rPr lang="en-GB" sz="1600" dirty="0"/>
              <a:t>, a photo sharing site that allows teachers to check and moderate content. As </a:t>
            </a:r>
            <a:r>
              <a:rPr lang="en-GB" sz="1600" dirty="0" err="1"/>
              <a:t>KidsTakePics</a:t>
            </a:r>
            <a:r>
              <a:rPr lang="en-GB" sz="1600" dirty="0"/>
              <a:t> is not integrated with the </a:t>
            </a:r>
            <a:r>
              <a:rPr lang="en-GB" sz="1600" dirty="0" err="1"/>
              <a:t>iLearn</a:t>
            </a:r>
            <a:r>
              <a:rPr lang="en-GB" sz="1600" dirty="0"/>
              <a:t> authentication service, he sets up a teacher and a class account. He uses the </a:t>
            </a:r>
            <a:r>
              <a:rPr lang="en-GB" sz="1600" dirty="0" err="1"/>
              <a:t>iLearn</a:t>
            </a:r>
            <a:r>
              <a:rPr lang="en-GB" sz="1600" dirty="0"/>
              <a:t> setup service to add </a:t>
            </a:r>
            <a:r>
              <a:rPr lang="en-GB" sz="1600" dirty="0" err="1"/>
              <a:t>KidsTakePics</a:t>
            </a:r>
            <a:r>
              <a:rPr lang="en-GB" sz="1600" dirty="0"/>
              <a:t> to the services seen by the pupils in his class so that when they log in, they can immediately use the system to upload photos from their mobile devices and class computers.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672866641"/>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Scenarios (kịch bản)</a:t>
            </a:r>
            <a:endParaRPr lang="en-US" dirty="0"/>
          </a:p>
        </p:txBody>
      </p:sp>
      <p:sp>
        <p:nvSpPr>
          <p:cNvPr id="3" name="Content Placeholder 2"/>
          <p:cNvSpPr>
            <a:spLocks noGrp="1"/>
          </p:cNvSpPr>
          <p:nvPr>
            <p:ph idx="1"/>
          </p:nvPr>
        </p:nvSpPr>
        <p:spPr/>
        <p:txBody>
          <a:bodyPr/>
          <a:lstStyle/>
          <a:p>
            <a:r>
              <a:rPr lang="en-US" dirty="0"/>
              <a:t>A structured form of user story</a:t>
            </a:r>
          </a:p>
          <a:p>
            <a:r>
              <a:rPr lang="en-US" dirty="0"/>
              <a:t>Scenarios should 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531927789"/>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Uploading photos </a:t>
            </a:r>
            <a:r>
              <a:rPr lang="en-US" dirty="0" err="1"/>
              <a:t>iLearn</a:t>
            </a:r>
            <a:r>
              <a:rPr lang="en-US" dirty="0"/>
              <a:t>)</a:t>
            </a:r>
          </a:p>
        </p:txBody>
      </p:sp>
      <p:sp>
        <p:nvSpPr>
          <p:cNvPr id="3" name="Content Placeholder 2"/>
          <p:cNvSpPr>
            <a:spLocks noGrp="1"/>
          </p:cNvSpPr>
          <p:nvPr>
            <p:ph idx="1"/>
          </p:nvPr>
        </p:nvSpPr>
        <p:spPr/>
        <p:txBody>
          <a:bodyPr/>
          <a:lstStyle/>
          <a:p>
            <a:r>
              <a:rPr lang="en-US" sz="1600" b="1" dirty="0"/>
              <a:t>Initial assumption</a:t>
            </a:r>
            <a:r>
              <a:rPr lang="en-US" sz="1600" dirty="0"/>
              <a:t>: A user or a group of users have one or more digital photographs to be uploaded to the picture sharing site. These are saved on either a tablet or laptop computer. They have successfully logged on to </a:t>
            </a:r>
            <a:r>
              <a:rPr lang="en-US" sz="1600" dirty="0" err="1"/>
              <a:t>KidsTakePics</a:t>
            </a:r>
            <a:r>
              <a:rPr lang="en-US" sz="1600" dirty="0"/>
              <a:t>.</a:t>
            </a:r>
          </a:p>
          <a:p>
            <a:r>
              <a:rPr lang="en-US" sz="1600" b="1" dirty="0"/>
              <a:t>Normal</a:t>
            </a:r>
            <a:r>
              <a:rPr lang="en-US" sz="1600" dirty="0"/>
              <a:t>:  The user chooses upload photos and they are prompted to select the photos to be uploaded on their computer and to select the project name under which the photos will be stored. They should also be given the option of inputting keywords that should be associated with each uploaded photo. Uploaded photos are named by creating a conjunction of the user name with the filename of the photo on the local computer.</a:t>
            </a:r>
          </a:p>
          <a:p>
            <a:r>
              <a:rPr lang="en-US" sz="1600" dirty="0"/>
              <a:t>On completion of the upload, the system automatically sends an email to the project moderator asking them to check new content and generates an on-screen message to the user that this has been done. </a:t>
            </a:r>
          </a:p>
          <a:p>
            <a:endParaRPr lang="en-US" sz="1400"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90547053"/>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Uploading photos</a:t>
            </a:r>
          </a:p>
        </p:txBody>
      </p:sp>
      <p:sp>
        <p:nvSpPr>
          <p:cNvPr id="3" name="Content Placeholder 2"/>
          <p:cNvSpPr>
            <a:spLocks noGrp="1"/>
          </p:cNvSpPr>
          <p:nvPr>
            <p:ph idx="1"/>
          </p:nvPr>
        </p:nvSpPr>
        <p:spPr/>
        <p:txBody>
          <a:bodyPr/>
          <a:lstStyle/>
          <a:p>
            <a:r>
              <a:rPr lang="en-US" sz="1600" b="1" dirty="0"/>
              <a:t>What can go wrong</a:t>
            </a:r>
            <a:r>
              <a:rPr lang="en-US" sz="1600" dirty="0"/>
              <a:t>: </a:t>
            </a:r>
          </a:p>
          <a:p>
            <a:r>
              <a:rPr lang="en-US" sz="1600" dirty="0"/>
              <a:t>No moderator is associated with the selected project. An email is automatically generated to the school administrator asking them to nominate a project moderator. Users should be informed that there could be a delay in making their photos visible.</a:t>
            </a:r>
          </a:p>
          <a:p>
            <a:r>
              <a:rPr lang="en-US" sz="1600" dirty="0"/>
              <a:t>Photos with the same name have already been uploaded by the same user.  The user should be asked if they wish to re-upload the photos with the same name, rename the photos or cancel the upload. If they chose to re-upload the photos, the originals are overwritten. If they chose to rename the photos, a new name is automatically generated by adding a number to the existing file name.</a:t>
            </a:r>
          </a:p>
          <a:p>
            <a:r>
              <a:rPr lang="en-US" sz="1600" b="1" dirty="0"/>
              <a:t>Other activities:  </a:t>
            </a:r>
            <a:r>
              <a:rPr lang="en-US" sz="1600" dirty="0"/>
              <a:t>The moderator may be logged on to the system and may approve photos as they are uploaded.</a:t>
            </a:r>
          </a:p>
          <a:p>
            <a:r>
              <a:rPr lang="en-US" sz="1600" b="1" dirty="0"/>
              <a:t>System state on completion</a:t>
            </a:r>
            <a:r>
              <a:rPr lang="en-US" sz="1600" dirty="0"/>
              <a:t>: User is logged on. The selected photos have been uploaded and assigned a status ‘awaiting moderation’.  Photos are visible to the moderator and to the user who uploaded them.</a:t>
            </a:r>
          </a:p>
          <a:p>
            <a:endParaRPr lang="en-US" sz="1600"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70165613"/>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8" name="Footer Placeholder 7"/>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6" name="Rectangle 5"/>
          <p:cNvSpPr/>
          <p:nvPr/>
        </p:nvSpPr>
        <p:spPr>
          <a:xfrm>
            <a:off x="419100" y="1556792"/>
            <a:ext cx="8305800" cy="5078313"/>
          </a:xfrm>
          <a:prstGeom prst="rect">
            <a:avLst/>
          </a:prstGeom>
        </p:spPr>
        <p:txBody>
          <a:bodyPr wrap="square">
            <a:spAutoFit/>
          </a:bodyPr>
          <a:lstStyle/>
          <a:p>
            <a:r>
              <a:rPr lang="en-US" sz="200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p>
          <a:p>
            <a:r>
              <a:rPr lang="en-US" sz="1800">
                <a:solidFill>
                  <a:srgbClr val="000000"/>
                </a:solidFill>
                <a:latin typeface="Arial"/>
                <a:cs typeface="Arial"/>
              </a:rPr>
              <a:t>(</a:t>
            </a:r>
            <a:r>
              <a:rPr lang="vi-VN" sz="1800">
                <a:solidFill>
                  <a:srgbClr val="000000"/>
                </a:solidFill>
                <a:latin typeface="Arial"/>
                <a:cs typeface="Arial"/>
              </a:rPr>
              <a:t>“Nếu một công ty muốn ký hợp đồng cho một dự án phát triển phần mềm lớn, công ty đó phải xác định nhu cầu của mình một cách đủ trừu tượng để giải pháp không được xác định trước. Các yêu cầu phải được viết ra để một số nhà thầu có thể đấu thầu hợp đồng, có thể đưa ra những cách khác nhau để đáp ứng nhu cầu của tổ chức khách hàng. Khi hợp đồng đã được trao, nhà thầu phải viết định nghĩa hệ thống cho khách hàng một cách chi tiết hơn để khách hàng hiểu và có thể xác nhận những gì phần mềm sẽ làm. Cả hai tài liệu này có thể được gọi là tài liệu yêu cầu của hệ thống.”</a:t>
            </a:r>
            <a:r>
              <a:rPr lang="en-US" sz="1800">
                <a:solidFill>
                  <a:srgbClr val="000000"/>
                </a:solidFill>
                <a:latin typeface="Arial"/>
                <a:cs typeface="Arial"/>
              </a:rPr>
              <a:t>)</a:t>
            </a:r>
            <a:endParaRPr lang="en-US" sz="1800" dirty="0">
              <a:latin typeface="Arial"/>
              <a:cs typeface="Arial"/>
            </a:endParaRPr>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specification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75602173"/>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p:txBody>
          <a:bodyPr/>
          <a:lstStyle/>
          <a:p>
            <a:r>
              <a:rPr lang="en-US" dirty="0"/>
              <a:t>The process of </a:t>
            </a:r>
            <a:r>
              <a:rPr lang="en-US"/>
              <a:t>writing down </a:t>
            </a:r>
            <a:r>
              <a:rPr lang="en-US" dirty="0"/>
              <a:t>the user and system requirements in a requirements document.</a:t>
            </a:r>
          </a:p>
          <a:p>
            <a:r>
              <a:rPr lang="en-US" dirty="0"/>
              <a:t>User requirements have to be understandable by end-users and customers who do not have a technical background.</a:t>
            </a:r>
          </a:p>
          <a:p>
            <a:r>
              <a:rPr lang="en-US" dirty="0"/>
              <a:t>System requirements are more detailed requirements and may include more technical information.</a:t>
            </a:r>
          </a:p>
          <a:p>
            <a:r>
              <a:rPr lang="en-US" dirty="0"/>
              <a:t>The requirements may be part of a contract for the system development</a:t>
            </a:r>
          </a:p>
          <a:p>
            <a:pPr lvl="1"/>
            <a:r>
              <a:rPr lang="en-US" dirty="0"/>
              <a:t>It is therefore important that these are as complete as possible.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73504293"/>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Ways of writing a system requirements specification </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71056423"/>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 architecture to satisfy non-functional requirements may be a domain requirement.</a:t>
            </a:r>
            <a:endParaRPr lang="en-GB" sz="1800" dirty="0"/>
          </a:p>
          <a:p>
            <a:pPr lvl="1">
              <a:lnSpc>
                <a:spcPct val="90000"/>
              </a:lnSpc>
            </a:pPr>
            <a:r>
              <a:rPr lang="en-GB" sz="1800" dirty="0"/>
              <a:t>This may be the consequence of a regulatory requirement.</a:t>
            </a:r>
            <a:endParaRPr lang="en-GB" dirty="0"/>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Tree>
    <p:extLst>
      <p:ext uri="{BB962C8B-B14F-4D97-AF65-F5344CB8AC3E}">
        <p14:creationId xmlns:p14="http://schemas.microsoft.com/office/powerpoint/2010/main" val="2042262479"/>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specification</a:t>
            </a:r>
          </a:p>
        </p:txBody>
      </p:sp>
      <p:sp>
        <p:nvSpPr>
          <p:cNvPr id="3" name="Content Placeholder 2"/>
          <p:cNvSpPr>
            <a:spLocks noGrp="1"/>
          </p:cNvSpPr>
          <p:nvPr>
            <p:ph idx="1"/>
          </p:nvPr>
        </p:nvSpPr>
        <p:spPr/>
        <p:txBody>
          <a:bodyPr/>
          <a:lstStyle/>
          <a:p>
            <a:r>
              <a:rPr lang="en-US" dirty="0"/>
              <a:t>Requirements are written as natural language sentences supplemented by diagrams and tables.</a:t>
            </a:r>
          </a:p>
          <a:p>
            <a:r>
              <a:rPr lang="en-US" dirty="0"/>
              <a:t>Used for writing requirements because it is expressive, intuitive and universal. This means that the requirements  can be understood by users and customers.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726076218"/>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p>
          <a:p>
            <a:r>
              <a:rPr lang="en-GB" dirty="0"/>
              <a:t>Include an explanation (rationale) of why a requirement is necessary.</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spTree>
    <p:extLst>
      <p:ext uri="{BB962C8B-B14F-4D97-AF65-F5344CB8AC3E}">
        <p14:creationId xmlns:p14="http://schemas.microsoft.com/office/powerpoint/2010/main" val="2790173008"/>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extLst>
      <p:ext uri="{BB962C8B-B14F-4D97-AF65-F5344CB8AC3E}">
        <p14:creationId xmlns:p14="http://schemas.microsoft.com/office/powerpoint/2010/main" val="1186723185"/>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a:t>Example requirements for the insulin pump software system</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a:t>3.2 The system shall measure the blood sugar and deliver insulin, if required, every 10 minutes.</a:t>
                      </a:r>
                      <a:r>
                        <a:rPr lang="en-GB" sz="1800" b="0" i="1" kern="1200" dirty="0"/>
                        <a:t> (Changes in blood sugar are relatively slow so more frequent measurement is unnecessary; less frequent measurement could lead to unnecessarily high sugar levels.)</a:t>
                      </a:r>
                    </a:p>
                    <a:p>
                      <a:endParaRPr lang="en-GB" sz="1800" b="0" kern="1200" dirty="0"/>
                    </a:p>
                    <a:p>
                      <a:r>
                        <a:rPr lang="en-GB" sz="1800" b="0" kern="1200" dirty="0"/>
                        <a:t>3.6 The system shall run a self-test routine every minute with the conditions to be tested and the associated actions defined in Table 1.</a:t>
                      </a:r>
                      <a:r>
                        <a:rPr lang="en-GB" sz="1800" b="0" i="1" kern="1200" dirty="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98877174"/>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specifications</a:t>
            </a:r>
          </a:p>
        </p:txBody>
      </p:sp>
      <p:sp>
        <p:nvSpPr>
          <p:cNvPr id="3" name="Content Placeholder 2"/>
          <p:cNvSpPr>
            <a:spLocks noGrp="1"/>
          </p:cNvSpPr>
          <p:nvPr>
            <p:ph idx="1"/>
          </p:nvPr>
        </p:nvSpPr>
        <p:spPr/>
        <p:txBody>
          <a:bodyPr/>
          <a:lstStyle/>
          <a:p>
            <a:r>
              <a:rPr lang="en-US" dirty="0"/>
              <a:t>An approach to writing requirements where the freedom of the requirements writer is limited and requirements are written in a standard way.</a:t>
            </a:r>
          </a:p>
          <a:p>
            <a:r>
              <a:rPr lang="en-US" dirty="0"/>
              <a:t>This works well for some types of requirements e.g. requirements for embedded control system but is sometimes too rigid for writing business system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30475239"/>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p>
          <a:p>
            <a:r>
              <a:rPr lang="en-GB" dirty="0"/>
              <a:t>Information about the information needed for the computation and other entities used.</a:t>
            </a:r>
          </a:p>
          <a:p>
            <a:r>
              <a:rPr lang="en-GB" dirty="0"/>
              <a:t>Description of the action to be taken.</a:t>
            </a:r>
          </a:p>
          <a:p>
            <a:r>
              <a:rPr lang="en-GB" dirty="0"/>
              <a:t>Pre and post conditions (if appropriate).</a:t>
            </a:r>
          </a:p>
          <a:p>
            <a:r>
              <a:rPr lang="en-GB" dirty="0"/>
              <a:t>The side effects (if any) of the function.</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Tree>
    <p:extLst>
      <p:ext uri="{BB962C8B-B14F-4D97-AF65-F5344CB8AC3E}">
        <p14:creationId xmlns:p14="http://schemas.microsoft.com/office/powerpoint/2010/main" val="242320685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a:t>
            </a:r>
            <a:r>
              <a:rPr lang="en-GB" i="1"/>
              <a:t>natural language </a:t>
            </a:r>
            <a:r>
              <a:rPr lang="en-GB"/>
              <a:t>plus diagrams of the services the system provides and its operational constraints (những ràng buộc hoạt động của nó). </a:t>
            </a:r>
            <a:r>
              <a:rPr lang="en-GB" i="1"/>
              <a:t>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 (</a:t>
            </a:r>
            <a:r>
              <a:rPr lang="vi-VN"/>
              <a:t>Một tài liệu có cấu trúc đưa ra các mô tả chi tiết về chức năng, dịch vụ và các ràng buộc vận hành của hệ thống. Xác định những gì cần được thực hiện để có thể là một phần của hợp đồng giữa khách hàng và nhà thầu</a:t>
            </a:r>
            <a:r>
              <a:rPr lang="en-US"/>
              <a:t>)</a:t>
            </a:r>
            <a:r>
              <a:rPr lang="vi-VN"/>
              <a:t>.</a:t>
            </a:r>
            <a:endParaRPr lang="en-GB"/>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name="Document" r:id="rId2" imgW="5943600" imgH="3314700" progId="Word.Document.12">
                  <p:embed/>
                </p:oleObj>
              </mc:Choice>
              <mc:Fallback>
                <p:oleObj name="Document" r:id="rId2" imgW="5943600" imgH="3314700" progId="Word.Document.1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77089289"/>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name="Document" r:id="rId2" imgW="5943600" imgH="4445000" progId="Word.Document.12">
                  <p:embed/>
                </p:oleObj>
              </mc:Choice>
              <mc:Fallback>
                <p:oleObj name="Document" r:id="rId2" imgW="5943600" imgH="4445000" progId="Word.Document.1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240694350"/>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p>
          <a:p>
            <a:r>
              <a:rPr lang="en-US" dirty="0"/>
              <a:t>For example, the insulin pump systems bases its computations on the rate of change of blood sugar level and the tabular specification explains how to calculate the insulin requirement for different scenarios.</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Tree>
    <p:extLst>
      <p:ext uri="{BB962C8B-B14F-4D97-AF65-F5344CB8AC3E}">
        <p14:creationId xmlns:p14="http://schemas.microsoft.com/office/powerpoint/2010/main" val="2030395543"/>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a:t>Tabular specification of computation for an insulin pump</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Action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      round ((r2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532808645"/>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kind of scenario that are included in the UML. </a:t>
            </a:r>
          </a:p>
          <a:p>
            <a:r>
              <a:rPr lang="en-GB" dirty="0"/>
              <a:t>Use cases identify the actors in an interaction and which describe the interaction itself.</a:t>
            </a:r>
          </a:p>
          <a:p>
            <a:r>
              <a:rPr lang="en-GB" dirty="0"/>
              <a:t>A set of use cases should describe all possible interactions with the system.</a:t>
            </a:r>
          </a:p>
          <a:p>
            <a:r>
              <a:rPr lang="en-GB" dirty="0"/>
              <a:t>High-level graphical model supplemented by more detailed tabular description (see Chapter 5).</a:t>
            </a:r>
          </a:p>
          <a:p>
            <a:r>
              <a:rPr lang="en-GB" dirty="0"/>
              <a:t>UML sequence 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477966070"/>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Use cases for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02223797"/>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 software requirements document</a:t>
            </a:r>
          </a:p>
        </p:txBody>
      </p:sp>
      <p:sp>
        <p:nvSpPr>
          <p:cNvPr id="16387" name="Rectangle 3"/>
          <p:cNvSpPr>
            <a:spLocks noGrp="1" noChangeArrowheads="1"/>
          </p:cNvSpPr>
          <p:nvPr>
            <p:ph idx="1"/>
          </p:nvPr>
        </p:nvSpPr>
        <p:spPr>
          <a:noFill/>
          <a:ln/>
        </p:spPr>
        <p:txBody>
          <a:bodyPr lIns="90487" tIns="44450" rIns="90487" bIns="44450"/>
          <a:lstStyle/>
          <a:p>
            <a:r>
              <a:rPr lang="en-GB" dirty="0"/>
              <a:t>The software requirements 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it.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60449160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t>Users of a requirements 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4181069"/>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 variability</a:t>
            </a:r>
          </a:p>
        </p:txBody>
      </p:sp>
      <p:sp>
        <p:nvSpPr>
          <p:cNvPr id="3" name="Content Placeholder 2"/>
          <p:cNvSpPr>
            <a:spLocks noGrp="1"/>
          </p:cNvSpPr>
          <p:nvPr>
            <p:ph idx="1"/>
          </p:nvPr>
        </p:nvSpPr>
        <p:spPr/>
        <p:txBody>
          <a:bodyPr/>
          <a:lstStyle/>
          <a:p>
            <a:r>
              <a:rPr lang="en-US" dirty="0"/>
              <a:t>Information in requirements document depends on type of system and the approach to development used.</a:t>
            </a:r>
          </a:p>
          <a:p>
            <a:r>
              <a:rPr lang="en-US" dirty="0"/>
              <a:t>Systems developed incrementally will, typically, have less detail in the requirements document.</a:t>
            </a:r>
          </a:p>
          <a:p>
            <a:r>
              <a:rPr lang="en-US" dirty="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02827572"/>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a:t>The structure of a requirements</a:t>
            </a:r>
            <a:r>
              <a:rPr lang="en-US" b="1" dirty="0"/>
              <a:t> </a:t>
            </a:r>
            <a:r>
              <a:rPr lang="en-US" dirty="0"/>
              <a:t>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2194109"/>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a requirements document</a:t>
            </a:r>
            <a:r>
              <a:rPr lang="en-GB" dirty="0"/>
              <a:t> </a:t>
            </a:r>
            <a:endParaRPr lang="en-US" dirty="0"/>
          </a:p>
        </p:txBody>
      </p:sp>
      <p:graphicFrame>
        <p:nvGraphicFramePr>
          <p:cNvPr id="4" name="Content Placeholder 3"/>
          <p:cNvGraphicFramePr>
            <a:graphicFrameLocks noGrp="1"/>
          </p:cNvGraphicFramePr>
          <p:nvPr>
            <p:ph idx="1"/>
          </p:nvPr>
        </p:nvGraphicFramePr>
        <p:xfrm>
          <a:off x="457200" y="1676400"/>
          <a:ext cx="8229600" cy="4680812"/>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a:solidFill>
                            <a:schemeClr val="tx1"/>
                          </a:solidFill>
                          <a:latin typeface="Arial"/>
                          <a:cs typeface="Arial"/>
                        </a:rPr>
                        <a:t>Chapter</a:t>
                      </a:r>
                    </a:p>
                  </a:txBody>
                  <a:tcPr/>
                </a:tc>
                <a:tc>
                  <a:txBody>
                    <a:bodyPr/>
                    <a:lstStyle/>
                    <a:p>
                      <a:r>
                        <a:rPr lang="en-US" sz="1400" dirty="0">
                          <a:solidFill>
                            <a:schemeClr val="tx1"/>
                          </a:solidFill>
                          <a:latin typeface="Arial"/>
                          <a:cs typeface="Arial"/>
                        </a:rPr>
                        <a:t>Description</a:t>
                      </a: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26900112"/>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a:t>Requirements validation (kiểm chứng yêu cầu)</a:t>
            </a:r>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420345495"/>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a:t>
            </a:r>
            <a:r>
              <a:rPr lang="en-GB">
                <a:solidFill>
                  <a:srgbClr val="FF0000"/>
                </a:solidFill>
              </a:rPr>
              <a:t>define the system that the customer really wants.</a:t>
            </a:r>
          </a:p>
          <a:p>
            <a:r>
              <a:rPr lang="en-GB"/>
              <a:t>Requirements </a:t>
            </a:r>
            <a:r>
              <a:rPr lang="en-GB">
                <a:solidFill>
                  <a:srgbClr val="FF0000"/>
                </a:solidFill>
              </a:rPr>
              <a:t>error costs are high (Chi phí khắc phục lớn)</a:t>
            </a:r>
            <a:r>
              <a:rPr lang="en-GB"/>
              <a:t> so </a:t>
            </a:r>
            <a:r>
              <a:rPr lang="en-GB">
                <a:highlight>
                  <a:srgbClr val="FFFF00"/>
                </a:highlight>
              </a:rPr>
              <a:t>validation is very important</a:t>
            </a:r>
          </a:p>
          <a:p>
            <a:pPr lvl="1"/>
            <a:r>
              <a:rPr lang="en-GB"/>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sz="2400" dirty="0">
                <a:solidFill>
                  <a:srgbClr val="000000"/>
                </a:solidFill>
              </a:rPr>
              <a:t>Validity. </a:t>
            </a:r>
            <a:r>
              <a:rPr lang="en-GB" sz="2400" i="1" dirty="0">
                <a:solidFill>
                  <a:srgbClr val="000000"/>
                </a:solidFill>
              </a:rPr>
              <a:t>Does the system provide the functions which best support the customer’s needs?</a:t>
            </a:r>
          </a:p>
          <a:p>
            <a:r>
              <a:rPr lang="en-GB" sz="2400" dirty="0">
                <a:solidFill>
                  <a:srgbClr val="000000"/>
                </a:solidFill>
              </a:rPr>
              <a:t>Consistency. </a:t>
            </a:r>
            <a:r>
              <a:rPr lang="en-GB" sz="2400" i="1" dirty="0">
                <a:solidFill>
                  <a:srgbClr val="000000"/>
                </a:solidFill>
              </a:rPr>
              <a:t>Are there any requirements conflicts?</a:t>
            </a:r>
          </a:p>
          <a:p>
            <a:r>
              <a:rPr lang="en-GB" sz="2400" dirty="0">
                <a:solidFill>
                  <a:srgbClr val="000000"/>
                </a:solidFill>
              </a:rPr>
              <a:t>Completeness. </a:t>
            </a:r>
            <a:r>
              <a:rPr lang="en-GB" sz="2400" i="1" dirty="0">
                <a:solidFill>
                  <a:srgbClr val="000000"/>
                </a:solidFill>
              </a:rPr>
              <a:t>Are </a:t>
            </a:r>
            <a:r>
              <a:rPr lang="en-GB" sz="2400" b="1" i="1" dirty="0">
                <a:solidFill>
                  <a:srgbClr val="000000"/>
                </a:solidFill>
              </a:rPr>
              <a:t>all functions </a:t>
            </a:r>
            <a:r>
              <a:rPr lang="en-GB" sz="2400" i="1" dirty="0">
                <a:solidFill>
                  <a:srgbClr val="000000"/>
                </a:solidFill>
              </a:rPr>
              <a:t>required by the customer </a:t>
            </a:r>
            <a:r>
              <a:rPr lang="en-GB" sz="2400" b="1" i="1" dirty="0">
                <a:solidFill>
                  <a:srgbClr val="000000"/>
                </a:solidFill>
              </a:rPr>
              <a:t>included?</a:t>
            </a:r>
          </a:p>
          <a:p>
            <a:r>
              <a:rPr lang="en-GB" sz="2400">
                <a:solidFill>
                  <a:srgbClr val="000000"/>
                </a:solidFill>
              </a:rPr>
              <a:t>Realism (thực tế). </a:t>
            </a:r>
            <a:r>
              <a:rPr lang="en-GB" sz="2400" b="1" i="1" dirty="0">
                <a:solidFill>
                  <a:srgbClr val="000000"/>
                </a:solidFill>
              </a:rPr>
              <a:t>Can the requirements be implemented </a:t>
            </a:r>
            <a:r>
              <a:rPr lang="en-GB" sz="2400" i="1" dirty="0">
                <a:solidFill>
                  <a:srgbClr val="000000"/>
                </a:solidFill>
              </a:rPr>
              <a:t>given available budget </a:t>
            </a:r>
            <a:r>
              <a:rPr lang="en-GB" sz="2400" i="1">
                <a:solidFill>
                  <a:srgbClr val="000000"/>
                </a:solidFill>
              </a:rPr>
              <a:t>and technology</a:t>
            </a:r>
            <a:endParaRPr lang="en-GB" i="1">
              <a:solidFill>
                <a:srgbClr val="000000"/>
              </a:solidFill>
            </a:endParaRPr>
          </a:p>
          <a:p>
            <a:pPr lvl="1"/>
            <a:r>
              <a:rPr lang="en-GB" i="1">
                <a:solidFill>
                  <a:srgbClr val="000000"/>
                </a:solidFill>
              </a:rPr>
              <a:t>E.g. Mọi vật có kh lượng chuyển động với v không quá 3.10</a:t>
            </a:r>
            <a:r>
              <a:rPr lang="en-GB" i="1" baseline="30000">
                <a:solidFill>
                  <a:srgbClr val="000000"/>
                </a:solidFill>
              </a:rPr>
              <a:t>8</a:t>
            </a:r>
            <a:r>
              <a:rPr lang="en-GB" i="1">
                <a:solidFill>
                  <a:srgbClr val="000000"/>
                </a:solidFill>
              </a:rPr>
              <a:t>m/s</a:t>
            </a:r>
            <a:endParaRPr lang="en-GB" i="1" dirty="0">
              <a:solidFill>
                <a:srgbClr val="000000"/>
              </a:solidFill>
            </a:endParaRPr>
          </a:p>
          <a:p>
            <a:r>
              <a:rPr lang="en-GB" sz="2400">
                <a:solidFill>
                  <a:srgbClr val="000000"/>
                </a:solidFill>
              </a:rPr>
              <a:t>Verifiability (phải kiểm thử được – không được thì không thể sử dụng). </a:t>
            </a:r>
            <a:r>
              <a:rPr lang="en-GB" sz="2400" i="1" dirty="0">
                <a:solidFill>
                  <a:srgbClr val="000000"/>
                </a:solidFill>
              </a:rPr>
              <a:t>Can the requirements be checked?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a:t>Prototyping</a:t>
            </a:r>
            <a:endParaRPr lang="en-GB" dirty="0"/>
          </a:p>
          <a:p>
            <a:pPr lvl="1">
              <a:lnSpc>
                <a:spcPct val="90000"/>
              </a:lnSpc>
            </a:pPr>
            <a:r>
              <a:rPr lang="en-GB" dirty="0"/>
              <a:t>Using an executable model of the system to check requirements. Covered in Chapter 2.</a:t>
            </a:r>
          </a:p>
          <a:p>
            <a:pPr>
              <a:lnSpc>
                <a:spcPct val="90000"/>
              </a:lnSpc>
            </a:pPr>
            <a:r>
              <a:rPr lang="en-GB" b="1"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a:t>
            </a:r>
            <a:r>
              <a:rPr lang="en-GB" i="1"/>
              <a:t>definition is being formulated.</a:t>
            </a:r>
          </a:p>
          <a:p>
            <a:r>
              <a:rPr lang="en-GB">
                <a:solidFill>
                  <a:srgbClr val="FF0000"/>
                </a:solidFill>
              </a:rPr>
              <a:t>Both client and contractor staff should be involved in reviews.</a:t>
            </a:r>
          </a:p>
          <a:p>
            <a:r>
              <a:rPr lang="en-GB" i="1"/>
              <a:t>Reviews may be formal (with completed documents) or informal. </a:t>
            </a:r>
            <a:r>
              <a:rPr lang="en-GB"/>
              <a:t>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highlight>
                  <a:srgbClr val="FFFF00"/>
                </a:highlight>
              </a:rPr>
              <a:t>Review checks</a:t>
            </a:r>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en-GB" dirty="0">
                <a:solidFill>
                  <a:srgbClr val="FF0000"/>
                </a:solidFill>
              </a:rPr>
              <a:t>Verifiability</a:t>
            </a:r>
            <a:endParaRPr lang="en-GB" dirty="0"/>
          </a:p>
          <a:p>
            <a:pPr lvl="1">
              <a:lnSpc>
                <a:spcPct val="90000"/>
              </a:lnSpc>
            </a:pPr>
            <a:r>
              <a:rPr lang="en-GB" dirty="0"/>
              <a:t>Is the requirement realistically </a:t>
            </a:r>
            <a:r>
              <a:rPr lang="en-GB" dirty="0">
                <a:highlight>
                  <a:srgbClr val="FFFF00"/>
                </a:highlight>
              </a:rPr>
              <a:t>testable?</a:t>
            </a:r>
          </a:p>
          <a:p>
            <a:pPr>
              <a:lnSpc>
                <a:spcPct val="90000"/>
              </a:lnSpc>
            </a:pPr>
            <a:r>
              <a:rPr lang="en-GB" dirty="0">
                <a:solidFill>
                  <a:srgbClr val="FF0000"/>
                </a:solidFill>
              </a:rPr>
              <a:t>Comprehensibility</a:t>
            </a:r>
            <a:endParaRPr lang="en-GB" dirty="0"/>
          </a:p>
          <a:p>
            <a:pPr lvl="1">
              <a:lnSpc>
                <a:spcPct val="90000"/>
              </a:lnSpc>
            </a:pPr>
            <a:r>
              <a:rPr lang="en-GB" dirty="0"/>
              <a:t>Is the requirement </a:t>
            </a:r>
            <a:r>
              <a:rPr lang="en-GB" dirty="0">
                <a:highlight>
                  <a:srgbClr val="FFFF00"/>
                </a:highlight>
              </a:rPr>
              <a:t>properly understood?</a:t>
            </a:r>
          </a:p>
          <a:p>
            <a:pPr>
              <a:lnSpc>
                <a:spcPct val="90000"/>
              </a:lnSpc>
            </a:pPr>
            <a:r>
              <a:rPr lang="en-GB" dirty="0">
                <a:solidFill>
                  <a:srgbClr val="FF0000"/>
                </a:solidFill>
              </a:rPr>
              <a:t>Traceability</a:t>
            </a:r>
            <a:endParaRPr lang="en-GB" dirty="0"/>
          </a:p>
          <a:p>
            <a:pPr lvl="1">
              <a:lnSpc>
                <a:spcPct val="90000"/>
              </a:lnSpc>
            </a:pPr>
            <a:r>
              <a:rPr lang="en-GB" dirty="0"/>
              <a:t>Is the origin of the </a:t>
            </a:r>
            <a:r>
              <a:rPr lang="en-GB" dirty="0">
                <a:highlight>
                  <a:srgbClr val="FFFF00"/>
                </a:highlight>
              </a:rPr>
              <a:t>requirement clearly stated?</a:t>
            </a:r>
          </a:p>
          <a:p>
            <a:pPr>
              <a:lnSpc>
                <a:spcPct val="90000"/>
              </a:lnSpc>
            </a:pPr>
            <a:r>
              <a:rPr lang="en-GB" dirty="0">
                <a:solidFill>
                  <a:srgbClr val="FF0000"/>
                </a:solidFill>
              </a:rPr>
              <a:t>Adaptability</a:t>
            </a:r>
            <a:endParaRPr lang="en-GB" dirty="0"/>
          </a:p>
          <a:p>
            <a:pPr lvl="1">
              <a:lnSpc>
                <a:spcPct val="90000"/>
              </a:lnSpc>
            </a:pPr>
            <a:r>
              <a:rPr lang="en-GB" dirty="0"/>
              <a:t>Can the requirement </a:t>
            </a:r>
            <a:r>
              <a:rPr lang="en-GB" dirty="0">
                <a:highlight>
                  <a:srgbClr val="FFFF00"/>
                </a:highlight>
              </a:rPr>
              <a:t>be changed without a large impact on other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change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606619586"/>
      </p:ext>
    </p:extLst>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The business and technical environment of the system </a:t>
            </a:r>
            <a:r>
              <a:rPr lang="en-US" dirty="0">
                <a:solidFill>
                  <a:srgbClr val="FF0000"/>
                </a:solidFill>
              </a:rPr>
              <a:t>always changes after installation. </a:t>
            </a:r>
          </a:p>
          <a:p>
            <a:pPr lvl="1"/>
            <a:r>
              <a:rPr lang="en-US" dirty="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a:p>
          <a:p>
            <a:r>
              <a:rPr lang="en-US" dirty="0"/>
              <a:t>The people </a:t>
            </a:r>
            <a:r>
              <a:rPr lang="en-US" dirty="0">
                <a:solidFill>
                  <a:srgbClr val="FF0000"/>
                </a:solidFill>
              </a:rPr>
              <a:t>who pay for a system and the users </a:t>
            </a:r>
            <a:r>
              <a:rPr lang="en-US" dirty="0"/>
              <a:t>of that system </a:t>
            </a:r>
            <a:r>
              <a:rPr lang="en-US" b="1" dirty="0">
                <a:solidFill>
                  <a:srgbClr val="FF0000"/>
                </a:solidFill>
                <a:highlight>
                  <a:srgbClr val="FFFF00"/>
                </a:highlight>
              </a:rPr>
              <a:t>are rarely the same people. </a:t>
            </a:r>
          </a:p>
          <a:p>
            <a:pPr lvl="1"/>
            <a:r>
              <a:rPr lang="en-US" dirty="0"/>
              <a:t>System customers impose requirements because of organizational and budgetary constraints. These may conflict with end-user requirements and, after delivery, new features may have to be added for user support if the system is to meet its goals.</a:t>
            </a:r>
            <a:endParaRPr lang="en-GB" dirty="0"/>
          </a:p>
          <a:p>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Large systems usually have a diverse user community, with many users having </a:t>
            </a:r>
            <a:r>
              <a:rPr lang="en-US" dirty="0">
                <a:solidFill>
                  <a:srgbClr val="FF0000"/>
                </a:solidFill>
              </a:rPr>
              <a:t>different requirements </a:t>
            </a:r>
            <a:r>
              <a:rPr lang="en-US" dirty="0"/>
              <a:t>and </a:t>
            </a:r>
            <a:r>
              <a:rPr lang="en-US" dirty="0">
                <a:solidFill>
                  <a:srgbClr val="FF0000"/>
                </a:solidFill>
              </a:rPr>
              <a:t>priorities that may be conflicting or contradictory. </a:t>
            </a:r>
          </a:p>
          <a:p>
            <a:pPr lvl="1"/>
            <a:r>
              <a:rPr lang="en-US" dirty="0"/>
              <a:t>The final system requirements are inevitably a compromise between them and, with experience, </a:t>
            </a:r>
            <a:r>
              <a:rPr lang="en-US" dirty="0">
                <a:solidFill>
                  <a:srgbClr val="FF0000"/>
                </a:solidFill>
              </a:rPr>
              <a:t>it is often discovered that the balance of support given to different users has to be changed.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solidFill>
                  <a:srgbClr val="FF0000"/>
                </a:solidFill>
              </a:rPr>
              <a:t>Readers</a:t>
            </a:r>
            <a:r>
              <a:rPr lang="en-US" dirty="0"/>
              <a:t> of different types of requirements specification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pic>
        <p:nvPicPr>
          <p:cNvPr id="4" name="Picture 3" descr="4.2 ReqReaders.eps"/>
          <p:cNvPicPr>
            <a:picLocks noChangeAspect="1"/>
          </p:cNvPicPr>
          <p:nvPr/>
        </p:nvPicPr>
        <p:blipFill>
          <a:blip r:embed="rId3"/>
          <a:stretch>
            <a:fillRect/>
          </a:stretch>
        </p:blipFill>
        <p:spPr>
          <a:xfrm>
            <a:off x="1219200" y="2057400"/>
            <a:ext cx="6531232" cy="365155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Requirements evolution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r>
              <a:rPr lang="en-GB" sz="2400" dirty="0"/>
              <a:t>Requirements management </a:t>
            </a:r>
            <a:r>
              <a:rPr lang="en-GB" sz="2400" dirty="0">
                <a:solidFill>
                  <a:srgbClr val="FF0000"/>
                </a:solidFill>
              </a:rPr>
              <a:t>is the process</a:t>
            </a:r>
            <a:r>
              <a:rPr lang="en-GB" sz="2400" dirty="0"/>
              <a:t> of </a:t>
            </a:r>
            <a:r>
              <a:rPr lang="en-GB" sz="2400" i="1" dirty="0"/>
              <a:t>managing changing requirements </a:t>
            </a:r>
            <a:r>
              <a:rPr lang="en-GB" sz="2400" i="1" dirty="0">
                <a:solidFill>
                  <a:srgbClr val="FF0000"/>
                </a:solidFill>
              </a:rPr>
              <a:t>during the requirements engineering process and system development.</a:t>
            </a:r>
          </a:p>
          <a:p>
            <a:r>
              <a:rPr lang="en-GB" dirty="0"/>
              <a:t>New requirements emerge as a system </a:t>
            </a:r>
            <a:r>
              <a:rPr lang="en-GB" dirty="0">
                <a:solidFill>
                  <a:srgbClr val="FF0000"/>
                </a:solidFill>
              </a:rPr>
              <a:t>is being developed and after it has gone into use.</a:t>
            </a:r>
          </a:p>
          <a:p>
            <a:r>
              <a:rPr lang="en-US" dirty="0"/>
              <a:t>You need to </a:t>
            </a:r>
            <a:r>
              <a:rPr lang="en-US" dirty="0">
                <a:solidFill>
                  <a:srgbClr val="FF0000"/>
                </a:solidFill>
              </a:rPr>
              <a:t>keep track of individual requirements and maintain links between dependent requirements </a:t>
            </a:r>
            <a:r>
              <a:rPr lang="en-US" dirty="0"/>
              <a:t>so that you can assess the impact of requirements changes. You need to </a:t>
            </a:r>
            <a:r>
              <a:rPr lang="en-US" dirty="0">
                <a:solidFill>
                  <a:srgbClr val="FF0000"/>
                </a:solidFill>
              </a:rPr>
              <a:t>establish a formal process</a:t>
            </a:r>
            <a:r>
              <a:rPr lang="en-US" dirty="0"/>
              <a:t> for making change proposals and linking these to system requirements.</a:t>
            </a:r>
            <a:r>
              <a:rPr lang="en-GB" dirty="0"/>
              <a:t> </a:t>
            </a:r>
            <a:endParaRPr lang="en-GB" sz="24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152130912"/>
      </p:ext>
    </p:extLst>
  </p:cSld>
  <p:clrMapOvr>
    <a:masterClrMapping/>
  </p:clrMapOvr>
  <p:transition spd="med">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 planning</a:t>
            </a:r>
          </a:p>
        </p:txBody>
      </p:sp>
      <p:sp>
        <p:nvSpPr>
          <p:cNvPr id="3" name="Content Placeholder 2"/>
          <p:cNvSpPr>
            <a:spLocks noGrp="1"/>
          </p:cNvSpPr>
          <p:nvPr>
            <p:ph idx="1"/>
          </p:nvPr>
        </p:nvSpPr>
        <p:spPr>
          <a:xfrm>
            <a:off x="304800" y="1524000"/>
            <a:ext cx="8686800" cy="4525963"/>
          </a:xfrm>
        </p:spPr>
        <p:txBody>
          <a:bodyPr/>
          <a:lstStyle/>
          <a:p>
            <a:r>
              <a:rPr lang="en-US" dirty="0"/>
              <a:t>Establishes the level of requirements management detail that is required.</a:t>
            </a:r>
          </a:p>
          <a:p>
            <a:r>
              <a:rPr lang="en-US" dirty="0"/>
              <a:t>Requirements management decisions:</a:t>
            </a:r>
          </a:p>
          <a:p>
            <a:pPr lvl="1"/>
            <a:r>
              <a:rPr lang="en-US" i="1" dirty="0">
                <a:solidFill>
                  <a:schemeClr val="tx1"/>
                </a:solidFill>
              </a:rPr>
              <a:t>Requirements identificati</a:t>
            </a:r>
            <a:r>
              <a:rPr lang="en-US" i="1" dirty="0">
                <a:solidFill>
                  <a:srgbClr val="000000"/>
                </a:solidFill>
              </a:rPr>
              <a:t>on</a:t>
            </a:r>
            <a:r>
              <a:rPr lang="en-US" dirty="0">
                <a:solidFill>
                  <a:srgbClr val="FF0000"/>
                </a:solidFill>
              </a:rPr>
              <a:t> </a:t>
            </a:r>
            <a:r>
              <a:rPr lang="en-US" dirty="0"/>
              <a:t>Each requirement must be </a:t>
            </a:r>
            <a:r>
              <a:rPr lang="en-US" dirty="0">
                <a:solidFill>
                  <a:srgbClr val="FF0000"/>
                </a:solidFill>
              </a:rPr>
              <a:t>uniquely identified </a:t>
            </a:r>
            <a:r>
              <a:rPr lang="en-US" dirty="0"/>
              <a:t>so that it can be cross-referenced with other requirements. </a:t>
            </a:r>
            <a:endParaRPr lang="en-GB" dirty="0"/>
          </a:p>
          <a:p>
            <a:pPr lvl="1"/>
            <a:r>
              <a:rPr lang="en-US" i="1" dirty="0">
                <a:solidFill>
                  <a:srgbClr val="000000"/>
                </a:solidFill>
              </a:rPr>
              <a:t>A change management process</a:t>
            </a:r>
            <a:r>
              <a:rPr lang="en-US" dirty="0">
                <a:solidFill>
                  <a:srgbClr val="000000"/>
                </a:solidFill>
              </a:rPr>
              <a:t> </a:t>
            </a:r>
            <a:r>
              <a:rPr lang="en-US" dirty="0"/>
              <a:t>This is the </a:t>
            </a:r>
            <a:r>
              <a:rPr lang="en-US" dirty="0">
                <a:solidFill>
                  <a:srgbClr val="FF0000"/>
                </a:solidFill>
              </a:rPr>
              <a:t>set of activities that assess the impact and cost of changes. </a:t>
            </a:r>
            <a:r>
              <a:rPr lang="en-US" dirty="0"/>
              <a:t>I discuss this process in more detail in the following section.</a:t>
            </a:r>
            <a:endParaRPr lang="en-GB" dirty="0"/>
          </a:p>
          <a:p>
            <a:pPr lvl="1"/>
            <a:r>
              <a:rPr lang="en-US" i="1" dirty="0">
                <a:solidFill>
                  <a:srgbClr val="000000"/>
                </a:solidFill>
              </a:rPr>
              <a:t>Traceability policies</a:t>
            </a:r>
            <a:r>
              <a:rPr lang="en-US" dirty="0">
                <a:solidFill>
                  <a:srgbClr val="000000"/>
                </a:solidFill>
              </a:rPr>
              <a:t> </a:t>
            </a:r>
            <a:r>
              <a:rPr lang="en-US" dirty="0"/>
              <a:t>These policies define the relationships between each requirement and between the requirements and the system design that should be recorded. </a:t>
            </a:r>
            <a:endParaRPr lang="en-GB" dirty="0"/>
          </a:p>
          <a:p>
            <a:pPr lvl="1"/>
            <a:r>
              <a:rPr lang="en-US" i="1" dirty="0">
                <a:solidFill>
                  <a:srgbClr val="000000"/>
                </a:solidFill>
              </a:rPr>
              <a:t>Tool support</a:t>
            </a:r>
            <a:r>
              <a:rPr lang="en-US" dirty="0">
                <a:solidFill>
                  <a:srgbClr val="000000"/>
                </a:solidFill>
              </a:rPr>
              <a:t> </a:t>
            </a:r>
            <a:r>
              <a:rPr lang="en-US" dirty="0"/>
              <a:t>Tools that may be used range from specialist requirements management systems to spreadsheets and simple database systems.</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82</a:t>
            </a:fld>
            <a:endParaRPr lang="en-US" dirty="0"/>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change management</a:t>
            </a:r>
          </a:p>
        </p:txBody>
      </p:sp>
      <p:sp>
        <p:nvSpPr>
          <p:cNvPr id="3" name="Content Placeholder 2"/>
          <p:cNvSpPr>
            <a:spLocks noGrp="1"/>
          </p:cNvSpPr>
          <p:nvPr>
            <p:ph idx="1"/>
          </p:nvPr>
        </p:nvSpPr>
        <p:spPr/>
        <p:txBody>
          <a:bodyPr/>
          <a:lstStyle/>
          <a:p>
            <a:r>
              <a:rPr lang="en-US" dirty="0">
                <a:solidFill>
                  <a:srgbClr val="000000"/>
                </a:solidFill>
              </a:rPr>
              <a:t>Deciding if a </a:t>
            </a:r>
            <a:r>
              <a:rPr lang="en-US" dirty="0">
                <a:solidFill>
                  <a:srgbClr val="FF0000"/>
                </a:solidFill>
              </a:rPr>
              <a:t>requirements change should be accepted</a:t>
            </a:r>
          </a:p>
          <a:p>
            <a:pPr lvl="1"/>
            <a:r>
              <a:rPr lang="en-US" i="1" dirty="0">
                <a:solidFill>
                  <a:srgbClr val="000000"/>
                </a:solidFill>
              </a:rPr>
              <a:t>Problem analysis and change specification</a:t>
            </a:r>
            <a:r>
              <a:rPr lang="en-US" dirty="0">
                <a:solidFill>
                  <a:srgbClr val="000000"/>
                </a:solidFill>
              </a:rPr>
              <a:t> </a:t>
            </a:r>
          </a:p>
          <a:p>
            <a:pPr lvl="2"/>
            <a:r>
              <a:rPr lang="en-US" dirty="0">
                <a:solidFill>
                  <a:srgbClr val="000000"/>
                </a:solidFill>
              </a:rPr>
              <a:t>During this stage, the problem or the change </a:t>
            </a:r>
            <a:r>
              <a:rPr lang="en-US">
                <a:solidFill>
                  <a:srgbClr val="000000"/>
                </a:solidFill>
              </a:rPr>
              <a:t>proposal (Đề nghị) is </a:t>
            </a:r>
            <a:r>
              <a:rPr lang="en-US" dirty="0">
                <a:solidFill>
                  <a:srgbClr val="000000"/>
                </a:solidFill>
              </a:rPr>
              <a:t>analyzed to check that it is valid. This analysis is fed back to the change requestor who may respond with a more specific requirements change proposal, or decide to withdraw the request.</a:t>
            </a:r>
            <a:endParaRPr lang="en-GB" dirty="0">
              <a:solidFill>
                <a:srgbClr val="000000"/>
              </a:solidFill>
            </a:endParaRPr>
          </a:p>
          <a:p>
            <a:pPr lvl="1"/>
            <a:r>
              <a:rPr lang="en-US" i="1" dirty="0">
                <a:solidFill>
                  <a:srgbClr val="000000"/>
                </a:solidFill>
              </a:rPr>
              <a:t>Change analysis and costing</a:t>
            </a:r>
            <a:r>
              <a:rPr lang="en-US" dirty="0">
                <a:solidFill>
                  <a:srgbClr val="000000"/>
                </a:solidFill>
              </a:rPr>
              <a:t> </a:t>
            </a:r>
          </a:p>
          <a:p>
            <a:pPr lvl="2"/>
            <a:r>
              <a:rPr lang="en-US" dirty="0">
                <a:solidFill>
                  <a:srgbClr val="000000"/>
                </a:solidFill>
              </a:rPr>
              <a:t>The effect of the proposed change is assessed using traceability information and general knowledge of the system requirements. </a:t>
            </a:r>
            <a:r>
              <a:rPr lang="en-US" dirty="0">
                <a:solidFill>
                  <a:srgbClr val="FF0000"/>
                </a:solidFill>
              </a:rPr>
              <a:t>Once this analysis is completed, a decision is made whether or not to proceed with the requirements change.</a:t>
            </a:r>
            <a:endParaRPr lang="en-GB" dirty="0">
              <a:solidFill>
                <a:srgbClr val="FF0000"/>
              </a:solidFill>
            </a:endParaRPr>
          </a:p>
          <a:p>
            <a:pPr lvl="1"/>
            <a:r>
              <a:rPr lang="en-US" dirty="0">
                <a:solidFill>
                  <a:srgbClr val="000000"/>
                </a:solidFill>
              </a:rPr>
              <a:t>Change implementation </a:t>
            </a:r>
          </a:p>
          <a:p>
            <a:pPr lvl="2"/>
            <a:r>
              <a:rPr lang="en-US" dirty="0">
                <a:solidFill>
                  <a:srgbClr val="000000"/>
                </a:solidFill>
              </a:rPr>
              <a:t>The </a:t>
            </a:r>
            <a:r>
              <a:rPr lang="en-US" dirty="0">
                <a:solidFill>
                  <a:srgbClr val="FF0000"/>
                </a:solidFill>
              </a:rPr>
              <a:t>requirements document and, where necessary, the system design and implementation, are modified. </a:t>
            </a:r>
            <a:r>
              <a:rPr lang="en-US" dirty="0">
                <a:solidFill>
                  <a:srgbClr val="000000"/>
                </a:solidFill>
              </a:rPr>
              <a:t>Ideally, the document should be organized so that changes can be easily implemented.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Requirements change management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84</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for a software system set out </a:t>
            </a:r>
            <a:r>
              <a:rPr lang="en-US" dirty="0">
                <a:solidFill>
                  <a:srgbClr val="FF0000"/>
                </a:solidFill>
              </a:rPr>
              <a:t>what the system should do and define constraints </a:t>
            </a:r>
            <a:r>
              <a:rPr lang="en-US" dirty="0"/>
              <a:t>on its operation and implementation.</a:t>
            </a:r>
            <a:endParaRPr lang="en-GB" dirty="0"/>
          </a:p>
          <a:p>
            <a:r>
              <a:rPr lang="en-US" dirty="0"/>
              <a:t>Functional requirements are statements of the services that the system </a:t>
            </a:r>
            <a:r>
              <a:rPr lang="en-US" dirty="0">
                <a:solidFill>
                  <a:srgbClr val="FF0000"/>
                </a:solidFill>
              </a:rPr>
              <a:t>must provide or are descriptions of how some computations must be carried out. </a:t>
            </a:r>
            <a:endParaRPr lang="en-GB" dirty="0">
              <a:solidFill>
                <a:srgbClr val="FF0000"/>
              </a:solidFill>
            </a:endParaRPr>
          </a:p>
          <a:p>
            <a:r>
              <a:rPr lang="en-US" dirty="0"/>
              <a:t>Non-functional requirements often constrain the system </a:t>
            </a:r>
            <a:r>
              <a:rPr lang="en-US" dirty="0">
                <a:solidFill>
                  <a:srgbClr val="FF0000"/>
                </a:solidFill>
              </a:rPr>
              <a:t>being developed and the development process</a:t>
            </a:r>
            <a:r>
              <a:rPr lang="en-US" dirty="0"/>
              <a:t> being used. </a:t>
            </a:r>
          </a:p>
          <a:p>
            <a:r>
              <a:rPr lang="en-US" dirty="0"/>
              <a:t>They often relate to the emergent properties of the system and therefore apply to the system as a whole.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551034023"/>
      </p:ext>
    </p:extLst>
  </p:cSld>
  <p:clrMapOvr>
    <a:masterClrMapping/>
  </p:clrMapOvr>
  <p:transition spd="med">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600200"/>
            <a:ext cx="8382000" cy="4525963"/>
          </a:xfrm>
        </p:spPr>
        <p:txBody>
          <a:bodyPr/>
          <a:lstStyle/>
          <a:p>
            <a:r>
              <a:rPr lang="en-US" dirty="0">
                <a:solidFill>
                  <a:srgbClr val="FF0000"/>
                </a:solidFill>
              </a:rPr>
              <a:t>The requirements engineering process </a:t>
            </a:r>
            <a:r>
              <a:rPr lang="en-US" dirty="0"/>
              <a:t>is an </a:t>
            </a:r>
            <a:r>
              <a:rPr lang="en-US" b="1" dirty="0">
                <a:highlight>
                  <a:srgbClr val="FFFF00"/>
                </a:highlight>
              </a:rPr>
              <a:t>iterative process</a:t>
            </a:r>
            <a:r>
              <a:rPr lang="en-US" dirty="0"/>
              <a:t> that includes </a:t>
            </a:r>
            <a:r>
              <a:rPr lang="en-US" i="1" dirty="0">
                <a:solidFill>
                  <a:srgbClr val="FF0000"/>
                </a:solidFill>
              </a:rPr>
              <a:t>requirements elicitation, specification and validation.</a:t>
            </a:r>
            <a:endParaRPr lang="en-GB" i="1" dirty="0">
              <a:solidFill>
                <a:srgbClr val="FF0000"/>
              </a:solidFill>
            </a:endParaRPr>
          </a:p>
          <a:p>
            <a:r>
              <a:rPr lang="en-US" dirty="0"/>
              <a:t>Requirements elicitation is </a:t>
            </a:r>
            <a:r>
              <a:rPr lang="en-US" dirty="0">
                <a:solidFill>
                  <a:srgbClr val="FF0000"/>
                </a:solidFill>
              </a:rPr>
              <a:t>an iterative process </a:t>
            </a:r>
            <a:r>
              <a:rPr lang="en-US" dirty="0"/>
              <a:t>that can be represented as a spiral of activities – </a:t>
            </a:r>
            <a:r>
              <a:rPr lang="en-US" dirty="0">
                <a:solidFill>
                  <a:srgbClr val="FF0000"/>
                </a:solidFill>
              </a:rPr>
              <a:t>requirements discovery, requirements classification and organization, requirements negotiation and requirements documentation.</a:t>
            </a:r>
            <a:r>
              <a:rPr lang="en-GB" dirty="0">
                <a:solidFill>
                  <a:srgbClr val="FF0000"/>
                </a:solidFill>
              </a:rPr>
              <a:t> </a:t>
            </a:r>
          </a:p>
          <a:p>
            <a:r>
              <a:rPr lang="en-US" dirty="0"/>
              <a:t>You can use a range of </a:t>
            </a:r>
            <a:r>
              <a:rPr lang="en-US" i="1" dirty="0">
                <a:solidFill>
                  <a:srgbClr val="FF0000"/>
                </a:solidFill>
              </a:rPr>
              <a:t>techniques for requirements elicitation including interviews and ethnography. </a:t>
            </a:r>
            <a:r>
              <a:rPr lang="en-US" dirty="0">
                <a:highlight>
                  <a:srgbClr val="FFFF00"/>
                </a:highlight>
              </a:rPr>
              <a:t>User stories and scenarios may be used to facilitate discussions.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452821670"/>
      </p:ext>
    </p:extLst>
  </p:cSld>
  <p:clrMapOvr>
    <a:masterClrMapping/>
  </p:clrMapOvr>
  <p:transition spd="med">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a:t>
            </a:r>
            <a:r>
              <a:rPr lang="en-US" dirty="0">
                <a:solidFill>
                  <a:srgbClr val="FF0000"/>
                </a:solidFill>
                <a:highlight>
                  <a:srgbClr val="FFFF00"/>
                </a:highlight>
              </a:rPr>
              <a:t>specification</a:t>
            </a:r>
            <a:r>
              <a:rPr lang="en-US" dirty="0"/>
              <a:t> is the </a:t>
            </a:r>
            <a:r>
              <a:rPr lang="en-US" dirty="0">
                <a:highlight>
                  <a:srgbClr val="FFFF00"/>
                </a:highlight>
              </a:rPr>
              <a:t>process of formally documenting the user and system requirements</a:t>
            </a:r>
            <a:r>
              <a:rPr lang="en-US" dirty="0"/>
              <a:t> and creating a software requirements document.</a:t>
            </a:r>
          </a:p>
          <a:p>
            <a:r>
              <a:rPr lang="en-US" dirty="0"/>
              <a:t>The software requirements document is </a:t>
            </a:r>
            <a:r>
              <a:rPr lang="en-US" b="1" dirty="0">
                <a:solidFill>
                  <a:srgbClr val="FF0000"/>
                </a:solidFill>
              </a:rPr>
              <a:t>an agreed statement of the system requirements. </a:t>
            </a:r>
            <a:r>
              <a:rPr lang="en-US" dirty="0"/>
              <a:t>It should be </a:t>
            </a:r>
            <a:r>
              <a:rPr lang="en-US" i="1" dirty="0">
                <a:solidFill>
                  <a:srgbClr val="FF0000"/>
                </a:solidFill>
              </a:rPr>
              <a:t>organized so that </a:t>
            </a:r>
            <a:r>
              <a:rPr lang="en-US" i="1" dirty="0">
                <a:solidFill>
                  <a:srgbClr val="FF0000"/>
                </a:solidFill>
                <a:highlight>
                  <a:srgbClr val="FFFF00"/>
                </a:highlight>
              </a:rPr>
              <a:t>both system customers and software developers </a:t>
            </a:r>
            <a:r>
              <a:rPr lang="en-US" i="1" dirty="0">
                <a:solidFill>
                  <a:srgbClr val="FF0000"/>
                </a:solidFill>
              </a:rPr>
              <a:t>can use it.</a:t>
            </a:r>
            <a:endParaRPr lang="en-GB" i="1" dirty="0">
              <a:solidFill>
                <a:srgbClr val="FF0000"/>
              </a:solidFill>
            </a:endParaRP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10089195"/>
      </p:ext>
    </p:extLst>
  </p:cSld>
  <p:clrMapOvr>
    <a:masterClrMapping/>
  </p:clrMapOvr>
  <p:transition spd="med">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endParaRPr lang="en-US" dirty="0"/>
          </a:p>
        </p:txBody>
      </p:sp>
      <p:sp>
        <p:nvSpPr>
          <p:cNvPr id="3" name="Content Placeholder 2"/>
          <p:cNvSpPr>
            <a:spLocks noGrp="1"/>
          </p:cNvSpPr>
          <p:nvPr>
            <p:ph idx="1"/>
          </p:nvPr>
        </p:nvSpPr>
        <p:spPr/>
        <p:txBody>
          <a:bodyPr/>
          <a:lstStyle/>
          <a:p>
            <a:r>
              <a:rPr lang="en-US" dirty="0"/>
              <a:t>Requirements </a:t>
            </a:r>
            <a:r>
              <a:rPr lang="en-US" b="1" dirty="0">
                <a:solidFill>
                  <a:srgbClr val="FF0000"/>
                </a:solidFill>
                <a:highlight>
                  <a:srgbClr val="FFFF00"/>
                </a:highlight>
              </a:rPr>
              <a:t>validation</a:t>
            </a:r>
            <a:r>
              <a:rPr lang="en-US" dirty="0"/>
              <a:t> is the process of checking the requirements for </a:t>
            </a:r>
            <a:r>
              <a:rPr lang="en-US" i="1" dirty="0">
                <a:solidFill>
                  <a:srgbClr val="FF0000"/>
                </a:solidFill>
              </a:rPr>
              <a:t>validity, consistency, completeness, realism and verifiability. </a:t>
            </a:r>
            <a:endParaRPr lang="en-GB" i="1" dirty="0">
              <a:solidFill>
                <a:srgbClr val="FF0000"/>
              </a:solidFill>
            </a:endParaRPr>
          </a:p>
          <a:p>
            <a:r>
              <a:rPr lang="en-US" dirty="0"/>
              <a:t>Business, </a:t>
            </a:r>
            <a:r>
              <a:rPr lang="en-US" b="1" dirty="0">
                <a:solidFill>
                  <a:srgbClr val="FF0000"/>
                </a:solidFill>
                <a:highlight>
                  <a:srgbClr val="FFFF00"/>
                </a:highlight>
              </a:rPr>
              <a:t>organizational and technical changes inevitably lead to changes to the requirements </a:t>
            </a:r>
            <a:r>
              <a:rPr lang="en-US" dirty="0"/>
              <a:t>for a software system. Requirements management is the </a:t>
            </a:r>
            <a:r>
              <a:rPr lang="en-US" i="1" dirty="0">
                <a:solidFill>
                  <a:srgbClr val="FF0000"/>
                </a:solidFill>
              </a:rPr>
              <a:t>process of managing and controlling these changes.</a:t>
            </a:r>
            <a:endParaRPr lang="en-GB" i="1" dirty="0">
              <a:solidFill>
                <a:srgbClr val="FF0000"/>
              </a:solidFill>
            </a:endParaRPr>
          </a:p>
          <a:p>
            <a:endParaRPr lang="en-US" dirty="0"/>
          </a:p>
        </p:txBody>
      </p:sp>
      <p:sp>
        <p:nvSpPr>
          <p:cNvPr id="5" name="Footer Placeholder 4"/>
          <p:cNvSpPr>
            <a:spLocks noGrp="1"/>
          </p:cNvSpPr>
          <p:nvPr>
            <p:ph type="ftr" sz="quarter" idx="11"/>
          </p:nvPr>
        </p:nvSpPr>
        <p:spPr/>
        <p:txBody>
          <a:bodyPr/>
          <a:lstStyle/>
          <a:p>
            <a:r>
              <a:rPr lang="en-US"/>
              <a:t>Chapter 4 Requirements Engineering</a:t>
            </a:r>
          </a:p>
        </p:txBody>
      </p:sp>
      <p:sp>
        <p:nvSpPr>
          <p:cNvPr id="4" name="Slide Number Placeholder 3"/>
          <p:cNvSpPr>
            <a:spLocks noGrp="1"/>
          </p:cNvSpPr>
          <p:nvPr>
            <p:ph type="sldNum" sz="quarter" idx="12"/>
          </p:nvPr>
        </p:nvSpPr>
        <p:spPr/>
        <p:txBody>
          <a:bodyPr/>
          <a:lstStyle/>
          <a:p>
            <a:fld id="{825F70CE-84E9-D04C-9B15-10C693AA0F2A}" type="slidenum">
              <a:rPr lang="en-US" smtClean="0"/>
              <a:pPr/>
              <a:t>88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System stakeholders (Các bên liên quan của hệ thống)</a:t>
            </a:r>
            <a:endParaRPr lang="en-US" dirty="0"/>
          </a:p>
        </p:txBody>
      </p:sp>
      <p:sp>
        <p:nvSpPr>
          <p:cNvPr id="3" name="Content Placeholder 2"/>
          <p:cNvSpPr>
            <a:spLocks noGrp="1"/>
          </p:cNvSpPr>
          <p:nvPr>
            <p:ph idx="1"/>
          </p:nvPr>
        </p:nvSpPr>
        <p:spPr/>
        <p:txBody>
          <a:bodyPr/>
          <a:lstStyle/>
          <a:p>
            <a:r>
              <a:rPr lang="en-US" i="1" dirty="0"/>
              <a:t>Any person or organization who is affected by the system in some way and so who has </a:t>
            </a:r>
            <a:r>
              <a:rPr lang="en-US" i="1"/>
              <a:t>a legitimate (hợp pháp, chính đáng) </a:t>
            </a:r>
            <a:r>
              <a:rPr lang="en-US" i="1" dirty="0"/>
              <a:t>interest</a:t>
            </a:r>
          </a:p>
          <a:p>
            <a:r>
              <a:rPr lang="en-US" dirty="0"/>
              <a:t>Stakeholder types</a:t>
            </a:r>
          </a:p>
          <a:p>
            <a:pPr lvl="1"/>
            <a:r>
              <a:rPr lang="en-US" dirty="0"/>
              <a:t>End users</a:t>
            </a:r>
          </a:p>
          <a:p>
            <a:pPr lvl="1"/>
            <a:r>
              <a:rPr lang="en-US" dirty="0"/>
              <a:t>System managers</a:t>
            </a:r>
          </a:p>
          <a:p>
            <a:pPr lvl="1"/>
            <a:r>
              <a:rPr lang="en-US" dirty="0"/>
              <a:t>System owners</a:t>
            </a:r>
          </a:p>
          <a:p>
            <a:pPr lvl="1"/>
            <a:r>
              <a:rPr lang="en-US" dirty="0"/>
              <a:t>External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70292469"/>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4811</TotalTime>
  <Words>6722</Words>
  <Application>Microsoft Office PowerPoint</Application>
  <PresentationFormat>On-screen Show (4:3)</PresentationFormat>
  <Paragraphs>704</Paragraphs>
  <Slides>88</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94" baseType="lpstr">
      <vt:lpstr>Arial</vt:lpstr>
      <vt:lpstr>Calibri</vt:lpstr>
      <vt:lpstr>Wingdings</vt:lpstr>
      <vt:lpstr>Zapf Dingbats</vt:lpstr>
      <vt:lpstr>SE10 slides</vt:lpstr>
      <vt:lpstr>Document</vt:lpstr>
      <vt:lpstr>Chapter 4 – Requirements Engineering</vt:lpstr>
      <vt:lpstr>Topics covered</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System stakeholders (Các bên liên quan của hệ thống)</vt:lpstr>
      <vt:lpstr>Stakeholders in the Mentcare system</vt:lpstr>
      <vt:lpstr>Stakeholders in the Mentcare system</vt:lpstr>
      <vt:lpstr>Agile methods and requirements</vt:lpstr>
      <vt:lpstr>Functional and non-functional requirements (Yêu cầu chức năng và phi chức năng)</vt:lpstr>
      <vt:lpstr>Functional and non-functional requirements</vt:lpstr>
      <vt:lpstr>Functional requirements</vt:lpstr>
      <vt:lpstr>Mentcare system: functional requirements</vt:lpstr>
      <vt:lpstr>Requirements imprecision (Yêu cầu không chính xác)</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Mentcare system</vt:lpstr>
      <vt:lpstr>Goals and requirements</vt:lpstr>
      <vt:lpstr>Usability requirements</vt:lpstr>
      <vt:lpstr>Metrics for specifying nonfunctional requirements</vt:lpstr>
      <vt:lpstr>Requirements engineering processes</vt:lpstr>
      <vt:lpstr>Requirements engineering processes (Yêu cầu quy trình kỹ thuật)</vt:lpstr>
      <vt:lpstr>A spiral view of the requirements engineering process </vt:lpstr>
      <vt:lpstr>Requirements elicitation</vt:lpstr>
      <vt:lpstr>Requirements elicitation and analysis</vt:lpstr>
      <vt:lpstr>Requirements elicitation</vt:lpstr>
      <vt:lpstr>Requirements elicitation</vt:lpstr>
      <vt:lpstr>Problems of requirements elicitation</vt:lpstr>
      <vt:lpstr>The requirements elicitation and analysis process </vt:lpstr>
      <vt:lpstr>Process activities</vt:lpstr>
      <vt:lpstr>Requirements discovery</vt:lpstr>
      <vt:lpstr>Interviewing</vt:lpstr>
      <vt:lpstr>Interviews in practice</vt:lpstr>
      <vt:lpstr>Problems with interviews</vt:lpstr>
      <vt:lpstr>Ethnography (Nhân chủng học)</vt:lpstr>
      <vt:lpstr>Scope of ethnography</vt:lpstr>
      <vt:lpstr>Focused ethnography</vt:lpstr>
      <vt:lpstr>Ethnography and prototyping for requirements analysis </vt:lpstr>
      <vt:lpstr>Stories and scenarios</vt:lpstr>
      <vt:lpstr>Photo sharing in the classroom (iLearn)</vt:lpstr>
      <vt:lpstr>Scenarios (kịch bản)</vt:lpstr>
      <vt:lpstr>Uploading photos iLearn)</vt:lpstr>
      <vt:lpstr>Uploading photos</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validation (kiểm chứng yêu cầu)</vt:lpstr>
      <vt:lpstr>Requirements validation</vt:lpstr>
      <vt:lpstr>Requirements checking</vt:lpstr>
      <vt:lpstr>Requirements validation techniques</vt:lpstr>
      <vt:lpstr>Requirements reviews</vt:lpstr>
      <vt:lpstr>Review checks</vt:lpstr>
      <vt:lpstr>Requirements change</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lpstr>Key points</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Huỳnh Nguyễn Quốc Bảo-CN22CLCA</cp:lastModifiedBy>
  <cp:revision>42</cp:revision>
  <cp:lastPrinted>2010-01-11T10:54:43Z</cp:lastPrinted>
  <dcterms:created xsi:type="dcterms:W3CDTF">2010-01-08T19:43:52Z</dcterms:created>
  <dcterms:modified xsi:type="dcterms:W3CDTF">2024-03-25T00:36:21Z</dcterms:modified>
</cp:coreProperties>
</file>