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6"/>
  </p:notesMasterIdLst>
  <p:handoutMasterIdLst>
    <p:handoutMasterId r:id="rId67"/>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28" r:id="rId18"/>
    <p:sldId id="316" r:id="rId19"/>
    <p:sldId id="283" r:id="rId20"/>
    <p:sldId id="284" r:id="rId21"/>
    <p:sldId id="260" r:id="rId22"/>
    <p:sldId id="285" r:id="rId23"/>
    <p:sldId id="317" r:id="rId24"/>
    <p:sldId id="318" r:id="rId25"/>
    <p:sldId id="286" r:id="rId26"/>
    <p:sldId id="321" r:id="rId27"/>
    <p:sldId id="287" r:id="rId28"/>
    <p:sldId id="261" r:id="rId29"/>
    <p:sldId id="262" r:id="rId30"/>
    <p:sldId id="288" r:id="rId31"/>
    <p:sldId id="289" r:id="rId32"/>
    <p:sldId id="290" r:id="rId33"/>
    <p:sldId id="268" r:id="rId34"/>
    <p:sldId id="263" r:id="rId35"/>
    <p:sldId id="271" r:id="rId36"/>
    <p:sldId id="272" r:id="rId37"/>
    <p:sldId id="291" r:id="rId38"/>
    <p:sldId id="322" r:id="rId39"/>
    <p:sldId id="324" r:id="rId40"/>
    <p:sldId id="264" r:id="rId41"/>
    <p:sldId id="333" r:id="rId42"/>
    <p:sldId id="325" r:id="rId43"/>
    <p:sldId id="329" r:id="rId44"/>
    <p:sldId id="297" r:id="rId45"/>
    <p:sldId id="265" r:id="rId46"/>
    <p:sldId id="309" r:id="rId47"/>
    <p:sldId id="308" r:id="rId48"/>
    <p:sldId id="310" r:id="rId49"/>
    <p:sldId id="331" r:id="rId50"/>
    <p:sldId id="299" r:id="rId51"/>
    <p:sldId id="311" r:id="rId52"/>
    <p:sldId id="298" r:id="rId53"/>
    <p:sldId id="326" r:id="rId54"/>
    <p:sldId id="266" r:id="rId55"/>
    <p:sldId id="327" r:id="rId56"/>
    <p:sldId id="306" r:id="rId57"/>
    <p:sldId id="332" r:id="rId58"/>
    <p:sldId id="301" r:id="rId59"/>
    <p:sldId id="302" r:id="rId60"/>
    <p:sldId id="267" r:id="rId61"/>
    <p:sldId id="303" r:id="rId62"/>
    <p:sldId id="304" r:id="rId63"/>
    <p:sldId id="330" r:id="rId64"/>
    <p:sldId id="30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14" autoAdjust="0"/>
  </p:normalViewPr>
  <p:slideViewPr>
    <p:cSldViewPr snapToGrid="0" snapToObjects="1">
      <p:cViewPr varScale="1">
        <p:scale>
          <a:sx n="66" d="100"/>
          <a:sy n="66" d="100"/>
        </p:scale>
        <p:origin x="1858"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15/04/2024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15/04/2024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rgbClr val="000000"/>
                </a:solidFill>
              </a:rPr>
              <a:t>Code coverage : khi viết một đoạn code đều kèm theo một đoạn unit test để kiểm thử. (100% là bất khả thi, thường yêu cầu 60-80% </a:t>
            </a:r>
            <a:r>
              <a:rPr lang="en-US">
                <a:solidFill>
                  <a:srgbClr val="000000"/>
                </a:solidFill>
                <a:sym typeface="Wingdings" panose="05000000000000000000" pitchFamily="2" charset="2"/>
              </a:rPr>
              <a:t> 1000 dòng code thì cần chạy được ít nhất 800 dòng</a:t>
            </a:r>
            <a:r>
              <a:rPr lang="en-US">
                <a:solidFill>
                  <a:srgbClr val="000000"/>
                </a:solidFill>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solidFill>
                <a:srgbClr val="00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solidFill>
                <a:srgbClr val="000000"/>
              </a:solidFill>
            </a:endParaRPr>
          </a:p>
        </p:txBody>
      </p:sp>
      <p:sp>
        <p:nvSpPr>
          <p:cNvPr id="4" name="Slide Number Placeholder 3"/>
          <p:cNvSpPr>
            <a:spLocks noGrp="1"/>
          </p:cNvSpPr>
          <p:nvPr>
            <p:ph type="sldNum" sz="quarter" idx="5"/>
          </p:nvPr>
        </p:nvSpPr>
        <p:spPr/>
        <p:txBody>
          <a:bodyPr/>
          <a:lstStyle/>
          <a:p>
            <a:fld id="{47082A43-FD40-714E-BD60-4E5210E14341}" type="slidenum">
              <a:rPr lang="en-US" smtClean="0"/>
              <a:pPr/>
              <a:t>47</a:t>
            </a:fld>
            <a:endParaRPr lang="en-US"/>
          </a:p>
        </p:txBody>
      </p:sp>
    </p:spTree>
    <p:extLst>
      <p:ext uri="{BB962C8B-B14F-4D97-AF65-F5344CB8AC3E}">
        <p14:creationId xmlns:p14="http://schemas.microsoft.com/office/powerpoint/2010/main" val="109090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inspections</a:t>
            </a:r>
            <a:r>
              <a:rPr lang="en-GB" i="1" dirty="0">
                <a:solidFill>
                  <a:schemeClr val="tx1"/>
                </a:solidFill>
              </a:rPr>
              <a:t> </a:t>
            </a:r>
            <a:r>
              <a:rPr lang="en-GB" dirty="0"/>
              <a:t>Concerned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pPr lvl="1"/>
            <a:r>
              <a:rPr lang="en-GB" dirty="0"/>
              <a:t>Discussed in Chapter 15.</a:t>
            </a:r>
            <a:endParaRPr lang="en-GB" sz="2000" dirty="0"/>
          </a:p>
          <a:p>
            <a:r>
              <a:rPr lang="en-GB" sz="2400" dirty="0">
                <a:solidFill>
                  <a:srgbClr val="000000"/>
                </a:solidFill>
              </a:rPr>
              <a:t>Software testing</a:t>
            </a:r>
            <a:r>
              <a:rPr lang="en-GB" i="1" dirty="0">
                <a:solidFill>
                  <a:srgbClr val="000000"/>
                </a:solidFill>
              </a:rPr>
              <a:t>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 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t>Development testing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t>Unit testing, where individual program units or object classes are tested. Unit testing should focus on testing the functionality of objects or methods.</a:t>
            </a:r>
            <a:endParaRPr lang="en-GB" dirty="0"/>
          </a:p>
          <a:p>
            <a:pPr lvl="1"/>
            <a:r>
              <a:rPr lang="en-US" dirty="0"/>
              <a:t>Component testing, where several individual units are integrated to create composite components. Component testing should focus on testing component interfaces.</a:t>
            </a:r>
            <a:endParaRPr lang="en-GB" dirty="0"/>
          </a:p>
          <a:p>
            <a:pPr lvl="1"/>
            <a:r>
              <a:rPr lang="en-US" dirty="0"/>
              <a:t>System testing, where some or all of the components in a system are integrated and the system is tested as a whole. 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setup part, where you initialize the system with the test case, namely the inputs and expected outputs.</a:t>
            </a:r>
            <a:endParaRPr lang="en-GB" dirty="0"/>
          </a:p>
          <a:p>
            <a:r>
              <a:rPr lang="en-US" dirty="0"/>
              <a:t>A call part, where you call the object or method to be tested.</a:t>
            </a:r>
            <a:endParaRPr lang="en-GB" dirty="0"/>
          </a:p>
          <a:p>
            <a:r>
              <a:rPr lang="en-US" dirty="0"/>
              <a:t>An assertion part 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t>Partition testing, where you identify groups of inputs that have common characteristics and should be processed in the same way. </a:t>
            </a:r>
          </a:p>
          <a:p>
            <a:pPr lvl="1"/>
            <a:r>
              <a:rPr lang="en-US" dirty="0"/>
              <a:t>You should choose tests from within each of these groups.</a:t>
            </a:r>
            <a:endParaRPr lang="en-GB" dirty="0"/>
          </a:p>
          <a:p>
            <a:r>
              <a:rPr lang="en-US" dirty="0"/>
              <a:t>Guideline-based testing,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t>
            </a:r>
            <a:br>
              <a:rPr lang="en-GB" sz="2200" dirty="0"/>
            </a:br>
            <a:r>
              <a:rPr lang="en-GB" sz="2200" dirty="0"/>
              <a:t>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000000"/>
                </a:solidFill>
              </a:rPr>
              <a:t>Parameter interfaces </a:t>
            </a:r>
            <a:r>
              <a:rPr lang="en-GB" dirty="0"/>
              <a:t>Data passed from one method or procedure to another.</a:t>
            </a:r>
          </a:p>
          <a:p>
            <a:pPr lvl="1"/>
            <a:r>
              <a:rPr lang="en-GB" dirty="0">
                <a:solidFill>
                  <a:srgbClr val="000000"/>
                </a:solidFill>
              </a:rPr>
              <a:t>Shared memory interf</a:t>
            </a:r>
            <a:r>
              <a:rPr lang="en-GB" dirty="0">
                <a:solidFill>
                  <a:srgbClr val="FF0000"/>
                </a:solidFill>
              </a:rPr>
              <a:t>aces </a:t>
            </a:r>
            <a:r>
              <a:rPr lang="en-GB" dirty="0"/>
              <a:t>Block of memory is shared between procedures or functions.</a:t>
            </a:r>
          </a:p>
          <a:p>
            <a:pPr lvl="1"/>
            <a:r>
              <a:rPr lang="en-GB" dirty="0">
                <a:solidFill>
                  <a:srgbClr val="000000"/>
                </a:solidFill>
              </a:rPr>
              <a:t>Procedural interfaces </a:t>
            </a:r>
            <a:r>
              <a:rPr lang="en-GB" dirty="0"/>
              <a:t>Sub-system encapsulates a set of procedures to be called by other sub-systems.</a:t>
            </a:r>
          </a:p>
          <a:p>
            <a:pPr lvl="1"/>
            <a:r>
              <a:rPr lang="en-GB" dirty="0">
                <a:solidFill>
                  <a:srgbClr val="000000"/>
                </a:solidFill>
              </a:rPr>
              <a:t>Message passing interfaces </a:t>
            </a:r>
            <a:r>
              <a:rPr lang="en-GB" dirty="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a:t>
            </a:r>
            <a:r>
              <a:rPr lang="en-US" dirty="0" err="1"/>
              <a:t>behaviour</a:t>
            </a:r>
            <a:r>
              <a:rPr lang="en-US" dirty="0"/>
              <a:t> of a system.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a:t>
            </a:r>
          </a:p>
        </p:txBody>
      </p:sp>
      <p:sp>
        <p:nvSpPr>
          <p:cNvPr id="3" name="Content Placeholder 2"/>
          <p:cNvSpPr>
            <a:spLocks noGrp="1"/>
          </p:cNvSpPr>
          <p:nvPr>
            <p:ph idx="1"/>
          </p:nvPr>
        </p:nvSpPr>
        <p:spPr/>
        <p:txBody>
          <a:bodyPr/>
          <a:lstStyle/>
          <a:p>
            <a:r>
              <a:rPr lang="en-US" dirty="0"/>
              <a:t>An input of a request for a report should have an associated acknowledgement. A report should ultimately be returned from the request. </a:t>
            </a:r>
          </a:p>
          <a:p>
            <a:pPr lvl="1"/>
            <a:r>
              <a:rPr lang="en-US" dirty="0"/>
              <a:t>You should create summarized data that can be used to check that the report is correctly organized. </a:t>
            </a:r>
            <a:endParaRPr lang="en-GB" dirty="0"/>
          </a:p>
          <a:p>
            <a:r>
              <a:rPr lang="en-US" dirty="0"/>
              <a:t>An input request for a report to </a:t>
            </a:r>
            <a:r>
              <a:rPr lang="en-US" dirty="0" err="1"/>
              <a:t>WeatherStation</a:t>
            </a:r>
            <a:r>
              <a:rPr lang="en-US" dirty="0"/>
              <a:t> results in a summarized report being generated. </a:t>
            </a:r>
          </a:p>
          <a:p>
            <a:pPr lvl="1"/>
            <a:r>
              <a:rPr lang="en-US" dirty="0"/>
              <a:t>Can be tested 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t>Test-driven development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Release testing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solidFill>
                  <a:srgbClr val="000000"/>
                </a:solidFill>
              </a:rPr>
              <a:t>The first goal leads to validation testing</a:t>
            </a:r>
          </a:p>
          <a:p>
            <a:pPr lvl="1"/>
            <a:r>
              <a:rPr lang="en-US" dirty="0">
                <a:solidFill>
                  <a:srgbClr val="000000"/>
                </a:solidFill>
              </a:rPr>
              <a:t>You expect the system to perform correctly using a given set of test cases that reflect the system’s expected use. </a:t>
            </a:r>
          </a:p>
          <a:p>
            <a:r>
              <a:rPr lang="en-US" dirty="0">
                <a:solidFill>
                  <a:srgbClr val="000000"/>
                </a:solidFill>
              </a:rPr>
              <a:t>The second goal leads to defect testing</a:t>
            </a:r>
          </a:p>
          <a:p>
            <a:pPr lvl="1"/>
            <a:r>
              <a:rPr lang="en-US" dirty="0">
                <a:solidFill>
                  <a:srgbClr val="000000"/>
                </a:solidFill>
              </a:rPr>
              <a:t>The test cases are designed to expose defects. The test cases in defect testing can be deliberately obscure and need not reflect how the system is normally used.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a:p>
            <a:r>
              <a:rPr lang="en-US" dirty="0"/>
              <a:t>Mentcare system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a:t>
            </a:r>
            <a:r>
              <a:rPr lang="en-GB" dirty="0"/>
              <a:t>Mentcare system</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highlight>
                  <a:srgbClr val="FFFF00"/>
                </a:highlight>
              </a:rPr>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a:t>
            </a:r>
            <a:r>
              <a:rPr lang="en-US" dirty="0" err="1"/>
              <a:t>behaviour</a:t>
            </a:r>
            <a:r>
              <a:rPr lang="en-US" dirty="0"/>
              <a:t>.</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User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60</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1159</TotalTime>
  <Words>4433</Words>
  <Application>Microsoft Office PowerPoint</Application>
  <PresentationFormat>On-screen Show (4:3)</PresentationFormat>
  <Paragraphs>480</Paragraphs>
  <Slides>64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Wingdings</vt:lpstr>
      <vt:lpstr>SE10 slides</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Huỳnh Nguyễn Quốc Bảo-CN22CLCA</cp:lastModifiedBy>
  <cp:revision>27</cp:revision>
  <dcterms:created xsi:type="dcterms:W3CDTF">2010-01-14T08:17:23Z</dcterms:created>
  <dcterms:modified xsi:type="dcterms:W3CDTF">2024-04-15T02:28:23Z</dcterms:modified>
</cp:coreProperties>
</file>