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1"/>
  </p:notesMasterIdLst>
  <p:handoutMasterIdLst>
    <p:handoutMasterId r:id="rId62"/>
  </p:handoutMasterIdLst>
  <p:sldIdLst>
    <p:sldId id="256" r:id="rId2"/>
    <p:sldId id="344" r:id="rId3"/>
    <p:sldId id="257" r:id="rId4"/>
    <p:sldId id="345" r:id="rId5"/>
    <p:sldId id="260" r:id="rId6"/>
    <p:sldId id="347" r:id="rId7"/>
    <p:sldId id="348" r:id="rId8"/>
    <p:sldId id="349" r:id="rId9"/>
    <p:sldId id="346" r:id="rId10"/>
    <p:sldId id="351" r:id="rId11"/>
    <p:sldId id="350" r:id="rId12"/>
    <p:sldId id="407" r:id="rId13"/>
    <p:sldId id="419" r:id="rId14"/>
    <p:sldId id="408" r:id="rId15"/>
    <p:sldId id="409" r:id="rId16"/>
    <p:sldId id="411" r:id="rId17"/>
    <p:sldId id="354" r:id="rId18"/>
    <p:sldId id="412" r:id="rId19"/>
    <p:sldId id="357" r:id="rId20"/>
    <p:sldId id="358" r:id="rId21"/>
    <p:sldId id="359" r:id="rId22"/>
    <p:sldId id="360" r:id="rId23"/>
    <p:sldId id="363" r:id="rId24"/>
    <p:sldId id="361" r:id="rId25"/>
    <p:sldId id="365" r:id="rId26"/>
    <p:sldId id="415" r:id="rId27"/>
    <p:sldId id="416" r:id="rId28"/>
    <p:sldId id="366" r:id="rId29"/>
    <p:sldId id="414" r:id="rId30"/>
    <p:sldId id="421" r:id="rId31"/>
    <p:sldId id="420" r:id="rId32"/>
    <p:sldId id="422" r:id="rId33"/>
    <p:sldId id="417" r:id="rId34"/>
    <p:sldId id="387" r:id="rId35"/>
    <p:sldId id="418" r:id="rId36"/>
    <p:sldId id="388" r:id="rId37"/>
    <p:sldId id="390" r:id="rId38"/>
    <p:sldId id="391" r:id="rId39"/>
    <p:sldId id="392" r:id="rId40"/>
    <p:sldId id="372" r:id="rId41"/>
    <p:sldId id="373" r:id="rId42"/>
    <p:sldId id="377" r:id="rId43"/>
    <p:sldId id="378" r:id="rId44"/>
    <p:sldId id="380" r:id="rId45"/>
    <p:sldId id="381" r:id="rId46"/>
    <p:sldId id="383" r:id="rId47"/>
    <p:sldId id="384" r:id="rId48"/>
    <p:sldId id="396" r:id="rId49"/>
    <p:sldId id="385" r:id="rId50"/>
    <p:sldId id="397" r:id="rId51"/>
    <p:sldId id="386" r:id="rId52"/>
    <p:sldId id="395" r:id="rId53"/>
    <p:sldId id="398" r:id="rId54"/>
    <p:sldId id="400" r:id="rId55"/>
    <p:sldId id="401" r:id="rId56"/>
    <p:sldId id="399" r:id="rId57"/>
    <p:sldId id="402" r:id="rId58"/>
    <p:sldId id="403" r:id="rId59"/>
    <p:sldId id="404" r:id="rId6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60C6E6"/>
    <a:srgbClr val="005392"/>
    <a:srgbClr val="11919F"/>
    <a:srgbClr val="A3D8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5" autoAdjust="0"/>
    <p:restoredTop sz="74899" autoAdjust="0"/>
  </p:normalViewPr>
  <p:slideViewPr>
    <p:cSldViewPr>
      <p:cViewPr>
        <p:scale>
          <a:sx n="66" d="100"/>
          <a:sy n="66" d="100"/>
        </p:scale>
        <p:origin x="1531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266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ECA26-3A1A-4451-A065-704BA25BE0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AB99E6-7EC5-49B9-BD14-04CAC77EDC6F}">
      <dgm:prSet phldrT="[Text]" custT="1"/>
      <dgm:spPr>
        <a:solidFill>
          <a:srgbClr val="00539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/>
            <a:t>Thành phần giao tiếp</a:t>
          </a:r>
        </a:p>
      </dgm:t>
    </dgm:pt>
    <dgm:pt modelId="{BC08595C-93EA-4FAF-9882-14DD3297C098}" type="parTrans" cxnId="{D4303022-D7EF-492C-9008-6EF42B44BB77}">
      <dgm:prSet/>
      <dgm:spPr/>
      <dgm:t>
        <a:bodyPr/>
        <a:lstStyle/>
        <a:p>
          <a:endParaRPr lang="en-US"/>
        </a:p>
      </dgm:t>
    </dgm:pt>
    <dgm:pt modelId="{9A2550B1-1C45-4352-BAF6-025B869C0903}" type="sibTrans" cxnId="{D4303022-D7EF-492C-9008-6EF42B44BB77}">
      <dgm:prSet/>
      <dgm:spPr/>
      <dgm:t>
        <a:bodyPr/>
        <a:lstStyle/>
        <a:p>
          <a:endParaRPr lang="en-US"/>
        </a:p>
      </dgm:t>
    </dgm:pt>
    <dgm:pt modelId="{68859E80-E7EF-4348-B582-A2D885FAF30C}">
      <dgm:prSet phldrT="[Text]" custT="1"/>
      <dgm:spPr>
        <a:solidFill>
          <a:srgbClr val="00539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/>
            <a:t>Thành phần xử lý</a:t>
          </a:r>
        </a:p>
      </dgm:t>
    </dgm:pt>
    <dgm:pt modelId="{1288BF3F-5362-403F-8B78-205C50E1EF07}" type="parTrans" cxnId="{2A72B19B-375F-4E59-AE19-A0C8ABC1F97F}">
      <dgm:prSet/>
      <dgm:spPr/>
      <dgm:t>
        <a:bodyPr/>
        <a:lstStyle/>
        <a:p>
          <a:endParaRPr lang="en-US"/>
        </a:p>
      </dgm:t>
    </dgm:pt>
    <dgm:pt modelId="{18B1897C-A4FC-437E-9919-C948F1C5D7E6}" type="sibTrans" cxnId="{2A72B19B-375F-4E59-AE19-A0C8ABC1F97F}">
      <dgm:prSet/>
      <dgm:spPr/>
      <dgm:t>
        <a:bodyPr/>
        <a:lstStyle/>
        <a:p>
          <a:endParaRPr lang="en-US"/>
        </a:p>
      </dgm:t>
    </dgm:pt>
    <dgm:pt modelId="{D7AFA90F-24B9-43C6-B787-A0FEBA624E06}">
      <dgm:prSet phldrT="[Text]" custT="1"/>
      <dgm:spPr>
        <a:solidFill>
          <a:srgbClr val="005392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3200"/>
            <a:t>Thành phần lưu trữ</a:t>
          </a:r>
          <a:endParaRPr lang="en-US" sz="3900"/>
        </a:p>
      </dgm:t>
    </dgm:pt>
    <dgm:pt modelId="{1A316805-E5FE-4A17-83E5-A046E38A6414}" type="parTrans" cxnId="{7FB12731-3B7C-47DE-A730-78BBE56E740F}">
      <dgm:prSet/>
      <dgm:spPr/>
      <dgm:t>
        <a:bodyPr/>
        <a:lstStyle/>
        <a:p>
          <a:endParaRPr lang="en-US"/>
        </a:p>
      </dgm:t>
    </dgm:pt>
    <dgm:pt modelId="{1B8B3A5E-999F-438A-A8B5-B408E5C470D7}" type="sibTrans" cxnId="{7FB12731-3B7C-47DE-A730-78BBE56E740F}">
      <dgm:prSet/>
      <dgm:spPr/>
      <dgm:t>
        <a:bodyPr/>
        <a:lstStyle/>
        <a:p>
          <a:endParaRPr lang="en-US"/>
        </a:p>
      </dgm:t>
    </dgm:pt>
    <dgm:pt modelId="{92212399-1FAD-4AF2-9B7B-284458904F46}">
      <dgm:prSet/>
      <dgm:spPr>
        <a:solidFill>
          <a:srgbClr val="A3D8FF">
            <a:alpha val="89804"/>
          </a:srgbClr>
        </a:solidFill>
      </dgm:spPr>
      <dgm:t>
        <a:bodyPr/>
        <a:lstStyle/>
        <a:p>
          <a:pPr algn="just"/>
          <a:r>
            <a:rPr lang="en-US"/>
            <a:t>Giao diện của chương trình</a:t>
          </a:r>
        </a:p>
      </dgm:t>
    </dgm:pt>
    <dgm:pt modelId="{F17932F9-A3A9-42E6-9ECA-39D32F198A7A}" type="parTrans" cxnId="{C1FEDA1E-0E27-4361-AFA1-5C06B08A2580}">
      <dgm:prSet/>
      <dgm:spPr/>
      <dgm:t>
        <a:bodyPr/>
        <a:lstStyle/>
        <a:p>
          <a:endParaRPr lang="en-US"/>
        </a:p>
      </dgm:t>
    </dgm:pt>
    <dgm:pt modelId="{DA1A8838-1D58-49AB-895F-5C737769B61C}" type="sibTrans" cxnId="{C1FEDA1E-0E27-4361-AFA1-5C06B08A2580}">
      <dgm:prSet/>
      <dgm:spPr/>
      <dgm:t>
        <a:bodyPr/>
        <a:lstStyle/>
        <a:p>
          <a:endParaRPr lang="en-US"/>
        </a:p>
      </dgm:t>
    </dgm:pt>
    <dgm:pt modelId="{936E0F13-9C34-424D-A93F-3247C1B8A997}">
      <dgm:prSet phldrT="[Text]"/>
      <dgm:spPr>
        <a:solidFill>
          <a:srgbClr val="A3D8FF">
            <a:alpha val="89804"/>
          </a:srgbClr>
        </a:solidFill>
      </dgm:spPr>
      <dgm:t>
        <a:bodyPr/>
        <a:lstStyle/>
        <a:p>
          <a:pPr algn="just"/>
          <a:r>
            <a:rPr lang="en-US"/>
            <a:t>Thực hiện các xử lý theo qui trình nghiệp vụ của người dùng</a:t>
          </a:r>
        </a:p>
      </dgm:t>
    </dgm:pt>
    <dgm:pt modelId="{B40A4881-5521-4FA8-8B95-444AC5BEF235}" type="parTrans" cxnId="{DE9E039F-5A97-4D39-BE2E-17A6CE6E0517}">
      <dgm:prSet/>
      <dgm:spPr/>
      <dgm:t>
        <a:bodyPr/>
        <a:lstStyle/>
        <a:p>
          <a:endParaRPr lang="en-US"/>
        </a:p>
      </dgm:t>
    </dgm:pt>
    <dgm:pt modelId="{63E147E8-3328-4EAB-9FC5-8E5C2DE6D500}" type="sibTrans" cxnId="{DE9E039F-5A97-4D39-BE2E-17A6CE6E0517}">
      <dgm:prSet/>
      <dgm:spPr/>
      <dgm:t>
        <a:bodyPr/>
        <a:lstStyle/>
        <a:p>
          <a:endParaRPr lang="en-US"/>
        </a:p>
      </dgm:t>
    </dgm:pt>
    <dgm:pt modelId="{173D066D-C617-4135-925F-329F3CF33F83}">
      <dgm:prSet phldrT="[Text]"/>
      <dgm:spPr>
        <a:solidFill>
          <a:srgbClr val="A3D8FF">
            <a:alpha val="89804"/>
          </a:srgbClr>
        </a:solidFill>
      </dgm:spPr>
      <dgm:t>
        <a:bodyPr/>
        <a:lstStyle/>
        <a:p>
          <a:pPr algn="just"/>
          <a:r>
            <a:rPr lang="en-US"/>
            <a:t>Cho phép lưu trữ và truy xuất dữ liệu.</a:t>
          </a:r>
        </a:p>
      </dgm:t>
    </dgm:pt>
    <dgm:pt modelId="{3151EEB2-07BF-44AC-85C6-D26E39C07B90}" type="parTrans" cxnId="{DE610751-F4BA-4632-9856-102EB02BF9E0}">
      <dgm:prSet/>
      <dgm:spPr/>
      <dgm:t>
        <a:bodyPr/>
        <a:lstStyle/>
        <a:p>
          <a:endParaRPr lang="en-US"/>
        </a:p>
      </dgm:t>
    </dgm:pt>
    <dgm:pt modelId="{D1BE7D8A-6F05-484C-AA39-213CED03E0B2}" type="sibTrans" cxnId="{DE610751-F4BA-4632-9856-102EB02BF9E0}">
      <dgm:prSet/>
      <dgm:spPr/>
      <dgm:t>
        <a:bodyPr/>
        <a:lstStyle/>
        <a:p>
          <a:endParaRPr lang="en-US"/>
        </a:p>
      </dgm:t>
    </dgm:pt>
    <dgm:pt modelId="{0BEDB7AD-FA4D-40E4-8BA5-CA65C6B88C3E}" type="pres">
      <dgm:prSet presAssocID="{357ECA26-3A1A-4451-A065-704BA25BE066}" presName="Name0" presStyleCnt="0">
        <dgm:presLayoutVars>
          <dgm:dir/>
          <dgm:animLvl val="lvl"/>
          <dgm:resizeHandles val="exact"/>
        </dgm:presLayoutVars>
      </dgm:prSet>
      <dgm:spPr/>
    </dgm:pt>
    <dgm:pt modelId="{DA37E483-D9B2-46E2-99D4-AE3E71D93292}" type="pres">
      <dgm:prSet presAssocID="{60AB99E6-7EC5-49B9-BD14-04CAC77EDC6F}" presName="linNode" presStyleCnt="0"/>
      <dgm:spPr/>
    </dgm:pt>
    <dgm:pt modelId="{57BAD294-4C50-43D6-8903-DC34F7162D47}" type="pres">
      <dgm:prSet presAssocID="{60AB99E6-7EC5-49B9-BD14-04CAC77EDC6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FD8923B-BD6E-43CF-A9CB-A13D62E3D980}" type="pres">
      <dgm:prSet presAssocID="{60AB99E6-7EC5-49B9-BD14-04CAC77EDC6F}" presName="descendantText" presStyleLbl="alignAccFollowNode1" presStyleIdx="0" presStyleCnt="3">
        <dgm:presLayoutVars>
          <dgm:bulletEnabled val="1"/>
        </dgm:presLayoutVars>
      </dgm:prSet>
      <dgm:spPr/>
    </dgm:pt>
    <dgm:pt modelId="{AD2DE6AE-7638-46CE-A131-2D6EF1C2015F}" type="pres">
      <dgm:prSet presAssocID="{9A2550B1-1C45-4352-BAF6-025B869C0903}" presName="sp" presStyleCnt="0"/>
      <dgm:spPr/>
    </dgm:pt>
    <dgm:pt modelId="{164907CB-DA24-49E1-8E16-52901C6187FA}" type="pres">
      <dgm:prSet presAssocID="{68859E80-E7EF-4348-B582-A2D885FAF30C}" presName="linNode" presStyleCnt="0"/>
      <dgm:spPr/>
    </dgm:pt>
    <dgm:pt modelId="{7237C83B-AF29-4850-B225-F3D0B1BBF263}" type="pres">
      <dgm:prSet presAssocID="{68859E80-E7EF-4348-B582-A2D885FAF3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4B8A280-DBD2-4227-8F2A-9D9A42F02744}" type="pres">
      <dgm:prSet presAssocID="{68859E80-E7EF-4348-B582-A2D885FAF30C}" presName="descendantText" presStyleLbl="alignAccFollowNode1" presStyleIdx="1" presStyleCnt="3">
        <dgm:presLayoutVars>
          <dgm:bulletEnabled val="1"/>
        </dgm:presLayoutVars>
      </dgm:prSet>
      <dgm:spPr/>
    </dgm:pt>
    <dgm:pt modelId="{F073C1ED-EB37-4561-BE92-4555F5279945}" type="pres">
      <dgm:prSet presAssocID="{18B1897C-A4FC-437E-9919-C948F1C5D7E6}" presName="sp" presStyleCnt="0"/>
      <dgm:spPr/>
    </dgm:pt>
    <dgm:pt modelId="{A2BB6747-843D-46BF-AEFE-2FB093E0EE39}" type="pres">
      <dgm:prSet presAssocID="{D7AFA90F-24B9-43C6-B787-A0FEBA624E06}" presName="linNode" presStyleCnt="0"/>
      <dgm:spPr/>
    </dgm:pt>
    <dgm:pt modelId="{99DF58B3-B1D3-4821-ABD8-3B21CBC63B7A}" type="pres">
      <dgm:prSet presAssocID="{D7AFA90F-24B9-43C6-B787-A0FEBA624E0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AF893DA-0C2B-4976-9F36-E6FEEC9D77CF}" type="pres">
      <dgm:prSet presAssocID="{D7AFA90F-24B9-43C6-B787-A0FEBA624E0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E6E850A-FB90-49BA-974B-E13D3B6AA847}" type="presOf" srcId="{68859E80-E7EF-4348-B582-A2D885FAF30C}" destId="{7237C83B-AF29-4850-B225-F3D0B1BBF263}" srcOrd="0" destOrd="0" presId="urn:microsoft.com/office/officeart/2005/8/layout/vList5"/>
    <dgm:cxn modelId="{2A3BEA0D-36ED-4ABC-B844-D8B7E4186799}" type="presOf" srcId="{60AB99E6-7EC5-49B9-BD14-04CAC77EDC6F}" destId="{57BAD294-4C50-43D6-8903-DC34F7162D47}" srcOrd="0" destOrd="0" presId="urn:microsoft.com/office/officeart/2005/8/layout/vList5"/>
    <dgm:cxn modelId="{C1FEDA1E-0E27-4361-AFA1-5C06B08A2580}" srcId="{60AB99E6-7EC5-49B9-BD14-04CAC77EDC6F}" destId="{92212399-1FAD-4AF2-9B7B-284458904F46}" srcOrd="0" destOrd="0" parTransId="{F17932F9-A3A9-42E6-9ECA-39D32F198A7A}" sibTransId="{DA1A8838-1D58-49AB-895F-5C737769B61C}"/>
    <dgm:cxn modelId="{D4303022-D7EF-492C-9008-6EF42B44BB77}" srcId="{357ECA26-3A1A-4451-A065-704BA25BE066}" destId="{60AB99E6-7EC5-49B9-BD14-04CAC77EDC6F}" srcOrd="0" destOrd="0" parTransId="{BC08595C-93EA-4FAF-9882-14DD3297C098}" sibTransId="{9A2550B1-1C45-4352-BAF6-025B869C0903}"/>
    <dgm:cxn modelId="{7FB12731-3B7C-47DE-A730-78BBE56E740F}" srcId="{357ECA26-3A1A-4451-A065-704BA25BE066}" destId="{D7AFA90F-24B9-43C6-B787-A0FEBA624E06}" srcOrd="2" destOrd="0" parTransId="{1A316805-E5FE-4A17-83E5-A046E38A6414}" sibTransId="{1B8B3A5E-999F-438A-A8B5-B408E5C470D7}"/>
    <dgm:cxn modelId="{47839A42-2A08-424C-BEEE-59934885E98C}" type="presOf" srcId="{173D066D-C617-4135-925F-329F3CF33F83}" destId="{DAF893DA-0C2B-4976-9F36-E6FEEC9D77CF}" srcOrd="0" destOrd="0" presId="urn:microsoft.com/office/officeart/2005/8/layout/vList5"/>
    <dgm:cxn modelId="{0EB86A64-D0B3-402E-94B3-964BE4A08BE6}" type="presOf" srcId="{D7AFA90F-24B9-43C6-B787-A0FEBA624E06}" destId="{99DF58B3-B1D3-4821-ABD8-3B21CBC63B7A}" srcOrd="0" destOrd="0" presId="urn:microsoft.com/office/officeart/2005/8/layout/vList5"/>
    <dgm:cxn modelId="{DE610751-F4BA-4632-9856-102EB02BF9E0}" srcId="{D7AFA90F-24B9-43C6-B787-A0FEBA624E06}" destId="{173D066D-C617-4135-925F-329F3CF33F83}" srcOrd="0" destOrd="0" parTransId="{3151EEB2-07BF-44AC-85C6-D26E39C07B90}" sibTransId="{D1BE7D8A-6F05-484C-AA39-213CED03E0B2}"/>
    <dgm:cxn modelId="{4FF00A55-7E9C-453D-9B55-134BC3E190F9}" type="presOf" srcId="{357ECA26-3A1A-4451-A065-704BA25BE066}" destId="{0BEDB7AD-FA4D-40E4-8BA5-CA65C6B88C3E}" srcOrd="0" destOrd="0" presId="urn:microsoft.com/office/officeart/2005/8/layout/vList5"/>
    <dgm:cxn modelId="{42361394-04A7-458D-92D4-87DD2B8CF22C}" type="presOf" srcId="{936E0F13-9C34-424D-A93F-3247C1B8A997}" destId="{04B8A280-DBD2-4227-8F2A-9D9A42F02744}" srcOrd="0" destOrd="0" presId="urn:microsoft.com/office/officeart/2005/8/layout/vList5"/>
    <dgm:cxn modelId="{2A72B19B-375F-4E59-AE19-A0C8ABC1F97F}" srcId="{357ECA26-3A1A-4451-A065-704BA25BE066}" destId="{68859E80-E7EF-4348-B582-A2D885FAF30C}" srcOrd="1" destOrd="0" parTransId="{1288BF3F-5362-403F-8B78-205C50E1EF07}" sibTransId="{18B1897C-A4FC-437E-9919-C948F1C5D7E6}"/>
    <dgm:cxn modelId="{DE9E039F-5A97-4D39-BE2E-17A6CE6E0517}" srcId="{68859E80-E7EF-4348-B582-A2D885FAF30C}" destId="{936E0F13-9C34-424D-A93F-3247C1B8A997}" srcOrd="0" destOrd="0" parTransId="{B40A4881-5521-4FA8-8B95-444AC5BEF235}" sibTransId="{63E147E8-3328-4EAB-9FC5-8E5C2DE6D500}"/>
    <dgm:cxn modelId="{0CDFB6B4-7CE7-4A3B-8CE3-3D9206252393}" type="presOf" srcId="{92212399-1FAD-4AF2-9B7B-284458904F46}" destId="{2FD8923B-BD6E-43CF-A9CB-A13D62E3D980}" srcOrd="0" destOrd="0" presId="urn:microsoft.com/office/officeart/2005/8/layout/vList5"/>
    <dgm:cxn modelId="{8B05E3E3-55AB-4C32-A352-E7D0F75C553E}" type="presParOf" srcId="{0BEDB7AD-FA4D-40E4-8BA5-CA65C6B88C3E}" destId="{DA37E483-D9B2-46E2-99D4-AE3E71D93292}" srcOrd="0" destOrd="0" presId="urn:microsoft.com/office/officeart/2005/8/layout/vList5"/>
    <dgm:cxn modelId="{B139D9AE-A888-4B0E-BE89-19C5A9203710}" type="presParOf" srcId="{DA37E483-D9B2-46E2-99D4-AE3E71D93292}" destId="{57BAD294-4C50-43D6-8903-DC34F7162D47}" srcOrd="0" destOrd="0" presId="urn:microsoft.com/office/officeart/2005/8/layout/vList5"/>
    <dgm:cxn modelId="{BF4D872C-BBD0-46A8-ABBB-01B417C3979E}" type="presParOf" srcId="{DA37E483-D9B2-46E2-99D4-AE3E71D93292}" destId="{2FD8923B-BD6E-43CF-A9CB-A13D62E3D980}" srcOrd="1" destOrd="0" presId="urn:microsoft.com/office/officeart/2005/8/layout/vList5"/>
    <dgm:cxn modelId="{6A7C371F-F554-4C24-8C7C-723F5BAA1700}" type="presParOf" srcId="{0BEDB7AD-FA4D-40E4-8BA5-CA65C6B88C3E}" destId="{AD2DE6AE-7638-46CE-A131-2D6EF1C2015F}" srcOrd="1" destOrd="0" presId="urn:microsoft.com/office/officeart/2005/8/layout/vList5"/>
    <dgm:cxn modelId="{A70A6386-A631-4D89-8E60-8BBFEC53B3F7}" type="presParOf" srcId="{0BEDB7AD-FA4D-40E4-8BA5-CA65C6B88C3E}" destId="{164907CB-DA24-49E1-8E16-52901C6187FA}" srcOrd="2" destOrd="0" presId="urn:microsoft.com/office/officeart/2005/8/layout/vList5"/>
    <dgm:cxn modelId="{C849CF34-3AC1-4CF1-8F9D-885B290DF56C}" type="presParOf" srcId="{164907CB-DA24-49E1-8E16-52901C6187FA}" destId="{7237C83B-AF29-4850-B225-F3D0B1BBF263}" srcOrd="0" destOrd="0" presId="urn:microsoft.com/office/officeart/2005/8/layout/vList5"/>
    <dgm:cxn modelId="{3285BBBD-9F37-4CEB-8FE4-BC1D94565B32}" type="presParOf" srcId="{164907CB-DA24-49E1-8E16-52901C6187FA}" destId="{04B8A280-DBD2-4227-8F2A-9D9A42F02744}" srcOrd="1" destOrd="0" presId="urn:microsoft.com/office/officeart/2005/8/layout/vList5"/>
    <dgm:cxn modelId="{0F0AE8EE-C0E6-4573-97CF-4C33AF5115FA}" type="presParOf" srcId="{0BEDB7AD-FA4D-40E4-8BA5-CA65C6B88C3E}" destId="{F073C1ED-EB37-4561-BE92-4555F5279945}" srcOrd="3" destOrd="0" presId="urn:microsoft.com/office/officeart/2005/8/layout/vList5"/>
    <dgm:cxn modelId="{E6AB5CD1-E1B2-4F0D-AFBC-C4AFAAD63ACA}" type="presParOf" srcId="{0BEDB7AD-FA4D-40E4-8BA5-CA65C6B88C3E}" destId="{A2BB6747-843D-46BF-AEFE-2FB093E0EE39}" srcOrd="4" destOrd="0" presId="urn:microsoft.com/office/officeart/2005/8/layout/vList5"/>
    <dgm:cxn modelId="{AD9040CA-FC55-49F5-B831-6739B5C79BC7}" type="presParOf" srcId="{A2BB6747-843D-46BF-AEFE-2FB093E0EE39}" destId="{99DF58B3-B1D3-4821-ABD8-3B21CBC63B7A}" srcOrd="0" destOrd="0" presId="urn:microsoft.com/office/officeart/2005/8/layout/vList5"/>
    <dgm:cxn modelId="{785945CC-8BA3-4B64-A81D-D246AFF55A43}" type="presParOf" srcId="{A2BB6747-843D-46BF-AEFE-2FB093E0EE39}" destId="{DAF893DA-0C2B-4976-9F36-E6FEEC9D77CF}" srcOrd="1" destOrd="0" presId="urn:microsoft.com/office/officeart/2005/8/layout/vList5"/>
  </dgm:cxnLst>
  <dgm:bg>
    <a:solidFill>
      <a:schemeClr val="bg2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E189B4-7C21-4725-BCE3-923C2A2404E8}" type="doc">
      <dgm:prSet loTypeId="urn:microsoft.com/office/officeart/2005/8/layout/process2" loCatId="process" qsTypeId="urn:microsoft.com/office/officeart/2005/8/quickstyle/3d3" qsCatId="3D" csTypeId="urn:microsoft.com/office/officeart/2005/8/colors/colorful4" csCatId="colorful" phldr="1"/>
      <dgm:spPr/>
    </dgm:pt>
    <dgm:pt modelId="{C33944AF-C7CF-4F1A-A9A9-5918D02152D5}">
      <dgm:prSet phldrT="[Text]" custT="1"/>
      <dgm:spPr/>
      <dgm:t>
        <a:bodyPr/>
        <a:lstStyle/>
        <a:p>
          <a:r>
            <a:rPr lang="en-US" sz="2400" b="1"/>
            <a:t>Người dùng</a:t>
          </a:r>
        </a:p>
      </dgm:t>
    </dgm:pt>
    <dgm:pt modelId="{882912C2-FF01-49F2-896B-B205DC8BA7D7}" type="parTrans" cxnId="{6B209EEB-0ADE-4542-898D-29E20A2641C9}">
      <dgm:prSet/>
      <dgm:spPr/>
      <dgm:t>
        <a:bodyPr/>
        <a:lstStyle/>
        <a:p>
          <a:endParaRPr lang="en-US" sz="2400" b="1"/>
        </a:p>
      </dgm:t>
    </dgm:pt>
    <dgm:pt modelId="{1B9FEB81-3820-4124-84A8-99AFF7BBD089}" type="sibTrans" cxnId="{6B209EEB-0ADE-4542-898D-29E20A2641C9}">
      <dgm:prSet custT="1"/>
      <dgm:spPr/>
      <dgm:t>
        <a:bodyPr/>
        <a:lstStyle/>
        <a:p>
          <a:endParaRPr lang="en-US" sz="1600" b="1"/>
        </a:p>
      </dgm:t>
    </dgm:pt>
    <dgm:pt modelId="{5F77D736-6181-45B0-829A-0447C5049EB6}">
      <dgm:prSet phldrT="[Text]" custT="1"/>
      <dgm:spPr/>
      <dgm:t>
        <a:bodyPr/>
        <a:lstStyle/>
        <a:p>
          <a:r>
            <a:rPr lang="en-US" sz="2400" b="1"/>
            <a:t>Hệ thống giao diện</a:t>
          </a:r>
        </a:p>
      </dgm:t>
    </dgm:pt>
    <dgm:pt modelId="{841B0A4F-C3A4-4297-AAA7-7AF91EA6364C}" type="parTrans" cxnId="{14E6FF7C-3659-4579-88A5-DC562139102B}">
      <dgm:prSet/>
      <dgm:spPr/>
      <dgm:t>
        <a:bodyPr/>
        <a:lstStyle/>
        <a:p>
          <a:endParaRPr lang="en-US" sz="2400" b="1"/>
        </a:p>
      </dgm:t>
    </dgm:pt>
    <dgm:pt modelId="{87FB08F7-0A5E-460D-BAB3-76C17FB9A571}" type="sibTrans" cxnId="{14E6FF7C-3659-4579-88A5-DC562139102B}">
      <dgm:prSet custT="1"/>
      <dgm:spPr/>
      <dgm:t>
        <a:bodyPr/>
        <a:lstStyle/>
        <a:p>
          <a:endParaRPr lang="en-US" sz="1600" b="1"/>
        </a:p>
      </dgm:t>
    </dgm:pt>
    <dgm:pt modelId="{E8E54288-B89F-4229-A9AC-98C791BF0511}">
      <dgm:prSet phldrT="[Text]" custT="1"/>
      <dgm:spPr/>
      <dgm:t>
        <a:bodyPr/>
        <a:lstStyle/>
        <a:p>
          <a:r>
            <a:rPr lang="en-US" sz="2400" b="1"/>
            <a:t>Hệ thống xử lý</a:t>
          </a:r>
        </a:p>
      </dgm:t>
    </dgm:pt>
    <dgm:pt modelId="{E99A0116-1C34-47EF-91B4-8E8FA1C4642E}" type="parTrans" cxnId="{5D17AEAE-DF35-4DBE-BBAB-743E4555673B}">
      <dgm:prSet/>
      <dgm:spPr/>
      <dgm:t>
        <a:bodyPr/>
        <a:lstStyle/>
        <a:p>
          <a:endParaRPr lang="en-US" sz="2400" b="1"/>
        </a:p>
      </dgm:t>
    </dgm:pt>
    <dgm:pt modelId="{6E87F50C-75D2-4FB7-AF21-6B083AE8B481}" type="sibTrans" cxnId="{5D17AEAE-DF35-4DBE-BBAB-743E4555673B}">
      <dgm:prSet custT="1"/>
      <dgm:spPr/>
      <dgm:t>
        <a:bodyPr/>
        <a:lstStyle/>
        <a:p>
          <a:endParaRPr lang="en-US" sz="1600" b="1"/>
        </a:p>
      </dgm:t>
    </dgm:pt>
    <dgm:pt modelId="{6D387A70-BF5C-4316-AB37-760A068AC8CD}">
      <dgm:prSet custT="1"/>
      <dgm:spPr/>
      <dgm:t>
        <a:bodyPr/>
        <a:lstStyle/>
        <a:p>
          <a:r>
            <a:rPr lang="en-US" sz="2400" b="1"/>
            <a:t>Hệ thống dữ liệu</a:t>
          </a:r>
        </a:p>
      </dgm:t>
    </dgm:pt>
    <dgm:pt modelId="{CD9B8DDE-E227-4008-B896-6A41C8B37A5F}" type="parTrans" cxnId="{05D110B9-ADDE-453C-8462-72CA73CB0858}">
      <dgm:prSet/>
      <dgm:spPr/>
      <dgm:t>
        <a:bodyPr/>
        <a:lstStyle/>
        <a:p>
          <a:endParaRPr lang="en-US" sz="2400" b="1"/>
        </a:p>
      </dgm:t>
    </dgm:pt>
    <dgm:pt modelId="{ED0D607E-6D98-427F-AAD2-4C8F5AB1036A}" type="sibTrans" cxnId="{05D110B9-ADDE-453C-8462-72CA73CB0858}">
      <dgm:prSet custT="1"/>
      <dgm:spPr/>
      <dgm:t>
        <a:bodyPr/>
        <a:lstStyle/>
        <a:p>
          <a:endParaRPr lang="en-US" sz="1600" b="1"/>
        </a:p>
      </dgm:t>
    </dgm:pt>
    <dgm:pt modelId="{75D7F2F9-0DC5-47A1-9C86-3DBE4DBBF103}">
      <dgm:prSet custT="1"/>
      <dgm:spPr/>
      <dgm:t>
        <a:bodyPr/>
        <a:lstStyle/>
        <a:p>
          <a:r>
            <a:rPr lang="en-US" sz="2400" b="1"/>
            <a:t>Phần cứng</a:t>
          </a:r>
        </a:p>
      </dgm:t>
    </dgm:pt>
    <dgm:pt modelId="{5E16B243-ECC0-4017-9F50-7E93EF744B86}" type="parTrans" cxnId="{8670C478-7F57-446E-B3F1-46C7D23C17DF}">
      <dgm:prSet/>
      <dgm:spPr/>
      <dgm:t>
        <a:bodyPr/>
        <a:lstStyle/>
        <a:p>
          <a:endParaRPr lang="en-US" sz="2400" b="1"/>
        </a:p>
      </dgm:t>
    </dgm:pt>
    <dgm:pt modelId="{8069C844-3D40-4BF6-976F-5E97C0E702DC}" type="sibTrans" cxnId="{8670C478-7F57-446E-B3F1-46C7D23C17DF}">
      <dgm:prSet/>
      <dgm:spPr/>
      <dgm:t>
        <a:bodyPr/>
        <a:lstStyle/>
        <a:p>
          <a:endParaRPr lang="en-US" sz="2400" b="1"/>
        </a:p>
      </dgm:t>
    </dgm:pt>
    <dgm:pt modelId="{EB69B94A-35B7-4376-BD72-2FB582E0ED81}" type="pres">
      <dgm:prSet presAssocID="{29E189B4-7C21-4725-BCE3-923C2A2404E8}" presName="linearFlow" presStyleCnt="0">
        <dgm:presLayoutVars>
          <dgm:resizeHandles val="exact"/>
        </dgm:presLayoutVars>
      </dgm:prSet>
      <dgm:spPr/>
    </dgm:pt>
    <dgm:pt modelId="{205D9A60-BE77-400F-B8C9-BDE27411E08C}" type="pres">
      <dgm:prSet presAssocID="{C33944AF-C7CF-4F1A-A9A9-5918D02152D5}" presName="node" presStyleLbl="node1" presStyleIdx="0" presStyleCnt="5">
        <dgm:presLayoutVars>
          <dgm:bulletEnabled val="1"/>
        </dgm:presLayoutVars>
      </dgm:prSet>
      <dgm:spPr/>
    </dgm:pt>
    <dgm:pt modelId="{BA54BE71-FE1F-4737-84BC-2E6992B2C3E0}" type="pres">
      <dgm:prSet presAssocID="{1B9FEB81-3820-4124-84A8-99AFF7BBD089}" presName="sibTrans" presStyleLbl="sibTrans2D1" presStyleIdx="0" presStyleCnt="4" custLinFactX="100000" custLinFactNeighborX="111911" custLinFactNeighborY="-2404"/>
      <dgm:spPr/>
    </dgm:pt>
    <dgm:pt modelId="{AC1AC12D-E29D-4E20-99BA-F3860CAE03F2}" type="pres">
      <dgm:prSet presAssocID="{1B9FEB81-3820-4124-84A8-99AFF7BBD089}" presName="connectorText" presStyleLbl="sibTrans2D1" presStyleIdx="0" presStyleCnt="4"/>
      <dgm:spPr/>
    </dgm:pt>
    <dgm:pt modelId="{70D9EC9F-D14C-4464-A6D1-86F925B6DD73}" type="pres">
      <dgm:prSet presAssocID="{5F77D736-6181-45B0-829A-0447C5049EB6}" presName="node" presStyleLbl="node1" presStyleIdx="1" presStyleCnt="5">
        <dgm:presLayoutVars>
          <dgm:bulletEnabled val="1"/>
        </dgm:presLayoutVars>
      </dgm:prSet>
      <dgm:spPr/>
    </dgm:pt>
    <dgm:pt modelId="{CD821D6E-BB73-4AE6-B005-D7E409232734}" type="pres">
      <dgm:prSet presAssocID="{87FB08F7-0A5E-460D-BAB3-76C17FB9A571}" presName="sibTrans" presStyleLbl="sibTrans2D1" presStyleIdx="1" presStyleCnt="4" custLinFactX="100000" custLinFactNeighborX="123147" custLinFactNeighborY="4151"/>
      <dgm:spPr/>
    </dgm:pt>
    <dgm:pt modelId="{F9CB125D-F9A0-48D9-AFED-27164C32D39B}" type="pres">
      <dgm:prSet presAssocID="{87FB08F7-0A5E-460D-BAB3-76C17FB9A571}" presName="connectorText" presStyleLbl="sibTrans2D1" presStyleIdx="1" presStyleCnt="4"/>
      <dgm:spPr/>
    </dgm:pt>
    <dgm:pt modelId="{35F8030C-38C6-48CA-A7A8-35E0F3E88709}" type="pres">
      <dgm:prSet presAssocID="{E8E54288-B89F-4229-A9AC-98C791BF0511}" presName="node" presStyleLbl="node1" presStyleIdx="2" presStyleCnt="5">
        <dgm:presLayoutVars>
          <dgm:bulletEnabled val="1"/>
        </dgm:presLayoutVars>
      </dgm:prSet>
      <dgm:spPr/>
    </dgm:pt>
    <dgm:pt modelId="{27550F14-B518-449B-9177-459570A0D61B}" type="pres">
      <dgm:prSet presAssocID="{6E87F50C-75D2-4FB7-AF21-6B083AE8B481}" presName="sibTrans" presStyleLbl="sibTrans2D1" presStyleIdx="2" presStyleCnt="4" custLinFactX="100000" custLinFactNeighborX="130039"/>
      <dgm:spPr/>
    </dgm:pt>
    <dgm:pt modelId="{DB8F0F15-6B3E-49C2-A90B-06892F1D56C1}" type="pres">
      <dgm:prSet presAssocID="{6E87F50C-75D2-4FB7-AF21-6B083AE8B481}" presName="connectorText" presStyleLbl="sibTrans2D1" presStyleIdx="2" presStyleCnt="4"/>
      <dgm:spPr/>
    </dgm:pt>
    <dgm:pt modelId="{AE7C77E9-CB4A-4013-82EB-AA6A2537C58B}" type="pres">
      <dgm:prSet presAssocID="{6D387A70-BF5C-4316-AB37-760A068AC8CD}" presName="node" presStyleLbl="node1" presStyleIdx="3" presStyleCnt="5">
        <dgm:presLayoutVars>
          <dgm:bulletEnabled val="1"/>
        </dgm:presLayoutVars>
      </dgm:prSet>
      <dgm:spPr/>
    </dgm:pt>
    <dgm:pt modelId="{2019FFE6-5959-4A32-8EA4-F02DE21DFD42}" type="pres">
      <dgm:prSet presAssocID="{ED0D607E-6D98-427F-AAD2-4C8F5AB1036A}" presName="sibTrans" presStyleLbl="sibTrans2D1" presStyleIdx="3" presStyleCnt="4" custLinFactX="100000" custLinFactNeighborX="139102"/>
      <dgm:spPr/>
    </dgm:pt>
    <dgm:pt modelId="{1A2E63A1-D06A-453D-832D-22757D5B0815}" type="pres">
      <dgm:prSet presAssocID="{ED0D607E-6D98-427F-AAD2-4C8F5AB1036A}" presName="connectorText" presStyleLbl="sibTrans2D1" presStyleIdx="3" presStyleCnt="4"/>
      <dgm:spPr/>
    </dgm:pt>
    <dgm:pt modelId="{B529A598-AB76-44F5-9A6E-C53004AC8BC9}" type="pres">
      <dgm:prSet presAssocID="{75D7F2F9-0DC5-47A1-9C86-3DBE4DBBF103}" presName="node" presStyleLbl="node1" presStyleIdx="4" presStyleCnt="5">
        <dgm:presLayoutVars>
          <dgm:bulletEnabled val="1"/>
        </dgm:presLayoutVars>
      </dgm:prSet>
      <dgm:spPr/>
    </dgm:pt>
  </dgm:ptLst>
  <dgm:cxnLst>
    <dgm:cxn modelId="{70875119-CE7F-4A8E-881F-6F9BA7241CB8}" type="presOf" srcId="{5F77D736-6181-45B0-829A-0447C5049EB6}" destId="{70D9EC9F-D14C-4464-A6D1-86F925B6DD73}" srcOrd="0" destOrd="0" presId="urn:microsoft.com/office/officeart/2005/8/layout/process2"/>
    <dgm:cxn modelId="{7A6B651E-F661-4E21-A6A4-0ABCE24C3DF4}" type="presOf" srcId="{87FB08F7-0A5E-460D-BAB3-76C17FB9A571}" destId="{CD821D6E-BB73-4AE6-B005-D7E409232734}" srcOrd="0" destOrd="0" presId="urn:microsoft.com/office/officeart/2005/8/layout/process2"/>
    <dgm:cxn modelId="{EC0F282D-478B-45DB-B7EB-E1E6D87B2E64}" type="presOf" srcId="{ED0D607E-6D98-427F-AAD2-4C8F5AB1036A}" destId="{1A2E63A1-D06A-453D-832D-22757D5B0815}" srcOrd="1" destOrd="0" presId="urn:microsoft.com/office/officeart/2005/8/layout/process2"/>
    <dgm:cxn modelId="{E64A745E-F9FC-41CD-968B-7DAB93E46EF2}" type="presOf" srcId="{87FB08F7-0A5E-460D-BAB3-76C17FB9A571}" destId="{F9CB125D-F9A0-48D9-AFED-27164C32D39B}" srcOrd="1" destOrd="0" presId="urn:microsoft.com/office/officeart/2005/8/layout/process2"/>
    <dgm:cxn modelId="{81A15162-BC62-4B7A-B05F-3176148F0518}" type="presOf" srcId="{75D7F2F9-0DC5-47A1-9C86-3DBE4DBBF103}" destId="{B529A598-AB76-44F5-9A6E-C53004AC8BC9}" srcOrd="0" destOrd="0" presId="urn:microsoft.com/office/officeart/2005/8/layout/process2"/>
    <dgm:cxn modelId="{36F5DF47-9FF3-48E0-9697-33A3742CC8CB}" type="presOf" srcId="{C33944AF-C7CF-4F1A-A9A9-5918D02152D5}" destId="{205D9A60-BE77-400F-B8C9-BDE27411E08C}" srcOrd="0" destOrd="0" presId="urn:microsoft.com/office/officeart/2005/8/layout/process2"/>
    <dgm:cxn modelId="{069B3349-946A-4883-B5CB-F1DE467F1932}" type="presOf" srcId="{1B9FEB81-3820-4124-84A8-99AFF7BBD089}" destId="{AC1AC12D-E29D-4E20-99BA-F3860CAE03F2}" srcOrd="1" destOrd="0" presId="urn:microsoft.com/office/officeart/2005/8/layout/process2"/>
    <dgm:cxn modelId="{8670C478-7F57-446E-B3F1-46C7D23C17DF}" srcId="{29E189B4-7C21-4725-BCE3-923C2A2404E8}" destId="{75D7F2F9-0DC5-47A1-9C86-3DBE4DBBF103}" srcOrd="4" destOrd="0" parTransId="{5E16B243-ECC0-4017-9F50-7E93EF744B86}" sibTransId="{8069C844-3D40-4BF6-976F-5E97C0E702DC}"/>
    <dgm:cxn modelId="{14E6FF7C-3659-4579-88A5-DC562139102B}" srcId="{29E189B4-7C21-4725-BCE3-923C2A2404E8}" destId="{5F77D736-6181-45B0-829A-0447C5049EB6}" srcOrd="1" destOrd="0" parTransId="{841B0A4F-C3A4-4297-AAA7-7AF91EA6364C}" sibTransId="{87FB08F7-0A5E-460D-BAB3-76C17FB9A571}"/>
    <dgm:cxn modelId="{89A73B93-96C2-482F-877C-BDA7FEA66098}" type="presOf" srcId="{1B9FEB81-3820-4124-84A8-99AFF7BBD089}" destId="{BA54BE71-FE1F-4737-84BC-2E6992B2C3E0}" srcOrd="0" destOrd="0" presId="urn:microsoft.com/office/officeart/2005/8/layout/process2"/>
    <dgm:cxn modelId="{CE8D849C-3896-4379-8011-80DE93C8F27C}" type="presOf" srcId="{E8E54288-B89F-4229-A9AC-98C791BF0511}" destId="{35F8030C-38C6-48CA-A7A8-35E0F3E88709}" srcOrd="0" destOrd="0" presId="urn:microsoft.com/office/officeart/2005/8/layout/process2"/>
    <dgm:cxn modelId="{21DDB1AB-9BC5-448C-B3EF-FCCFE6859AFE}" type="presOf" srcId="{29E189B4-7C21-4725-BCE3-923C2A2404E8}" destId="{EB69B94A-35B7-4376-BD72-2FB582E0ED81}" srcOrd="0" destOrd="0" presId="urn:microsoft.com/office/officeart/2005/8/layout/process2"/>
    <dgm:cxn modelId="{5D17AEAE-DF35-4DBE-BBAB-743E4555673B}" srcId="{29E189B4-7C21-4725-BCE3-923C2A2404E8}" destId="{E8E54288-B89F-4229-A9AC-98C791BF0511}" srcOrd="2" destOrd="0" parTransId="{E99A0116-1C34-47EF-91B4-8E8FA1C4642E}" sibTransId="{6E87F50C-75D2-4FB7-AF21-6B083AE8B481}"/>
    <dgm:cxn modelId="{05D110B9-ADDE-453C-8462-72CA73CB0858}" srcId="{29E189B4-7C21-4725-BCE3-923C2A2404E8}" destId="{6D387A70-BF5C-4316-AB37-760A068AC8CD}" srcOrd="3" destOrd="0" parTransId="{CD9B8DDE-E227-4008-B896-6A41C8B37A5F}" sibTransId="{ED0D607E-6D98-427F-AAD2-4C8F5AB1036A}"/>
    <dgm:cxn modelId="{DD0656D2-EBF5-442F-A11B-F1823C3D1F2C}" type="presOf" srcId="{6D387A70-BF5C-4316-AB37-760A068AC8CD}" destId="{AE7C77E9-CB4A-4013-82EB-AA6A2537C58B}" srcOrd="0" destOrd="0" presId="urn:microsoft.com/office/officeart/2005/8/layout/process2"/>
    <dgm:cxn modelId="{E9D1C2D9-52A2-4C93-A895-30D573804F4C}" type="presOf" srcId="{ED0D607E-6D98-427F-AAD2-4C8F5AB1036A}" destId="{2019FFE6-5959-4A32-8EA4-F02DE21DFD42}" srcOrd="0" destOrd="0" presId="urn:microsoft.com/office/officeart/2005/8/layout/process2"/>
    <dgm:cxn modelId="{E17287E4-719D-4DEC-8E0B-68B224300ACD}" type="presOf" srcId="{6E87F50C-75D2-4FB7-AF21-6B083AE8B481}" destId="{27550F14-B518-449B-9177-459570A0D61B}" srcOrd="0" destOrd="0" presId="urn:microsoft.com/office/officeart/2005/8/layout/process2"/>
    <dgm:cxn modelId="{6B209EEB-0ADE-4542-898D-29E20A2641C9}" srcId="{29E189B4-7C21-4725-BCE3-923C2A2404E8}" destId="{C33944AF-C7CF-4F1A-A9A9-5918D02152D5}" srcOrd="0" destOrd="0" parTransId="{882912C2-FF01-49F2-896B-B205DC8BA7D7}" sibTransId="{1B9FEB81-3820-4124-84A8-99AFF7BBD089}"/>
    <dgm:cxn modelId="{D31427ED-401E-429D-BE1A-C7C41C13F2D5}" type="presOf" srcId="{6E87F50C-75D2-4FB7-AF21-6B083AE8B481}" destId="{DB8F0F15-6B3E-49C2-A90B-06892F1D56C1}" srcOrd="1" destOrd="0" presId="urn:microsoft.com/office/officeart/2005/8/layout/process2"/>
    <dgm:cxn modelId="{C8C2ECB4-E7CC-4918-8B86-FF5B54CADEE8}" type="presParOf" srcId="{EB69B94A-35B7-4376-BD72-2FB582E0ED81}" destId="{205D9A60-BE77-400F-B8C9-BDE27411E08C}" srcOrd="0" destOrd="0" presId="urn:microsoft.com/office/officeart/2005/8/layout/process2"/>
    <dgm:cxn modelId="{9E428244-0C4A-4B51-8830-E8ABC5161386}" type="presParOf" srcId="{EB69B94A-35B7-4376-BD72-2FB582E0ED81}" destId="{BA54BE71-FE1F-4737-84BC-2E6992B2C3E0}" srcOrd="1" destOrd="0" presId="urn:microsoft.com/office/officeart/2005/8/layout/process2"/>
    <dgm:cxn modelId="{386D51C1-4800-4A56-99BA-87129D7F56DD}" type="presParOf" srcId="{BA54BE71-FE1F-4737-84BC-2E6992B2C3E0}" destId="{AC1AC12D-E29D-4E20-99BA-F3860CAE03F2}" srcOrd="0" destOrd="0" presId="urn:microsoft.com/office/officeart/2005/8/layout/process2"/>
    <dgm:cxn modelId="{35F33DB7-F3B5-4174-949D-E2678DB13116}" type="presParOf" srcId="{EB69B94A-35B7-4376-BD72-2FB582E0ED81}" destId="{70D9EC9F-D14C-4464-A6D1-86F925B6DD73}" srcOrd="2" destOrd="0" presId="urn:microsoft.com/office/officeart/2005/8/layout/process2"/>
    <dgm:cxn modelId="{95727CB2-DFDD-4603-AEED-0A618B049D72}" type="presParOf" srcId="{EB69B94A-35B7-4376-BD72-2FB582E0ED81}" destId="{CD821D6E-BB73-4AE6-B005-D7E409232734}" srcOrd="3" destOrd="0" presId="urn:microsoft.com/office/officeart/2005/8/layout/process2"/>
    <dgm:cxn modelId="{A8F138D8-8ECC-4619-BD4A-AE260A73B0C9}" type="presParOf" srcId="{CD821D6E-BB73-4AE6-B005-D7E409232734}" destId="{F9CB125D-F9A0-48D9-AFED-27164C32D39B}" srcOrd="0" destOrd="0" presId="urn:microsoft.com/office/officeart/2005/8/layout/process2"/>
    <dgm:cxn modelId="{60CE4966-B768-49AB-9321-6A7F52A562D6}" type="presParOf" srcId="{EB69B94A-35B7-4376-BD72-2FB582E0ED81}" destId="{35F8030C-38C6-48CA-A7A8-35E0F3E88709}" srcOrd="4" destOrd="0" presId="urn:microsoft.com/office/officeart/2005/8/layout/process2"/>
    <dgm:cxn modelId="{B92BF98A-3FD5-4BF2-A8EB-840972265676}" type="presParOf" srcId="{EB69B94A-35B7-4376-BD72-2FB582E0ED81}" destId="{27550F14-B518-449B-9177-459570A0D61B}" srcOrd="5" destOrd="0" presId="urn:microsoft.com/office/officeart/2005/8/layout/process2"/>
    <dgm:cxn modelId="{0AF045E9-F056-4E72-9F9D-224E1E803447}" type="presParOf" srcId="{27550F14-B518-449B-9177-459570A0D61B}" destId="{DB8F0F15-6B3E-49C2-A90B-06892F1D56C1}" srcOrd="0" destOrd="0" presId="urn:microsoft.com/office/officeart/2005/8/layout/process2"/>
    <dgm:cxn modelId="{0E405416-4DC7-4CF2-A02A-C3BFD4F3E5A3}" type="presParOf" srcId="{EB69B94A-35B7-4376-BD72-2FB582E0ED81}" destId="{AE7C77E9-CB4A-4013-82EB-AA6A2537C58B}" srcOrd="6" destOrd="0" presId="urn:microsoft.com/office/officeart/2005/8/layout/process2"/>
    <dgm:cxn modelId="{E3CD6196-E789-4545-831C-296B844220BD}" type="presParOf" srcId="{EB69B94A-35B7-4376-BD72-2FB582E0ED81}" destId="{2019FFE6-5959-4A32-8EA4-F02DE21DFD42}" srcOrd="7" destOrd="0" presId="urn:microsoft.com/office/officeart/2005/8/layout/process2"/>
    <dgm:cxn modelId="{33114469-0B4A-4DEA-83BB-4EE804D86F3C}" type="presParOf" srcId="{2019FFE6-5959-4A32-8EA4-F02DE21DFD42}" destId="{1A2E63A1-D06A-453D-832D-22757D5B0815}" srcOrd="0" destOrd="0" presId="urn:microsoft.com/office/officeart/2005/8/layout/process2"/>
    <dgm:cxn modelId="{692E174B-40C2-4A75-9A52-1BEBE3CCD48C}" type="presParOf" srcId="{EB69B94A-35B7-4376-BD72-2FB582E0ED81}" destId="{B529A598-AB76-44F5-9A6E-C53004AC8BC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20764-940D-4926-9D24-20EA28656B6B}" type="doc">
      <dgm:prSet loTypeId="urn:microsoft.com/office/officeart/2005/8/layout/process1" loCatId="process" qsTypeId="urn:microsoft.com/office/officeart/2005/8/quickstyle/simple1" qsCatId="simple" csTypeId="urn:microsoft.com/office/officeart/2005/8/colors/colorful1#3" csCatId="colorful" phldr="1"/>
      <dgm:spPr/>
    </dgm:pt>
    <dgm:pt modelId="{8648FB81-B3FA-4D93-8670-5200E5E6E09A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/>
            <a:t>An idea</a:t>
          </a:r>
        </a:p>
      </dgm:t>
    </dgm:pt>
    <dgm:pt modelId="{3D2ADCED-DF2A-46D7-89AD-84B12021BCB3}" type="parTrans" cxnId="{0A260C0D-5B2C-47E7-8740-24D8C686207C}">
      <dgm:prSet/>
      <dgm:spPr/>
      <dgm:t>
        <a:bodyPr/>
        <a:lstStyle/>
        <a:p>
          <a:endParaRPr lang="en-US" sz="4000"/>
        </a:p>
      </dgm:t>
    </dgm:pt>
    <dgm:pt modelId="{C15B27CD-4F66-4E23-9EF6-CEE2094E9E53}" type="sibTrans" cxnId="{0A260C0D-5B2C-47E7-8740-24D8C686207C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4000"/>
        </a:p>
      </dgm:t>
    </dgm:pt>
    <dgm:pt modelId="{53FA7A83-323E-4875-B4B6-AA3751B2F29E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/>
            <a:t>Analysis</a:t>
          </a:r>
        </a:p>
      </dgm:t>
    </dgm:pt>
    <dgm:pt modelId="{83EE194E-B19F-464E-804B-F795DCD129C4}" type="parTrans" cxnId="{DDB8E4EF-1B84-4BCD-8E1B-B51602FD29EB}">
      <dgm:prSet/>
      <dgm:spPr/>
      <dgm:t>
        <a:bodyPr/>
        <a:lstStyle/>
        <a:p>
          <a:endParaRPr lang="en-US" sz="4000"/>
        </a:p>
      </dgm:t>
    </dgm:pt>
    <dgm:pt modelId="{B117C577-F065-49A1-B275-9105EC3C6E35}" type="sibTrans" cxnId="{DDB8E4EF-1B84-4BCD-8E1B-B51602FD29EB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4000"/>
        </a:p>
      </dgm:t>
    </dgm:pt>
    <dgm:pt modelId="{2496FEA0-61C7-4D6C-A288-D3418AC2F4C1}">
      <dgm:prSet phldrT="[Text]"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/>
            <a:t>Design &amp; implementation</a:t>
          </a:r>
        </a:p>
      </dgm:t>
    </dgm:pt>
    <dgm:pt modelId="{3C9440BD-6C71-429D-80B6-732E307D2BFD}" type="parTrans" cxnId="{DAFE0CD6-3EC2-49F0-B18B-F2265849800B}">
      <dgm:prSet/>
      <dgm:spPr/>
      <dgm:t>
        <a:bodyPr/>
        <a:lstStyle/>
        <a:p>
          <a:endParaRPr lang="en-US" sz="4000"/>
        </a:p>
      </dgm:t>
    </dgm:pt>
    <dgm:pt modelId="{0CCE0AF1-1158-4AF5-977B-1E4DBCA44693}" type="sibTrans" cxnId="{DAFE0CD6-3EC2-49F0-B18B-F2265849800B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US" sz="4000"/>
        </a:p>
      </dgm:t>
    </dgm:pt>
    <dgm:pt modelId="{ADFFA158-9FDF-4E6F-B438-8ABBB9C8162F}">
      <dgm:prSet custT="1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sz="2400"/>
            <a:t>Completed Software</a:t>
          </a:r>
        </a:p>
      </dgm:t>
    </dgm:pt>
    <dgm:pt modelId="{B6217A46-C335-47CB-884C-6462B6B8CCFF}" type="parTrans" cxnId="{D89A67AE-2CBC-4180-9BE1-EE4484503A7B}">
      <dgm:prSet/>
      <dgm:spPr/>
      <dgm:t>
        <a:bodyPr/>
        <a:lstStyle/>
        <a:p>
          <a:endParaRPr lang="en-US" sz="4000"/>
        </a:p>
      </dgm:t>
    </dgm:pt>
    <dgm:pt modelId="{FCD0D75C-CF38-4C6C-B759-C9CD4D25B4D5}" type="sibTrans" cxnId="{D89A67AE-2CBC-4180-9BE1-EE4484503A7B}">
      <dgm:prSet/>
      <dgm:spPr/>
      <dgm:t>
        <a:bodyPr/>
        <a:lstStyle/>
        <a:p>
          <a:endParaRPr lang="en-US" sz="4000"/>
        </a:p>
      </dgm:t>
    </dgm:pt>
    <dgm:pt modelId="{7170F38E-973C-4A29-9F53-198C105643C2}" type="pres">
      <dgm:prSet presAssocID="{83F20764-940D-4926-9D24-20EA28656B6B}" presName="Name0" presStyleCnt="0">
        <dgm:presLayoutVars>
          <dgm:dir/>
          <dgm:resizeHandles val="exact"/>
        </dgm:presLayoutVars>
      </dgm:prSet>
      <dgm:spPr/>
    </dgm:pt>
    <dgm:pt modelId="{69036609-404D-4B84-8A6A-9F23171CDA91}" type="pres">
      <dgm:prSet presAssocID="{8648FB81-B3FA-4D93-8670-5200E5E6E09A}" presName="node" presStyleLbl="node1" presStyleIdx="0" presStyleCnt="4">
        <dgm:presLayoutVars>
          <dgm:bulletEnabled val="1"/>
        </dgm:presLayoutVars>
      </dgm:prSet>
      <dgm:spPr/>
    </dgm:pt>
    <dgm:pt modelId="{B7270EBD-3AC9-4392-8501-867215D1272B}" type="pres">
      <dgm:prSet presAssocID="{C15B27CD-4F66-4E23-9EF6-CEE2094E9E53}" presName="sibTrans" presStyleLbl="sibTrans2D1" presStyleIdx="0" presStyleCnt="3"/>
      <dgm:spPr/>
    </dgm:pt>
    <dgm:pt modelId="{3E450CD5-9559-4911-A449-245AC9AF51E8}" type="pres">
      <dgm:prSet presAssocID="{C15B27CD-4F66-4E23-9EF6-CEE2094E9E53}" presName="connectorText" presStyleLbl="sibTrans2D1" presStyleIdx="0" presStyleCnt="3"/>
      <dgm:spPr/>
    </dgm:pt>
    <dgm:pt modelId="{9CA13634-4FAE-4D83-8CC0-CA153B3241B9}" type="pres">
      <dgm:prSet presAssocID="{53FA7A83-323E-4875-B4B6-AA3751B2F29E}" presName="node" presStyleLbl="node1" presStyleIdx="1" presStyleCnt="4">
        <dgm:presLayoutVars>
          <dgm:bulletEnabled val="1"/>
        </dgm:presLayoutVars>
      </dgm:prSet>
      <dgm:spPr/>
    </dgm:pt>
    <dgm:pt modelId="{7DE99884-312D-4CA5-98BA-CA2B10AE22F7}" type="pres">
      <dgm:prSet presAssocID="{B117C577-F065-49A1-B275-9105EC3C6E35}" presName="sibTrans" presStyleLbl="sibTrans2D1" presStyleIdx="1" presStyleCnt="3"/>
      <dgm:spPr/>
    </dgm:pt>
    <dgm:pt modelId="{1862080F-03EC-4882-981F-D1EDC323F514}" type="pres">
      <dgm:prSet presAssocID="{B117C577-F065-49A1-B275-9105EC3C6E35}" presName="connectorText" presStyleLbl="sibTrans2D1" presStyleIdx="1" presStyleCnt="3"/>
      <dgm:spPr/>
    </dgm:pt>
    <dgm:pt modelId="{1BC43F6A-8314-4E01-8407-A6614EB1710D}" type="pres">
      <dgm:prSet presAssocID="{2496FEA0-61C7-4D6C-A288-D3418AC2F4C1}" presName="node" presStyleLbl="node1" presStyleIdx="2" presStyleCnt="4">
        <dgm:presLayoutVars>
          <dgm:bulletEnabled val="1"/>
        </dgm:presLayoutVars>
      </dgm:prSet>
      <dgm:spPr/>
    </dgm:pt>
    <dgm:pt modelId="{9080E4E0-49B3-45E7-AA3E-E2082889DC98}" type="pres">
      <dgm:prSet presAssocID="{0CCE0AF1-1158-4AF5-977B-1E4DBCA44693}" presName="sibTrans" presStyleLbl="sibTrans2D1" presStyleIdx="2" presStyleCnt="3"/>
      <dgm:spPr/>
    </dgm:pt>
    <dgm:pt modelId="{38501175-F97E-47C5-88F7-6C75006C915A}" type="pres">
      <dgm:prSet presAssocID="{0CCE0AF1-1158-4AF5-977B-1E4DBCA44693}" presName="connectorText" presStyleLbl="sibTrans2D1" presStyleIdx="2" presStyleCnt="3"/>
      <dgm:spPr/>
    </dgm:pt>
    <dgm:pt modelId="{EFF4736B-48B8-4E18-925F-8CA018B3E5E6}" type="pres">
      <dgm:prSet presAssocID="{ADFFA158-9FDF-4E6F-B438-8ABBB9C8162F}" presName="node" presStyleLbl="node1" presStyleIdx="3" presStyleCnt="4" custScaleX="113083">
        <dgm:presLayoutVars>
          <dgm:bulletEnabled val="1"/>
        </dgm:presLayoutVars>
      </dgm:prSet>
      <dgm:spPr/>
    </dgm:pt>
  </dgm:ptLst>
  <dgm:cxnLst>
    <dgm:cxn modelId="{1A31990C-9F2D-41AA-A24A-B5E29CE6382F}" type="presOf" srcId="{C15B27CD-4F66-4E23-9EF6-CEE2094E9E53}" destId="{3E450CD5-9559-4911-A449-245AC9AF51E8}" srcOrd="1" destOrd="0" presId="urn:microsoft.com/office/officeart/2005/8/layout/process1"/>
    <dgm:cxn modelId="{0A260C0D-5B2C-47E7-8740-24D8C686207C}" srcId="{83F20764-940D-4926-9D24-20EA28656B6B}" destId="{8648FB81-B3FA-4D93-8670-5200E5E6E09A}" srcOrd="0" destOrd="0" parTransId="{3D2ADCED-DF2A-46D7-89AD-84B12021BCB3}" sibTransId="{C15B27CD-4F66-4E23-9EF6-CEE2094E9E53}"/>
    <dgm:cxn modelId="{AAEE8A27-DAC4-4EED-8220-FE85BEC26990}" type="presOf" srcId="{83F20764-940D-4926-9D24-20EA28656B6B}" destId="{7170F38E-973C-4A29-9F53-198C105643C2}" srcOrd="0" destOrd="0" presId="urn:microsoft.com/office/officeart/2005/8/layout/process1"/>
    <dgm:cxn modelId="{15529C37-1A19-445A-9187-E1CF9FFD71C1}" type="presOf" srcId="{C15B27CD-4F66-4E23-9EF6-CEE2094E9E53}" destId="{B7270EBD-3AC9-4392-8501-867215D1272B}" srcOrd="0" destOrd="0" presId="urn:microsoft.com/office/officeart/2005/8/layout/process1"/>
    <dgm:cxn modelId="{6A9C764F-8B56-45B4-B0E6-BB086E985BCF}" type="presOf" srcId="{B117C577-F065-49A1-B275-9105EC3C6E35}" destId="{1862080F-03EC-4882-981F-D1EDC323F514}" srcOrd="1" destOrd="0" presId="urn:microsoft.com/office/officeart/2005/8/layout/process1"/>
    <dgm:cxn modelId="{77B69181-0D34-4F39-9ABF-EC5BD0F79855}" type="presOf" srcId="{B117C577-F065-49A1-B275-9105EC3C6E35}" destId="{7DE99884-312D-4CA5-98BA-CA2B10AE22F7}" srcOrd="0" destOrd="0" presId="urn:microsoft.com/office/officeart/2005/8/layout/process1"/>
    <dgm:cxn modelId="{8F908A82-02F3-4C81-BFF2-A4BB33B2D951}" type="presOf" srcId="{ADFFA158-9FDF-4E6F-B438-8ABBB9C8162F}" destId="{EFF4736B-48B8-4E18-925F-8CA018B3E5E6}" srcOrd="0" destOrd="0" presId="urn:microsoft.com/office/officeart/2005/8/layout/process1"/>
    <dgm:cxn modelId="{D89A67AE-2CBC-4180-9BE1-EE4484503A7B}" srcId="{83F20764-940D-4926-9D24-20EA28656B6B}" destId="{ADFFA158-9FDF-4E6F-B438-8ABBB9C8162F}" srcOrd="3" destOrd="0" parTransId="{B6217A46-C335-47CB-884C-6462B6B8CCFF}" sibTransId="{FCD0D75C-CF38-4C6C-B759-C9CD4D25B4D5}"/>
    <dgm:cxn modelId="{A8FA41B5-240B-48CE-8A5D-E79CFCF13F22}" type="presOf" srcId="{2496FEA0-61C7-4D6C-A288-D3418AC2F4C1}" destId="{1BC43F6A-8314-4E01-8407-A6614EB1710D}" srcOrd="0" destOrd="0" presId="urn:microsoft.com/office/officeart/2005/8/layout/process1"/>
    <dgm:cxn modelId="{413001C1-8E16-427E-B4F6-33DF79E74BC7}" type="presOf" srcId="{53FA7A83-323E-4875-B4B6-AA3751B2F29E}" destId="{9CA13634-4FAE-4D83-8CC0-CA153B3241B9}" srcOrd="0" destOrd="0" presId="urn:microsoft.com/office/officeart/2005/8/layout/process1"/>
    <dgm:cxn modelId="{3EBFA6CC-4F19-4F13-AD6F-00DA7E4E8821}" type="presOf" srcId="{8648FB81-B3FA-4D93-8670-5200E5E6E09A}" destId="{69036609-404D-4B84-8A6A-9F23171CDA91}" srcOrd="0" destOrd="0" presId="urn:microsoft.com/office/officeart/2005/8/layout/process1"/>
    <dgm:cxn modelId="{0CC271CE-6A3B-40EA-AEBF-2D92DF3AEF7F}" type="presOf" srcId="{0CCE0AF1-1158-4AF5-977B-1E4DBCA44693}" destId="{9080E4E0-49B3-45E7-AA3E-E2082889DC98}" srcOrd="0" destOrd="0" presId="urn:microsoft.com/office/officeart/2005/8/layout/process1"/>
    <dgm:cxn modelId="{DAFE0CD6-3EC2-49F0-B18B-F2265849800B}" srcId="{83F20764-940D-4926-9D24-20EA28656B6B}" destId="{2496FEA0-61C7-4D6C-A288-D3418AC2F4C1}" srcOrd="2" destOrd="0" parTransId="{3C9440BD-6C71-429D-80B6-732E307D2BFD}" sibTransId="{0CCE0AF1-1158-4AF5-977B-1E4DBCA44693}"/>
    <dgm:cxn modelId="{DDB8E4EF-1B84-4BCD-8E1B-B51602FD29EB}" srcId="{83F20764-940D-4926-9D24-20EA28656B6B}" destId="{53FA7A83-323E-4875-B4B6-AA3751B2F29E}" srcOrd="1" destOrd="0" parTransId="{83EE194E-B19F-464E-804B-F795DCD129C4}" sibTransId="{B117C577-F065-49A1-B275-9105EC3C6E35}"/>
    <dgm:cxn modelId="{C678DCF7-9C42-4963-B743-05F9EB7D63C1}" type="presOf" srcId="{0CCE0AF1-1158-4AF5-977B-1E4DBCA44693}" destId="{38501175-F97E-47C5-88F7-6C75006C915A}" srcOrd="1" destOrd="0" presId="urn:microsoft.com/office/officeart/2005/8/layout/process1"/>
    <dgm:cxn modelId="{040F5098-8FA1-432E-A004-04FF52533752}" type="presParOf" srcId="{7170F38E-973C-4A29-9F53-198C105643C2}" destId="{69036609-404D-4B84-8A6A-9F23171CDA91}" srcOrd="0" destOrd="0" presId="urn:microsoft.com/office/officeart/2005/8/layout/process1"/>
    <dgm:cxn modelId="{6854159F-5FBC-4E3C-B03E-90E9913770BE}" type="presParOf" srcId="{7170F38E-973C-4A29-9F53-198C105643C2}" destId="{B7270EBD-3AC9-4392-8501-867215D1272B}" srcOrd="1" destOrd="0" presId="urn:microsoft.com/office/officeart/2005/8/layout/process1"/>
    <dgm:cxn modelId="{59DF92B6-8427-40A3-A0B3-B5D7BEF199EA}" type="presParOf" srcId="{B7270EBD-3AC9-4392-8501-867215D1272B}" destId="{3E450CD5-9559-4911-A449-245AC9AF51E8}" srcOrd="0" destOrd="0" presId="urn:microsoft.com/office/officeart/2005/8/layout/process1"/>
    <dgm:cxn modelId="{B0C34ACA-ABDB-4A6C-B119-FAD88F1A7838}" type="presParOf" srcId="{7170F38E-973C-4A29-9F53-198C105643C2}" destId="{9CA13634-4FAE-4D83-8CC0-CA153B3241B9}" srcOrd="2" destOrd="0" presId="urn:microsoft.com/office/officeart/2005/8/layout/process1"/>
    <dgm:cxn modelId="{930D1B7E-67FE-48DC-81E3-3CBF75F50116}" type="presParOf" srcId="{7170F38E-973C-4A29-9F53-198C105643C2}" destId="{7DE99884-312D-4CA5-98BA-CA2B10AE22F7}" srcOrd="3" destOrd="0" presId="urn:microsoft.com/office/officeart/2005/8/layout/process1"/>
    <dgm:cxn modelId="{9D9284AE-8D11-4177-9A91-6346F30875F9}" type="presParOf" srcId="{7DE99884-312D-4CA5-98BA-CA2B10AE22F7}" destId="{1862080F-03EC-4882-981F-D1EDC323F514}" srcOrd="0" destOrd="0" presId="urn:microsoft.com/office/officeart/2005/8/layout/process1"/>
    <dgm:cxn modelId="{0980DE38-574C-4C36-A34C-EC977EEF67A5}" type="presParOf" srcId="{7170F38E-973C-4A29-9F53-198C105643C2}" destId="{1BC43F6A-8314-4E01-8407-A6614EB1710D}" srcOrd="4" destOrd="0" presId="urn:microsoft.com/office/officeart/2005/8/layout/process1"/>
    <dgm:cxn modelId="{9BD71BE8-0F37-4B1D-A0BB-DD1997DC5C89}" type="presParOf" srcId="{7170F38E-973C-4A29-9F53-198C105643C2}" destId="{9080E4E0-49B3-45E7-AA3E-E2082889DC98}" srcOrd="5" destOrd="0" presId="urn:microsoft.com/office/officeart/2005/8/layout/process1"/>
    <dgm:cxn modelId="{FA611011-FA07-43A2-BFF3-482E1E4D2381}" type="presParOf" srcId="{9080E4E0-49B3-45E7-AA3E-E2082889DC98}" destId="{38501175-F97E-47C5-88F7-6C75006C915A}" srcOrd="0" destOrd="0" presId="urn:microsoft.com/office/officeart/2005/8/layout/process1"/>
    <dgm:cxn modelId="{0CD1BA69-533D-4CF1-B191-5F18C642FD58}" type="presParOf" srcId="{7170F38E-973C-4A29-9F53-198C105643C2}" destId="{EFF4736B-48B8-4E18-925F-8CA018B3E5E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923B-BD6E-43CF-A9CB-A13D62E3D980}">
      <dsp:nvSpPr>
        <dsp:cNvPr id="0" name=""/>
        <dsp:cNvSpPr/>
      </dsp:nvSpPr>
      <dsp:spPr>
        <a:xfrm rot="5400000">
          <a:off x="4695872" y="-1748236"/>
          <a:ext cx="1178718" cy="4974336"/>
        </a:xfrm>
        <a:prstGeom prst="round2SameRect">
          <a:avLst/>
        </a:prstGeom>
        <a:solidFill>
          <a:srgbClr val="A3D8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Giao diện của chương trình</a:t>
          </a:r>
        </a:p>
      </dsp:txBody>
      <dsp:txXfrm rot="-5400000">
        <a:off x="2798063" y="207113"/>
        <a:ext cx="4916796" cy="1063638"/>
      </dsp:txXfrm>
    </dsp:sp>
    <dsp:sp modelId="{57BAD294-4C50-43D6-8903-DC34F7162D47}">
      <dsp:nvSpPr>
        <dsp:cNvPr id="0" name=""/>
        <dsp:cNvSpPr/>
      </dsp:nvSpPr>
      <dsp:spPr>
        <a:xfrm>
          <a:off x="0" y="2232"/>
          <a:ext cx="2798064" cy="1473398"/>
        </a:xfrm>
        <a:prstGeom prst="roundRect">
          <a:avLst/>
        </a:prstGeom>
        <a:solidFill>
          <a:srgbClr val="0053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Thành phần giao tiếp</a:t>
          </a:r>
        </a:p>
      </dsp:txBody>
      <dsp:txXfrm>
        <a:off x="71925" y="74157"/>
        <a:ext cx="2654214" cy="1329548"/>
      </dsp:txXfrm>
    </dsp:sp>
    <dsp:sp modelId="{04B8A280-DBD2-4227-8F2A-9D9A42F02744}">
      <dsp:nvSpPr>
        <dsp:cNvPr id="0" name=""/>
        <dsp:cNvSpPr/>
      </dsp:nvSpPr>
      <dsp:spPr>
        <a:xfrm rot="5400000">
          <a:off x="4695872" y="-201168"/>
          <a:ext cx="1178718" cy="4974336"/>
        </a:xfrm>
        <a:prstGeom prst="round2SameRect">
          <a:avLst/>
        </a:prstGeom>
        <a:solidFill>
          <a:srgbClr val="A3D8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Thực hiện các xử lý theo qui trình nghiệp vụ của người dùng</a:t>
          </a:r>
        </a:p>
      </dsp:txBody>
      <dsp:txXfrm rot="-5400000">
        <a:off x="2798063" y="1754181"/>
        <a:ext cx="4916796" cy="1063638"/>
      </dsp:txXfrm>
    </dsp:sp>
    <dsp:sp modelId="{7237C83B-AF29-4850-B225-F3D0B1BBF263}">
      <dsp:nvSpPr>
        <dsp:cNvPr id="0" name=""/>
        <dsp:cNvSpPr/>
      </dsp:nvSpPr>
      <dsp:spPr>
        <a:xfrm>
          <a:off x="0" y="1549300"/>
          <a:ext cx="2798064" cy="1473398"/>
        </a:xfrm>
        <a:prstGeom prst="roundRect">
          <a:avLst/>
        </a:prstGeom>
        <a:solidFill>
          <a:srgbClr val="0053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Thành phần xử lý</a:t>
          </a:r>
        </a:p>
      </dsp:txBody>
      <dsp:txXfrm>
        <a:off x="71925" y="1621225"/>
        <a:ext cx="2654214" cy="1329548"/>
      </dsp:txXfrm>
    </dsp:sp>
    <dsp:sp modelId="{DAF893DA-0C2B-4976-9F36-E6FEEC9D77CF}">
      <dsp:nvSpPr>
        <dsp:cNvPr id="0" name=""/>
        <dsp:cNvSpPr/>
      </dsp:nvSpPr>
      <dsp:spPr>
        <a:xfrm rot="5400000">
          <a:off x="4695872" y="1345900"/>
          <a:ext cx="1178718" cy="4974336"/>
        </a:xfrm>
        <a:prstGeom prst="round2SameRect">
          <a:avLst/>
        </a:prstGeom>
        <a:solidFill>
          <a:srgbClr val="A3D8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just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Cho phép lưu trữ và truy xuất dữ liệu.</a:t>
          </a:r>
        </a:p>
      </dsp:txBody>
      <dsp:txXfrm rot="-5400000">
        <a:off x="2798063" y="3301249"/>
        <a:ext cx="4916796" cy="1063638"/>
      </dsp:txXfrm>
    </dsp:sp>
    <dsp:sp modelId="{99DF58B3-B1D3-4821-ABD8-3B21CBC63B7A}">
      <dsp:nvSpPr>
        <dsp:cNvPr id="0" name=""/>
        <dsp:cNvSpPr/>
      </dsp:nvSpPr>
      <dsp:spPr>
        <a:xfrm>
          <a:off x="0" y="3096369"/>
          <a:ext cx="2798064" cy="1473398"/>
        </a:xfrm>
        <a:prstGeom prst="roundRect">
          <a:avLst/>
        </a:prstGeom>
        <a:solidFill>
          <a:srgbClr val="0053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Thành phần lưu trữ</a:t>
          </a:r>
          <a:endParaRPr lang="en-US" sz="3900" kern="1200"/>
        </a:p>
      </dsp:txBody>
      <dsp:txXfrm>
        <a:off x="71925" y="3168294"/>
        <a:ext cx="2654214" cy="1329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D9A60-BE77-400F-B8C9-BDE27411E08C}">
      <dsp:nvSpPr>
        <dsp:cNvPr id="0" name=""/>
        <dsp:cNvSpPr/>
      </dsp:nvSpPr>
      <dsp:spPr>
        <a:xfrm>
          <a:off x="1853502" y="638"/>
          <a:ext cx="2693794" cy="7473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Người dùng</a:t>
          </a:r>
        </a:p>
      </dsp:txBody>
      <dsp:txXfrm>
        <a:off x="1875390" y="22526"/>
        <a:ext cx="2650018" cy="703527"/>
      </dsp:txXfrm>
    </dsp:sp>
    <dsp:sp modelId="{BA54BE71-FE1F-4737-84BC-2E6992B2C3E0}">
      <dsp:nvSpPr>
        <dsp:cNvPr id="0" name=""/>
        <dsp:cNvSpPr/>
      </dsp:nvSpPr>
      <dsp:spPr>
        <a:xfrm rot="5400000">
          <a:off x="3654137" y="758540"/>
          <a:ext cx="280238" cy="3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3693371" y="786564"/>
        <a:ext cx="201772" cy="196167"/>
      </dsp:txXfrm>
    </dsp:sp>
    <dsp:sp modelId="{70D9EC9F-D14C-4464-A6D1-86F925B6DD73}">
      <dsp:nvSpPr>
        <dsp:cNvPr id="0" name=""/>
        <dsp:cNvSpPr/>
      </dsp:nvSpPr>
      <dsp:spPr>
        <a:xfrm>
          <a:off x="1853502" y="1121593"/>
          <a:ext cx="2693794" cy="747303"/>
        </a:xfrm>
        <a:prstGeom prst="roundRect">
          <a:avLst>
            <a:gd name="adj" fmla="val 10000"/>
          </a:avLst>
        </a:prstGeom>
        <a:solidFill>
          <a:schemeClr val="accent4">
            <a:hueOff val="5105758"/>
            <a:satOff val="-5996"/>
            <a:lumOff val="230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Hệ thống giao diện</a:t>
          </a:r>
        </a:p>
      </dsp:txBody>
      <dsp:txXfrm>
        <a:off x="1875390" y="1143481"/>
        <a:ext cx="2650018" cy="703527"/>
      </dsp:txXfrm>
    </dsp:sp>
    <dsp:sp modelId="{CD821D6E-BB73-4AE6-B005-D7E409232734}">
      <dsp:nvSpPr>
        <dsp:cNvPr id="0" name=""/>
        <dsp:cNvSpPr/>
      </dsp:nvSpPr>
      <dsp:spPr>
        <a:xfrm rot="5400000">
          <a:off x="3685624" y="1901538"/>
          <a:ext cx="280238" cy="3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07678"/>
            <a:satOff val="-7995"/>
            <a:lumOff val="30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3724858" y="1929562"/>
        <a:ext cx="201772" cy="196167"/>
      </dsp:txXfrm>
    </dsp:sp>
    <dsp:sp modelId="{35F8030C-38C6-48CA-A7A8-35E0F3E88709}">
      <dsp:nvSpPr>
        <dsp:cNvPr id="0" name=""/>
        <dsp:cNvSpPr/>
      </dsp:nvSpPr>
      <dsp:spPr>
        <a:xfrm>
          <a:off x="1853502" y="2242548"/>
          <a:ext cx="2693794" cy="747303"/>
        </a:xfrm>
        <a:prstGeom prst="roundRect">
          <a:avLst>
            <a:gd name="adj" fmla="val 10000"/>
          </a:avLst>
        </a:prstGeom>
        <a:solidFill>
          <a:schemeClr val="accent4">
            <a:hueOff val="10211516"/>
            <a:satOff val="-11993"/>
            <a:lumOff val="4608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Hệ thống xử lý</a:t>
          </a:r>
        </a:p>
      </dsp:txBody>
      <dsp:txXfrm>
        <a:off x="1875390" y="2264436"/>
        <a:ext cx="2650018" cy="703527"/>
      </dsp:txXfrm>
    </dsp:sp>
    <dsp:sp modelId="{27550F14-B518-449B-9177-459570A0D61B}">
      <dsp:nvSpPr>
        <dsp:cNvPr id="0" name=""/>
        <dsp:cNvSpPr/>
      </dsp:nvSpPr>
      <dsp:spPr>
        <a:xfrm rot="5400000">
          <a:off x="3704938" y="3008534"/>
          <a:ext cx="280238" cy="3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15356"/>
            <a:satOff val="-15991"/>
            <a:lumOff val="61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3744172" y="3036558"/>
        <a:ext cx="201772" cy="196167"/>
      </dsp:txXfrm>
    </dsp:sp>
    <dsp:sp modelId="{AE7C77E9-CB4A-4013-82EB-AA6A2537C58B}">
      <dsp:nvSpPr>
        <dsp:cNvPr id="0" name=""/>
        <dsp:cNvSpPr/>
      </dsp:nvSpPr>
      <dsp:spPr>
        <a:xfrm>
          <a:off x="1853502" y="3363503"/>
          <a:ext cx="2693794" cy="747303"/>
        </a:xfrm>
        <a:prstGeom prst="roundRect">
          <a:avLst>
            <a:gd name="adj" fmla="val 10000"/>
          </a:avLst>
        </a:prstGeom>
        <a:solidFill>
          <a:schemeClr val="accent4">
            <a:hueOff val="15317274"/>
            <a:satOff val="-17989"/>
            <a:lumOff val="691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Hệ thống dữ liệu</a:t>
          </a:r>
        </a:p>
      </dsp:txBody>
      <dsp:txXfrm>
        <a:off x="1875390" y="3385391"/>
        <a:ext cx="2650018" cy="703527"/>
      </dsp:txXfrm>
    </dsp:sp>
    <dsp:sp modelId="{2019FFE6-5959-4A32-8EA4-F02DE21DFD42}">
      <dsp:nvSpPr>
        <dsp:cNvPr id="0" name=""/>
        <dsp:cNvSpPr/>
      </dsp:nvSpPr>
      <dsp:spPr>
        <a:xfrm rot="5400000">
          <a:off x="3730337" y="4129489"/>
          <a:ext cx="280238" cy="3362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 rot="-5400000">
        <a:off x="3769571" y="4157513"/>
        <a:ext cx="201772" cy="196167"/>
      </dsp:txXfrm>
    </dsp:sp>
    <dsp:sp modelId="{B529A598-AB76-44F5-9A6E-C53004AC8BC9}">
      <dsp:nvSpPr>
        <dsp:cNvPr id="0" name=""/>
        <dsp:cNvSpPr/>
      </dsp:nvSpPr>
      <dsp:spPr>
        <a:xfrm>
          <a:off x="1853502" y="4484458"/>
          <a:ext cx="2693794" cy="747303"/>
        </a:xfrm>
        <a:prstGeom prst="roundRect">
          <a:avLst>
            <a:gd name="adj" fmla="val 10000"/>
          </a:avLst>
        </a:prstGeom>
        <a:solidFill>
          <a:schemeClr val="accent4">
            <a:hueOff val="20423033"/>
            <a:satOff val="-23986"/>
            <a:lumOff val="921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Phần cứng</a:t>
          </a:r>
        </a:p>
      </dsp:txBody>
      <dsp:txXfrm>
        <a:off x="1875390" y="4506346"/>
        <a:ext cx="2650018" cy="703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36609-404D-4B84-8A6A-9F23171CDA91}">
      <dsp:nvSpPr>
        <dsp:cNvPr id="0" name=""/>
        <dsp:cNvSpPr/>
      </dsp:nvSpPr>
      <dsp:spPr>
        <a:xfrm>
          <a:off x="6223" y="599237"/>
          <a:ext cx="1612910" cy="12399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 idea</a:t>
          </a:r>
        </a:p>
      </dsp:txBody>
      <dsp:txXfrm>
        <a:off x="42539" y="635553"/>
        <a:ext cx="1540278" cy="1167293"/>
      </dsp:txXfrm>
    </dsp:sp>
    <dsp:sp modelId="{B7270EBD-3AC9-4392-8501-867215D1272B}">
      <dsp:nvSpPr>
        <dsp:cNvPr id="0" name=""/>
        <dsp:cNvSpPr/>
      </dsp:nvSpPr>
      <dsp:spPr>
        <a:xfrm>
          <a:off x="1780425" y="1019199"/>
          <a:ext cx="341937" cy="400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80425" y="1099199"/>
        <a:ext cx="239356" cy="240001"/>
      </dsp:txXfrm>
    </dsp:sp>
    <dsp:sp modelId="{9CA13634-4FAE-4D83-8CC0-CA153B3241B9}">
      <dsp:nvSpPr>
        <dsp:cNvPr id="0" name=""/>
        <dsp:cNvSpPr/>
      </dsp:nvSpPr>
      <dsp:spPr>
        <a:xfrm>
          <a:off x="2264298" y="599237"/>
          <a:ext cx="1612910" cy="12399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Analysis</a:t>
          </a:r>
        </a:p>
      </dsp:txBody>
      <dsp:txXfrm>
        <a:off x="2300614" y="635553"/>
        <a:ext cx="1540278" cy="1167293"/>
      </dsp:txXfrm>
    </dsp:sp>
    <dsp:sp modelId="{7DE99884-312D-4CA5-98BA-CA2B10AE22F7}">
      <dsp:nvSpPr>
        <dsp:cNvPr id="0" name=""/>
        <dsp:cNvSpPr/>
      </dsp:nvSpPr>
      <dsp:spPr>
        <a:xfrm>
          <a:off x="4038500" y="1019199"/>
          <a:ext cx="341937" cy="400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038500" y="1099199"/>
        <a:ext cx="239356" cy="240001"/>
      </dsp:txXfrm>
    </dsp:sp>
    <dsp:sp modelId="{1BC43F6A-8314-4E01-8407-A6614EB1710D}">
      <dsp:nvSpPr>
        <dsp:cNvPr id="0" name=""/>
        <dsp:cNvSpPr/>
      </dsp:nvSpPr>
      <dsp:spPr>
        <a:xfrm>
          <a:off x="4522373" y="599237"/>
          <a:ext cx="1612910" cy="12399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&amp; implementation</a:t>
          </a:r>
        </a:p>
      </dsp:txBody>
      <dsp:txXfrm>
        <a:off x="4558689" y="635553"/>
        <a:ext cx="1540278" cy="1167293"/>
      </dsp:txXfrm>
    </dsp:sp>
    <dsp:sp modelId="{9080E4E0-49B3-45E7-AA3E-E2082889DC98}">
      <dsp:nvSpPr>
        <dsp:cNvPr id="0" name=""/>
        <dsp:cNvSpPr/>
      </dsp:nvSpPr>
      <dsp:spPr>
        <a:xfrm>
          <a:off x="6296575" y="1019199"/>
          <a:ext cx="341937" cy="400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96575" y="1099199"/>
        <a:ext cx="239356" cy="240001"/>
      </dsp:txXfrm>
    </dsp:sp>
    <dsp:sp modelId="{EFF4736B-48B8-4E18-925F-8CA018B3E5E6}">
      <dsp:nvSpPr>
        <dsp:cNvPr id="0" name=""/>
        <dsp:cNvSpPr/>
      </dsp:nvSpPr>
      <dsp:spPr>
        <a:xfrm>
          <a:off x="6780448" y="599237"/>
          <a:ext cx="1823927" cy="12399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Completed Software</a:t>
          </a:r>
        </a:p>
      </dsp:txBody>
      <dsp:txXfrm>
        <a:off x="6816764" y="635553"/>
        <a:ext cx="1751295" cy="1167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25" y="9119364"/>
            <a:ext cx="3170551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DD5F5D5-42BD-45FE-BF15-48011703B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70552" cy="4802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25" y="2"/>
            <a:ext cx="3170551" cy="4802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5B55B0-C4AC-4416-9771-DE700B006660}" type="datetimeFigureOut">
              <a:rPr lang="en-US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003" y="4560457"/>
            <a:ext cx="5853195" cy="432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364"/>
            <a:ext cx="3170552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25" y="9119364"/>
            <a:ext cx="3170551" cy="4802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D54DC9-3926-4DFF-B342-C91FC3B9A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90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4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2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35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77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12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26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266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indent="0">
              <a:lnSpc>
                <a:spcPct val="100000"/>
              </a:lnSpc>
              <a:spcBef>
                <a:spcPts val="100"/>
              </a:spcBef>
              <a:buNone/>
              <a:tabLst>
                <a:tab pos="114935" algn="l"/>
              </a:tabLst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41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6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6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374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5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4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D54DC9-3926-4DFF-B342-C91FC3B9A5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9A29EC-15C9-49B7-9450-AF122B300FA1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991353-90F2-4AC5-A99E-9E731B6F76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DA87D3-0F45-4BE1-9C51-EAD1E2CA81FC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F55110-F799-465D-96B5-AA76B099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A7177-FF73-4887-8BA7-2758C1AD129A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19720-4BFA-4845-9444-925E471EBF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CE189B-D64E-4D4F-BA82-C7811EB5ED77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10270-C15D-48D7-B06F-6B7F95738C52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2B6118B9-2550-43A3-ACF9-DA11D9FFB4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6D022-6F4C-47D3-B792-624BFF897FDC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5170E-0134-45B6-8B1D-74911164AB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F90E11-D169-4047-89D5-811EBF7E97D4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57F65-27AB-4AE1-8721-7FB0B57463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B40B7-7253-4242-9A65-B02955E9984A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DB862-D413-4B5A-B29D-82DFBD6DD7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126D45-6781-4FA8-92A6-0E33D0BBDAA6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ACEC3-6B33-4239-80FC-592989295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DBEC9-835B-4F00-BCF9-8E6F532E1FBD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E93E8-8B08-4750-B4A3-032D769DD0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47B3E-0139-4B98-8FFF-585161C195CA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B14C10F-A996-4BB3-918D-B0DAE3BB7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883E177-7CD5-4C18-A3BA-48F0E8B764D7}" type="datetime1">
              <a:rPr lang="en-US" smtClean="0"/>
              <a:pPr>
                <a:defRPr/>
              </a:pPr>
              <a:t>03/03/2024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4B788EF-C404-4737-A641-50131CAC02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9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jpeg"/><Relationship Id="rId9" Type="http://schemas.microsoft.com/office/2007/relationships/diagramDrawing" Target="../diagrams/drawin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du.edu/~zeil/cs350/f15/Public/processModel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omarelgabrys-blog/software-engineering-software-process-and-software-process-models-part-2-4a9d06213fdc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canberra.libguides.com/content.php?pid=90932&amp;sid=677104" TargetMode="External"/><Relationship Id="rId2" Type="http://schemas.openxmlformats.org/officeDocument/2006/relationships/hyperlink" Target="http://en.wikipedia.org/wiki/Software_engine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books.org/wiki/Introduction_to_Software_Engineering" TargetMode="External"/><Relationship Id="rId4" Type="http://schemas.openxmlformats.org/officeDocument/2006/relationships/hyperlink" Target="http://www.rspa.com/spi/index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16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Chương 1. TỔNG QUAN VỀ CÔNG NGHỆ PHẦN MỀM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NHẬP MÔN CÔNG NGHỆ PHẦN MỀM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63246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08/2022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Mô hình phần mềm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524000" y="1143000"/>
            <a:ext cx="6400800" cy="5232400"/>
            <a:chOff x="1524000" y="1143000"/>
            <a:chExt cx="6400800" cy="5232400"/>
          </a:xfrm>
        </p:grpSpPr>
        <p:graphicFrame>
          <p:nvGraphicFramePr>
            <p:cNvPr id="7" name="Diagram 6"/>
            <p:cNvGraphicFramePr/>
            <p:nvPr/>
          </p:nvGraphicFramePr>
          <p:xfrm>
            <a:off x="1524000" y="1143000"/>
            <a:ext cx="6400800" cy="5232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20" name="Group 19"/>
            <p:cNvGrpSpPr/>
            <p:nvPr/>
          </p:nvGrpSpPr>
          <p:grpSpPr>
            <a:xfrm>
              <a:off x="3962400" y="1921890"/>
              <a:ext cx="336286" cy="3628009"/>
              <a:chOff x="3962400" y="1921890"/>
              <a:chExt cx="336286" cy="3628009"/>
            </a:xfrm>
          </p:grpSpPr>
          <p:grpSp>
            <p:nvGrpSpPr>
              <p:cNvPr id="8" name="Group 7"/>
              <p:cNvGrpSpPr/>
              <p:nvPr/>
            </p:nvGrpSpPr>
            <p:grpSpPr>
              <a:xfrm rot="10960017">
                <a:off x="3962400" y="1921890"/>
                <a:ext cx="336286" cy="280238"/>
                <a:chOff x="2971800" y="762001"/>
                <a:chExt cx="336286" cy="280238"/>
              </a:xfr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9" name="Right Arrow 8"/>
                <p:cNvSpPr/>
                <p:nvPr/>
              </p:nvSpPr>
              <p:spPr>
                <a:xfrm rot="5400000">
                  <a:off x="2999824" y="733977"/>
                  <a:ext cx="280238" cy="33628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Right Arrow 4"/>
                <p:cNvSpPr/>
                <p:nvPr/>
              </p:nvSpPr>
              <p:spPr>
                <a:xfrm>
                  <a:off x="3039058" y="762001"/>
                  <a:ext cx="201772" cy="196167"/>
                </a:xfrm>
                <a:prstGeom prst="rect">
                  <a:avLst/>
                </a:prstGeom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b="1" kern="1200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 rot="10800000">
                <a:off x="3962400" y="3048000"/>
                <a:ext cx="336286" cy="280238"/>
                <a:chOff x="3032256" y="1915603"/>
                <a:chExt cx="336286" cy="280238"/>
              </a:xfr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2" name="Right Arrow 11"/>
                <p:cNvSpPr/>
                <p:nvPr/>
              </p:nvSpPr>
              <p:spPr>
                <a:xfrm rot="5400000">
                  <a:off x="3060280" y="1887579"/>
                  <a:ext cx="280238" cy="33628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6807679"/>
                    <a:satOff val="-7995"/>
                    <a:lumOff val="3072"/>
                    <a:alphaOff val="0"/>
                  </a:schemeClr>
                </a:fillRef>
                <a:effectRef idx="0">
                  <a:schemeClr val="accent4">
                    <a:hueOff val="6807679"/>
                    <a:satOff val="-7995"/>
                    <a:lumOff val="3072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Right Arrow 4"/>
                <p:cNvSpPr/>
                <p:nvPr/>
              </p:nvSpPr>
              <p:spPr>
                <a:xfrm>
                  <a:off x="3099514" y="1915603"/>
                  <a:ext cx="201772" cy="196167"/>
                </a:xfrm>
                <a:prstGeom prst="rect">
                  <a:avLst/>
                </a:prstGeom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b="1" kern="1200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>
                <a:off x="3962400" y="4178300"/>
                <a:ext cx="336286" cy="280238"/>
                <a:chOff x="3032256" y="3036558"/>
                <a:chExt cx="336286" cy="280238"/>
              </a:xfr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5" name="Right Arrow 14"/>
                <p:cNvSpPr/>
                <p:nvPr/>
              </p:nvSpPr>
              <p:spPr>
                <a:xfrm rot="5400000">
                  <a:off x="3060280" y="3008534"/>
                  <a:ext cx="280238" cy="33628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13615358"/>
                    <a:satOff val="-15991"/>
                    <a:lumOff val="6144"/>
                    <a:alphaOff val="0"/>
                  </a:schemeClr>
                </a:fillRef>
                <a:effectRef idx="0">
                  <a:schemeClr val="accent4">
                    <a:hueOff val="13615358"/>
                    <a:satOff val="-15991"/>
                    <a:lumOff val="6144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Right Arrow 4"/>
                <p:cNvSpPr/>
                <p:nvPr/>
              </p:nvSpPr>
              <p:spPr>
                <a:xfrm>
                  <a:off x="3099514" y="3036558"/>
                  <a:ext cx="201772" cy="196167"/>
                </a:xfrm>
                <a:prstGeom prst="rect">
                  <a:avLst/>
                </a:prstGeom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b="1" kern="120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0800000">
                <a:off x="3962400" y="5269661"/>
                <a:ext cx="336286" cy="280238"/>
                <a:chOff x="3032256" y="4157513"/>
                <a:chExt cx="336286" cy="280238"/>
              </a:xfrm>
              <a:scene3d>
                <a:camera prst="orthographicFront">
                  <a:rot lat="0" lon="0" rev="0"/>
                </a:camera>
                <a:lightRig rig="contrasting" dir="t">
                  <a:rot lat="0" lon="0" rev="1200000"/>
                </a:lightRig>
              </a:scene3d>
            </p:grpSpPr>
            <p:sp>
              <p:nvSpPr>
                <p:cNvPr id="18" name="Right Arrow 17"/>
                <p:cNvSpPr/>
                <p:nvPr/>
              </p:nvSpPr>
              <p:spPr>
                <a:xfrm rot="5400000">
                  <a:off x="3060280" y="4129489"/>
                  <a:ext cx="280238" cy="336286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  <a:sp3d z="-182000" contourW="19050" prstMaterial="metal">
                  <a:bevelT w="88900" h="203200"/>
                  <a:bevelB w="165100" h="2540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20423036"/>
                    <a:satOff val="-23986"/>
                    <a:lumOff val="9216"/>
                    <a:alphaOff val="0"/>
                  </a:schemeClr>
                </a:fillRef>
                <a:effectRef idx="0">
                  <a:schemeClr val="accent4">
                    <a:hueOff val="20423036"/>
                    <a:satOff val="-23986"/>
                    <a:lumOff val="921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Right Arrow 4"/>
                <p:cNvSpPr/>
                <p:nvPr/>
              </p:nvSpPr>
              <p:spPr>
                <a:xfrm>
                  <a:off x="3099514" y="4157513"/>
                  <a:ext cx="201772" cy="196167"/>
                </a:xfrm>
                <a:prstGeom prst="rect">
                  <a:avLst/>
                </a:prstGeom>
                <a:sp3d z="-182000"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lvl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600" b="1" kern="1200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Một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số phần mềm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PHAN MEM QUAN LY NHA HANG CA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01000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124200" y="6096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Phần mềm quản lý bán hàng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Một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́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phần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mềm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3AA6A-4454-4BDC-AA5A-B4BCDB43AB29}"/>
              </a:ext>
            </a:extLst>
          </p:cNvPr>
          <p:cNvSpPr txBox="1"/>
          <p:nvPr/>
        </p:nvSpPr>
        <p:spPr>
          <a:xfrm>
            <a:off x="762000" y="6096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dạng</a:t>
            </a:r>
            <a:r>
              <a:rPr lang="en-US" dirty="0"/>
              <a:t> web </a:t>
            </a:r>
            <a:r>
              <a:rPr lang="en-US" dirty="0" err="1"/>
              <a:t>hô</a:t>
            </a:r>
            <a:r>
              <a:rPr lang="en-US" dirty="0"/>
              <a:t>̃ </a:t>
            </a:r>
            <a:r>
              <a:rPr lang="en-US" dirty="0" err="1"/>
              <a:t>trơ</a:t>
            </a:r>
            <a:r>
              <a:rPr lang="en-US" dirty="0"/>
              <a:t>̣ GV/SV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TKB </a:t>
            </a:r>
            <a:r>
              <a:rPr lang="en-US" dirty="0" err="1"/>
              <a:t>của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trường</a:t>
            </a:r>
            <a:r>
              <a:rPr lang="en-US" dirty="0"/>
              <a:t> ĐH CNTP TPHCM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B537110-779D-4E89-8637-367DBC789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990600"/>
            <a:ext cx="762952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0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Một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́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phần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mềm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tt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3AA6A-4454-4BDC-AA5A-B4BCDB43AB29}"/>
              </a:ext>
            </a:extLst>
          </p:cNvPr>
          <p:cNvSpPr txBox="1"/>
          <p:nvPr/>
        </p:nvSpPr>
        <p:spPr>
          <a:xfrm>
            <a:off x="762000" y="60960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dạng</a:t>
            </a:r>
            <a:r>
              <a:rPr lang="en-US" dirty="0"/>
              <a:t> web: </a:t>
            </a:r>
          </a:p>
          <a:p>
            <a:pPr algn="ctr"/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ĐH CNTP TP. HCM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07141-5A8C-4DAD-8CEB-88D6A459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5" y="1061052"/>
            <a:ext cx="7848435" cy="50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5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Một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số phần mềm (tt)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8E1C6-59D7-4289-878E-EFA09CB0D245}"/>
              </a:ext>
            </a:extLst>
          </p:cNvPr>
          <p:cNvSpPr txBox="1"/>
          <p:nvPr/>
        </p:nvSpPr>
        <p:spPr>
          <a:xfrm>
            <a:off x="533400" y="6107668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Anh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8F6578-B4E8-9C7E-3259-3515CA625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81496"/>
            <a:ext cx="2590800" cy="50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7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10600" cy="5334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(engineering): </a:t>
            </a:r>
          </a:p>
          <a:p>
            <a:pPr marL="566738" indent="0" algn="just">
              <a:lnSpc>
                <a:spcPct val="150000"/>
              </a:lnSpc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sư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(software engineer):</a:t>
            </a:r>
          </a:p>
          <a:p>
            <a:pPr marL="566738" indent="0" algn="just">
              <a:lnSpc>
                <a:spcPct val="150000"/>
              </a:lnSpc>
              <a:buNone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rãi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01002A-4AB0-4FD3-A0AE-D9225DFC53C6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000" b="1">
                <a:solidFill>
                  <a:schemeClr val="bg1"/>
                </a:solidFill>
              </a:rPr>
              <a:t>1. Các định nghĩa cơ bản và các thuật ngữ về CNPM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1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BA0F-7BB0-45C7-A0B0-3D8672C4CC8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914400" y="1219200"/>
            <a:ext cx="7772400" cy="45720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Nêu</a:t>
            </a:r>
            <a:r>
              <a:rPr lang="en-US" sz="2800" dirty="0"/>
              <a:t>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1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 SV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Khi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, </a:t>
            </a:r>
            <a:r>
              <a:rPr lang="en-US" sz="2800" dirty="0" err="1"/>
              <a:t>bạn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nào</a:t>
            </a:r>
            <a:r>
              <a:rPr lang="en-US" sz="2800" dirty="0"/>
              <a:t>? Qui </a:t>
            </a:r>
            <a:r>
              <a:rPr lang="en-US" sz="2800" dirty="0" err="1"/>
              <a:t>trình</a:t>
            </a:r>
            <a:r>
              <a:rPr lang="en-US" sz="2800" dirty="0"/>
              <a:t>?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?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, so </a:t>
            </a:r>
            <a:r>
              <a:rPr lang="en-US" sz="2800" dirty="0" err="1"/>
              <a:t>sánh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rút</a:t>
            </a:r>
            <a:r>
              <a:rPr lang="en-US" sz="2800" dirty="0"/>
              <a:t> ra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qui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: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,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, qui </a:t>
            </a:r>
            <a:r>
              <a:rPr lang="en-US" sz="2800" dirty="0" err="1"/>
              <a:t>trình</a:t>
            </a:r>
            <a:r>
              <a:rPr lang="en-US" sz="2800" dirty="0"/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3400" y="381000"/>
            <a:ext cx="8153400" cy="5539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r>
              <a:rPr lang="en-US" sz="3000" b="1">
                <a:solidFill>
                  <a:schemeClr val="bg1"/>
                </a:solidFill>
                <a:latin typeface="+mn-lt"/>
                <a:cs typeface="+mn-cs"/>
              </a:rPr>
              <a:t>Thảo luận</a:t>
            </a:r>
          </a:p>
        </p:txBody>
      </p:sp>
    </p:spTree>
    <p:extLst>
      <p:ext uri="{BB962C8B-B14F-4D97-AF65-F5344CB8AC3E}">
        <p14:creationId xmlns:p14="http://schemas.microsoft.com/office/powerpoint/2010/main" val="189633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000" b="1" dirty="0">
                <a:solidFill>
                  <a:schemeClr val="bg1"/>
                </a:solidFill>
              </a:rPr>
              <a:t>1. </a:t>
            </a:r>
            <a:r>
              <a:rPr lang="en-US" sz="3000" b="1" dirty="0" err="1">
                <a:solidFill>
                  <a:schemeClr val="bg1"/>
                </a:solidFill>
              </a:rPr>
              <a:t>Các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nghĩa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bản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các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thuật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ngữ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về</a:t>
            </a:r>
            <a:r>
              <a:rPr lang="en-US" sz="3000" b="1" dirty="0">
                <a:solidFill>
                  <a:schemeClr val="bg1"/>
                </a:solidFill>
              </a:rPr>
              <a:t> CNPM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9BA0F-7BB0-45C7-A0B0-3D8672C4CC8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5562600"/>
          </a:xfrm>
        </p:spPr>
        <p:txBody>
          <a:bodyPr rtlCol="0">
            <a:noAutofit/>
          </a:bodyPr>
          <a:lstStyle/>
          <a:p>
            <a:pPr marL="457200" indent="-4572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None/>
              <a:defRPr/>
            </a:pPr>
            <a:r>
              <a:rPr lang="en-US" sz="3200" b="1"/>
              <a:t>b) </a:t>
            </a:r>
            <a:r>
              <a:rPr lang="en-US" sz="2800" b="1"/>
              <a:t>Công nghệ phần mềm – software engineering</a:t>
            </a:r>
          </a:p>
          <a:p>
            <a:pPr marL="457200" lvl="1" indent="444500" algn="just">
              <a:lnSpc>
                <a:spcPct val="150000"/>
              </a:lnSpc>
              <a:spcBef>
                <a:spcPts val="580"/>
              </a:spcBef>
              <a:buClrTx/>
              <a:buFont typeface="Arial" pitchFamily="34" charset="0"/>
              <a:buChar char="•"/>
              <a:defRPr/>
            </a:pPr>
            <a:r>
              <a:rPr lang="en-US" b="1">
                <a:solidFill>
                  <a:srgbClr val="C00000"/>
                </a:solidFill>
              </a:rPr>
              <a:t>Công nghệ phần mềm – software engineering</a:t>
            </a:r>
            <a:r>
              <a:rPr lang="en-US"/>
              <a:t>: là </a:t>
            </a:r>
            <a:r>
              <a:rPr lang="en-US" b="1"/>
              <a:t>ngành khoa học</a:t>
            </a:r>
            <a:r>
              <a:rPr lang="en-US"/>
              <a:t> nghiên cứu về việc </a:t>
            </a:r>
            <a:r>
              <a:rPr lang="en-US" b="1"/>
              <a:t>xây dựng các phần mềm</a:t>
            </a:r>
            <a:r>
              <a:rPr lang="en-US"/>
              <a:t> có </a:t>
            </a:r>
            <a:r>
              <a:rPr lang="en-US" b="1"/>
              <a:t>chất lượng</a:t>
            </a:r>
            <a:r>
              <a:rPr lang="en-US"/>
              <a:t> và </a:t>
            </a:r>
            <a:r>
              <a:rPr lang="en-US" b="1"/>
              <a:t>chi phí hợp lý</a:t>
            </a:r>
            <a:r>
              <a:rPr lang="en-US"/>
              <a:t> trong </a:t>
            </a:r>
            <a:r>
              <a:rPr lang="en-US" b="1"/>
              <a:t>khoảng thời gian hợp lý</a:t>
            </a:r>
            <a:r>
              <a:rPr lang="en-US"/>
              <a:t>. </a:t>
            </a:r>
          </a:p>
          <a:p>
            <a:pPr marL="457200" lvl="1" indent="444500" algn="just">
              <a:lnSpc>
                <a:spcPct val="150000"/>
              </a:lnSpc>
              <a:spcBef>
                <a:spcPts val="580"/>
              </a:spcBef>
              <a:buClrTx/>
              <a:buFont typeface="Arial" pitchFamily="34" charset="0"/>
              <a:buChar char="•"/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Đối tượng nghiên cứu:</a:t>
            </a:r>
          </a:p>
          <a:p>
            <a:pPr marL="457200" lvl="1" indent="-12700" algn="just">
              <a:lnSpc>
                <a:spcPct val="150000"/>
              </a:lnSpc>
              <a:spcBef>
                <a:spcPts val="580"/>
              </a:spcBef>
              <a:buClrTx/>
              <a:buNone/>
              <a:defRPr/>
            </a:pPr>
            <a:endParaRPr lang="en-US" sz="2000"/>
          </a:p>
          <a:p>
            <a:pPr marL="457200" indent="-4572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None/>
              <a:defRPr/>
            </a:pPr>
            <a:endParaRPr lang="en-US" sz="2400" b="1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4114800"/>
            <a:ext cx="2133600" cy="457200"/>
          </a:xfrm>
          <a:prstGeom prst="rect">
            <a:avLst/>
          </a:prstGeom>
          <a:solidFill>
            <a:srgbClr val="A3D8FF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CNPM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5181600"/>
            <a:ext cx="2133600" cy="457200"/>
          </a:xfrm>
          <a:prstGeom prst="rect">
            <a:avLst/>
          </a:prstGeom>
          <a:solidFill>
            <a:srgbClr val="A3D8FF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Phương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pháp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  <a:solidFill>
            <a:srgbClr val="A3D8FF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cụ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5181600"/>
            <a:ext cx="2133600" cy="457200"/>
          </a:xfrm>
          <a:prstGeom prst="rect">
            <a:avLst/>
          </a:prstGeom>
          <a:solidFill>
            <a:srgbClr val="A3D8FF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Qui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trình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8" idx="0"/>
            <a:endCxn id="7" idx="2"/>
          </p:cNvCxnSpPr>
          <p:nvPr/>
        </p:nvCxnSpPr>
        <p:spPr>
          <a:xfrm rot="5400000" flipH="1" flipV="1">
            <a:off x="2819400" y="3352800"/>
            <a:ext cx="609600" cy="30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>
            <a:stCxn id="9" idx="0"/>
            <a:endCxn id="7" idx="2"/>
          </p:cNvCxnSpPr>
          <p:nvPr/>
        </p:nvCxnSpPr>
        <p:spPr>
          <a:xfrm rot="5400000" flipH="1" flipV="1">
            <a:off x="4343400" y="4876800"/>
            <a:ext cx="609600" cy="15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</p:cxnSp>
      <p:cxnSp>
        <p:nvCxnSpPr>
          <p:cNvPr id="20" name="Straight Arrow Connector 19"/>
          <p:cNvCxnSpPr>
            <a:stCxn id="10" idx="0"/>
            <a:endCxn id="7" idx="2"/>
          </p:cNvCxnSpPr>
          <p:nvPr/>
        </p:nvCxnSpPr>
        <p:spPr>
          <a:xfrm rot="16200000" flipV="1">
            <a:off x="5753100" y="3467100"/>
            <a:ext cx="609600" cy="28194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3">
            <a:schemeClr val="lt1"/>
          </a:lnRef>
          <a:fillRef idx="1002">
            <a:schemeClr val="lt2"/>
          </a:fillRef>
          <a:effectRef idx="1">
            <a:schemeClr val="accent3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sư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Biết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Biết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lập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đồ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Biết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Đánh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66AFCB-8CAB-426C-A0D4-FA6BA994C0A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000" b="1">
                <a:solidFill>
                  <a:schemeClr val="bg1"/>
                </a:solidFill>
              </a:rPr>
              <a:t>1. Các định nghĩa cơ bản và các thuật ngữ về CNPM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05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000" b="1">
                <a:solidFill>
                  <a:schemeClr val="bg1"/>
                </a:solidFill>
              </a:rPr>
              <a:t>2. Qui trình công nghệ phần mềm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1295400"/>
            <a:ext cx="7777219" cy="2260917"/>
            <a:chOff x="381000" y="1552575"/>
            <a:chExt cx="8833172" cy="3440070"/>
          </a:xfrm>
        </p:grpSpPr>
        <p:pic>
          <p:nvPicPr>
            <p:cNvPr id="83970" name="Picture 2" descr="http://www.doanhnhan.net/Resources/Data/News/HoaBTT/Kynang/T12/31/giao%20tiep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03558" y="1552575"/>
              <a:ext cx="2702853" cy="2028825"/>
            </a:xfrm>
            <a:prstGeom prst="rect">
              <a:avLst/>
            </a:prstGeom>
            <a:noFill/>
          </p:spPr>
        </p:pic>
        <p:pic>
          <p:nvPicPr>
            <p:cNvPr id="6" name="Picture 6" descr="http://t2.gstatic.com/images?q=tbn:ANd9GcQVoy-9NBIcGmPKeDnFrc3M96hBMGOGFi5Kyxd1hZQRlMe37rcUK-VYYky5i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45177" y="1600200"/>
              <a:ext cx="2313615" cy="19812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81000" y="3962400"/>
              <a:ext cx="3909302" cy="1030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Bộ phận phát triển phần mềm</a:t>
              </a:r>
            </a:p>
            <a:p>
              <a:pPr algn="ctr"/>
              <a:r>
                <a:rPr lang="en-US" sz="2000" b="1">
                  <a:solidFill>
                    <a:srgbClr val="11919F"/>
                  </a:solidFill>
                </a:rPr>
                <a:t>(Developers)</a:t>
              </a:r>
              <a:endParaRPr lang="en-US" b="1">
                <a:solidFill>
                  <a:srgbClr val="11919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1" y="3962400"/>
              <a:ext cx="3880171" cy="983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Bộ phận phân tích phần mềm</a:t>
              </a:r>
            </a:p>
            <a:p>
              <a:pPr algn="ctr"/>
              <a:r>
                <a:rPr lang="en-US" b="1">
                  <a:solidFill>
                    <a:srgbClr val="11919F"/>
                  </a:solidFill>
                </a:rPr>
                <a:t>(Bussiness analysts)</a:t>
              </a:r>
            </a:p>
          </p:txBody>
        </p:sp>
        <p:sp>
          <p:nvSpPr>
            <p:cNvPr id="12" name="Left Arrow 11"/>
            <p:cNvSpPr/>
            <p:nvPr/>
          </p:nvSpPr>
          <p:spPr>
            <a:xfrm>
              <a:off x="3657600" y="1905000"/>
              <a:ext cx="1600200" cy="609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Arrow 12"/>
            <p:cNvSpPr/>
            <p:nvPr/>
          </p:nvSpPr>
          <p:spPr>
            <a:xfrm rot="10800000">
              <a:off x="3733800" y="2743200"/>
              <a:ext cx="1600200" cy="609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Diagram 14"/>
          <p:cNvGraphicFramePr/>
          <p:nvPr/>
        </p:nvGraphicFramePr>
        <p:xfrm>
          <a:off x="304800" y="3657600"/>
          <a:ext cx="86106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403007"/>
            <a:ext cx="8706080" cy="4572000"/>
          </a:xfrm>
        </p:spPr>
        <p:txBody>
          <a:bodyPr>
            <a:noAutofit/>
          </a:bodyPr>
          <a:lstStyle/>
          <a:p>
            <a:pPr marL="538163" indent="-538163">
              <a:lnSpc>
                <a:spcPct val="150000"/>
              </a:lnSpc>
            </a:pP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bày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CNPM.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qui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.</a:t>
            </a:r>
          </a:p>
          <a:p>
            <a:pPr marL="538163" indent="-538163">
              <a:lnSpc>
                <a:spcPct val="150000"/>
              </a:lnSpc>
            </a:pP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5334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MỤC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TIÊU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1488-7BC3-4178-A81E-CD7B8EC4386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572000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sz="2800" dirty="0"/>
              <a:t>Qui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là </a:t>
            </a:r>
            <a:r>
              <a:rPr lang="en-US" sz="2800" dirty="0" err="1"/>
              <a:t>tập</a:t>
            </a:r>
            <a:r>
              <a:rPr lang="en-US" sz="2800" dirty="0"/>
              <a:t> </a:t>
            </a:r>
            <a:r>
              <a:rPr lang="en-US" sz="2800" dirty="0" err="1"/>
              <a:t>hợp</a:t>
            </a:r>
            <a:r>
              <a:rPr lang="en-US" sz="2800" dirty="0"/>
              <a:t> </a:t>
            </a:r>
            <a:r>
              <a:rPr lang="en-US" sz="2800" dirty="0" err="1"/>
              <a:t>tất</a:t>
            </a:r>
            <a:r>
              <a:rPr lang="en-US" sz="2800" dirty="0"/>
              <a:t> cả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hoạt</a:t>
            </a:r>
            <a:r>
              <a:rPr lang="en-US" sz="2800" dirty="0"/>
              <a:t> </a:t>
            </a:r>
            <a:r>
              <a:rPr lang="en-US" sz="2800" dirty="0" err="1"/>
              <a:t>động</a:t>
            </a:r>
            <a:r>
              <a:rPr lang="en-US" sz="2800" dirty="0"/>
              <a:t> </a:t>
            </a:r>
            <a:r>
              <a:rPr lang="en-US" sz="2800" dirty="0" err="1"/>
              <a:t>nhằm</a:t>
            </a:r>
            <a:r>
              <a:rPr lang="en-US" sz="2800" dirty="0"/>
              <a:t> </a:t>
            </a:r>
            <a:r>
              <a:rPr lang="en-US" sz="2800" dirty="0" err="1"/>
              <a:t>tạo</a:t>
            </a:r>
            <a:r>
              <a:rPr lang="en-US" sz="2800" dirty="0"/>
              <a:t> ra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sản</a:t>
            </a:r>
            <a:r>
              <a:rPr lang="en-US" sz="2800" dirty="0"/>
              <a:t> </a:t>
            </a:r>
            <a:r>
              <a:rPr lang="en-US" sz="2800" dirty="0" err="1"/>
              <a:t>phẩm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.</a:t>
            </a:r>
          </a:p>
          <a:p>
            <a:pPr algn="just">
              <a:lnSpc>
                <a:spcPct val="130000"/>
              </a:lnSpc>
            </a:pPr>
            <a:r>
              <a:rPr lang="en-US" sz="2800" dirty="0"/>
              <a:t>Qui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dạng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phức</a:t>
            </a:r>
            <a:r>
              <a:rPr lang="en-US" sz="2800" dirty="0"/>
              <a:t> </a:t>
            </a:r>
            <a:r>
              <a:rPr lang="en-US" sz="2800" dirty="0" err="1"/>
              <a:t>tạp</a:t>
            </a:r>
            <a:r>
              <a:rPr lang="en-US" sz="2800" dirty="0"/>
              <a:t>. Vì </a:t>
            </a:r>
            <a:r>
              <a:rPr lang="en-US" sz="2800" dirty="0" err="1"/>
              <a:t>mỗi</a:t>
            </a:r>
            <a:r>
              <a:rPr lang="en-US" sz="2800" dirty="0"/>
              <a:t> </a:t>
            </a:r>
            <a:r>
              <a:rPr lang="en-US" sz="2800" dirty="0" err="1"/>
              <a:t>nhóm</a:t>
            </a:r>
            <a:r>
              <a:rPr lang="en-US" sz="2800" dirty="0"/>
              <a:t>, </a:t>
            </a:r>
            <a:r>
              <a:rPr lang="en-US" sz="2800" dirty="0" err="1"/>
              <a:t>công</a:t>
            </a:r>
            <a:r>
              <a:rPr lang="en-US" sz="2800" dirty="0"/>
              <a:t> ty hay </a:t>
            </a:r>
            <a:r>
              <a:rPr lang="en-US" sz="2800" dirty="0" err="1"/>
              <a:t>tô</a:t>
            </a:r>
            <a:r>
              <a:rPr lang="en-US" sz="2800" dirty="0"/>
              <a:t>̉ </a:t>
            </a:r>
            <a:r>
              <a:rPr lang="en-US" sz="2800" dirty="0" err="1"/>
              <a:t>chức</a:t>
            </a:r>
            <a:r>
              <a:rPr lang="en-US" sz="2800" dirty="0"/>
              <a:t> có </a:t>
            </a:r>
            <a:r>
              <a:rPr lang="en-US" sz="2800" dirty="0" err="1"/>
              <a:t>cách</a:t>
            </a:r>
            <a:r>
              <a:rPr lang="en-US" sz="2800" dirty="0"/>
              <a:t> </a:t>
            </a:r>
            <a:r>
              <a:rPr lang="en-US" sz="2800" dirty="0" err="1"/>
              <a:t>thức</a:t>
            </a:r>
            <a:r>
              <a:rPr lang="en-US" sz="2800" dirty="0"/>
              <a:t> </a:t>
            </a:r>
            <a:r>
              <a:rPr lang="en-US" sz="2800" dirty="0" err="1"/>
              <a:t>đê</a:t>
            </a:r>
            <a:r>
              <a:rPr lang="en-US" sz="2800" dirty="0"/>
              <a:t>̉ </a:t>
            </a:r>
            <a:r>
              <a:rPr lang="en-US" sz="2800" dirty="0" err="1"/>
              <a:t>phát</a:t>
            </a:r>
            <a:r>
              <a:rPr lang="en-US" sz="2800" dirty="0"/>
              <a:t> </a:t>
            </a:r>
            <a:r>
              <a:rPr lang="en-US" sz="2800" dirty="0" err="1"/>
              <a:t>triển</a:t>
            </a:r>
            <a:r>
              <a:rPr lang="en-US" sz="2800" dirty="0"/>
              <a:t> </a:t>
            </a:r>
            <a:r>
              <a:rPr lang="en-US" sz="2800" dirty="0" err="1"/>
              <a:t>riêng</a:t>
            </a:r>
            <a:r>
              <a:rPr lang="en-US" sz="2800" dirty="0"/>
              <a:t> </a:t>
            </a:r>
            <a:r>
              <a:rPr lang="en-US" sz="2800" dirty="0" err="1"/>
              <a:t>dành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</a:t>
            </a:r>
            <a:r>
              <a:rPr lang="en-US" sz="2800" dirty="0" err="1"/>
              <a:t>của</a:t>
            </a:r>
            <a:r>
              <a:rPr lang="en-US" sz="2800" dirty="0"/>
              <a:t> họ.</a:t>
            </a:r>
          </a:p>
          <a:p>
            <a:pPr algn="just">
              <a:lnSpc>
                <a:spcPct val="130000"/>
              </a:lnSpc>
            </a:pPr>
            <a:r>
              <a:rPr lang="en-US" sz="2800" dirty="0"/>
              <a:t>CASE (computer – aided software engineering) tool: </a:t>
            </a:r>
            <a:r>
              <a:rPr lang="en-US" sz="2800" dirty="0" err="1"/>
              <a:t>công</a:t>
            </a:r>
            <a:r>
              <a:rPr lang="en-US" sz="2800" dirty="0"/>
              <a:t> cụ </a:t>
            </a:r>
            <a:r>
              <a:rPr lang="en-US" sz="2800" dirty="0" err="1"/>
              <a:t>hô</a:t>
            </a:r>
            <a:r>
              <a:rPr lang="en-US" sz="2800" dirty="0"/>
              <a:t>̃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hoạt</a:t>
            </a:r>
            <a:r>
              <a:rPr lang="en-US" sz="2800" dirty="0"/>
              <a:t> </a:t>
            </a:r>
            <a:r>
              <a:rPr lang="en-US" sz="2800" dirty="0" err="1"/>
              <a:t>động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qui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làm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.</a:t>
            </a:r>
          </a:p>
          <a:p>
            <a:pPr lvl="1" algn="just">
              <a:lnSpc>
                <a:spcPct val="130000"/>
              </a:lnSpc>
            </a:pP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Qui trình công nghệ phần mềm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058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Mặc</a:t>
            </a:r>
            <a:r>
              <a:rPr lang="en-US" sz="2800" dirty="0"/>
              <a:t> dù có </a:t>
            </a:r>
            <a:r>
              <a:rPr lang="en-US" sz="2800" dirty="0" err="1"/>
              <a:t>nhiều</a:t>
            </a:r>
            <a:r>
              <a:rPr lang="en-US" sz="2800" dirty="0"/>
              <a:t> qui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tạo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,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chúng</a:t>
            </a:r>
            <a:r>
              <a:rPr lang="en-US" sz="2800" dirty="0"/>
              <a:t> </a:t>
            </a:r>
            <a:r>
              <a:rPr lang="en-US" sz="2800" dirty="0" err="1"/>
              <a:t>vẫn</a:t>
            </a:r>
            <a:r>
              <a:rPr lang="en-US" sz="2800" dirty="0"/>
              <a:t> có </a:t>
            </a:r>
            <a:r>
              <a:rPr lang="en-US" sz="2800" dirty="0" err="1"/>
              <a:t>những</a:t>
            </a:r>
            <a:r>
              <a:rPr lang="en-US" sz="2800" dirty="0"/>
              <a:t> </a:t>
            </a:r>
            <a:r>
              <a:rPr lang="en-US" sz="2800" dirty="0" err="1"/>
              <a:t>hoạt</a:t>
            </a:r>
            <a:r>
              <a:rPr lang="en-US" sz="2800" dirty="0"/>
              <a:t> </a:t>
            </a:r>
            <a:r>
              <a:rPr lang="en-US" sz="2800" dirty="0" err="1"/>
              <a:t>động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  <a:endParaRPr lang="en-US" sz="3200" dirty="0"/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Software specification – </a:t>
            </a:r>
            <a:r>
              <a:rPr lang="en-US" sz="2600" dirty="0" err="1"/>
              <a:t>xác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endParaRPr lang="en-US" sz="2600" dirty="0"/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Software design and implementation –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thi</a:t>
            </a:r>
            <a:endParaRPr lang="en-US" sz="2600" dirty="0"/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Software validation – </a:t>
            </a:r>
            <a:r>
              <a:rPr lang="en-US" sz="2600" dirty="0" err="1"/>
              <a:t>phê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, </a:t>
            </a:r>
            <a:r>
              <a:rPr lang="en-US" sz="2600" dirty="0" err="1"/>
              <a:t>xác</a:t>
            </a:r>
            <a:r>
              <a:rPr lang="en-US" sz="2600" dirty="0"/>
              <a:t> </a:t>
            </a:r>
            <a:r>
              <a:rPr lang="en-US" sz="2600" dirty="0" err="1"/>
              <a:t>nhận</a:t>
            </a:r>
            <a:endParaRPr lang="en-US" sz="2600" dirty="0"/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/>
              <a:t>Software evolution – </a:t>
            </a:r>
            <a:r>
              <a:rPr lang="en-US" sz="2600" dirty="0" err="1"/>
              <a:t>quá</a:t>
            </a:r>
            <a:r>
              <a:rPr lang="en-US" sz="2600" dirty="0"/>
              <a:t> </a:t>
            </a:r>
            <a:r>
              <a:rPr lang="en-US" sz="2600" dirty="0" err="1"/>
              <a:t>trình</a:t>
            </a:r>
            <a:r>
              <a:rPr lang="en-US" sz="2600" dirty="0"/>
              <a:t> </a:t>
            </a:r>
            <a:r>
              <a:rPr lang="en-US" sz="2600" dirty="0" err="1"/>
              <a:t>tiến</a:t>
            </a:r>
            <a:r>
              <a:rPr lang="en-US" sz="2600" dirty="0"/>
              <a:t> </a:t>
            </a:r>
            <a:r>
              <a:rPr lang="en-US" sz="2600" dirty="0" err="1"/>
              <a:t>triển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Qui trình công nghệ phần mềm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Qui trình công nghệ phần mềm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err="1"/>
              <a:t>Một</a:t>
            </a:r>
            <a:r>
              <a:rPr lang="en-US" sz="2800" b="1" dirty="0"/>
              <a:t> </a:t>
            </a:r>
            <a:r>
              <a:rPr lang="en-US" sz="2800" b="1" dirty="0" err="1"/>
              <a:t>sô</a:t>
            </a:r>
            <a:r>
              <a:rPr lang="en-US" sz="2800" b="1" dirty="0"/>
              <a:t>́ </a:t>
            </a:r>
            <a:r>
              <a:rPr lang="en-US" sz="2800" b="1" dirty="0" err="1"/>
              <a:t>mô</a:t>
            </a:r>
            <a:r>
              <a:rPr lang="en-US" sz="2800" b="1" dirty="0"/>
              <a:t> </a:t>
            </a:r>
            <a:r>
              <a:rPr lang="en-US" sz="2800" b="1" dirty="0" err="1"/>
              <a:t>hình</a:t>
            </a:r>
            <a:r>
              <a:rPr lang="en-US" sz="2800" b="1" dirty="0"/>
              <a:t> </a:t>
            </a:r>
            <a:r>
              <a:rPr lang="en-US" sz="2800" b="1" dirty="0" err="1"/>
              <a:t>phát</a:t>
            </a:r>
            <a:r>
              <a:rPr lang="en-US" sz="2800" b="1" dirty="0"/>
              <a:t> </a:t>
            </a:r>
            <a:r>
              <a:rPr lang="en-US" sz="2800" b="1" dirty="0" err="1"/>
              <a:t>triển</a:t>
            </a:r>
            <a:r>
              <a:rPr lang="en-US" sz="2800" b="1" dirty="0"/>
              <a:t> </a:t>
            </a:r>
            <a:r>
              <a:rPr lang="en-US" sz="2800" b="1" dirty="0" err="1"/>
              <a:t>phần</a:t>
            </a:r>
            <a:r>
              <a:rPr lang="en-US" sz="2800" b="1" dirty="0"/>
              <a:t> </a:t>
            </a:r>
            <a:r>
              <a:rPr lang="en-US" sz="2800" b="1" dirty="0" err="1"/>
              <a:t>mềm</a:t>
            </a:r>
            <a:endParaRPr lang="en-US" sz="2800" b="1" dirty="0"/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b="1" dirty="0"/>
              <a:t>	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thác</a:t>
            </a:r>
            <a:r>
              <a:rPr lang="en-US" sz="2400" dirty="0"/>
              <a:t> </a:t>
            </a:r>
            <a:r>
              <a:rPr lang="en-US" sz="2400" dirty="0" err="1"/>
              <a:t>nước</a:t>
            </a:r>
            <a:r>
              <a:rPr lang="en-US" sz="2400" dirty="0"/>
              <a:t> – waterfall model, </a:t>
            </a:r>
            <a:r>
              <a:rPr lang="en-US" sz="2400" dirty="0" err="1"/>
              <a:t>thác</a:t>
            </a:r>
            <a:r>
              <a:rPr lang="en-US" sz="2400" dirty="0"/>
              <a:t> </a:t>
            </a:r>
            <a:r>
              <a:rPr lang="en-US" sz="2400" dirty="0" err="1"/>
              <a:t>nước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rộng</a:t>
            </a:r>
            <a:endParaRPr lang="en-US" sz="2400" dirty="0"/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xoắc</a:t>
            </a:r>
            <a:r>
              <a:rPr lang="en-US" sz="2400" dirty="0"/>
              <a:t> </a:t>
            </a:r>
            <a:r>
              <a:rPr lang="en-US" sz="2400" dirty="0" err="1"/>
              <a:t>ốc</a:t>
            </a:r>
            <a:r>
              <a:rPr lang="en-US" sz="2400" dirty="0"/>
              <a:t> – spiral model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V – V model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(prototyping model)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	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nhanh</a:t>
            </a:r>
            <a:r>
              <a:rPr lang="en-US" sz="2400" dirty="0"/>
              <a:t> (RAD)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	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(Incremental Model)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Scrum    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Agile</a:t>
            </a:r>
          </a:p>
          <a:p>
            <a:pPr marL="636588" indent="-27305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400" dirty="0"/>
              <a:t>    …</a:t>
            </a:r>
          </a:p>
          <a:p>
            <a:pPr marL="636588" indent="-273050">
              <a:lnSpc>
                <a:spcPct val="150000"/>
              </a:lnSpc>
              <a:buFont typeface="Wingdings" pitchFamily="2" charset="2"/>
              <a:buChar char="v"/>
            </a:pPr>
            <a:endParaRPr 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hình thác nước – waterfall model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28600" y="1219200"/>
            <a:ext cx="8686800" cy="4648200"/>
            <a:chOff x="228600" y="1828800"/>
            <a:chExt cx="8686800" cy="4648200"/>
          </a:xfrm>
          <a:gradFill>
            <a:gsLst>
              <a:gs pos="0">
                <a:srgbClr val="60C6E6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2700000" scaled="0"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8600" y="1828800"/>
              <a:ext cx="7613651" cy="3962399"/>
              <a:chOff x="304800" y="2057400"/>
              <a:chExt cx="9448800" cy="47244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>
                <a:off x="304800" y="2057400"/>
                <a:ext cx="137121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Khảo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sát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hiện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trạng</a:t>
                </a:r>
                <a:endParaRPr lang="en-US" sz="1400" b="1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76019" y="2742589"/>
                <a:ext cx="137121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Xác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định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yêu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cầu</a:t>
                </a:r>
                <a:endParaRPr lang="en-US" sz="1400" b="1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7237" y="3427779"/>
                <a:ext cx="137121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Phân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tích</a:t>
                </a:r>
                <a:endParaRPr lang="en-US" sz="1400" b="1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8456" y="4114862"/>
                <a:ext cx="137318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Thiết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kế</a:t>
                </a:r>
                <a:endParaRPr lang="en-US" sz="1400" b="1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91645" y="4801943"/>
                <a:ext cx="137121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Cài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đặt</a:t>
                </a:r>
                <a:endParaRPr lang="en-US" sz="1400" b="1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087999" y="5487133"/>
                <a:ext cx="1369248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Kiểm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chứng</a:t>
                </a:r>
                <a:endParaRPr lang="en-US" sz="1400" b="1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382381" y="6172322"/>
                <a:ext cx="1371219" cy="609478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Triển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khai</a:t>
                </a:r>
                <a:endParaRPr lang="en-US" sz="1400" b="1" dirty="0"/>
              </a:p>
            </p:txBody>
          </p:sp>
          <p:sp>
            <p:nvSpPr>
              <p:cNvPr id="26" name="Curved Down Arrow 25"/>
              <p:cNvSpPr/>
              <p:nvPr/>
            </p:nvSpPr>
            <p:spPr>
              <a:xfrm rot="1975190">
                <a:off x="1752855" y="2286428"/>
                <a:ext cx="533908" cy="304738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urved Down Arrow 26"/>
              <p:cNvSpPr/>
              <p:nvPr/>
            </p:nvSpPr>
            <p:spPr>
              <a:xfrm rot="1975190">
                <a:off x="3161506" y="2939439"/>
                <a:ext cx="531938" cy="306632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urved Down Arrow 27"/>
              <p:cNvSpPr/>
              <p:nvPr/>
            </p:nvSpPr>
            <p:spPr>
              <a:xfrm rot="1975190">
                <a:off x="4534695" y="3702234"/>
                <a:ext cx="533908" cy="304738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Curved Down Arrow 28"/>
              <p:cNvSpPr/>
              <p:nvPr/>
            </p:nvSpPr>
            <p:spPr>
              <a:xfrm rot="1975190">
                <a:off x="5831048" y="4387423"/>
                <a:ext cx="533908" cy="304738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Curved Down Arrow 29"/>
              <p:cNvSpPr/>
              <p:nvPr/>
            </p:nvSpPr>
            <p:spPr>
              <a:xfrm rot="1975190">
                <a:off x="7204237" y="5072613"/>
                <a:ext cx="531938" cy="306632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urved Down Arrow 30"/>
              <p:cNvSpPr/>
              <p:nvPr/>
            </p:nvSpPr>
            <p:spPr>
              <a:xfrm rot="1975190">
                <a:off x="8571515" y="5835406"/>
                <a:ext cx="531938" cy="304740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 bwMode="auto">
            <a:xfrm>
              <a:off x="7810500" y="5965825"/>
              <a:ext cx="1104900" cy="511175"/>
            </a:xfrm>
            <a:prstGeom prst="rect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Bảo</a:t>
              </a:r>
              <a:r>
                <a:rPr lang="en-US" sz="1400" b="1" dirty="0"/>
                <a:t> </a:t>
              </a:r>
              <a:r>
                <a:rPr lang="en-US" sz="1400" b="1" dirty="0" err="1"/>
                <a:t>trì</a:t>
              </a:r>
              <a:endParaRPr lang="en-US" sz="1400" b="1" dirty="0"/>
            </a:p>
          </p:txBody>
        </p:sp>
        <p:sp>
          <p:nvSpPr>
            <p:cNvPr id="10" name="Curved Down Arrow 9"/>
            <p:cNvSpPr/>
            <p:nvPr/>
          </p:nvSpPr>
          <p:spPr bwMode="auto">
            <a:xfrm rot="1975190">
              <a:off x="7962900" y="5683250"/>
              <a:ext cx="428625" cy="255588"/>
            </a:xfrm>
            <a:prstGeom prst="curvedDownArrow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hình thác nước mở rộng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8600" y="1219200"/>
            <a:ext cx="8686800" cy="4648200"/>
            <a:chOff x="228600" y="1219200"/>
            <a:chExt cx="8686800" cy="464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228600" y="1219200"/>
              <a:ext cx="8686800" cy="4648200"/>
              <a:chOff x="228600" y="1828800"/>
              <a:chExt cx="8686800" cy="4648200"/>
            </a:xfrm>
            <a:gradFill>
              <a:gsLst>
                <a:gs pos="0">
                  <a:srgbClr val="60C6E6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2700000" scaled="0"/>
            </a:gra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Group 26"/>
              <p:cNvGrpSpPr>
                <a:grpSpLocks/>
              </p:cNvGrpSpPr>
              <p:nvPr/>
            </p:nvGrpSpPr>
            <p:grpSpPr bwMode="auto">
              <a:xfrm>
                <a:off x="228600" y="1828800"/>
                <a:ext cx="7613651" cy="3962399"/>
                <a:chOff x="304800" y="2057400"/>
                <a:chExt cx="9448800" cy="4724400"/>
              </a:xfrm>
              <a:grpFill/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04800" y="2057400"/>
                  <a:ext cx="137121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Khảo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sát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hiện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trạng</a:t>
                  </a:r>
                  <a:endParaRPr lang="en-US" sz="1400" b="1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76019" y="2742589"/>
                  <a:ext cx="137121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Xác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định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yêu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cầu</a:t>
                  </a:r>
                  <a:endParaRPr lang="en-US" sz="1400" b="1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047237" y="3427779"/>
                  <a:ext cx="137121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Phân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tích</a:t>
                  </a:r>
                  <a:endParaRPr lang="en-US" sz="1400" b="1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418456" y="4114862"/>
                  <a:ext cx="137318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err="1"/>
                    <a:t>Thiết</a:t>
                  </a:r>
                  <a:r>
                    <a:rPr lang="en-US" sz="1400" b="1"/>
                    <a:t> kế</a:t>
                  </a:r>
                  <a:endParaRPr lang="en-US" sz="1400" b="1" dirty="0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91645" y="4801943"/>
                  <a:ext cx="137121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Cài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đặt</a:t>
                  </a:r>
                  <a:endParaRPr lang="en-US" sz="1400" b="1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7087999" y="5487133"/>
                  <a:ext cx="1369248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Kiểm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chứng</a:t>
                  </a:r>
                  <a:endParaRPr lang="en-US" sz="1400" b="1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382381" y="6172322"/>
                  <a:ext cx="1371219" cy="6094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b="1" dirty="0" err="1"/>
                    <a:t>Triển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khai</a:t>
                  </a:r>
                  <a:endParaRPr lang="en-US" sz="1400" b="1" dirty="0"/>
                </a:p>
              </p:txBody>
            </p:sp>
            <p:sp>
              <p:nvSpPr>
                <p:cNvPr id="26" name="Curved Down Arrow 25"/>
                <p:cNvSpPr/>
                <p:nvPr/>
              </p:nvSpPr>
              <p:spPr>
                <a:xfrm rot="1975190">
                  <a:off x="1752855" y="2286428"/>
                  <a:ext cx="533908" cy="304738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Curved Down Arrow 26"/>
                <p:cNvSpPr/>
                <p:nvPr/>
              </p:nvSpPr>
              <p:spPr>
                <a:xfrm rot="1975190">
                  <a:off x="3161506" y="2939439"/>
                  <a:ext cx="531938" cy="306632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Curved Down Arrow 27"/>
                <p:cNvSpPr/>
                <p:nvPr/>
              </p:nvSpPr>
              <p:spPr>
                <a:xfrm rot="1975190">
                  <a:off x="4534695" y="3702234"/>
                  <a:ext cx="533908" cy="304738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Curved Down Arrow 28"/>
                <p:cNvSpPr/>
                <p:nvPr/>
              </p:nvSpPr>
              <p:spPr>
                <a:xfrm rot="1975190">
                  <a:off x="5831048" y="4387423"/>
                  <a:ext cx="533908" cy="304738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Curved Down Arrow 29"/>
                <p:cNvSpPr/>
                <p:nvPr/>
              </p:nvSpPr>
              <p:spPr>
                <a:xfrm rot="1975190">
                  <a:off x="7204237" y="5072613"/>
                  <a:ext cx="531938" cy="306632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Curved Down Arrow 30"/>
                <p:cNvSpPr/>
                <p:nvPr/>
              </p:nvSpPr>
              <p:spPr>
                <a:xfrm rot="1975190">
                  <a:off x="8571515" y="5835406"/>
                  <a:ext cx="531938" cy="304740"/>
                </a:xfrm>
                <a:prstGeom prst="curvedDownArrow">
                  <a:avLst/>
                </a:prstGeom>
                <a:grp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/>
              <p:cNvSpPr/>
              <p:nvPr/>
            </p:nvSpPr>
            <p:spPr bwMode="auto">
              <a:xfrm>
                <a:off x="7810500" y="5965825"/>
                <a:ext cx="1104900" cy="511175"/>
              </a:xfrm>
              <a:prstGeom prst="rect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b="1" dirty="0" err="1"/>
                  <a:t>Bảo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trì</a:t>
                </a:r>
                <a:endParaRPr lang="en-US" sz="1400" b="1" dirty="0"/>
              </a:p>
            </p:txBody>
          </p:sp>
          <p:sp>
            <p:nvSpPr>
              <p:cNvPr id="10" name="Curved Down Arrow 9"/>
              <p:cNvSpPr/>
              <p:nvPr/>
            </p:nvSpPr>
            <p:spPr bwMode="auto">
              <a:xfrm rot="1975190">
                <a:off x="7962900" y="5683250"/>
                <a:ext cx="428625" cy="255588"/>
              </a:xfrm>
              <a:prstGeom prst="curvedDownArrow">
                <a:avLst/>
              </a:prstGeom>
              <a:grp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852986" y="1775753"/>
              <a:ext cx="6804025" cy="3979863"/>
              <a:chOff x="852986" y="1775753"/>
              <a:chExt cx="6804025" cy="3979863"/>
            </a:xfrm>
          </p:grpSpPr>
          <p:sp>
            <p:nvSpPr>
              <p:cNvPr id="33" name="Curved Down Arrow 32"/>
              <p:cNvSpPr/>
              <p:nvPr/>
            </p:nvSpPr>
            <p:spPr bwMode="auto">
              <a:xfrm rot="14438198">
                <a:off x="764086" y="1864653"/>
                <a:ext cx="439738" cy="261937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urved Down Arrow 33"/>
              <p:cNvSpPr/>
              <p:nvPr/>
            </p:nvSpPr>
            <p:spPr bwMode="auto">
              <a:xfrm rot="14438198">
                <a:off x="1778498" y="2459966"/>
                <a:ext cx="441325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urved Down Arrow 34"/>
              <p:cNvSpPr/>
              <p:nvPr/>
            </p:nvSpPr>
            <p:spPr bwMode="auto">
              <a:xfrm rot="14438198">
                <a:off x="2966742" y="3027497"/>
                <a:ext cx="439738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urved Down Arrow 35"/>
              <p:cNvSpPr/>
              <p:nvPr/>
            </p:nvSpPr>
            <p:spPr bwMode="auto">
              <a:xfrm rot="14438198">
                <a:off x="4014492" y="3665672"/>
                <a:ext cx="439738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urved Down Arrow 36"/>
              <p:cNvSpPr/>
              <p:nvPr/>
            </p:nvSpPr>
            <p:spPr bwMode="auto">
              <a:xfrm rot="14438198">
                <a:off x="5062242" y="4233997"/>
                <a:ext cx="439738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Curved Down Arrow 37"/>
              <p:cNvSpPr/>
              <p:nvPr/>
            </p:nvSpPr>
            <p:spPr bwMode="auto">
              <a:xfrm rot="14438198">
                <a:off x="6179842" y="4872172"/>
                <a:ext cx="439738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Curved Down Arrow 38"/>
              <p:cNvSpPr/>
              <p:nvPr/>
            </p:nvSpPr>
            <p:spPr bwMode="auto">
              <a:xfrm rot="14438198">
                <a:off x="7306967" y="5405572"/>
                <a:ext cx="439738" cy="260350"/>
              </a:xfrm>
              <a:prstGeom prst="curved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b="1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hình xoắn ốc – spiral model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2" descr="https://cdn-images-1.medium.com/max/1600/1*F7eina8mDbPJ2XdjmkAoJw.jpeg">
            <a:extLst>
              <a:ext uri="{FF2B5EF4-FFF2-40B4-BE49-F238E27FC236}">
                <a16:creationId xmlns:a16="http://schemas.microsoft.com/office/drawing/2014/main" id="{CA4EB555-E389-4D25-A3FB-4E01B850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1920"/>
            <a:ext cx="7712074" cy="524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5" name="Line 3"/>
          <p:cNvSpPr>
            <a:spLocks noChangeShapeType="1"/>
          </p:cNvSpPr>
          <p:nvPr/>
        </p:nvSpPr>
        <p:spPr bwMode="auto">
          <a:xfrm flipV="1">
            <a:off x="3733800" y="2819400"/>
            <a:ext cx="3962400" cy="1981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3581400" y="2590800"/>
            <a:ext cx="4038600" cy="2362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 flipH="1">
            <a:off x="5334000" y="1981200"/>
            <a:ext cx="609600" cy="39624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4" name="Freeform 6"/>
          <p:cNvSpPr>
            <a:spLocks/>
          </p:cNvSpPr>
          <p:nvPr/>
        </p:nvSpPr>
        <p:spPr bwMode="auto">
          <a:xfrm>
            <a:off x="3733800" y="2362200"/>
            <a:ext cx="3733800" cy="3200400"/>
          </a:xfrm>
          <a:custGeom>
            <a:avLst/>
            <a:gdLst/>
            <a:ahLst/>
            <a:cxnLst>
              <a:cxn ang="0">
                <a:pos x="1400" y="1640"/>
              </a:cxn>
              <a:cxn ang="0">
                <a:pos x="1400" y="1160"/>
              </a:cxn>
              <a:cxn ang="0">
                <a:pos x="1928" y="920"/>
              </a:cxn>
              <a:cxn ang="0">
                <a:pos x="2408" y="1160"/>
              </a:cxn>
              <a:cxn ang="0">
                <a:pos x="2408" y="1784"/>
              </a:cxn>
              <a:cxn ang="0">
                <a:pos x="1736" y="2120"/>
              </a:cxn>
              <a:cxn ang="0">
                <a:pos x="1160" y="1736"/>
              </a:cxn>
              <a:cxn ang="0">
                <a:pos x="1112" y="1016"/>
              </a:cxn>
              <a:cxn ang="0">
                <a:pos x="1976" y="632"/>
              </a:cxn>
              <a:cxn ang="0">
                <a:pos x="2696" y="1016"/>
              </a:cxn>
              <a:cxn ang="0">
                <a:pos x="2696" y="1928"/>
              </a:cxn>
              <a:cxn ang="0">
                <a:pos x="1688" y="2456"/>
              </a:cxn>
              <a:cxn ang="0">
                <a:pos x="872" y="1880"/>
              </a:cxn>
              <a:cxn ang="0">
                <a:pos x="872" y="872"/>
              </a:cxn>
              <a:cxn ang="0">
                <a:pos x="1976" y="344"/>
              </a:cxn>
              <a:cxn ang="0">
                <a:pos x="2936" y="872"/>
              </a:cxn>
              <a:cxn ang="0">
                <a:pos x="3032" y="2072"/>
              </a:cxn>
              <a:cxn ang="0">
                <a:pos x="1640" y="2744"/>
              </a:cxn>
              <a:cxn ang="0">
                <a:pos x="584" y="2072"/>
              </a:cxn>
              <a:cxn ang="0">
                <a:pos x="584" y="728"/>
              </a:cxn>
              <a:cxn ang="0">
                <a:pos x="2072" y="8"/>
              </a:cxn>
              <a:cxn ang="0">
                <a:pos x="3272" y="776"/>
              </a:cxn>
              <a:cxn ang="0">
                <a:pos x="3320" y="2312"/>
              </a:cxn>
              <a:cxn ang="0">
                <a:pos x="1544" y="3080"/>
              </a:cxn>
              <a:cxn ang="0">
                <a:pos x="248" y="2216"/>
              </a:cxn>
              <a:cxn ang="0">
                <a:pos x="56" y="1016"/>
              </a:cxn>
            </a:cxnLst>
            <a:rect l="0" t="0" r="r" b="b"/>
            <a:pathLst>
              <a:path w="3608" h="3096">
                <a:moveTo>
                  <a:pt x="1400" y="1640"/>
                </a:moveTo>
                <a:cubicBezTo>
                  <a:pt x="1356" y="1460"/>
                  <a:pt x="1312" y="1280"/>
                  <a:pt x="1400" y="1160"/>
                </a:cubicBezTo>
                <a:cubicBezTo>
                  <a:pt x="1488" y="1040"/>
                  <a:pt x="1760" y="920"/>
                  <a:pt x="1928" y="920"/>
                </a:cubicBezTo>
                <a:cubicBezTo>
                  <a:pt x="2096" y="920"/>
                  <a:pt x="2328" y="1016"/>
                  <a:pt x="2408" y="1160"/>
                </a:cubicBezTo>
                <a:cubicBezTo>
                  <a:pt x="2488" y="1304"/>
                  <a:pt x="2520" y="1624"/>
                  <a:pt x="2408" y="1784"/>
                </a:cubicBezTo>
                <a:cubicBezTo>
                  <a:pt x="2296" y="1944"/>
                  <a:pt x="1944" y="2128"/>
                  <a:pt x="1736" y="2120"/>
                </a:cubicBezTo>
                <a:cubicBezTo>
                  <a:pt x="1528" y="2112"/>
                  <a:pt x="1264" y="1920"/>
                  <a:pt x="1160" y="1736"/>
                </a:cubicBezTo>
                <a:cubicBezTo>
                  <a:pt x="1056" y="1552"/>
                  <a:pt x="976" y="1200"/>
                  <a:pt x="1112" y="1016"/>
                </a:cubicBezTo>
                <a:cubicBezTo>
                  <a:pt x="1248" y="832"/>
                  <a:pt x="1712" y="632"/>
                  <a:pt x="1976" y="632"/>
                </a:cubicBezTo>
                <a:cubicBezTo>
                  <a:pt x="2240" y="632"/>
                  <a:pt x="2576" y="800"/>
                  <a:pt x="2696" y="1016"/>
                </a:cubicBezTo>
                <a:cubicBezTo>
                  <a:pt x="2816" y="1232"/>
                  <a:pt x="2864" y="1688"/>
                  <a:pt x="2696" y="1928"/>
                </a:cubicBezTo>
                <a:cubicBezTo>
                  <a:pt x="2528" y="2168"/>
                  <a:pt x="1992" y="2464"/>
                  <a:pt x="1688" y="2456"/>
                </a:cubicBezTo>
                <a:cubicBezTo>
                  <a:pt x="1384" y="2448"/>
                  <a:pt x="1008" y="2144"/>
                  <a:pt x="872" y="1880"/>
                </a:cubicBezTo>
                <a:cubicBezTo>
                  <a:pt x="736" y="1616"/>
                  <a:pt x="688" y="1128"/>
                  <a:pt x="872" y="872"/>
                </a:cubicBezTo>
                <a:cubicBezTo>
                  <a:pt x="1056" y="616"/>
                  <a:pt x="1632" y="344"/>
                  <a:pt x="1976" y="344"/>
                </a:cubicBezTo>
                <a:cubicBezTo>
                  <a:pt x="2320" y="344"/>
                  <a:pt x="2760" y="584"/>
                  <a:pt x="2936" y="872"/>
                </a:cubicBezTo>
                <a:cubicBezTo>
                  <a:pt x="3112" y="1160"/>
                  <a:pt x="3248" y="1760"/>
                  <a:pt x="3032" y="2072"/>
                </a:cubicBezTo>
                <a:cubicBezTo>
                  <a:pt x="2816" y="2384"/>
                  <a:pt x="2048" y="2744"/>
                  <a:pt x="1640" y="2744"/>
                </a:cubicBezTo>
                <a:cubicBezTo>
                  <a:pt x="1232" y="2744"/>
                  <a:pt x="760" y="2408"/>
                  <a:pt x="584" y="2072"/>
                </a:cubicBezTo>
                <a:cubicBezTo>
                  <a:pt x="408" y="1736"/>
                  <a:pt x="336" y="1072"/>
                  <a:pt x="584" y="728"/>
                </a:cubicBezTo>
                <a:cubicBezTo>
                  <a:pt x="832" y="384"/>
                  <a:pt x="1624" y="0"/>
                  <a:pt x="2072" y="8"/>
                </a:cubicBezTo>
                <a:cubicBezTo>
                  <a:pt x="2520" y="16"/>
                  <a:pt x="3064" y="392"/>
                  <a:pt x="3272" y="776"/>
                </a:cubicBezTo>
                <a:cubicBezTo>
                  <a:pt x="3480" y="1160"/>
                  <a:pt x="3608" y="1928"/>
                  <a:pt x="3320" y="2312"/>
                </a:cubicBezTo>
                <a:cubicBezTo>
                  <a:pt x="3032" y="2696"/>
                  <a:pt x="2056" y="3096"/>
                  <a:pt x="1544" y="3080"/>
                </a:cubicBezTo>
                <a:cubicBezTo>
                  <a:pt x="1032" y="3064"/>
                  <a:pt x="496" y="2560"/>
                  <a:pt x="248" y="2216"/>
                </a:cubicBezTo>
                <a:cubicBezTo>
                  <a:pt x="0" y="1872"/>
                  <a:pt x="28" y="1444"/>
                  <a:pt x="56" y="1016"/>
                </a:cubicBezTo>
              </a:path>
            </a:pathLst>
          </a:custGeom>
          <a:noFill/>
          <a:ln w="38100" cmpd="sng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Oval 7"/>
          <p:cNvSpPr>
            <a:spLocks noChangeArrowheads="1"/>
          </p:cNvSpPr>
          <p:nvPr/>
        </p:nvSpPr>
        <p:spPr bwMode="auto">
          <a:xfrm>
            <a:off x="5105400" y="3886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4876800" y="40386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4267200" y="4419600"/>
            <a:ext cx="228600" cy="228600"/>
          </a:xfrm>
          <a:prstGeom prst="diamond">
            <a:avLst/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2667000" y="2744788"/>
            <a:ext cx="1428750" cy="641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Giao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tiếp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khách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hàng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4114800" y="1905000"/>
            <a:ext cx="1555750" cy="3667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Lập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kế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hoạch</a:t>
            </a: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6248400" y="2058988"/>
            <a:ext cx="1733550" cy="3667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Phân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tích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rủi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ro</a:t>
            </a:r>
          </a:p>
        </p:txBody>
      </p:sp>
      <p:sp>
        <p:nvSpPr>
          <p:cNvPr id="51" name="Text Box 15"/>
          <p:cNvSpPr txBox="1">
            <a:spLocks noChangeArrowheads="1"/>
          </p:cNvSpPr>
          <p:nvPr/>
        </p:nvSpPr>
        <p:spPr bwMode="auto">
          <a:xfrm>
            <a:off x="7239000" y="3505200"/>
            <a:ext cx="1022350" cy="3667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Kỹ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nghệ</a:t>
            </a:r>
          </a:p>
        </p:txBody>
      </p:sp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6096000" y="5259388"/>
            <a:ext cx="1473200" cy="6461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Xây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dựng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&amp;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Xuất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xưởng</a:t>
            </a: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3505200" y="5183188"/>
            <a:ext cx="1403350" cy="6413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Khách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hàng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đánh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giá</a:t>
            </a:r>
          </a:p>
        </p:txBody>
      </p:sp>
      <p:sp>
        <p:nvSpPr>
          <p:cNvPr id="54" name="Line 18"/>
          <p:cNvSpPr>
            <a:spLocks noChangeShapeType="1"/>
          </p:cNvSpPr>
          <p:nvPr/>
        </p:nvSpPr>
        <p:spPr bwMode="auto">
          <a:xfrm flipH="1" flipV="1">
            <a:off x="5105400" y="3657600"/>
            <a:ext cx="76200" cy="3048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 flipH="1" flipV="1">
            <a:off x="4876800" y="3810000"/>
            <a:ext cx="76200" cy="3048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H="1" flipV="1">
            <a:off x="4572000" y="3962400"/>
            <a:ext cx="76200" cy="3048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 flipH="1" flipV="1">
            <a:off x="4267200" y="4267200"/>
            <a:ext cx="76200" cy="304800"/>
          </a:xfrm>
          <a:prstGeom prst="line">
            <a:avLst/>
          </a:prstGeom>
          <a:noFill/>
          <a:ln w="5715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" name="AutoShape 24"/>
          <p:cNvSpPr>
            <a:spLocks noChangeArrowheads="1"/>
          </p:cNvSpPr>
          <p:nvPr/>
        </p:nvSpPr>
        <p:spPr bwMode="auto">
          <a:xfrm>
            <a:off x="4495800" y="4191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1066800" y="3505200"/>
            <a:ext cx="1524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1066800" y="4267200"/>
            <a:ext cx="15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1" name="AutoShape 27"/>
          <p:cNvSpPr>
            <a:spLocks noChangeArrowheads="1"/>
          </p:cNvSpPr>
          <p:nvPr/>
        </p:nvSpPr>
        <p:spPr bwMode="auto">
          <a:xfrm>
            <a:off x="990600" y="4953000"/>
            <a:ext cx="304800" cy="228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2" name="AutoShape 28"/>
          <p:cNvSpPr>
            <a:spLocks noChangeArrowheads="1"/>
          </p:cNvSpPr>
          <p:nvPr/>
        </p:nvSpPr>
        <p:spPr bwMode="auto">
          <a:xfrm>
            <a:off x="1066800" y="5715000"/>
            <a:ext cx="228600" cy="228600"/>
          </a:xfrm>
          <a:prstGeom prst="diamond">
            <a:avLst/>
          </a:prstGeom>
          <a:solidFill>
            <a:schemeClr val="accent1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371600" y="5638800"/>
            <a:ext cx="930275" cy="396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Bảo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trì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1371600" y="4876800"/>
            <a:ext cx="1271588" cy="396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Nâng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cấp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1371600" y="4191000"/>
            <a:ext cx="1182688" cy="396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Làm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mới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1371600" y="3429000"/>
            <a:ext cx="1314450" cy="3968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Khái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+mn-cs"/>
              </a:rPr>
              <a:t>niệm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+mn-cs"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hình xoắn ốc – spiral model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82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3" name="Picture 2" descr="https://cdn-images-1.medium.com/max/2000/1*tN-e1XQ-uNCc8Ko6Vl7RmA.png">
            <a:extLst>
              <a:ext uri="{FF2B5EF4-FFF2-40B4-BE49-F238E27FC236}">
                <a16:creationId xmlns:a16="http://schemas.microsoft.com/office/drawing/2014/main" id="{060BF8E9-679D-442E-9A8A-DFAA633C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816725" cy="64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4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hình chữ V – V model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698" name="Picture 2" descr="http://www.pcworld.com.vn/pcworld/info/misc/2005/8/A0508_CN_MHH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14400"/>
            <a:ext cx="7391400" cy="5078414"/>
          </a:xfrm>
          <a:prstGeom prst="rect">
            <a:avLst/>
          </a:prstGeom>
          <a:solidFill>
            <a:schemeClr val="bg1"/>
          </a:solidFill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hình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mẫu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3000" b="1" dirty="0">
                <a:solidFill>
                  <a:schemeClr val="bg1"/>
                </a:solidFill>
              </a:rPr>
              <a:t>ử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Prototype model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" name="Picture 2" descr="https://cdn-images-1.medium.com/max/1600/1*YlWTGCnHUwSDY6Gp-Gs29g.png">
            <a:extLst>
              <a:ext uri="{FF2B5EF4-FFF2-40B4-BE49-F238E27FC236}">
                <a16:creationId xmlns:a16="http://schemas.microsoft.com/office/drawing/2014/main" id="{900E53B6-07CE-45DC-B24E-03108BA5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14537"/>
            <a:ext cx="72485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21DC2-2B33-457E-86C8-B7180BD2D34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099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93838"/>
            <a:ext cx="8229600" cy="4525962"/>
          </a:xfrm>
        </p:spPr>
        <p:txBody>
          <a:bodyPr>
            <a:normAutofit/>
          </a:bodyPr>
          <a:lstStyle/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sz="3200"/>
              <a:t>Các định nghĩa cơ bản và các thuật ngữ về CNPM.</a:t>
            </a:r>
            <a:endParaRPr lang="en-US" sz="2800"/>
          </a:p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sz="3200"/>
              <a:t>Qui trình công nghệ phần mềm.</a:t>
            </a:r>
          </a:p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sz="3200"/>
              <a:t>Phương pháp xây dựng phần mềm.</a:t>
            </a:r>
          </a:p>
          <a:p>
            <a:pPr marL="571500" indent="-571500" algn="just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n-US" sz="3200"/>
              <a:t>Công cụ hỗ trợ phát triển phần mềm.</a:t>
            </a:r>
            <a:endParaRPr lang="en-US" sz="240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5334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NỘI</a:t>
            </a:r>
            <a:r>
              <a:rPr kumimoji="0" lang="en-US" sz="3000" b="1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</a:t>
            </a:r>
            <a:endParaRPr kumimoji="0" lang="en-US" sz="3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hình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Scrum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7BC857-1D5D-4A66-832B-8B0ED9AB8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66900"/>
            <a:ext cx="7620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57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hình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Agile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462BA-24F0-4687-87ED-179039680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989013"/>
            <a:ext cx="9144000" cy="54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2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ED273F-979C-41EA-A091-A3A87559442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28600" y="228600"/>
            <a:ext cx="8763000" cy="609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hình</a:t>
            </a:r>
            <a:r>
              <a:rPr kumimoji="0" lang="en-US" sz="30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Agile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B43CCD-BEFF-4D70-9CB6-B6AA52B43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98782"/>
            <a:ext cx="7772400" cy="58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42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https://www.cs.odu.edu/~zeil/cs350/f15/Public/processModels/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https://medium.com/omarelgabrys-blog/software-engineering-software-process-and-software-process-models-part-2-4a9d06213fdc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310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304800" y="2286000"/>
            <a:ext cx="8534400" cy="101566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</a:rPr>
              <a:t>Phân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tích</a:t>
            </a:r>
            <a:r>
              <a:rPr lang="en-US" sz="3000" b="1" dirty="0">
                <a:solidFill>
                  <a:schemeClr val="bg1"/>
                </a:solidFill>
              </a:rPr>
              <a:t> chi </a:t>
            </a:r>
            <a:r>
              <a:rPr lang="en-US" sz="3000" b="1" dirty="0" err="1">
                <a:solidFill>
                  <a:schemeClr val="bg1"/>
                </a:solidFill>
              </a:rPr>
              <a:t>tiết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quy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trình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công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nghệ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phần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mềm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dựa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trên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mô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hình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thác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nước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52400" y="1600200"/>
            <a:ext cx="8839200" cy="4724400"/>
            <a:chOff x="152400" y="2057400"/>
            <a:chExt cx="8839200" cy="4724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304800" y="2133600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>
                  <a:solidFill>
                    <a:srgbClr val="C00000"/>
                  </a:solidFill>
                </a:rPr>
                <a:t>Khảo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sát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hiện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trạng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409700" y="2708275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>
                  <a:solidFill>
                    <a:srgbClr val="C00000"/>
                  </a:solidFill>
                </a:rPr>
                <a:t>Xác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định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yêu</a:t>
              </a:r>
              <a:r>
                <a:rPr lang="en-US" sz="1400" b="1" dirty="0">
                  <a:solidFill>
                    <a:srgbClr val="C00000"/>
                  </a:solidFill>
                </a:rPr>
                <a:t> </a:t>
              </a:r>
              <a:r>
                <a:rPr lang="en-US" sz="1400" b="1" dirty="0" err="1">
                  <a:solidFill>
                    <a:srgbClr val="C00000"/>
                  </a:solidFill>
                </a:rPr>
                <a:t>cầu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14600" y="3282950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Phân</a:t>
              </a:r>
              <a:r>
                <a:rPr lang="en-US" sz="1400" b="1" dirty="0"/>
                <a:t> </a:t>
              </a:r>
              <a:r>
                <a:rPr lang="en-US" sz="1400" b="1" dirty="0" err="1"/>
                <a:t>tích</a:t>
              </a:r>
              <a:endParaRPr lang="en-US" sz="1400" b="1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619500" y="3859213"/>
              <a:ext cx="1106488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Thiết</a:t>
              </a:r>
              <a:r>
                <a:rPr lang="en-US" sz="1400" b="1" dirty="0"/>
                <a:t> </a:t>
              </a:r>
              <a:r>
                <a:rPr lang="en-US" sz="1400" b="1" dirty="0" err="1"/>
                <a:t>kế</a:t>
              </a:r>
              <a:endParaRPr lang="en-US" sz="1400" b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725988" y="4435475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Cài</a:t>
              </a:r>
              <a:r>
                <a:rPr lang="en-US" sz="1400" b="1" dirty="0"/>
                <a:t> </a:t>
              </a:r>
              <a:r>
                <a:rPr lang="en-US" sz="1400" b="1" dirty="0" err="1"/>
                <a:t>đặt</a:t>
              </a:r>
              <a:endParaRPr lang="en-US" sz="1400" b="1" dirty="0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770563" y="5010150"/>
              <a:ext cx="1103312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Kiểm</a:t>
              </a:r>
              <a:r>
                <a:rPr lang="en-US" sz="1400" b="1" dirty="0"/>
                <a:t> </a:t>
              </a:r>
              <a:r>
                <a:rPr lang="en-US" sz="1400" b="1" dirty="0" err="1"/>
                <a:t>chứng</a:t>
              </a:r>
              <a:endParaRPr lang="en-US" sz="1400" b="1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813550" y="5584825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Triển</a:t>
              </a:r>
              <a:r>
                <a:rPr lang="en-US" sz="1400" b="1" dirty="0"/>
                <a:t> </a:t>
              </a:r>
              <a:r>
                <a:rPr lang="en-US" sz="1400" b="1" dirty="0" err="1"/>
                <a:t>khai</a:t>
              </a:r>
              <a:endParaRPr lang="en-US" sz="1400" b="1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886700" y="6270625"/>
              <a:ext cx="1104900" cy="5111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 err="1"/>
                <a:t>Bảo</a:t>
              </a:r>
              <a:r>
                <a:rPr lang="en-US" sz="1400" b="1" dirty="0"/>
                <a:t> </a:t>
              </a:r>
              <a:r>
                <a:rPr lang="en-US" sz="1400" b="1" dirty="0" err="1"/>
                <a:t>trì</a:t>
              </a:r>
              <a:endParaRPr lang="en-US" sz="1400" b="1" dirty="0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447800" y="2286000"/>
              <a:ext cx="609600" cy="1524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762000" y="2667000"/>
              <a:ext cx="152400" cy="457200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0" y="2057400"/>
              <a:ext cx="5943600" cy="6461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B0F0"/>
                  </a:solidFill>
                </a:rPr>
                <a:t>Nội</a:t>
              </a:r>
              <a:r>
                <a:rPr lang="en-US" b="1" dirty="0">
                  <a:solidFill>
                    <a:srgbClr val="00B0F0"/>
                  </a:solidFill>
                </a:rPr>
                <a:t> dung:</a:t>
              </a:r>
              <a:r>
                <a:rPr lang="en-US" dirty="0"/>
                <a:t>	+ </a:t>
              </a:r>
              <a:r>
                <a:rPr lang="en-US" dirty="0" err="1"/>
                <a:t>Xác</a:t>
              </a:r>
              <a:r>
                <a:rPr lang="en-US" dirty="0"/>
                <a:t> </a:t>
              </a:r>
              <a:r>
                <a:rPr lang="en-US" dirty="0" err="1"/>
                <a:t>định</a:t>
              </a:r>
              <a:r>
                <a:rPr lang="en-US" dirty="0"/>
                <a:t> </a:t>
              </a:r>
              <a:r>
                <a:rPr lang="en-US" dirty="0" err="1"/>
                <a:t>quy</a:t>
              </a:r>
              <a:r>
                <a:rPr lang="en-US" dirty="0"/>
                <a:t> </a:t>
              </a:r>
              <a:r>
                <a:rPr lang="en-US" dirty="0" err="1"/>
                <a:t>trình</a:t>
              </a:r>
              <a:r>
                <a:rPr lang="en-US" dirty="0"/>
                <a:t> </a:t>
              </a:r>
              <a:r>
                <a:rPr lang="en-US" dirty="0" err="1"/>
                <a:t>nghiệp</a:t>
              </a:r>
              <a:r>
                <a:rPr lang="en-US" dirty="0"/>
                <a:t> </a:t>
              </a:r>
              <a:r>
                <a:rPr lang="en-US" dirty="0" err="1"/>
                <a:t>vụ</a:t>
              </a:r>
              <a:r>
                <a:rPr lang="en-US" dirty="0"/>
                <a:t> </a:t>
              </a:r>
            </a:p>
            <a:p>
              <a:pPr>
                <a:defRPr/>
              </a:pPr>
              <a:r>
                <a:rPr lang="en-US" dirty="0"/>
                <a:t>		+ Thu </a:t>
              </a:r>
              <a:r>
                <a:rPr lang="en-US" dirty="0" err="1"/>
                <a:t>thập</a:t>
              </a:r>
              <a:r>
                <a:rPr lang="en-US" dirty="0"/>
                <a:t> </a:t>
              </a:r>
              <a:r>
                <a:rPr lang="en-US" dirty="0" err="1"/>
                <a:t>biểu</a:t>
              </a:r>
              <a:r>
                <a:rPr lang="en-US" dirty="0"/>
                <a:t> </a:t>
              </a:r>
              <a:r>
                <a:rPr lang="en-US" dirty="0" err="1"/>
                <a:t>mẫu</a:t>
              </a:r>
              <a:r>
                <a:rPr lang="en-US" dirty="0"/>
                <a:t> </a:t>
              </a:r>
              <a:r>
                <a:rPr lang="en-US" dirty="0" err="1"/>
                <a:t>thống</a:t>
              </a:r>
              <a:r>
                <a:rPr lang="en-US" dirty="0"/>
                <a:t> </a:t>
              </a:r>
              <a:r>
                <a:rPr lang="en-US" dirty="0" err="1"/>
                <a:t>kê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" y="3276600"/>
              <a:ext cx="2819400" cy="2032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 dirty="0" err="1">
                  <a:solidFill>
                    <a:srgbClr val="00B0F0"/>
                  </a:solidFill>
                </a:rPr>
                <a:t>Kết</a:t>
              </a:r>
              <a:r>
                <a:rPr lang="en-US" b="1" dirty="0">
                  <a:solidFill>
                    <a:srgbClr val="00B0F0"/>
                  </a:solidFill>
                </a:rPr>
                <a:t> </a:t>
              </a:r>
              <a:r>
                <a:rPr lang="en-US" b="1" dirty="0" err="1">
                  <a:solidFill>
                    <a:srgbClr val="00B0F0"/>
                  </a:solidFill>
                </a:rPr>
                <a:t>quả</a:t>
              </a: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:</a:t>
              </a:r>
            </a:p>
            <a:p>
              <a:pPr>
                <a:defRPr/>
              </a:pP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pPr>
                <a:defRPr/>
              </a:pPr>
              <a:r>
                <a:rPr lang="en-US" b="1" dirty="0" err="1"/>
                <a:t>Tài</a:t>
              </a:r>
              <a:r>
                <a:rPr lang="en-US" b="1" dirty="0"/>
                <a:t> </a:t>
              </a:r>
              <a:r>
                <a:rPr lang="en-US" b="1" dirty="0" err="1"/>
                <a:t>liệu</a:t>
              </a:r>
              <a:r>
                <a:rPr lang="en-US" b="1" dirty="0"/>
                <a:t> </a:t>
              </a:r>
              <a:r>
                <a:rPr lang="en-US" b="1" dirty="0" err="1"/>
                <a:t>đặc</a:t>
              </a:r>
              <a:r>
                <a:rPr lang="en-US" b="1" dirty="0"/>
                <a:t> </a:t>
              </a:r>
              <a:r>
                <a:rPr lang="en-US" b="1" dirty="0" err="1"/>
                <a:t>tả</a:t>
              </a:r>
              <a:r>
                <a:rPr lang="en-US" b="1" dirty="0"/>
                <a:t> </a:t>
              </a:r>
              <a:r>
                <a:rPr lang="en-US" b="1" dirty="0" err="1"/>
                <a:t>kiến</a:t>
              </a:r>
              <a:r>
                <a:rPr lang="en-US" b="1" dirty="0"/>
                <a:t> </a:t>
              </a:r>
              <a:r>
                <a:rPr lang="en-US" b="1" dirty="0" err="1"/>
                <a:t>trúc</a:t>
              </a:r>
              <a:r>
                <a:rPr lang="en-US" b="1" dirty="0"/>
                <a:t> </a:t>
              </a:r>
              <a:r>
                <a:rPr lang="en-US" b="1" dirty="0" err="1"/>
                <a:t>hệ</a:t>
              </a:r>
              <a:r>
                <a:rPr lang="en-US" b="1" dirty="0"/>
                <a:t> </a:t>
              </a:r>
              <a:r>
                <a:rPr lang="en-US" b="1" dirty="0" err="1"/>
                <a:t>thống</a:t>
              </a:r>
              <a:r>
                <a:rPr lang="en-US" b="1" dirty="0"/>
                <a:t>:</a:t>
              </a:r>
            </a:p>
            <a:p>
              <a:pPr>
                <a:defRPr/>
              </a:pPr>
              <a:r>
                <a:rPr lang="en-US" dirty="0"/>
                <a:t>+ </a:t>
              </a:r>
              <a:r>
                <a:rPr lang="en-US" dirty="0" err="1"/>
                <a:t>yêu</a:t>
              </a:r>
              <a:r>
                <a:rPr lang="en-US" dirty="0"/>
                <a:t> </a:t>
              </a:r>
              <a:r>
                <a:rPr lang="en-US" dirty="0" err="1"/>
                <a:t>cầu</a:t>
              </a:r>
              <a:r>
                <a:rPr lang="en-US" dirty="0"/>
                <a:t> </a:t>
              </a:r>
              <a:r>
                <a:rPr lang="en-US" dirty="0" err="1"/>
                <a:t>chức</a:t>
              </a:r>
              <a:r>
                <a:rPr lang="en-US" dirty="0"/>
                <a:t> </a:t>
              </a:r>
              <a:r>
                <a:rPr lang="en-US" dirty="0" err="1"/>
                <a:t>năng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+ </a:t>
              </a:r>
              <a:r>
                <a:rPr lang="en-US" dirty="0" err="1"/>
                <a:t>yêu</a:t>
              </a:r>
              <a:r>
                <a:rPr lang="en-US" dirty="0"/>
                <a:t> </a:t>
              </a:r>
              <a:r>
                <a:rPr lang="en-US" dirty="0" err="1"/>
                <a:t>cầu</a:t>
              </a:r>
              <a:r>
                <a:rPr lang="en-US" dirty="0"/>
                <a:t> phi </a:t>
              </a:r>
              <a:r>
                <a:rPr lang="en-US" dirty="0" err="1"/>
                <a:t>chức</a:t>
              </a:r>
              <a:r>
                <a:rPr lang="en-US" dirty="0"/>
                <a:t> </a:t>
              </a:r>
              <a:r>
                <a:rPr lang="en-US" dirty="0" err="1"/>
                <a:t>năng</a:t>
              </a:r>
              <a:endParaRPr lang="en-US" dirty="0"/>
            </a:p>
            <a:p>
              <a:pPr>
                <a:defRPr/>
              </a:pPr>
              <a:r>
                <a:rPr lang="en-US" dirty="0"/>
                <a:t>+ </a:t>
              </a:r>
              <a:r>
                <a:rPr lang="en-US" dirty="0" err="1"/>
                <a:t>kiến</a:t>
              </a:r>
              <a:r>
                <a:rPr lang="en-US" dirty="0"/>
                <a:t> </a:t>
              </a:r>
              <a:r>
                <a:rPr lang="en-US" dirty="0" err="1"/>
                <a:t>trúc</a:t>
              </a:r>
              <a:r>
                <a:rPr lang="en-US" dirty="0"/>
                <a:t> </a:t>
              </a:r>
              <a:r>
                <a:rPr lang="en-US" dirty="0" err="1"/>
                <a:t>hệ</a:t>
              </a:r>
              <a:r>
                <a:rPr lang="en-US" dirty="0"/>
                <a:t> </a:t>
              </a:r>
              <a:r>
                <a:rPr lang="en-US" dirty="0" err="1"/>
                <a:t>thống</a:t>
              </a:r>
              <a:endParaRPr lang="en-US" dirty="0"/>
            </a:p>
          </p:txBody>
        </p:sp>
      </p:grp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28600" y="152400"/>
            <a:ext cx="85344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sát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xác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định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cầu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1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19489" y="152400"/>
            <a:ext cx="8367311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Ví dụ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19489" y="762000"/>
            <a:ext cx="8792427" cy="57531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800" dirty="0" err="1"/>
              <a:t>Xét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Quản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viện</a:t>
            </a:r>
            <a:r>
              <a:rPr lang="en-US" sz="2800" dirty="0"/>
              <a:t> </a:t>
            </a:r>
            <a:r>
              <a:rPr lang="en-US" sz="2800" dirty="0" err="1"/>
              <a:t>tại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viện</a:t>
            </a:r>
            <a:r>
              <a:rPr lang="en-US" sz="2800" dirty="0"/>
              <a:t> Khoa </a:t>
            </a:r>
            <a:r>
              <a:rPr lang="en-US" sz="2800" dirty="0" err="1"/>
              <a:t>học</a:t>
            </a:r>
            <a:r>
              <a:rPr lang="en-US" sz="2800" dirty="0"/>
              <a:t> </a:t>
            </a:r>
            <a:r>
              <a:rPr lang="en-US" sz="2800" dirty="0" err="1"/>
              <a:t>tổng</a:t>
            </a:r>
            <a:r>
              <a:rPr lang="en-US" sz="2800" dirty="0"/>
              <a:t> </a:t>
            </a:r>
            <a:r>
              <a:rPr lang="en-US" sz="2800" dirty="0" err="1"/>
              <a:t>hợp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Nội</a:t>
            </a:r>
            <a:r>
              <a:rPr lang="en-US" b="1" dirty="0"/>
              <a:t> dung </a:t>
            </a:r>
            <a:r>
              <a:rPr lang="en-US" b="1" dirty="0" err="1"/>
              <a:t>khảo</a:t>
            </a:r>
            <a:r>
              <a:rPr lang="en-US" b="1" dirty="0"/>
              <a:t> </a:t>
            </a:r>
            <a:r>
              <a:rPr lang="en-US" b="1" dirty="0" err="1"/>
              <a:t>sát</a:t>
            </a:r>
            <a:r>
              <a:rPr lang="en-US" b="1" dirty="0"/>
              <a:t>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Qui </a:t>
            </a:r>
            <a:r>
              <a:rPr lang="en-US" b="1" dirty="0" err="1">
                <a:solidFill>
                  <a:srgbClr val="0070C0"/>
                </a:solidFill>
              </a:rPr>
              <a:t>trình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nghiệp</a:t>
            </a:r>
            <a:r>
              <a:rPr lang="en-US" b="1" dirty="0">
                <a:solidFill>
                  <a:srgbClr val="0070C0"/>
                </a:solidFill>
              </a:rPr>
              <a:t> vụ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nhập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/</a:t>
            </a:r>
            <a:r>
              <a:rPr lang="en-US" dirty="0" err="1"/>
              <a:t>báo</a:t>
            </a:r>
            <a:r>
              <a:rPr lang="en-US" dirty="0"/>
              <a:t>/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.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 </a:t>
            </a:r>
            <a:r>
              <a:rPr lang="en-US" dirty="0" err="1"/>
              <a:t>tạo</a:t>
            </a:r>
            <a:r>
              <a:rPr lang="en-US" dirty="0"/>
              <a:t> </a:t>
            </a: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độc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mới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mượn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,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độc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mượn</a:t>
            </a:r>
            <a:r>
              <a:rPr lang="en-US" dirty="0"/>
              <a:t> quá </a:t>
            </a:r>
            <a:r>
              <a:rPr lang="en-US" dirty="0" err="1"/>
              <a:t>hạn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…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</a:rPr>
              <a:t>Báo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biểu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thông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kê</a:t>
            </a:r>
            <a:endParaRPr lang="en-US" b="1" dirty="0">
              <a:solidFill>
                <a:srgbClr val="0070C0"/>
              </a:solidFill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sách</a:t>
            </a:r>
            <a:r>
              <a:rPr lang="en-US" dirty="0"/>
              <a:t>,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Hô</a:t>
            </a:r>
            <a:r>
              <a:rPr lang="en-US" dirty="0"/>
              <a:t>̀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độc</a:t>
            </a:r>
            <a:r>
              <a:rPr lang="en-US" dirty="0"/>
              <a:t> </a:t>
            </a:r>
            <a:r>
              <a:rPr lang="en-US" dirty="0" err="1"/>
              <a:t>giả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mượn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trả</a:t>
            </a:r>
            <a:endParaRPr lang="en-US" dirty="0"/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…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Ví dụ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799" y="762000"/>
            <a:ext cx="8839201" cy="5410200"/>
          </a:xfrm>
        </p:spPr>
        <p:txBody>
          <a:bodyPr>
            <a:noAutofit/>
          </a:bodyPr>
          <a:lstStyle/>
          <a:p>
            <a:r>
              <a:rPr lang="en-US" dirty="0" err="1"/>
              <a:t>Xét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viện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viện</a:t>
            </a:r>
            <a:r>
              <a:rPr lang="en-US" dirty="0"/>
              <a:t> Khoa </a:t>
            </a:r>
            <a:r>
              <a:rPr lang="en-US" dirty="0" err="1"/>
              <a:t>học</a:t>
            </a:r>
            <a:r>
              <a:rPr lang="en-US" dirty="0"/>
              <a:t>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hợp</a:t>
            </a:r>
            <a:endParaRPr lang="en-US" dirty="0"/>
          </a:p>
          <a:p>
            <a:pPr lvl="1"/>
            <a:r>
              <a:rPr lang="en-US" sz="2800" b="1" dirty="0" err="1"/>
              <a:t>Kết</a:t>
            </a:r>
            <a:r>
              <a:rPr lang="en-US" sz="2800" b="1" dirty="0"/>
              <a:t> quả</a:t>
            </a:r>
          </a:p>
          <a:p>
            <a:pPr lvl="2"/>
            <a:r>
              <a:rPr lang="en-US" sz="2400" b="1" dirty="0" err="1">
                <a:solidFill>
                  <a:srgbClr val="0070C0"/>
                </a:solidFill>
              </a:rPr>
              <a:t>Yêu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cầu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chức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năng</a:t>
            </a:r>
            <a:endParaRPr lang="en-US" sz="2400" b="1" dirty="0">
              <a:solidFill>
                <a:srgbClr val="0070C0"/>
              </a:solidFill>
            </a:endParaRPr>
          </a:p>
          <a:p>
            <a:pPr lvl="3"/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những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gì</a:t>
            </a:r>
            <a:r>
              <a:rPr lang="en-US" sz="2400" dirty="0"/>
              <a:t>?</a:t>
            </a:r>
          </a:p>
          <a:p>
            <a:pPr lvl="3"/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tính</a:t>
            </a:r>
            <a:r>
              <a:rPr lang="en-US" sz="2400" dirty="0"/>
              <a:t> </a:t>
            </a:r>
            <a:r>
              <a:rPr lang="en-US" sz="2400" dirty="0" err="1"/>
              <a:t>toán</a:t>
            </a:r>
            <a:r>
              <a:rPr lang="en-US" sz="2400" dirty="0"/>
              <a:t> </a:t>
            </a:r>
            <a:r>
              <a:rPr lang="en-US" sz="2400" dirty="0" err="1"/>
              <a:t>nghiệp</a:t>
            </a:r>
            <a:r>
              <a:rPr lang="en-US" sz="2400" dirty="0"/>
              <a:t> vụ </a:t>
            </a:r>
            <a:r>
              <a:rPr lang="en-US" sz="2400" dirty="0" err="1"/>
              <a:t>nào</a:t>
            </a:r>
            <a:r>
              <a:rPr lang="en-US" sz="2400" dirty="0"/>
              <a:t>?</a:t>
            </a:r>
          </a:p>
          <a:p>
            <a:pPr lvl="3"/>
            <a:r>
              <a:rPr lang="en-US" sz="2400" dirty="0" err="1"/>
              <a:t>Tìm</a:t>
            </a:r>
            <a:r>
              <a:rPr lang="en-US" sz="2400" dirty="0"/>
              <a:t> </a:t>
            </a:r>
            <a:r>
              <a:rPr lang="en-US" sz="2400" dirty="0" err="1"/>
              <a:t>kiếm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 </a:t>
            </a:r>
            <a:r>
              <a:rPr lang="en-US" sz="2400" dirty="0" err="1"/>
              <a:t>nào</a:t>
            </a:r>
            <a:r>
              <a:rPr lang="en-US" sz="2400" dirty="0"/>
              <a:t>?</a:t>
            </a:r>
          </a:p>
          <a:p>
            <a:pPr lvl="3"/>
            <a:r>
              <a:rPr lang="en-US" sz="2400" dirty="0" err="1"/>
              <a:t>Kết</a:t>
            </a:r>
            <a:r>
              <a:rPr lang="en-US" sz="2400" dirty="0"/>
              <a:t> </a:t>
            </a:r>
            <a:r>
              <a:rPr lang="en-US" sz="2400" dirty="0" err="1"/>
              <a:t>xuất</a:t>
            </a:r>
            <a:r>
              <a:rPr lang="en-US" sz="2400" dirty="0"/>
              <a:t>, </a:t>
            </a:r>
            <a:r>
              <a:rPr lang="en-US" sz="2400" dirty="0" err="1"/>
              <a:t>báo</a:t>
            </a:r>
            <a:r>
              <a:rPr lang="en-US" sz="2400" dirty="0"/>
              <a:t> </a:t>
            </a:r>
            <a:r>
              <a:rPr lang="en-US" sz="2400" dirty="0" err="1"/>
              <a:t>cáo</a:t>
            </a:r>
            <a:r>
              <a:rPr lang="en-US" sz="2400" dirty="0"/>
              <a:t>, </a:t>
            </a:r>
            <a:r>
              <a:rPr lang="en-US" sz="2400" dirty="0" err="1"/>
              <a:t>thống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gì</a:t>
            </a:r>
            <a:r>
              <a:rPr lang="en-US" sz="2400" dirty="0"/>
              <a:t>?</a:t>
            </a:r>
          </a:p>
          <a:p>
            <a:pPr lvl="2"/>
            <a:r>
              <a:rPr lang="en-US" sz="2400" b="1" dirty="0" err="1">
                <a:solidFill>
                  <a:srgbClr val="0070C0"/>
                </a:solidFill>
              </a:rPr>
              <a:t>Yêu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cầu</a:t>
            </a:r>
            <a:r>
              <a:rPr lang="en-US" sz="2400" b="1" dirty="0">
                <a:solidFill>
                  <a:srgbClr val="0070C0"/>
                </a:solidFill>
              </a:rPr>
              <a:t> phi </a:t>
            </a:r>
            <a:r>
              <a:rPr lang="en-US" sz="2400" b="1" dirty="0" err="1">
                <a:solidFill>
                  <a:srgbClr val="0070C0"/>
                </a:solidFill>
              </a:rPr>
              <a:t>chức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năng</a:t>
            </a:r>
            <a:endParaRPr lang="en-US" sz="2400" b="1" dirty="0">
              <a:solidFill>
                <a:srgbClr val="0070C0"/>
              </a:solidFill>
            </a:endParaRPr>
          </a:p>
          <a:p>
            <a:pPr lvl="3"/>
            <a:r>
              <a:rPr lang="en-US" sz="2400" dirty="0" err="1"/>
              <a:t>Cài</a:t>
            </a:r>
            <a:r>
              <a:rPr lang="en-US" sz="2400" dirty="0"/>
              <a:t> </a:t>
            </a:r>
            <a:r>
              <a:rPr lang="en-US" sz="2400" dirty="0" err="1"/>
              <a:t>đặt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trường</a:t>
            </a:r>
            <a:r>
              <a:rPr lang="en-US" sz="2400" dirty="0"/>
              <a:t> </a:t>
            </a:r>
            <a:r>
              <a:rPr lang="en-US" sz="2400" dirty="0" err="1"/>
              <a:t>nào</a:t>
            </a:r>
            <a:r>
              <a:rPr lang="en-US" sz="2400" dirty="0"/>
              <a:t>? (windows? Web?)</a:t>
            </a:r>
          </a:p>
          <a:p>
            <a:pPr lvl="3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nào</a:t>
            </a:r>
            <a:r>
              <a:rPr lang="en-US" sz="2400" dirty="0"/>
              <a:t>? (java? </a:t>
            </a:r>
            <a:r>
              <a:rPr lang="en-US" sz="2400" dirty="0" err="1"/>
              <a:t>.Net</a:t>
            </a:r>
            <a:r>
              <a:rPr lang="en-US" sz="2400" dirty="0"/>
              <a:t>? PHP?)</a:t>
            </a:r>
          </a:p>
          <a:p>
            <a:pPr lvl="3"/>
            <a:r>
              <a:rPr lang="en-US" sz="2400" dirty="0" err="1"/>
              <a:t>Dùng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quản</a:t>
            </a:r>
            <a:r>
              <a:rPr lang="en-US" sz="2400" dirty="0"/>
              <a:t> trị CSDL </a:t>
            </a:r>
            <a:r>
              <a:rPr lang="en-US" sz="2400" dirty="0" err="1"/>
              <a:t>nào</a:t>
            </a:r>
            <a:r>
              <a:rPr lang="en-US" sz="2400" dirty="0"/>
              <a:t>? (SQL server? Oracle?)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Ví dụ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8392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thống</a:t>
            </a:r>
            <a:r>
              <a:rPr lang="en-US" sz="2400" dirty="0"/>
              <a:t> </a:t>
            </a:r>
            <a:r>
              <a:rPr lang="en-US" sz="2400" dirty="0" err="1"/>
              <a:t>Quản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viện</a:t>
            </a:r>
            <a:r>
              <a:rPr lang="en-US" sz="2400" dirty="0"/>
              <a:t> </a:t>
            </a:r>
            <a:r>
              <a:rPr lang="en-US" sz="2400" dirty="0" err="1"/>
              <a:t>tại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viện</a:t>
            </a:r>
            <a:r>
              <a:rPr lang="en-US" sz="2400" dirty="0"/>
              <a:t> Khoa </a:t>
            </a:r>
            <a:r>
              <a:rPr lang="en-US" sz="2400" dirty="0" err="1"/>
              <a:t>học</a:t>
            </a:r>
            <a:r>
              <a:rPr lang="en-US" sz="2400" dirty="0"/>
              <a:t> </a:t>
            </a:r>
            <a:r>
              <a:rPr lang="en-US" sz="2400" dirty="0" err="1"/>
              <a:t>tổng</a:t>
            </a:r>
            <a:r>
              <a:rPr lang="en-US" sz="2400" dirty="0"/>
              <a:t> </a:t>
            </a:r>
            <a:r>
              <a:rPr lang="en-US" sz="2400" dirty="0" err="1"/>
              <a:t>hợp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dirty="0" err="1">
                <a:solidFill>
                  <a:srgbClr val="0070C0"/>
                </a:solidFill>
              </a:rPr>
              <a:t>Kiến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trúc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hê</a:t>
            </a:r>
            <a:r>
              <a:rPr lang="en-US" b="1" dirty="0">
                <a:solidFill>
                  <a:srgbClr val="0070C0"/>
                </a:solidFill>
              </a:rPr>
              <a:t>̣ </a:t>
            </a:r>
            <a:r>
              <a:rPr lang="en-US" b="1" dirty="0" err="1">
                <a:solidFill>
                  <a:srgbClr val="0070C0"/>
                </a:solidFill>
              </a:rPr>
              <a:t>thống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b="1" dirty="0"/>
              <a:t>Windows application – database server</a:t>
            </a: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124200"/>
            <a:ext cx="4067175" cy="299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4800" y="152400"/>
            <a:ext cx="8382000" cy="46166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Ví dụ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229600" cy="541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thống</a:t>
            </a:r>
            <a:r>
              <a:rPr lang="en-US" sz="2400" dirty="0"/>
              <a:t> </a:t>
            </a:r>
            <a:r>
              <a:rPr lang="en-US" sz="2400" dirty="0" err="1"/>
              <a:t>Quản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viện</a:t>
            </a:r>
            <a:r>
              <a:rPr lang="en-US" sz="2400" dirty="0"/>
              <a:t> </a:t>
            </a:r>
            <a:r>
              <a:rPr lang="en-US" sz="2400" dirty="0" err="1"/>
              <a:t>tại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viện</a:t>
            </a:r>
            <a:r>
              <a:rPr lang="en-US" sz="2400" dirty="0"/>
              <a:t> Khoa </a:t>
            </a:r>
            <a:r>
              <a:rPr lang="en-US" sz="2400" dirty="0" err="1"/>
              <a:t>học</a:t>
            </a:r>
            <a:r>
              <a:rPr lang="en-US" sz="2400" dirty="0"/>
              <a:t> </a:t>
            </a:r>
            <a:r>
              <a:rPr lang="en-US" sz="2400" dirty="0" err="1"/>
              <a:t>tổng</a:t>
            </a:r>
            <a:r>
              <a:rPr lang="en-US" sz="2400" dirty="0"/>
              <a:t> </a:t>
            </a:r>
            <a:r>
              <a:rPr lang="en-US" sz="2400" dirty="0" err="1"/>
              <a:t>hợp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b="1" dirty="0" err="1"/>
              <a:t>Kết</a:t>
            </a:r>
            <a:r>
              <a:rPr lang="en-US" b="1" dirty="0"/>
              <a:t> quả: </a:t>
            </a:r>
            <a:r>
              <a:rPr lang="en-US" b="1" dirty="0" err="1">
                <a:solidFill>
                  <a:srgbClr val="0070C0"/>
                </a:solidFill>
              </a:rPr>
              <a:t>Kiến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trúc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hê</a:t>
            </a:r>
            <a:r>
              <a:rPr lang="en-US" b="1" dirty="0">
                <a:solidFill>
                  <a:srgbClr val="0070C0"/>
                </a:solidFill>
              </a:rPr>
              <a:t>̣ </a:t>
            </a:r>
            <a:r>
              <a:rPr lang="en-US" b="1" dirty="0" err="1">
                <a:solidFill>
                  <a:srgbClr val="0070C0"/>
                </a:solidFill>
              </a:rPr>
              <a:t>thống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b="1" dirty="0"/>
              <a:t>Database server - Web server - Client</a:t>
            </a:r>
          </a:p>
          <a:p>
            <a:pPr lvl="1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014754"/>
            <a:ext cx="4572000" cy="328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457200"/>
            <a:ext cx="7672806" cy="101566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Phần mềm – software?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Người sử dụng</a:t>
            </a:r>
          </a:p>
        </p:txBody>
      </p:sp>
      <p:pic>
        <p:nvPicPr>
          <p:cNvPr id="1030" name="Picture 6" descr="http://t2.gstatic.com/images?q=tbn:ANd9GcQVoy-9NBIcGmPKeDnFrc3M96hBMGOGFi5Kyxd1hZQRlMe37rcUK-VYYky5i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514600"/>
            <a:ext cx="2313615" cy="1981200"/>
          </a:xfrm>
          <a:prstGeom prst="rect">
            <a:avLst/>
          </a:prstGeom>
          <a:noFill/>
        </p:spPr>
      </p:pic>
      <p:pic>
        <p:nvPicPr>
          <p:cNvPr id="1032" name="Picture 8" descr="http://t1.gstatic.com/images?q=tbn:ANd9GcSrRaDiufWaHb6MnLjPW5MFt0L7DKWwvcttBnzRckoO92bU92s1R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514600"/>
            <a:ext cx="2438400" cy="180022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715000" y="4724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Chuyên viên tin học</a:t>
            </a:r>
          </a:p>
        </p:txBody>
      </p:sp>
      <p:pic>
        <p:nvPicPr>
          <p:cNvPr id="1034" name="Picture 10" descr="http://t0.gstatic.com/images?q=tbn:ANd9GcR2rkM2Oaw8577tlOC67nQK8qwHQMZfSjB5zWWNjY8h1cNCePV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81400" y="1447800"/>
            <a:ext cx="1914525" cy="2390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42851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Phân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tích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>
            <a:off x="3657600" y="2971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2971800" y="3352800"/>
            <a:ext cx="152400" cy="457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43400" y="2667000"/>
            <a:ext cx="4648200" cy="120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</a:t>
            </a:r>
            <a:r>
              <a:rPr lang="en-US" b="1" dirty="0"/>
              <a:t>:</a:t>
            </a:r>
            <a:r>
              <a:rPr lang="en-US" dirty="0"/>
              <a:t>+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>
              <a:defRPr/>
            </a:pPr>
            <a:r>
              <a:rPr lang="en-US" dirty="0"/>
              <a:t>	  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</a:p>
          <a:p>
            <a:pPr>
              <a:defRPr/>
            </a:pPr>
            <a:r>
              <a:rPr lang="en-US" dirty="0"/>
              <a:t>	    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>
              <a:defRPr/>
            </a:pPr>
            <a:r>
              <a:rPr lang="en-US" dirty="0"/>
              <a:t>	  +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/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3962400"/>
            <a:ext cx="350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endParaRPr lang="en-US" b="1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ERD, DFD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UML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228600" y="152400"/>
            <a:ext cx="85344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phân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tích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Slide Number Placeholder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11488-7BC3-4178-A81E-CD7B8EC4386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257C7-27BC-4344-8EB4-C9D7E65B19D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7109" name="Content Placeholder 2"/>
          <p:cNvSpPr>
            <a:spLocks noGrp="1"/>
          </p:cNvSpPr>
          <p:nvPr>
            <p:ph sz="quarter" idx="1"/>
          </p:nvPr>
        </p:nvSpPr>
        <p:spPr>
          <a:xfrm>
            <a:off x="424070" y="1447800"/>
            <a:ext cx="8338930" cy="990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dirty="0" err="1"/>
              <a:t>Xét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thống</a:t>
            </a:r>
            <a:r>
              <a:rPr lang="en-US" dirty="0"/>
              <a:t>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viện</a:t>
            </a:r>
            <a:r>
              <a:rPr lang="en-US" dirty="0"/>
              <a:t> </a:t>
            </a:r>
            <a:r>
              <a:rPr lang="en-US" dirty="0" err="1"/>
              <a:t>tại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viện</a:t>
            </a:r>
            <a:r>
              <a:rPr lang="en-US" dirty="0"/>
              <a:t> Khoa </a:t>
            </a:r>
            <a:r>
              <a:rPr lang="en-US" dirty="0" err="1"/>
              <a:t>học</a:t>
            </a:r>
            <a:r>
              <a:rPr lang="en-US" dirty="0"/>
              <a:t>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hợp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buFont typeface="Arial" charset="0"/>
              <a:buNone/>
            </a:pPr>
            <a:r>
              <a:rPr lang="en-US" dirty="0" err="1">
                <a:solidFill>
                  <a:srgbClr val="C00000"/>
                </a:solidFill>
              </a:rPr>
              <a:t>Mô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hình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xử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lý</a:t>
            </a:r>
            <a:r>
              <a:rPr lang="en-US" dirty="0">
                <a:solidFill>
                  <a:srgbClr val="C00000"/>
                </a:solidFill>
              </a:rPr>
              <a:t> DFD – Data Flow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90800"/>
            <a:ext cx="5848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19D1D70D-39AA-49D5-A903-60BC5404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"/>
            <a:ext cx="83820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phân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tích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>
                <a:solidFill>
                  <a:srgbClr val="C00000"/>
                </a:solidFill>
              </a:rPr>
              <a:t>Thiết</a:t>
            </a:r>
            <a:r>
              <a:rPr lang="en-US" sz="1400" b="1">
                <a:solidFill>
                  <a:srgbClr val="C00000"/>
                </a:solidFill>
              </a:rPr>
              <a:t> kế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>
            <a:off x="4724400" y="35814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3962400" y="3962400"/>
            <a:ext cx="228600" cy="5334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10200" y="327660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600200" y="3962400"/>
            <a:ext cx="396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b="1" dirty="0" err="1"/>
              <a:t>Hồ</a:t>
            </a:r>
            <a:r>
              <a:rPr lang="en-US" b="1" dirty="0"/>
              <a:t> </a:t>
            </a:r>
            <a:r>
              <a:rPr lang="en-US" b="1" dirty="0" err="1"/>
              <a:t>sơ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: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PDM/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UML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module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3048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thiết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kế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Slide Number Placeholder 3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AFAD5D-7596-4EA9-8E12-7B0442B997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4AEB3E-F011-4F65-BC33-E2920C7E6AA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222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162800" cy="457200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sz="2400" dirty="0" err="1">
                <a:solidFill>
                  <a:srgbClr val="C00000"/>
                </a:solidFill>
              </a:rPr>
              <a:t>Mô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hình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quan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hê</a:t>
            </a:r>
            <a:r>
              <a:rPr lang="en-US" sz="2400" dirty="0">
                <a:solidFill>
                  <a:srgbClr val="C00000"/>
                </a:solidFill>
              </a:rPr>
              <a:t>̣</a:t>
            </a:r>
          </a:p>
        </p:txBody>
      </p:sp>
      <p:pic>
        <p:nvPicPr>
          <p:cNvPr id="45058" name="Picture 2" descr="http://duriangroup.files.wordpress.com/2007/06/a2.jpg?w=500"/>
          <p:cNvPicPr>
            <a:picLocks noChangeAspect="1" noChangeArrowheads="1"/>
          </p:cNvPicPr>
          <p:nvPr/>
        </p:nvPicPr>
        <p:blipFill>
          <a:blip r:embed="rId3"/>
          <a:srcRect r="2400" b="31733"/>
          <a:stretch>
            <a:fillRect/>
          </a:stretch>
        </p:blipFill>
        <p:spPr bwMode="auto">
          <a:xfrm>
            <a:off x="914400" y="2590800"/>
            <a:ext cx="6858000" cy="3597639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47800"/>
            <a:ext cx="8229600" cy="381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Xét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thống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Quản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lý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viện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tại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viện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K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học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tổng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hợp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E4396471-E773-43A3-9F88-BBB94670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thiết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kế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en-US" sz="3200" b="1" dirty="0" err="1">
                <a:solidFill>
                  <a:schemeClr val="bg1"/>
                </a:solidFill>
              </a:rPr>
              <a:t>tt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A5DB3-A2C2-4D0A-BEFC-6F2D5396B74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427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62800" cy="457200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sz="2400" dirty="0" err="1">
                <a:solidFill>
                  <a:srgbClr val="C00000"/>
                </a:solidFill>
              </a:rPr>
              <a:t>Hệ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thống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chức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năng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Quản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lý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Thư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viện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438400"/>
            <a:ext cx="656594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8E69C811-65AA-47E4-9A0E-CF7EB5AF9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thiết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kế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en-US" sz="3200" b="1" dirty="0" err="1">
                <a:solidFill>
                  <a:schemeClr val="bg1"/>
                </a:solidFill>
              </a:rPr>
              <a:t>tt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8139-1E42-46D2-B7E0-E1DE96D1D9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530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162800" cy="457200"/>
          </a:xfrm>
        </p:spPr>
        <p:txBody>
          <a:bodyPr/>
          <a:lstStyle/>
          <a:p>
            <a:pPr lvl="1" eaLnBrk="1" hangingPunct="1">
              <a:buFont typeface="Arial" charset="0"/>
              <a:buNone/>
            </a:pPr>
            <a:r>
              <a:rPr lang="en-US" sz="2400">
                <a:solidFill>
                  <a:srgbClr val="C00000"/>
                </a:solidFill>
              </a:rPr>
              <a:t>Giao diện Quản lý Thông tin mượn sách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09800"/>
            <a:ext cx="6629400" cy="398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5">
            <a:extLst>
              <a:ext uri="{FF2B5EF4-FFF2-40B4-BE49-F238E27FC236}">
                <a16:creationId xmlns:a16="http://schemas.microsoft.com/office/drawing/2014/main" id="{434FD7D0-4020-4F80-833D-7E59FC583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thiết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kế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en-US" sz="3200" b="1" dirty="0" err="1">
                <a:solidFill>
                  <a:schemeClr val="bg1"/>
                </a:solidFill>
              </a:rPr>
              <a:t>tt</a:t>
            </a:r>
            <a:r>
              <a:rPr lang="en-US" sz="3200" b="1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Cài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đặt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5029200" y="35814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4092575" y="4114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2328139-1E42-46D2-B7E0-E1DE96D1D9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6E8BCCF9-ABC3-4347-87BF-91FA13E13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đặt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8E5DD2-2DD2-4570-8490-A78865F04130}"/>
              </a:ext>
            </a:extLst>
          </p:cNvPr>
          <p:cNvSpPr txBox="1"/>
          <p:nvPr/>
        </p:nvSpPr>
        <p:spPr>
          <a:xfrm>
            <a:off x="4724400" y="2352675"/>
            <a:ext cx="3962400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</a:t>
            </a:r>
            <a:r>
              <a:rPr lang="en-US" dirty="0"/>
              <a:t>+ </a:t>
            </a:r>
            <a:r>
              <a:rPr lang="en-US" dirty="0" err="1"/>
              <a:t>Tạo</a:t>
            </a:r>
            <a:r>
              <a:rPr lang="en-US" dirty="0"/>
              <a:t> CSDL</a:t>
            </a:r>
          </a:p>
          <a:p>
            <a:pPr>
              <a:tabLst>
                <a:tab pos="1139825" algn="l"/>
              </a:tabLst>
              <a:defRPr/>
            </a:pPr>
            <a:r>
              <a:rPr lang="en-US" dirty="0"/>
              <a:t>	+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tabLst>
                <a:tab pos="1139825" algn="l"/>
              </a:tabLst>
              <a:defRPr/>
            </a:pPr>
            <a:r>
              <a:rPr lang="en-US" dirty="0"/>
              <a:t>	+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6B519-231F-4A47-97C2-8027633147FE}"/>
              </a:ext>
            </a:extLst>
          </p:cNvPr>
          <p:cNvSpPr txBox="1"/>
          <p:nvPr/>
        </p:nvSpPr>
        <p:spPr>
          <a:xfrm>
            <a:off x="2743200" y="3919537"/>
            <a:ext cx="35814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Source code:</a:t>
            </a:r>
          </a:p>
          <a:p>
            <a:pPr>
              <a:defRPr/>
            </a:pPr>
            <a:r>
              <a:rPr lang="en-US" dirty="0"/>
              <a:t>+ DLL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defRPr/>
            </a:pPr>
            <a:r>
              <a:rPr lang="en-US" dirty="0"/>
              <a:t>+ ActiveX Control</a:t>
            </a:r>
          </a:p>
          <a:p>
            <a:pPr>
              <a:defRPr/>
            </a:pPr>
            <a:r>
              <a:rPr lang="en-US" dirty="0"/>
              <a:t>+ Sample Database</a:t>
            </a:r>
          </a:p>
          <a:p>
            <a:pPr>
              <a:defRPr/>
            </a:pP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: .Exe, Web App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Kiểm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chứng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Triển</a:t>
            </a:r>
            <a:r>
              <a:rPr lang="en-US" sz="1400" b="1" dirty="0"/>
              <a:t> </a:t>
            </a:r>
            <a:r>
              <a:rPr lang="en-US" sz="1400" b="1" dirty="0" err="1"/>
              <a:t>khai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6096000" y="4114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kiểm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chứng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159375" y="46482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A2328139-1E42-46D2-B7E0-E1DE96D1D9A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11861-3BED-4DA7-905A-4D0B30EF41F6}"/>
              </a:ext>
            </a:extLst>
          </p:cNvPr>
          <p:cNvSpPr txBox="1"/>
          <p:nvPr/>
        </p:nvSpPr>
        <p:spPr>
          <a:xfrm>
            <a:off x="5105400" y="2971800"/>
            <a:ext cx="342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206500" algn="l"/>
              </a:tabLst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	</a:t>
            </a:r>
            <a:r>
              <a:rPr lang="en-US" dirty="0"/>
              <a:t>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tabLst>
                <a:tab pos="1206500" algn="l"/>
              </a:tabLst>
              <a:defRPr/>
            </a:pPr>
            <a:r>
              <a:rPr lang="en-US" dirty="0"/>
              <a:t>	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>
              <a:tabLst>
                <a:tab pos="1206500" algn="l"/>
              </a:tabLst>
              <a:defRPr/>
            </a:pPr>
            <a:r>
              <a:rPr lang="en-US" dirty="0"/>
              <a:t>	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169627-79AB-4CC4-9621-CCDA71A50B8C}"/>
              </a:ext>
            </a:extLst>
          </p:cNvPr>
          <p:cNvSpPr txBox="1"/>
          <p:nvPr/>
        </p:nvSpPr>
        <p:spPr>
          <a:xfrm>
            <a:off x="3352800" y="4572000"/>
            <a:ext cx="35814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r>
              <a:rPr lang="en-US" dirty="0"/>
              <a:t>+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Test plan</a:t>
            </a:r>
          </a:p>
          <a:p>
            <a:pPr>
              <a:defRPr/>
            </a:pPr>
            <a:r>
              <a:rPr lang="en-US" dirty="0"/>
              <a:t>+ Test case</a:t>
            </a:r>
          </a:p>
          <a:p>
            <a:pPr>
              <a:defRPr/>
            </a:pPr>
            <a:r>
              <a:rPr lang="en-US" dirty="0"/>
              <a:t>+ Bug</a:t>
            </a:r>
          </a:p>
          <a:p>
            <a:pPr>
              <a:defRPr/>
            </a:pPr>
            <a:r>
              <a:rPr lang="en-US" dirty="0"/>
              <a:t>+ Test report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Tiến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trình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của</a:t>
            </a:r>
            <a:r>
              <a:rPr lang="en-US" b="1" dirty="0">
                <a:solidFill>
                  <a:schemeClr val="tx1"/>
                </a:solidFill>
              </a:rPr>
              <a:t> quá </a:t>
            </a:r>
            <a:r>
              <a:rPr lang="en-US" b="1" dirty="0" err="1">
                <a:solidFill>
                  <a:schemeClr val="tx1"/>
                </a:solidFill>
              </a:rPr>
              <a:t>trình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kiểm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thử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8600" y="1828800"/>
            <a:ext cx="8686800" cy="3810000"/>
            <a:chOff x="-1981200" y="1447800"/>
            <a:chExt cx="10896600" cy="2362200"/>
          </a:xfrm>
        </p:grpSpPr>
        <p:sp>
          <p:nvSpPr>
            <p:cNvPr id="6" name="Rectangle 5"/>
            <p:cNvSpPr/>
            <p:nvPr/>
          </p:nvSpPr>
          <p:spPr>
            <a:xfrm>
              <a:off x="-838200" y="1447800"/>
              <a:ext cx="1295400" cy="6858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cases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447800"/>
              <a:ext cx="1295400" cy="6858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1524000"/>
              <a:ext cx="1295400" cy="6858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results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620000" y="1600200"/>
              <a:ext cx="1295400" cy="685800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Test reports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-1981200" y="2895600"/>
              <a:ext cx="1981200" cy="914400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Design test cases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" y="2895600"/>
              <a:ext cx="1981200" cy="914400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Prepare test data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2895600"/>
              <a:ext cx="1981200" cy="914400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Run program with test data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562600" y="2895600"/>
              <a:ext cx="1981200" cy="914400"/>
            </a:xfrm>
            <a:prstGeom prst="ellipse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Compare results to test cases</a:t>
              </a:r>
            </a:p>
          </p:txBody>
        </p:sp>
        <p:cxnSp>
          <p:nvCxnSpPr>
            <p:cNvPr id="14" name="Shape 13"/>
            <p:cNvCxnSpPr>
              <a:stCxn id="10" idx="1"/>
              <a:endCxn id="6" idx="1"/>
            </p:cNvCxnSpPr>
            <p:nvPr/>
          </p:nvCxnSpPr>
          <p:spPr>
            <a:xfrm rot="5400000" flipH="1" flipV="1">
              <a:off x="-1884035" y="1983676"/>
              <a:ext cx="1238811" cy="85286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5" name="Elbow Connector 14"/>
            <p:cNvCxnSpPr>
              <a:stCxn id="10" idx="6"/>
              <a:endCxn id="11" idx="2"/>
            </p:cNvCxnSpPr>
            <p:nvPr/>
          </p:nvCxnSpPr>
          <p:spPr>
            <a:xfrm>
              <a:off x="0" y="3352800"/>
              <a:ext cx="457200" cy="158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6" name="Shape 15"/>
            <p:cNvCxnSpPr>
              <a:stCxn id="6" idx="3"/>
              <a:endCxn id="11" idx="1"/>
            </p:cNvCxnSpPr>
            <p:nvPr/>
          </p:nvCxnSpPr>
          <p:spPr>
            <a:xfrm>
              <a:off x="457200" y="1790700"/>
              <a:ext cx="290140" cy="123881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7" name="Shape 16"/>
            <p:cNvCxnSpPr>
              <a:stCxn id="11" idx="0"/>
              <a:endCxn id="7" idx="1"/>
            </p:cNvCxnSpPr>
            <p:nvPr/>
          </p:nvCxnSpPr>
          <p:spPr>
            <a:xfrm rot="5400000" flipH="1" flipV="1">
              <a:off x="1123950" y="2114550"/>
              <a:ext cx="1104900" cy="4572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stCxn id="11" idx="6"/>
              <a:endCxn id="12" idx="2"/>
            </p:cNvCxnSpPr>
            <p:nvPr/>
          </p:nvCxnSpPr>
          <p:spPr>
            <a:xfrm>
              <a:off x="2438400" y="3352800"/>
              <a:ext cx="6096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9" name="Shape 18"/>
            <p:cNvCxnSpPr>
              <a:stCxn id="7" idx="3"/>
              <a:endCxn id="12" idx="1"/>
            </p:cNvCxnSpPr>
            <p:nvPr/>
          </p:nvCxnSpPr>
          <p:spPr>
            <a:xfrm>
              <a:off x="3200400" y="1790700"/>
              <a:ext cx="137740" cy="123881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0" name="Shape 19"/>
            <p:cNvCxnSpPr>
              <a:stCxn id="12" idx="0"/>
              <a:endCxn id="8" idx="1"/>
            </p:cNvCxnSpPr>
            <p:nvPr/>
          </p:nvCxnSpPr>
          <p:spPr>
            <a:xfrm rot="5400000" flipH="1" flipV="1">
              <a:off x="3714750" y="2190750"/>
              <a:ext cx="1028700" cy="38100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stCxn id="12" idx="6"/>
              <a:endCxn id="13" idx="2"/>
            </p:cNvCxnSpPr>
            <p:nvPr/>
          </p:nvCxnSpPr>
          <p:spPr>
            <a:xfrm>
              <a:off x="5029200" y="3352800"/>
              <a:ext cx="533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hape 21"/>
            <p:cNvCxnSpPr>
              <a:stCxn id="8" idx="3"/>
              <a:endCxn id="13" idx="1"/>
            </p:cNvCxnSpPr>
            <p:nvPr/>
          </p:nvCxnSpPr>
          <p:spPr>
            <a:xfrm>
              <a:off x="5715000" y="1866900"/>
              <a:ext cx="137740" cy="1162611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3" name="Shape 22"/>
            <p:cNvCxnSpPr>
              <a:stCxn id="13" idx="7"/>
              <a:endCxn id="9" idx="1"/>
            </p:cNvCxnSpPr>
            <p:nvPr/>
          </p:nvCxnSpPr>
          <p:spPr>
            <a:xfrm rot="5400000" flipH="1" flipV="1">
              <a:off x="6893625" y="2303136"/>
              <a:ext cx="1086411" cy="366340"/>
            </a:xfrm>
            <a:prstGeom prst="bentConnector2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Elbow Connector 23"/>
            <p:cNvCxnSpPr>
              <a:stCxn id="6" idx="0"/>
              <a:endCxn id="13" idx="0"/>
            </p:cNvCxnSpPr>
            <p:nvPr/>
          </p:nvCxnSpPr>
          <p:spPr>
            <a:xfrm rot="16200000" flipH="1">
              <a:off x="2457450" y="-1200150"/>
              <a:ext cx="1447800" cy="6743700"/>
            </a:xfrm>
            <a:prstGeom prst="bentConnector3">
              <a:avLst>
                <a:gd name="adj1" fmla="val -15789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Triển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khai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Bảo</a:t>
            </a:r>
            <a:r>
              <a:rPr lang="en-US" sz="1400" b="1" dirty="0"/>
              <a:t> </a:t>
            </a:r>
            <a:r>
              <a:rPr lang="en-US" sz="1400" b="1" dirty="0" err="1"/>
              <a:t>trì</a:t>
            </a:r>
            <a:endParaRPr lang="en-US" sz="1400" b="1" dirty="0"/>
          </a:p>
        </p:txBody>
      </p:sp>
      <p:sp>
        <p:nvSpPr>
          <p:cNvPr id="32" name="Right Arrow 31"/>
          <p:cNvSpPr/>
          <p:nvPr/>
        </p:nvSpPr>
        <p:spPr>
          <a:xfrm rot="16200000">
            <a:off x="7162800" y="47244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0413" y="2914471"/>
            <a:ext cx="42687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</a:t>
            </a:r>
            <a:r>
              <a:rPr lang="en-US" b="1" dirty="0"/>
              <a:t> </a:t>
            </a:r>
            <a:r>
              <a:rPr lang="en-US" dirty="0"/>
              <a:t>+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algn="just">
              <a:defRPr/>
            </a:pPr>
            <a:r>
              <a:rPr lang="en-US" dirty="0"/>
              <a:t>	    +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</a:p>
          <a:p>
            <a:pPr algn="just">
              <a:defRPr/>
            </a:pPr>
            <a:r>
              <a:rPr lang="en-US" dirty="0"/>
              <a:t>	   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hàng</a:t>
            </a:r>
          </a:p>
          <a:p>
            <a:pPr algn="just">
              <a:defRPr/>
            </a:pPr>
            <a:r>
              <a:rPr lang="en-US" dirty="0"/>
              <a:t>	    +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19400" y="4618037"/>
            <a:ext cx="3581400" cy="1477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triển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khai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6226175" y="5257800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000" b="1">
                <a:solidFill>
                  <a:schemeClr val="bg1"/>
                </a:solidFill>
              </a:rPr>
              <a:t>1. Các định nghĩa cơ bản và các thuật ngữ về CNPM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9BA0F-7BB0-45C7-A0B0-3D8672C4CC8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486400"/>
          </a:xfrm>
        </p:spPr>
        <p:txBody>
          <a:bodyPr rtlCol="0">
            <a:noAutofit/>
          </a:bodyPr>
          <a:lstStyle/>
          <a:p>
            <a:pPr marL="457200" indent="-4572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+mj-lt"/>
              <a:buAutoNum type="alphaLcParenR"/>
              <a:defRPr/>
            </a:pPr>
            <a:r>
              <a:rPr lang="en-US" sz="2800" b="1" dirty="0" err="1"/>
              <a:t>Khái</a:t>
            </a:r>
            <a:r>
              <a:rPr lang="en-US" sz="2800" b="1" dirty="0"/>
              <a:t> </a:t>
            </a:r>
            <a:r>
              <a:rPr lang="en-US" sz="2800" b="1" dirty="0" err="1"/>
              <a:t>niệm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mềm</a:t>
            </a:r>
            <a:r>
              <a:rPr lang="en-US" sz="2800" b="1" dirty="0"/>
              <a:t> (software)</a:t>
            </a:r>
            <a:endParaRPr lang="en-US" sz="3200" b="1" dirty="0"/>
          </a:p>
          <a:p>
            <a:pPr lvl="1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600" i="1" dirty="0"/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Dưới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góc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độ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người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sử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dụng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	</a:t>
            </a:r>
            <a:r>
              <a:rPr lang="en-US" dirty="0" err="1">
                <a:solidFill>
                  <a:srgbClr val="0070C0"/>
                </a:solidFill>
              </a:rPr>
              <a:t>Phần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mềm</a:t>
            </a:r>
            <a:r>
              <a:rPr lang="en-US" dirty="0">
                <a:solidFill>
                  <a:srgbClr val="0070C0"/>
                </a:solidFill>
              </a:rPr>
              <a:t> là </a:t>
            </a:r>
            <a:r>
              <a:rPr lang="en-US" b="1" u="sng" dirty="0" err="1">
                <a:solidFill>
                  <a:srgbClr val="0070C0"/>
                </a:solidFill>
              </a:rPr>
              <a:t>công</a:t>
            </a:r>
            <a:r>
              <a:rPr lang="en-US" b="1" u="sng" dirty="0">
                <a:solidFill>
                  <a:srgbClr val="0070C0"/>
                </a:solidFill>
              </a:rPr>
              <a:t> cụ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hô</a:t>
            </a:r>
            <a:r>
              <a:rPr lang="en-US" dirty="0">
                <a:solidFill>
                  <a:srgbClr val="0070C0"/>
                </a:solidFill>
              </a:rPr>
              <a:t>̃ </a:t>
            </a:r>
            <a:r>
              <a:rPr lang="en-US" dirty="0" err="1">
                <a:solidFill>
                  <a:srgbClr val="0070C0"/>
                </a:solidFill>
              </a:rPr>
              <a:t>trơ</a:t>
            </a:r>
            <a:r>
              <a:rPr lang="en-US" dirty="0">
                <a:solidFill>
                  <a:srgbClr val="0070C0"/>
                </a:solidFill>
              </a:rPr>
              <a:t>̣ </a:t>
            </a:r>
            <a:r>
              <a:rPr lang="en-US" dirty="0" err="1">
                <a:solidFill>
                  <a:srgbClr val="0070C0"/>
                </a:solidFill>
              </a:rPr>
              <a:t>đê</a:t>
            </a:r>
            <a:r>
              <a:rPr lang="en-US" dirty="0">
                <a:solidFill>
                  <a:srgbClr val="0070C0"/>
                </a:solidFill>
              </a:rPr>
              <a:t>̉ </a:t>
            </a:r>
            <a:r>
              <a:rPr lang="en-US" dirty="0" err="1">
                <a:solidFill>
                  <a:srgbClr val="0070C0"/>
                </a:solidFill>
              </a:rPr>
              <a:t>thực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hiện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các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công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việc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chuyên</a:t>
            </a:r>
            <a:r>
              <a:rPr lang="en-US" b="1" u="sng" dirty="0">
                <a:solidFill>
                  <a:srgbClr val="0070C0"/>
                </a:solidFill>
              </a:rPr>
              <a:t> </a:t>
            </a:r>
            <a:r>
              <a:rPr lang="en-US" b="1" u="sng" dirty="0" err="1">
                <a:solidFill>
                  <a:srgbClr val="0070C0"/>
                </a:solidFill>
              </a:rPr>
              <a:t>môn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của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mình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máy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tính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sz="2000" b="1" dirty="0">
              <a:solidFill>
                <a:srgbClr val="0070C0"/>
              </a:solidFill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/>
              <a:t>Ví dụ: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000" dirty="0" err="1"/>
              <a:t>Phần</a:t>
            </a:r>
            <a:r>
              <a:rPr lang="en-US" sz="2000" dirty="0"/>
              <a:t> </a:t>
            </a:r>
            <a:r>
              <a:rPr lang="en-US" sz="2000" dirty="0" err="1"/>
              <a:t>mềm</a:t>
            </a:r>
            <a:r>
              <a:rPr lang="en-US" sz="2000" dirty="0"/>
              <a:t> </a:t>
            </a:r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hô</a:t>
            </a:r>
            <a:r>
              <a:rPr lang="en-US" sz="2000" dirty="0"/>
              <a:t>̃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nghiệp</a:t>
            </a:r>
            <a:r>
              <a:rPr lang="en-US" sz="2000" dirty="0"/>
              <a:t> vụ: </a:t>
            </a:r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hô</a:t>
            </a:r>
            <a:r>
              <a:rPr lang="en-US" sz="2000" dirty="0"/>
              <a:t>̀ </a:t>
            </a:r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kết</a:t>
            </a:r>
            <a:r>
              <a:rPr lang="en-US" sz="2000" dirty="0"/>
              <a:t> quả </a:t>
            </a:r>
            <a:r>
              <a:rPr lang="en-US" sz="2000" dirty="0" err="1"/>
              <a:t>học</a:t>
            </a:r>
            <a:r>
              <a:rPr lang="en-US" sz="2000" dirty="0"/>
              <a:t> </a:t>
            </a:r>
            <a:r>
              <a:rPr lang="en-US" sz="2000" dirty="0" err="1"/>
              <a:t>tập</a:t>
            </a:r>
            <a:r>
              <a:rPr lang="en-US" sz="2000" dirty="0"/>
              <a:t>, </a:t>
            </a:r>
            <a:r>
              <a:rPr lang="en-US" sz="2000" dirty="0" err="1"/>
              <a:t>tính</a:t>
            </a:r>
            <a:r>
              <a:rPr lang="en-US" sz="2000" dirty="0"/>
              <a:t> </a:t>
            </a:r>
            <a:r>
              <a:rPr lang="en-US" sz="2000" dirty="0" err="1"/>
              <a:t>điểm</a:t>
            </a:r>
            <a:r>
              <a:rPr lang="en-US" sz="2000" dirty="0"/>
              <a:t> </a:t>
            </a:r>
            <a:r>
              <a:rPr lang="en-US" sz="2000" dirty="0" err="1"/>
              <a:t>môn</a:t>
            </a:r>
            <a:r>
              <a:rPr lang="en-US" sz="2000" dirty="0"/>
              <a:t> </a:t>
            </a:r>
            <a:r>
              <a:rPr lang="en-US" sz="2000" dirty="0" err="1"/>
              <a:t>học</a:t>
            </a:r>
            <a:r>
              <a:rPr lang="en-US" sz="2000" dirty="0"/>
              <a:t>,…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thống</a:t>
            </a:r>
            <a:r>
              <a:rPr lang="en-US" sz="2000" dirty="0"/>
              <a:t> website </a:t>
            </a:r>
            <a:r>
              <a:rPr lang="en-US" sz="2000" dirty="0" err="1"/>
              <a:t>trực</a:t>
            </a:r>
            <a:r>
              <a:rPr lang="en-US" sz="2000" dirty="0"/>
              <a:t> </a:t>
            </a:r>
            <a:r>
              <a:rPr lang="en-US" sz="2000" dirty="0" err="1"/>
              <a:t>tuyến</a:t>
            </a:r>
            <a:r>
              <a:rPr lang="en-US" sz="2000" dirty="0"/>
              <a:t> </a:t>
            </a:r>
            <a:r>
              <a:rPr lang="en-US" sz="2000" dirty="0" err="1"/>
              <a:t>của</a:t>
            </a:r>
            <a:r>
              <a:rPr lang="en-US" sz="2000" dirty="0"/>
              <a:t> </a:t>
            </a:r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hàng</a:t>
            </a:r>
            <a:r>
              <a:rPr lang="en-US" sz="2000" dirty="0"/>
              <a:t> </a:t>
            </a:r>
            <a:r>
              <a:rPr lang="en-US" sz="2000" dirty="0" err="1"/>
              <a:t>Đông</a:t>
            </a:r>
            <a:r>
              <a:rPr lang="en-US" sz="2000" dirty="0"/>
              <a:t> Á </a:t>
            </a:r>
            <a:r>
              <a:rPr lang="en-US" sz="2000" dirty="0" err="1"/>
              <a:t>hô</a:t>
            </a:r>
            <a:r>
              <a:rPr lang="en-US" sz="2000" dirty="0"/>
              <a:t>̃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nghiệp</a:t>
            </a:r>
            <a:r>
              <a:rPr lang="en-US" sz="2000" dirty="0"/>
              <a:t> vụ: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cấp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tài</a:t>
            </a:r>
            <a:r>
              <a:rPr lang="en-US" sz="2000" dirty="0"/>
              <a:t> </a:t>
            </a:r>
            <a:r>
              <a:rPr lang="en-US" sz="2000" dirty="0" err="1"/>
              <a:t>khoản</a:t>
            </a:r>
            <a:r>
              <a:rPr lang="en-US" sz="2000" dirty="0"/>
              <a:t> cá </a:t>
            </a:r>
            <a:r>
              <a:rPr lang="en-US" sz="2000" dirty="0" err="1"/>
              <a:t>nhân</a:t>
            </a:r>
            <a:r>
              <a:rPr lang="en-US" sz="2000" dirty="0"/>
              <a:t>,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nghiệp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các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dịch</a:t>
            </a:r>
            <a:r>
              <a:rPr lang="en-US" sz="2000" dirty="0"/>
              <a:t> </a:t>
            </a:r>
            <a:r>
              <a:rPr lang="en-US" sz="2000" dirty="0" err="1"/>
              <a:t>trực</a:t>
            </a:r>
            <a:r>
              <a:rPr lang="en-US" sz="2000" dirty="0"/>
              <a:t> </a:t>
            </a:r>
            <a:r>
              <a:rPr lang="en-US" sz="2000" dirty="0" err="1"/>
              <a:t>tuyến</a:t>
            </a:r>
            <a:r>
              <a:rPr lang="en-US" sz="2000" dirty="0"/>
              <a:t> (</a:t>
            </a:r>
            <a:r>
              <a:rPr lang="en-US" sz="2000" dirty="0" err="1"/>
              <a:t>chuyển</a:t>
            </a:r>
            <a:r>
              <a:rPr lang="en-US" sz="2000" dirty="0"/>
              <a:t> </a:t>
            </a:r>
            <a:r>
              <a:rPr lang="en-US" sz="2000" dirty="0" err="1"/>
              <a:t>khoản</a:t>
            </a:r>
            <a:r>
              <a:rPr lang="en-US" sz="2000" dirty="0"/>
              <a:t>,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toán</a:t>
            </a:r>
            <a:r>
              <a:rPr lang="en-US" sz="2000" dirty="0"/>
              <a:t> </a:t>
            </a:r>
            <a:r>
              <a:rPr lang="en-US" sz="2000" dirty="0" err="1"/>
              <a:t>hóa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, </a:t>
            </a:r>
            <a:r>
              <a:rPr lang="en-US" sz="2000" dirty="0" err="1"/>
              <a:t>mua</a:t>
            </a:r>
            <a:r>
              <a:rPr lang="en-US" sz="2000" dirty="0"/>
              <a:t> thẻ,…)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Char char="-"/>
              <a:defRPr/>
            </a:pPr>
            <a:r>
              <a:rPr lang="en-US" sz="20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/>
              <a:t>Sưu</a:t>
            </a:r>
            <a:r>
              <a:rPr lang="en-US" sz="3200" b="1" dirty="0"/>
              <a:t> </a:t>
            </a:r>
            <a:r>
              <a:rPr lang="en-US" sz="3200" b="1" dirty="0" err="1"/>
              <a:t>liệu</a:t>
            </a:r>
            <a:r>
              <a:rPr lang="en-US" sz="3200" b="1" dirty="0"/>
              <a:t>/</a:t>
            </a:r>
            <a:r>
              <a:rPr lang="en-US" sz="3200" b="1" dirty="0" err="1"/>
              <a:t>tài</a:t>
            </a:r>
            <a:r>
              <a:rPr lang="en-US" sz="3200" b="1" dirty="0"/>
              <a:t> </a:t>
            </a:r>
            <a:r>
              <a:rPr lang="en-US" sz="3200" b="1" dirty="0" err="1"/>
              <a:t>liệu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7772400" cy="4572000"/>
          </a:xfrm>
        </p:spPr>
        <p:txBody>
          <a:bodyPr/>
          <a:lstStyle/>
          <a:p>
            <a:r>
              <a:rPr lang="en-US" b="1" dirty="0" err="1"/>
              <a:t>Tài</a:t>
            </a:r>
            <a:r>
              <a:rPr lang="en-US" b="1" dirty="0"/>
              <a:t> </a:t>
            </a:r>
            <a:r>
              <a:rPr lang="en-US" b="1" dirty="0" err="1"/>
              <a:t>liệu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thuật</a:t>
            </a:r>
            <a:endParaRPr lang="en-US" b="1" dirty="0"/>
          </a:p>
          <a:p>
            <a:pPr lvl="1"/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khảo</a:t>
            </a:r>
            <a:r>
              <a:rPr lang="en-US" dirty="0"/>
              <a:t> </a:t>
            </a:r>
            <a:r>
              <a:rPr lang="en-US" dirty="0" err="1"/>
              <a:t>sát</a:t>
            </a:r>
            <a:endParaRPr lang="en-US" dirty="0"/>
          </a:p>
          <a:p>
            <a:pPr lvl="1"/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tích</a:t>
            </a:r>
            <a:endParaRPr lang="en-US" dirty="0"/>
          </a:p>
          <a:p>
            <a:pPr lvl="1"/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</a:t>
            </a:r>
          </a:p>
          <a:p>
            <a:pPr lvl="1"/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dẫn</a:t>
            </a:r>
            <a:r>
              <a:rPr lang="en-US" dirty="0"/>
              <a:t> </a:t>
            </a:r>
            <a:r>
              <a:rPr lang="en-US" dirty="0" err="1"/>
              <a:t>lập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dẫn</a:t>
            </a:r>
            <a:r>
              <a:rPr lang="en-US" dirty="0"/>
              <a:t> </a:t>
            </a:r>
            <a:r>
              <a:rPr lang="en-US" dirty="0" err="1"/>
              <a:t>đóng</a:t>
            </a:r>
            <a:r>
              <a:rPr lang="en-US" dirty="0"/>
              <a:t> </a:t>
            </a:r>
            <a:r>
              <a:rPr lang="en-US" dirty="0" err="1"/>
              <a:t>gói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endParaRPr lang="en-US" dirty="0"/>
          </a:p>
          <a:p>
            <a:r>
              <a:rPr lang="en-US" b="1" dirty="0" err="1"/>
              <a:t>Tài</a:t>
            </a:r>
            <a:r>
              <a:rPr lang="en-US" b="1" dirty="0"/>
              <a:t> </a:t>
            </a:r>
            <a:r>
              <a:rPr lang="en-US" b="1" dirty="0" err="1"/>
              <a:t>liệu</a:t>
            </a:r>
            <a:r>
              <a:rPr lang="en-US" b="1" dirty="0"/>
              <a:t> </a:t>
            </a:r>
            <a:r>
              <a:rPr lang="en-US" b="1" dirty="0" err="1"/>
              <a:t>hướng</a:t>
            </a:r>
            <a:r>
              <a:rPr lang="en-US" b="1" dirty="0"/>
              <a:t> </a:t>
            </a:r>
            <a:r>
              <a:rPr lang="en-US" b="1" dirty="0" err="1"/>
              <a:t>dẫn</a:t>
            </a:r>
            <a:r>
              <a:rPr lang="en-US" b="1" dirty="0"/>
              <a:t> </a:t>
            </a:r>
            <a:r>
              <a:rPr lang="en-US" b="1" dirty="0" err="1"/>
              <a:t>người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dụng</a:t>
            </a:r>
            <a:endParaRPr lang="en-US" b="1" dirty="0"/>
          </a:p>
          <a:p>
            <a:pPr lvl="1"/>
            <a:r>
              <a:rPr lang="en-US" dirty="0"/>
              <a:t>Installation guide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Release note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304800" y="167640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Khảo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sát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hiện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trạng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09700" y="22510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Xác</a:t>
            </a:r>
            <a:r>
              <a:rPr lang="en-US" sz="1400" b="1" dirty="0"/>
              <a:t> </a:t>
            </a:r>
            <a:r>
              <a:rPr lang="en-US" sz="1400" b="1" dirty="0" err="1"/>
              <a:t>định</a:t>
            </a:r>
            <a:r>
              <a:rPr lang="en-US" sz="1400" b="1" dirty="0"/>
              <a:t> </a:t>
            </a:r>
            <a:r>
              <a:rPr lang="en-US" sz="1400" b="1" dirty="0" err="1"/>
              <a:t>yêu</a:t>
            </a:r>
            <a:r>
              <a:rPr lang="en-US" sz="1400" b="1" dirty="0"/>
              <a:t> </a:t>
            </a:r>
            <a:r>
              <a:rPr lang="en-US" sz="1400" b="1" dirty="0" err="1"/>
              <a:t>cầu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514600" y="2825750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19500" y="3402013"/>
            <a:ext cx="1106488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err="1"/>
              <a:t>Thiết</a:t>
            </a:r>
            <a:r>
              <a:rPr lang="en-US" sz="1400" b="1"/>
              <a:t> kế</a:t>
            </a:r>
            <a:endParaRPr lang="en-US" sz="1400" b="1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725988" y="397827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Cài</a:t>
            </a:r>
            <a:r>
              <a:rPr lang="en-US" sz="1400" b="1" dirty="0"/>
              <a:t> </a:t>
            </a:r>
            <a:r>
              <a:rPr lang="en-US" sz="1400" b="1" dirty="0" err="1"/>
              <a:t>đặt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5770563" y="4552950"/>
            <a:ext cx="1103312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/>
              <a:t>Kiểm</a:t>
            </a:r>
            <a:r>
              <a:rPr lang="en-US" sz="1400" b="1" dirty="0"/>
              <a:t> </a:t>
            </a:r>
            <a:r>
              <a:rPr lang="en-US" sz="1400" b="1" dirty="0" err="1"/>
              <a:t>chứng</a:t>
            </a:r>
            <a:endParaRPr lang="en-US" sz="1400" b="1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6813550" y="51276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Triển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khai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86700" y="5813425"/>
            <a:ext cx="1104900" cy="5111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rgbClr val="C00000"/>
                </a:solidFill>
              </a:rPr>
              <a:t>Bảo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trì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6200000">
            <a:off x="7440613" y="4697412"/>
            <a:ext cx="2057400" cy="130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76800" y="2971800"/>
            <a:ext cx="43434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Nội</a:t>
            </a:r>
            <a:r>
              <a:rPr lang="en-US" b="1" dirty="0">
                <a:solidFill>
                  <a:srgbClr val="005392"/>
                </a:solidFill>
              </a:rPr>
              <a:t> dung: </a:t>
            </a:r>
            <a:r>
              <a:rPr lang="en-US" dirty="0"/>
              <a:t> +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defRPr/>
            </a:pPr>
            <a:r>
              <a:rPr lang="en-US" dirty="0"/>
              <a:t>	    + Theo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>
              <a:defRPr/>
            </a:pPr>
            <a:r>
              <a:rPr lang="en-US" dirty="0"/>
              <a:t>	    +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62200" y="5075872"/>
            <a:ext cx="3508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005392"/>
                </a:solidFill>
              </a:rPr>
              <a:t>Kết</a:t>
            </a:r>
            <a:r>
              <a:rPr lang="en-US" b="1" dirty="0">
                <a:solidFill>
                  <a:srgbClr val="005392"/>
                </a:solidFill>
              </a:rPr>
              <a:t> </a:t>
            </a:r>
            <a:r>
              <a:rPr lang="en-US" b="1" dirty="0" err="1">
                <a:solidFill>
                  <a:srgbClr val="005392"/>
                </a:solidFill>
              </a:rPr>
              <a:t>quả</a:t>
            </a:r>
            <a:r>
              <a:rPr lang="en-US" b="1" dirty="0">
                <a:solidFill>
                  <a:srgbClr val="005392"/>
                </a:solidFill>
              </a:rPr>
              <a:t>: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pPr>
              <a:defRPr/>
            </a:pPr>
            <a:r>
              <a:rPr lang="en-US" dirty="0"/>
              <a:t>+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.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Giai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đoạn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bảo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trì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5715000" y="5943600"/>
            <a:ext cx="2133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Slide Number Placeholder 2"/>
          <p:cNvSpPr txBox="1">
            <a:spLocks/>
          </p:cNvSpPr>
          <p:nvPr/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111488-7BC3-4178-A81E-CD7B8EC4386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57200" y="228600"/>
            <a:ext cx="8229600" cy="58477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3. Phương pháp xây dựng phần mềm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77724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(</a:t>
            </a:r>
            <a:r>
              <a:rPr lang="en-US" dirty="0" err="1"/>
              <a:t>giữa</a:t>
            </a:r>
            <a:r>
              <a:rPr lang="en-US" dirty="0"/>
              <a:t> 1970s – nay)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(</a:t>
            </a:r>
            <a:r>
              <a:rPr lang="en-US" dirty="0" err="1"/>
              <a:t>giữa</a:t>
            </a:r>
            <a:r>
              <a:rPr lang="en-US" dirty="0"/>
              <a:t> 1980s – nay)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OMT – Object Modeling Technique 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/>
              <a:t>(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thuật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UML – Unified Modeling Language)</a:t>
            </a:r>
          </a:p>
          <a:p>
            <a:pPr lvl="1">
              <a:lnSpc>
                <a:spcPct val="150000"/>
              </a:lnSpc>
              <a:buNone/>
            </a:pPr>
            <a:r>
              <a:rPr lang="en-US" dirty="0"/>
              <a:t>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hợp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/>
              <a:t>Phương</a:t>
            </a:r>
            <a:r>
              <a:rPr lang="en-US" sz="3600" b="1" dirty="0"/>
              <a:t> </a:t>
            </a:r>
            <a:r>
              <a:rPr lang="en-US" sz="3600" b="1" dirty="0" err="1"/>
              <a:t>pháp</a:t>
            </a:r>
            <a:r>
              <a:rPr lang="en-US" sz="3600" b="1" dirty="0"/>
              <a:t> </a:t>
            </a:r>
            <a:r>
              <a:rPr lang="en-US" sz="3600" b="1" dirty="0" err="1"/>
              <a:t>hướng</a:t>
            </a:r>
            <a:r>
              <a:rPr lang="en-US" sz="3600" b="1" dirty="0"/>
              <a:t> </a:t>
            </a:r>
            <a:r>
              <a:rPr lang="en-US" sz="3600" b="1" dirty="0" err="1"/>
              <a:t>cấu</a:t>
            </a:r>
            <a:r>
              <a:rPr lang="en-US" sz="3600" b="1" dirty="0"/>
              <a:t> </a:t>
            </a:r>
            <a:r>
              <a:rPr lang="en-US" sz="3600" b="1" dirty="0" err="1"/>
              <a:t>trúc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077200" cy="4648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nhiều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con. </a:t>
            </a:r>
            <a:r>
              <a:rPr lang="en-US" dirty="0" err="1"/>
              <a:t>Mỗi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con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nhất</a:t>
            </a:r>
            <a:r>
              <a:rPr lang="en-US" dirty="0"/>
              <a:t> </a:t>
            </a:r>
            <a:r>
              <a:rPr lang="en-US" dirty="0" err="1"/>
              <a:t>định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dựa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 </a:t>
            </a:r>
            <a:r>
              <a:rPr lang="en-US" dirty="0" err="1"/>
              <a:t>hướng</a:t>
            </a:r>
            <a:r>
              <a:rPr lang="en-US" dirty="0"/>
              <a:t>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hành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err="1"/>
              <a:t>Cách</a:t>
            </a:r>
            <a:r>
              <a:rPr lang="en-US" dirty="0"/>
              <a:t> </a:t>
            </a:r>
            <a:r>
              <a:rPr lang="en-US" dirty="0" err="1"/>
              <a:t>thức</a:t>
            </a:r>
            <a:r>
              <a:rPr lang="en-US" dirty="0"/>
              <a:t> </a:t>
            </a:r>
            <a:r>
              <a:rPr lang="en-US" dirty="0" err="1"/>
              <a:t>thực</a:t>
            </a:r>
            <a:r>
              <a:rPr lang="en-US" dirty="0"/>
              <a:t>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là </a:t>
            </a:r>
            <a:r>
              <a:rPr lang="en-US" dirty="0" err="1"/>
              <a:t>thiết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́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xuống</a:t>
            </a:r>
            <a:r>
              <a:rPr lang="en-US" dirty="0"/>
              <a:t> (Top - Down).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/>
              <a:t>Phương</a:t>
            </a:r>
            <a:r>
              <a:rPr lang="en-US" sz="3200" b="1" dirty="0"/>
              <a:t> </a:t>
            </a:r>
            <a:r>
              <a:rPr lang="en-US" sz="3200" b="1" dirty="0" err="1"/>
              <a:t>pháp</a:t>
            </a:r>
            <a:r>
              <a:rPr lang="en-US" sz="3200" b="1" dirty="0"/>
              <a:t> OMT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0772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kết</a:t>
            </a:r>
            <a:r>
              <a:rPr lang="en-US" dirty="0"/>
              <a:t> 3 </a:t>
            </a:r>
            <a:r>
              <a:rPr lang="en-US" dirty="0" err="1"/>
              <a:t>cái</a:t>
            </a:r>
            <a:r>
              <a:rPr lang="en-US" dirty="0"/>
              <a:t> </a:t>
            </a:r>
            <a:r>
              <a:rPr lang="en-US" dirty="0" err="1"/>
              <a:t>nhìn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thống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đối</a:t>
            </a:r>
            <a:r>
              <a:rPr lang="en-US" dirty="0"/>
              <a:t> </a:t>
            </a:r>
            <a:r>
              <a:rPr lang="en-US" dirty="0" err="1"/>
              <a:t>tượng</a:t>
            </a:r>
            <a:r>
              <a:rPr lang="en-US" dirty="0"/>
              <a:t>: </a:t>
            </a:r>
            <a:r>
              <a:rPr lang="en-US" dirty="0" err="1"/>
              <a:t>cấu</a:t>
            </a:r>
            <a:r>
              <a:rPr lang="en-US" dirty="0"/>
              <a:t> </a:t>
            </a:r>
            <a:r>
              <a:rPr lang="en-US" dirty="0" err="1"/>
              <a:t>trúc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r>
              <a:rPr lang="en-US" dirty="0"/>
              <a:t> (</a:t>
            </a:r>
            <a:r>
              <a:rPr lang="en-US" dirty="0" err="1"/>
              <a:t>mặt</a:t>
            </a:r>
            <a:r>
              <a:rPr lang="en-US" dirty="0"/>
              <a:t> </a:t>
            </a:r>
            <a:r>
              <a:rPr lang="en-US" dirty="0" err="1"/>
              <a:t>tĩnh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động</a:t>
            </a:r>
            <a:r>
              <a:rPr lang="en-US" dirty="0"/>
              <a:t>: </a:t>
            </a:r>
            <a:r>
              <a:rPr lang="en-US" dirty="0" err="1"/>
              <a:t>hành</a:t>
            </a:r>
            <a:r>
              <a:rPr lang="en-US" dirty="0"/>
              <a:t> vi, </a:t>
            </a:r>
            <a:r>
              <a:rPr lang="en-US" dirty="0" err="1"/>
              <a:t>kiểm</a:t>
            </a:r>
            <a:r>
              <a:rPr lang="en-US" dirty="0"/>
              <a:t> </a:t>
            </a:r>
            <a:r>
              <a:rPr lang="en-US" dirty="0" err="1"/>
              <a:t>soát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</a:t>
            </a:r>
            <a:r>
              <a:rPr lang="en-US" dirty="0" err="1"/>
              <a:t>hê</a:t>
            </a:r>
            <a:r>
              <a:rPr lang="en-US" dirty="0"/>
              <a:t>̣ </a:t>
            </a:r>
            <a:r>
              <a:rPr lang="en-US" dirty="0" err="1"/>
              <a:t>thống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thê</a:t>
            </a:r>
            <a:r>
              <a:rPr lang="en-US" dirty="0"/>
              <a:t>̉ </a:t>
            </a:r>
            <a:r>
              <a:rPr lang="en-US" dirty="0" err="1"/>
              <a:t>hiện</a:t>
            </a:r>
            <a:r>
              <a:rPr lang="en-US" dirty="0"/>
              <a:t> </a:t>
            </a:r>
            <a:r>
              <a:rPr lang="en-US" dirty="0" err="1"/>
              <a:t>mặt</a:t>
            </a:r>
            <a:r>
              <a:rPr lang="en-US" dirty="0"/>
              <a:t> </a:t>
            </a:r>
            <a:r>
              <a:rPr lang="en-US" dirty="0" err="1"/>
              <a:t>chức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biến</a:t>
            </a:r>
            <a:r>
              <a:rPr lang="en-US" dirty="0"/>
              <a:t> </a:t>
            </a:r>
            <a:r>
              <a:rPr lang="en-US" dirty="0" err="1"/>
              <a:t>đổi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/>
              <a:t>Phương</a:t>
            </a:r>
            <a:r>
              <a:rPr lang="en-US" sz="3200" b="1" dirty="0"/>
              <a:t> </a:t>
            </a:r>
            <a:r>
              <a:rPr lang="en-US" sz="3200" b="1" dirty="0" err="1"/>
              <a:t>pháp</a:t>
            </a:r>
            <a:r>
              <a:rPr lang="en-US" sz="3200" b="1" dirty="0"/>
              <a:t> UML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18280"/>
            <a:ext cx="8001000" cy="499201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UML là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tổng</a:t>
            </a:r>
            <a:r>
              <a:rPr lang="en-US" dirty="0"/>
              <a:t> </a:t>
            </a:r>
            <a:r>
              <a:rPr lang="en-US" dirty="0" err="1"/>
              <a:t>quát</a:t>
            </a:r>
            <a:r>
              <a:rPr lang="en-US" dirty="0"/>
              <a:t>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dựng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đặc</a:t>
            </a:r>
            <a:r>
              <a:rPr lang="en-US" dirty="0"/>
              <a:t> tả,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viết</a:t>
            </a:r>
            <a:r>
              <a:rPr lang="en-US" dirty="0"/>
              <a:t> </a:t>
            </a:r>
            <a:r>
              <a:rPr lang="en-US" dirty="0" err="1"/>
              <a:t>tài</a:t>
            </a:r>
            <a:r>
              <a:rPr lang="en-US" dirty="0"/>
              <a:t> </a:t>
            </a:r>
            <a:r>
              <a:rPr lang="en-US" dirty="0" err="1"/>
              <a:t>liệu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khía</a:t>
            </a:r>
            <a:r>
              <a:rPr lang="en-US" dirty="0"/>
              <a:t> </a:t>
            </a:r>
            <a:r>
              <a:rPr lang="en-US" dirty="0" err="1"/>
              <a:t>cạnh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HDT UML.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UML bao </a:t>
            </a:r>
            <a:r>
              <a:rPr lang="en-US" dirty="0" err="1"/>
              <a:t>gồm</a:t>
            </a:r>
            <a:r>
              <a:rPr lang="en-US" dirty="0"/>
              <a:t> </a:t>
            </a:r>
            <a:r>
              <a:rPr lang="en-US" dirty="0" err="1"/>
              <a:t>tập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khái</a:t>
            </a:r>
            <a:r>
              <a:rPr lang="en-US" dirty="0"/>
              <a:t> </a:t>
            </a:r>
            <a:r>
              <a:rPr lang="en-US" dirty="0" err="1"/>
              <a:t>niệm</a:t>
            </a:r>
            <a:r>
              <a:rPr lang="en-US" dirty="0"/>
              <a:t>,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hiệu</a:t>
            </a:r>
            <a:r>
              <a:rPr lang="en-US" dirty="0"/>
              <a:t>, </a:t>
            </a:r>
            <a:r>
              <a:rPr lang="en-US" dirty="0" err="1"/>
              <a:t>biểu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hướng</a:t>
            </a:r>
            <a:r>
              <a:rPr lang="en-US" dirty="0"/>
              <a:t> </a:t>
            </a:r>
            <a:r>
              <a:rPr lang="en-US" dirty="0" err="1"/>
              <a:t>dẫn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UML qui </a:t>
            </a:r>
            <a:r>
              <a:rPr lang="en-US" dirty="0" err="1"/>
              <a:t>định</a:t>
            </a:r>
            <a:r>
              <a:rPr lang="en-US" dirty="0"/>
              <a:t>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loạt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hiệu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tắc</a:t>
            </a:r>
            <a:r>
              <a:rPr lang="en-US" dirty="0"/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hình</a:t>
            </a:r>
            <a:r>
              <a:rPr lang="en-US" dirty="0"/>
              <a:t> </a:t>
            </a:r>
            <a:r>
              <a:rPr lang="en-US" dirty="0" err="1"/>
              <a:t>hóa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quá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phát</a:t>
            </a:r>
            <a:r>
              <a:rPr lang="en-US" dirty="0"/>
              <a:t> </a:t>
            </a:r>
            <a:r>
              <a:rPr lang="en-US" dirty="0" err="1"/>
              <a:t>triển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mềm</a:t>
            </a:r>
            <a:r>
              <a:rPr lang="en-US" dirty="0"/>
              <a:t> HDT </a:t>
            </a:r>
            <a:r>
              <a:rPr lang="en-US" dirty="0" err="1"/>
              <a:t>dưới</a:t>
            </a:r>
            <a:r>
              <a:rPr lang="en-US" dirty="0"/>
              <a:t> </a:t>
            </a:r>
            <a:r>
              <a:rPr lang="en-US" dirty="0" err="1"/>
              <a:t>dạng</a:t>
            </a:r>
            <a:r>
              <a:rPr lang="en-US" dirty="0"/>
              <a:t> 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biểu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̀.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/>
              <a:t>4. </a:t>
            </a:r>
            <a:r>
              <a:rPr lang="en-US" sz="3200" b="1" dirty="0" err="1"/>
              <a:t>Công</a:t>
            </a:r>
            <a:r>
              <a:rPr lang="en-US" sz="3200" b="1" dirty="0"/>
              <a:t> cụ </a:t>
            </a:r>
            <a:r>
              <a:rPr lang="en-US" sz="3200" b="1" dirty="0" err="1"/>
              <a:t>hô</a:t>
            </a:r>
            <a:r>
              <a:rPr lang="en-US" sz="3200" b="1" dirty="0"/>
              <a:t>̃ </a:t>
            </a:r>
            <a:r>
              <a:rPr lang="en-US" sz="3200" b="1" dirty="0" err="1"/>
              <a:t>trơ</a:t>
            </a:r>
            <a:r>
              <a:rPr lang="en-US" sz="3200" b="1" dirty="0"/>
              <a:t>̣ </a:t>
            </a:r>
            <a:r>
              <a:rPr lang="en-US" sz="3200" b="1" dirty="0" err="1"/>
              <a:t>phát</a:t>
            </a:r>
            <a:r>
              <a:rPr lang="en-US" sz="3200" b="1" dirty="0"/>
              <a:t> </a:t>
            </a:r>
            <a:r>
              <a:rPr lang="en-US" sz="3200" b="1" dirty="0" err="1"/>
              <a:t>triển</a:t>
            </a:r>
            <a:r>
              <a:rPr lang="en-US" sz="3200" b="1" dirty="0"/>
              <a:t> </a:t>
            </a:r>
            <a:r>
              <a:rPr lang="en-US" sz="3200" b="1" dirty="0" err="1"/>
              <a:t>phần</a:t>
            </a:r>
            <a:r>
              <a:rPr lang="en-US" sz="3200" b="1" dirty="0"/>
              <a:t> </a:t>
            </a:r>
            <a:r>
              <a:rPr lang="en-US" sz="3200" b="1" dirty="0" err="1"/>
              <a:t>mềm</a:t>
            </a:r>
            <a:endParaRPr lang="en-US" sz="32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80010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Rational Rose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Power Designer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Microsoft Visio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Microsoft Studio 6.0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Microsoft </a:t>
            </a:r>
            <a:r>
              <a:rPr lang="en-US" sz="2400" dirty="0" err="1"/>
              <a:t>Studio.Net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Microsoft SQL Server 2000/2005/2008/2012/…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Oracle 8i/9i/10i/11g/12c/…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Visual Studio Team Systems 2005/…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Eclipse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400" dirty="0"/>
              <a:t>…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FCF7266-187B-4BF1-B60A-CF7EC210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</p:spPr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477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b="1" dirty="0" err="1"/>
              <a:t>Một</a:t>
            </a:r>
            <a:r>
              <a:rPr lang="en-US" sz="3600" b="1" dirty="0"/>
              <a:t> </a:t>
            </a:r>
            <a:r>
              <a:rPr lang="en-US" sz="3600" b="1" dirty="0" err="1"/>
              <a:t>số</a:t>
            </a:r>
            <a:r>
              <a:rPr lang="en-US" sz="3600" b="1" dirty="0"/>
              <a:t> </a:t>
            </a:r>
            <a:r>
              <a:rPr lang="en-US" sz="3600" b="1" dirty="0" err="1"/>
              <a:t>đề</a:t>
            </a:r>
            <a:r>
              <a:rPr lang="en-US" sz="3600" b="1" dirty="0"/>
              <a:t> </a:t>
            </a:r>
            <a:r>
              <a:rPr lang="en-US" sz="3600" b="1" dirty="0" err="1"/>
              <a:t>tài</a:t>
            </a:r>
            <a:r>
              <a:rPr lang="en-US" sz="3600" b="1" dirty="0"/>
              <a:t> </a:t>
            </a:r>
            <a:r>
              <a:rPr lang="en-US" sz="3600" b="1" dirty="0" err="1"/>
              <a:t>thuyết</a:t>
            </a:r>
            <a:r>
              <a:rPr lang="en-US" sz="3600" b="1" dirty="0"/>
              <a:t> </a:t>
            </a:r>
            <a:r>
              <a:rPr lang="en-US" sz="3600" b="1" dirty="0" err="1"/>
              <a:t>trình</a:t>
            </a:r>
            <a:endParaRPr lang="en-US" sz="3600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2D8A65E-E9C7-4035-9867-3691A8D93971}"/>
              </a:ext>
            </a:extLst>
          </p:cNvPr>
          <p:cNvSpPr txBox="1">
            <a:spLocks/>
          </p:cNvSpPr>
          <p:nvPr/>
        </p:nvSpPr>
        <p:spPr>
          <a:xfrm>
            <a:off x="381000" y="1219200"/>
            <a:ext cx="83058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Tìm</a:t>
            </a:r>
            <a:r>
              <a:rPr lang="en-US" sz="2400" dirty="0"/>
              <a:t> </a:t>
            </a:r>
            <a:r>
              <a:rPr lang="en-US" sz="2400" dirty="0" err="1"/>
              <a:t>hiểu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hình</a:t>
            </a:r>
            <a:r>
              <a:rPr lang="en-US" sz="2400" dirty="0"/>
              <a:t>, </a:t>
            </a:r>
            <a:r>
              <a:rPr lang="en-US" sz="2400" dirty="0" err="1"/>
              <a:t>ưu</a:t>
            </a:r>
            <a:r>
              <a:rPr lang="en-US" sz="2400" dirty="0"/>
              <a:t>/</a:t>
            </a:r>
            <a:r>
              <a:rPr lang="en-US" sz="2400" dirty="0" err="1"/>
              <a:t>nhược</a:t>
            </a:r>
            <a:r>
              <a:rPr lang="en-US" sz="2400" dirty="0"/>
              <a:t> </a:t>
            </a:r>
            <a:r>
              <a:rPr lang="en-US" sz="2400" dirty="0" err="1"/>
              <a:t>điểm</a:t>
            </a:r>
            <a:r>
              <a:rPr lang="en-US" sz="2400" dirty="0"/>
              <a:t> </a:t>
            </a:r>
            <a:r>
              <a:rPr lang="en-US" sz="2400" dirty="0" err="1"/>
              <a:t>của</a:t>
            </a:r>
            <a:r>
              <a:rPr lang="en-US" sz="2400" dirty="0"/>
              <a:t> </a:t>
            </a:r>
            <a:r>
              <a:rPr lang="en-US" sz="2400" dirty="0" err="1"/>
              <a:t>mỗi</a:t>
            </a:r>
            <a:r>
              <a:rPr lang="en-US" sz="2400" dirty="0"/>
              <a:t> </a:t>
            </a:r>
            <a:r>
              <a:rPr lang="en-US" sz="2400" dirty="0" err="1"/>
              <a:t>loại</a:t>
            </a:r>
            <a:r>
              <a:rPr lang="en-US" sz="2400" dirty="0"/>
              <a:t> (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liệt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ở </a:t>
            </a:r>
            <a:r>
              <a:rPr lang="en-US" sz="2400" dirty="0" err="1"/>
              <a:t>trên</a:t>
            </a:r>
            <a:r>
              <a:rPr lang="en-US" sz="2400" dirty="0"/>
              <a:t>).</a:t>
            </a:r>
          </a:p>
          <a:p>
            <a:pPr marL="514350" indent="-5143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r>
              <a:rPr lang="en-US" sz="2400" dirty="0"/>
              <a:t> (</a:t>
            </a:r>
            <a:r>
              <a:rPr lang="en-US" sz="2400" dirty="0" err="1"/>
              <a:t>lớn</a:t>
            </a:r>
            <a:r>
              <a:rPr lang="en-US" sz="2400" dirty="0"/>
              <a:t>/</a:t>
            </a:r>
            <a:r>
              <a:rPr lang="en-US" sz="2400" dirty="0" err="1"/>
              <a:t>nhỏ</a:t>
            </a:r>
            <a:r>
              <a:rPr lang="en-US" sz="2400" dirty="0"/>
              <a:t>) ở </a:t>
            </a:r>
            <a:r>
              <a:rPr lang="en-US" sz="2400" dirty="0" err="1"/>
              <a:t>Việt</a:t>
            </a:r>
            <a:r>
              <a:rPr lang="en-US" sz="2400" dirty="0"/>
              <a:t> Nam: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mạnh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ty/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xin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.</a:t>
            </a:r>
          </a:p>
          <a:p>
            <a:pPr marL="517525" indent="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Vina Game, FPT, TMA, Harvey Nash, ELCA, Global </a:t>
            </a:r>
            <a:r>
              <a:rPr lang="en-US" sz="2400" dirty="0" err="1"/>
              <a:t>CyberSoft</a:t>
            </a:r>
            <a:r>
              <a:rPr lang="en-US" sz="2400" dirty="0"/>
              <a:t>, …</a:t>
            </a:r>
          </a:p>
          <a:p>
            <a:pPr marL="514350" indent="-5143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lĩnh</a:t>
            </a:r>
            <a:r>
              <a:rPr lang="en-US" sz="2400" dirty="0"/>
              <a:t> </a:t>
            </a:r>
            <a:r>
              <a:rPr lang="en-US" sz="2400" dirty="0" err="1"/>
              <a:t>vực</a:t>
            </a:r>
            <a:r>
              <a:rPr lang="en-US" sz="2400" dirty="0"/>
              <a:t> CNTT.</a:t>
            </a:r>
          </a:p>
          <a:p>
            <a:pPr marL="0" indent="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517525" algn="l"/>
              </a:tabLst>
            </a:pPr>
            <a:r>
              <a:rPr lang="en-US" sz="2400" dirty="0"/>
              <a:t>	….</a:t>
            </a:r>
          </a:p>
          <a:p>
            <a:pPr marL="514350" indent="-514350" algn="just" fontAlgn="auto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Wingdings 2"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153400" cy="4572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/>
              <a:t>Slide bài giảng chương 1.</a:t>
            </a:r>
          </a:p>
          <a:p>
            <a:pPr>
              <a:lnSpc>
                <a:spcPct val="150000"/>
              </a:lnSpc>
            </a:pPr>
            <a:r>
              <a:rPr lang="en-US" sz="2800" u="sng">
                <a:hlinkClick r:id="rId2"/>
              </a:rPr>
              <a:t>http://en.wikipedia.org/wiki/Software_engineering</a:t>
            </a:r>
            <a:r>
              <a:rPr lang="en-US" sz="2800"/>
              <a:t>  </a:t>
            </a:r>
            <a:r>
              <a:rPr lang="en-US" sz="2800" u="sng">
                <a:hlinkClick r:id="rId3"/>
              </a:rPr>
              <a:t>http://canberra.libguides.com/content.php?pid=90932&amp;sid=677104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 u="sng">
                <a:hlinkClick r:id="rId4"/>
              </a:rPr>
              <a:t>http://www.rspa.com/spi/index.html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 u="sng">
                <a:hlinkClick r:id="rId5"/>
              </a:rPr>
              <a:t>http://en.wikibooks.org/wiki/Introduction_to_Software_Engineering</a:t>
            </a:r>
            <a:endParaRPr lang="en-US" sz="2800"/>
          </a:p>
          <a:p>
            <a:pPr>
              <a:lnSpc>
                <a:spcPct val="150000"/>
              </a:lnSpc>
            </a:pPr>
            <a:r>
              <a:rPr lang="en-US" sz="2800"/>
              <a:t>Software Engineering, Ian Sommerville, 2007</a:t>
            </a:r>
          </a:p>
          <a:p>
            <a:pPr>
              <a:lnSpc>
                <a:spcPct val="150000"/>
              </a:lnSpc>
            </a:pPr>
            <a:r>
              <a:rPr lang="en-US" sz="2800"/>
              <a:t>Software Engineering, Roger S. Pressman</a:t>
            </a:r>
          </a:p>
          <a:p>
            <a:pPr>
              <a:lnSpc>
                <a:spcPct val="150000"/>
              </a:lnSpc>
            </a:pPr>
            <a:endParaRPr lang="en-US" sz="2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 anchorCtr="1">
            <a:normAutofit/>
          </a:bodyPr>
          <a:lstStyle/>
          <a:p>
            <a:pPr algn="ctr"/>
            <a:r>
              <a:rPr lang="en-US"/>
              <a:t>Tài liệu tham khảo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pic>
        <p:nvPicPr>
          <p:cNvPr id="86018" name="Picture 2" descr="http://t3.gstatic.com/images?q=tbn:ANd9GcSNLzJCyj8tmnakPR4fSSTRlFmtgP333-6jXL_y-OM8z0Fg-C3d1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95399"/>
            <a:ext cx="3048000" cy="3516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000" b="1" dirty="0">
                <a:solidFill>
                  <a:schemeClr val="bg1"/>
                </a:solidFill>
              </a:rPr>
              <a:t>1. </a:t>
            </a:r>
            <a:r>
              <a:rPr lang="en-US" sz="3000" b="1" dirty="0" err="1">
                <a:solidFill>
                  <a:schemeClr val="bg1"/>
                </a:solidFill>
              </a:rPr>
              <a:t>Các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định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nghĩa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cơ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bản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và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các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thuật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ngữ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về</a:t>
            </a:r>
            <a:r>
              <a:rPr lang="en-US" sz="3000" b="1" dirty="0">
                <a:solidFill>
                  <a:schemeClr val="bg1"/>
                </a:solidFill>
              </a:rPr>
              <a:t> CNPM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9BA0F-7BB0-45C7-A0B0-3D8672C4CC8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82000" cy="5562600"/>
          </a:xfrm>
        </p:spPr>
        <p:txBody>
          <a:bodyPr rtlCol="0">
            <a:noAutofit/>
          </a:bodyPr>
          <a:lstStyle/>
          <a:p>
            <a:pPr marL="457200" indent="-457200" algn="just" eaLnBrk="1" fontAlgn="auto" hangingPunct="1">
              <a:lnSpc>
                <a:spcPct val="120000"/>
              </a:lnSpc>
              <a:spcAft>
                <a:spcPts val="0"/>
              </a:spcAft>
              <a:buClrTx/>
              <a:buFont typeface="+mj-lt"/>
              <a:buAutoNum type="alphaLcParenR"/>
              <a:defRPr/>
            </a:pPr>
            <a:r>
              <a:rPr lang="en-US" sz="3200" b="1" dirty="0" err="1"/>
              <a:t>Khái</a:t>
            </a:r>
            <a:r>
              <a:rPr lang="en-US" sz="3200" b="1" dirty="0"/>
              <a:t> </a:t>
            </a:r>
            <a:r>
              <a:rPr lang="en-US" sz="3200" b="1" dirty="0" err="1"/>
              <a:t>niệm</a:t>
            </a:r>
            <a:r>
              <a:rPr lang="en-US" sz="3200" b="1" dirty="0"/>
              <a:t> </a:t>
            </a:r>
            <a:r>
              <a:rPr lang="en-US" sz="3200" b="1" dirty="0" err="1"/>
              <a:t>về</a:t>
            </a:r>
            <a:r>
              <a:rPr lang="en-US" sz="3200" b="1" dirty="0"/>
              <a:t> </a:t>
            </a:r>
            <a:r>
              <a:rPr lang="en-US" sz="3200" b="1" dirty="0" err="1"/>
              <a:t>phần</a:t>
            </a:r>
            <a:r>
              <a:rPr lang="en-US" sz="3200" b="1" dirty="0"/>
              <a:t> </a:t>
            </a:r>
            <a:r>
              <a:rPr lang="en-US" sz="3200" b="1" dirty="0" err="1"/>
              <a:t>mềm</a:t>
            </a:r>
            <a:r>
              <a:rPr lang="en-US" sz="3200" b="1" dirty="0"/>
              <a:t> (</a:t>
            </a:r>
            <a:r>
              <a:rPr lang="en-US" sz="3200" b="1"/>
              <a:t>software) (tt)</a:t>
            </a:r>
            <a:endParaRPr lang="en-US" sz="2400" b="1">
              <a:solidFill>
                <a:srgbClr val="0070C0"/>
              </a:solidFill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-"/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Môi trường triển khai phần mềm: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/>
              <a:t>Máy tính: Desktop, Laptop,…</a:t>
            </a:r>
          </a:p>
          <a:p>
            <a:pPr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/>
              <a:t>Thiết bị chuyên dụng: Pocket PC, ĐTDĐ, router,…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-"/>
              <a:defRPr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Hỗ trợ làm tốt hơn các thao tác nghiệp vụ:</a:t>
            </a:r>
          </a:p>
          <a:p>
            <a:pPr marL="808038"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u="sng">
                <a:solidFill>
                  <a:srgbClr val="0070C0"/>
                </a:solidFill>
              </a:rPr>
              <a:t>Tin học hóa </a:t>
            </a:r>
            <a:r>
              <a:rPr lang="en-US" sz="2400"/>
              <a:t>nghiệp vụ hiện đang làm thủ công.</a:t>
            </a:r>
          </a:p>
          <a:p>
            <a:pPr marL="808038"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u="sng">
                <a:solidFill>
                  <a:srgbClr val="0070C0"/>
                </a:solidFill>
              </a:rPr>
              <a:t>Cải tiến </a:t>
            </a:r>
            <a:r>
              <a:rPr lang="en-US" sz="2400"/>
              <a:t>chức năng nghiệp vụ hiện đang thực hiện trên máy tính</a:t>
            </a:r>
          </a:p>
          <a:p>
            <a:pPr marL="808038" lvl="2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u="sng">
                <a:solidFill>
                  <a:srgbClr val="0070C0"/>
                </a:solidFill>
              </a:rPr>
              <a:t>Đề ra, xây dựng </a:t>
            </a:r>
            <a:r>
              <a:rPr lang="en-US" sz="2400">
                <a:solidFill>
                  <a:srgbClr val="0070C0"/>
                </a:solidFill>
              </a:rPr>
              <a:t>và </a:t>
            </a:r>
            <a:r>
              <a:rPr lang="en-US" sz="2400" u="sng">
                <a:solidFill>
                  <a:srgbClr val="0070C0"/>
                </a:solidFill>
              </a:rPr>
              <a:t>triển khai </a:t>
            </a:r>
            <a:r>
              <a:rPr lang="en-US" sz="2400"/>
              <a:t>chức năng nghiệp vụ mới.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6096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en-US" sz="3000" b="1">
                <a:solidFill>
                  <a:schemeClr val="bg1"/>
                </a:solidFill>
              </a:rPr>
              <a:t>1. Các định nghĩa cơ bản và các thuật ngữ về CNPM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9BA0F-7BB0-45C7-A0B0-3D8672C4CC8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678363"/>
          </a:xfrm>
        </p:spPr>
        <p:txBody>
          <a:bodyPr rtlCol="0">
            <a:noAutofit/>
          </a:bodyPr>
          <a:lstStyle/>
          <a:p>
            <a:pPr marL="457200" indent="-457200" algn="just" eaLnBrk="1" fontAlgn="auto" hangingPunct="1">
              <a:lnSpc>
                <a:spcPct val="150000"/>
              </a:lnSpc>
              <a:spcAft>
                <a:spcPts val="0"/>
              </a:spcAft>
              <a:buClrTx/>
              <a:buFont typeface="+mj-lt"/>
              <a:buAutoNum type="alphaLcParenR"/>
              <a:defRPr/>
            </a:pPr>
            <a:r>
              <a:rPr lang="en-US" sz="2800" b="1" dirty="0" err="1"/>
              <a:t>Khái</a:t>
            </a:r>
            <a:r>
              <a:rPr lang="en-US" sz="2800" b="1" dirty="0"/>
              <a:t> </a:t>
            </a:r>
            <a:r>
              <a:rPr lang="en-US" sz="2800" b="1" dirty="0" err="1"/>
              <a:t>niệm</a:t>
            </a:r>
            <a:r>
              <a:rPr lang="en-US" sz="2800" b="1" dirty="0"/>
              <a:t> </a:t>
            </a:r>
            <a:r>
              <a:rPr lang="en-US" sz="2800" b="1" dirty="0" err="1"/>
              <a:t>về</a:t>
            </a:r>
            <a:r>
              <a:rPr lang="en-US" sz="2800" b="1" dirty="0"/>
              <a:t> </a:t>
            </a:r>
            <a:r>
              <a:rPr lang="en-US" sz="2800" b="1" dirty="0" err="1"/>
              <a:t>phần</a:t>
            </a:r>
            <a:r>
              <a:rPr lang="en-US" sz="2800" b="1" dirty="0"/>
              <a:t> </a:t>
            </a:r>
            <a:r>
              <a:rPr lang="en-US" sz="2800" b="1" dirty="0" err="1"/>
              <a:t>mềm</a:t>
            </a:r>
            <a:r>
              <a:rPr lang="en-US" sz="2800" b="1" dirty="0"/>
              <a:t> (software)</a:t>
            </a:r>
            <a:endParaRPr lang="en-US" sz="3200" b="1" dirty="0"/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sz="2600" i="1"/>
              <a:t> </a:t>
            </a:r>
            <a:r>
              <a:rPr lang="en-US" sz="2600" b="1" i="1">
                <a:solidFill>
                  <a:schemeClr val="accent2">
                    <a:lumMod val="75000"/>
                  </a:schemeClr>
                </a:solidFill>
              </a:rPr>
              <a:t>Dưới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góc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dirty="0" err="1">
                <a:solidFill>
                  <a:schemeClr val="accent2">
                    <a:lumMod val="75000"/>
                  </a:schemeClr>
                </a:solidFill>
              </a:rPr>
              <a:t>độ</a:t>
            </a:r>
            <a:r>
              <a:rPr lang="en-US" sz="26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600" b="1" i="1" err="1">
                <a:solidFill>
                  <a:schemeClr val="accent2">
                    <a:lumMod val="75000"/>
                  </a:schemeClr>
                </a:solidFill>
              </a:rPr>
              <a:t>của</a:t>
            </a:r>
            <a:r>
              <a:rPr lang="en-US" sz="2600" b="1" i="1">
                <a:solidFill>
                  <a:schemeClr val="accent2">
                    <a:lumMod val="75000"/>
                  </a:schemeClr>
                </a:solidFill>
              </a:rPr>
              <a:t> chuyên viên tin học</a:t>
            </a:r>
            <a:endParaRPr lang="en-US" sz="26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363538" lvl="1" indent="0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r>
              <a:rPr lang="en-US">
                <a:solidFill>
                  <a:srgbClr val="0070C0"/>
                </a:solidFill>
              </a:rPr>
              <a:t>	Đây là 1 hệ thống gồm 3 thành phần cơ bản:</a:t>
            </a:r>
          </a:p>
          <a:p>
            <a:pPr marL="363538" lvl="2" indent="349250" algn="just">
              <a:lnSpc>
                <a:spcPct val="150000"/>
              </a:lnSpc>
              <a:buFont typeface="Arial" pitchFamily="34" charset="0"/>
              <a:buChar char="•"/>
              <a:tabLst>
                <a:tab pos="806450" algn="l"/>
              </a:tabLst>
              <a:defRPr/>
            </a:pPr>
            <a:r>
              <a:rPr lang="en-US" sz="2400" b="1">
                <a:solidFill>
                  <a:srgbClr val="0070C0"/>
                </a:solidFill>
              </a:rPr>
              <a:t>Thành phần giao tiếp (giao diện)</a:t>
            </a:r>
          </a:p>
          <a:p>
            <a:pPr marL="363538" lvl="2" indent="349250" algn="just">
              <a:lnSpc>
                <a:spcPct val="150000"/>
              </a:lnSpc>
              <a:buFont typeface="Arial" pitchFamily="34" charset="0"/>
              <a:buChar char="•"/>
              <a:tabLst>
                <a:tab pos="806450" algn="l"/>
              </a:tabLst>
              <a:defRPr/>
            </a:pPr>
            <a:r>
              <a:rPr lang="en-US" sz="2400" b="1">
                <a:solidFill>
                  <a:srgbClr val="0070C0"/>
                </a:solidFill>
              </a:rPr>
              <a:t>Thành phần xử lý</a:t>
            </a:r>
          </a:p>
          <a:p>
            <a:pPr marL="363538" lvl="2" indent="349250" algn="just">
              <a:lnSpc>
                <a:spcPct val="150000"/>
              </a:lnSpc>
              <a:buFont typeface="Arial" pitchFamily="34" charset="0"/>
              <a:buChar char="•"/>
              <a:tabLst>
                <a:tab pos="806450" algn="l"/>
              </a:tabLst>
              <a:defRPr/>
            </a:pPr>
            <a:r>
              <a:rPr lang="en-US" sz="2400" b="1">
                <a:solidFill>
                  <a:srgbClr val="0070C0"/>
                </a:solidFill>
              </a:rPr>
              <a:t>Thành phần lưu trữ (thành phần dữ liệu).</a:t>
            </a:r>
          </a:p>
          <a:p>
            <a:pPr marL="363538" lvl="1" indent="0" algn="just">
              <a:lnSpc>
                <a:spcPct val="150000"/>
              </a:lnSpc>
              <a:buNone/>
              <a:tabLst>
                <a:tab pos="806450" algn="l"/>
              </a:tabLst>
              <a:defRPr/>
            </a:pPr>
            <a:r>
              <a:rPr lang="en-US">
                <a:solidFill>
                  <a:srgbClr val="0070C0"/>
                </a:solidFill>
              </a:rPr>
              <a:t>cần được xây dựng để thực hiện theo yêu cầu của người sử dụng.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solidFill>
                  <a:schemeClr val="accent1">
                    <a:lumMod val="75000"/>
                  </a:schemeClr>
                </a:solidFill>
              </a:rPr>
              <a:t>Thành phần hệ thống phần mềm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111488-7BC3-4178-A81E-CD7B8EC4386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9843" y="1447800"/>
            <a:ext cx="7812157" cy="4572000"/>
          </a:xfrm>
        </p:spPr>
        <p:txBody>
          <a:bodyPr>
            <a:normAutofit/>
          </a:bodyPr>
          <a:lstStyle/>
          <a:p>
            <a:pPr lvl="1" algn="just">
              <a:lnSpc>
                <a:spcPct val="120000"/>
              </a:lnSpc>
              <a:buFont typeface="Arial" pitchFamily="34" charset="0"/>
              <a:buChar char="-"/>
              <a:defRPr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70C0"/>
                </a:solidFill>
              </a:rPr>
              <a:t>	</a:t>
            </a:r>
            <a:r>
              <a:rPr lang="en-US" sz="2800" b="1" dirty="0" err="1">
                <a:solidFill>
                  <a:srgbClr val="C00000"/>
                </a:solidFill>
              </a:rPr>
              <a:t>Chương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trình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thi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được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trên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máy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tính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hoặc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các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thiết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bị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chuyên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dụng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khác</a:t>
            </a:r>
            <a:r>
              <a:rPr lang="en-US" sz="2800" b="1" dirty="0">
                <a:solidFill>
                  <a:srgbClr val="0070C0"/>
                </a:solidFill>
              </a:rPr>
              <a:t>, </a:t>
            </a:r>
            <a:r>
              <a:rPr lang="en-US" sz="2800" b="1" dirty="0" err="1">
                <a:solidFill>
                  <a:srgbClr val="0070C0"/>
                </a:solidFill>
              </a:rPr>
              <a:t>nhằm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hỗ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trợ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cho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các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nhà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chuyên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môn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trong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từng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lĩnh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vực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chuyên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ngành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thực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hiện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tốt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hơn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các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thao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tác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nghiệp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vụ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của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mình</a:t>
            </a:r>
            <a:r>
              <a:rPr lang="en-US" sz="2800" b="1" dirty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33400"/>
            <a:ext cx="7672806" cy="1015663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0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Phần mềm – software?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60664</TotalTime>
  <Words>2892</Words>
  <Application>Microsoft Office PowerPoint</Application>
  <PresentationFormat>On-screen Show (4:3)</PresentationFormat>
  <Paragraphs>486</Paragraphs>
  <Slides>59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Times New Roman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1. Các định nghĩa cơ bản và các thuật ngữ về CNPM</vt:lpstr>
      <vt:lpstr>1. Các định nghĩa cơ bản và các thuật ngữ về CNPM</vt:lpstr>
      <vt:lpstr>1. Các định nghĩa cơ bản và các thuật ngữ về CNPM</vt:lpstr>
      <vt:lpstr>Thành phần hệ thống phần mềm</vt:lpstr>
      <vt:lpstr>PowerPoint Presentation</vt:lpstr>
      <vt:lpstr>Mô hình phần mềm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Các định nghĩa cơ bản và các thuật ngữ về CNPM</vt:lpstr>
      <vt:lpstr>PowerPoint Presentation</vt:lpstr>
      <vt:lpstr>2. Qui trình công nghệ phần mềm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Một số thông tin tham khảo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Tiến trình của quá trình kiểm thử</vt:lpstr>
      <vt:lpstr>PowerPoint Presentation</vt:lpstr>
      <vt:lpstr>Sưu liệu/tài liệu liên quan</vt:lpstr>
      <vt:lpstr>PowerPoint Presentation</vt:lpstr>
      <vt:lpstr>PowerPoint Presentation</vt:lpstr>
      <vt:lpstr>Phương pháp hướng cấu trúc</vt:lpstr>
      <vt:lpstr>Phương pháp OMT</vt:lpstr>
      <vt:lpstr>Phương pháp UML</vt:lpstr>
      <vt:lpstr>4. Công cụ hỗ trợ phát triển phần mềm</vt:lpstr>
      <vt:lpstr>Một số đề tài thuyết trình</vt:lpstr>
      <vt:lpstr>Tài liệu tham khảo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</dc:creator>
  <cp:lastModifiedBy>Huỳnh Nguyễn Quốc Bảo-CN22CLCA</cp:lastModifiedBy>
  <cp:revision>367</cp:revision>
  <dcterms:created xsi:type="dcterms:W3CDTF">2010-02-23T11:36:42Z</dcterms:created>
  <dcterms:modified xsi:type="dcterms:W3CDTF">2024-03-03T12:27:22Z</dcterms:modified>
</cp:coreProperties>
</file>