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388" r:id="rId3"/>
    <p:sldId id="281" r:id="rId4"/>
    <p:sldId id="282" r:id="rId5"/>
    <p:sldId id="283" r:id="rId6"/>
    <p:sldId id="331" r:id="rId7"/>
    <p:sldId id="389" r:id="rId8"/>
    <p:sldId id="391" r:id="rId9"/>
    <p:sldId id="392" r:id="rId10"/>
    <p:sldId id="393" r:id="rId11"/>
    <p:sldId id="390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292" r:id="rId20"/>
    <p:sldId id="300" r:id="rId21"/>
    <p:sldId id="294" r:id="rId22"/>
    <p:sldId id="296" r:id="rId23"/>
    <p:sldId id="295" r:id="rId24"/>
    <p:sldId id="432" r:id="rId25"/>
    <p:sldId id="298" r:id="rId26"/>
    <p:sldId id="398" r:id="rId27"/>
    <p:sldId id="394" r:id="rId28"/>
    <p:sldId id="301" r:id="rId29"/>
    <p:sldId id="303" r:id="rId30"/>
    <p:sldId id="332" r:id="rId31"/>
    <p:sldId id="33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6" r:id="rId42"/>
    <p:sldId id="317" r:id="rId43"/>
    <p:sldId id="318" r:id="rId44"/>
    <p:sldId id="319" r:id="rId45"/>
    <p:sldId id="320" r:id="rId46"/>
    <p:sldId id="321" r:id="rId47"/>
    <p:sldId id="314" r:id="rId48"/>
    <p:sldId id="399" r:id="rId49"/>
    <p:sldId id="323" r:id="rId50"/>
    <p:sldId id="322" r:id="rId51"/>
    <p:sldId id="324" r:id="rId52"/>
    <p:sldId id="326" r:id="rId53"/>
    <p:sldId id="327" r:id="rId54"/>
    <p:sldId id="329" r:id="rId55"/>
    <p:sldId id="335" r:id="rId56"/>
    <p:sldId id="431" r:id="rId57"/>
    <p:sldId id="32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5560" autoAdjust="0"/>
  </p:normalViewPr>
  <p:slideViewPr>
    <p:cSldViewPr>
      <p:cViewPr varScale="1">
        <p:scale>
          <a:sx n="54" d="100"/>
          <a:sy n="54" d="100"/>
        </p:scale>
        <p:origin x="16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D95F-C2D1-ECA6-3A94-B2113E924C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45D3-B46A-4A0E-A59B-E18C8ED6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8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6D08-D14F-421E-9B2E-9D4A5E36AF2E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7AAC-7192-4717-9AB1-D95AA3CCA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4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2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531813"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7AAC-7192-4717-9AB1-D95AA3CCA4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25BC-446E-40B7-9AE8-4975FCF266CE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1D88-EF3B-4272-8E48-2BC1D2E8980D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9368-36C4-4DD9-9152-2C3E8F3C2712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FB69-D189-4BC5-919D-832D69C37E29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95EF-FA98-43E2-A7FB-4C56E812DA3D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B48C-12F0-44FD-9DE2-7C1533245A43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7B5-C653-46E2-B198-EE5D108DAA9E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4FC2-F59F-4C22-882C-FED8B087967A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92C5-0909-4AD1-8347-3B94B17B6A5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2A15-6A24-4F6B-AD15-2B5546D7FB1A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1FB1-480B-48D2-909C-CF167C7E5B92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560214-884E-45FC-BC8D-842C295B09FD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2470ACB-D808-4C6A-94D1-7E11DCBDC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7630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solidFill>
                  <a:schemeClr val="bg1"/>
                </a:solidFill>
              </a:rPr>
              <a:t>Chương</a:t>
            </a:r>
            <a:r>
              <a:rPr lang="en-US" b="1">
                <a:solidFill>
                  <a:schemeClr val="bg1"/>
                </a:solidFill>
              </a:rPr>
              <a:t> 3. </a:t>
            </a:r>
            <a:r>
              <a:rPr lang="en-US" b="1" dirty="0">
                <a:solidFill>
                  <a:schemeClr val="bg1"/>
                </a:solidFill>
              </a:rPr>
              <a:t>KHẢO SÁT HIỆN TRẠNG, PHÂN TÍCH VÀ ĐẶC TẢ CÁC YÊU CẦU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MÔN CÔNG NGHỆ PHẦN MỀM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7A0E0-CE90-470F-9BAB-CA62A607AA63}"/>
              </a:ext>
            </a:extLst>
          </p:cNvPr>
          <p:cNvSpPr txBox="1"/>
          <p:nvPr/>
        </p:nvSpPr>
        <p:spPr>
          <a:xfrm>
            <a:off x="38100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08/2022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4864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(</a:t>
            </a:r>
            <a:r>
              <a:rPr lang="en-US" sz="2800" b="1" dirty="0" err="1"/>
              <a:t>phỏng</a:t>
            </a:r>
            <a:r>
              <a:rPr lang="en-US" sz="2800" b="1" dirty="0"/>
              <a:t> </a:t>
            </a:r>
            <a:r>
              <a:rPr lang="en-US" sz="2800" b="1" dirty="0" err="1"/>
              <a:t>vấn</a:t>
            </a:r>
            <a:r>
              <a:rPr lang="en-US" sz="2800" dirty="0"/>
              <a:t>,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,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).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sổ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,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).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(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,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).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qui </a:t>
            </a:r>
            <a:r>
              <a:rPr lang="en-US" sz="2800" dirty="0" err="1"/>
              <a:t>trình</a:t>
            </a:r>
            <a:r>
              <a:rPr lang="en-US" sz="2800" dirty="0"/>
              <a:t>,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(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).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(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)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endParaRPr lang="en-US" sz="2800" dirty="0"/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nguồn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48006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err="1"/>
              <a:t>Yêu</a:t>
            </a:r>
            <a:r>
              <a:rPr lang="en-US" sz="2800" b="1" dirty="0"/>
              <a:t> </a:t>
            </a:r>
            <a:r>
              <a:rPr lang="en-US" sz="2800" b="1" dirty="0" err="1"/>
              <a:t>cầu</a:t>
            </a:r>
            <a:r>
              <a:rPr lang="en-US" sz="2800" b="1" dirty="0"/>
              <a:t>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dirty="0"/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đúng</a:t>
            </a:r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đắn</a:t>
            </a:r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đầy</a:t>
            </a:r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đủ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.</a:t>
            </a:r>
          </a:p>
          <a:p>
            <a:pPr marL="811213" lvl="1" indent="-292100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marL="811213" lvl="1" indent="-292100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811213" lvl="1" indent="-292100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marL="811213" lvl="1" indent="-292100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b="1" dirty="0" err="1"/>
              <a:t>Yêu</a:t>
            </a:r>
            <a:r>
              <a:rPr lang="en-US" sz="2800" b="1" dirty="0"/>
              <a:t> </a:t>
            </a:r>
            <a:r>
              <a:rPr lang="en-US" sz="2800" b="1" dirty="0" err="1"/>
              <a:t>cầu</a:t>
            </a:r>
            <a:r>
              <a:rPr lang="en-US" sz="2800" b="1" dirty="0"/>
              <a:t> phi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dirty="0"/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chất</a:t>
            </a:r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i="1" u="sng" dirty="0" err="1">
                <a:solidFill>
                  <a:schemeClr val="accent2">
                    <a:lumMod val="75000"/>
                  </a:schemeClr>
                </a:solidFill>
              </a:rPr>
              <a:t>lượng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(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tiện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,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,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,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).</a:t>
            </a:r>
          </a:p>
          <a:p>
            <a:pPr marL="812483" lvl="1" indent="-538163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loại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yêu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cầu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mềm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6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28600" y="152400"/>
            <a:ext cx="8610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Ví dụ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3504" y="914400"/>
            <a:ext cx="8083296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000" dirty="0" err="1"/>
              <a:t>Xét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thống</a:t>
            </a:r>
            <a:r>
              <a:rPr lang="en-US" sz="3000" dirty="0"/>
              <a:t> </a:t>
            </a:r>
            <a:r>
              <a:rPr lang="en-US" sz="3000" dirty="0" err="1"/>
              <a:t>Quản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giáo</a:t>
            </a:r>
            <a:r>
              <a:rPr lang="en-US" sz="3000" dirty="0"/>
              <a:t> vụ </a:t>
            </a:r>
            <a:r>
              <a:rPr lang="en-US" sz="3000" dirty="0" err="1"/>
              <a:t>tại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trường</a:t>
            </a:r>
            <a:r>
              <a:rPr lang="en-US" sz="3000" dirty="0"/>
              <a:t> </a:t>
            </a:r>
            <a:r>
              <a:rPr lang="en-US" sz="3000" dirty="0" err="1"/>
              <a:t>Đại</a:t>
            </a:r>
            <a:r>
              <a:rPr lang="en-US" sz="3000" dirty="0"/>
              <a:t> </a:t>
            </a:r>
            <a:r>
              <a:rPr lang="en-US" sz="3000" dirty="0" err="1"/>
              <a:t>học</a:t>
            </a:r>
            <a:endParaRPr lang="en-US" sz="30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b="1" dirty="0" err="1"/>
              <a:t>Nội</a:t>
            </a:r>
            <a:r>
              <a:rPr lang="en-US" b="1" dirty="0"/>
              <a:t> dung </a:t>
            </a:r>
            <a:r>
              <a:rPr lang="en-US" b="1" dirty="0" err="1"/>
              <a:t>khảo</a:t>
            </a:r>
            <a:r>
              <a:rPr lang="en-US" b="1" dirty="0"/>
              <a:t> </a:t>
            </a:r>
            <a:r>
              <a:rPr lang="en-US" b="1" dirty="0" err="1"/>
              <a:t>sát</a:t>
            </a:r>
            <a:endParaRPr lang="en-US" b="1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Qui </a:t>
            </a:r>
            <a:r>
              <a:rPr lang="en-US" sz="2400" b="1" dirty="0" err="1">
                <a:solidFill>
                  <a:srgbClr val="0070C0"/>
                </a:solidFill>
              </a:rPr>
              <a:t>trình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nghiệp</a:t>
            </a:r>
            <a:r>
              <a:rPr lang="en-US" sz="2400" b="1" dirty="0">
                <a:solidFill>
                  <a:srgbClr val="0070C0"/>
                </a:solidFill>
              </a:rPr>
              <a:t> vụ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Xử lý nhập học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Xử lý nhập điểm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Xử lý sinh viên tốt nghiệp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Quản lý giảng viên</a:t>
            </a:r>
            <a:endParaRPr lang="en-US" sz="2400" dirty="0"/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…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Báo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biểu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thống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kê</a:t>
            </a:r>
            <a:endParaRPr lang="en-US" sz="2400" b="1" dirty="0">
              <a:solidFill>
                <a:srgbClr val="0070C0"/>
              </a:solidFill>
            </a:endParaRP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Hồ sơ sinh viên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Hồ sơ giảng viên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Bảng điểm sinh viên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Bảng điểm theo lớp</a:t>
            </a:r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vi-VN" sz="2400" dirty="0"/>
              <a:t>Danh sách lớp</a:t>
            </a:r>
            <a:endParaRPr lang="en-US" sz="2400" dirty="0"/>
          </a:p>
          <a:p>
            <a:pPr lvl="3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28600" y="152400"/>
            <a:ext cx="8610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Ví dụ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3504" y="877329"/>
            <a:ext cx="8235696" cy="5447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Xét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Quản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giáo</a:t>
            </a:r>
            <a:r>
              <a:rPr lang="en-US" sz="2800" dirty="0"/>
              <a:t> vụ </a:t>
            </a:r>
            <a:r>
              <a:rPr lang="en-US" sz="2800" dirty="0" err="1"/>
              <a:t>tại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trường</a:t>
            </a:r>
            <a:r>
              <a:rPr lang="en-US" sz="2800" dirty="0"/>
              <a:t> </a:t>
            </a:r>
            <a:r>
              <a:rPr lang="en-US" sz="2800" dirty="0" err="1"/>
              <a:t>Đại</a:t>
            </a:r>
            <a:r>
              <a:rPr lang="en-US" sz="2800" dirty="0"/>
              <a:t> </a:t>
            </a:r>
            <a:r>
              <a:rPr lang="en-US" sz="2800" dirty="0" err="1"/>
              <a:t>học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quả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Tìm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kiếm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chuẩn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xuất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cáo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thống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phi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Cài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đặt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 (Windows?/ Web?)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nghê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 (Java?/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?/ PHP?)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Dùng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quản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trị CSDL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 (SQL Server?/ Oracle?)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875271"/>
            <a:ext cx="86868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Xét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Quản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Giáo</a:t>
            </a:r>
            <a:r>
              <a:rPr lang="en-US" sz="2800" dirty="0"/>
              <a:t> vụ </a:t>
            </a:r>
            <a:r>
              <a:rPr lang="en-US" sz="2800" dirty="0" err="1"/>
              <a:t>tại</a:t>
            </a:r>
            <a:r>
              <a:rPr lang="en-US" sz="2800" dirty="0"/>
              <a:t>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trường</a:t>
            </a:r>
            <a:r>
              <a:rPr lang="en-US" sz="2800" dirty="0"/>
              <a:t> </a:t>
            </a:r>
            <a:r>
              <a:rPr lang="en-US" sz="2800" dirty="0" err="1"/>
              <a:t>Đại</a:t>
            </a:r>
            <a:r>
              <a:rPr lang="en-US" sz="2800" dirty="0"/>
              <a:t> </a:t>
            </a:r>
            <a:r>
              <a:rPr lang="en-US" sz="2800" dirty="0" err="1"/>
              <a:t>học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dirty="0" err="1">
                <a:solidFill>
                  <a:srgbClr val="0070C0"/>
                </a:solidFill>
              </a:rPr>
              <a:t>Kiến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trúc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hê</a:t>
            </a:r>
            <a:r>
              <a:rPr lang="en-US" b="1" dirty="0">
                <a:solidFill>
                  <a:srgbClr val="0070C0"/>
                </a:solidFill>
              </a:rPr>
              <a:t>̣ </a:t>
            </a:r>
            <a:r>
              <a:rPr lang="en-US" b="1" dirty="0" err="1">
                <a:solidFill>
                  <a:srgbClr val="0070C0"/>
                </a:solidFill>
              </a:rPr>
              <a:t>thống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/>
              <a:t>Windows application – database server</a:t>
            </a: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124200"/>
            <a:ext cx="4067175" cy="29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C39B51CE-C9B7-4012-8B04-33822328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10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Ví dụ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875271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Xét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Quản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Giáo</a:t>
            </a:r>
            <a:r>
              <a:rPr lang="en-US" sz="2800" dirty="0"/>
              <a:t> vụ </a:t>
            </a:r>
            <a:r>
              <a:rPr lang="en-US" sz="2800" dirty="0" err="1"/>
              <a:t>tại</a:t>
            </a:r>
            <a:r>
              <a:rPr lang="en-US" sz="2800" dirty="0"/>
              <a:t>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trường</a:t>
            </a:r>
            <a:r>
              <a:rPr lang="en-US" sz="2800" dirty="0"/>
              <a:t> </a:t>
            </a:r>
            <a:r>
              <a:rPr lang="en-US" sz="2800" dirty="0" err="1"/>
              <a:t>Đại</a:t>
            </a:r>
            <a:r>
              <a:rPr lang="en-US" sz="2800" dirty="0"/>
              <a:t> </a:t>
            </a:r>
            <a:r>
              <a:rPr lang="en-US" sz="2800" dirty="0" err="1"/>
              <a:t>học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dirty="0" err="1">
                <a:solidFill>
                  <a:srgbClr val="0070C0"/>
                </a:solidFill>
              </a:rPr>
              <a:t>Kiến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trúc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hê</a:t>
            </a:r>
            <a:r>
              <a:rPr lang="en-US" b="1" dirty="0">
                <a:solidFill>
                  <a:srgbClr val="0070C0"/>
                </a:solidFill>
              </a:rPr>
              <a:t>̣ </a:t>
            </a:r>
            <a:r>
              <a:rPr lang="en-US" b="1" dirty="0" err="1">
                <a:solidFill>
                  <a:srgbClr val="0070C0"/>
                </a:solidFill>
              </a:rPr>
              <a:t>thống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/>
              <a:t>Database server - Web server - Client</a:t>
            </a: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14754"/>
            <a:ext cx="4572000" cy="328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D4CECC07-B7B7-48D5-A1EF-5E9A74DC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10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Ví dụ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2. </a:t>
            </a:r>
            <a:r>
              <a:rPr lang="en-US" sz="3200" b="1" dirty="0" err="1">
                <a:solidFill>
                  <a:schemeClr val="bg1"/>
                </a:solidFill>
              </a:rPr>
              <a:t>Xác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định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610600" cy="54102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vi-VN" sz="2800" dirty="0"/>
              <a:t>Khi nào thực hiện </a:t>
            </a:r>
            <a:r>
              <a:rPr lang="vi-VN" sz="2800" b="1" dirty="0"/>
              <a:t>xác định yêu cầu?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vi-VN" sz="2800" b="1" dirty="0"/>
              <a:t>Quy trình</a:t>
            </a:r>
            <a:r>
              <a:rPr lang="vi-VN" sz="2800" dirty="0"/>
              <a:t> thực hiện xác định yêu cầu?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vi-VN" sz="2800" dirty="0"/>
              <a:t>Đặc tả yêu cầu người dùng như thế nào?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28600" y="171889"/>
            <a:ext cx="84582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>
                <a:solidFill>
                  <a:schemeClr val="bg1"/>
                </a:solidFill>
                <a:latin typeface="+mj-lt"/>
              </a:rPr>
              <a:t>2.1. </a:t>
            </a:r>
            <a:r>
              <a:rPr lang="vi-VN" sz="3200" b="1">
                <a:latin typeface="+mj-lt"/>
              </a:rPr>
              <a:t>Khi nào thực hiện xác định yêu cầu?</a:t>
            </a:r>
            <a:endParaRPr lang="en-US" sz="3200" b="1">
              <a:latin typeface="+mj-lt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3504" y="1066800"/>
            <a:ext cx="8083296" cy="5410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err="1">
                <a:latin typeface="Times New Roman (Body)"/>
              </a:rPr>
              <a:t>Xác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định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yêu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cầu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được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thực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hiện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trong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các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trường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hợp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sau</a:t>
            </a:r>
            <a:r>
              <a:rPr lang="en-US" sz="2800" dirty="0">
                <a:latin typeface="Times New Roman (Body)"/>
              </a:rPr>
              <a:t>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800" i="1" dirty="0" err="1"/>
              <a:t>Kê</a:t>
            </a:r>
            <a:r>
              <a:rPr lang="en-US" sz="2800" i="1" dirty="0"/>
              <a:t>́ </a:t>
            </a:r>
            <a:r>
              <a:rPr lang="en-US" sz="2800" i="1" dirty="0" err="1"/>
              <a:t>hoạch</a:t>
            </a:r>
            <a:r>
              <a:rPr lang="en-US" sz="2800" i="1" dirty="0"/>
              <a:t> </a:t>
            </a:r>
            <a:r>
              <a:rPr lang="en-US" sz="2800" i="1" dirty="0" err="1"/>
              <a:t>thực</a:t>
            </a:r>
            <a:r>
              <a:rPr lang="en-US" sz="2800" i="1" dirty="0"/>
              <a:t> </a:t>
            </a:r>
            <a:r>
              <a:rPr lang="en-US" sz="2800" i="1" dirty="0" err="1"/>
              <a:t>hiện</a:t>
            </a:r>
            <a:r>
              <a:rPr lang="en-US" sz="2800" i="1" dirty="0"/>
              <a:t> </a:t>
            </a:r>
            <a:r>
              <a:rPr lang="en-US" sz="2800" i="1" dirty="0" err="1"/>
              <a:t>dư</a:t>
            </a:r>
            <a:r>
              <a:rPr lang="en-US" sz="2800" i="1" dirty="0"/>
              <a:t>̣ </a:t>
            </a:r>
            <a:r>
              <a:rPr lang="en-US" sz="2800" i="1" dirty="0" err="1"/>
              <a:t>án</a:t>
            </a:r>
            <a:r>
              <a:rPr lang="en-US" sz="2800" i="1" dirty="0"/>
              <a:t> </a:t>
            </a:r>
            <a:r>
              <a:rPr lang="en-US" sz="2800" i="1" dirty="0" err="1"/>
              <a:t>được</a:t>
            </a:r>
            <a:r>
              <a:rPr lang="en-US" sz="2800" i="1" dirty="0"/>
              <a:t> </a:t>
            </a:r>
            <a:r>
              <a:rPr lang="en-US" sz="2800" i="1" dirty="0" err="1"/>
              <a:t>chấp</a:t>
            </a:r>
            <a:r>
              <a:rPr lang="en-US" sz="2800" i="1" dirty="0"/>
              <a:t> </a:t>
            </a:r>
            <a:r>
              <a:rPr lang="en-US" sz="2800" i="1" dirty="0" err="1"/>
              <a:t>nhận</a:t>
            </a:r>
            <a:r>
              <a:rPr lang="en-US" sz="2800" i="1" dirty="0"/>
              <a:t> (</a:t>
            </a:r>
            <a:r>
              <a:rPr lang="en-US" sz="2800" i="1" dirty="0" err="1"/>
              <a:t>sau</a:t>
            </a:r>
            <a:r>
              <a:rPr lang="en-US" sz="2800" i="1" dirty="0"/>
              <a:t> </a:t>
            </a:r>
            <a:r>
              <a:rPr lang="en-US" sz="2800" i="1" dirty="0" err="1"/>
              <a:t>khi</a:t>
            </a:r>
            <a:r>
              <a:rPr lang="en-US" sz="2800" i="1" dirty="0"/>
              <a:t> </a:t>
            </a:r>
            <a:r>
              <a:rPr lang="en-US" sz="2800" i="1" dirty="0" err="1"/>
              <a:t>thỏa</a:t>
            </a:r>
            <a:r>
              <a:rPr lang="en-US" sz="2800" i="1" dirty="0"/>
              <a:t> </a:t>
            </a:r>
            <a:r>
              <a:rPr lang="en-US" sz="2800" i="1" dirty="0" err="1"/>
              <a:t>thuận</a:t>
            </a:r>
            <a:r>
              <a:rPr lang="en-US" sz="2800" i="1" dirty="0"/>
              <a:t> </a:t>
            </a:r>
            <a:r>
              <a:rPr lang="en-US" sz="2800" i="1" dirty="0" err="1"/>
              <a:t>nhận</a:t>
            </a:r>
            <a:r>
              <a:rPr lang="en-US" sz="2800" i="1" dirty="0"/>
              <a:t> </a:t>
            </a:r>
            <a:r>
              <a:rPr lang="en-US" sz="2800" i="1" dirty="0" err="1"/>
              <a:t>dư</a:t>
            </a:r>
            <a:r>
              <a:rPr lang="en-US" sz="2800" i="1" dirty="0"/>
              <a:t>̣ </a:t>
            </a:r>
            <a:r>
              <a:rPr lang="en-US" sz="2800" i="1" dirty="0" err="1"/>
              <a:t>án</a:t>
            </a:r>
            <a:r>
              <a:rPr lang="en-US" sz="2800" i="1" dirty="0"/>
              <a:t>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800" i="1" dirty="0" err="1"/>
              <a:t>Khách</a:t>
            </a:r>
            <a:r>
              <a:rPr lang="en-US" sz="2800" i="1" dirty="0"/>
              <a:t> </a:t>
            </a:r>
            <a:r>
              <a:rPr lang="en-US" sz="2800" i="1" dirty="0" err="1"/>
              <a:t>hàng</a:t>
            </a:r>
            <a:r>
              <a:rPr lang="en-US" sz="2800" i="1" dirty="0"/>
              <a:t> </a:t>
            </a:r>
            <a:r>
              <a:rPr lang="en-US" sz="2800" i="1" dirty="0" err="1"/>
              <a:t>yêu</a:t>
            </a:r>
            <a:r>
              <a:rPr lang="en-US" sz="2800" i="1" dirty="0"/>
              <a:t> </a:t>
            </a:r>
            <a:r>
              <a:rPr lang="en-US" sz="2800" i="1" dirty="0" err="1"/>
              <a:t>cầu</a:t>
            </a:r>
            <a:r>
              <a:rPr lang="en-US" sz="2800" i="1" dirty="0"/>
              <a:t> (</a:t>
            </a:r>
            <a:r>
              <a:rPr lang="en-US" sz="2800" i="1" dirty="0" err="1"/>
              <a:t>trong</a:t>
            </a:r>
            <a:r>
              <a:rPr lang="en-US" sz="2800" i="1" dirty="0"/>
              <a:t> quá </a:t>
            </a:r>
            <a:r>
              <a:rPr lang="en-US" sz="2800" i="1" dirty="0" err="1"/>
              <a:t>trình</a:t>
            </a:r>
            <a:r>
              <a:rPr lang="en-US" sz="2800" i="1" dirty="0"/>
              <a:t> </a:t>
            </a:r>
            <a:r>
              <a:rPr lang="en-US" sz="2800" i="1" dirty="0" err="1"/>
              <a:t>thực</a:t>
            </a:r>
            <a:r>
              <a:rPr lang="en-US" sz="2800" i="1" dirty="0"/>
              <a:t> </a:t>
            </a:r>
            <a:r>
              <a:rPr lang="en-US" sz="2800" i="1" dirty="0" err="1"/>
              <a:t>hiện</a:t>
            </a:r>
            <a:r>
              <a:rPr lang="en-US" sz="2800" i="1" dirty="0"/>
              <a:t> </a:t>
            </a:r>
            <a:r>
              <a:rPr lang="en-US" sz="2800" i="1" dirty="0" err="1"/>
              <a:t>dư</a:t>
            </a:r>
            <a:r>
              <a:rPr lang="en-US" sz="2800" i="1" dirty="0"/>
              <a:t>̣ </a:t>
            </a:r>
            <a:r>
              <a:rPr lang="en-US" sz="2800" i="1" dirty="0" err="1"/>
              <a:t>án</a:t>
            </a:r>
            <a:r>
              <a:rPr lang="en-US" sz="2800" i="1" dirty="0"/>
              <a:t> </a:t>
            </a:r>
            <a:r>
              <a:rPr lang="en-US" sz="2800" i="1" dirty="0" err="1"/>
              <a:t>và</a:t>
            </a:r>
            <a:r>
              <a:rPr lang="en-US" sz="2800" i="1" dirty="0"/>
              <a:t> </a:t>
            </a:r>
            <a:r>
              <a:rPr lang="en-US" sz="2800" i="1" dirty="0" err="1"/>
              <a:t>khách</a:t>
            </a:r>
            <a:r>
              <a:rPr lang="en-US" sz="2800" i="1" dirty="0"/>
              <a:t> </a:t>
            </a:r>
            <a:r>
              <a:rPr lang="en-US" sz="2800" i="1" dirty="0" err="1"/>
              <a:t>hàng</a:t>
            </a:r>
            <a:r>
              <a:rPr lang="en-US" sz="2800" i="1" dirty="0"/>
              <a:t> </a:t>
            </a:r>
            <a:r>
              <a:rPr lang="en-US" sz="2800" i="1" dirty="0" err="1"/>
              <a:t>thay</a:t>
            </a:r>
            <a:r>
              <a:rPr lang="en-US" sz="2800" i="1" dirty="0"/>
              <a:t> </a:t>
            </a:r>
            <a:r>
              <a:rPr lang="en-US" sz="2800" i="1" dirty="0" err="1"/>
              <a:t>đổi</a:t>
            </a:r>
            <a:r>
              <a:rPr lang="en-US" sz="2800" i="1" dirty="0"/>
              <a:t> </a:t>
            </a:r>
            <a:r>
              <a:rPr lang="en-US" sz="2800" i="1" dirty="0" err="1"/>
              <a:t>yêu</a:t>
            </a:r>
            <a:r>
              <a:rPr lang="en-US" sz="2800" i="1" dirty="0"/>
              <a:t> </a:t>
            </a:r>
            <a:r>
              <a:rPr lang="en-US" sz="2800" i="1" dirty="0" err="1"/>
              <a:t>cầu</a:t>
            </a:r>
            <a:r>
              <a:rPr lang="en-US" sz="2800" i="1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800" b="1">
                <a:solidFill>
                  <a:schemeClr val="bg1"/>
                </a:solidFill>
                <a:latin typeface="+mj-lt"/>
              </a:rPr>
              <a:t>2.2. </a:t>
            </a:r>
            <a:r>
              <a:rPr lang="en-US" sz="3200" b="1">
                <a:latin typeface="+mj-lt"/>
              </a:rPr>
              <a:t>Qui trình xác định yêu cầu</a:t>
            </a:r>
            <a:endParaRPr lang="en-US" sz="2800" b="1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53520"/>
            <a:ext cx="8338218" cy="51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2.3. </a:t>
            </a:r>
            <a:r>
              <a:rPr lang="en-US" sz="3200" b="1" dirty="0" err="1">
                <a:solidFill>
                  <a:schemeClr val="bg1"/>
                </a:solidFill>
              </a:rPr>
              <a:t>Tài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liệu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hiện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trạng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và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3504" y="1066800"/>
            <a:ext cx="7854696" cy="54102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  <a:tabLst>
                <a:tab pos="531813" algn="l"/>
              </a:tabLst>
            </a:pPr>
            <a:r>
              <a:rPr lang="en-US" sz="2800" dirty="0"/>
              <a:t>Qui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nghiệp</a:t>
            </a:r>
            <a:r>
              <a:rPr lang="en-US" sz="2800" dirty="0"/>
              <a:t> vụ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cầu</a:t>
            </a:r>
            <a:r>
              <a:rPr lang="en-US" sz="2800" dirty="0"/>
              <a:t> </a:t>
            </a:r>
            <a:r>
              <a:rPr lang="en-US" sz="2800" dirty="0" err="1"/>
              <a:t>chức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phi </a:t>
            </a:r>
            <a:r>
              <a:rPr lang="en-US" sz="2800" dirty="0" err="1"/>
              <a:t>chức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endParaRPr lang="en-US" sz="2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sách</a:t>
            </a:r>
            <a:r>
              <a:rPr lang="en-US" sz="2800" dirty="0"/>
              <a:t> </a:t>
            </a:r>
            <a:r>
              <a:rPr lang="en-US" sz="2800" dirty="0" err="1"/>
              <a:t>biểu</a:t>
            </a:r>
            <a:r>
              <a:rPr lang="en-US" sz="2800" dirty="0"/>
              <a:t> </a:t>
            </a:r>
            <a:r>
              <a:rPr lang="en-US" sz="2800" dirty="0" err="1"/>
              <a:t>mẫu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endParaRPr lang="en-US" sz="2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Kiến</a:t>
            </a:r>
            <a:r>
              <a:rPr lang="en-US" sz="2800" dirty="0"/>
              <a:t> </a:t>
            </a:r>
            <a:r>
              <a:rPr lang="en-US" sz="2800" dirty="0" err="1"/>
              <a:t>trúc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endParaRPr lang="en-US" sz="2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án</a:t>
            </a:r>
            <a:r>
              <a:rPr lang="en-US" sz="2800" dirty="0"/>
              <a:t> </a:t>
            </a:r>
            <a:r>
              <a:rPr lang="en-US" sz="2800" dirty="0" err="1"/>
              <a:t>triển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endParaRPr lang="en-US" sz="2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 err="1"/>
              <a:t>Kê</a:t>
            </a:r>
            <a:r>
              <a:rPr lang="en-US" sz="2800" dirty="0"/>
              <a:t>́ </a:t>
            </a:r>
            <a:r>
              <a:rPr lang="en-US" sz="2800" dirty="0" err="1"/>
              <a:t>hoạch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thực</a:t>
            </a:r>
            <a:r>
              <a:rPr lang="en-US" sz="2800" dirty="0"/>
              <a:t> </a:t>
            </a:r>
            <a:r>
              <a:rPr lang="en-US" sz="2800" dirty="0" err="1"/>
              <a:t>hiện</a:t>
            </a:r>
            <a:r>
              <a:rPr lang="en-US" sz="2800" dirty="0"/>
              <a:t>, </a:t>
            </a:r>
            <a:r>
              <a:rPr lang="en-US" sz="2800" dirty="0" err="1"/>
              <a:t>triển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án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91FA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04800" y="2286000"/>
            <a:ext cx="8534400" cy="115198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3000" b="1" dirty="0">
                <a:solidFill>
                  <a:schemeClr val="bg1"/>
                </a:solidFill>
              </a:rPr>
              <a:t>KHẢO SÁT HIỆN TRẠNG 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3000" b="1" dirty="0">
                <a:solidFill>
                  <a:schemeClr val="bg1"/>
                </a:solidFill>
              </a:rPr>
              <a:t>VÀ XÁC ĐỊNH YÊU CẦU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3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2875" y="152400"/>
            <a:ext cx="833054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Qui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trình</a:t>
            </a: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xử</a:t>
            </a: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lý</a:t>
            </a: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nghiệp</a:t>
            </a: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vụ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04750" y="914400"/>
            <a:ext cx="8510650" cy="5410200"/>
          </a:xfrm>
        </p:spPr>
        <p:txBody>
          <a:bodyPr>
            <a:noAutofit/>
          </a:bodyPr>
          <a:lstStyle/>
          <a:p>
            <a:pPr marL="0" indent="3429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Mô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tả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Qui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xử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Nhập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học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trong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chương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Quản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Sinh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viên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31813" algn="l"/>
              </a:tabLst>
            </a:pPr>
            <a:r>
              <a:rPr lang="en-US" sz="2200" dirty="0">
                <a:latin typeface="Times New Roman (Body)"/>
              </a:rPr>
              <a:t>Sau </a:t>
            </a:r>
            <a:r>
              <a:rPr lang="en-US" sz="2200" dirty="0" err="1">
                <a:latin typeface="Times New Roman (Body)"/>
              </a:rPr>
              <a:t>khi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đ</a:t>
            </a:r>
            <a:r>
              <a:rPr lang="vi-VN" sz="2200" dirty="0">
                <a:latin typeface="Times New Roman (Body)"/>
              </a:rPr>
              <a:t>ư</a:t>
            </a:r>
            <a:r>
              <a:rPr lang="en-US" sz="2200" dirty="0" err="1">
                <a:latin typeface="Times New Roman (Body)"/>
              </a:rPr>
              <a:t>ợc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trúng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tuyển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chuẩn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bị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nộp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bộ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tiếp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Phòng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Đào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tiếp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của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kiểm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có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hay </a:t>
            </a:r>
            <a:r>
              <a:rPr lang="en-US" sz="2200" dirty="0" err="1">
                <a:latin typeface="Times New Roman (Body)"/>
              </a:rPr>
              <a:t>không</a:t>
            </a:r>
            <a:r>
              <a:rPr lang="en-US" sz="2200" dirty="0">
                <a:latin typeface="Times New Roman (Body)"/>
              </a:rPr>
              <a:t>? </a:t>
            </a:r>
            <a:r>
              <a:rPr lang="en-US" sz="2200" dirty="0" err="1">
                <a:latin typeface="Times New Roman (Body)"/>
              </a:rPr>
              <a:t>Nếu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không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thì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trả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h</a:t>
            </a:r>
            <a:r>
              <a:rPr lang="vi-VN" sz="2200" dirty="0">
                <a:latin typeface="Times New Roman (Body)"/>
              </a:rPr>
              <a:t>ư</a:t>
            </a:r>
            <a:r>
              <a:rPr lang="en-US" sz="2200" dirty="0" err="1">
                <a:latin typeface="Times New Roman (Body)"/>
              </a:rPr>
              <a:t>ớng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dẫn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nhật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Nếu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thì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thực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hiện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gồm</a:t>
            </a:r>
            <a:r>
              <a:rPr lang="en-US" sz="2200" dirty="0">
                <a:latin typeface="Times New Roman (Body)"/>
              </a:rPr>
              <a:t>: </a:t>
            </a:r>
            <a:r>
              <a:rPr lang="en-US" sz="2200" dirty="0" err="1">
                <a:latin typeface="Times New Roman (Body)"/>
              </a:rPr>
              <a:t>lý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lịch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thông</a:t>
            </a:r>
            <a:r>
              <a:rPr lang="en-US" sz="2200" dirty="0">
                <a:latin typeface="Times New Roman (Body)"/>
              </a:rPr>
              <a:t> tin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đồng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thời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gửi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lại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nộp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này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vụ</a:t>
            </a:r>
            <a:r>
              <a:rPr lang="en-US" sz="2200" dirty="0">
                <a:latin typeface="Times New Roman (Body)"/>
              </a:rPr>
              <a:t> Khoa </a:t>
            </a:r>
            <a:r>
              <a:rPr lang="en-US" sz="2200" dirty="0" err="1">
                <a:latin typeface="Times New Roman (Body)"/>
              </a:rPr>
              <a:t>để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làm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thủ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tục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lớp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Giáo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vụ</a:t>
            </a:r>
            <a:r>
              <a:rPr lang="en-US" sz="2200" dirty="0">
                <a:latin typeface="Times New Roman (Body)"/>
              </a:rPr>
              <a:t> Khoa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của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kiểm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thông</a:t>
            </a:r>
            <a:r>
              <a:rPr lang="en-US" sz="2200" dirty="0">
                <a:latin typeface="Times New Roman (Body)"/>
              </a:rPr>
              <a:t> tin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sắp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xếp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lớp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phù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lưu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danh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sách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gửi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lại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xác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đã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hoàn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tất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thủ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tục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7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77225"/>
            <a:ext cx="85344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Danh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sách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biểu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mẫu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thống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kê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Báo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cáo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thống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kê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gồm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các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loại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sau</a:t>
            </a:r>
            <a:r>
              <a:rPr lang="en-US" sz="2800" b="1" i="1" dirty="0">
                <a:latin typeface="Times New Roman (Body)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Báo</a:t>
            </a:r>
            <a:r>
              <a:rPr lang="en-US" dirty="0"/>
              <a:t> </a:t>
            </a:r>
            <a:r>
              <a:rPr lang="en-US" dirty="0" err="1"/>
              <a:t>cáo</a:t>
            </a:r>
            <a:r>
              <a:rPr lang="en-US" dirty="0"/>
              <a:t> 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biểu</a:t>
            </a:r>
            <a:r>
              <a:rPr lang="en-US" dirty="0"/>
              <a:t> </a:t>
            </a:r>
            <a:r>
              <a:rPr lang="en-US" dirty="0" err="1"/>
              <a:t>mẫu</a:t>
            </a:r>
            <a:r>
              <a:rPr lang="en-US" dirty="0"/>
              <a:t> có </a:t>
            </a:r>
            <a:r>
              <a:rPr lang="en-US" dirty="0" err="1"/>
              <a:t>sẵn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Báo</a:t>
            </a:r>
            <a:r>
              <a:rPr lang="en-US" dirty="0"/>
              <a:t> </a:t>
            </a:r>
            <a:r>
              <a:rPr lang="en-US" dirty="0" err="1"/>
              <a:t>cáo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giấy</a:t>
            </a:r>
            <a:r>
              <a:rPr lang="en-US" dirty="0"/>
              <a:t> </a:t>
            </a:r>
            <a:r>
              <a:rPr lang="en-US" dirty="0" err="1"/>
              <a:t>trắng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b="1" i="1" dirty="0">
                <a:latin typeface="Times New Roman (Body)"/>
              </a:rPr>
              <a:t>Ví dụ: </a:t>
            </a:r>
            <a:r>
              <a:rPr lang="en-US" sz="2800" b="1" i="1" dirty="0" err="1">
                <a:latin typeface="Times New Roman (Body)"/>
              </a:rPr>
              <a:t>Danh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sách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biểu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mẫu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thống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kê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hệ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thống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Quản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lý</a:t>
            </a:r>
            <a:r>
              <a:rPr lang="en-US" sz="2800" b="1" i="1" dirty="0">
                <a:latin typeface="Times New Roman (Body)"/>
              </a:rPr>
              <a:t> </a:t>
            </a:r>
            <a:r>
              <a:rPr lang="en-US" sz="2800" b="1" i="1" dirty="0" err="1">
                <a:latin typeface="Times New Roman (Body)"/>
              </a:rPr>
              <a:t>Giáo</a:t>
            </a:r>
            <a:r>
              <a:rPr lang="en-US" sz="2800" b="1" i="1" dirty="0">
                <a:latin typeface="Times New Roman (Body)"/>
              </a:rPr>
              <a:t> vụ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/>
              <a:t>Lý </a:t>
            </a:r>
            <a:r>
              <a:rPr lang="en-US" dirty="0" err="1"/>
              <a:t>lịch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/>
              <a:t>Lý </a:t>
            </a:r>
            <a:r>
              <a:rPr lang="en-US" dirty="0" err="1"/>
              <a:t>lịch</a:t>
            </a:r>
            <a:r>
              <a:rPr lang="en-US" dirty="0"/>
              <a:t> </a:t>
            </a:r>
            <a:r>
              <a:rPr lang="en-US" dirty="0" err="1"/>
              <a:t>giảng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Bảng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học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 </a:t>
            </a:r>
            <a:r>
              <a:rPr lang="en-US" dirty="0" err="1"/>
              <a:t>lớp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/>
              <a:t>…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2875" y="152400"/>
            <a:ext cx="83058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>
                <a:solidFill>
                  <a:schemeClr val="bg1"/>
                </a:solidFill>
              </a:rPr>
              <a:t>Một số mẫu báo biểu, thống kê</a:t>
            </a:r>
            <a:endParaRPr lang="en-US" sz="3200" b="1">
              <a:latin typeface="Times New Roman (Body)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http://www.tnut.edu.vn/daotao/images/doc/tb_cv_qdmedia/baigiang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20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 descr="http://files.myopera.com/sptoandzui/blog/thoiKhoaBie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13618"/>
            <a:ext cx="7162800" cy="5615782"/>
          </a:xfrm>
          <a:prstGeom prst="rect">
            <a:avLst/>
          </a:prstGeom>
          <a:noFill/>
        </p:spPr>
      </p:pic>
      <p:sp>
        <p:nvSpPr>
          <p:cNvPr id="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6855"/>
            <a:ext cx="8153400" cy="67787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>
                <a:solidFill>
                  <a:schemeClr val="bg1"/>
                </a:solidFill>
              </a:rPr>
              <a:t>Một số mẫu báo biểu, thống kê</a:t>
            </a:r>
            <a:endParaRPr lang="en-US" sz="3200" b="1">
              <a:latin typeface="Times New Roman (Body)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77225"/>
            <a:ext cx="85344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nhóm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Đồ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án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Thực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hiện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khảo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sát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hiện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trạng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cho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đồ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án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môn</a:t>
            </a:r>
            <a:r>
              <a:rPr lang="en-US" b="1" dirty="0">
                <a:latin typeface="Times New Roman (Body)"/>
              </a:rPr>
              <a:t> </a:t>
            </a:r>
            <a:r>
              <a:rPr lang="en-US" b="1" dirty="0" err="1">
                <a:latin typeface="Times New Roman (Body)"/>
              </a:rPr>
              <a:t>học</a:t>
            </a:r>
            <a:endParaRPr lang="en-US" b="1" dirty="0">
              <a:latin typeface="Times New Roman (Body)"/>
            </a:endParaRPr>
          </a:p>
          <a:p>
            <a:pPr marL="571500" lvl="1" indent="-2524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20700" algn="l"/>
              </a:tabLst>
            </a:pPr>
            <a:r>
              <a:rPr lang="en-US" dirty="0" err="1">
                <a:latin typeface="Times New Roman (Body)"/>
              </a:rPr>
              <a:t>Mô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quy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trình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nghiệp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vụ</a:t>
            </a:r>
            <a:endParaRPr lang="en-US" dirty="0">
              <a:latin typeface="Times New Roman (Body)"/>
            </a:endParaRPr>
          </a:p>
          <a:p>
            <a:pPr marL="571500" lvl="1" indent="-2524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20700" algn="l"/>
              </a:tabLst>
            </a:pPr>
            <a:r>
              <a:rPr lang="en-US" dirty="0">
                <a:latin typeface="Times New Roman (Body)"/>
              </a:rPr>
              <a:t>Thu </a:t>
            </a:r>
            <a:r>
              <a:rPr lang="en-US" dirty="0" err="1">
                <a:latin typeface="Times New Roman (Body)"/>
              </a:rPr>
              <a:t>thập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biểu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mẫu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liên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quan</a:t>
            </a:r>
            <a:endParaRPr lang="en-US" dirty="0">
              <a:latin typeface="Times New Roman (Body)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/>
          </a:p>
          <a:p>
            <a:pPr marL="319087" lvl="1" indent="0" algn="just">
              <a:lnSpc>
                <a:spcPct val="120000"/>
              </a:lnSpc>
              <a:spcBef>
                <a:spcPts val="600"/>
              </a:spcBef>
              <a:buNone/>
              <a:tabLst>
                <a:tab pos="520700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9478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152400"/>
            <a:ext cx="83058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2.4. </a:t>
            </a:r>
            <a:r>
              <a:rPr lang="en-US" sz="3200" b="1" dirty="0" err="1">
                <a:solidFill>
                  <a:schemeClr val="bg1"/>
                </a:solidFill>
              </a:rPr>
              <a:t>Đặc</a:t>
            </a:r>
            <a:r>
              <a:rPr lang="en-US" sz="3200" b="1" dirty="0">
                <a:solidFill>
                  <a:schemeClr val="bg1"/>
                </a:solidFill>
              </a:rPr>
              <a:t> tả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5257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	Có </a:t>
            </a:r>
            <a:r>
              <a:rPr lang="en-US" sz="2800" dirty="0" err="1">
                <a:latin typeface="Times New Roman (Body)"/>
              </a:rPr>
              <a:t>thê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dùng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các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mô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hình</a:t>
            </a:r>
            <a:r>
              <a:rPr lang="en-US" sz="2800" dirty="0">
                <a:latin typeface="Times New Roman (Body)"/>
              </a:rPr>
              <a:t>/ </a:t>
            </a:r>
            <a:r>
              <a:rPr lang="en-US" sz="2800" dirty="0" err="1">
                <a:latin typeface="Times New Roman (Body)"/>
              </a:rPr>
              <a:t>lược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đô</a:t>
            </a:r>
            <a:r>
              <a:rPr lang="en-US" sz="2800" dirty="0">
                <a:latin typeface="Times New Roman (Body)"/>
              </a:rPr>
              <a:t>̀ </a:t>
            </a:r>
            <a:r>
              <a:rPr lang="en-US" sz="2800" dirty="0" err="1">
                <a:latin typeface="Times New Roman (Body)"/>
              </a:rPr>
              <a:t>sau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đặc</a:t>
            </a:r>
            <a:r>
              <a:rPr lang="en-US" sz="2800" dirty="0">
                <a:latin typeface="Times New Roman (Body)"/>
              </a:rPr>
              <a:t> tả </a:t>
            </a:r>
            <a:r>
              <a:rPr lang="en-US" sz="2800" dirty="0" err="1">
                <a:latin typeface="Times New Roman (Body)"/>
              </a:rPr>
              <a:t>yêu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cầu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của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khách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hàng</a:t>
            </a:r>
            <a:r>
              <a:rPr lang="en-US" sz="2800" dirty="0">
                <a:latin typeface="Times New Roman (Body)"/>
              </a:rPr>
              <a:t>.</a:t>
            </a:r>
          </a:p>
          <a:p>
            <a:pPr marL="531813" indent="-5318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Use-case Diagram (OOM)</a:t>
            </a:r>
          </a:p>
          <a:p>
            <a:pPr marL="531813" indent="-5318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Activity Diagram (OOM)</a:t>
            </a:r>
          </a:p>
          <a:p>
            <a:pPr marL="531813" indent="-5318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Business Process Model (BPM)</a:t>
            </a:r>
          </a:p>
          <a:p>
            <a:pPr marL="531813" indent="-5318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Requirement Model (RM)</a:t>
            </a:r>
          </a:p>
          <a:p>
            <a:pPr marL="531813" indent="-5318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Data Flow Diagram(DFD)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2875" y="152400"/>
            <a:ext cx="833054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Ví</a:t>
            </a: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 (Body)"/>
              </a:rPr>
              <a:t>dụ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04750" y="914400"/>
            <a:ext cx="8510650" cy="5410200"/>
          </a:xfrm>
        </p:spPr>
        <p:txBody>
          <a:bodyPr>
            <a:noAutofit/>
          </a:bodyPr>
          <a:lstStyle/>
          <a:p>
            <a:pPr marL="0" indent="3429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Qui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xử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Nhập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học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trong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chương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Quản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Sinh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viên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được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mô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tả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như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sau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531813" algn="l"/>
              </a:tabLst>
            </a:pPr>
            <a:r>
              <a:rPr lang="en-US" sz="2200" dirty="0">
                <a:latin typeface="Times New Roman (Body)"/>
              </a:rPr>
              <a:t>Sau </a:t>
            </a:r>
            <a:r>
              <a:rPr lang="en-US" sz="2200" dirty="0" err="1">
                <a:latin typeface="Times New Roman (Body)"/>
              </a:rPr>
              <a:t>khi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đ</a:t>
            </a:r>
            <a:r>
              <a:rPr lang="vi-VN" sz="2200" dirty="0">
                <a:latin typeface="Times New Roman (Body)"/>
              </a:rPr>
              <a:t>ư</a:t>
            </a:r>
            <a:r>
              <a:rPr lang="en-US" sz="2200" dirty="0" err="1">
                <a:latin typeface="Times New Roman (Body)"/>
              </a:rPr>
              <a:t>ợc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trúng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tuyển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chuẩn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bị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nộp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bộ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tiếp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Phòng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Đào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tiếp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của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kiểm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có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hay </a:t>
            </a:r>
            <a:r>
              <a:rPr lang="en-US" sz="2200" dirty="0" err="1">
                <a:latin typeface="Times New Roman (Body)"/>
              </a:rPr>
              <a:t>không</a:t>
            </a:r>
            <a:r>
              <a:rPr lang="en-US" sz="2200" dirty="0">
                <a:latin typeface="Times New Roman (Body)"/>
              </a:rPr>
              <a:t>? </a:t>
            </a:r>
            <a:r>
              <a:rPr lang="en-US" sz="2200" dirty="0" err="1">
                <a:latin typeface="Times New Roman (Body)"/>
              </a:rPr>
              <a:t>Nếu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không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thì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trả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h</a:t>
            </a:r>
            <a:r>
              <a:rPr lang="vi-VN" sz="2200" dirty="0">
                <a:latin typeface="Times New Roman (Body)"/>
              </a:rPr>
              <a:t>ư</a:t>
            </a:r>
            <a:r>
              <a:rPr lang="en-US" sz="2200" dirty="0" err="1">
                <a:latin typeface="Times New Roman (Body)"/>
              </a:rPr>
              <a:t>ớng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dẫn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nhật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Nếu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lệ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thì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thực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hiện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gồm</a:t>
            </a:r>
            <a:r>
              <a:rPr lang="en-US" sz="2200" dirty="0">
                <a:latin typeface="Times New Roman (Body)"/>
              </a:rPr>
              <a:t>: </a:t>
            </a:r>
            <a:r>
              <a:rPr lang="en-US" sz="2200" dirty="0" err="1">
                <a:latin typeface="Times New Roman (Body)"/>
              </a:rPr>
              <a:t>lý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lịch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thông</a:t>
            </a:r>
            <a:r>
              <a:rPr lang="en-US" sz="2200" dirty="0">
                <a:latin typeface="Times New Roman (Body)"/>
              </a:rPr>
              <a:t> tin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đồng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thời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gửi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lại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nộp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phiếu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này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cho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vụ</a:t>
            </a:r>
            <a:r>
              <a:rPr lang="en-US" sz="2200" dirty="0">
                <a:latin typeface="Times New Roman (Body)"/>
              </a:rPr>
              <a:t> Khoa </a:t>
            </a:r>
            <a:r>
              <a:rPr lang="en-US" sz="2200" dirty="0" err="1">
                <a:latin typeface="Times New Roman (Body)"/>
              </a:rPr>
              <a:t>để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làm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thủ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tục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lớp</a:t>
            </a:r>
            <a:r>
              <a:rPr lang="en-US" sz="2200" dirty="0">
                <a:latin typeface="Times New Roman (Body)"/>
              </a:rPr>
              <a:t>. </a:t>
            </a:r>
            <a:r>
              <a:rPr lang="en-US" sz="2200" dirty="0" err="1">
                <a:latin typeface="Times New Roman (Body)"/>
              </a:rPr>
              <a:t>Giáo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vụ</a:t>
            </a:r>
            <a:r>
              <a:rPr lang="en-US" sz="2200" dirty="0">
                <a:latin typeface="Times New Roman (Body)"/>
              </a:rPr>
              <a:t> Khoa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biên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hồ</a:t>
            </a:r>
            <a:r>
              <a:rPr lang="en-US" sz="2200" dirty="0">
                <a:latin typeface="Times New Roman (Body)"/>
              </a:rPr>
              <a:t> s</a:t>
            </a:r>
            <a:r>
              <a:rPr lang="vi-VN" sz="2200" dirty="0">
                <a:latin typeface="Times New Roman (Body)"/>
              </a:rPr>
              <a:t>ơ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của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kiểm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tra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thông</a:t>
            </a:r>
            <a:r>
              <a:rPr lang="en-US" sz="2200" dirty="0">
                <a:latin typeface="Times New Roman (Body)"/>
              </a:rPr>
              <a:t> tin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sắp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xếp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vào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lớp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phù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hợp</a:t>
            </a:r>
            <a:r>
              <a:rPr lang="en-US" sz="2200" dirty="0">
                <a:latin typeface="Times New Roman (Body)"/>
              </a:rPr>
              <a:t>, </a:t>
            </a:r>
            <a:r>
              <a:rPr lang="en-US" sz="2200" dirty="0" err="1">
                <a:latin typeface="Times New Roman (Body)"/>
              </a:rPr>
              <a:t>lưu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danh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sách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và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gửi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lại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sinh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viên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giấy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xác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đã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hoàn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tất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thủ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tục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nhập</a:t>
            </a:r>
            <a:r>
              <a:rPr lang="en-US" sz="2200" dirty="0">
                <a:latin typeface="Times New Roman (Body)"/>
              </a:rPr>
              <a:t> </a:t>
            </a:r>
            <a:r>
              <a:rPr lang="en-US" sz="2200" dirty="0" err="1">
                <a:latin typeface="Times New Roman (Body)"/>
              </a:rPr>
              <a:t>học</a:t>
            </a:r>
            <a:r>
              <a:rPr lang="en-US" sz="2200" dirty="0">
                <a:latin typeface="Times New Roman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4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92875" y="152400"/>
            <a:ext cx="833054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 (Body)"/>
              </a:rPr>
              <a:t>Ví dụ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04750" y="914400"/>
            <a:ext cx="8293925" cy="5410200"/>
          </a:xfrm>
        </p:spPr>
        <p:txBody>
          <a:bodyPr>
            <a:noAutofit/>
          </a:bodyPr>
          <a:lstStyle/>
          <a:p>
            <a:pPr marL="0" indent="531813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Xét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mô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tả 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Qui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xử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Nhập</a:t>
            </a:r>
            <a:r>
              <a:rPr lang="en-US" sz="2400" b="1" dirty="0">
                <a:solidFill>
                  <a:srgbClr val="C0000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 (Body)"/>
              </a:rPr>
              <a:t>học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trong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chương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trình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Quản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lý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Sinh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 (Body)"/>
              </a:rPr>
              <a:t>viên</a:t>
            </a:r>
            <a:r>
              <a:rPr lang="en-US" sz="2400" b="1" dirty="0">
                <a:solidFill>
                  <a:srgbClr val="00B0F0"/>
                </a:solidFill>
                <a:latin typeface="Times New Roman (Body)"/>
              </a:rPr>
              <a:t>.</a:t>
            </a:r>
          </a:p>
          <a:p>
            <a:pPr marL="0" indent="34290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Đối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tượng</a:t>
            </a:r>
            <a:r>
              <a:rPr lang="en-US" sz="2400" dirty="0">
                <a:latin typeface="Times New Roman (Body)"/>
              </a:rPr>
              <a:t>, </a:t>
            </a:r>
            <a:r>
              <a:rPr lang="en-US" sz="2400" dirty="0" err="1">
                <a:latin typeface="Times New Roman (Body)"/>
              </a:rPr>
              <a:t>bộ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phận</a:t>
            </a:r>
            <a:r>
              <a:rPr lang="en-US" sz="2400" dirty="0">
                <a:latin typeface="Times New Roman (Body)"/>
              </a:rPr>
              <a:t>, </a:t>
            </a:r>
            <a:r>
              <a:rPr lang="en-US" sz="2400" dirty="0" err="1">
                <a:latin typeface="Times New Roman (Body)"/>
              </a:rPr>
              <a:t>phòng</a:t>
            </a:r>
            <a:r>
              <a:rPr lang="en-US" sz="2400" dirty="0">
                <a:latin typeface="Times New Roman (Body)"/>
              </a:rPr>
              <a:t> ban </a:t>
            </a:r>
            <a:r>
              <a:rPr lang="en-US" sz="2400" dirty="0" err="1">
                <a:latin typeface="Times New Roman (Body)"/>
              </a:rPr>
              <a:t>tham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gia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vào</a:t>
            </a:r>
            <a:r>
              <a:rPr lang="en-US" sz="2400" dirty="0">
                <a:latin typeface="Times New Roman (Body)"/>
              </a:rPr>
              <a:t> qui </a:t>
            </a:r>
            <a:r>
              <a:rPr lang="en-US" sz="2400" dirty="0" err="1">
                <a:latin typeface="Times New Roman (Body)"/>
              </a:rPr>
              <a:t>trình</a:t>
            </a:r>
            <a:r>
              <a:rPr lang="en-US" sz="2400" dirty="0">
                <a:latin typeface="Times New Roman (Body)"/>
              </a:rPr>
              <a:t>: </a:t>
            </a:r>
            <a:r>
              <a:rPr lang="en-US" sz="2400" dirty="0" err="1">
                <a:latin typeface="Times New Roman (Body)"/>
              </a:rPr>
              <a:t>sinh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viên</a:t>
            </a:r>
            <a:r>
              <a:rPr lang="en-US" sz="2400" dirty="0">
                <a:latin typeface="Times New Roman (Body)"/>
              </a:rPr>
              <a:t>, </a:t>
            </a:r>
            <a:r>
              <a:rPr lang="en-US" sz="2400" dirty="0" err="1">
                <a:latin typeface="Times New Roman (Body)"/>
              </a:rPr>
              <a:t>phòng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Đào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tạo</a:t>
            </a:r>
            <a:r>
              <a:rPr lang="en-US" sz="2400" dirty="0">
                <a:latin typeface="Times New Roman (Body)"/>
              </a:rPr>
              <a:t>, Khoa, …</a:t>
            </a:r>
          </a:p>
          <a:p>
            <a:pPr marL="0" indent="34290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Thực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hiện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những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công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việc</a:t>
            </a:r>
            <a:r>
              <a:rPr lang="en-US" sz="2400" dirty="0">
                <a:latin typeface="Times New Roman (Body)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Chuẩn</a:t>
            </a:r>
            <a:r>
              <a:rPr lang="en-US" dirty="0"/>
              <a:t> bị </a:t>
            </a: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học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Nộp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 </a:t>
            </a:r>
            <a:r>
              <a:rPr lang="en-US" dirty="0" err="1"/>
              <a:t>lớp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531813" algn="l"/>
              </a:tabLst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67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76200"/>
            <a:ext cx="8610600" cy="498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hình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BPM (Business Process Model)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quy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trình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xử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của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ví dụ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trên</a:t>
            </a:r>
            <a:endParaRPr lang="en-US" sz="2000" b="1" dirty="0">
              <a:latin typeface="Times New Roman (Body)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2703"/>
          <a:stretch>
            <a:fillRect/>
          </a:stretch>
        </p:blipFill>
        <p:spPr bwMode="auto">
          <a:xfrm>
            <a:off x="0" y="609600"/>
            <a:ext cx="9144000" cy="618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152400"/>
            <a:ext cx="83058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2.4. </a:t>
            </a:r>
            <a:r>
              <a:rPr lang="en-US" sz="3200" b="1" dirty="0" err="1">
                <a:solidFill>
                  <a:schemeClr val="bg1"/>
                </a:solidFill>
              </a:rPr>
              <a:t>Đặc</a:t>
            </a:r>
            <a:r>
              <a:rPr lang="en-US" sz="3200" b="1" dirty="0">
                <a:solidFill>
                  <a:schemeClr val="bg1"/>
                </a:solidFill>
              </a:rPr>
              <a:t> tả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	Có </a:t>
            </a:r>
            <a:r>
              <a:rPr lang="en-US" sz="2800" dirty="0" err="1">
                <a:latin typeface="Times New Roman (Body)"/>
              </a:rPr>
              <a:t>thê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dùng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các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mô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hình</a:t>
            </a:r>
            <a:r>
              <a:rPr lang="en-US" sz="2800" dirty="0">
                <a:latin typeface="Times New Roman (Body)"/>
              </a:rPr>
              <a:t>/ </a:t>
            </a:r>
            <a:r>
              <a:rPr lang="en-US" sz="2800" dirty="0" err="1">
                <a:latin typeface="Times New Roman (Body)"/>
              </a:rPr>
              <a:t>lược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đô</a:t>
            </a:r>
            <a:r>
              <a:rPr lang="en-US" sz="2800" dirty="0">
                <a:latin typeface="Times New Roman (Body)"/>
              </a:rPr>
              <a:t>̀ </a:t>
            </a:r>
            <a:r>
              <a:rPr lang="en-US" sz="2800" dirty="0" err="1">
                <a:latin typeface="Times New Roman (Body)"/>
              </a:rPr>
              <a:t>sau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đặc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tả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yêu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cầu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của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khách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hàng</a:t>
            </a:r>
            <a:r>
              <a:rPr lang="en-US" sz="2800" dirty="0">
                <a:latin typeface="Times New Roman (Body)"/>
              </a:rPr>
              <a:t>.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solidFill>
                  <a:srgbClr val="C00000"/>
                </a:solidFill>
                <a:latin typeface="Times New Roman (Body)"/>
              </a:rPr>
              <a:t>Use-case Diagram (OOM)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Activity Diagram (OOM)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Business Process Model (BPM)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Requirement Model (RM)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Data Flow Diagram(DFD)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11896" cy="47244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</a:pPr>
            <a:r>
              <a:rPr lang="vi-VN" sz="2800" dirty="0"/>
              <a:t>Biết được cách thu thập thông tin yêu cầu của khách hàng.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</a:pPr>
            <a:r>
              <a:rPr lang="vi-VN" sz="2800" dirty="0"/>
              <a:t>Biết xây dựng mô hình/kiến trúc hệ thống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</a:pPr>
            <a:r>
              <a:rPr lang="vi-VN" sz="2800" dirty="0"/>
              <a:t>Biết</a:t>
            </a:r>
            <a:r>
              <a:rPr lang="en-US" sz="2800" dirty="0"/>
              <a:t> </a:t>
            </a:r>
            <a:r>
              <a:rPr lang="vi-VN" sz="2800" dirty="0"/>
              <a:t>tạo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vi-VN" sz="2800" dirty="0"/>
              <a:t>liệu</a:t>
            </a:r>
            <a:r>
              <a:rPr lang="en-US" sz="2800" dirty="0"/>
              <a:t> </a:t>
            </a:r>
            <a:r>
              <a:rPr lang="vi-VN" sz="2800" dirty="0"/>
              <a:t>khảo</a:t>
            </a:r>
            <a:r>
              <a:rPr lang="en-US" sz="2800" dirty="0"/>
              <a:t> </a:t>
            </a:r>
            <a:r>
              <a:rPr lang="vi-VN" sz="2800" dirty="0"/>
              <a:t>sát</a:t>
            </a:r>
            <a:r>
              <a:rPr lang="en-US" sz="2800" dirty="0"/>
              <a:t> </a:t>
            </a:r>
            <a:r>
              <a:rPr lang="vi-VN" sz="2800" dirty="0"/>
              <a:t>ghi</a:t>
            </a:r>
            <a:r>
              <a:rPr lang="en-US" sz="2800" dirty="0"/>
              <a:t> </a:t>
            </a:r>
            <a:r>
              <a:rPr lang="vi-VN" sz="2800" dirty="0"/>
              <a:t>nhận</a:t>
            </a:r>
            <a:r>
              <a:rPr lang="en-US" sz="2800" dirty="0"/>
              <a:t> </a:t>
            </a:r>
            <a:r>
              <a:rPr lang="vi-VN" sz="2800" dirty="0"/>
              <a:t>thông tin yêu cầu khách hàng</a:t>
            </a:r>
            <a:r>
              <a:rPr lang="en-US" sz="2800" dirty="0"/>
              <a:t>.</a:t>
            </a:r>
            <a:endParaRPr lang="vi-VN" sz="2800" dirty="0"/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</a:pPr>
            <a:r>
              <a:rPr lang="vi-VN" sz="2800" dirty="0"/>
              <a:t>Biết sử dụng Power Designer</a:t>
            </a:r>
            <a:r>
              <a:rPr lang="en-US" sz="2800" dirty="0"/>
              <a:t>/Rational Rose</a:t>
            </a:r>
            <a:r>
              <a:rPr lang="vi-VN" sz="2800" dirty="0"/>
              <a:t> xây dựng </a:t>
            </a:r>
            <a:r>
              <a:rPr lang="en-US" sz="2800" dirty="0" err="1"/>
              <a:t>tài</a:t>
            </a:r>
            <a:r>
              <a:rPr lang="vi-VN" sz="2800" dirty="0"/>
              <a:t> liệu đặc tả yêu cầu</a:t>
            </a:r>
            <a:r>
              <a:rPr lang="en-US" sz="28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MỤC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TIÊU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42416" cy="5334000"/>
          </a:xfrm>
        </p:spPr>
        <p:txBody>
          <a:bodyPr>
            <a:normAutofit fontScale="92500"/>
          </a:bodyPr>
          <a:lstStyle/>
          <a:p>
            <a:pPr marL="531813" indent="-531813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vi-VN" sz="2800" dirty="0">
                <a:latin typeface="Times New Roman (Body)"/>
              </a:rPr>
              <a:t>Hình thành quyết định và mô tả yêu cầu chức năng hệ thống.</a:t>
            </a:r>
            <a:endParaRPr lang="en-US" sz="2800" dirty="0">
              <a:latin typeface="Times New Roman (Body)"/>
            </a:endParaRPr>
          </a:p>
          <a:p>
            <a:pPr marL="531813" indent="-531813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vi-VN" sz="2800" dirty="0">
                <a:latin typeface="Times New Roman (Body)"/>
              </a:rPr>
              <a:t>Là kết quả của thỏa thuận giữa khách hàng và người phát triển hệ thống  phần mềm. </a:t>
            </a:r>
          </a:p>
          <a:p>
            <a:pPr marL="531813" indent="-531813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vi-VN" sz="2800" dirty="0">
                <a:latin typeface="Times New Roman (Body)"/>
              </a:rPr>
              <a:t>Cho phép mô tả rõ ràng và nhất quán cái hệ thống sẽ làm, sao cho mô hình có khả năng được sử dụng xuyên suốt quá trình phát triển. </a:t>
            </a:r>
          </a:p>
          <a:p>
            <a:pPr marL="531813" indent="-531813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vi-VN" sz="2800" dirty="0">
                <a:latin typeface="Times New Roman (Body)"/>
              </a:rPr>
              <a:t>Cung cấp cơ sở để kiểm tra, thử nghiệm hệ thống.  </a:t>
            </a:r>
          </a:p>
          <a:p>
            <a:pPr marL="531813" indent="-531813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vi-VN" sz="2800" dirty="0">
                <a:latin typeface="Times New Roman (Body)"/>
              </a:rPr>
              <a:t>Cho khả năng dễ thay đổi hay mở rộng yêu cầu hệ thống. </a:t>
            </a:r>
            <a:endParaRPr lang="en-US" sz="2800" dirty="0">
              <a:latin typeface="Times New Roman (Body)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42416" cy="67787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Ý </a:t>
            </a:r>
            <a:r>
              <a:rPr lang="en-US" sz="3200" b="1" dirty="0" err="1">
                <a:solidFill>
                  <a:schemeClr val="bg1"/>
                </a:solidFill>
              </a:rPr>
              <a:t>nghĩa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của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mô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hình</a:t>
            </a:r>
            <a:r>
              <a:rPr lang="en-US" sz="3200" b="1" dirty="0">
                <a:solidFill>
                  <a:schemeClr val="bg1"/>
                </a:solidFill>
              </a:rPr>
              <a:t> Use-Case</a:t>
            </a:r>
            <a:endParaRPr lang="en-US" sz="3200" b="1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8360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60322"/>
            <a:ext cx="8382000" cy="67787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Những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tâm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đến</a:t>
            </a:r>
            <a:r>
              <a:rPr lang="en-US" sz="3200" b="1" dirty="0">
                <a:solidFill>
                  <a:schemeClr val="bg1"/>
                </a:solidFill>
              </a:rPr>
              <a:t> use-case?</a:t>
            </a:r>
            <a:endParaRPr lang="en-US" sz="3200" b="1" dirty="0">
              <a:latin typeface="Times New Roman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1329"/>
            <a:ext cx="6096000" cy="5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30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77724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Actor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Use case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800" dirty="0" err="1">
                <a:latin typeface="Times New Roman (Body)"/>
              </a:rPr>
              <a:t>Mối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liên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hệ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giữa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các</a:t>
            </a:r>
            <a:r>
              <a:rPr lang="en-US" sz="2800" dirty="0">
                <a:latin typeface="Times New Roman (Body)"/>
              </a:rPr>
              <a:t> use case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95400"/>
            <a:ext cx="100657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8194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953000"/>
            <a:ext cx="55006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56260" y="990600"/>
            <a:ext cx="833054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Actor – </a:t>
            </a:r>
            <a:r>
              <a:rPr lang="en-US" dirty="0" err="1">
                <a:latin typeface="Times New Roman (Body)"/>
              </a:rPr>
              <a:t>tác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nhân</a:t>
            </a:r>
            <a:r>
              <a:rPr lang="en-US" dirty="0">
                <a:latin typeface="Times New Roman (Body)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nằm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bên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ngoài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hệ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, </a:t>
            </a:r>
            <a:r>
              <a:rPr lang="en-US" dirty="0" err="1">
                <a:latin typeface="Times New Roman (Body)"/>
              </a:rPr>
              <a:t>là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người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động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vào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(user). </a:t>
            </a:r>
            <a:r>
              <a:rPr lang="en-US" dirty="0" err="1">
                <a:latin typeface="Times New Roman (Body)"/>
              </a:rPr>
              <a:t>Mỗi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nhân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có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vai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trò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nhau</a:t>
            </a:r>
            <a:r>
              <a:rPr lang="en-US" dirty="0">
                <a:latin typeface="Times New Roman (Body)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</a:t>
            </a:r>
            <a:r>
              <a:rPr lang="en-US" dirty="0">
                <a:latin typeface="Times New Roman (Body)"/>
              </a:rPr>
              <a:t>: </a:t>
            </a:r>
            <a:r>
              <a:rPr lang="en-US" dirty="0" err="1">
                <a:latin typeface="Times New Roman (Body)"/>
              </a:rPr>
              <a:t>Trong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Quản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lý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Thời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khóa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biểu</a:t>
            </a:r>
            <a:endParaRPr lang="en-US" dirty="0">
              <a:latin typeface="Times New Roman (Body)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vụ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Sinh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viên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Giảng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viên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Nếu</a:t>
            </a:r>
            <a:r>
              <a:rPr lang="en-US" dirty="0">
                <a:latin typeface="Times New Roman (Body)"/>
              </a:rPr>
              <a:t> 1 user  </a:t>
            </a:r>
            <a:r>
              <a:rPr lang="en-US" dirty="0" err="1">
                <a:latin typeface="Times New Roman (Body)"/>
              </a:rPr>
              <a:t>vừa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vụ</a:t>
            </a:r>
            <a:r>
              <a:rPr lang="en-US" dirty="0">
                <a:latin typeface="Times New Roman (Body)"/>
              </a:rPr>
              <a:t>, </a:t>
            </a:r>
            <a:r>
              <a:rPr lang="en-US" dirty="0" err="1">
                <a:latin typeface="Times New Roman (Body)"/>
              </a:rPr>
              <a:t>vừa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giảng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viên</a:t>
            </a:r>
            <a:r>
              <a:rPr lang="en-US" dirty="0">
                <a:latin typeface="Times New Roman (Body)"/>
              </a:rPr>
              <a:t>?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FAB2708-0219-497F-A24B-372A0E30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dirty="0">
                <a:latin typeface="Times New Roman (Body)"/>
              </a:rPr>
              <a:t>Use case: </a:t>
            </a:r>
            <a:r>
              <a:rPr lang="en-US" dirty="0" err="1">
                <a:latin typeface="Times New Roman (Body)"/>
              </a:rPr>
              <a:t>mô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một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của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. </a:t>
            </a:r>
            <a:r>
              <a:rPr lang="en-US" dirty="0" err="1">
                <a:latin typeface="Times New Roman (Body)"/>
              </a:rPr>
              <a:t>Mỗi</a:t>
            </a:r>
            <a:r>
              <a:rPr lang="en-US" dirty="0">
                <a:latin typeface="Times New Roman (Body)"/>
              </a:rPr>
              <a:t> actor </a:t>
            </a:r>
            <a:r>
              <a:rPr lang="en-US" dirty="0" err="1">
                <a:latin typeface="Times New Roman (Body)"/>
              </a:rPr>
              <a:t>có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thể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động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lên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nhiều</a:t>
            </a:r>
            <a:r>
              <a:rPr lang="en-US" dirty="0">
                <a:latin typeface="Times New Roman (Body)"/>
              </a:rPr>
              <a:t> use case (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nhiều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</a:t>
            </a:r>
            <a:r>
              <a:rPr lang="en-US" dirty="0">
                <a:latin typeface="Times New Roman (Body)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vụ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không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được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nào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Sinh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viên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không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được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nào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Giảng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viên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không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được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nào</a:t>
            </a:r>
            <a:r>
              <a:rPr lang="en-US" dirty="0">
                <a:latin typeface="Times New Roman (Body)"/>
              </a:rPr>
              <a:t>?</a:t>
            </a:r>
          </a:p>
          <a:p>
            <a:pPr lvl="1"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 (Body)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Vấn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đề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đặt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ra: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Làm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sao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cho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Sinh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Giảng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không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thực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hiện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một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số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năng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đã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nêu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?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C16FE06-454D-4ADE-9DC5-F80F9C2D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Mỗi</a:t>
            </a:r>
            <a:r>
              <a:rPr lang="en-US" sz="2800" b="1" dirty="0">
                <a:latin typeface="Times New Roman (Body)"/>
              </a:rPr>
              <a:t> use case </a:t>
            </a:r>
            <a:r>
              <a:rPr lang="en-US" sz="2800" b="1" dirty="0" err="1">
                <a:latin typeface="Times New Roman (Body)"/>
              </a:rPr>
              <a:t>có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các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thuộc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tính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sau</a:t>
            </a:r>
            <a:r>
              <a:rPr lang="en-US" sz="2800" b="1" dirty="0"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action steps</a:t>
            </a:r>
            <a:r>
              <a:rPr lang="en-US" dirty="0">
                <a:latin typeface="Times New Roman (Body)"/>
              </a:rPr>
              <a:t>: </a:t>
            </a:r>
            <a:r>
              <a:rPr lang="en-US" dirty="0" err="1">
                <a:latin typeface="Times New Roman (Body)"/>
              </a:rPr>
              <a:t>Mô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bước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thông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thường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tương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giữa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người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dùng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thực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hiện</a:t>
            </a:r>
            <a:r>
              <a:rPr lang="en-US" dirty="0">
                <a:latin typeface="Times New Roman (Body)"/>
              </a:rPr>
              <a:t> use case </a:t>
            </a:r>
            <a:r>
              <a:rPr lang="en-US" dirty="0" err="1">
                <a:latin typeface="Times New Roman (Body)"/>
              </a:rPr>
              <a:t>này</a:t>
            </a:r>
            <a:r>
              <a:rPr lang="en-US" dirty="0">
                <a:latin typeface="Times New Roman (Body)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Ví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dụ</a:t>
            </a:r>
            <a:r>
              <a:rPr lang="en-US" dirty="0">
                <a:latin typeface="Times New Roman (Body)"/>
              </a:rPr>
              <a:t>: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Chọn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chức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năng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xem</a:t>
            </a:r>
            <a:r>
              <a:rPr lang="en-US" sz="2400" dirty="0">
                <a:latin typeface="Times New Roman (Body)"/>
              </a:rPr>
              <a:t> TKB :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Hiển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thị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màn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hình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cho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phép</a:t>
            </a:r>
            <a:r>
              <a:rPr lang="en-US" sz="2400" dirty="0">
                <a:latin typeface="Times New Roman (Body)"/>
              </a:rPr>
              <a:t> user </a:t>
            </a:r>
            <a:r>
              <a:rPr lang="en-US" sz="2400" dirty="0" err="1">
                <a:latin typeface="Times New Roman (Body)"/>
              </a:rPr>
              <a:t>chọn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thông</a:t>
            </a:r>
            <a:r>
              <a:rPr lang="en-US" sz="2400" dirty="0">
                <a:latin typeface="Times New Roman (Body)"/>
              </a:rPr>
              <a:t> tin </a:t>
            </a:r>
            <a:r>
              <a:rPr lang="en-US" sz="2400" dirty="0" err="1">
                <a:latin typeface="Times New Roman (Body)"/>
              </a:rPr>
              <a:t>cần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xem</a:t>
            </a:r>
            <a:r>
              <a:rPr lang="en-US" sz="2400" dirty="0">
                <a:latin typeface="Times New Roman (Body)"/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Chọn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niên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khóa</a:t>
            </a:r>
            <a:r>
              <a:rPr lang="en-US" sz="2400" dirty="0">
                <a:latin typeface="Times New Roman (Body)"/>
              </a:rPr>
              <a:t>, </a:t>
            </a:r>
            <a:r>
              <a:rPr lang="en-US" sz="2400" dirty="0" err="1">
                <a:latin typeface="Times New Roman (Body)"/>
              </a:rPr>
              <a:t>học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kỳ</a:t>
            </a:r>
            <a:r>
              <a:rPr lang="en-US" sz="2400" dirty="0">
                <a:latin typeface="Times New Roman (Body)"/>
              </a:rPr>
              <a:t>, </a:t>
            </a:r>
            <a:r>
              <a:rPr lang="en-US" sz="2400" dirty="0" err="1">
                <a:latin typeface="Times New Roman (Body)"/>
              </a:rPr>
              <a:t>lớp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hoặc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tên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giảng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viên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cần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xem</a:t>
            </a:r>
            <a:r>
              <a:rPr lang="en-US" sz="2400" dirty="0">
                <a:latin typeface="Times New Roman (Body)"/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Hiển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thị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thông</a:t>
            </a:r>
            <a:r>
              <a:rPr lang="en-US" sz="2400" dirty="0">
                <a:latin typeface="Times New Roman (Body)"/>
              </a:rPr>
              <a:t> tin chi </a:t>
            </a:r>
            <a:r>
              <a:rPr lang="en-US" sz="2400" dirty="0" err="1">
                <a:latin typeface="Times New Roman (Body)"/>
              </a:rPr>
              <a:t>tiết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mà</a:t>
            </a:r>
            <a:r>
              <a:rPr lang="en-US" sz="2400" dirty="0">
                <a:latin typeface="Times New Roman (Body)"/>
              </a:rPr>
              <a:t> user </a:t>
            </a:r>
            <a:r>
              <a:rPr lang="en-US" sz="2400" dirty="0" err="1">
                <a:latin typeface="Times New Roman (Body)"/>
              </a:rPr>
              <a:t>đã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chọn</a:t>
            </a:r>
            <a:r>
              <a:rPr lang="en-US" sz="2400" dirty="0">
                <a:latin typeface="Times New Roman (Body)"/>
              </a:rPr>
              <a:t>.</a:t>
            </a:r>
            <a:endParaRPr lang="en-US" dirty="0">
              <a:latin typeface="Times New Roman (Body)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819400"/>
            <a:ext cx="160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40D7AC30-BBD7-4DA9-A3DC-BD21D221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82000" cy="5562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800" b="1" dirty="0" err="1">
                <a:latin typeface="Times New Roman (Body)"/>
              </a:rPr>
              <a:t>Mỗi</a:t>
            </a:r>
            <a:r>
              <a:rPr lang="en-US" sz="2800" b="1" dirty="0">
                <a:latin typeface="Times New Roman (Body)"/>
              </a:rPr>
              <a:t> use case </a:t>
            </a:r>
            <a:r>
              <a:rPr lang="en-US" sz="2800" b="1" dirty="0" err="1">
                <a:latin typeface="Times New Roman (Body)"/>
              </a:rPr>
              <a:t>có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các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thuộc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tính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sau</a:t>
            </a:r>
            <a:r>
              <a:rPr lang="en-US" sz="2800" b="1" dirty="0"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extension points</a:t>
            </a:r>
            <a:r>
              <a:rPr lang="en-US" dirty="0">
                <a:latin typeface="Times New Roman (Body)"/>
              </a:rPr>
              <a:t>: </a:t>
            </a:r>
            <a:r>
              <a:rPr lang="en-US" dirty="0" err="1">
                <a:latin typeface="Times New Roman (Body)"/>
              </a:rPr>
              <a:t>Mô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trường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hợp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ngoại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dùng</a:t>
            </a:r>
            <a:r>
              <a:rPr lang="en-US" dirty="0">
                <a:latin typeface="Times New Roman (Body)"/>
              </a:rPr>
              <a:t> use case.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Ví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dụ</a:t>
            </a:r>
            <a:r>
              <a:rPr lang="en-US" dirty="0"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b="1" dirty="0" err="1">
                <a:latin typeface="Times New Roman (Body)"/>
              </a:rPr>
              <a:t>Nếu</a:t>
            </a:r>
            <a:r>
              <a:rPr lang="en-US" dirty="0">
                <a:latin typeface="Times New Roman (Body)"/>
              </a:rPr>
              <a:t> user </a:t>
            </a:r>
            <a:r>
              <a:rPr lang="en-US" dirty="0" err="1">
                <a:latin typeface="Times New Roman (Body)"/>
              </a:rPr>
              <a:t>bỏ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xem</a:t>
            </a:r>
            <a:r>
              <a:rPr lang="en-US" dirty="0">
                <a:latin typeface="Times New Roman (Body)"/>
              </a:rPr>
              <a:t> TKB </a:t>
            </a:r>
            <a:r>
              <a:rPr lang="en-US" b="1" dirty="0" err="1">
                <a:latin typeface="Times New Roman (Body)"/>
              </a:rPr>
              <a:t>thì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quay </a:t>
            </a:r>
            <a:r>
              <a:rPr lang="en-US" dirty="0" err="1">
                <a:latin typeface="Times New Roman (Body)"/>
              </a:rPr>
              <a:t>lại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màn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hình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trước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khi</a:t>
            </a:r>
            <a:r>
              <a:rPr lang="en-US" dirty="0">
                <a:latin typeface="Times New Roman (Body)"/>
              </a:rPr>
              <a:t> user </a:t>
            </a:r>
            <a:r>
              <a:rPr lang="en-US" dirty="0" err="1">
                <a:latin typeface="Times New Roman (Body)"/>
              </a:rPr>
              <a:t>chọn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xem</a:t>
            </a:r>
            <a:r>
              <a:rPr lang="en-US" dirty="0">
                <a:latin typeface="Times New Roman (Body)"/>
              </a:rPr>
              <a:t> TKB.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User </a:t>
            </a:r>
            <a:r>
              <a:rPr lang="en-US" dirty="0" err="1">
                <a:latin typeface="Times New Roman (Body)"/>
              </a:rPr>
              <a:t>có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thể</a:t>
            </a:r>
            <a:r>
              <a:rPr lang="en-US" dirty="0">
                <a:latin typeface="Times New Roman (Body)"/>
              </a:rPr>
              <a:t> in TKB </a:t>
            </a:r>
            <a:r>
              <a:rPr lang="en-US" dirty="0" err="1">
                <a:latin typeface="Times New Roman (Body)"/>
              </a:rPr>
              <a:t>của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từng</a:t>
            </a:r>
            <a:r>
              <a:rPr lang="en-US" dirty="0">
                <a:latin typeface="Times New Roman (Body)"/>
              </a:rPr>
              <a:t> GV, </a:t>
            </a:r>
            <a:r>
              <a:rPr lang="en-US" dirty="0" err="1">
                <a:latin typeface="Times New Roman (Body)"/>
              </a:rPr>
              <a:t>từng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lớp</a:t>
            </a: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User </a:t>
            </a:r>
            <a:r>
              <a:rPr lang="en-US" dirty="0" err="1">
                <a:latin typeface="Times New Roman (Body)"/>
              </a:rPr>
              <a:t>có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thể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xem</a:t>
            </a:r>
            <a:r>
              <a:rPr lang="en-US" dirty="0">
                <a:latin typeface="Times New Roman (Body)"/>
              </a:rPr>
              <a:t> TKB </a:t>
            </a:r>
            <a:r>
              <a:rPr lang="en-US" dirty="0" err="1">
                <a:latin typeface="Times New Roman (Body)"/>
              </a:rPr>
              <a:t>của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tất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các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lớp</a:t>
            </a:r>
            <a:r>
              <a:rPr lang="en-US" dirty="0">
                <a:latin typeface="Times New Roman (Body)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…</a:t>
            </a:r>
            <a:endParaRPr lang="en-US" sz="1800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667000"/>
            <a:ext cx="160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23FF3BD9-B63D-4F9F-AE18-B0BC8AC6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800" b="1" dirty="0" err="1">
                <a:latin typeface="Times New Roman (Body)"/>
              </a:rPr>
              <a:t>Mỗi</a:t>
            </a:r>
            <a:r>
              <a:rPr lang="en-US" sz="2800" b="1" dirty="0">
                <a:latin typeface="Times New Roman (Body)"/>
              </a:rPr>
              <a:t> use case </a:t>
            </a:r>
            <a:r>
              <a:rPr lang="en-US" sz="2800" b="1" dirty="0" err="1">
                <a:latin typeface="Times New Roman (Body)"/>
              </a:rPr>
              <a:t>có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các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thuộc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tính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sau</a:t>
            </a:r>
            <a:r>
              <a:rPr lang="en-US" sz="2800" b="1" dirty="0"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exceptions: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Xử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lý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lỗi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xảy</a:t>
            </a:r>
            <a:r>
              <a:rPr lang="en-US" dirty="0">
                <a:latin typeface="Times New Roman (Body)"/>
              </a:rPr>
              <a:t> ra </a:t>
            </a:r>
            <a:r>
              <a:rPr lang="en-US" dirty="0" err="1">
                <a:latin typeface="Times New Roman (Body)"/>
              </a:rPr>
              <a:t>trong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quá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trình</a:t>
            </a:r>
            <a:r>
              <a:rPr lang="en-US" dirty="0">
                <a:latin typeface="Times New Roman (Body)"/>
              </a:rPr>
              <a:t> user </a:t>
            </a:r>
            <a:r>
              <a:rPr lang="en-US" dirty="0" err="1">
                <a:latin typeface="Times New Roman (Body)"/>
              </a:rPr>
              <a:t>sử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dụng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chức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năng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này</a:t>
            </a:r>
            <a:r>
              <a:rPr lang="en-US" dirty="0">
                <a:latin typeface="Times New Roman (Body)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Ví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 (Body)"/>
              </a:rPr>
              <a:t>dụ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User </a:t>
            </a:r>
            <a:r>
              <a:rPr lang="en-US" dirty="0" err="1">
                <a:latin typeface="Times New Roman (Body)"/>
              </a:rPr>
              <a:t>chọn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lớp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chưa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có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thông</a:t>
            </a:r>
            <a:r>
              <a:rPr lang="en-US" dirty="0">
                <a:latin typeface="Times New Roman (Body)"/>
              </a:rPr>
              <a:t> tin,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báo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lỗi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yêu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cầu</a:t>
            </a:r>
            <a:r>
              <a:rPr lang="en-US" dirty="0">
                <a:latin typeface="Times New Roman (Body)"/>
              </a:rPr>
              <a:t> use </a:t>
            </a:r>
            <a:r>
              <a:rPr lang="en-US" dirty="0" err="1">
                <a:latin typeface="Times New Roman (Body)"/>
              </a:rPr>
              <a:t>chọn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lớp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khác</a:t>
            </a:r>
            <a:r>
              <a:rPr lang="en-US" dirty="0">
                <a:latin typeface="Times New Roman (Body)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dirty="0" err="1">
                <a:latin typeface="Times New Roman (Body)"/>
              </a:rPr>
              <a:t>Trình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duyệt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không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hiển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thị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được</a:t>
            </a:r>
            <a:r>
              <a:rPr lang="en-US" dirty="0">
                <a:latin typeface="Times New Roman (Body)"/>
              </a:rPr>
              <a:t> do </a:t>
            </a:r>
            <a:r>
              <a:rPr lang="en-US" dirty="0" err="1">
                <a:latin typeface="Times New Roman (Body)"/>
              </a:rPr>
              <a:t>lỗi</a:t>
            </a:r>
            <a:r>
              <a:rPr lang="en-US" dirty="0">
                <a:latin typeface="Times New Roman (Body)"/>
              </a:rPr>
              <a:t> java scripts,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thống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báo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lỗi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và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yêu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cầu</a:t>
            </a:r>
            <a:r>
              <a:rPr lang="en-US" dirty="0">
                <a:latin typeface="Times New Roman (Body)"/>
              </a:rPr>
              <a:t> user </a:t>
            </a:r>
            <a:r>
              <a:rPr lang="en-US" dirty="0" err="1">
                <a:latin typeface="Times New Roman (Body)"/>
              </a:rPr>
              <a:t>dùng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trình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duyệt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khác</a:t>
            </a:r>
            <a:r>
              <a:rPr lang="en-US" dirty="0">
                <a:latin typeface="Times New Roman (Body)"/>
              </a:rPr>
              <a:t>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160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D1C9EF19-54CE-495F-BB76-DDA33252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en-US" sz="2800" b="1" dirty="0" err="1">
                <a:latin typeface="Times New Roman (Body)"/>
              </a:rPr>
              <a:t>Mỗi</a:t>
            </a:r>
            <a:r>
              <a:rPr lang="en-US" sz="2800" b="1" dirty="0">
                <a:latin typeface="Times New Roman (Body)"/>
              </a:rPr>
              <a:t> use case </a:t>
            </a:r>
            <a:r>
              <a:rPr lang="en-US" sz="2800" b="1" dirty="0" err="1">
                <a:latin typeface="Times New Roman (Body)"/>
              </a:rPr>
              <a:t>có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các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thuộc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tính</a:t>
            </a:r>
            <a:r>
              <a:rPr lang="en-US" sz="2800" b="1" dirty="0">
                <a:latin typeface="Times New Roman (Body)"/>
              </a:rPr>
              <a:t> </a:t>
            </a:r>
            <a:r>
              <a:rPr lang="en-US" sz="2800" b="1" dirty="0" err="1">
                <a:latin typeface="Times New Roman (Body)"/>
              </a:rPr>
              <a:t>sau</a:t>
            </a:r>
            <a:r>
              <a:rPr lang="en-US" sz="2800" b="1" dirty="0">
                <a:latin typeface="Times New Roman (Body)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pre-conditions: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Điều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kiện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cần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để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thực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hiện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hành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động</a:t>
            </a: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Times New Roman (Body)"/>
              </a:rPr>
              <a:t>post – conditions</a:t>
            </a:r>
            <a:r>
              <a:rPr lang="en-US" dirty="0">
                <a:latin typeface="Times New Roman (Body)"/>
              </a:rPr>
              <a:t>: </a:t>
            </a:r>
            <a:r>
              <a:rPr lang="en-US" dirty="0" err="1">
                <a:latin typeface="Times New Roman (Body)"/>
              </a:rPr>
              <a:t>điều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kiện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cần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để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kết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thúc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hành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động</a:t>
            </a: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Ví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 (Body)"/>
              </a:rPr>
              <a:t>dụ</a:t>
            </a:r>
            <a:r>
              <a:rPr lang="en-US" dirty="0">
                <a:solidFill>
                  <a:schemeClr val="accent2"/>
                </a:solidFill>
                <a:latin typeface="Times New Roman (Body)"/>
              </a:rPr>
              <a:t>: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FontTx/>
              <a:buChar char="-"/>
              <a:tabLst>
                <a:tab pos="531813" algn="l"/>
              </a:tabLst>
            </a:pPr>
            <a:r>
              <a:rPr lang="en-US" sz="2400" dirty="0" err="1">
                <a:latin typeface="Times New Roman (Body)"/>
              </a:rPr>
              <a:t>Nếu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giáo</a:t>
            </a:r>
            <a:r>
              <a:rPr lang="en-US" sz="2400" dirty="0">
                <a:latin typeface="Times New Roman (Body)"/>
              </a:rPr>
              <a:t> vụ </a:t>
            </a:r>
            <a:r>
              <a:rPr lang="en-US" sz="2400" dirty="0" err="1">
                <a:latin typeface="Times New Roman (Body)"/>
              </a:rPr>
              <a:t>muốn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thực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hiện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sửa</a:t>
            </a:r>
            <a:r>
              <a:rPr lang="en-US" sz="2400" dirty="0">
                <a:latin typeface="Times New Roman (Body)"/>
              </a:rPr>
              <a:t> hay </a:t>
            </a:r>
            <a:r>
              <a:rPr lang="en-US" sz="2400" dirty="0" err="1">
                <a:latin typeface="Times New Roman (Body)"/>
              </a:rPr>
              <a:t>xóa</a:t>
            </a:r>
            <a:r>
              <a:rPr lang="en-US" sz="2400" dirty="0">
                <a:latin typeface="Times New Roman (Body)"/>
              </a:rPr>
              <a:t> TKB </a:t>
            </a:r>
            <a:r>
              <a:rPr lang="en-US" sz="2400" dirty="0" err="1">
                <a:latin typeface="Times New Roman (Body)"/>
              </a:rPr>
              <a:t>cần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chọn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đối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tượng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cần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thao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tác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trước</a:t>
            </a:r>
            <a:r>
              <a:rPr lang="en-US" sz="2400" dirty="0">
                <a:latin typeface="Times New Roman (Body)"/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38159FF-BD4C-4F84-89B2-8B7571A4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52400"/>
            <a:ext cx="84582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Làm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sao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ngăn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không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cho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sinh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viên</a:t>
            </a:r>
            <a:r>
              <a:rPr lang="en-US" sz="2800" dirty="0">
                <a:latin typeface="Times New Roman (Body)"/>
              </a:rPr>
              <a:t>, </a:t>
            </a:r>
            <a:r>
              <a:rPr lang="en-US" sz="2800" dirty="0" err="1">
                <a:latin typeface="Times New Roman (Body)"/>
              </a:rPr>
              <a:t>giảng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viên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thực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hiện</a:t>
            </a:r>
            <a:r>
              <a:rPr lang="en-US" sz="2800" dirty="0">
                <a:latin typeface="Times New Roman (Body)"/>
              </a:rPr>
              <a:t>: </a:t>
            </a:r>
            <a:r>
              <a:rPr lang="en-US" sz="2800" dirty="0" err="1">
                <a:latin typeface="Times New Roman (Body)"/>
              </a:rPr>
              <a:t>nhập</a:t>
            </a:r>
            <a:r>
              <a:rPr lang="en-US" sz="2800" dirty="0">
                <a:latin typeface="Times New Roman (Body)"/>
              </a:rPr>
              <a:t>, </a:t>
            </a:r>
            <a:r>
              <a:rPr lang="en-US" sz="2800" dirty="0" err="1">
                <a:latin typeface="Times New Roman (Body)"/>
              </a:rPr>
              <a:t>sửa</a:t>
            </a:r>
            <a:r>
              <a:rPr lang="en-US" sz="2800" dirty="0">
                <a:latin typeface="Times New Roman (Body)"/>
              </a:rPr>
              <a:t>, </a:t>
            </a:r>
            <a:r>
              <a:rPr lang="en-US" sz="2800" dirty="0" err="1">
                <a:latin typeface="Times New Roman (Body)"/>
              </a:rPr>
              <a:t>xóa</a:t>
            </a:r>
            <a:r>
              <a:rPr lang="en-US" sz="2800" dirty="0">
                <a:latin typeface="Times New Roman (Body)"/>
              </a:rPr>
              <a:t> TKB?</a:t>
            </a: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438400"/>
            <a:ext cx="3733800" cy="400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5791200" y="28194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2"/>
                </a:solidFill>
              </a:rPr>
              <a:t>Quan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hệ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giữa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các</a:t>
            </a:r>
            <a:r>
              <a:rPr lang="en-US" sz="2000" b="1" dirty="0">
                <a:solidFill>
                  <a:schemeClr val="accent2"/>
                </a:solidFill>
              </a:rPr>
              <a:t> use case</a:t>
            </a:r>
            <a:endParaRPr lang="en-SG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98101" cy="4648200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Khảo</a:t>
            </a:r>
            <a:r>
              <a:rPr lang="en-US" sz="2800" dirty="0"/>
              <a:t> </a:t>
            </a:r>
            <a:r>
              <a:rPr lang="en-US" sz="2800" dirty="0" err="1"/>
              <a:t>sát</a:t>
            </a:r>
            <a:r>
              <a:rPr lang="en-US" sz="2800" dirty="0"/>
              <a:t> </a:t>
            </a:r>
            <a:r>
              <a:rPr lang="en-US" sz="2800" dirty="0" err="1"/>
              <a:t>hiện</a:t>
            </a:r>
            <a:r>
              <a:rPr lang="en-US" sz="2800" dirty="0"/>
              <a:t> </a:t>
            </a:r>
            <a:r>
              <a:rPr lang="en-US" sz="2800" dirty="0" err="1"/>
              <a:t>trạng</a:t>
            </a:r>
            <a:endParaRPr lang="en-US" sz="2800" dirty="0"/>
          </a:p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Xác</a:t>
            </a:r>
            <a:r>
              <a:rPr lang="en-US" sz="2800" dirty="0"/>
              <a:t> </a:t>
            </a:r>
            <a:r>
              <a:rPr lang="en-US" sz="2800" dirty="0" err="1"/>
              <a:t>định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cầu</a:t>
            </a:r>
            <a:endParaRPr lang="en-US" sz="2800" dirty="0"/>
          </a:p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dựng</a:t>
            </a:r>
            <a:r>
              <a:rPr lang="en-US" sz="2800" dirty="0"/>
              <a:t> </a:t>
            </a:r>
            <a:r>
              <a:rPr lang="en-US" sz="2800" dirty="0" err="1"/>
              <a:t>kiến</a:t>
            </a:r>
            <a:r>
              <a:rPr lang="en-US" sz="2800" dirty="0"/>
              <a:t> </a:t>
            </a:r>
            <a:r>
              <a:rPr lang="en-US" sz="2800" dirty="0" err="1"/>
              <a:t>trúc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endParaRPr lang="en-US" sz="2800" dirty="0"/>
          </a:p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Tài</a:t>
            </a:r>
            <a:r>
              <a:rPr lang="en-US" sz="2800" dirty="0"/>
              <a:t> </a:t>
            </a:r>
            <a:r>
              <a:rPr lang="en-US" sz="2800" dirty="0" err="1"/>
              <a:t>liệu</a:t>
            </a:r>
            <a:r>
              <a:rPr lang="en-US" sz="2800" dirty="0"/>
              <a:t> </a:t>
            </a:r>
            <a:r>
              <a:rPr lang="en-US" sz="2800" dirty="0" err="1"/>
              <a:t>khảo</a:t>
            </a:r>
            <a:r>
              <a:rPr lang="en-US" sz="2800" dirty="0"/>
              <a:t> </a:t>
            </a:r>
            <a:r>
              <a:rPr lang="en-US" sz="2800" dirty="0" err="1"/>
              <a:t>sát</a:t>
            </a:r>
            <a:r>
              <a:rPr lang="en-US" sz="2800" dirty="0"/>
              <a:t> </a:t>
            </a:r>
            <a:r>
              <a:rPr lang="en-US" sz="2800" dirty="0" err="1"/>
              <a:t>hiện</a:t>
            </a:r>
            <a:r>
              <a:rPr lang="en-US" sz="2800" dirty="0"/>
              <a:t> </a:t>
            </a:r>
            <a:r>
              <a:rPr lang="en-US" sz="2800" dirty="0" err="1"/>
              <a:t>trạng</a:t>
            </a:r>
            <a:r>
              <a:rPr lang="en-US" sz="2800" dirty="0"/>
              <a:t> -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cầu</a:t>
            </a:r>
            <a:endParaRPr lang="en-US" sz="2800" dirty="0"/>
          </a:p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dụng</a:t>
            </a:r>
            <a:r>
              <a:rPr lang="en-US" sz="2800" dirty="0"/>
              <a:t> Power Designer/Rational Rose </a:t>
            </a:r>
            <a:r>
              <a:rPr lang="en-US" sz="2800" dirty="0" err="1"/>
              <a:t>mô</a:t>
            </a:r>
            <a:r>
              <a:rPr lang="en-US" sz="2800" dirty="0"/>
              <a:t> tả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cầu</a:t>
            </a:r>
            <a:endParaRPr lang="en-US" sz="2800" dirty="0"/>
          </a:p>
          <a:p>
            <a:pPr marL="571500" indent="-5715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800" dirty="0" err="1"/>
              <a:t>Trao</a:t>
            </a:r>
            <a:r>
              <a:rPr lang="en-US" sz="2800" dirty="0"/>
              <a:t> </a:t>
            </a:r>
            <a:r>
              <a:rPr lang="en-US" sz="2800" dirty="0" err="1"/>
              <a:t>đổi</a:t>
            </a:r>
            <a:r>
              <a:rPr lang="en-US" sz="2800" dirty="0"/>
              <a:t> </a:t>
            </a:r>
            <a:r>
              <a:rPr lang="en-US" sz="2800" dirty="0" err="1"/>
              <a:t>thảo</a:t>
            </a:r>
            <a:r>
              <a:rPr lang="en-US" sz="2800" dirty="0"/>
              <a:t> </a:t>
            </a:r>
            <a:r>
              <a:rPr lang="en-US" sz="2800" dirty="0" err="1"/>
              <a:t>luận</a:t>
            </a:r>
            <a:r>
              <a:rPr lang="en-US" sz="28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NỘI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Actor </a:t>
            </a:r>
            <a:r>
              <a:rPr lang="en-US" sz="2800">
                <a:latin typeface="Times New Roman (Body)"/>
              </a:rPr>
              <a:t>– Actor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Actor – </a:t>
            </a:r>
            <a:r>
              <a:rPr lang="en-US" sz="2800">
                <a:latin typeface="Times New Roman (Body)"/>
              </a:rPr>
              <a:t>Use case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Use case – use case</a:t>
            </a:r>
            <a:endParaRPr lang="en-US" dirty="0">
              <a:latin typeface="Times New Roman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447800"/>
            <a:ext cx="306185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971800"/>
            <a:ext cx="3746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876800"/>
            <a:ext cx="4267200" cy="9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98704" y="990600"/>
            <a:ext cx="8388096" cy="5334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Actor – Actor: Generalization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05000"/>
            <a:ext cx="419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09F57B88-F50F-4BE2-8EFD-1C6DC6D8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Actor – Use case : Association</a:t>
            </a:r>
          </a:p>
          <a:p>
            <a:pPr algn="just">
              <a:lnSpc>
                <a:spcPct val="120000"/>
              </a:lnSpc>
              <a:buNone/>
              <a:tabLst>
                <a:tab pos="531813" algn="l"/>
              </a:tabLst>
            </a:pPr>
            <a:endParaRPr lang="en-US" sz="2800" dirty="0">
              <a:latin typeface="Times New Roman (Body)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822987"/>
            <a:ext cx="4724400" cy="44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6E47AF5B-BA28-417C-A565-C801FB90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Use case – use case: Dependence</a:t>
            </a:r>
            <a:endParaRPr lang="en-US" dirty="0">
              <a:latin typeface="Times New Roman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981200"/>
            <a:ext cx="4366424" cy="38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C9640295-12D9-457A-A88F-E07443D8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Use case – use case: Generalization</a:t>
            </a:r>
            <a:endParaRPr lang="en-US" dirty="0">
              <a:latin typeface="Times New Roman (Body)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495800" cy="440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2CF5C103-703C-4ADA-B436-EE681905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Đê</a:t>
            </a:r>
            <a:r>
              <a:rPr lang="en-US" sz="2400" dirty="0">
                <a:latin typeface="Times New Roman (Body)"/>
              </a:rPr>
              <a:t>̉ </a:t>
            </a:r>
            <a:r>
              <a:rPr lang="en-US" sz="2400" dirty="0" err="1">
                <a:latin typeface="Times New Roman (Body)"/>
              </a:rPr>
              <a:t>đánh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dấu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tương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tác</a:t>
            </a:r>
            <a:r>
              <a:rPr lang="en-US" sz="2400" dirty="0">
                <a:latin typeface="Times New Roman (Body)"/>
              </a:rPr>
              <a:t> qua </a:t>
            </a:r>
            <a:r>
              <a:rPr lang="en-US" sz="2400" dirty="0" err="1">
                <a:latin typeface="Times New Roman (Body)"/>
              </a:rPr>
              <a:t>lại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giữa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tác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nhân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và</a:t>
            </a:r>
            <a:r>
              <a:rPr lang="en-US" sz="2400" dirty="0">
                <a:latin typeface="Times New Roman (Body)"/>
              </a:rPr>
              <a:t> use case, ta </a:t>
            </a:r>
            <a:r>
              <a:rPr lang="en-US" sz="2400" dirty="0" err="1">
                <a:latin typeface="Times New Roman (Body)"/>
              </a:rPr>
              <a:t>dùng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đường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liền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nét</a:t>
            </a:r>
            <a:r>
              <a:rPr lang="en-US" sz="2400" dirty="0">
                <a:latin typeface="Times New Roman (Body)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sz="2400" dirty="0">
              <a:latin typeface="Times New Roman (Body)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Đê</a:t>
            </a:r>
            <a:r>
              <a:rPr lang="en-US" sz="2400" dirty="0">
                <a:latin typeface="Times New Roman (Body)"/>
              </a:rPr>
              <a:t>̉ </a:t>
            </a:r>
            <a:r>
              <a:rPr lang="en-US" sz="2400" dirty="0" err="1">
                <a:latin typeface="Times New Roman (Body)"/>
              </a:rPr>
              <a:t>xác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định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hướng</a:t>
            </a:r>
            <a:r>
              <a:rPr lang="en-US" sz="2400" dirty="0">
                <a:latin typeface="Times New Roman (Body)"/>
              </a:rPr>
              <a:t> di </a:t>
            </a:r>
            <a:r>
              <a:rPr lang="en-US" sz="2400" dirty="0" err="1">
                <a:latin typeface="Times New Roman (Body)"/>
              </a:rPr>
              <a:t>chuyển</a:t>
            </a:r>
            <a:r>
              <a:rPr lang="en-US" sz="2400" dirty="0">
                <a:latin typeface="Times New Roman (Body)"/>
              </a:rPr>
              <a:t> </a:t>
            </a:r>
            <a:r>
              <a:rPr lang="en-US" sz="2400" dirty="0" err="1">
                <a:latin typeface="Times New Roman (Body)"/>
              </a:rPr>
              <a:t>sư</a:t>
            </a:r>
            <a:r>
              <a:rPr lang="en-US" sz="2400" dirty="0">
                <a:latin typeface="Times New Roman (Body)"/>
              </a:rPr>
              <a:t>̣ </a:t>
            </a:r>
            <a:r>
              <a:rPr lang="en-US" sz="2400" dirty="0" err="1">
                <a:latin typeface="Times New Roman (Body)"/>
              </a:rPr>
              <a:t>kiện</a:t>
            </a:r>
            <a:r>
              <a:rPr lang="en-US" sz="2400" dirty="0">
                <a:latin typeface="Times New Roman (Body)"/>
              </a:rPr>
              <a:t> (actor </a:t>
            </a:r>
            <a:r>
              <a:rPr lang="en-US" sz="2400" dirty="0">
                <a:latin typeface="Times New Roman (Body)"/>
                <a:sym typeface="Wingdings" pitchFamily="2" charset="2"/>
              </a:rPr>
              <a:t> use case), ta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dùng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đường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liền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nét</a:t>
            </a:r>
            <a:r>
              <a:rPr lang="en-US" sz="2400" dirty="0">
                <a:latin typeface="Times New Roman (Body)"/>
                <a:sym typeface="Wingdings" pitchFamily="2" charset="2"/>
              </a:rPr>
              <a:t> có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hướng</a:t>
            </a:r>
            <a:r>
              <a:rPr lang="en-US" sz="2400" dirty="0">
                <a:latin typeface="Times New Roman (Body)"/>
                <a:sym typeface="Wingdings" pitchFamily="2" charset="2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sz="2400" dirty="0">
              <a:latin typeface="Times New Roman (Body)"/>
              <a:sym typeface="Wingdings" pitchFamily="2" charset="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Đê</a:t>
            </a:r>
            <a:r>
              <a:rPr lang="en-US" sz="2400" dirty="0">
                <a:latin typeface="Times New Roman (Body)"/>
                <a:sym typeface="Wingdings" pitchFamily="2" charset="2"/>
              </a:rPr>
              <a:t>̉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đánh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dấu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mối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quan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hê</a:t>
            </a:r>
            <a:r>
              <a:rPr lang="en-US" sz="2400" dirty="0">
                <a:latin typeface="Times New Roman (Body)"/>
                <a:sym typeface="Wingdings" pitchFamily="2" charset="2"/>
              </a:rPr>
              <a:t>̣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liên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kết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giữa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các</a:t>
            </a:r>
            <a:r>
              <a:rPr lang="en-US" sz="2400" dirty="0">
                <a:latin typeface="Times New Roman (Body)"/>
                <a:sym typeface="Wingdings" pitchFamily="2" charset="2"/>
              </a:rPr>
              <a:t> use case, ta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dùng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đường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đứt</a:t>
            </a:r>
            <a:r>
              <a:rPr lang="en-US" sz="2400" dirty="0">
                <a:latin typeface="Times New Roman (Body)"/>
                <a:sym typeface="Wingdings" pitchFamily="2" charset="2"/>
              </a:rPr>
              <a:t>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nét</a:t>
            </a:r>
            <a:r>
              <a:rPr lang="en-US" sz="2400" dirty="0">
                <a:latin typeface="Times New Roman (Body)"/>
                <a:sym typeface="Wingdings" pitchFamily="2" charset="2"/>
              </a:rPr>
              <a:t> có </a:t>
            </a:r>
            <a:r>
              <a:rPr lang="en-US" sz="2400" dirty="0" err="1">
                <a:latin typeface="Times New Roman (Body)"/>
                <a:sym typeface="Wingdings" pitchFamily="2" charset="2"/>
              </a:rPr>
              <a:t>hướng</a:t>
            </a:r>
            <a:r>
              <a:rPr lang="en-US" sz="2400" dirty="0">
                <a:latin typeface="Times New Roman (Body)"/>
                <a:sym typeface="Wingdings" pitchFamily="2" charset="2"/>
              </a:rPr>
              <a:t>.</a:t>
            </a:r>
            <a:endParaRPr lang="en-US" sz="2400" dirty="0">
              <a:latin typeface="Times New Roman (Body)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2209800"/>
            <a:ext cx="3505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657600"/>
            <a:ext cx="3657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5256212"/>
            <a:ext cx="35814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4953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&lt;&lt;extend&gt;&gt;/&lt;&lt;include&gt;&gt;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20B6FB3-4D1C-44DD-8B9C-515F2A64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>
                <a:latin typeface="Times New Roman (Body)"/>
              </a:rPr>
              <a:t> Tiến trình cơ bản - &lt;&lt;include&gt;&gt;:  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400">
                <a:latin typeface="Times New Roman (Body)"/>
              </a:rPr>
              <a:t> 		P1 luôn gọi P2 khi thực hiện.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400">
              <a:latin typeface="Times New Roman (Body)"/>
            </a:endParaRP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endParaRPr lang="en-US" sz="2400">
              <a:latin typeface="Times New Roman (Body)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400">
                <a:latin typeface="Times New Roman (Body)"/>
              </a:rPr>
              <a:t>Tiến trình không bắt buộc - &lt;&lt;extend&gt;&gt;:  </a:t>
            </a:r>
          </a:p>
          <a:p>
            <a:pPr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400">
                <a:latin typeface="Times New Roman (Body)"/>
              </a:rPr>
              <a:t> 		Thỉnh thoảng P1 gọi P2 khi thỏa điều kiện gọi P2, nếu điều kiện gọi P2 không định nghĩa thì P2 được gọi vô điều kiện.</a:t>
            </a:r>
            <a:endParaRPr lang="en-US" sz="2400" dirty="0">
              <a:latin typeface="Times New Roman (Body)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133605"/>
            <a:ext cx="6781800" cy="914395"/>
            <a:chOff x="762000" y="3276605"/>
            <a:chExt cx="6781800" cy="914395"/>
          </a:xfrm>
        </p:grpSpPr>
        <p:grpSp>
          <p:nvGrpSpPr>
            <p:cNvPr id="9" name="Group 8"/>
            <p:cNvGrpSpPr/>
            <p:nvPr/>
          </p:nvGrpSpPr>
          <p:grpSpPr>
            <a:xfrm>
              <a:off x="2133600" y="3276605"/>
              <a:ext cx="4038600" cy="499403"/>
              <a:chOff x="2514600" y="5923104"/>
              <a:chExt cx="3581400" cy="17289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2514600" y="6094412"/>
                <a:ext cx="3581400" cy="158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663351" y="5923104"/>
                <a:ext cx="1289613" cy="127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&lt;&lt;include&gt;&gt;</a:t>
                </a: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62000" y="3352800"/>
              <a:ext cx="1371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3429000"/>
              <a:ext cx="1371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5257805"/>
            <a:ext cx="6781800" cy="914395"/>
            <a:chOff x="762000" y="3276605"/>
            <a:chExt cx="6781800" cy="914395"/>
          </a:xfrm>
        </p:grpSpPr>
        <p:grpSp>
          <p:nvGrpSpPr>
            <p:cNvPr id="17" name="Group 16"/>
            <p:cNvGrpSpPr/>
            <p:nvPr/>
          </p:nvGrpSpPr>
          <p:grpSpPr>
            <a:xfrm>
              <a:off x="2133600" y="3277084"/>
              <a:ext cx="4038600" cy="499417"/>
              <a:chOff x="2514600" y="5923104"/>
              <a:chExt cx="3581400" cy="172896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514600" y="6094412"/>
                <a:ext cx="3581400" cy="1588"/>
              </a:xfrm>
              <a:prstGeom prst="straightConnector1">
                <a:avLst/>
              </a:prstGeom>
              <a:ln w="28575"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663351" y="5923104"/>
                <a:ext cx="1255496" cy="12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&lt;&lt;extend&gt;&gt;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762000" y="3352800"/>
              <a:ext cx="1371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429000"/>
              <a:ext cx="1371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P2</a:t>
              </a:r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CC13739B-F3BB-4DD1-9635-8C38D25F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quan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hệ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giữa</a:t>
            </a:r>
            <a:r>
              <a:rPr lang="en-US" sz="3200" b="1" dirty="0">
                <a:solidFill>
                  <a:schemeClr val="bg1"/>
                </a:solidFill>
              </a:rPr>
              <a:t> use case - actor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Tạo</a:t>
            </a:r>
            <a:r>
              <a:rPr lang="en-US" sz="3200" b="1" dirty="0">
                <a:solidFill>
                  <a:schemeClr val="bg1"/>
                </a:solidFill>
              </a:rPr>
              <a:t> Use case Diagram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Tạo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mới</a:t>
            </a:r>
            <a:r>
              <a:rPr lang="en-US" sz="2800" dirty="0">
                <a:latin typeface="Times New Roman (Body)"/>
              </a:rPr>
              <a:t> Use case Diagram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Tạo</a:t>
            </a:r>
            <a:r>
              <a:rPr lang="en-US" sz="2800" dirty="0">
                <a:latin typeface="Times New Roman (Body)"/>
              </a:rPr>
              <a:t> actor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Tạo</a:t>
            </a:r>
            <a:r>
              <a:rPr lang="en-US" sz="2800" dirty="0">
                <a:latin typeface="Times New Roman (Body)"/>
              </a:rPr>
              <a:t> use case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Mô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tả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thuộc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tính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của</a:t>
            </a:r>
            <a:r>
              <a:rPr lang="en-US" dirty="0">
                <a:latin typeface="Times New Roman (Body)"/>
              </a:rPr>
              <a:t> use case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Tạo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mối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quan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hệ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giữa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các</a:t>
            </a:r>
            <a:r>
              <a:rPr lang="en-US" dirty="0">
                <a:latin typeface="Times New Roman (Body)"/>
              </a:rPr>
              <a:t> actor </a:t>
            </a:r>
            <a:r>
              <a:rPr lang="en-US" dirty="0" err="1">
                <a:latin typeface="Times New Roman (Body)"/>
              </a:rPr>
              <a:t>và</a:t>
            </a:r>
            <a:r>
              <a:rPr lang="en-US" dirty="0">
                <a:latin typeface="Times New Roman (Body)"/>
              </a:rPr>
              <a:t> use case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Phát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sinh</a:t>
            </a:r>
            <a:r>
              <a:rPr lang="en-US" dirty="0">
                <a:latin typeface="Times New Roman (Body)"/>
              </a:rPr>
              <a:t>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152400"/>
            <a:ext cx="83058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2.4. </a:t>
            </a:r>
            <a:r>
              <a:rPr lang="en-US" sz="3200" b="1" dirty="0" err="1">
                <a:solidFill>
                  <a:schemeClr val="bg1"/>
                </a:solidFill>
              </a:rPr>
              <a:t>Đặc</a:t>
            </a:r>
            <a:r>
              <a:rPr lang="en-US" sz="3200" b="1" dirty="0">
                <a:solidFill>
                  <a:schemeClr val="bg1"/>
                </a:solidFill>
              </a:rPr>
              <a:t> tả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	Có </a:t>
            </a:r>
            <a:r>
              <a:rPr lang="en-US" sz="2800" dirty="0" err="1">
                <a:latin typeface="Times New Roman (Body)"/>
              </a:rPr>
              <a:t>thê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dùng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các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mô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hình</a:t>
            </a:r>
            <a:r>
              <a:rPr lang="en-US" sz="2800" dirty="0">
                <a:latin typeface="Times New Roman (Body)"/>
              </a:rPr>
              <a:t>/ </a:t>
            </a:r>
            <a:r>
              <a:rPr lang="en-US" sz="2800" dirty="0" err="1">
                <a:latin typeface="Times New Roman (Body)"/>
              </a:rPr>
              <a:t>lược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đô</a:t>
            </a:r>
            <a:r>
              <a:rPr lang="en-US" sz="2800" dirty="0">
                <a:latin typeface="Times New Roman (Body)"/>
              </a:rPr>
              <a:t>̀ </a:t>
            </a:r>
            <a:r>
              <a:rPr lang="en-US" sz="2800" dirty="0" err="1">
                <a:latin typeface="Times New Roman (Body)"/>
              </a:rPr>
              <a:t>sau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đê</a:t>
            </a:r>
            <a:r>
              <a:rPr lang="en-US" sz="2800" dirty="0">
                <a:latin typeface="Times New Roman (Body)"/>
              </a:rPr>
              <a:t>̉ </a:t>
            </a:r>
            <a:r>
              <a:rPr lang="en-US" sz="2800" dirty="0" err="1">
                <a:latin typeface="Times New Roman (Body)"/>
              </a:rPr>
              <a:t>đặc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tả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yêu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cầu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của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khách</a:t>
            </a:r>
            <a:r>
              <a:rPr lang="en-US" sz="2800" dirty="0">
                <a:latin typeface="Times New Roman (Body)"/>
              </a:rPr>
              <a:t> </a:t>
            </a:r>
            <a:r>
              <a:rPr lang="en-US" sz="2800" dirty="0" err="1">
                <a:latin typeface="Times New Roman (Body)"/>
              </a:rPr>
              <a:t>hàng</a:t>
            </a:r>
            <a:r>
              <a:rPr lang="en-US" sz="2800" dirty="0">
                <a:latin typeface="Times New Roman (Body)"/>
              </a:rPr>
              <a:t>.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Use-case Diagram (OOM)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Activity Diagram (OOM)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solidFill>
                  <a:srgbClr val="C00000"/>
                </a:solidFill>
                <a:latin typeface="Times New Roman (Body)"/>
              </a:rPr>
              <a:t>Business Process Model (BPM)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Requirement Model (RM)</a:t>
            </a:r>
          </a:p>
          <a:p>
            <a:pPr marL="531813" indent="-531813" algn="just">
              <a:lnSpc>
                <a:spcPct val="150000"/>
              </a:lnSpc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dirty="0">
                <a:latin typeface="Times New Roman (Body)"/>
              </a:rPr>
              <a:t>Data Flow Diagram(DFD)</a:t>
            </a:r>
          </a:p>
        </p:txBody>
      </p:sp>
    </p:spTree>
    <p:extLst>
      <p:ext uri="{BB962C8B-B14F-4D97-AF65-F5344CB8AC3E}">
        <p14:creationId xmlns:p14="http://schemas.microsoft.com/office/powerpoint/2010/main" val="23611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28600" y="34737"/>
            <a:ext cx="8686800" cy="498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hình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BPM (Business Process Model)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quy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trình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xử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của</a:t>
            </a:r>
            <a:r>
              <a:rPr lang="en-US" sz="2000" b="1" dirty="0">
                <a:solidFill>
                  <a:schemeClr val="bg1"/>
                </a:solidFill>
                <a:latin typeface="Times New Roman (Body)"/>
              </a:rPr>
              <a:t> ví dụ </a:t>
            </a:r>
            <a:r>
              <a:rPr lang="en-US" sz="2000" b="1" dirty="0" err="1">
                <a:solidFill>
                  <a:schemeClr val="bg1"/>
                </a:solidFill>
                <a:latin typeface="Times New Roman (Body)"/>
              </a:rPr>
              <a:t>trên</a:t>
            </a:r>
            <a:endParaRPr lang="en-US" sz="2000" b="1" dirty="0">
              <a:latin typeface="Times New Roman (Body)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2703"/>
          <a:stretch>
            <a:fillRect/>
          </a:stretch>
        </p:blipFill>
        <p:spPr bwMode="auto">
          <a:xfrm>
            <a:off x="0" y="609600"/>
            <a:ext cx="9144000" cy="618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48600" cy="762000"/>
          </a:xfrm>
        </p:spPr>
        <p:txBody>
          <a:bodyPr/>
          <a:lstStyle/>
          <a:p>
            <a:pPr algn="l"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Giai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đoạn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err="1">
                <a:solidFill>
                  <a:schemeClr val="tx1"/>
                </a:solidFill>
              </a:rPr>
              <a:t>khảo</a:t>
            </a:r>
            <a:r>
              <a:rPr lang="en-US" sz="2400" b="1">
                <a:solidFill>
                  <a:schemeClr val="tx1"/>
                </a:solidFill>
              </a:rPr>
              <a:t> sát – xác định yêu cầu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Khảo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sát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hiện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trạng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Xác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định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yêu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cầu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Phân</a:t>
            </a:r>
            <a:r>
              <a:rPr lang="en-US" sz="1400" b="1" dirty="0"/>
              <a:t> </a:t>
            </a:r>
            <a:r>
              <a:rPr lang="en-US" sz="1400" b="1" dirty="0" err="1"/>
              <a:t>tích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1447800" y="1828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 bwMode="auto">
          <a:xfrm>
            <a:off x="762000" y="2209800"/>
            <a:ext cx="1524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286000" y="1600200"/>
            <a:ext cx="5943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B0F0"/>
                </a:solidFill>
              </a:rPr>
              <a:t>Nội</a:t>
            </a:r>
            <a:r>
              <a:rPr lang="en-US" b="1" dirty="0">
                <a:solidFill>
                  <a:srgbClr val="00B0F0"/>
                </a:solidFill>
              </a:rPr>
              <a:t> dung:</a:t>
            </a:r>
            <a:r>
              <a:rPr lang="en-US" dirty="0"/>
              <a:t>	+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		+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152400" y="2819400"/>
            <a:ext cx="28194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B0F0"/>
                </a:solidFill>
              </a:rPr>
              <a:t>Kết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quả</a:t>
            </a:r>
            <a:r>
              <a:rPr lang="en-US" b="1" dirty="0">
                <a:solidFill>
                  <a:srgbClr val="00B0F0"/>
                </a:solidFill>
              </a:rPr>
              <a:t>: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28600" y="152400"/>
            <a:ext cx="85344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1. </a:t>
            </a:r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đoạn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khảo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sát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1895"/>
            <a:ext cx="8458200" cy="677878"/>
          </a:xfr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Các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thành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phần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(BPM)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1500" y="1447800"/>
            <a:ext cx="80010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/>
              <a:t>Organization Unit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/>
              <a:t>Process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/>
              <a:t>Resource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/>
              <a:t>Decision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/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199" y="1295400"/>
            <a:ext cx="77002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16842"/>
          <a:stretch>
            <a:fillRect/>
          </a:stretch>
        </p:blipFill>
        <p:spPr bwMode="auto">
          <a:xfrm>
            <a:off x="6019800" y="1447800"/>
            <a:ext cx="10096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799" y="2590800"/>
            <a:ext cx="28411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581400"/>
            <a:ext cx="1295400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21355" y="4876800"/>
            <a:ext cx="241744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143000"/>
            <a:ext cx="8083296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Flow/resource flow: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Star/End	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399" y="1752600"/>
            <a:ext cx="62807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431" y="3255027"/>
            <a:ext cx="7100569" cy="165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199" y="5105400"/>
            <a:ext cx="219635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4B6528B-7911-489E-A353-4936976D7EA7}"/>
              </a:ext>
            </a:extLst>
          </p:cNvPr>
          <p:cNvSpPr txBox="1">
            <a:spLocks/>
          </p:cNvSpPr>
          <p:nvPr/>
        </p:nvSpPr>
        <p:spPr>
          <a:xfrm>
            <a:off x="304800" y="181895"/>
            <a:ext cx="8458200" cy="677878"/>
          </a:xfrm>
          <a:prstGeom prst="rect">
            <a:avLst/>
          </a:prstGeom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bIns="9144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3200" b="1">
                <a:solidFill>
                  <a:schemeClr val="bg1"/>
                </a:solidFill>
              </a:rPr>
              <a:t>Các thành phần trong (BPM)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04" y="179523"/>
            <a:ext cx="8540496" cy="677878"/>
          </a:xfr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Khảo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sát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hiện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trạng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714506" y="1219200"/>
            <a:ext cx="2277094" cy="5334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Tiếp</a:t>
            </a:r>
            <a:r>
              <a:rPr lang="en-US" sz="2000" dirty="0"/>
              <a:t> </a:t>
            </a:r>
            <a:r>
              <a:rPr lang="en-US" sz="2000" dirty="0" err="1"/>
              <a:t>nhận</a:t>
            </a:r>
            <a:r>
              <a:rPr lang="en-US" sz="2000" dirty="0"/>
              <a:t> </a:t>
            </a:r>
            <a:r>
              <a:rPr lang="en-US" sz="2000" dirty="0" err="1"/>
              <a:t>hô</a:t>
            </a:r>
            <a:r>
              <a:rPr lang="en-US" sz="2000" dirty="0"/>
              <a:t>̀ </a:t>
            </a:r>
            <a:r>
              <a:rPr lang="en-US" sz="2000" dirty="0" err="1"/>
              <a:t>sơ</a:t>
            </a:r>
            <a:r>
              <a:rPr lang="en-US" sz="2000" dirty="0"/>
              <a:t>: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Cập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nhật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hô</a:t>
            </a:r>
            <a:r>
              <a:rPr lang="en-US" sz="2000" dirty="0">
                <a:solidFill>
                  <a:schemeClr val="accent1"/>
                </a:solidFill>
              </a:rPr>
              <a:t>̀ </a:t>
            </a:r>
            <a:r>
              <a:rPr lang="en-US" sz="2000" dirty="0" err="1">
                <a:solidFill>
                  <a:schemeClr val="accent1"/>
                </a:solidFill>
              </a:rPr>
              <a:t>sơ</a:t>
            </a:r>
            <a:r>
              <a:rPr lang="en-US" sz="2000" dirty="0">
                <a:solidFill>
                  <a:schemeClr val="accent1"/>
                </a:solidFill>
              </a:rPr>
              <a:t>: tin </a:t>
            </a:r>
            <a:r>
              <a:rPr lang="en-US" sz="2000" dirty="0" err="1">
                <a:solidFill>
                  <a:schemeClr val="accent1"/>
                </a:solidFill>
              </a:rPr>
              <a:t>học</a:t>
            </a:r>
            <a:r>
              <a:rPr lang="en-US" sz="2000" dirty="0">
                <a:solidFill>
                  <a:schemeClr val="accent1"/>
                </a:solidFill>
              </a:rPr>
              <a:t>/ </a:t>
            </a:r>
            <a:r>
              <a:rPr lang="en-US" sz="2000" dirty="0" err="1">
                <a:solidFill>
                  <a:schemeClr val="accent1"/>
                </a:solidFill>
              </a:rPr>
              <a:t>thủ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công</a:t>
            </a:r>
            <a:endParaRPr lang="en-US" sz="2000" dirty="0">
              <a:solidFill>
                <a:schemeClr val="accent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Kiểm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hô</a:t>
            </a:r>
            <a:r>
              <a:rPr lang="en-US" sz="2000" dirty="0"/>
              <a:t>̀ </a:t>
            </a:r>
            <a:r>
              <a:rPr lang="en-US" sz="2000" dirty="0" err="1"/>
              <a:t>sơ</a:t>
            </a:r>
            <a:r>
              <a:rPr lang="en-US" sz="2000" dirty="0"/>
              <a:t>: tin </a:t>
            </a:r>
            <a:r>
              <a:rPr lang="en-US" sz="2000" dirty="0" err="1"/>
              <a:t>học</a:t>
            </a:r>
            <a:r>
              <a:rPr lang="en-US" sz="2000" dirty="0"/>
              <a:t>/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accent1"/>
                </a:solidFill>
              </a:rPr>
              <a:t>Nhập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hô</a:t>
            </a:r>
            <a:r>
              <a:rPr lang="en-US" sz="2000" dirty="0">
                <a:solidFill>
                  <a:schemeClr val="accent1"/>
                </a:solidFill>
              </a:rPr>
              <a:t>̀ </a:t>
            </a:r>
            <a:r>
              <a:rPr lang="en-US" sz="2000" dirty="0" err="1">
                <a:solidFill>
                  <a:schemeClr val="accent1"/>
                </a:solidFill>
              </a:rPr>
              <a:t>sơ</a:t>
            </a:r>
            <a:r>
              <a:rPr lang="en-US" sz="2000" dirty="0">
                <a:solidFill>
                  <a:schemeClr val="accent1"/>
                </a:solidFill>
              </a:rPr>
              <a:t>: tin </a:t>
            </a:r>
            <a:r>
              <a:rPr lang="en-US" sz="2000" dirty="0" err="1">
                <a:solidFill>
                  <a:schemeClr val="accent1"/>
                </a:solidFill>
              </a:rPr>
              <a:t>học</a:t>
            </a:r>
            <a:endParaRPr lang="en-US" sz="2000" dirty="0">
              <a:solidFill>
                <a:schemeClr val="accent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Nộp</a:t>
            </a:r>
            <a:r>
              <a:rPr lang="en-US" sz="2000" dirty="0"/>
              <a:t> </a:t>
            </a:r>
            <a:r>
              <a:rPr lang="en-US" sz="2000" dirty="0" err="1"/>
              <a:t>giấy</a:t>
            </a:r>
            <a:r>
              <a:rPr lang="en-US" sz="2000" dirty="0"/>
              <a:t> </a:t>
            </a:r>
            <a:r>
              <a:rPr lang="en-US" sz="2000" dirty="0" err="1"/>
              <a:t>vào</a:t>
            </a:r>
            <a:r>
              <a:rPr lang="en-US" sz="2000" dirty="0"/>
              <a:t> </a:t>
            </a:r>
            <a:r>
              <a:rPr lang="en-US" sz="2000" dirty="0" err="1"/>
              <a:t>lớp</a:t>
            </a:r>
            <a:r>
              <a:rPr lang="en-US" sz="2000" dirty="0"/>
              <a:t>: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Cập</a:t>
            </a:r>
            <a:r>
              <a:rPr lang="en-US" sz="2000" dirty="0"/>
              <a:t> </a:t>
            </a:r>
            <a:r>
              <a:rPr lang="en-US" sz="2000" dirty="0" err="1"/>
              <a:t>nhật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sách</a:t>
            </a:r>
            <a:r>
              <a:rPr lang="en-US" sz="2000" dirty="0"/>
              <a:t> </a:t>
            </a:r>
            <a:r>
              <a:rPr lang="en-US" sz="2000" dirty="0" err="1"/>
              <a:t>lớp</a:t>
            </a:r>
            <a:r>
              <a:rPr lang="en-US" sz="2000" dirty="0"/>
              <a:t>: tin </a:t>
            </a:r>
            <a:r>
              <a:rPr lang="en-US" sz="2000" dirty="0" err="1"/>
              <a:t>học</a:t>
            </a:r>
            <a:endParaRPr lang="en-US" sz="20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…	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2703"/>
          <a:stretch>
            <a:fillRect/>
          </a:stretch>
        </p:blipFill>
        <p:spPr bwMode="auto">
          <a:xfrm>
            <a:off x="152400" y="966851"/>
            <a:ext cx="6477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Mô</a:t>
            </a:r>
            <a:r>
              <a:rPr lang="en-US" sz="3200" b="1" dirty="0">
                <a:solidFill>
                  <a:schemeClr val="bg1"/>
                </a:solidFill>
              </a:rPr>
              <a:t> tả </a:t>
            </a:r>
            <a:r>
              <a:rPr lang="en-US" sz="3200" b="1" dirty="0" err="1">
                <a:solidFill>
                  <a:schemeClr val="bg1"/>
                </a:solidFill>
              </a:rPr>
              <a:t>chức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năng</a:t>
            </a:r>
            <a:endParaRPr lang="en-US" sz="3200" b="1" dirty="0">
              <a:latin typeface="Times New Roman (Body)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9936815"/>
              </p:ext>
            </p:extLst>
          </p:nvPr>
        </p:nvGraphicFramePr>
        <p:xfrm>
          <a:off x="838200" y="1600200"/>
          <a:ext cx="77724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Tên</a:t>
                      </a:r>
                      <a:r>
                        <a:rPr lang="en-US" sz="2200" baseline="0"/>
                        <a:t> nghiệp vụ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Mức</a:t>
                      </a:r>
                      <a:r>
                        <a:rPr lang="en-US" sz="2200" baseline="0"/>
                        <a:t> độ hỗ trợ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Ghi chú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581400"/>
            <a:ext cx="7394973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Mức</a:t>
            </a:r>
            <a:r>
              <a:rPr lang="en-US" sz="2400" dirty="0"/>
              <a:t> </a:t>
            </a:r>
            <a:r>
              <a:rPr lang="en-US" sz="2400" dirty="0" err="1"/>
              <a:t>đô</a:t>
            </a:r>
            <a:r>
              <a:rPr lang="en-US" sz="2400" dirty="0"/>
              <a:t>̣: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 Tin </a:t>
            </a:r>
            <a:r>
              <a:rPr lang="en-US" sz="2400" dirty="0" err="1"/>
              <a:t>học</a:t>
            </a:r>
            <a:r>
              <a:rPr lang="en-US" sz="2400" dirty="0"/>
              <a:t> </a:t>
            </a:r>
            <a:r>
              <a:rPr lang="en-US" sz="2400" dirty="0" err="1"/>
              <a:t>hóa</a:t>
            </a:r>
            <a:r>
              <a:rPr lang="en-US" sz="2400" dirty="0"/>
              <a:t> </a:t>
            </a:r>
            <a:r>
              <a:rPr lang="en-US" sz="2400" dirty="0" err="1"/>
              <a:t>hoàn</a:t>
            </a:r>
            <a:r>
              <a:rPr lang="en-US" sz="2400" dirty="0"/>
              <a:t> </a:t>
            </a:r>
            <a:r>
              <a:rPr lang="en-US" sz="2400" dirty="0" err="1"/>
              <a:t>toàn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 Tin </a:t>
            </a:r>
            <a:r>
              <a:rPr lang="en-US" sz="2400" dirty="0" err="1"/>
              <a:t>học</a:t>
            </a:r>
            <a:r>
              <a:rPr lang="en-US" sz="2400" dirty="0"/>
              <a:t> </a:t>
            </a:r>
            <a:r>
              <a:rPr lang="en-US" sz="2400" dirty="0" err="1"/>
              <a:t>hóa</a:t>
            </a:r>
            <a:r>
              <a:rPr lang="en-US" sz="2400" dirty="0"/>
              <a:t> </a:t>
            </a:r>
            <a:r>
              <a:rPr lang="en-US" sz="2400" dirty="0" err="1"/>
              <a:t>thực</a:t>
            </a:r>
            <a:r>
              <a:rPr lang="en-US" sz="2400" dirty="0"/>
              <a:t> </a:t>
            </a:r>
            <a:r>
              <a:rPr lang="en-US" sz="2400" dirty="0" err="1"/>
              <a:t>hiện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thực</a:t>
            </a:r>
            <a:r>
              <a:rPr lang="en-US" sz="2400" dirty="0"/>
              <a:t> </a:t>
            </a:r>
            <a:r>
              <a:rPr lang="en-US" sz="2400" dirty="0" err="1"/>
              <a:t>hiện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Thực</a:t>
            </a:r>
            <a:r>
              <a:rPr lang="en-US" sz="2400" dirty="0"/>
              <a:t> </a:t>
            </a:r>
            <a:r>
              <a:rPr lang="en-US" sz="2400" dirty="0" err="1"/>
              <a:t>hiện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137557"/>
            <a:ext cx="8089075" cy="45828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Qui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cầu</a:t>
            </a:r>
            <a:r>
              <a:rPr lang="en-US" dirty="0"/>
              <a:t>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/ phi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Kiến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thống</a:t>
            </a:r>
            <a:r>
              <a:rPr lang="en-US" dirty="0"/>
              <a:t>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Use case diagram?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use case diagram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Business process model?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BPM?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77EC4315-E684-4875-B93E-6544BF0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52400"/>
            <a:ext cx="8540496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Củng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cố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BPM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ĐH.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/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Hotdeal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ATM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1447"/>
            <a:ext cx="8534400" cy="67787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endParaRPr lang="en-US" sz="3200" b="1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08015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77225"/>
            <a:ext cx="85344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nhóm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Đồ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án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b="1" dirty="0"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Thực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khảo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sát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trạng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cho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đồ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án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học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571500" lvl="1" indent="-2524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207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tả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trình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nghiệp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vụ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571500" lvl="1" indent="-25241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207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Thu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thập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biểu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mẫu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liên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quan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sz="2800" b="1" dirty="0"/>
              <a:t>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BPM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endParaRPr lang="en-US" dirty="0"/>
          </a:p>
          <a:p>
            <a:pPr marL="319087" lvl="1" indent="0" algn="just">
              <a:lnSpc>
                <a:spcPct val="120000"/>
              </a:lnSpc>
              <a:spcBef>
                <a:spcPts val="600"/>
              </a:spcBef>
              <a:buNone/>
              <a:tabLst>
                <a:tab pos="520700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551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/>
              <a:t>Đặc</a:t>
            </a:r>
            <a:r>
              <a:rPr lang="en-US" dirty="0"/>
              <a:t> tả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cầu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use case diagram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viện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trường</a:t>
            </a:r>
            <a:r>
              <a:rPr lang="en-US" dirty="0"/>
              <a:t>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học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bán</a:t>
            </a:r>
            <a:r>
              <a:rPr lang="en-US" dirty="0"/>
              <a:t> </a:t>
            </a:r>
            <a:r>
              <a:rPr lang="en-US" dirty="0" err="1"/>
              <a:t>hàng</a:t>
            </a:r>
            <a:r>
              <a:rPr lang="en-US" dirty="0"/>
              <a:t> ở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rút</a:t>
            </a:r>
            <a:r>
              <a:rPr lang="en-US" dirty="0"/>
              <a:t>/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tiền</a:t>
            </a:r>
            <a:r>
              <a:rPr lang="en-US" dirty="0"/>
              <a:t> ở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máy</a:t>
            </a:r>
            <a:r>
              <a:rPr lang="en-US" dirty="0"/>
              <a:t> ATM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hàng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5" name="Picture 2" descr="http://t3.gstatic.com/images?q=tbn:ANd9GcSNLzJCyj8tmnakPR4fSSTRlFmtgP333-6jXL_y-OM8z0Fg-C3d1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495800"/>
            <a:ext cx="1524000" cy="1758252"/>
          </a:xfrm>
          <a:prstGeom prst="rect">
            <a:avLst/>
          </a:prstGeom>
          <a:noFill/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564522D3-0634-4F28-83BE-36114E722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1447"/>
            <a:ext cx="8534399" cy="677878"/>
          </a:xfrm>
          <a:prstGeom prst="rect">
            <a:avLst/>
          </a:prstGeom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bIns="9144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endParaRPr lang="en-US" sz="3200" b="1" dirty="0">
              <a:latin typeface="Times New Roman (Body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1435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môi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,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,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ra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/>
          </a:p>
          <a:p>
            <a:pPr marL="812483" lvl="1" indent="-538163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Mục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tiêu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sát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trạng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4864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môi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trách</a:t>
            </a:r>
            <a:r>
              <a:rPr lang="en-US" sz="2800" dirty="0"/>
              <a:t>,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vị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/>
              <a:t>Thu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s</a:t>
            </a:r>
            <a:r>
              <a:rPr lang="vi-VN" sz="2800" dirty="0"/>
              <a:t>ơ</a:t>
            </a:r>
            <a:r>
              <a:rPr lang="en-US" sz="2800" dirty="0"/>
              <a:t>, </a:t>
            </a:r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qui </a:t>
            </a:r>
            <a:r>
              <a:rPr lang="en-US" sz="2800" dirty="0" err="1"/>
              <a:t>tắc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: </a:t>
            </a:r>
            <a:r>
              <a:rPr lang="en-US" sz="2800" dirty="0" err="1"/>
              <a:t>nội</a:t>
            </a:r>
            <a:r>
              <a:rPr lang="en-US" sz="2800" dirty="0"/>
              <a:t> qui, qui </a:t>
            </a:r>
            <a:r>
              <a:rPr lang="en-US" sz="2800" dirty="0" err="1"/>
              <a:t>định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lang="en-US" sz="3200" b="1" dirty="0" err="1">
                <a:solidFill>
                  <a:schemeClr val="bg1"/>
                </a:solidFill>
              </a:rPr>
              <a:t>ững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vấn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đề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2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4864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/>
              <a:t>Thu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qui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,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/>
              <a:t>Thu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ý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,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lang="en-US" sz="3200" b="1" dirty="0" err="1">
                <a:solidFill>
                  <a:schemeClr val="bg1"/>
                </a:solidFill>
              </a:rPr>
              <a:t>ững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vấn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đề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486400"/>
          </a:xfrm>
        </p:spPr>
        <p:txBody>
          <a:bodyPr>
            <a:noAutofit/>
          </a:bodyPr>
          <a:lstStyle/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,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,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sót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r>
              <a:rPr lang="en-US" sz="2800" dirty="0"/>
              <a:t>: </a:t>
            </a:r>
            <a:r>
              <a:rPr lang="en-US" sz="2800" dirty="0" err="1"/>
              <a:t>số</a:t>
            </a:r>
            <a:r>
              <a:rPr lang="en-US" sz="2800" dirty="0"/>
              <a:t> l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,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,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, ...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phỏng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.</a:t>
            </a:r>
          </a:p>
          <a:p>
            <a:pPr marL="538163" indent="-538163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ởng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 err="1">
                <a:sym typeface="Symbol" panose="05050102010706020507" pitchFamily="18" charset="2"/>
              </a:rPr>
              <a:t>cần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lập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chiến</a:t>
            </a:r>
            <a:r>
              <a:rPr lang="en-US" sz="2800" dirty="0">
                <a:sym typeface="Symbol" panose="05050102010706020507" pitchFamily="18" charset="2"/>
              </a:rPr>
              <a:t> l</a:t>
            </a:r>
            <a:r>
              <a:rPr lang="vi-VN" sz="2800" dirty="0">
                <a:sym typeface="Symbol" panose="05050102010706020507" pitchFamily="18" charset="2"/>
              </a:rPr>
              <a:t>ư</a:t>
            </a:r>
            <a:r>
              <a:rPr lang="en-US" sz="2800" dirty="0" err="1">
                <a:sym typeface="Symbol" panose="05050102010706020507" pitchFamily="18" charset="2"/>
              </a:rPr>
              <a:t>ợc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cho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viêc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khảo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sát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đối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với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cuộc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372501</TotalTime>
  <Words>3253</Words>
  <Application>Microsoft Office PowerPoint</Application>
  <PresentationFormat>On-screen Show (4:3)</PresentationFormat>
  <Paragraphs>427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Times New Roman</vt:lpstr>
      <vt:lpstr>Times New Roman (Body)</vt:lpstr>
      <vt:lpstr>Wingdings</vt:lpstr>
      <vt:lpstr>Wingdings 2</vt:lpstr>
      <vt:lpstr>Equity</vt:lpstr>
      <vt:lpstr>Chương 3. KHẢO SÁT HIỆN TRẠNG, PHÂN TÍCH VÀ ĐẶC TẢ CÁC YÊU CẦU</vt:lpstr>
      <vt:lpstr>PowerPoint Presentation</vt:lpstr>
      <vt:lpstr>PowerPoint Presentation</vt:lpstr>
      <vt:lpstr>PowerPoint Presentation</vt:lpstr>
      <vt:lpstr>Giai đoạn khảo sát – xác định yêu cầu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Một số mẫu báo biểu, thống kê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Ý nghĩa của mô hình Use-Case</vt:lpstr>
      <vt:lpstr>Những ai quan tâm đến use-case?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Các thành phần trong (BPM)</vt:lpstr>
      <vt:lpstr>PowerPoint Presentation</vt:lpstr>
      <vt:lpstr>Khảo sát hiện trạng</vt:lpstr>
      <vt:lpstr>PowerPoint Presentation</vt:lpstr>
      <vt:lpstr>PowerPoint Presentation</vt:lpstr>
      <vt:lpstr>Bài tập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BichNgan</dc:creator>
  <cp:lastModifiedBy>Mạnh Thiên Lý</cp:lastModifiedBy>
  <cp:revision>342</cp:revision>
  <dcterms:created xsi:type="dcterms:W3CDTF">2010-03-01T07:57:25Z</dcterms:created>
  <dcterms:modified xsi:type="dcterms:W3CDTF">2022-08-31T16:01:42Z</dcterms:modified>
</cp:coreProperties>
</file>