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handoutMasterIdLst>
    <p:handoutMasterId r:id="rId87"/>
  </p:handoutMasterIdLst>
  <p:sldIdLst>
    <p:sldId id="256" r:id="rId2"/>
    <p:sldId id="388" r:id="rId3"/>
    <p:sldId id="278" r:id="rId4"/>
    <p:sldId id="257" r:id="rId5"/>
    <p:sldId id="280" r:id="rId6"/>
    <p:sldId id="281" r:id="rId7"/>
    <p:sldId id="282" r:id="rId8"/>
    <p:sldId id="283" r:id="rId9"/>
    <p:sldId id="284" r:id="rId10"/>
    <p:sldId id="279" r:id="rId11"/>
    <p:sldId id="285" r:id="rId12"/>
    <p:sldId id="287" r:id="rId13"/>
    <p:sldId id="288" r:id="rId14"/>
    <p:sldId id="289" r:id="rId15"/>
    <p:sldId id="290" r:id="rId16"/>
    <p:sldId id="286" r:id="rId17"/>
    <p:sldId id="291" r:id="rId18"/>
    <p:sldId id="293" r:id="rId19"/>
    <p:sldId id="294" r:id="rId20"/>
    <p:sldId id="295" r:id="rId21"/>
    <p:sldId id="296" r:id="rId22"/>
    <p:sldId id="297" r:id="rId23"/>
    <p:sldId id="299" r:id="rId24"/>
    <p:sldId id="300" r:id="rId25"/>
    <p:sldId id="301" r:id="rId26"/>
    <p:sldId id="302" r:id="rId27"/>
    <p:sldId id="303" r:id="rId28"/>
    <p:sldId id="304" r:id="rId29"/>
    <p:sldId id="305" r:id="rId30"/>
    <p:sldId id="308" r:id="rId31"/>
    <p:sldId id="307" r:id="rId32"/>
    <p:sldId id="309" r:id="rId33"/>
    <p:sldId id="310" r:id="rId34"/>
    <p:sldId id="311" r:id="rId35"/>
    <p:sldId id="313" r:id="rId36"/>
    <p:sldId id="314" r:id="rId37"/>
    <p:sldId id="315" r:id="rId38"/>
    <p:sldId id="316" r:id="rId39"/>
    <p:sldId id="317" r:id="rId40"/>
    <p:sldId id="318" r:id="rId41"/>
    <p:sldId id="312" r:id="rId42"/>
    <p:sldId id="319" r:id="rId43"/>
    <p:sldId id="320" r:id="rId44"/>
    <p:sldId id="298" r:id="rId45"/>
    <p:sldId id="43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6" r:id="rId60"/>
    <p:sldId id="432" r:id="rId61"/>
    <p:sldId id="337" r:id="rId62"/>
    <p:sldId id="338" r:id="rId63"/>
    <p:sldId id="339" r:id="rId64"/>
    <p:sldId id="340" r:id="rId65"/>
    <p:sldId id="341" r:id="rId66"/>
    <p:sldId id="342" r:id="rId67"/>
    <p:sldId id="343" r:id="rId68"/>
    <p:sldId id="344" r:id="rId69"/>
    <p:sldId id="345" r:id="rId70"/>
    <p:sldId id="346" r:id="rId71"/>
    <p:sldId id="347" r:id="rId72"/>
    <p:sldId id="349" r:id="rId73"/>
    <p:sldId id="350" r:id="rId74"/>
    <p:sldId id="351" r:id="rId75"/>
    <p:sldId id="352" r:id="rId76"/>
    <p:sldId id="353" r:id="rId77"/>
    <p:sldId id="354" r:id="rId78"/>
    <p:sldId id="355" r:id="rId79"/>
    <p:sldId id="356" r:id="rId80"/>
    <p:sldId id="357" r:id="rId81"/>
    <p:sldId id="358" r:id="rId82"/>
    <p:sldId id="359" r:id="rId83"/>
    <p:sldId id="433" r:id="rId84"/>
    <p:sldId id="360" r:id="rId8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78" autoAdjust="0"/>
    <p:restoredTop sz="84615" autoAdjust="0"/>
  </p:normalViewPr>
  <p:slideViewPr>
    <p:cSldViewPr>
      <p:cViewPr varScale="1">
        <p:scale>
          <a:sx n="53" d="100"/>
          <a:sy n="53" d="100"/>
        </p:scale>
        <p:origin x="1344"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56"/>
    </p:cViewPr>
  </p:sorterViewPr>
  <p:notesViewPr>
    <p:cSldViewPr>
      <p:cViewPr varScale="1">
        <p:scale>
          <a:sx n="46" d="100"/>
          <a:sy n="46" d="100"/>
        </p:scale>
        <p:origin x="266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059E3A-FF3E-9CF1-D5B3-7CDE56D7DDB9}"/>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A2EF32F-29D3-4620-8BC6-76F018F75802}" type="slidenum">
              <a:rPr lang="en-US" smtClean="0"/>
              <a:t>‹#›</a:t>
            </a:fld>
            <a:endParaRPr lang="en-US"/>
          </a:p>
        </p:txBody>
      </p:sp>
    </p:spTree>
    <p:extLst>
      <p:ext uri="{BB962C8B-B14F-4D97-AF65-F5344CB8AC3E}">
        <p14:creationId xmlns:p14="http://schemas.microsoft.com/office/powerpoint/2010/main" val="378153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24B031E1-18AC-4799-ACB8-41B9FD996D95}" type="datetimeFigureOut">
              <a:rPr lang="en-US"/>
              <a:pPr>
                <a:defRPr/>
              </a:pPr>
              <a:t>8/31/2022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D5CF73C6-7D77-4105-B8EC-A3D35C3B4BD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307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5CF73C6-7D77-4105-B8EC-A3D35C3B4BDB}"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59</a:t>
            </a:fld>
            <a:endParaRPr lang="en-US"/>
          </a:p>
        </p:txBody>
      </p:sp>
    </p:spTree>
    <p:extLst>
      <p:ext uri="{BB962C8B-B14F-4D97-AF65-F5344CB8AC3E}">
        <p14:creationId xmlns:p14="http://schemas.microsoft.com/office/powerpoint/2010/main" val="246756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Sửa</a:t>
            </a:r>
            <a:r>
              <a:rPr lang="en-US" dirty="0"/>
              <a:t> </a:t>
            </a:r>
            <a:r>
              <a:rPr lang="en-US" dirty="0" err="1"/>
              <a:t>hình</a:t>
            </a:r>
            <a:r>
              <a:rPr lang="en-US" dirty="0"/>
              <a:t> (</a:t>
            </a:r>
            <a:r>
              <a:rPr lang="en-US" dirty="0" err="1"/>
              <a:t>sai</a:t>
            </a:r>
            <a:r>
              <a:rPr lang="en-US" dirty="0"/>
              <a:t>)</a:t>
            </a:r>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62</a:t>
            </a:fld>
            <a:endParaRPr lang="en-US"/>
          </a:p>
        </p:txBody>
      </p:sp>
    </p:spTree>
    <p:extLst>
      <p:ext uri="{BB962C8B-B14F-4D97-AF65-F5344CB8AC3E}">
        <p14:creationId xmlns:p14="http://schemas.microsoft.com/office/powerpoint/2010/main" val="25196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64</a:t>
            </a:fld>
            <a:endParaRPr lang="en-US"/>
          </a:p>
        </p:txBody>
      </p:sp>
    </p:spTree>
    <p:extLst>
      <p:ext uri="{BB962C8B-B14F-4D97-AF65-F5344CB8AC3E}">
        <p14:creationId xmlns:p14="http://schemas.microsoft.com/office/powerpoint/2010/main" val="236019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72</a:t>
            </a:fld>
            <a:endParaRPr lang="en-US"/>
          </a:p>
        </p:txBody>
      </p:sp>
    </p:spTree>
    <p:extLst>
      <p:ext uri="{BB962C8B-B14F-4D97-AF65-F5344CB8AC3E}">
        <p14:creationId xmlns:p14="http://schemas.microsoft.com/office/powerpoint/2010/main" val="44022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78</a:t>
            </a:fld>
            <a:endParaRPr lang="en-US"/>
          </a:p>
        </p:txBody>
      </p:sp>
    </p:spTree>
    <p:extLst>
      <p:ext uri="{BB962C8B-B14F-4D97-AF65-F5344CB8AC3E}">
        <p14:creationId xmlns:p14="http://schemas.microsoft.com/office/powerpoint/2010/main" val="335785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CF73C6-7D77-4105-B8EC-A3D35C3B4BDB}" type="slidenum">
              <a:rPr lang="en-US" smtClean="0"/>
              <a:pPr>
                <a:defRPr/>
              </a:pPr>
              <a:t>80</a:t>
            </a:fld>
            <a:endParaRPr lang="en-US"/>
          </a:p>
        </p:txBody>
      </p:sp>
    </p:spTree>
    <p:extLst>
      <p:ext uri="{BB962C8B-B14F-4D97-AF65-F5344CB8AC3E}">
        <p14:creationId xmlns:p14="http://schemas.microsoft.com/office/powerpoint/2010/main" val="335900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fld id="{24E30C4C-4F26-44A5-98C9-ED7D9D73919B}" type="datetime1">
              <a:rPr lang="en-US" smtClean="0"/>
              <a:pPr>
                <a:defRPr/>
              </a:pPr>
              <a:t>8/31/2022</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AEE89574-C259-4428-AD6A-FD124BE81E7C}"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E338326-E913-4B3F-9C12-F64C6B597DAD}" type="datetime1">
              <a:rPr lang="en-US" smtClean="0"/>
              <a:pPr>
                <a:defRPr/>
              </a:pPr>
              <a:t>8/31/2022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D1D3A7-DC25-4D62-89D8-3295988E831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2AB864F-7A3C-433A-A648-2D17FCC43780}" type="datetime1">
              <a:rPr lang="en-US" smtClean="0"/>
              <a:pPr>
                <a:defRPr/>
              </a:pPr>
              <a:t>8/31/2022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3D0BD0-ED2C-4160-BA75-FBACB2BB42E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DEA45FC5-8C50-4889-9618-7A28270D3F0C}" type="datetime1">
              <a:rPr lang="en-US" smtClean="0"/>
              <a:pPr>
                <a:defRPr/>
              </a:pPr>
              <a:t>8/31/2022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EC9FFC-197A-4590-AAA9-4CB6B3644173}"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82B699DC-54FB-47C4-BF59-38872FD3F6CD}" type="datetime1">
              <a:rPr lang="en-US" smtClean="0"/>
              <a:pPr>
                <a:defRPr/>
              </a:pPr>
              <a:t>8/31/2022</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B866CAAF-12A4-4112-8E20-8E69768513C3}"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19DF7BB1-4473-4F07-82B4-6295BF0D5CD3}" type="datetime1">
              <a:rPr lang="en-US" smtClean="0"/>
              <a:pPr>
                <a:defRPr/>
              </a:pPr>
              <a:t>8/31/2022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B7AA906-8476-4C19-AB36-4486C4EDA3C6}"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0226DD82-1B4A-4F1E-9C0F-29DE377BA091}" type="datetime1">
              <a:rPr lang="en-US" smtClean="0"/>
              <a:pPr>
                <a:defRPr/>
              </a:pPr>
              <a:t>8/31/2022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2F8897-F642-43D0-909B-1B1225BCDA4C}"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29C3693A-3B76-46F8-A87B-A28B8FE946CA}" type="datetime1">
              <a:rPr lang="en-US" smtClean="0"/>
              <a:pPr>
                <a:defRPr/>
              </a:pPr>
              <a:t>8/31/2022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CB8ACA0-09D8-4DDB-A30A-FA016DBBF38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3293037-A24E-4908-BA94-BD97ECCDE021}" type="datetime1">
              <a:rPr lang="en-US" smtClean="0"/>
              <a:pPr>
                <a:defRPr/>
              </a:pPr>
              <a:t>8/31/2022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6B98BE9-221E-42DD-B6A3-98BBC582F3D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EC2D0A5-5563-40CD-B34B-1B0369E34DD5}" type="datetime1">
              <a:rPr lang="en-US" smtClean="0"/>
              <a:pPr>
                <a:defRPr/>
              </a:pPr>
              <a:t>8/31/2022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C8EC1E-8615-41DF-B577-CE39819E3645}"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EE2A0145-65A3-47E7-8FAC-D0B48C4D92F0}" type="datetime1">
              <a:rPr lang="en-US" smtClean="0"/>
              <a:pPr>
                <a:defRPr/>
              </a:pPr>
              <a:t>8/31/2022</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558A8E4D-FA8D-4E08-87CD-C0800D90BCC1}"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a:solidFill>
            <a:schemeClr val="accent2"/>
          </a:solidFill>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1F993D16-BFDF-4F15-AB47-6005EE6C62D0}" type="datetime1">
              <a:rPr lang="en-US" smtClean="0"/>
              <a:pPr>
                <a:defRPr/>
              </a:pPr>
              <a:t>8/31/2022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1BECDBB-B2E5-417C-9BB3-32FF5EB9FD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b="1" kern="1200">
          <a:solidFill>
            <a:schemeClr val="bg1"/>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hyperlink" Target="mailto:nganntb@hcmup.edu.vn" TargetMode="External"/><Relationship Id="rId2" Type="http://schemas.openxmlformats.org/officeDocument/2006/relationships/hyperlink" Target="mailto:nganinfo@gmail.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2470ACB-D808-4C6A-94D1-7E11DCBDC910}" type="slidenum">
              <a:rPr lang="en-US" smtClean="0"/>
              <a:pPr/>
              <a:t>1</a:t>
            </a:fld>
            <a:endParaRPr lang="en-US"/>
          </a:p>
        </p:txBody>
      </p:sp>
      <p:sp>
        <p:nvSpPr>
          <p:cNvPr id="2" name="Title 1"/>
          <p:cNvSpPr>
            <a:spLocks noGrp="1"/>
          </p:cNvSpPr>
          <p:nvPr>
            <p:ph type="ctrTitle"/>
          </p:nvPr>
        </p:nvSpPr>
        <p:spPr>
          <a:xfrm>
            <a:off x="76200" y="1524000"/>
            <a:ext cx="8991600" cy="1470025"/>
          </a:xfrm>
        </p:spPr>
        <p:txBody>
          <a:bodyPr>
            <a:normAutofit fontScale="90000"/>
          </a:bodyPr>
          <a:lstStyle/>
          <a:p>
            <a:pPr>
              <a:lnSpc>
                <a:spcPct val="150000"/>
              </a:lnSpc>
            </a:pPr>
            <a:r>
              <a:rPr lang="en-US" b="1" err="1">
                <a:solidFill>
                  <a:schemeClr val="bg1"/>
                </a:solidFill>
              </a:rPr>
              <a:t>Chương</a:t>
            </a:r>
            <a:r>
              <a:rPr lang="en-US" b="1">
                <a:solidFill>
                  <a:schemeClr val="bg1"/>
                </a:solidFill>
              </a:rPr>
              <a:t> 3. </a:t>
            </a:r>
            <a:r>
              <a:rPr lang="en-US" b="1" dirty="0">
                <a:solidFill>
                  <a:schemeClr val="bg1"/>
                </a:solidFill>
              </a:rPr>
              <a:t>KHẢO SÁT HIỆN TRẠNG, PHÂN TÍCH VÀ ĐẶC TẢ CÁC YÊU CẦU</a:t>
            </a:r>
          </a:p>
        </p:txBody>
      </p:sp>
      <p:sp>
        <p:nvSpPr>
          <p:cNvPr id="5" name="TextBox 4"/>
          <p:cNvSpPr txBox="1"/>
          <p:nvPr/>
        </p:nvSpPr>
        <p:spPr>
          <a:xfrm>
            <a:off x="228600" y="609600"/>
            <a:ext cx="7086600" cy="523220"/>
          </a:xfrm>
          <a:prstGeom prst="rect">
            <a:avLst/>
          </a:prstGeom>
          <a:noFill/>
        </p:spPr>
        <p:txBody>
          <a:bodyPr wrap="square" rtlCol="0">
            <a:spAutoFit/>
          </a:bodyPr>
          <a:lstStyle/>
          <a:p>
            <a:r>
              <a:rPr lang="en-US" sz="2800" b="1" i="1">
                <a:solidFill>
                  <a:schemeClr val="accent6">
                    <a:lumMod val="75000"/>
                  </a:schemeClr>
                </a:solidFill>
                <a:latin typeface="Arial" panose="020B0604020202020204" pitchFamily="34" charset="0"/>
                <a:cs typeface="Arial" panose="020B0604020202020204" pitchFamily="34" charset="0"/>
              </a:rPr>
              <a:t>NHẬP MÔN CÔNG </a:t>
            </a:r>
            <a:r>
              <a:rPr lang="en-US" sz="2800" b="1" i="1" dirty="0">
                <a:solidFill>
                  <a:schemeClr val="accent6">
                    <a:lumMod val="75000"/>
                  </a:schemeClr>
                </a:solidFill>
                <a:latin typeface="Arial" panose="020B0604020202020204" pitchFamily="34" charset="0"/>
                <a:cs typeface="Arial" panose="020B0604020202020204" pitchFamily="34" charset="0"/>
              </a:rPr>
              <a:t>NGHỆ PHẦN MỀM</a:t>
            </a:r>
          </a:p>
        </p:txBody>
      </p:sp>
      <p:sp>
        <p:nvSpPr>
          <p:cNvPr id="6" name="Subtitle 5"/>
          <p:cNvSpPr>
            <a:spLocks noGrp="1"/>
          </p:cNvSpPr>
          <p:nvPr>
            <p:ph type="subTitle" idx="1"/>
          </p:nvPr>
        </p:nvSpPr>
        <p:spPr/>
        <p:txBody>
          <a:bodyPr/>
          <a:lstStyle/>
          <a:p>
            <a:endParaRPr lang="en-US"/>
          </a:p>
        </p:txBody>
      </p:sp>
      <p:sp>
        <p:nvSpPr>
          <p:cNvPr id="7" name="TextBox 6">
            <a:extLst>
              <a:ext uri="{FF2B5EF4-FFF2-40B4-BE49-F238E27FC236}">
                <a16:creationId xmlns:a16="http://schemas.microsoft.com/office/drawing/2014/main" id="{9957A0E0-CE90-470F-9BAB-CA62A607AA63}"/>
              </a:ext>
            </a:extLst>
          </p:cNvPr>
          <p:cNvSpPr txBox="1"/>
          <p:nvPr/>
        </p:nvSpPr>
        <p:spPr>
          <a:xfrm>
            <a:off x="3810000" y="6324600"/>
            <a:ext cx="1981200" cy="369332"/>
          </a:xfrm>
          <a:prstGeom prst="rect">
            <a:avLst/>
          </a:prstGeom>
          <a:noFill/>
        </p:spPr>
        <p:txBody>
          <a:bodyPr wrap="square" rtlCol="0">
            <a:spAutoFit/>
          </a:bodyPr>
          <a:lstStyle/>
          <a:p>
            <a:pPr algn="ctr"/>
            <a:r>
              <a:rPr lang="en-US"/>
              <a:t>08/2022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63562"/>
          </a:xfrm>
        </p:spPr>
        <p:txBody>
          <a:bodyPr>
            <a:noAutofit/>
          </a:bodyPr>
          <a:lstStyle/>
          <a:p>
            <a:pPr>
              <a:lnSpc>
                <a:spcPct val="120000"/>
              </a:lnSpc>
            </a:pPr>
            <a:r>
              <a:rPr lang="en-US" sz="3200" dirty="0"/>
              <a:t>2. </a:t>
            </a:r>
            <a:r>
              <a:rPr lang="en-US" sz="3200" dirty="0" err="1"/>
              <a:t>Mô</a:t>
            </a:r>
            <a:r>
              <a:rPr lang="en-US" sz="3200" dirty="0"/>
              <a:t> </a:t>
            </a:r>
            <a:r>
              <a:rPr lang="en-US" sz="3200" dirty="0" err="1"/>
              <a:t>hình</a:t>
            </a:r>
            <a:r>
              <a:rPr lang="en-US" sz="3200" dirty="0"/>
              <a:t> </a:t>
            </a:r>
            <a:r>
              <a:rPr lang="en-US" sz="3200" dirty="0" err="1"/>
              <a:t>dữ</a:t>
            </a:r>
            <a:r>
              <a:rPr lang="en-US" sz="3200" dirty="0"/>
              <a:t> </a:t>
            </a:r>
            <a:r>
              <a:rPr lang="en-US" sz="3200" dirty="0" err="1"/>
              <a:t>liệu</a:t>
            </a:r>
            <a:r>
              <a:rPr lang="en-US" sz="3200" dirty="0"/>
              <a:t> </a:t>
            </a:r>
            <a:r>
              <a:rPr lang="en-US" sz="3200" dirty="0" err="1"/>
              <a:t>quan</a:t>
            </a:r>
            <a:r>
              <a:rPr lang="en-US" sz="3200" dirty="0"/>
              <a:t> </a:t>
            </a:r>
            <a:r>
              <a:rPr lang="en-US" sz="3200" dirty="0" err="1"/>
              <a:t>niệm</a:t>
            </a:r>
            <a:r>
              <a:rPr lang="en-US" sz="3200" dirty="0"/>
              <a:t> (CDM/ ERD)</a:t>
            </a:r>
          </a:p>
        </p:txBody>
      </p:sp>
      <p:sp>
        <p:nvSpPr>
          <p:cNvPr id="3" name="Slide Number Placeholder 2"/>
          <p:cNvSpPr>
            <a:spLocks noGrp="1"/>
          </p:cNvSpPr>
          <p:nvPr>
            <p:ph type="sldNum" sz="quarter" idx="12"/>
          </p:nvPr>
        </p:nvSpPr>
        <p:spPr/>
        <p:txBody>
          <a:bodyPr/>
          <a:lstStyle/>
          <a:p>
            <a:fld id="{41EC9FFC-197A-4590-AAA9-4CB6B3644173}" type="slidenum">
              <a:rPr lang="en-US" smtClean="0"/>
              <a:pPr/>
              <a:t>10</a:t>
            </a:fld>
            <a:endParaRPr lang="en-US"/>
          </a:p>
        </p:txBody>
      </p:sp>
      <p:sp>
        <p:nvSpPr>
          <p:cNvPr id="8" name="Content Placeholder 7"/>
          <p:cNvSpPr>
            <a:spLocks noGrp="1"/>
          </p:cNvSpPr>
          <p:nvPr>
            <p:ph sz="quarter" idx="1"/>
          </p:nvPr>
        </p:nvSpPr>
        <p:spPr>
          <a:xfrm>
            <a:off x="381000" y="1066800"/>
            <a:ext cx="8305800" cy="5257800"/>
          </a:xfrm>
        </p:spPr>
        <p:txBody>
          <a:bodyPr>
            <a:normAutofit fontScale="92500" lnSpcReduction="10000"/>
          </a:bodyPr>
          <a:lstStyle/>
          <a:p>
            <a:pPr algn="just">
              <a:lnSpc>
                <a:spcPct val="130000"/>
              </a:lnSpc>
              <a:spcBef>
                <a:spcPts val="600"/>
              </a:spcBef>
            </a:pPr>
            <a:r>
              <a:rPr lang="en-US" dirty="0" err="1"/>
              <a:t>Mô</a:t>
            </a:r>
            <a:r>
              <a:rPr lang="en-US" dirty="0"/>
              <a:t> </a:t>
            </a:r>
            <a:r>
              <a:rPr lang="en-US" dirty="0" err="1"/>
              <a:t>hình</a:t>
            </a:r>
            <a:r>
              <a:rPr lang="en-US" dirty="0"/>
              <a:t> </a:t>
            </a:r>
            <a:r>
              <a:rPr lang="en-US" dirty="0" err="1"/>
              <a:t>thực</a:t>
            </a:r>
            <a:r>
              <a:rPr lang="en-US" dirty="0"/>
              <a:t> </a:t>
            </a:r>
            <a:r>
              <a:rPr lang="en-US" dirty="0" err="1"/>
              <a:t>thê</a:t>
            </a:r>
            <a:r>
              <a:rPr lang="en-US" dirty="0"/>
              <a:t>̉ </a:t>
            </a:r>
            <a:r>
              <a:rPr lang="en-US" dirty="0" err="1"/>
              <a:t>kết</a:t>
            </a:r>
            <a:r>
              <a:rPr lang="en-US" dirty="0"/>
              <a:t> </a:t>
            </a:r>
            <a:r>
              <a:rPr lang="en-US" dirty="0" err="1"/>
              <a:t>hợp</a:t>
            </a:r>
            <a:r>
              <a:rPr lang="en-US" dirty="0"/>
              <a:t> </a:t>
            </a:r>
            <a:r>
              <a:rPr lang="en-US" b="1" dirty="0">
                <a:solidFill>
                  <a:schemeClr val="accent2"/>
                </a:solidFill>
              </a:rPr>
              <a:t>(Entity Relationship Diagram, Conceptual Data Model)</a:t>
            </a:r>
            <a:r>
              <a:rPr lang="en-US" dirty="0"/>
              <a:t> </a:t>
            </a:r>
            <a:r>
              <a:rPr lang="en-US" dirty="0" err="1"/>
              <a:t>mô</a:t>
            </a:r>
            <a:r>
              <a:rPr lang="en-US" dirty="0"/>
              <a:t> tả </a:t>
            </a:r>
            <a:r>
              <a:rPr lang="en-US" dirty="0" err="1"/>
              <a:t>mối</a:t>
            </a:r>
            <a:r>
              <a:rPr lang="en-US" dirty="0"/>
              <a:t> </a:t>
            </a:r>
            <a:r>
              <a:rPr lang="en-US" dirty="0" err="1"/>
              <a:t>quan</a:t>
            </a:r>
            <a:r>
              <a:rPr lang="en-US" dirty="0"/>
              <a:t> </a:t>
            </a:r>
            <a:r>
              <a:rPr lang="en-US" dirty="0" err="1"/>
              <a:t>hệ</a:t>
            </a:r>
            <a:r>
              <a:rPr lang="en-US" dirty="0"/>
              <a:t> </a:t>
            </a:r>
            <a:r>
              <a:rPr lang="en-US" dirty="0" err="1"/>
              <a:t>giữa</a:t>
            </a:r>
            <a:r>
              <a:rPr lang="en-US" dirty="0"/>
              <a:t> </a:t>
            </a:r>
            <a:r>
              <a:rPr lang="en-US" dirty="0" err="1"/>
              <a:t>các</a:t>
            </a:r>
            <a:r>
              <a:rPr lang="en-US" dirty="0"/>
              <a:t> </a:t>
            </a:r>
            <a:r>
              <a:rPr lang="en-US" dirty="0" err="1"/>
              <a:t>thực</a:t>
            </a:r>
            <a:r>
              <a:rPr lang="en-US" dirty="0"/>
              <a:t> </a:t>
            </a:r>
            <a:r>
              <a:rPr lang="en-US" dirty="0" err="1"/>
              <a:t>thê</a:t>
            </a:r>
            <a:r>
              <a:rPr lang="en-US" dirty="0"/>
              <a:t>̉.</a:t>
            </a:r>
          </a:p>
          <a:p>
            <a:pPr algn="just">
              <a:lnSpc>
                <a:spcPct val="130000"/>
              </a:lnSpc>
              <a:spcBef>
                <a:spcPts val="600"/>
              </a:spcBef>
            </a:pPr>
            <a:r>
              <a:rPr lang="en-US" b="1" dirty="0" err="1"/>
              <a:t>Mỗi</a:t>
            </a:r>
            <a:r>
              <a:rPr lang="en-US" b="1" dirty="0"/>
              <a:t> </a:t>
            </a:r>
            <a:r>
              <a:rPr lang="en-US" b="1" dirty="0" err="1"/>
              <a:t>thực</a:t>
            </a:r>
            <a:r>
              <a:rPr lang="en-US" b="1" dirty="0"/>
              <a:t> </a:t>
            </a:r>
            <a:r>
              <a:rPr lang="en-US" b="1" dirty="0" err="1"/>
              <a:t>thê</a:t>
            </a:r>
            <a:r>
              <a:rPr lang="en-US" b="1" dirty="0"/>
              <a:t>̉ là 1 </a:t>
            </a:r>
            <a:r>
              <a:rPr lang="en-US" b="1" dirty="0" err="1"/>
              <a:t>đối</a:t>
            </a:r>
            <a:r>
              <a:rPr lang="en-US" b="1" dirty="0"/>
              <a:t> </a:t>
            </a:r>
            <a:r>
              <a:rPr lang="en-US" b="1" dirty="0" err="1"/>
              <a:t>tượng</a:t>
            </a:r>
            <a:r>
              <a:rPr lang="en-US" b="1" dirty="0"/>
              <a:t>, 1 </a:t>
            </a:r>
            <a:r>
              <a:rPr lang="en-US" b="1" dirty="0" err="1"/>
              <a:t>nhiệm</a:t>
            </a:r>
            <a:r>
              <a:rPr lang="en-US" b="1" dirty="0"/>
              <a:t> vụ, 1 </a:t>
            </a:r>
            <a:r>
              <a:rPr lang="en-US" b="1" dirty="0" err="1"/>
              <a:t>sư</a:t>
            </a:r>
            <a:r>
              <a:rPr lang="en-US" b="1" dirty="0"/>
              <a:t>̣ </a:t>
            </a:r>
            <a:r>
              <a:rPr lang="en-US" b="1" dirty="0" err="1"/>
              <a:t>kiện</a:t>
            </a:r>
            <a:r>
              <a:rPr lang="en-US" b="1" dirty="0"/>
              <a:t> </a:t>
            </a:r>
            <a:r>
              <a:rPr lang="en-US" b="1" dirty="0" err="1"/>
              <a:t>trong</a:t>
            </a:r>
            <a:r>
              <a:rPr lang="en-US" b="1" dirty="0"/>
              <a:t> </a:t>
            </a:r>
            <a:r>
              <a:rPr lang="en-US" b="1" dirty="0" err="1"/>
              <a:t>thê</a:t>
            </a:r>
            <a:r>
              <a:rPr lang="en-US" b="1" dirty="0"/>
              <a:t>́ </a:t>
            </a:r>
            <a:r>
              <a:rPr lang="en-US" b="1" dirty="0" err="1"/>
              <a:t>giới</a:t>
            </a:r>
            <a:r>
              <a:rPr lang="en-US" b="1" dirty="0"/>
              <a:t> </a:t>
            </a:r>
            <a:r>
              <a:rPr lang="en-US" b="1" dirty="0" err="1"/>
              <a:t>thực</a:t>
            </a:r>
            <a:r>
              <a:rPr lang="en-US" b="1" dirty="0"/>
              <a:t> </a:t>
            </a:r>
            <a:r>
              <a:rPr lang="en-US" b="1" dirty="0" err="1"/>
              <a:t>và</a:t>
            </a:r>
            <a:r>
              <a:rPr lang="en-US" b="1" dirty="0"/>
              <a:t> </a:t>
            </a:r>
            <a:r>
              <a:rPr lang="en-US" b="1" dirty="0" err="1"/>
              <a:t>được</a:t>
            </a:r>
            <a:r>
              <a:rPr lang="en-US" b="1" dirty="0"/>
              <a:t> </a:t>
            </a:r>
            <a:r>
              <a:rPr lang="en-US" b="1" dirty="0" err="1"/>
              <a:t>mô</a:t>
            </a:r>
            <a:r>
              <a:rPr lang="en-US" b="1" dirty="0"/>
              <a:t> tả </a:t>
            </a:r>
            <a:r>
              <a:rPr lang="en-US" b="1" dirty="0" err="1"/>
              <a:t>bởi</a:t>
            </a:r>
            <a:r>
              <a:rPr lang="en-US" b="1" dirty="0"/>
              <a:t> </a:t>
            </a:r>
            <a:r>
              <a:rPr lang="en-US" b="1" dirty="0" err="1"/>
              <a:t>tập</a:t>
            </a:r>
            <a:r>
              <a:rPr lang="en-US" b="1" dirty="0"/>
              <a:t> </a:t>
            </a:r>
            <a:r>
              <a:rPr lang="en-US" b="1" dirty="0" err="1"/>
              <a:t>các</a:t>
            </a:r>
            <a:r>
              <a:rPr lang="en-US" b="1" dirty="0"/>
              <a:t> </a:t>
            </a:r>
            <a:r>
              <a:rPr lang="en-US" b="1" dirty="0" err="1"/>
              <a:t>thuộc</a:t>
            </a:r>
            <a:r>
              <a:rPr lang="en-US" b="1" dirty="0"/>
              <a:t> </a:t>
            </a:r>
            <a:r>
              <a:rPr lang="en-US" b="1" dirty="0" err="1"/>
              <a:t>tính</a:t>
            </a:r>
            <a:r>
              <a:rPr lang="en-US" dirty="0"/>
              <a:t>. (</a:t>
            </a:r>
            <a:r>
              <a:rPr lang="en-US" dirty="0" err="1"/>
              <a:t>Một</a:t>
            </a:r>
            <a:r>
              <a:rPr lang="en-US" dirty="0"/>
              <a:t> </a:t>
            </a:r>
            <a:r>
              <a:rPr lang="en-US" dirty="0" err="1"/>
              <a:t>thực</a:t>
            </a:r>
            <a:r>
              <a:rPr lang="en-US" dirty="0"/>
              <a:t> </a:t>
            </a:r>
            <a:r>
              <a:rPr lang="en-US" dirty="0" err="1"/>
              <a:t>thê</a:t>
            </a:r>
            <a:r>
              <a:rPr lang="en-US" dirty="0"/>
              <a:t>̉ </a:t>
            </a:r>
            <a:r>
              <a:rPr lang="en-US" dirty="0" err="1"/>
              <a:t>tương</a:t>
            </a:r>
            <a:r>
              <a:rPr lang="en-US" dirty="0"/>
              <a:t> </a:t>
            </a:r>
            <a:r>
              <a:rPr lang="en-US" dirty="0" err="1"/>
              <a:t>ứng</a:t>
            </a:r>
            <a:r>
              <a:rPr lang="en-US" dirty="0"/>
              <a:t> </a:t>
            </a:r>
            <a:r>
              <a:rPr lang="en-US" dirty="0" err="1"/>
              <a:t>với</a:t>
            </a:r>
            <a:r>
              <a:rPr lang="en-US" dirty="0"/>
              <a:t> 1 </a:t>
            </a:r>
            <a:r>
              <a:rPr lang="en-US" dirty="0" err="1"/>
              <a:t>dòng</a:t>
            </a:r>
            <a:r>
              <a:rPr lang="en-US" dirty="0"/>
              <a:t> </a:t>
            </a:r>
            <a:r>
              <a:rPr lang="en-US" dirty="0" err="1"/>
              <a:t>trong</a:t>
            </a:r>
            <a:r>
              <a:rPr lang="en-US" dirty="0"/>
              <a:t> </a:t>
            </a:r>
            <a:r>
              <a:rPr lang="en-US" dirty="0" err="1"/>
              <a:t>bảng</a:t>
            </a:r>
            <a:r>
              <a:rPr lang="en-US" dirty="0"/>
              <a:t>).</a:t>
            </a:r>
          </a:p>
          <a:p>
            <a:pPr algn="just">
              <a:lnSpc>
                <a:spcPct val="130000"/>
              </a:lnSpc>
              <a:spcBef>
                <a:spcPts val="600"/>
              </a:spcBef>
            </a:pPr>
            <a:r>
              <a:rPr lang="en-US" dirty="0" err="1"/>
              <a:t>Mô</a:t>
            </a:r>
            <a:r>
              <a:rPr lang="en-US" dirty="0"/>
              <a:t> </a:t>
            </a:r>
            <a:r>
              <a:rPr lang="en-US" dirty="0" err="1"/>
              <a:t>hình</a:t>
            </a:r>
            <a:r>
              <a:rPr lang="en-US" dirty="0"/>
              <a:t> </a:t>
            </a:r>
            <a:r>
              <a:rPr lang="en-US" dirty="0" err="1"/>
              <a:t>thực</a:t>
            </a:r>
            <a:r>
              <a:rPr lang="en-US" dirty="0"/>
              <a:t> </a:t>
            </a:r>
            <a:r>
              <a:rPr lang="en-US" dirty="0" err="1"/>
              <a:t>thê</a:t>
            </a:r>
            <a:r>
              <a:rPr lang="en-US" dirty="0"/>
              <a:t>̉ </a:t>
            </a:r>
            <a:r>
              <a:rPr lang="en-US" dirty="0" err="1"/>
              <a:t>kết</a:t>
            </a:r>
            <a:r>
              <a:rPr lang="en-US" dirty="0"/>
              <a:t> </a:t>
            </a:r>
            <a:r>
              <a:rPr lang="en-US" dirty="0" err="1"/>
              <a:t>hợp</a:t>
            </a:r>
            <a:r>
              <a:rPr lang="en-US" dirty="0"/>
              <a:t> </a:t>
            </a:r>
            <a:r>
              <a:rPr lang="en-US" dirty="0" err="1"/>
              <a:t>được</a:t>
            </a:r>
            <a:r>
              <a:rPr lang="en-US" dirty="0"/>
              <a:t> </a:t>
            </a:r>
            <a:r>
              <a:rPr lang="en-US" dirty="0" err="1"/>
              <a:t>dùng</a:t>
            </a:r>
            <a:r>
              <a:rPr lang="en-US" dirty="0"/>
              <a:t> </a:t>
            </a:r>
            <a:r>
              <a:rPr lang="en-US" dirty="0" err="1"/>
              <a:t>đê</a:t>
            </a:r>
            <a:r>
              <a:rPr lang="en-US" dirty="0"/>
              <a:t>̉ </a:t>
            </a:r>
            <a:r>
              <a:rPr lang="en-US" dirty="0" err="1"/>
              <a:t>thiết</a:t>
            </a:r>
            <a:r>
              <a:rPr lang="en-US" dirty="0"/>
              <a:t> </a:t>
            </a:r>
            <a:r>
              <a:rPr lang="en-US" dirty="0" err="1"/>
              <a:t>kê</a:t>
            </a:r>
            <a:r>
              <a:rPr lang="en-US" dirty="0"/>
              <a:t>́ CSDL ở </a:t>
            </a:r>
            <a:r>
              <a:rPr lang="en-US" dirty="0" err="1"/>
              <a:t>mức</a:t>
            </a:r>
            <a:r>
              <a:rPr lang="en-US" dirty="0"/>
              <a:t> </a:t>
            </a:r>
            <a:r>
              <a:rPr lang="en-US" dirty="0" err="1"/>
              <a:t>quan</a:t>
            </a:r>
            <a:r>
              <a:rPr lang="en-US" dirty="0"/>
              <a:t> </a:t>
            </a:r>
            <a:r>
              <a:rPr lang="en-US" dirty="0" err="1"/>
              <a:t>niệm</a:t>
            </a:r>
            <a:r>
              <a:rPr lang="en-US" dirty="0"/>
              <a:t>.</a:t>
            </a:r>
          </a:p>
          <a:p>
            <a:pPr algn="just">
              <a:lnSpc>
                <a:spcPct val="130000"/>
              </a:lnSpc>
              <a:spcBef>
                <a:spcPts val="600"/>
              </a:spcBef>
            </a:pPr>
            <a:r>
              <a:rPr lang="en-US" dirty="0"/>
              <a:t>Ví dụ: </a:t>
            </a:r>
          </a:p>
          <a:p>
            <a:pPr lvl="1" algn="just">
              <a:lnSpc>
                <a:spcPct val="130000"/>
              </a:lnSpc>
              <a:spcBef>
                <a:spcPts val="600"/>
              </a:spcBef>
            </a:pPr>
            <a:r>
              <a:rPr lang="en-US" dirty="0" err="1"/>
              <a:t>Sinh</a:t>
            </a:r>
            <a:r>
              <a:rPr lang="en-US" dirty="0"/>
              <a:t> </a:t>
            </a:r>
            <a:r>
              <a:rPr lang="en-US" dirty="0" err="1"/>
              <a:t>viên</a:t>
            </a:r>
            <a:r>
              <a:rPr lang="en-US" dirty="0"/>
              <a:t> A (A01, An, 280ADV, 1/1/1990) </a:t>
            </a:r>
            <a:r>
              <a:rPr lang="en-US" dirty="0">
                <a:sym typeface="Wingdings" pitchFamily="2" charset="2"/>
              </a:rPr>
              <a:t> </a:t>
            </a:r>
            <a:r>
              <a:rPr lang="en-US" dirty="0" err="1">
                <a:sym typeface="Wingdings" pitchFamily="2" charset="2"/>
              </a:rPr>
              <a:t>thực</a:t>
            </a:r>
            <a:r>
              <a:rPr lang="en-US" dirty="0">
                <a:sym typeface="Wingdings" pitchFamily="2" charset="2"/>
              </a:rPr>
              <a:t> </a:t>
            </a:r>
            <a:r>
              <a:rPr lang="en-US" dirty="0" err="1">
                <a:sym typeface="Wingdings" pitchFamily="2" charset="2"/>
              </a:rPr>
              <a:t>thê</a:t>
            </a:r>
            <a:r>
              <a:rPr lang="en-US" dirty="0">
                <a:sym typeface="Wingdings" pitchFamily="2" charset="2"/>
              </a:rPr>
              <a:t>̉</a:t>
            </a:r>
            <a:endParaRPr lang="en-US" dirty="0"/>
          </a:p>
          <a:p>
            <a:pPr lvl="1" algn="just">
              <a:lnSpc>
                <a:spcPct val="130000"/>
              </a:lnSpc>
              <a:spcBef>
                <a:spcPts val="600"/>
              </a:spcBef>
            </a:pPr>
            <a:r>
              <a:rPr lang="en-US" dirty="0" err="1"/>
              <a:t>Hóa</a:t>
            </a:r>
            <a:r>
              <a:rPr lang="en-US" dirty="0"/>
              <a:t> </a:t>
            </a:r>
            <a:r>
              <a:rPr lang="en-US" dirty="0" err="1"/>
              <a:t>đơn</a:t>
            </a:r>
            <a:r>
              <a:rPr lang="en-US" dirty="0"/>
              <a:t> (MHĐ, MKH, </a:t>
            </a:r>
            <a:r>
              <a:rPr lang="en-US" dirty="0" err="1"/>
              <a:t>Tên</a:t>
            </a:r>
            <a:r>
              <a:rPr lang="en-US" dirty="0"/>
              <a:t> </a:t>
            </a:r>
            <a:r>
              <a:rPr lang="en-US" dirty="0" err="1"/>
              <a:t>hàng</a:t>
            </a:r>
            <a:r>
              <a:rPr lang="en-US" dirty="0"/>
              <a:t>, </a:t>
            </a:r>
            <a:r>
              <a:rPr lang="en-US" dirty="0" err="1"/>
              <a:t>đơn</a:t>
            </a:r>
            <a:r>
              <a:rPr lang="en-US" dirty="0"/>
              <a:t> </a:t>
            </a:r>
            <a:r>
              <a:rPr lang="en-US" dirty="0" err="1"/>
              <a:t>giá</a:t>
            </a:r>
            <a:r>
              <a:rPr lang="en-US" dirty="0"/>
              <a:t>,…) </a:t>
            </a:r>
            <a:r>
              <a:rPr lang="en-US" dirty="0">
                <a:sym typeface="Wingdings" pitchFamily="2" charset="2"/>
              </a:rPr>
              <a:t> </a:t>
            </a:r>
            <a:r>
              <a:rPr lang="en-US" dirty="0" err="1">
                <a:sym typeface="Wingdings" pitchFamily="2" charset="2"/>
              </a:rPr>
              <a:t>tập</a:t>
            </a:r>
            <a:r>
              <a:rPr lang="en-US" dirty="0">
                <a:sym typeface="Wingdings" pitchFamily="2" charset="2"/>
              </a:rPr>
              <a:t> </a:t>
            </a:r>
            <a:r>
              <a:rPr lang="en-US" dirty="0" err="1">
                <a:sym typeface="Wingdings" pitchFamily="2" charset="2"/>
              </a:rPr>
              <a:t>thực</a:t>
            </a:r>
            <a:r>
              <a:rPr lang="en-US" dirty="0">
                <a:sym typeface="Wingdings" pitchFamily="2" charset="2"/>
              </a:rPr>
              <a:t> </a:t>
            </a:r>
            <a:r>
              <a:rPr lang="en-US" dirty="0" err="1">
                <a:sym typeface="Wingdings" pitchFamily="2" charset="2"/>
              </a:rPr>
              <a:t>thê</a:t>
            </a:r>
            <a:r>
              <a:rPr lang="en-US" dirty="0">
                <a:sym typeface="Wingdings" pitchFamily="2" charset="2"/>
              </a:rPr>
              <a:t>̉</a:t>
            </a:r>
            <a:endParaRPr lang="en-US" dirty="0"/>
          </a:p>
          <a:p>
            <a:pPr lvl="1" algn="just">
              <a:lnSpc>
                <a:spcPct val="130000"/>
              </a:lnSpc>
              <a:spcBef>
                <a:spcPts val="600"/>
              </a:spcBef>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655638"/>
          </a:xfrm>
        </p:spPr>
        <p:txBody>
          <a:bodyPr>
            <a:noAutofit/>
          </a:bodyPr>
          <a:lstStyle/>
          <a:p>
            <a:pPr>
              <a:lnSpc>
                <a:spcPct val="120000"/>
              </a:lnSpc>
              <a:spcBef>
                <a:spcPts val="600"/>
              </a:spcBef>
            </a:pPr>
            <a:r>
              <a:rPr lang="en-US" sz="3200" dirty="0"/>
              <a:t>Ví dụ: </a:t>
            </a:r>
            <a:r>
              <a:rPr lang="en-US" sz="3200" dirty="0" err="1"/>
              <a:t>Xét</a:t>
            </a:r>
            <a:r>
              <a:rPr lang="en-US" sz="3200" dirty="0"/>
              <a:t> </a:t>
            </a:r>
            <a:r>
              <a:rPr lang="en-US" sz="3200" dirty="0" err="1"/>
              <a:t>ứng</a:t>
            </a:r>
            <a:r>
              <a:rPr lang="en-US" sz="3200" dirty="0"/>
              <a:t> </a:t>
            </a:r>
            <a:r>
              <a:rPr lang="en-US" sz="3200" dirty="0" err="1"/>
              <a:t>dụng</a:t>
            </a:r>
            <a:r>
              <a:rPr lang="en-US" sz="3200" dirty="0"/>
              <a:t> </a:t>
            </a:r>
            <a:r>
              <a:rPr lang="en-US" sz="3200" dirty="0" err="1"/>
              <a:t>Quản</a:t>
            </a:r>
            <a:r>
              <a:rPr lang="en-US" sz="3200" dirty="0"/>
              <a:t> </a:t>
            </a:r>
            <a:r>
              <a:rPr lang="en-US" sz="3200" dirty="0" err="1"/>
              <a:t>lý</a:t>
            </a:r>
            <a:r>
              <a:rPr lang="en-US" sz="3200" dirty="0"/>
              <a:t> </a:t>
            </a:r>
            <a:r>
              <a:rPr lang="en-US" sz="3200" dirty="0" err="1"/>
              <a:t>Thời</a:t>
            </a:r>
            <a:r>
              <a:rPr lang="en-US" sz="3200" dirty="0"/>
              <a:t> </a:t>
            </a:r>
            <a:r>
              <a:rPr lang="en-US" sz="3200" dirty="0" err="1"/>
              <a:t>khóa</a:t>
            </a:r>
            <a:r>
              <a:rPr lang="en-US" sz="3200" dirty="0"/>
              <a:t> </a:t>
            </a:r>
            <a:r>
              <a:rPr lang="en-US" sz="3200" dirty="0" err="1"/>
              <a:t>biểu</a:t>
            </a:r>
            <a:endParaRPr lang="en-US" sz="3200" dirty="0"/>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11</a:t>
            </a:fld>
            <a:endParaRPr lang="en-US"/>
          </a:p>
        </p:txBody>
      </p:sp>
      <p:sp>
        <p:nvSpPr>
          <p:cNvPr id="4" name="Content Placeholder 3"/>
          <p:cNvSpPr>
            <a:spLocks noGrp="1"/>
          </p:cNvSpPr>
          <p:nvPr>
            <p:ph sz="quarter" idx="1"/>
          </p:nvPr>
        </p:nvSpPr>
        <p:spPr>
          <a:xfrm>
            <a:off x="381000" y="1143000"/>
            <a:ext cx="8305800" cy="4953000"/>
          </a:xfrm>
        </p:spPr>
        <p:txBody>
          <a:bodyPr>
            <a:normAutofit/>
          </a:bodyPr>
          <a:lstStyle/>
          <a:p>
            <a:pPr algn="just">
              <a:lnSpc>
                <a:spcPct val="120000"/>
              </a:lnSpc>
              <a:spcBef>
                <a:spcPts val="600"/>
              </a:spcBef>
              <a:buNone/>
            </a:pPr>
            <a:r>
              <a:rPr lang="en-US" sz="2800" dirty="0" err="1"/>
              <a:t>Hệ</a:t>
            </a:r>
            <a:r>
              <a:rPr lang="en-US" sz="2800" dirty="0"/>
              <a:t> </a:t>
            </a:r>
            <a:r>
              <a:rPr lang="en-US" sz="2800" dirty="0" err="1"/>
              <a:t>thống</a:t>
            </a:r>
            <a:r>
              <a:rPr lang="en-US" sz="2800" dirty="0"/>
              <a:t> </a:t>
            </a:r>
            <a:r>
              <a:rPr lang="en-US" sz="2800" dirty="0" err="1"/>
              <a:t>cho</a:t>
            </a:r>
            <a:r>
              <a:rPr lang="en-US" sz="2800" dirty="0"/>
              <a:t> </a:t>
            </a:r>
            <a:r>
              <a:rPr lang="en-US" sz="2800" dirty="0" err="1"/>
              <a:t>phép</a:t>
            </a:r>
            <a:r>
              <a:rPr lang="en-US" sz="2800" dirty="0"/>
              <a:t>:</a:t>
            </a:r>
          </a:p>
          <a:p>
            <a:pPr marL="901700" lvl="1" indent="-582613" algn="just">
              <a:lnSpc>
                <a:spcPct val="120000"/>
              </a:lnSpc>
              <a:spcBef>
                <a:spcPts val="600"/>
              </a:spcBef>
            </a:pPr>
            <a:r>
              <a:rPr lang="en-US" sz="2800" dirty="0" err="1"/>
              <a:t>Giáo</a:t>
            </a:r>
            <a:r>
              <a:rPr lang="en-US" sz="2800" dirty="0"/>
              <a:t> vụ: </a:t>
            </a:r>
            <a:r>
              <a:rPr lang="en-US" sz="2800" dirty="0" err="1"/>
              <a:t>Nhập</a:t>
            </a:r>
            <a:r>
              <a:rPr lang="en-US" sz="2800" dirty="0"/>
              <a:t>/</a:t>
            </a:r>
            <a:r>
              <a:rPr lang="en-US" sz="2800" dirty="0" err="1"/>
              <a:t>cập</a:t>
            </a:r>
            <a:r>
              <a:rPr lang="en-US" sz="2800" dirty="0"/>
              <a:t> </a:t>
            </a:r>
            <a:r>
              <a:rPr lang="en-US" sz="2800" dirty="0" err="1"/>
              <a:t>nhật</a:t>
            </a:r>
            <a:r>
              <a:rPr lang="en-US" sz="2800" dirty="0"/>
              <a:t> </a:t>
            </a:r>
            <a:r>
              <a:rPr lang="en-US" sz="2800" dirty="0" err="1"/>
              <a:t>thời</a:t>
            </a:r>
            <a:r>
              <a:rPr lang="en-US" sz="2800" dirty="0"/>
              <a:t> </a:t>
            </a:r>
            <a:r>
              <a:rPr lang="en-US" sz="2800" dirty="0" err="1"/>
              <a:t>khóa</a:t>
            </a:r>
            <a:r>
              <a:rPr lang="en-US" sz="2800" dirty="0"/>
              <a:t> </a:t>
            </a:r>
            <a:r>
              <a:rPr lang="en-US" sz="2800" dirty="0" err="1"/>
              <a:t>biểu</a:t>
            </a:r>
            <a:r>
              <a:rPr lang="en-US" sz="2800" dirty="0"/>
              <a:t> </a:t>
            </a:r>
            <a:r>
              <a:rPr lang="en-US" sz="2800" dirty="0" err="1"/>
              <a:t>cho</a:t>
            </a:r>
            <a:r>
              <a:rPr lang="en-US" sz="2800" dirty="0"/>
              <a:t> </a:t>
            </a:r>
            <a:r>
              <a:rPr lang="en-US" sz="2800" dirty="0" err="1"/>
              <a:t>giảng</a:t>
            </a:r>
            <a:r>
              <a:rPr lang="en-US" sz="2800" dirty="0"/>
              <a:t> </a:t>
            </a:r>
            <a:r>
              <a:rPr lang="en-US" sz="2800" dirty="0" err="1"/>
              <a:t>viên</a:t>
            </a:r>
            <a:r>
              <a:rPr lang="en-US" sz="2800" dirty="0"/>
              <a:t> </a:t>
            </a:r>
            <a:r>
              <a:rPr lang="en-US" sz="2800" dirty="0" err="1"/>
              <a:t>và</a:t>
            </a:r>
            <a:r>
              <a:rPr lang="en-US" sz="2800" dirty="0"/>
              <a:t> </a:t>
            </a:r>
            <a:r>
              <a:rPr lang="en-US" sz="2800" dirty="0" err="1"/>
              <a:t>các</a:t>
            </a:r>
            <a:r>
              <a:rPr lang="en-US" sz="2800" dirty="0"/>
              <a:t> </a:t>
            </a:r>
            <a:r>
              <a:rPr lang="en-US" sz="2800" dirty="0" err="1"/>
              <a:t>lớp</a:t>
            </a:r>
            <a:r>
              <a:rPr lang="en-US" sz="2800" dirty="0"/>
              <a:t>.</a:t>
            </a:r>
          </a:p>
          <a:p>
            <a:pPr marL="901700" lvl="1" indent="-582613" algn="just">
              <a:lnSpc>
                <a:spcPct val="120000"/>
              </a:lnSpc>
              <a:spcBef>
                <a:spcPts val="600"/>
              </a:spcBef>
            </a:pPr>
            <a:r>
              <a:rPr lang="en-US" sz="2800" dirty="0" err="1"/>
              <a:t>Sinh</a:t>
            </a:r>
            <a:r>
              <a:rPr lang="en-US" sz="2800" dirty="0"/>
              <a:t> </a:t>
            </a:r>
            <a:r>
              <a:rPr lang="en-US" sz="2800" dirty="0" err="1"/>
              <a:t>viên</a:t>
            </a:r>
            <a:r>
              <a:rPr lang="en-US" sz="2800" dirty="0"/>
              <a:t>: </a:t>
            </a:r>
            <a:r>
              <a:rPr lang="en-US" sz="2800" dirty="0" err="1"/>
              <a:t>Tra</a:t>
            </a:r>
            <a:r>
              <a:rPr lang="en-US" sz="2800" dirty="0"/>
              <a:t> </a:t>
            </a:r>
            <a:r>
              <a:rPr lang="en-US" sz="2800" dirty="0" err="1"/>
              <a:t>cứu</a:t>
            </a:r>
            <a:r>
              <a:rPr lang="en-US" sz="2800" dirty="0"/>
              <a:t> </a:t>
            </a:r>
            <a:r>
              <a:rPr lang="en-US" sz="2800" dirty="0" err="1"/>
              <a:t>thời</a:t>
            </a:r>
            <a:r>
              <a:rPr lang="en-US" sz="2800" dirty="0"/>
              <a:t> </a:t>
            </a:r>
            <a:r>
              <a:rPr lang="en-US" sz="2800" dirty="0" err="1"/>
              <a:t>khóa</a:t>
            </a:r>
            <a:r>
              <a:rPr lang="en-US" sz="2800" dirty="0"/>
              <a:t> </a:t>
            </a:r>
            <a:r>
              <a:rPr lang="en-US" sz="2800" dirty="0" err="1"/>
              <a:t>biểu</a:t>
            </a:r>
            <a:r>
              <a:rPr lang="en-US" sz="2800" dirty="0"/>
              <a:t> </a:t>
            </a:r>
            <a:r>
              <a:rPr lang="en-US" sz="2800" dirty="0" err="1"/>
              <a:t>lớp</a:t>
            </a:r>
            <a:r>
              <a:rPr lang="en-US" sz="2800" dirty="0"/>
              <a:t> </a:t>
            </a:r>
            <a:r>
              <a:rPr lang="en-US" sz="2800" dirty="0" err="1"/>
              <a:t>mình</a:t>
            </a:r>
            <a:r>
              <a:rPr lang="en-US" sz="2800" dirty="0"/>
              <a:t> </a:t>
            </a:r>
            <a:r>
              <a:rPr lang="en-US" sz="2800" dirty="0" err="1"/>
              <a:t>theo</a:t>
            </a:r>
            <a:r>
              <a:rPr lang="en-US" sz="2800" dirty="0"/>
              <a:t> </a:t>
            </a:r>
            <a:r>
              <a:rPr lang="en-US" sz="2800" dirty="0" err="1"/>
              <a:t>từng</a:t>
            </a:r>
            <a:r>
              <a:rPr lang="en-US" sz="2800" dirty="0"/>
              <a:t> </a:t>
            </a:r>
            <a:r>
              <a:rPr lang="en-US" sz="2800" dirty="0" err="1"/>
              <a:t>học</a:t>
            </a:r>
            <a:r>
              <a:rPr lang="en-US" sz="2800" dirty="0"/>
              <a:t> </a:t>
            </a:r>
            <a:r>
              <a:rPr lang="en-US" sz="2800" dirty="0" err="1"/>
              <a:t>kỳ</a:t>
            </a:r>
            <a:r>
              <a:rPr lang="en-US" sz="2800" dirty="0"/>
              <a:t>.</a:t>
            </a:r>
          </a:p>
          <a:p>
            <a:pPr marL="901700" lvl="1" indent="-582613" algn="just">
              <a:lnSpc>
                <a:spcPct val="120000"/>
              </a:lnSpc>
              <a:spcBef>
                <a:spcPts val="600"/>
              </a:spcBef>
            </a:pPr>
            <a:r>
              <a:rPr lang="en-US" sz="2800" dirty="0" err="1"/>
              <a:t>Giảng</a:t>
            </a:r>
            <a:r>
              <a:rPr lang="en-US" sz="2800" dirty="0"/>
              <a:t> </a:t>
            </a:r>
            <a:r>
              <a:rPr lang="en-US" sz="2800" dirty="0" err="1"/>
              <a:t>viên</a:t>
            </a:r>
            <a:r>
              <a:rPr lang="en-US" sz="2800" dirty="0"/>
              <a:t>: </a:t>
            </a:r>
            <a:r>
              <a:rPr lang="en-US" sz="2800" dirty="0" err="1"/>
              <a:t>Tra</a:t>
            </a:r>
            <a:r>
              <a:rPr lang="en-US" sz="2800" dirty="0"/>
              <a:t> </a:t>
            </a:r>
            <a:r>
              <a:rPr lang="en-US" sz="2800" dirty="0" err="1"/>
              <a:t>cứu</a:t>
            </a:r>
            <a:r>
              <a:rPr lang="en-US" sz="2800" dirty="0"/>
              <a:t> </a:t>
            </a:r>
            <a:r>
              <a:rPr lang="en-US" sz="2800" dirty="0" err="1"/>
              <a:t>thời</a:t>
            </a:r>
            <a:r>
              <a:rPr lang="en-US" sz="2800" dirty="0"/>
              <a:t> </a:t>
            </a:r>
            <a:r>
              <a:rPr lang="en-US" sz="2800" dirty="0" err="1"/>
              <a:t>khóa</a:t>
            </a:r>
            <a:r>
              <a:rPr lang="en-US" sz="2800" dirty="0"/>
              <a:t> </a:t>
            </a:r>
            <a:r>
              <a:rPr lang="en-US" sz="2800" dirty="0" err="1"/>
              <a:t>biểu</a:t>
            </a:r>
            <a:r>
              <a:rPr lang="en-US" sz="2800" dirty="0"/>
              <a:t> </a:t>
            </a:r>
            <a:r>
              <a:rPr lang="en-US" sz="2800" dirty="0" err="1"/>
              <a:t>giảng</a:t>
            </a:r>
            <a:r>
              <a:rPr lang="en-US" sz="2800" dirty="0"/>
              <a:t> </a:t>
            </a:r>
            <a:r>
              <a:rPr lang="en-US" sz="2800" dirty="0" err="1"/>
              <a:t>dạy</a:t>
            </a:r>
            <a:r>
              <a:rPr lang="en-US" sz="2800" dirty="0"/>
              <a:t> </a:t>
            </a:r>
            <a:r>
              <a:rPr lang="en-US" sz="2800" dirty="0" err="1"/>
              <a:t>theo</a:t>
            </a:r>
            <a:r>
              <a:rPr lang="en-US" sz="2800" dirty="0"/>
              <a:t> </a:t>
            </a:r>
            <a:r>
              <a:rPr lang="en-US" sz="2800" dirty="0" err="1"/>
              <a:t>từng</a:t>
            </a:r>
            <a:r>
              <a:rPr lang="en-US" sz="2800" dirty="0"/>
              <a:t> </a:t>
            </a:r>
            <a:r>
              <a:rPr lang="en-US" sz="2800" dirty="0" err="1"/>
              <a:t>học</a:t>
            </a:r>
            <a:r>
              <a:rPr lang="en-US" sz="2800" dirty="0"/>
              <a:t> </a:t>
            </a:r>
            <a:r>
              <a:rPr lang="en-US" sz="2800" dirty="0" err="1"/>
              <a:t>kỳ</a:t>
            </a:r>
            <a:r>
              <a:rPr lang="en-US" sz="28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12</a:t>
            </a:fld>
            <a:endParaRPr lang="en-US"/>
          </a:p>
        </p:txBody>
      </p:sp>
      <p:sp>
        <p:nvSpPr>
          <p:cNvPr id="4" name="Content Placeholder 3"/>
          <p:cNvSpPr>
            <a:spLocks noGrp="1"/>
          </p:cNvSpPr>
          <p:nvPr>
            <p:ph sz="quarter" idx="1"/>
          </p:nvPr>
        </p:nvSpPr>
        <p:spPr>
          <a:xfrm>
            <a:off x="381000" y="1066800"/>
            <a:ext cx="8305800" cy="4953000"/>
          </a:xfrm>
        </p:spPr>
        <p:txBody>
          <a:bodyPr>
            <a:normAutofit/>
          </a:bodyPr>
          <a:lstStyle/>
          <a:p>
            <a:pPr algn="just">
              <a:buNone/>
            </a:pPr>
            <a:r>
              <a:rPr lang="en-US" sz="2800" dirty="0" err="1"/>
              <a:t>Thời</a:t>
            </a:r>
            <a:r>
              <a:rPr lang="en-US" sz="2800" dirty="0"/>
              <a:t> </a:t>
            </a:r>
            <a:r>
              <a:rPr lang="en-US" sz="2800" dirty="0" err="1"/>
              <a:t>khóa</a:t>
            </a:r>
            <a:r>
              <a:rPr lang="en-US" sz="2800" dirty="0"/>
              <a:t> </a:t>
            </a:r>
            <a:r>
              <a:rPr lang="en-US" sz="2800" dirty="0" err="1"/>
              <a:t>biểu</a:t>
            </a:r>
            <a:r>
              <a:rPr lang="en-US" sz="2800" dirty="0"/>
              <a:t> </a:t>
            </a:r>
            <a:r>
              <a:rPr lang="en-US" sz="2800" dirty="0" err="1"/>
              <a:t>của</a:t>
            </a:r>
            <a:r>
              <a:rPr lang="en-US" sz="2800" dirty="0"/>
              <a:t> </a:t>
            </a:r>
            <a:r>
              <a:rPr lang="en-US" sz="2800" dirty="0" err="1"/>
              <a:t>lớp</a:t>
            </a:r>
            <a:endParaRPr lang="en-US" sz="2800" dirty="0"/>
          </a:p>
        </p:txBody>
      </p:sp>
      <p:pic>
        <p:nvPicPr>
          <p:cNvPr id="5122" name="Picture 2"/>
          <p:cNvPicPr>
            <a:picLocks noChangeAspect="1" noChangeArrowheads="1"/>
          </p:cNvPicPr>
          <p:nvPr/>
        </p:nvPicPr>
        <p:blipFill>
          <a:blip r:embed="rId2"/>
          <a:srcRect/>
          <a:stretch>
            <a:fillRect/>
          </a:stretch>
        </p:blipFill>
        <p:spPr bwMode="auto">
          <a:xfrm>
            <a:off x="152400" y="1676400"/>
            <a:ext cx="8991600" cy="5029200"/>
          </a:xfrm>
          <a:prstGeom prst="rect">
            <a:avLst/>
          </a:prstGeom>
          <a:noFill/>
          <a:ln w="9525">
            <a:noFill/>
            <a:miter lim="800000"/>
            <a:headEnd/>
            <a:tailEnd/>
          </a:ln>
          <a:effectLst/>
        </p:spPr>
      </p:pic>
      <p:sp>
        <p:nvSpPr>
          <p:cNvPr id="7" name="Title 1"/>
          <p:cNvSpPr txBox="1">
            <a:spLocks/>
          </p:cNvSpPr>
          <p:nvPr/>
        </p:nvSpPr>
        <p:spPr>
          <a:xfrm>
            <a:off x="381000" y="228600"/>
            <a:ext cx="8305800" cy="609600"/>
          </a:xfrm>
          <a:prstGeom prst="rect">
            <a:avLst/>
          </a:prstGeom>
          <a:solidFill>
            <a:schemeClr val="accent2"/>
          </a:solidFill>
        </p:spPr>
        <p:txBody>
          <a:bodyPr bIns="91440" anchor="b" anchorCtr="0">
            <a:noAutofit/>
          </a:bodyPr>
          <a:lstStyle/>
          <a:p>
            <a:pPr marL="0" marR="0" lvl="0" indent="0" algn="l" defTabSz="914400" rtl="0" eaLnBrk="1" fontAlgn="auto" latinLnBrk="0" hangingPunct="1">
              <a:lnSpc>
                <a:spcPct val="120000"/>
              </a:lnSpc>
              <a:spcBef>
                <a:spcPts val="60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Ví dụ: </a:t>
            </a:r>
            <a:r>
              <a:rPr kumimoji="0" lang="en-US" sz="3200" b="1" i="0" u="none" strike="noStrike" kern="1200" cap="none" spc="0" normalizeH="0" baseline="0" noProof="0" dirty="0" err="1">
                <a:ln>
                  <a:noFill/>
                </a:ln>
                <a:solidFill>
                  <a:schemeClr val="bg1"/>
                </a:solidFill>
                <a:effectLst/>
                <a:uLnTx/>
                <a:uFillTx/>
                <a:latin typeface="+mj-lt"/>
                <a:ea typeface="+mj-ea"/>
                <a:cs typeface="+mj-cs"/>
              </a:rPr>
              <a:t>Xét</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ứng</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dụng</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Quản</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lý</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Thời</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khóa</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biểu</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13</a:t>
            </a:fld>
            <a:endParaRPr lang="en-US"/>
          </a:p>
        </p:txBody>
      </p:sp>
      <p:sp>
        <p:nvSpPr>
          <p:cNvPr id="4" name="Content Placeholder 3"/>
          <p:cNvSpPr>
            <a:spLocks noGrp="1"/>
          </p:cNvSpPr>
          <p:nvPr>
            <p:ph sz="quarter" idx="1"/>
          </p:nvPr>
        </p:nvSpPr>
        <p:spPr>
          <a:xfrm>
            <a:off x="381000" y="1066800"/>
            <a:ext cx="8305800" cy="4953000"/>
          </a:xfrm>
        </p:spPr>
        <p:txBody>
          <a:bodyPr>
            <a:normAutofit/>
          </a:bodyPr>
          <a:lstStyle/>
          <a:p>
            <a:pPr algn="just">
              <a:buNone/>
            </a:pPr>
            <a:r>
              <a:rPr lang="en-US" sz="2800" dirty="0" err="1"/>
              <a:t>Thời</a:t>
            </a:r>
            <a:r>
              <a:rPr lang="en-US" sz="2800" dirty="0"/>
              <a:t> </a:t>
            </a:r>
            <a:r>
              <a:rPr lang="en-US" sz="2800" dirty="0" err="1"/>
              <a:t>khóa</a:t>
            </a:r>
            <a:r>
              <a:rPr lang="en-US" sz="2800" dirty="0"/>
              <a:t> </a:t>
            </a:r>
            <a:r>
              <a:rPr lang="en-US" sz="2800" dirty="0" err="1"/>
              <a:t>biểu</a:t>
            </a:r>
            <a:r>
              <a:rPr lang="en-US" sz="2800" dirty="0"/>
              <a:t> </a:t>
            </a:r>
            <a:r>
              <a:rPr lang="en-US" sz="2800" dirty="0" err="1"/>
              <a:t>của</a:t>
            </a:r>
            <a:r>
              <a:rPr lang="en-US" sz="2800" dirty="0"/>
              <a:t> </a:t>
            </a:r>
            <a:r>
              <a:rPr lang="en-US" sz="2800" dirty="0" err="1"/>
              <a:t>giảng</a:t>
            </a:r>
            <a:r>
              <a:rPr lang="en-US" sz="2800" dirty="0"/>
              <a:t> </a:t>
            </a:r>
            <a:r>
              <a:rPr lang="en-US" sz="2800" dirty="0" err="1"/>
              <a:t>viên</a:t>
            </a:r>
            <a:endParaRPr lang="en-US" sz="2800" dirty="0"/>
          </a:p>
        </p:txBody>
      </p:sp>
      <p:pic>
        <p:nvPicPr>
          <p:cNvPr id="6146" name="Picture 2"/>
          <p:cNvPicPr>
            <a:picLocks noChangeAspect="1" noChangeArrowheads="1"/>
          </p:cNvPicPr>
          <p:nvPr/>
        </p:nvPicPr>
        <p:blipFill>
          <a:blip r:embed="rId2"/>
          <a:srcRect/>
          <a:stretch>
            <a:fillRect/>
          </a:stretch>
        </p:blipFill>
        <p:spPr bwMode="auto">
          <a:xfrm>
            <a:off x="1" y="1752600"/>
            <a:ext cx="9144000" cy="4953000"/>
          </a:xfrm>
          <a:prstGeom prst="rect">
            <a:avLst/>
          </a:prstGeom>
          <a:noFill/>
          <a:ln w="9525">
            <a:noFill/>
            <a:miter lim="800000"/>
            <a:headEnd/>
            <a:tailEnd/>
          </a:ln>
          <a:effectLst/>
        </p:spPr>
      </p:pic>
      <p:sp>
        <p:nvSpPr>
          <p:cNvPr id="7" name="Title 1"/>
          <p:cNvSpPr txBox="1">
            <a:spLocks/>
          </p:cNvSpPr>
          <p:nvPr/>
        </p:nvSpPr>
        <p:spPr>
          <a:xfrm>
            <a:off x="381000" y="228600"/>
            <a:ext cx="8305800" cy="609600"/>
          </a:xfrm>
          <a:prstGeom prst="rect">
            <a:avLst/>
          </a:prstGeom>
          <a:solidFill>
            <a:schemeClr val="accent2"/>
          </a:solidFill>
        </p:spPr>
        <p:txBody>
          <a:bodyPr bIns="91440"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j-lt"/>
                <a:ea typeface="+mj-ea"/>
                <a:cs typeface="+mj-cs"/>
              </a:rPr>
              <a:t>Ví dụ: </a:t>
            </a:r>
            <a:r>
              <a:rPr kumimoji="0" lang="en-US" sz="3200" b="1" i="0" u="none" strike="noStrike" kern="1200" cap="none" spc="0" normalizeH="0" baseline="0" noProof="0" dirty="0" err="1">
                <a:ln>
                  <a:noFill/>
                </a:ln>
                <a:solidFill>
                  <a:schemeClr val="bg1"/>
                </a:solidFill>
                <a:effectLst/>
                <a:uLnTx/>
                <a:uFillTx/>
                <a:latin typeface="+mj-lt"/>
                <a:ea typeface="+mj-ea"/>
                <a:cs typeface="+mj-cs"/>
              </a:rPr>
              <a:t>Xét</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ứng</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dụng</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Quản</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lý</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Thời</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khóa</a:t>
            </a:r>
            <a:r>
              <a:rPr kumimoji="0" lang="en-US" sz="3200" b="1" i="0" u="none" strike="noStrike" kern="1200" cap="none" spc="0" normalizeH="0" baseline="0" noProof="0" dirty="0">
                <a:ln>
                  <a:noFill/>
                </a:ln>
                <a:solidFill>
                  <a:schemeClr val="bg1"/>
                </a:solidFill>
                <a:effectLst/>
                <a:uLnTx/>
                <a:uFillTx/>
                <a:latin typeface="+mj-lt"/>
                <a:ea typeface="+mj-ea"/>
                <a:cs typeface="+mj-cs"/>
              </a:rPr>
              <a:t> </a:t>
            </a:r>
            <a:r>
              <a:rPr kumimoji="0" lang="en-US" sz="3200" b="1" i="0" u="none" strike="noStrike" kern="1200" cap="none" spc="0" normalizeH="0" baseline="0" noProof="0" dirty="0" err="1">
                <a:ln>
                  <a:noFill/>
                </a:ln>
                <a:solidFill>
                  <a:schemeClr val="bg1"/>
                </a:solidFill>
                <a:effectLst/>
                <a:uLnTx/>
                <a:uFillTx/>
                <a:latin typeface="+mj-lt"/>
                <a:ea typeface="+mj-ea"/>
                <a:cs typeface="+mj-cs"/>
              </a:rPr>
              <a:t>biểu</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14</a:t>
            </a:fld>
            <a:endParaRPr lang="en-US"/>
          </a:p>
        </p:txBody>
      </p:sp>
      <p:sp>
        <p:nvSpPr>
          <p:cNvPr id="4" name="Content Placeholder 3"/>
          <p:cNvSpPr>
            <a:spLocks noGrp="1"/>
          </p:cNvSpPr>
          <p:nvPr>
            <p:ph sz="quarter" idx="1"/>
          </p:nvPr>
        </p:nvSpPr>
        <p:spPr>
          <a:xfrm>
            <a:off x="381000" y="1066800"/>
            <a:ext cx="8382000" cy="4953000"/>
          </a:xfrm>
        </p:spPr>
        <p:txBody>
          <a:bodyPr>
            <a:normAutofit/>
          </a:bodyPr>
          <a:lstStyle/>
          <a:p>
            <a:pPr algn="just">
              <a:lnSpc>
                <a:spcPct val="120000"/>
              </a:lnSpc>
              <a:spcBef>
                <a:spcPts val="600"/>
              </a:spcBef>
              <a:buNone/>
            </a:pP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Thời</a:t>
            </a:r>
            <a:r>
              <a:rPr lang="en-US" dirty="0"/>
              <a:t> </a:t>
            </a:r>
            <a:r>
              <a:rPr lang="en-US" dirty="0" err="1"/>
              <a:t>khóa</a:t>
            </a:r>
            <a:r>
              <a:rPr lang="en-US" dirty="0"/>
              <a:t> </a:t>
            </a:r>
            <a:r>
              <a:rPr lang="en-US" dirty="0" err="1"/>
              <a:t>biểu</a:t>
            </a:r>
            <a:r>
              <a:rPr lang="en-US" dirty="0"/>
              <a:t> </a:t>
            </a:r>
            <a:r>
              <a:rPr lang="en-US" dirty="0" err="1"/>
              <a:t>gồm</a:t>
            </a:r>
            <a:r>
              <a:rPr lang="en-US" dirty="0"/>
              <a:t> </a:t>
            </a:r>
            <a:r>
              <a:rPr lang="en-US" dirty="0" err="1"/>
              <a:t>những</a:t>
            </a:r>
            <a:r>
              <a:rPr lang="en-US" dirty="0"/>
              <a:t> </a:t>
            </a:r>
            <a:r>
              <a:rPr lang="en-US" dirty="0" err="1"/>
              <a:t>thông</a:t>
            </a:r>
            <a:r>
              <a:rPr lang="en-US" dirty="0"/>
              <a:t> tin </a:t>
            </a:r>
            <a:r>
              <a:rPr lang="en-US" dirty="0" err="1"/>
              <a:t>gi</a:t>
            </a:r>
            <a:r>
              <a:rPr lang="en-US" dirty="0"/>
              <a:t>̀?</a:t>
            </a:r>
          </a:p>
          <a:p>
            <a:pPr lvl="1" algn="just">
              <a:lnSpc>
                <a:spcPct val="120000"/>
              </a:lnSpc>
              <a:spcBef>
                <a:spcPts val="600"/>
              </a:spcBef>
              <a:buFont typeface="Arial" pitchFamily="34" charset="0"/>
              <a:buChar char="•"/>
            </a:pPr>
            <a:r>
              <a:rPr lang="en-US" dirty="0" err="1"/>
              <a:t>Thứ</a:t>
            </a:r>
            <a:endParaRPr lang="en-US" dirty="0"/>
          </a:p>
          <a:p>
            <a:pPr lvl="1" algn="just">
              <a:lnSpc>
                <a:spcPct val="120000"/>
              </a:lnSpc>
              <a:spcBef>
                <a:spcPts val="600"/>
              </a:spcBef>
              <a:buFont typeface="Arial" pitchFamily="34" charset="0"/>
              <a:buChar char="•"/>
            </a:pPr>
            <a:r>
              <a:rPr lang="en-US" dirty="0" err="1"/>
              <a:t>Tiết</a:t>
            </a:r>
            <a:endParaRPr lang="en-US" dirty="0"/>
          </a:p>
          <a:p>
            <a:pPr lvl="1" algn="just">
              <a:lnSpc>
                <a:spcPct val="120000"/>
              </a:lnSpc>
              <a:spcBef>
                <a:spcPts val="600"/>
              </a:spcBef>
              <a:buFont typeface="Arial" pitchFamily="34" charset="0"/>
              <a:buChar char="•"/>
            </a:pPr>
            <a:r>
              <a:rPr lang="en-US" dirty="0" err="1"/>
              <a:t>Môn</a:t>
            </a:r>
            <a:endParaRPr lang="en-US" dirty="0"/>
          </a:p>
          <a:p>
            <a:pPr lvl="1" algn="just">
              <a:lnSpc>
                <a:spcPct val="120000"/>
              </a:lnSpc>
              <a:spcBef>
                <a:spcPts val="600"/>
              </a:spcBef>
              <a:buFont typeface="Arial" pitchFamily="34" charset="0"/>
              <a:buChar char="•"/>
            </a:pPr>
            <a:r>
              <a:rPr lang="en-US" dirty="0" err="1"/>
              <a:t>Giảng</a:t>
            </a:r>
            <a:r>
              <a:rPr lang="en-US" dirty="0"/>
              <a:t> </a:t>
            </a:r>
            <a:r>
              <a:rPr lang="en-US" dirty="0" err="1"/>
              <a:t>viên</a:t>
            </a:r>
            <a:endParaRPr lang="en-US" dirty="0"/>
          </a:p>
          <a:p>
            <a:pPr lvl="1" algn="just">
              <a:lnSpc>
                <a:spcPct val="120000"/>
              </a:lnSpc>
              <a:spcBef>
                <a:spcPts val="600"/>
              </a:spcBef>
              <a:buFont typeface="Arial" pitchFamily="34" charset="0"/>
              <a:buChar char="•"/>
            </a:pPr>
            <a:r>
              <a:rPr lang="en-US" dirty="0" err="1"/>
              <a:t>Lớp</a:t>
            </a:r>
            <a:r>
              <a:rPr lang="en-US" dirty="0"/>
              <a:t> </a:t>
            </a:r>
          </a:p>
          <a:p>
            <a:pPr lvl="1" algn="just">
              <a:lnSpc>
                <a:spcPct val="120000"/>
              </a:lnSpc>
              <a:spcBef>
                <a:spcPts val="600"/>
              </a:spcBef>
              <a:buFont typeface="Arial" pitchFamily="34" charset="0"/>
              <a:buChar char="•"/>
            </a:pPr>
            <a:r>
              <a:rPr lang="en-US" dirty="0" err="1"/>
              <a:t>Học</a:t>
            </a:r>
            <a:r>
              <a:rPr lang="en-US" dirty="0"/>
              <a:t> </a:t>
            </a:r>
            <a:r>
              <a:rPr lang="en-US" dirty="0" err="1"/>
              <a:t>kỳ</a:t>
            </a:r>
            <a:endParaRPr lang="en-US" dirty="0"/>
          </a:p>
          <a:p>
            <a:pPr lvl="1" algn="just">
              <a:lnSpc>
                <a:spcPct val="120000"/>
              </a:lnSpc>
              <a:spcBef>
                <a:spcPts val="600"/>
              </a:spcBef>
              <a:buFont typeface="Arial" pitchFamily="34" charset="0"/>
              <a:buChar char="•"/>
            </a:pPr>
            <a:r>
              <a:rPr lang="en-US" dirty="0" err="1"/>
              <a:t>Năm</a:t>
            </a:r>
            <a:r>
              <a:rPr lang="en-US" dirty="0"/>
              <a:t> </a:t>
            </a:r>
            <a:r>
              <a:rPr lang="en-US" dirty="0" err="1"/>
              <a:t>học</a:t>
            </a:r>
            <a:endParaRPr lang="en-US" dirty="0"/>
          </a:p>
          <a:p>
            <a:pPr lvl="1" algn="just">
              <a:lnSpc>
                <a:spcPct val="120000"/>
              </a:lnSpc>
              <a:spcBef>
                <a:spcPts val="600"/>
              </a:spcBef>
              <a:buFont typeface="Arial" pitchFamily="34" charset="0"/>
              <a:buChar char="•"/>
            </a:pPr>
            <a:r>
              <a:rPr lang="en-US" dirty="0"/>
              <a:t>Khoa </a:t>
            </a:r>
          </a:p>
          <a:p>
            <a:pPr algn="just">
              <a:lnSpc>
                <a:spcPct val="120000"/>
              </a:lnSpc>
              <a:spcBef>
                <a:spcPts val="600"/>
              </a:spcBef>
              <a:buFont typeface="Arial" pitchFamily="34" charset="0"/>
              <a:buChar char="•"/>
            </a:pPr>
            <a:endParaRPr lang="en-US" sz="2800" dirty="0"/>
          </a:p>
        </p:txBody>
      </p:sp>
      <p:pic>
        <p:nvPicPr>
          <p:cNvPr id="6" name="Picture 2"/>
          <p:cNvPicPr>
            <a:picLocks noChangeAspect="1" noChangeArrowheads="1"/>
          </p:cNvPicPr>
          <p:nvPr/>
        </p:nvPicPr>
        <p:blipFill>
          <a:blip r:embed="rId2"/>
          <a:srcRect/>
          <a:stretch>
            <a:fillRect/>
          </a:stretch>
        </p:blipFill>
        <p:spPr bwMode="auto">
          <a:xfrm>
            <a:off x="2743200" y="1752600"/>
            <a:ext cx="6019800" cy="4648200"/>
          </a:xfrm>
          <a:prstGeom prst="rect">
            <a:avLst/>
          </a:prstGeom>
          <a:noFill/>
          <a:ln w="9525">
            <a:noFill/>
            <a:miter lim="800000"/>
            <a:headEnd/>
            <a:tailEnd/>
          </a:ln>
          <a:effectLst/>
        </p:spPr>
      </p:pic>
      <p:sp>
        <p:nvSpPr>
          <p:cNvPr id="8" name="Title 1"/>
          <p:cNvSpPr>
            <a:spLocks noGrp="1"/>
          </p:cNvSpPr>
          <p:nvPr>
            <p:ph type="title"/>
          </p:nvPr>
        </p:nvSpPr>
        <p:spPr>
          <a:xfrm>
            <a:off x="381000" y="228600"/>
            <a:ext cx="8382000" cy="609600"/>
          </a:xfrm>
        </p:spPr>
        <p:txBody>
          <a:bodyPr>
            <a:noAutofit/>
          </a:bodyPr>
          <a:lstStyle/>
          <a:p>
            <a:r>
              <a:rPr lang="en-US" sz="3200" dirty="0"/>
              <a:t>Ví dụ: </a:t>
            </a:r>
            <a:r>
              <a:rPr lang="en-US" sz="3200" dirty="0" err="1"/>
              <a:t>Xét</a:t>
            </a:r>
            <a:r>
              <a:rPr lang="en-US" sz="3200" dirty="0"/>
              <a:t> </a:t>
            </a:r>
            <a:r>
              <a:rPr lang="en-US" sz="3200" dirty="0" err="1"/>
              <a:t>ứng</a:t>
            </a:r>
            <a:r>
              <a:rPr lang="en-US" sz="3200" dirty="0"/>
              <a:t> </a:t>
            </a:r>
            <a:r>
              <a:rPr lang="en-US" sz="3200" dirty="0" err="1"/>
              <a:t>dụng</a:t>
            </a:r>
            <a:r>
              <a:rPr lang="en-US" sz="3200" dirty="0"/>
              <a:t> </a:t>
            </a:r>
            <a:r>
              <a:rPr lang="en-US" sz="3200" dirty="0" err="1"/>
              <a:t>Quản</a:t>
            </a:r>
            <a:r>
              <a:rPr lang="en-US" sz="3200" dirty="0"/>
              <a:t> </a:t>
            </a:r>
            <a:r>
              <a:rPr lang="en-US" sz="3200" dirty="0" err="1"/>
              <a:t>lý</a:t>
            </a:r>
            <a:r>
              <a:rPr lang="en-US" sz="3200" dirty="0"/>
              <a:t> </a:t>
            </a:r>
            <a:r>
              <a:rPr lang="en-US" sz="3200" dirty="0" err="1"/>
              <a:t>Thời</a:t>
            </a:r>
            <a:r>
              <a:rPr lang="en-US" sz="3200" dirty="0"/>
              <a:t> </a:t>
            </a:r>
            <a:r>
              <a:rPr lang="en-US" sz="3200" dirty="0" err="1"/>
              <a:t>khóa</a:t>
            </a:r>
            <a:r>
              <a:rPr lang="en-US" sz="3200" dirty="0"/>
              <a:t> </a:t>
            </a:r>
            <a:r>
              <a:rPr lang="en-US" sz="3200" dirty="0" err="1"/>
              <a:t>biểu</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15</a:t>
            </a:fld>
            <a:endParaRPr lang="en-US"/>
          </a:p>
        </p:txBody>
      </p:sp>
      <p:sp>
        <p:nvSpPr>
          <p:cNvPr id="4" name="Content Placeholder 3"/>
          <p:cNvSpPr>
            <a:spLocks noGrp="1"/>
          </p:cNvSpPr>
          <p:nvPr>
            <p:ph sz="quarter" idx="1"/>
          </p:nvPr>
        </p:nvSpPr>
        <p:spPr>
          <a:xfrm>
            <a:off x="381000" y="1066800"/>
            <a:ext cx="8305800" cy="4953000"/>
          </a:xfrm>
        </p:spPr>
        <p:txBody>
          <a:bodyPr>
            <a:normAutofit lnSpcReduction="10000"/>
          </a:bodyPr>
          <a:lstStyle/>
          <a:p>
            <a:pPr algn="just">
              <a:lnSpc>
                <a:spcPct val="120000"/>
              </a:lnSpc>
              <a:spcBef>
                <a:spcPts val="600"/>
              </a:spcBef>
              <a:buNone/>
            </a:pP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Thời</a:t>
            </a:r>
            <a:r>
              <a:rPr lang="en-US" dirty="0"/>
              <a:t> </a:t>
            </a:r>
            <a:r>
              <a:rPr lang="en-US" dirty="0" err="1"/>
              <a:t>khóa</a:t>
            </a:r>
            <a:r>
              <a:rPr lang="en-US" dirty="0"/>
              <a:t> </a:t>
            </a:r>
            <a:r>
              <a:rPr lang="en-US" dirty="0" err="1"/>
              <a:t>biểu</a:t>
            </a:r>
            <a:r>
              <a:rPr lang="en-US" dirty="0"/>
              <a:t> </a:t>
            </a:r>
            <a:r>
              <a:rPr lang="en-US" dirty="0" err="1"/>
              <a:t>gồm</a:t>
            </a:r>
            <a:r>
              <a:rPr lang="en-US" dirty="0"/>
              <a:t> </a:t>
            </a:r>
            <a:r>
              <a:rPr lang="en-US" dirty="0" err="1"/>
              <a:t>những</a:t>
            </a:r>
            <a:r>
              <a:rPr lang="en-US" dirty="0"/>
              <a:t> </a:t>
            </a:r>
            <a:r>
              <a:rPr lang="en-US" dirty="0" err="1"/>
              <a:t>thông</a:t>
            </a:r>
            <a:r>
              <a:rPr lang="en-US" dirty="0"/>
              <a:t> tin </a:t>
            </a:r>
            <a:r>
              <a:rPr lang="en-US" dirty="0" err="1"/>
              <a:t>gi</a:t>
            </a:r>
            <a:r>
              <a:rPr lang="en-US" dirty="0"/>
              <a:t>̀?</a:t>
            </a:r>
          </a:p>
          <a:p>
            <a:pPr lvl="1" algn="just">
              <a:lnSpc>
                <a:spcPct val="130000"/>
              </a:lnSpc>
              <a:spcBef>
                <a:spcPts val="600"/>
              </a:spcBef>
              <a:buFont typeface="Arial" pitchFamily="34" charset="0"/>
              <a:buChar char="•"/>
            </a:pPr>
            <a:r>
              <a:rPr lang="en-US" dirty="0" err="1"/>
              <a:t>Thứ</a:t>
            </a:r>
            <a:endParaRPr lang="en-US" dirty="0"/>
          </a:p>
          <a:p>
            <a:pPr lvl="1" algn="just">
              <a:lnSpc>
                <a:spcPct val="130000"/>
              </a:lnSpc>
              <a:spcBef>
                <a:spcPts val="600"/>
              </a:spcBef>
              <a:buFont typeface="Arial" pitchFamily="34" charset="0"/>
              <a:buChar char="•"/>
            </a:pPr>
            <a:r>
              <a:rPr lang="en-US" dirty="0" err="1"/>
              <a:t>Tiết</a:t>
            </a:r>
            <a:endParaRPr lang="en-US" dirty="0"/>
          </a:p>
          <a:p>
            <a:pPr lvl="1" algn="just">
              <a:lnSpc>
                <a:spcPct val="130000"/>
              </a:lnSpc>
              <a:spcBef>
                <a:spcPts val="600"/>
              </a:spcBef>
              <a:buFont typeface="Arial" pitchFamily="34" charset="0"/>
              <a:buChar char="•"/>
            </a:pPr>
            <a:r>
              <a:rPr lang="en-US" dirty="0" err="1"/>
              <a:t>Môn</a:t>
            </a:r>
            <a:endParaRPr lang="en-US" dirty="0"/>
          </a:p>
          <a:p>
            <a:pPr lvl="1" algn="just">
              <a:lnSpc>
                <a:spcPct val="130000"/>
              </a:lnSpc>
              <a:spcBef>
                <a:spcPts val="600"/>
              </a:spcBef>
              <a:buFont typeface="Arial" pitchFamily="34" charset="0"/>
              <a:buChar char="•"/>
            </a:pPr>
            <a:r>
              <a:rPr lang="en-US" dirty="0" err="1"/>
              <a:t>Giảng</a:t>
            </a:r>
            <a:r>
              <a:rPr lang="en-US" dirty="0"/>
              <a:t> </a:t>
            </a:r>
            <a:r>
              <a:rPr lang="en-US" dirty="0" err="1"/>
              <a:t>viên</a:t>
            </a:r>
            <a:endParaRPr lang="en-US" dirty="0"/>
          </a:p>
          <a:p>
            <a:pPr lvl="1" algn="just">
              <a:lnSpc>
                <a:spcPct val="130000"/>
              </a:lnSpc>
              <a:spcBef>
                <a:spcPts val="600"/>
              </a:spcBef>
              <a:buFont typeface="Arial" pitchFamily="34" charset="0"/>
              <a:buChar char="•"/>
            </a:pPr>
            <a:r>
              <a:rPr lang="en-US" dirty="0" err="1"/>
              <a:t>Lớp</a:t>
            </a:r>
            <a:r>
              <a:rPr lang="en-US" dirty="0"/>
              <a:t> </a:t>
            </a:r>
          </a:p>
          <a:p>
            <a:pPr lvl="1" algn="just">
              <a:lnSpc>
                <a:spcPct val="130000"/>
              </a:lnSpc>
              <a:spcBef>
                <a:spcPts val="600"/>
              </a:spcBef>
              <a:buFont typeface="Arial" pitchFamily="34" charset="0"/>
              <a:buChar char="•"/>
            </a:pPr>
            <a:r>
              <a:rPr lang="en-US" dirty="0" err="1"/>
              <a:t>Học</a:t>
            </a:r>
            <a:r>
              <a:rPr lang="en-US" dirty="0"/>
              <a:t> </a:t>
            </a:r>
            <a:r>
              <a:rPr lang="en-US" dirty="0" err="1"/>
              <a:t>kỳ</a:t>
            </a:r>
            <a:endParaRPr lang="en-US" dirty="0"/>
          </a:p>
          <a:p>
            <a:pPr lvl="1" algn="just">
              <a:lnSpc>
                <a:spcPct val="130000"/>
              </a:lnSpc>
              <a:spcBef>
                <a:spcPts val="600"/>
              </a:spcBef>
              <a:buFont typeface="Arial" pitchFamily="34" charset="0"/>
              <a:buChar char="•"/>
            </a:pPr>
            <a:r>
              <a:rPr lang="en-US" dirty="0" err="1"/>
              <a:t>Năm</a:t>
            </a:r>
            <a:r>
              <a:rPr lang="en-US" dirty="0"/>
              <a:t> </a:t>
            </a:r>
            <a:r>
              <a:rPr lang="en-US" dirty="0" err="1"/>
              <a:t>học</a:t>
            </a:r>
            <a:endParaRPr lang="en-US" dirty="0"/>
          </a:p>
          <a:p>
            <a:pPr lvl="1" algn="just">
              <a:lnSpc>
                <a:spcPct val="130000"/>
              </a:lnSpc>
              <a:spcBef>
                <a:spcPts val="600"/>
              </a:spcBef>
              <a:buFont typeface="Arial" pitchFamily="34" charset="0"/>
              <a:buChar char="•"/>
            </a:pPr>
            <a:r>
              <a:rPr lang="en-US" dirty="0"/>
              <a:t>Khoa </a:t>
            </a:r>
          </a:p>
          <a:p>
            <a:pPr algn="just">
              <a:lnSpc>
                <a:spcPct val="120000"/>
              </a:lnSpc>
              <a:spcBef>
                <a:spcPts val="600"/>
              </a:spcBef>
              <a:buFont typeface="Arial" pitchFamily="34" charset="0"/>
              <a:buChar char="•"/>
            </a:pPr>
            <a:endParaRPr lang="en-US" sz="2800" dirty="0"/>
          </a:p>
        </p:txBody>
      </p:sp>
      <p:pic>
        <p:nvPicPr>
          <p:cNvPr id="7" name="Picture 10" descr="http://t0.gstatic.com/images?q=tbn:ANd9GcR2rkM2Oaw8577tlOC67nQK8qwHQMZfSjB5zWWNjY8h1cNCePVy"/>
          <p:cNvPicPr>
            <a:picLocks noChangeAspect="1" noChangeArrowheads="1"/>
          </p:cNvPicPr>
          <p:nvPr/>
        </p:nvPicPr>
        <p:blipFill>
          <a:blip r:embed="rId2"/>
          <a:srcRect/>
          <a:stretch>
            <a:fillRect/>
          </a:stretch>
        </p:blipFill>
        <p:spPr bwMode="auto">
          <a:xfrm>
            <a:off x="2514600" y="2362200"/>
            <a:ext cx="1600200" cy="1998260"/>
          </a:xfrm>
          <a:prstGeom prst="rect">
            <a:avLst/>
          </a:prstGeom>
          <a:noFill/>
        </p:spPr>
      </p:pic>
      <p:sp>
        <p:nvSpPr>
          <p:cNvPr id="8" name="TextBox 7"/>
          <p:cNvSpPr txBox="1"/>
          <p:nvPr/>
        </p:nvSpPr>
        <p:spPr>
          <a:xfrm>
            <a:off x="4267200" y="1905000"/>
            <a:ext cx="4484914" cy="2793842"/>
          </a:xfrm>
          <a:prstGeom prst="rect">
            <a:avLst/>
          </a:prstGeom>
          <a:noFill/>
        </p:spPr>
        <p:txBody>
          <a:bodyPr wrap="square" rtlCol="0">
            <a:spAutoFit/>
          </a:bodyPr>
          <a:lstStyle/>
          <a:p>
            <a:pPr indent="533400" algn="just">
              <a:lnSpc>
                <a:spcPct val="150000"/>
              </a:lnSpc>
              <a:buFont typeface="Wingdings" pitchFamily="2" charset="2"/>
              <a:buChar char="v"/>
            </a:pPr>
            <a:r>
              <a:rPr lang="en-US" sz="2400" dirty="0">
                <a:solidFill>
                  <a:schemeClr val="accent2"/>
                </a:solidFill>
              </a:rPr>
              <a:t>Có bao </a:t>
            </a:r>
            <a:r>
              <a:rPr lang="en-US" sz="2400" dirty="0" err="1">
                <a:solidFill>
                  <a:schemeClr val="accent2"/>
                </a:solidFill>
              </a:rPr>
              <a:t>nhiêu</a:t>
            </a:r>
            <a:r>
              <a:rPr lang="en-US" sz="2400" dirty="0">
                <a:solidFill>
                  <a:schemeClr val="accent2"/>
                </a:solidFill>
              </a:rPr>
              <a:t> </a:t>
            </a:r>
            <a:r>
              <a:rPr lang="en-US" sz="2400" dirty="0" err="1">
                <a:solidFill>
                  <a:schemeClr val="accent2"/>
                </a:solidFill>
              </a:rPr>
              <a:t>tập</a:t>
            </a:r>
            <a:r>
              <a:rPr lang="en-US" sz="2400" dirty="0">
                <a:solidFill>
                  <a:schemeClr val="accent2"/>
                </a:solidFill>
              </a:rPr>
              <a:t> </a:t>
            </a:r>
            <a:r>
              <a:rPr lang="en-US" sz="2400" dirty="0" err="1">
                <a:solidFill>
                  <a:schemeClr val="accent2"/>
                </a:solidFill>
              </a:rPr>
              <a:t>thực</a:t>
            </a:r>
            <a:r>
              <a:rPr lang="en-US" sz="2400" dirty="0">
                <a:solidFill>
                  <a:schemeClr val="accent2"/>
                </a:solidFill>
              </a:rPr>
              <a:t> </a:t>
            </a:r>
            <a:r>
              <a:rPr lang="en-US" sz="2400" dirty="0" err="1">
                <a:solidFill>
                  <a:schemeClr val="accent2"/>
                </a:solidFill>
              </a:rPr>
              <a:t>thê</a:t>
            </a:r>
            <a:r>
              <a:rPr lang="en-US" sz="2400" dirty="0">
                <a:solidFill>
                  <a:schemeClr val="accent2"/>
                </a:solidFill>
              </a:rPr>
              <a:t>̉?</a:t>
            </a:r>
          </a:p>
          <a:p>
            <a:pPr indent="533400" algn="just">
              <a:lnSpc>
                <a:spcPct val="150000"/>
              </a:lnSpc>
              <a:buFont typeface="Wingdings" pitchFamily="2" charset="2"/>
              <a:buChar char="v"/>
            </a:pPr>
            <a:r>
              <a:rPr lang="en-US" sz="2400" dirty="0" err="1">
                <a:solidFill>
                  <a:schemeClr val="accent2"/>
                </a:solidFill>
              </a:rPr>
              <a:t>Mỗi</a:t>
            </a:r>
            <a:r>
              <a:rPr lang="en-US" sz="2400" dirty="0">
                <a:solidFill>
                  <a:schemeClr val="accent2"/>
                </a:solidFill>
              </a:rPr>
              <a:t> </a:t>
            </a:r>
            <a:r>
              <a:rPr lang="en-US" sz="2400" dirty="0" err="1">
                <a:solidFill>
                  <a:schemeClr val="accent2"/>
                </a:solidFill>
              </a:rPr>
              <a:t>tập</a:t>
            </a:r>
            <a:r>
              <a:rPr lang="en-US" sz="2400" dirty="0">
                <a:solidFill>
                  <a:schemeClr val="accent2"/>
                </a:solidFill>
              </a:rPr>
              <a:t> </a:t>
            </a:r>
            <a:r>
              <a:rPr lang="en-US" sz="2400" dirty="0" err="1">
                <a:solidFill>
                  <a:schemeClr val="accent2"/>
                </a:solidFill>
              </a:rPr>
              <a:t>thực</a:t>
            </a:r>
            <a:r>
              <a:rPr lang="en-US" sz="2400" dirty="0">
                <a:solidFill>
                  <a:schemeClr val="accent2"/>
                </a:solidFill>
              </a:rPr>
              <a:t> </a:t>
            </a:r>
            <a:r>
              <a:rPr lang="en-US" sz="2400" dirty="0" err="1">
                <a:solidFill>
                  <a:schemeClr val="accent2"/>
                </a:solidFill>
              </a:rPr>
              <a:t>thê</a:t>
            </a:r>
            <a:r>
              <a:rPr lang="en-US" sz="2400" dirty="0">
                <a:solidFill>
                  <a:schemeClr val="accent2"/>
                </a:solidFill>
              </a:rPr>
              <a:t>̉ có </a:t>
            </a:r>
            <a:r>
              <a:rPr lang="en-US" sz="2400" dirty="0" err="1">
                <a:solidFill>
                  <a:schemeClr val="accent2"/>
                </a:solidFill>
              </a:rPr>
              <a:t>những</a:t>
            </a:r>
            <a:r>
              <a:rPr lang="en-US" sz="2400" dirty="0">
                <a:solidFill>
                  <a:schemeClr val="accent2"/>
                </a:solidFill>
              </a:rPr>
              <a:t> </a:t>
            </a:r>
            <a:r>
              <a:rPr lang="en-US" sz="2400" dirty="0" err="1">
                <a:solidFill>
                  <a:schemeClr val="accent2"/>
                </a:solidFill>
              </a:rPr>
              <a:t>thuộc</a:t>
            </a:r>
            <a:r>
              <a:rPr lang="en-US" sz="2400" dirty="0">
                <a:solidFill>
                  <a:schemeClr val="accent2"/>
                </a:solidFill>
              </a:rPr>
              <a:t> </a:t>
            </a:r>
            <a:r>
              <a:rPr lang="en-US" sz="2400" dirty="0" err="1">
                <a:solidFill>
                  <a:schemeClr val="accent2"/>
                </a:solidFill>
              </a:rPr>
              <a:t>tính</a:t>
            </a:r>
            <a:r>
              <a:rPr lang="en-US" sz="2400" dirty="0">
                <a:solidFill>
                  <a:schemeClr val="accent2"/>
                </a:solidFill>
              </a:rPr>
              <a:t> </a:t>
            </a:r>
            <a:r>
              <a:rPr lang="en-US" sz="2400" dirty="0" err="1">
                <a:solidFill>
                  <a:schemeClr val="accent2"/>
                </a:solidFill>
              </a:rPr>
              <a:t>nào</a:t>
            </a:r>
            <a:r>
              <a:rPr lang="en-US" sz="2400" dirty="0">
                <a:solidFill>
                  <a:schemeClr val="accent2"/>
                </a:solidFill>
              </a:rPr>
              <a:t>?</a:t>
            </a:r>
          </a:p>
          <a:p>
            <a:pPr indent="533400" algn="just">
              <a:lnSpc>
                <a:spcPct val="150000"/>
              </a:lnSpc>
              <a:buFont typeface="Wingdings" pitchFamily="2" charset="2"/>
              <a:buChar char="v"/>
            </a:pPr>
            <a:r>
              <a:rPr lang="en-US" sz="2400" dirty="0" err="1">
                <a:solidFill>
                  <a:schemeClr val="accent2"/>
                </a:solidFill>
              </a:rPr>
              <a:t>Mối</a:t>
            </a:r>
            <a:r>
              <a:rPr lang="en-US" sz="2400" dirty="0">
                <a:solidFill>
                  <a:schemeClr val="accent2"/>
                </a:solidFill>
              </a:rPr>
              <a:t> </a:t>
            </a:r>
            <a:r>
              <a:rPr lang="en-US" sz="2400" dirty="0" err="1">
                <a:solidFill>
                  <a:schemeClr val="accent2"/>
                </a:solidFill>
              </a:rPr>
              <a:t>liên</a:t>
            </a:r>
            <a:r>
              <a:rPr lang="en-US" sz="2400" dirty="0">
                <a:solidFill>
                  <a:schemeClr val="accent2"/>
                </a:solidFill>
              </a:rPr>
              <a:t> </a:t>
            </a:r>
            <a:r>
              <a:rPr lang="en-US" sz="2400" dirty="0" err="1">
                <a:solidFill>
                  <a:schemeClr val="accent2"/>
                </a:solidFill>
              </a:rPr>
              <a:t>hê</a:t>
            </a:r>
            <a:r>
              <a:rPr lang="en-US" sz="2400" dirty="0">
                <a:solidFill>
                  <a:schemeClr val="accent2"/>
                </a:solidFill>
              </a:rPr>
              <a:t>̣ </a:t>
            </a:r>
            <a:r>
              <a:rPr lang="en-US" sz="2400" dirty="0" err="1">
                <a:solidFill>
                  <a:schemeClr val="accent2"/>
                </a:solidFill>
              </a:rPr>
              <a:t>giữa</a:t>
            </a:r>
            <a:r>
              <a:rPr lang="en-US" sz="2400" dirty="0">
                <a:solidFill>
                  <a:schemeClr val="accent2"/>
                </a:solidFill>
              </a:rPr>
              <a:t> </a:t>
            </a:r>
            <a:r>
              <a:rPr lang="en-US" sz="2400" dirty="0" err="1">
                <a:solidFill>
                  <a:schemeClr val="accent2"/>
                </a:solidFill>
              </a:rPr>
              <a:t>các</a:t>
            </a:r>
            <a:r>
              <a:rPr lang="en-US" sz="2400" dirty="0">
                <a:solidFill>
                  <a:schemeClr val="accent2"/>
                </a:solidFill>
              </a:rPr>
              <a:t> </a:t>
            </a:r>
            <a:r>
              <a:rPr lang="en-US" sz="2400" dirty="0" err="1">
                <a:solidFill>
                  <a:schemeClr val="accent2"/>
                </a:solidFill>
              </a:rPr>
              <a:t>tập</a:t>
            </a:r>
            <a:r>
              <a:rPr lang="en-US" sz="2400" dirty="0">
                <a:solidFill>
                  <a:schemeClr val="accent2"/>
                </a:solidFill>
              </a:rPr>
              <a:t> </a:t>
            </a:r>
            <a:r>
              <a:rPr lang="en-US" sz="2400" dirty="0" err="1">
                <a:solidFill>
                  <a:schemeClr val="accent2"/>
                </a:solidFill>
              </a:rPr>
              <a:t>thực</a:t>
            </a:r>
            <a:r>
              <a:rPr lang="en-US" sz="2400" dirty="0">
                <a:solidFill>
                  <a:schemeClr val="accent2"/>
                </a:solidFill>
              </a:rPr>
              <a:t> </a:t>
            </a:r>
            <a:r>
              <a:rPr lang="en-US" sz="2400" dirty="0" err="1">
                <a:solidFill>
                  <a:schemeClr val="accent2"/>
                </a:solidFill>
              </a:rPr>
              <a:t>thê</a:t>
            </a:r>
            <a:r>
              <a:rPr lang="en-US" sz="2400" dirty="0">
                <a:solidFill>
                  <a:schemeClr val="accent2"/>
                </a:solidFill>
              </a:rPr>
              <a:t>̉?</a:t>
            </a:r>
          </a:p>
        </p:txBody>
      </p:sp>
      <p:sp>
        <p:nvSpPr>
          <p:cNvPr id="10" name="Title 1"/>
          <p:cNvSpPr>
            <a:spLocks noGrp="1"/>
          </p:cNvSpPr>
          <p:nvPr>
            <p:ph type="title"/>
          </p:nvPr>
        </p:nvSpPr>
        <p:spPr>
          <a:xfrm>
            <a:off x="381000" y="228600"/>
            <a:ext cx="8305800" cy="609600"/>
          </a:xfrm>
        </p:spPr>
        <p:txBody>
          <a:bodyPr>
            <a:noAutofit/>
          </a:bodyPr>
          <a:lstStyle/>
          <a:p>
            <a:r>
              <a:rPr lang="en-US" sz="3200"/>
              <a:t>Ví dụ: Xét ứng dụng Quản lý Thời khóa biểu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362"/>
            <a:ext cx="8305800" cy="579438"/>
          </a:xfrm>
        </p:spPr>
        <p:txBody>
          <a:bodyPr>
            <a:normAutofit fontScale="90000"/>
          </a:bodyPr>
          <a:lstStyle/>
          <a:p>
            <a:r>
              <a:rPr lang="en-US" sz="3200" dirty="0"/>
              <a:t>Ví dụ: </a:t>
            </a:r>
            <a:r>
              <a:rPr lang="en-US" sz="3200" dirty="0" err="1"/>
              <a:t>Mô</a:t>
            </a:r>
            <a:r>
              <a:rPr lang="en-US" sz="3200" dirty="0"/>
              <a:t> </a:t>
            </a:r>
            <a:r>
              <a:rPr lang="en-US" sz="3200" dirty="0" err="1"/>
              <a:t>hình</a:t>
            </a:r>
            <a:r>
              <a:rPr lang="en-US" sz="3200" dirty="0"/>
              <a:t> ERD/CDM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16</a:t>
            </a:fld>
            <a:endParaRPr lang="en-US"/>
          </a:p>
        </p:txBody>
      </p:sp>
      <p:pic>
        <p:nvPicPr>
          <p:cNvPr id="7170" name="Picture 2"/>
          <p:cNvPicPr>
            <a:picLocks noChangeAspect="1" noChangeArrowheads="1"/>
          </p:cNvPicPr>
          <p:nvPr/>
        </p:nvPicPr>
        <p:blipFill>
          <a:blip r:embed="rId2"/>
          <a:srcRect/>
          <a:stretch>
            <a:fillRect/>
          </a:stretch>
        </p:blipFill>
        <p:spPr bwMode="auto">
          <a:xfrm>
            <a:off x="16380" y="761999"/>
            <a:ext cx="9127620" cy="609600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81025"/>
          </a:xfrm>
        </p:spPr>
        <p:txBody>
          <a:bodyPr>
            <a:noAutofit/>
          </a:bodyPr>
          <a:lstStyle/>
          <a:p>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17</a:t>
            </a:fld>
            <a:endParaRPr lang="en-US"/>
          </a:p>
        </p:txBody>
      </p:sp>
      <p:sp>
        <p:nvSpPr>
          <p:cNvPr id="4" name="Content Placeholder 3"/>
          <p:cNvSpPr>
            <a:spLocks noGrp="1"/>
          </p:cNvSpPr>
          <p:nvPr>
            <p:ph sz="quarter" idx="1"/>
          </p:nvPr>
        </p:nvSpPr>
        <p:spPr>
          <a:xfrm>
            <a:off x="457200" y="1143000"/>
            <a:ext cx="8229600" cy="4876800"/>
          </a:xfrm>
        </p:spPr>
        <p:txBody>
          <a:bodyPr>
            <a:normAutofit/>
          </a:bodyPr>
          <a:lstStyle/>
          <a:p>
            <a:pPr>
              <a:lnSpc>
                <a:spcPct val="120000"/>
              </a:lnSpc>
              <a:spcBef>
                <a:spcPts val="600"/>
              </a:spcBef>
            </a:pPr>
            <a:r>
              <a:rPr lang="en-US" dirty="0" err="1"/>
              <a:t>Tập</a:t>
            </a:r>
            <a:r>
              <a:rPr lang="en-US" dirty="0"/>
              <a:t> </a:t>
            </a:r>
            <a:r>
              <a:rPr lang="en-US" dirty="0" err="1"/>
              <a:t>thực</a:t>
            </a:r>
            <a:r>
              <a:rPr lang="en-US" dirty="0"/>
              <a:t> </a:t>
            </a:r>
            <a:r>
              <a:rPr lang="en-US" dirty="0" err="1"/>
              <a:t>thê</a:t>
            </a:r>
            <a:r>
              <a:rPr lang="en-US" dirty="0"/>
              <a:t>̉</a:t>
            </a:r>
          </a:p>
          <a:p>
            <a:pPr>
              <a:lnSpc>
                <a:spcPct val="120000"/>
              </a:lnSpc>
              <a:spcBef>
                <a:spcPts val="600"/>
              </a:spcBef>
            </a:pPr>
            <a:endParaRPr lang="en-US" dirty="0"/>
          </a:p>
          <a:p>
            <a:pPr>
              <a:lnSpc>
                <a:spcPct val="120000"/>
              </a:lnSpc>
              <a:spcBef>
                <a:spcPts val="600"/>
              </a:spcBef>
            </a:pPr>
            <a:r>
              <a:rPr lang="en-US" dirty="0" err="1"/>
              <a:t>Mối</a:t>
            </a:r>
            <a:r>
              <a:rPr lang="en-US" dirty="0"/>
              <a:t> </a:t>
            </a:r>
            <a:r>
              <a:rPr lang="en-US" dirty="0" err="1"/>
              <a:t>kết</a:t>
            </a:r>
            <a:r>
              <a:rPr lang="en-US" dirty="0"/>
              <a:t> </a:t>
            </a:r>
            <a:r>
              <a:rPr lang="en-US" dirty="0" err="1"/>
              <a:t>hợp</a:t>
            </a:r>
            <a:endParaRPr lang="en-US" dirty="0"/>
          </a:p>
          <a:p>
            <a:pPr>
              <a:lnSpc>
                <a:spcPct val="120000"/>
              </a:lnSpc>
              <a:spcBef>
                <a:spcPts val="600"/>
              </a:spcBef>
            </a:pPr>
            <a:endParaRPr lang="en-US" dirty="0"/>
          </a:p>
          <a:p>
            <a:pPr>
              <a:lnSpc>
                <a:spcPct val="120000"/>
              </a:lnSpc>
              <a:spcBef>
                <a:spcPts val="600"/>
              </a:spcBef>
            </a:pPr>
            <a:r>
              <a:rPr lang="en-US" dirty="0" err="1"/>
              <a:t>Mối</a:t>
            </a:r>
            <a:r>
              <a:rPr lang="en-US" dirty="0"/>
              <a:t> </a:t>
            </a:r>
            <a:r>
              <a:rPr lang="en-US" dirty="0" err="1"/>
              <a:t>liên</a:t>
            </a:r>
            <a:r>
              <a:rPr lang="en-US" dirty="0"/>
              <a:t> </a:t>
            </a:r>
            <a:r>
              <a:rPr lang="en-US" dirty="0" err="1"/>
              <a:t>hệ</a:t>
            </a:r>
            <a:r>
              <a:rPr lang="en-US" dirty="0"/>
              <a:t> </a:t>
            </a:r>
            <a:r>
              <a:rPr lang="en-US" dirty="0" err="1"/>
              <a:t>giữa</a:t>
            </a:r>
            <a:r>
              <a:rPr lang="en-US" dirty="0"/>
              <a:t> </a:t>
            </a:r>
            <a:r>
              <a:rPr lang="en-US" dirty="0" err="1"/>
              <a:t>các</a:t>
            </a:r>
            <a:r>
              <a:rPr lang="en-US" dirty="0"/>
              <a:t> </a:t>
            </a:r>
            <a:r>
              <a:rPr lang="en-US" dirty="0" err="1"/>
              <a:t>tập</a:t>
            </a:r>
            <a:r>
              <a:rPr lang="en-US" dirty="0"/>
              <a:t> </a:t>
            </a:r>
            <a:r>
              <a:rPr lang="en-US" dirty="0" err="1"/>
              <a:t>thực</a:t>
            </a:r>
            <a:r>
              <a:rPr lang="en-US" dirty="0"/>
              <a:t> </a:t>
            </a:r>
            <a:r>
              <a:rPr lang="en-US" dirty="0" err="1"/>
              <a:t>thê</a:t>
            </a:r>
            <a:r>
              <a:rPr lang="en-US" dirty="0"/>
              <a:t>̉</a:t>
            </a:r>
          </a:p>
          <a:p>
            <a:pPr>
              <a:lnSpc>
                <a:spcPct val="120000"/>
              </a:lnSpc>
              <a:spcBef>
                <a:spcPts val="600"/>
              </a:spcBef>
              <a:buNone/>
            </a:pPr>
            <a:endParaRPr lang="en-US" dirty="0"/>
          </a:p>
          <a:p>
            <a:pPr>
              <a:lnSpc>
                <a:spcPct val="120000"/>
              </a:lnSpc>
              <a:spcBef>
                <a:spcPts val="600"/>
              </a:spcBef>
            </a:pPr>
            <a:endParaRPr lang="en-US" sz="2000" dirty="0"/>
          </a:p>
          <a:p>
            <a:pPr>
              <a:lnSpc>
                <a:spcPct val="120000"/>
              </a:lnSpc>
              <a:spcBef>
                <a:spcPts val="600"/>
              </a:spcBef>
            </a:pPr>
            <a:r>
              <a:rPr lang="en-US" dirty="0" err="1"/>
              <a:t>Mối</a:t>
            </a:r>
            <a:r>
              <a:rPr lang="en-US" dirty="0"/>
              <a:t> </a:t>
            </a:r>
            <a:r>
              <a:rPr lang="en-US" dirty="0" err="1"/>
              <a:t>liên</a:t>
            </a:r>
            <a:r>
              <a:rPr lang="en-US" dirty="0"/>
              <a:t> </a:t>
            </a:r>
            <a:r>
              <a:rPr lang="en-US" dirty="0" err="1"/>
              <a:t>hệ</a:t>
            </a:r>
            <a:r>
              <a:rPr lang="en-US" dirty="0"/>
              <a:t> </a:t>
            </a:r>
            <a:r>
              <a:rPr lang="en-US" dirty="0" err="1"/>
              <a:t>giữa</a:t>
            </a:r>
            <a:r>
              <a:rPr lang="en-US" dirty="0"/>
              <a:t> </a:t>
            </a:r>
            <a:r>
              <a:rPr lang="en-US" dirty="0" err="1"/>
              <a:t>tập</a:t>
            </a:r>
            <a:r>
              <a:rPr lang="en-US" dirty="0"/>
              <a:t> </a:t>
            </a:r>
            <a:r>
              <a:rPr lang="en-US" dirty="0" err="1"/>
              <a:t>thực</a:t>
            </a:r>
            <a:r>
              <a:rPr lang="en-US" dirty="0"/>
              <a:t> </a:t>
            </a:r>
            <a:r>
              <a:rPr lang="en-US" dirty="0" err="1"/>
              <a:t>thê</a:t>
            </a:r>
            <a:r>
              <a:rPr lang="en-US" dirty="0"/>
              <a:t>̉ </a:t>
            </a:r>
            <a:r>
              <a:rPr lang="en-US" dirty="0" err="1"/>
              <a:t>và</a:t>
            </a:r>
            <a:r>
              <a:rPr lang="en-US" dirty="0"/>
              <a:t> </a:t>
            </a:r>
            <a:r>
              <a:rPr lang="en-US" dirty="0" err="1"/>
              <a:t>mối</a:t>
            </a:r>
            <a:r>
              <a:rPr lang="en-US" dirty="0"/>
              <a:t> </a:t>
            </a:r>
            <a:r>
              <a:rPr lang="en-US" dirty="0" err="1"/>
              <a:t>kết</a:t>
            </a:r>
            <a:r>
              <a:rPr lang="en-US" dirty="0"/>
              <a:t> </a:t>
            </a:r>
            <a:r>
              <a:rPr lang="en-US" dirty="0" err="1"/>
              <a:t>hợp</a:t>
            </a:r>
            <a:endParaRPr lang="en-US" dirty="0"/>
          </a:p>
        </p:txBody>
      </p:sp>
      <p:pic>
        <p:nvPicPr>
          <p:cNvPr id="8194" name="Picture 2"/>
          <p:cNvPicPr>
            <a:picLocks noChangeAspect="1" noChangeArrowheads="1"/>
          </p:cNvPicPr>
          <p:nvPr/>
        </p:nvPicPr>
        <p:blipFill>
          <a:blip r:embed="rId2"/>
          <a:srcRect/>
          <a:stretch>
            <a:fillRect/>
          </a:stretch>
        </p:blipFill>
        <p:spPr bwMode="auto">
          <a:xfrm>
            <a:off x="3657600" y="1219200"/>
            <a:ext cx="1533525" cy="8477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810000" y="2362200"/>
            <a:ext cx="1514475" cy="10096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2667000" y="4038600"/>
            <a:ext cx="4295775" cy="847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2286000" y="5486400"/>
            <a:ext cx="5057775" cy="1028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18</a:t>
            </a:fld>
            <a:endParaRPr lang="en-US"/>
          </a:p>
        </p:txBody>
      </p:sp>
      <p:sp>
        <p:nvSpPr>
          <p:cNvPr id="4" name="Content Placeholder 3"/>
          <p:cNvSpPr>
            <a:spLocks noGrp="1"/>
          </p:cNvSpPr>
          <p:nvPr>
            <p:ph sz="quarter" idx="1"/>
          </p:nvPr>
        </p:nvSpPr>
        <p:spPr>
          <a:xfrm>
            <a:off x="457200" y="1143000"/>
            <a:ext cx="8229600" cy="4876800"/>
          </a:xfrm>
        </p:spPr>
        <p:txBody>
          <a:bodyPr>
            <a:normAutofit/>
          </a:bodyPr>
          <a:lstStyle/>
          <a:p>
            <a:pPr>
              <a:lnSpc>
                <a:spcPct val="120000"/>
              </a:lnSpc>
              <a:spcBef>
                <a:spcPts val="600"/>
              </a:spcBef>
            </a:pPr>
            <a:r>
              <a:rPr lang="en-US" sz="2800" b="1" dirty="0" err="1">
                <a:solidFill>
                  <a:srgbClr val="0070C0"/>
                </a:solidFill>
              </a:rPr>
              <a:t>Tập</a:t>
            </a:r>
            <a:r>
              <a:rPr lang="en-US" sz="2800" b="1" dirty="0">
                <a:solidFill>
                  <a:srgbClr val="0070C0"/>
                </a:solidFill>
              </a:rPr>
              <a:t> </a:t>
            </a:r>
            <a:r>
              <a:rPr lang="en-US" sz="2800" b="1" dirty="0" err="1">
                <a:solidFill>
                  <a:srgbClr val="0070C0"/>
                </a:solidFill>
              </a:rPr>
              <a:t>thực</a:t>
            </a:r>
            <a:r>
              <a:rPr lang="en-US" sz="2800" b="1" dirty="0">
                <a:solidFill>
                  <a:srgbClr val="0070C0"/>
                </a:solidFill>
              </a:rPr>
              <a:t> </a:t>
            </a:r>
            <a:r>
              <a:rPr lang="en-US" sz="2800" b="1" dirty="0" err="1">
                <a:solidFill>
                  <a:srgbClr val="0070C0"/>
                </a:solidFill>
              </a:rPr>
              <a:t>thê</a:t>
            </a:r>
            <a:r>
              <a:rPr lang="en-US" sz="2800" b="1" dirty="0">
                <a:solidFill>
                  <a:srgbClr val="0070C0"/>
                </a:solidFill>
              </a:rPr>
              <a:t>̉/</a:t>
            </a:r>
            <a:r>
              <a:rPr lang="en-US" sz="2800" b="1" dirty="0" err="1">
                <a:solidFill>
                  <a:srgbClr val="0070C0"/>
                </a:solidFill>
              </a:rPr>
              <a:t>mối</a:t>
            </a:r>
            <a:r>
              <a:rPr lang="en-US" sz="2800" b="1" dirty="0">
                <a:solidFill>
                  <a:srgbClr val="0070C0"/>
                </a:solidFill>
              </a:rPr>
              <a:t> </a:t>
            </a:r>
            <a:r>
              <a:rPr lang="en-US" sz="2800" b="1" dirty="0" err="1">
                <a:solidFill>
                  <a:srgbClr val="0070C0"/>
                </a:solidFill>
              </a:rPr>
              <a:t>kết</a:t>
            </a:r>
            <a:r>
              <a:rPr lang="en-US" sz="2800" b="1" dirty="0">
                <a:solidFill>
                  <a:srgbClr val="0070C0"/>
                </a:solidFill>
              </a:rPr>
              <a:t> </a:t>
            </a:r>
            <a:r>
              <a:rPr lang="en-US" sz="2800" b="1" dirty="0" err="1">
                <a:solidFill>
                  <a:srgbClr val="0070C0"/>
                </a:solidFill>
              </a:rPr>
              <a:t>hợp</a:t>
            </a:r>
            <a:endParaRPr lang="en-US" sz="2800" b="1" dirty="0">
              <a:solidFill>
                <a:srgbClr val="0070C0"/>
              </a:solidFill>
            </a:endParaRPr>
          </a:p>
          <a:p>
            <a:pPr>
              <a:lnSpc>
                <a:spcPct val="120000"/>
              </a:lnSpc>
              <a:spcBef>
                <a:spcPts val="600"/>
              </a:spcBef>
            </a:pPr>
            <a:endParaRPr lang="en-US" sz="2800" b="1" dirty="0"/>
          </a:p>
          <a:p>
            <a:pPr>
              <a:lnSpc>
                <a:spcPct val="120000"/>
              </a:lnSpc>
              <a:spcBef>
                <a:spcPts val="600"/>
              </a:spcBef>
            </a:pPr>
            <a:endParaRPr lang="en-US" sz="2800" b="1" dirty="0"/>
          </a:p>
          <a:p>
            <a:pPr>
              <a:lnSpc>
                <a:spcPct val="120000"/>
              </a:lnSpc>
              <a:spcBef>
                <a:spcPts val="600"/>
              </a:spcBef>
            </a:pPr>
            <a:r>
              <a:rPr lang="en-US" sz="2800" b="1" dirty="0" err="1">
                <a:solidFill>
                  <a:srgbClr val="0070C0"/>
                </a:solidFill>
              </a:rPr>
              <a:t>Mỗi</a:t>
            </a:r>
            <a:r>
              <a:rPr lang="en-US" sz="2800" b="1" dirty="0">
                <a:solidFill>
                  <a:srgbClr val="0070C0"/>
                </a:solidFill>
              </a:rPr>
              <a:t> </a:t>
            </a:r>
            <a:r>
              <a:rPr lang="en-US" sz="2800" b="1" dirty="0" err="1">
                <a:solidFill>
                  <a:srgbClr val="0070C0"/>
                </a:solidFill>
              </a:rPr>
              <a:t>tập</a:t>
            </a:r>
            <a:r>
              <a:rPr lang="en-US" sz="2800" b="1" dirty="0">
                <a:solidFill>
                  <a:srgbClr val="0070C0"/>
                </a:solidFill>
              </a:rPr>
              <a:t> </a:t>
            </a:r>
            <a:r>
              <a:rPr lang="en-US" sz="2800" b="1" dirty="0" err="1">
                <a:solidFill>
                  <a:srgbClr val="0070C0"/>
                </a:solidFill>
              </a:rPr>
              <a:t>thực</a:t>
            </a:r>
            <a:r>
              <a:rPr lang="en-US" sz="2800" b="1" dirty="0">
                <a:solidFill>
                  <a:srgbClr val="0070C0"/>
                </a:solidFill>
              </a:rPr>
              <a:t> </a:t>
            </a:r>
            <a:r>
              <a:rPr lang="en-US" sz="2800" b="1" dirty="0" err="1">
                <a:solidFill>
                  <a:srgbClr val="0070C0"/>
                </a:solidFill>
              </a:rPr>
              <a:t>thê</a:t>
            </a:r>
            <a:r>
              <a:rPr lang="en-US" sz="2800" b="1" dirty="0">
                <a:solidFill>
                  <a:srgbClr val="0070C0"/>
                </a:solidFill>
              </a:rPr>
              <a:t>̉/ </a:t>
            </a:r>
            <a:r>
              <a:rPr lang="en-US" sz="2800" b="1" dirty="0" err="1">
                <a:solidFill>
                  <a:srgbClr val="0070C0"/>
                </a:solidFill>
              </a:rPr>
              <a:t>mối</a:t>
            </a:r>
            <a:r>
              <a:rPr lang="en-US" sz="2800" b="1" dirty="0">
                <a:solidFill>
                  <a:srgbClr val="0070C0"/>
                </a:solidFill>
              </a:rPr>
              <a:t> </a:t>
            </a:r>
            <a:r>
              <a:rPr lang="en-US" sz="2800" b="1" dirty="0" err="1">
                <a:solidFill>
                  <a:srgbClr val="0070C0"/>
                </a:solidFill>
              </a:rPr>
              <a:t>kết</a:t>
            </a:r>
            <a:r>
              <a:rPr lang="en-US" sz="2800" b="1" dirty="0">
                <a:solidFill>
                  <a:srgbClr val="0070C0"/>
                </a:solidFill>
              </a:rPr>
              <a:t> </a:t>
            </a:r>
            <a:r>
              <a:rPr lang="en-US" sz="2800" b="1" dirty="0" err="1">
                <a:solidFill>
                  <a:srgbClr val="0070C0"/>
                </a:solidFill>
              </a:rPr>
              <a:t>hợp</a:t>
            </a:r>
            <a:r>
              <a:rPr lang="en-US" sz="2800" b="1" dirty="0">
                <a:solidFill>
                  <a:srgbClr val="0070C0"/>
                </a:solidFill>
              </a:rPr>
              <a:t> có 3 </a:t>
            </a:r>
            <a:r>
              <a:rPr lang="en-US" sz="2800" b="1" dirty="0" err="1">
                <a:solidFill>
                  <a:srgbClr val="0070C0"/>
                </a:solidFill>
              </a:rPr>
              <a:t>thành</a:t>
            </a:r>
            <a:r>
              <a:rPr lang="en-US" sz="2800" b="1" dirty="0">
                <a:solidFill>
                  <a:srgbClr val="0070C0"/>
                </a:solidFill>
              </a:rPr>
              <a:t> </a:t>
            </a:r>
            <a:r>
              <a:rPr lang="en-US" sz="2800" b="1" dirty="0" err="1">
                <a:solidFill>
                  <a:srgbClr val="0070C0"/>
                </a:solidFill>
              </a:rPr>
              <a:t>phần</a:t>
            </a:r>
            <a:r>
              <a:rPr lang="en-US" sz="2800" b="1" dirty="0">
                <a:solidFill>
                  <a:srgbClr val="0070C0"/>
                </a:solidFill>
              </a:rPr>
              <a:t>:</a:t>
            </a:r>
          </a:p>
          <a:p>
            <a:pPr lvl="1">
              <a:lnSpc>
                <a:spcPct val="120000"/>
              </a:lnSpc>
              <a:spcBef>
                <a:spcPts val="600"/>
              </a:spcBef>
            </a:pPr>
            <a:r>
              <a:rPr lang="en-US" sz="2800" dirty="0" err="1"/>
              <a:t>Tên</a:t>
            </a:r>
            <a:r>
              <a:rPr lang="en-US" sz="2800" dirty="0"/>
              <a:t> </a:t>
            </a:r>
            <a:r>
              <a:rPr lang="en-US" sz="2800" dirty="0" err="1"/>
              <a:t>tập</a:t>
            </a:r>
            <a:r>
              <a:rPr lang="en-US" sz="2800" dirty="0"/>
              <a:t> </a:t>
            </a:r>
            <a:r>
              <a:rPr lang="en-US" sz="2800" dirty="0" err="1"/>
              <a:t>thực</a:t>
            </a:r>
            <a:r>
              <a:rPr lang="en-US" sz="2800" dirty="0"/>
              <a:t> </a:t>
            </a:r>
            <a:r>
              <a:rPr lang="en-US" sz="2800" dirty="0" err="1"/>
              <a:t>thê</a:t>
            </a:r>
            <a:r>
              <a:rPr lang="en-US" sz="2800" dirty="0"/>
              <a:t>̉ (name)</a:t>
            </a:r>
          </a:p>
          <a:p>
            <a:pPr lvl="1">
              <a:lnSpc>
                <a:spcPct val="120000"/>
              </a:lnSpc>
              <a:spcBef>
                <a:spcPts val="600"/>
              </a:spcBef>
            </a:pPr>
            <a:r>
              <a:rPr lang="en-US" sz="2800" dirty="0"/>
              <a:t>Mã (code)</a:t>
            </a:r>
          </a:p>
          <a:p>
            <a:pPr lvl="1">
              <a:lnSpc>
                <a:spcPct val="120000"/>
              </a:lnSpc>
              <a:spcBef>
                <a:spcPts val="600"/>
              </a:spcBef>
            </a:pPr>
            <a:r>
              <a:rPr lang="en-US" sz="2800" dirty="0" err="1"/>
              <a:t>Thuộc</a:t>
            </a:r>
            <a:r>
              <a:rPr lang="en-US" sz="2800" dirty="0"/>
              <a:t> </a:t>
            </a:r>
            <a:r>
              <a:rPr lang="en-US" sz="2800" dirty="0" err="1"/>
              <a:t>tính</a:t>
            </a:r>
            <a:r>
              <a:rPr lang="en-US" sz="2800" dirty="0"/>
              <a:t> (attribute)</a:t>
            </a:r>
          </a:p>
        </p:txBody>
      </p:sp>
      <p:pic>
        <p:nvPicPr>
          <p:cNvPr id="9" name="Picture 2"/>
          <p:cNvPicPr>
            <a:picLocks noChangeAspect="1" noChangeArrowheads="1"/>
          </p:cNvPicPr>
          <p:nvPr/>
        </p:nvPicPr>
        <p:blipFill>
          <a:blip r:embed="rId2"/>
          <a:srcRect/>
          <a:stretch>
            <a:fillRect/>
          </a:stretch>
        </p:blipFill>
        <p:spPr bwMode="auto">
          <a:xfrm>
            <a:off x="1971675" y="1905000"/>
            <a:ext cx="1533525" cy="847725"/>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5267325" y="1828800"/>
            <a:ext cx="1514475" cy="1009650"/>
          </a:xfrm>
          <a:prstGeom prst="rect">
            <a:avLst/>
          </a:prstGeom>
          <a:noFill/>
          <a:ln w="9525">
            <a:noFill/>
            <a:miter lim="800000"/>
            <a:headEnd/>
            <a:tailEnd/>
          </a:ln>
          <a:effectLst/>
        </p:spPr>
      </p:pic>
      <p:sp>
        <p:nvSpPr>
          <p:cNvPr id="11" name="Title 1">
            <a:extLst>
              <a:ext uri="{FF2B5EF4-FFF2-40B4-BE49-F238E27FC236}">
                <a16:creationId xmlns:a16="http://schemas.microsoft.com/office/drawing/2014/main" id="{B12025D3-713C-40EB-B7F7-9F092D365BFE}"/>
              </a:ext>
            </a:extLst>
          </p:cNvPr>
          <p:cNvSpPr txBox="1">
            <a:spLocks/>
          </p:cNvSpPr>
          <p:nvPr/>
        </p:nvSpPr>
        <p:spPr>
          <a:xfrm>
            <a:off x="457200" y="304800"/>
            <a:ext cx="8229600" cy="581025"/>
          </a:xfrm>
          <a:prstGeom prst="rect">
            <a:avLst/>
          </a:prstGeom>
          <a:solidFill>
            <a:schemeClr val="accent2"/>
          </a:solidFill>
        </p:spPr>
        <p:txBody>
          <a:bodyPr bIns="91440" anchor="b" anchorCtr="0">
            <a:noAutofit/>
          </a:bodyPr>
          <a:lstStyle>
            <a:lvl1pPr algn="l" rtl="0" eaLnBrk="1" latinLnBrk="0" hangingPunct="1">
              <a:spcBef>
                <a:spcPct val="0"/>
              </a:spcBef>
              <a:buNone/>
              <a:defRPr kumimoji="0" sz="4000" b="1" kern="1200">
                <a:solidFill>
                  <a:schemeClr val="bg1"/>
                </a:solidFill>
                <a:latin typeface="+mj-lt"/>
                <a:ea typeface="+mj-ea"/>
                <a:cs typeface="+mj-cs"/>
              </a:defRPr>
            </a:lvl1pPr>
          </a:lstStyle>
          <a:p>
            <a:pPr fontAlgn="auto">
              <a:spcAft>
                <a:spcPts val="0"/>
              </a:spcAft>
            </a:pP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19</a:t>
            </a:fld>
            <a:endParaRPr lang="en-US"/>
          </a:p>
        </p:txBody>
      </p:sp>
      <p:sp>
        <p:nvSpPr>
          <p:cNvPr id="4" name="Content Placeholder 3"/>
          <p:cNvSpPr>
            <a:spLocks noGrp="1"/>
          </p:cNvSpPr>
          <p:nvPr>
            <p:ph sz="quarter" idx="1"/>
          </p:nvPr>
        </p:nvSpPr>
        <p:spPr>
          <a:xfrm>
            <a:off x="457200" y="990600"/>
            <a:ext cx="8229600" cy="4572000"/>
          </a:xfrm>
        </p:spPr>
        <p:txBody>
          <a:bodyPr>
            <a:normAutofit/>
          </a:bodyPr>
          <a:lstStyle/>
          <a:p>
            <a:pPr algn="just">
              <a:lnSpc>
                <a:spcPct val="120000"/>
              </a:lnSpc>
              <a:spcBef>
                <a:spcPts val="600"/>
              </a:spcBef>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endParaRPr lang="en-US" sz="2800" b="1" dirty="0">
              <a:solidFill>
                <a:srgbClr val="0070C0"/>
              </a:solidFill>
            </a:endParaRPr>
          </a:p>
          <a:p>
            <a:pPr lvl="1" algn="just">
              <a:lnSpc>
                <a:spcPct val="120000"/>
              </a:lnSpc>
              <a:spcBef>
                <a:spcPts val="600"/>
              </a:spcBef>
            </a:pPr>
            <a:r>
              <a:rPr lang="en-US" dirty="0"/>
              <a:t>Là </a:t>
            </a:r>
            <a:r>
              <a:rPr lang="en-US" dirty="0" err="1"/>
              <a:t>các</a:t>
            </a:r>
            <a:r>
              <a:rPr lang="en-US" dirty="0"/>
              <a:t> </a:t>
            </a:r>
            <a:r>
              <a:rPr lang="en-US" dirty="0" err="1"/>
              <a:t>đặc</a:t>
            </a:r>
            <a:r>
              <a:rPr lang="en-US" dirty="0"/>
              <a:t> </a:t>
            </a:r>
            <a:r>
              <a:rPr lang="en-US" dirty="0" err="1"/>
              <a:t>trưng</a:t>
            </a:r>
            <a:r>
              <a:rPr lang="en-US" dirty="0"/>
              <a:t> </a:t>
            </a:r>
            <a:r>
              <a:rPr lang="en-US" dirty="0" err="1"/>
              <a:t>mô</a:t>
            </a:r>
            <a:r>
              <a:rPr lang="en-US" dirty="0"/>
              <a:t> tả </a:t>
            </a:r>
            <a:r>
              <a:rPr lang="en-US" dirty="0" err="1"/>
              <a:t>vê</a:t>
            </a:r>
            <a:r>
              <a:rPr lang="en-US" dirty="0"/>
              <a:t>̀ </a:t>
            </a:r>
            <a:r>
              <a:rPr lang="en-US" dirty="0" err="1"/>
              <a:t>đối</a:t>
            </a:r>
            <a:r>
              <a:rPr lang="en-US" dirty="0"/>
              <a:t> </a:t>
            </a:r>
            <a:r>
              <a:rPr lang="en-US" dirty="0" err="1"/>
              <a:t>tượng</a:t>
            </a:r>
            <a:endParaRPr lang="en-US" dirty="0"/>
          </a:p>
          <a:p>
            <a:pPr algn="just">
              <a:lnSpc>
                <a:spcPct val="120000"/>
              </a:lnSpc>
              <a:spcBef>
                <a:spcPts val="600"/>
              </a:spcBef>
            </a:pPr>
            <a:r>
              <a:rPr lang="en-US" sz="2800" b="1" dirty="0" err="1">
                <a:solidFill>
                  <a:srgbClr val="0070C0"/>
                </a:solidFill>
              </a:rPr>
              <a:t>Thực</a:t>
            </a:r>
            <a:r>
              <a:rPr lang="en-US" sz="2800" b="1" dirty="0">
                <a:solidFill>
                  <a:srgbClr val="0070C0"/>
                </a:solidFill>
              </a:rPr>
              <a:t> </a:t>
            </a:r>
            <a:r>
              <a:rPr lang="en-US" sz="2800" b="1" dirty="0" err="1">
                <a:solidFill>
                  <a:srgbClr val="0070C0"/>
                </a:solidFill>
              </a:rPr>
              <a:t>thê</a:t>
            </a:r>
            <a:r>
              <a:rPr lang="en-US" sz="2800" b="1" dirty="0">
                <a:solidFill>
                  <a:srgbClr val="0070C0"/>
                </a:solidFill>
              </a:rPr>
              <a:t>̉/ </a:t>
            </a:r>
            <a:r>
              <a:rPr lang="en-US" sz="2800" b="1" dirty="0" err="1">
                <a:solidFill>
                  <a:srgbClr val="0070C0"/>
                </a:solidFill>
              </a:rPr>
              <a:t>tập</a:t>
            </a:r>
            <a:r>
              <a:rPr lang="en-US" sz="2800" b="1" dirty="0">
                <a:solidFill>
                  <a:srgbClr val="0070C0"/>
                </a:solidFill>
              </a:rPr>
              <a:t> </a:t>
            </a:r>
            <a:r>
              <a:rPr lang="en-US" sz="2800" b="1" dirty="0" err="1">
                <a:solidFill>
                  <a:srgbClr val="0070C0"/>
                </a:solidFill>
              </a:rPr>
              <a:t>thực</a:t>
            </a:r>
            <a:r>
              <a:rPr lang="en-US" sz="2800" b="1" dirty="0">
                <a:solidFill>
                  <a:srgbClr val="0070C0"/>
                </a:solidFill>
              </a:rPr>
              <a:t> </a:t>
            </a:r>
            <a:r>
              <a:rPr lang="en-US" sz="2800" b="1" dirty="0" err="1">
                <a:solidFill>
                  <a:srgbClr val="0070C0"/>
                </a:solidFill>
              </a:rPr>
              <a:t>thê</a:t>
            </a:r>
            <a:r>
              <a:rPr lang="en-US" sz="2800" b="1" dirty="0">
                <a:solidFill>
                  <a:srgbClr val="0070C0"/>
                </a:solidFill>
              </a:rPr>
              <a:t>̉</a:t>
            </a:r>
          </a:p>
          <a:p>
            <a:pPr lvl="1" algn="just">
              <a:lnSpc>
                <a:spcPct val="120000"/>
              </a:lnSpc>
              <a:spcBef>
                <a:spcPts val="600"/>
              </a:spcBef>
            </a:pPr>
            <a:r>
              <a:rPr lang="en-US" dirty="0" err="1"/>
              <a:t>Một</a:t>
            </a:r>
            <a:r>
              <a:rPr lang="en-US" dirty="0"/>
              <a:t> </a:t>
            </a:r>
            <a:r>
              <a:rPr lang="en-US" dirty="0" err="1"/>
              <a:t>thực</a:t>
            </a:r>
            <a:r>
              <a:rPr lang="en-US" dirty="0"/>
              <a:t> </a:t>
            </a:r>
            <a:r>
              <a:rPr lang="en-US" dirty="0" err="1"/>
              <a:t>thê</a:t>
            </a:r>
            <a:r>
              <a:rPr lang="en-US" dirty="0"/>
              <a:t>̉ là 1 </a:t>
            </a:r>
            <a:r>
              <a:rPr lang="en-US" dirty="0" err="1"/>
              <a:t>đối</a:t>
            </a:r>
            <a:r>
              <a:rPr lang="en-US" dirty="0"/>
              <a:t> </a:t>
            </a:r>
            <a:r>
              <a:rPr lang="en-US" dirty="0" err="1"/>
              <a:t>tượng</a:t>
            </a:r>
            <a:r>
              <a:rPr lang="en-US" dirty="0"/>
              <a:t>, 1 </a:t>
            </a:r>
            <a:r>
              <a:rPr lang="en-US" dirty="0" err="1"/>
              <a:t>nhiệm</a:t>
            </a:r>
            <a:r>
              <a:rPr lang="en-US" dirty="0"/>
              <a:t> vụ, 1 </a:t>
            </a:r>
            <a:r>
              <a:rPr lang="en-US" dirty="0" err="1"/>
              <a:t>sư</a:t>
            </a:r>
            <a:r>
              <a:rPr lang="en-US" dirty="0"/>
              <a:t>̣ </a:t>
            </a:r>
            <a:r>
              <a:rPr lang="en-US" dirty="0" err="1"/>
              <a:t>kiện</a:t>
            </a:r>
            <a:r>
              <a:rPr lang="en-US" dirty="0"/>
              <a:t> </a:t>
            </a:r>
            <a:r>
              <a:rPr lang="en-US" dirty="0" err="1"/>
              <a:t>của</a:t>
            </a:r>
            <a:r>
              <a:rPr lang="en-US" dirty="0"/>
              <a:t> </a:t>
            </a:r>
            <a:r>
              <a:rPr lang="en-US" dirty="0" err="1"/>
              <a:t>thê</a:t>
            </a:r>
            <a:r>
              <a:rPr lang="en-US" dirty="0"/>
              <a:t>́ </a:t>
            </a:r>
            <a:r>
              <a:rPr lang="en-US" dirty="0" err="1"/>
              <a:t>giới</a:t>
            </a:r>
            <a:r>
              <a:rPr lang="en-US" dirty="0"/>
              <a:t> </a:t>
            </a:r>
            <a:r>
              <a:rPr lang="en-US" dirty="0" err="1"/>
              <a:t>thực</a:t>
            </a:r>
            <a:r>
              <a:rPr lang="en-US" dirty="0"/>
              <a:t> </a:t>
            </a:r>
            <a:r>
              <a:rPr lang="en-US" dirty="0" err="1"/>
              <a:t>và</a:t>
            </a:r>
            <a:r>
              <a:rPr lang="en-US" dirty="0"/>
              <a:t> </a:t>
            </a:r>
            <a:r>
              <a:rPr lang="en-US" dirty="0" err="1"/>
              <a:t>được</a:t>
            </a:r>
            <a:r>
              <a:rPr lang="en-US" dirty="0"/>
              <a:t> </a:t>
            </a:r>
            <a:r>
              <a:rPr lang="en-US" dirty="0" err="1"/>
              <a:t>mô</a:t>
            </a:r>
            <a:r>
              <a:rPr lang="en-US" dirty="0"/>
              <a:t> tả </a:t>
            </a:r>
            <a:r>
              <a:rPr lang="en-US" dirty="0" err="1"/>
              <a:t>bởi</a:t>
            </a:r>
            <a:r>
              <a:rPr lang="en-US" dirty="0"/>
              <a:t> </a:t>
            </a:r>
            <a:r>
              <a:rPr lang="en-US" dirty="0" err="1"/>
              <a:t>tập</a:t>
            </a:r>
            <a:r>
              <a:rPr lang="en-US" dirty="0"/>
              <a:t> </a:t>
            </a:r>
            <a:r>
              <a:rPr lang="en-US" dirty="0" err="1"/>
              <a:t>các</a:t>
            </a:r>
            <a:r>
              <a:rPr lang="en-US" dirty="0"/>
              <a:t> </a:t>
            </a:r>
            <a:r>
              <a:rPr lang="en-US" dirty="0" err="1"/>
              <a:t>thuộc</a:t>
            </a:r>
            <a:r>
              <a:rPr lang="en-US" dirty="0"/>
              <a:t> </a:t>
            </a:r>
            <a:r>
              <a:rPr lang="en-US" dirty="0" err="1"/>
              <a:t>tính</a:t>
            </a:r>
            <a:r>
              <a:rPr lang="en-US" dirty="0"/>
              <a:t>. </a:t>
            </a:r>
            <a:r>
              <a:rPr lang="en-US" dirty="0" err="1"/>
              <a:t>Một</a:t>
            </a:r>
            <a:r>
              <a:rPr lang="en-US" dirty="0"/>
              <a:t> </a:t>
            </a:r>
            <a:r>
              <a:rPr lang="en-US" dirty="0" err="1"/>
              <a:t>thực</a:t>
            </a:r>
            <a:r>
              <a:rPr lang="en-US" dirty="0"/>
              <a:t> </a:t>
            </a:r>
            <a:r>
              <a:rPr lang="en-US" dirty="0" err="1"/>
              <a:t>thê</a:t>
            </a:r>
            <a:r>
              <a:rPr lang="en-US" dirty="0"/>
              <a:t>̉ </a:t>
            </a:r>
            <a:r>
              <a:rPr lang="en-US" dirty="0" err="1"/>
              <a:t>tương</a:t>
            </a:r>
            <a:r>
              <a:rPr lang="en-US" dirty="0"/>
              <a:t> </a:t>
            </a:r>
            <a:r>
              <a:rPr lang="en-US" dirty="0" err="1"/>
              <a:t>đương</a:t>
            </a:r>
            <a:r>
              <a:rPr lang="en-US" dirty="0"/>
              <a:t> 1 </a:t>
            </a:r>
            <a:r>
              <a:rPr lang="en-US" dirty="0" err="1"/>
              <a:t>dòng</a:t>
            </a:r>
            <a:r>
              <a:rPr lang="en-US" dirty="0"/>
              <a:t> </a:t>
            </a:r>
            <a:r>
              <a:rPr lang="en-US" dirty="0" err="1"/>
              <a:t>trên</a:t>
            </a:r>
            <a:r>
              <a:rPr lang="en-US" dirty="0"/>
              <a:t> </a:t>
            </a:r>
            <a:r>
              <a:rPr lang="en-US" dirty="0" err="1"/>
              <a:t>bảng</a:t>
            </a:r>
            <a:r>
              <a:rPr lang="en-US" dirty="0"/>
              <a:t>.</a:t>
            </a:r>
          </a:p>
          <a:p>
            <a:pPr lvl="1" algn="just">
              <a:lnSpc>
                <a:spcPct val="120000"/>
              </a:lnSpc>
              <a:spcBef>
                <a:spcPts val="600"/>
              </a:spcBef>
            </a:pPr>
            <a:r>
              <a:rPr lang="en-US" dirty="0" err="1"/>
              <a:t>Tập</a:t>
            </a:r>
            <a:r>
              <a:rPr lang="en-US" dirty="0"/>
              <a:t> </a:t>
            </a:r>
            <a:r>
              <a:rPr lang="en-US" dirty="0" err="1"/>
              <a:t>thực</a:t>
            </a:r>
            <a:r>
              <a:rPr lang="en-US" dirty="0"/>
              <a:t> </a:t>
            </a:r>
            <a:r>
              <a:rPr lang="en-US" dirty="0" err="1"/>
              <a:t>thê</a:t>
            </a:r>
            <a:r>
              <a:rPr lang="en-US" dirty="0"/>
              <a:t>̉: Là </a:t>
            </a:r>
            <a:r>
              <a:rPr lang="en-US" dirty="0" err="1"/>
              <a:t>tập</a:t>
            </a:r>
            <a:r>
              <a:rPr lang="en-US" dirty="0"/>
              <a:t> </a:t>
            </a:r>
            <a:r>
              <a:rPr lang="en-US" dirty="0" err="1"/>
              <a:t>hợp</a:t>
            </a:r>
            <a:r>
              <a:rPr lang="en-US" dirty="0"/>
              <a:t> </a:t>
            </a:r>
            <a:r>
              <a:rPr lang="en-US" dirty="0" err="1"/>
              <a:t>các</a:t>
            </a:r>
            <a:r>
              <a:rPr lang="en-US" dirty="0"/>
              <a:t> </a:t>
            </a:r>
            <a:r>
              <a:rPr lang="en-US" dirty="0" err="1"/>
              <a:t>thực</a:t>
            </a:r>
            <a:r>
              <a:rPr lang="en-US" dirty="0"/>
              <a:t> </a:t>
            </a:r>
            <a:r>
              <a:rPr lang="en-US" dirty="0" err="1"/>
              <a:t>thê</a:t>
            </a:r>
            <a:r>
              <a:rPr lang="en-US" dirty="0"/>
              <a:t>̉ </a:t>
            </a:r>
            <a:r>
              <a:rPr lang="en-US" dirty="0" err="1"/>
              <a:t>có</a:t>
            </a:r>
            <a:r>
              <a:rPr lang="en-US" dirty="0"/>
              <a:t> </a:t>
            </a:r>
            <a:r>
              <a:rPr lang="en-US" dirty="0" err="1"/>
              <a:t>cùng</a:t>
            </a:r>
            <a:r>
              <a:rPr lang="en-US" dirty="0"/>
              <a:t> </a:t>
            </a:r>
            <a:r>
              <a:rPr lang="en-US" dirty="0" err="1"/>
              <a:t>thuộc</a:t>
            </a:r>
            <a:r>
              <a:rPr lang="en-US" dirty="0"/>
              <a:t> </a:t>
            </a:r>
            <a:r>
              <a:rPr lang="en-US" dirty="0" err="1"/>
              <a:t>tính</a:t>
            </a:r>
            <a:r>
              <a:rPr lang="en-US" dirty="0"/>
              <a:t>.</a:t>
            </a:r>
          </a:p>
          <a:p>
            <a:pPr lvl="1" algn="just">
              <a:lnSpc>
                <a:spcPct val="120000"/>
              </a:lnSpc>
              <a:spcBef>
                <a:spcPts val="600"/>
              </a:spcBef>
              <a:buNone/>
            </a:pPr>
            <a:endParaRPr lang="en-US" b="1" dirty="0"/>
          </a:p>
        </p:txBody>
      </p:sp>
      <p:pic>
        <p:nvPicPr>
          <p:cNvPr id="9218" name="Picture 2"/>
          <p:cNvPicPr>
            <a:picLocks noChangeAspect="1" noChangeArrowheads="1"/>
          </p:cNvPicPr>
          <p:nvPr/>
        </p:nvPicPr>
        <p:blipFill>
          <a:blip r:embed="rId2"/>
          <a:srcRect/>
          <a:stretch>
            <a:fillRect/>
          </a:stretch>
        </p:blipFill>
        <p:spPr bwMode="auto">
          <a:xfrm>
            <a:off x="1295400" y="4648200"/>
            <a:ext cx="6838950" cy="160020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B5EBA253-5B7C-412B-88A1-4D5B35D06EFF}"/>
              </a:ext>
            </a:extLst>
          </p:cNvPr>
          <p:cNvSpPr txBox="1">
            <a:spLocks/>
          </p:cNvSpPr>
          <p:nvPr/>
        </p:nvSpPr>
        <p:spPr>
          <a:xfrm>
            <a:off x="457200" y="304800"/>
            <a:ext cx="8229600" cy="581025"/>
          </a:xfrm>
          <a:prstGeom prst="rect">
            <a:avLst/>
          </a:prstGeom>
          <a:solidFill>
            <a:schemeClr val="accent2"/>
          </a:solidFill>
        </p:spPr>
        <p:txBody>
          <a:bodyPr bIns="91440" anchor="b" anchorCtr="0">
            <a:noAutofit/>
          </a:bodyPr>
          <a:lstStyle>
            <a:lvl1pPr algn="l" rtl="0" eaLnBrk="1" latinLnBrk="0" hangingPunct="1">
              <a:spcBef>
                <a:spcPct val="0"/>
              </a:spcBef>
              <a:buNone/>
              <a:defRPr kumimoji="0" sz="4000" b="1" kern="1200">
                <a:solidFill>
                  <a:schemeClr val="bg1"/>
                </a:solidFill>
                <a:latin typeface="+mj-lt"/>
                <a:ea typeface="+mj-ea"/>
                <a:cs typeface="+mj-cs"/>
              </a:defRPr>
            </a:lvl1pPr>
          </a:lstStyle>
          <a:p>
            <a:pPr fontAlgn="auto">
              <a:spcAft>
                <a:spcPts val="0"/>
              </a:spcAft>
            </a:pP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C111488-7BC3-4178-A81E-CD7B8EC43864}" type="slidenum">
              <a:rPr lang="en-US" smtClean="0"/>
              <a:pPr>
                <a:defRPr/>
              </a:pPr>
              <a:t>2</a:t>
            </a:fld>
            <a:endParaRPr lang="en-US"/>
          </a:p>
        </p:txBody>
      </p:sp>
      <p:sp>
        <p:nvSpPr>
          <p:cNvPr id="19" name="Rectangle 15"/>
          <p:cNvSpPr>
            <a:spLocks noChangeArrowheads="1"/>
          </p:cNvSpPr>
          <p:nvPr/>
        </p:nvSpPr>
        <p:spPr bwMode="auto">
          <a:xfrm>
            <a:off x="304800" y="2286000"/>
            <a:ext cx="8534400" cy="59798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lnSpc>
                <a:spcPct val="120000"/>
              </a:lnSpc>
              <a:spcBef>
                <a:spcPts val="600"/>
              </a:spcBef>
              <a:spcAft>
                <a:spcPts val="600"/>
              </a:spcAft>
            </a:pPr>
            <a:r>
              <a:rPr lang="en-US" sz="3000" b="1" dirty="0">
                <a:solidFill>
                  <a:schemeClr val="bg1"/>
                </a:solidFill>
              </a:rPr>
              <a:t>PHÂN TÍCH YÊU CẦU</a:t>
            </a:r>
          </a:p>
        </p:txBody>
      </p:sp>
    </p:spTree>
    <p:extLst>
      <p:ext uri="{BB962C8B-B14F-4D97-AF65-F5344CB8AC3E}">
        <p14:creationId xmlns:p14="http://schemas.microsoft.com/office/powerpoint/2010/main" val="471332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20</a:t>
            </a:fld>
            <a:endParaRPr lang="en-US"/>
          </a:p>
        </p:txBody>
      </p:sp>
      <p:sp>
        <p:nvSpPr>
          <p:cNvPr id="4" name="Content Placeholder 3"/>
          <p:cNvSpPr>
            <a:spLocks noGrp="1"/>
          </p:cNvSpPr>
          <p:nvPr>
            <p:ph sz="quarter" idx="1"/>
          </p:nvPr>
        </p:nvSpPr>
        <p:spPr>
          <a:xfrm>
            <a:off x="457200" y="1143000"/>
            <a:ext cx="8077200" cy="4572000"/>
          </a:xfrm>
        </p:spPr>
        <p:txBody>
          <a:bodyPr>
            <a:normAutofit/>
          </a:bodyPr>
          <a:lstStyle/>
          <a:p>
            <a:pPr algn="just">
              <a:lnSpc>
                <a:spcPct val="120000"/>
              </a:lnSpc>
              <a:spcBef>
                <a:spcPts val="600"/>
              </a:spcBef>
            </a:pPr>
            <a:r>
              <a:rPr lang="en-US" sz="3200" dirty="0" err="1"/>
              <a:t>Phân</a:t>
            </a:r>
            <a:r>
              <a:rPr lang="en-US" sz="3200" dirty="0"/>
              <a:t> </a:t>
            </a:r>
            <a:r>
              <a:rPr lang="en-US" sz="3200" dirty="0" err="1"/>
              <a:t>loại</a:t>
            </a:r>
            <a:r>
              <a:rPr lang="en-US" sz="3200" dirty="0"/>
              <a:t> </a:t>
            </a:r>
            <a:r>
              <a:rPr lang="en-US" sz="3200" dirty="0" err="1"/>
              <a:t>thuộc</a:t>
            </a:r>
            <a:r>
              <a:rPr lang="en-US" sz="3200" dirty="0"/>
              <a:t> </a:t>
            </a:r>
            <a:r>
              <a:rPr lang="en-US" sz="3200" dirty="0" err="1"/>
              <a:t>tính</a:t>
            </a:r>
            <a:endParaRPr lang="en-US" sz="3200" dirty="0"/>
          </a:p>
          <a:p>
            <a:pPr lvl="1" algn="just">
              <a:lnSpc>
                <a:spcPct val="120000"/>
              </a:lnSpc>
              <a:spcBef>
                <a:spcPts val="600"/>
              </a:spcBef>
              <a:buFont typeface="Wingdings" pitchFamily="2" charset="2"/>
              <a:buChar char="Ø"/>
            </a:pPr>
            <a:r>
              <a:rPr lang="en-US" sz="3000" dirty="0"/>
              <a:t> </a:t>
            </a:r>
            <a:r>
              <a:rPr lang="en-US" sz="2800" dirty="0" err="1"/>
              <a:t>Thuộc</a:t>
            </a:r>
            <a:r>
              <a:rPr lang="en-US" sz="2800" dirty="0"/>
              <a:t> </a:t>
            </a:r>
            <a:r>
              <a:rPr lang="en-US" sz="2800" dirty="0" err="1"/>
              <a:t>tính</a:t>
            </a:r>
            <a:r>
              <a:rPr lang="en-US" sz="2800" dirty="0"/>
              <a:t> </a:t>
            </a:r>
            <a:r>
              <a:rPr lang="en-US" sz="2800" dirty="0" err="1"/>
              <a:t>khóa</a:t>
            </a:r>
            <a:endParaRPr lang="en-US" sz="2800" dirty="0"/>
          </a:p>
          <a:p>
            <a:pPr lvl="1" algn="just">
              <a:lnSpc>
                <a:spcPct val="120000"/>
              </a:lnSpc>
              <a:spcBef>
                <a:spcPts val="600"/>
              </a:spcBef>
              <a:buFont typeface="Wingdings" pitchFamily="2" charset="2"/>
              <a:buChar char="Ø"/>
            </a:pPr>
            <a:r>
              <a:rPr lang="en-US" sz="2800" dirty="0"/>
              <a:t> </a:t>
            </a:r>
            <a:r>
              <a:rPr lang="en-US" sz="2800" dirty="0" err="1"/>
              <a:t>Thuộc</a:t>
            </a:r>
            <a:r>
              <a:rPr lang="en-US" sz="2800" dirty="0"/>
              <a:t> </a:t>
            </a:r>
            <a:r>
              <a:rPr lang="en-US" sz="2800" dirty="0" err="1"/>
              <a:t>tính</a:t>
            </a:r>
            <a:r>
              <a:rPr lang="en-US" sz="2800" dirty="0"/>
              <a:t> có </a:t>
            </a:r>
            <a:r>
              <a:rPr lang="en-US" sz="2800" dirty="0" err="1"/>
              <a:t>giá</a:t>
            </a:r>
            <a:r>
              <a:rPr lang="en-US" sz="2800" dirty="0"/>
              <a:t> trị </a:t>
            </a:r>
            <a:r>
              <a:rPr lang="en-US" sz="2800" dirty="0" err="1"/>
              <a:t>rời</a:t>
            </a:r>
            <a:r>
              <a:rPr lang="en-US" sz="2800" dirty="0"/>
              <a:t> </a:t>
            </a:r>
            <a:r>
              <a:rPr lang="en-US" sz="2800" dirty="0" err="1"/>
              <a:t>rạc</a:t>
            </a:r>
            <a:endParaRPr lang="en-US" sz="2800" dirty="0"/>
          </a:p>
          <a:p>
            <a:pPr lvl="1" algn="just">
              <a:lnSpc>
                <a:spcPct val="120000"/>
              </a:lnSpc>
              <a:spcBef>
                <a:spcPts val="600"/>
              </a:spcBef>
              <a:buFont typeface="Wingdings" pitchFamily="2" charset="2"/>
              <a:buChar char="Ø"/>
            </a:pPr>
            <a:r>
              <a:rPr lang="en-US" sz="2800" dirty="0"/>
              <a:t> </a:t>
            </a:r>
            <a:r>
              <a:rPr lang="en-US" sz="2800" dirty="0" err="1"/>
              <a:t>Thuộc</a:t>
            </a:r>
            <a:r>
              <a:rPr lang="en-US" sz="2800" dirty="0"/>
              <a:t> </a:t>
            </a:r>
            <a:r>
              <a:rPr lang="en-US" sz="2800" dirty="0" err="1"/>
              <a:t>tính</a:t>
            </a:r>
            <a:r>
              <a:rPr lang="en-US" sz="2800" dirty="0"/>
              <a:t> </a:t>
            </a:r>
            <a:r>
              <a:rPr lang="en-US" sz="2800" dirty="0" err="1"/>
              <a:t>đa</a:t>
            </a:r>
            <a:r>
              <a:rPr lang="en-US" sz="2800" dirty="0"/>
              <a:t> trị</a:t>
            </a:r>
          </a:p>
          <a:p>
            <a:pPr lvl="1" algn="just">
              <a:lnSpc>
                <a:spcPct val="120000"/>
              </a:lnSpc>
              <a:spcBef>
                <a:spcPts val="600"/>
              </a:spcBef>
              <a:buFont typeface="Wingdings" pitchFamily="2" charset="2"/>
              <a:buChar char="Ø"/>
            </a:pPr>
            <a:r>
              <a:rPr lang="en-US" sz="2800" dirty="0"/>
              <a:t> </a:t>
            </a:r>
            <a:r>
              <a:rPr lang="en-US" sz="2800" dirty="0" err="1"/>
              <a:t>Thuộc</a:t>
            </a:r>
            <a:r>
              <a:rPr lang="en-US" sz="2800" dirty="0"/>
              <a:t> </a:t>
            </a:r>
            <a:r>
              <a:rPr lang="en-US" sz="2800" dirty="0" err="1"/>
              <a:t>tính</a:t>
            </a:r>
            <a:r>
              <a:rPr lang="en-US" sz="2800" dirty="0"/>
              <a:t> là </a:t>
            </a:r>
            <a:r>
              <a:rPr lang="en-US" sz="2800" dirty="0" err="1"/>
              <a:t>đối</a:t>
            </a:r>
            <a:r>
              <a:rPr lang="en-US" sz="2800" dirty="0"/>
              <a:t> </a:t>
            </a:r>
            <a:r>
              <a:rPr lang="en-US" sz="2800" dirty="0" err="1"/>
              <a:t>tượng</a:t>
            </a:r>
            <a:r>
              <a:rPr lang="en-US" sz="2800" dirty="0"/>
              <a:t> </a:t>
            </a:r>
            <a:r>
              <a:rPr lang="en-US" sz="2800" dirty="0" err="1"/>
              <a:t>phụ</a:t>
            </a:r>
            <a:endParaRPr lang="en-US" sz="2800" dirty="0"/>
          </a:p>
          <a:p>
            <a:pPr lvl="1" algn="just">
              <a:lnSpc>
                <a:spcPct val="120000"/>
              </a:lnSpc>
              <a:spcBef>
                <a:spcPts val="600"/>
              </a:spcBef>
              <a:buFont typeface="Wingdings" pitchFamily="2" charset="2"/>
              <a:buChar char="Ø"/>
            </a:pPr>
            <a:r>
              <a:rPr lang="en-US" sz="2800" dirty="0"/>
              <a:t> </a:t>
            </a:r>
            <a:r>
              <a:rPr lang="en-US" sz="2800" dirty="0" err="1"/>
              <a:t>Thuộc</a:t>
            </a:r>
            <a:r>
              <a:rPr lang="en-US" sz="2800" dirty="0"/>
              <a:t> </a:t>
            </a:r>
            <a:r>
              <a:rPr lang="en-US" sz="2800" dirty="0" err="1"/>
              <a:t>tính</a:t>
            </a:r>
            <a:r>
              <a:rPr lang="en-US" sz="2800" dirty="0"/>
              <a:t> </a:t>
            </a:r>
            <a:r>
              <a:rPr lang="en-US" sz="2800" dirty="0" err="1"/>
              <a:t>tính</a:t>
            </a:r>
            <a:r>
              <a:rPr lang="en-US" sz="2800" dirty="0"/>
              <a:t> </a:t>
            </a:r>
            <a:r>
              <a:rPr lang="en-US" sz="2800" dirty="0" err="1"/>
              <a:t>toán</a:t>
            </a:r>
            <a:endParaRPr lang="en-US" sz="3000" dirty="0"/>
          </a:p>
          <a:p>
            <a:pPr lvl="1" algn="just">
              <a:lnSpc>
                <a:spcPct val="120000"/>
              </a:lnSpc>
              <a:spcBef>
                <a:spcPts val="600"/>
              </a:spcBef>
              <a:buNone/>
            </a:pPr>
            <a:endParaRPr lang="en-US" sz="2800" dirty="0"/>
          </a:p>
          <a:p>
            <a:pPr lvl="1" algn="just">
              <a:lnSpc>
                <a:spcPct val="120000"/>
              </a:lnSpc>
              <a:spcBef>
                <a:spcPts val="600"/>
              </a:spcBef>
              <a:buNone/>
            </a:pPr>
            <a:endParaRPr lang="en-US" sz="2800" dirty="0"/>
          </a:p>
        </p:txBody>
      </p:sp>
      <p:pic>
        <p:nvPicPr>
          <p:cNvPr id="10243" name="Picture 3"/>
          <p:cNvPicPr>
            <a:picLocks noChangeAspect="1" noChangeArrowheads="1"/>
          </p:cNvPicPr>
          <p:nvPr/>
        </p:nvPicPr>
        <p:blipFill>
          <a:blip r:embed="rId2"/>
          <a:srcRect/>
          <a:stretch>
            <a:fillRect/>
          </a:stretch>
        </p:blipFill>
        <p:spPr bwMode="auto">
          <a:xfrm>
            <a:off x="6007200" y="1524000"/>
            <a:ext cx="2603400" cy="342900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2EE9982C-1098-4F9D-BDB1-1BB05216EE35}"/>
              </a:ext>
            </a:extLst>
          </p:cNvPr>
          <p:cNvSpPr txBox="1">
            <a:spLocks/>
          </p:cNvSpPr>
          <p:nvPr/>
        </p:nvSpPr>
        <p:spPr>
          <a:xfrm>
            <a:off x="457200" y="304800"/>
            <a:ext cx="8229600" cy="581025"/>
          </a:xfrm>
          <a:prstGeom prst="rect">
            <a:avLst/>
          </a:prstGeom>
          <a:solidFill>
            <a:schemeClr val="accent2"/>
          </a:solidFill>
        </p:spPr>
        <p:txBody>
          <a:bodyPr bIns="91440" anchor="b" anchorCtr="0">
            <a:noAutofit/>
          </a:bodyPr>
          <a:lstStyle>
            <a:lvl1pPr algn="l" rtl="0" eaLnBrk="1" latinLnBrk="0" hangingPunct="1">
              <a:spcBef>
                <a:spcPct val="0"/>
              </a:spcBef>
              <a:buNone/>
              <a:defRPr kumimoji="0" sz="4000" b="1" kern="1200">
                <a:solidFill>
                  <a:schemeClr val="bg1"/>
                </a:solidFill>
                <a:latin typeface="+mj-lt"/>
                <a:ea typeface="+mj-ea"/>
                <a:cs typeface="+mj-cs"/>
              </a:defRPr>
            </a:lvl1pPr>
          </a:lstStyle>
          <a:p>
            <a:pPr fontAlgn="auto">
              <a:spcAft>
                <a:spcPts val="0"/>
              </a:spcAft>
            </a:pP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21</a:t>
            </a:fld>
            <a:endParaRPr lang="en-US"/>
          </a:p>
        </p:txBody>
      </p:sp>
      <p:sp>
        <p:nvSpPr>
          <p:cNvPr id="4" name="Content Placeholder 3"/>
          <p:cNvSpPr>
            <a:spLocks noGrp="1"/>
          </p:cNvSpPr>
          <p:nvPr>
            <p:ph sz="quarter" idx="1"/>
          </p:nvPr>
        </p:nvSpPr>
        <p:spPr>
          <a:xfrm>
            <a:off x="457200" y="1143000"/>
            <a:ext cx="8229600" cy="5067300"/>
          </a:xfrm>
        </p:spPr>
        <p:txBody>
          <a:bodyPr>
            <a:normAutofit/>
          </a:bodyPr>
          <a:lstStyle/>
          <a:p>
            <a:pPr algn="just">
              <a:lnSpc>
                <a:spcPct val="120000"/>
              </a:lnSpc>
              <a:spcBef>
                <a:spcPts val="600"/>
              </a:spcBef>
            </a:pPr>
            <a:r>
              <a:rPr lang="en-US" sz="2800" dirty="0"/>
              <a:t>Quan </a:t>
            </a:r>
            <a:r>
              <a:rPr lang="en-US" sz="2800" dirty="0" err="1"/>
              <a:t>hệ</a:t>
            </a:r>
            <a:r>
              <a:rPr lang="en-US" sz="2800" dirty="0"/>
              <a:t> </a:t>
            </a:r>
            <a:r>
              <a:rPr lang="en-US" sz="2800" dirty="0" err="1"/>
              <a:t>giữa</a:t>
            </a:r>
            <a:r>
              <a:rPr lang="en-US" sz="2800" dirty="0"/>
              <a:t> </a:t>
            </a:r>
            <a:r>
              <a:rPr lang="en-US" sz="2800" dirty="0" err="1"/>
              <a:t>các</a:t>
            </a:r>
            <a:r>
              <a:rPr lang="en-US" sz="2800" dirty="0"/>
              <a:t> </a:t>
            </a:r>
            <a:r>
              <a:rPr lang="en-US" sz="2800" dirty="0" err="1"/>
              <a:t>thực</a:t>
            </a:r>
            <a:r>
              <a:rPr lang="en-US" sz="2800" dirty="0"/>
              <a:t> </a:t>
            </a:r>
            <a:r>
              <a:rPr lang="en-US" sz="2800" dirty="0" err="1"/>
              <a:t>thê</a:t>
            </a:r>
            <a:r>
              <a:rPr lang="en-US" sz="2800" dirty="0"/>
              <a:t>̉</a:t>
            </a:r>
          </a:p>
          <a:p>
            <a:pPr lvl="1" algn="just">
              <a:lnSpc>
                <a:spcPct val="120000"/>
              </a:lnSpc>
              <a:spcBef>
                <a:spcPts val="600"/>
              </a:spcBef>
              <a:buFont typeface="Wingdings" pitchFamily="2" charset="2"/>
              <a:buChar char="Ø"/>
            </a:pPr>
            <a:r>
              <a:rPr lang="en-US" sz="2800" dirty="0" err="1"/>
              <a:t>Phân</a:t>
            </a:r>
            <a:r>
              <a:rPr lang="en-US" sz="2800" dirty="0"/>
              <a:t> </a:t>
            </a:r>
            <a:r>
              <a:rPr lang="en-US" sz="2800" dirty="0" err="1"/>
              <a:t>loại</a:t>
            </a:r>
            <a:r>
              <a:rPr lang="en-US" sz="2800" dirty="0"/>
              <a:t> </a:t>
            </a:r>
          </a:p>
          <a:p>
            <a:pPr lvl="2" algn="just">
              <a:lnSpc>
                <a:spcPct val="120000"/>
              </a:lnSpc>
              <a:spcBef>
                <a:spcPts val="600"/>
              </a:spcBef>
            </a:pPr>
            <a:r>
              <a:rPr lang="en-US" sz="2400" dirty="0"/>
              <a:t>Relationship</a:t>
            </a:r>
          </a:p>
          <a:p>
            <a:pPr lvl="2" algn="just">
              <a:lnSpc>
                <a:spcPct val="120000"/>
              </a:lnSpc>
              <a:spcBef>
                <a:spcPts val="600"/>
              </a:spcBef>
            </a:pPr>
            <a:r>
              <a:rPr lang="en-US" sz="2400" dirty="0"/>
              <a:t>Inheritance</a:t>
            </a:r>
            <a:endParaRPr lang="en-US" dirty="0"/>
          </a:p>
          <a:p>
            <a:pPr lvl="1" algn="just">
              <a:lnSpc>
                <a:spcPct val="120000"/>
              </a:lnSpc>
              <a:spcBef>
                <a:spcPts val="600"/>
              </a:spcBef>
              <a:buFont typeface="Wingdings" pitchFamily="2" charset="2"/>
              <a:buChar char="Ø"/>
            </a:pPr>
            <a:r>
              <a:rPr lang="en-US" sz="2800" dirty="0" err="1"/>
              <a:t>Phân</a:t>
            </a:r>
            <a:r>
              <a:rPr lang="en-US" sz="2800" dirty="0"/>
              <a:t> </a:t>
            </a:r>
            <a:r>
              <a:rPr lang="en-US" sz="2800" dirty="0" err="1"/>
              <a:t>loại</a:t>
            </a:r>
            <a:r>
              <a:rPr lang="en-US" sz="2800" dirty="0"/>
              <a:t> </a:t>
            </a:r>
            <a:r>
              <a:rPr lang="en-US" sz="2800" dirty="0" err="1"/>
              <a:t>dựa</a:t>
            </a:r>
            <a:r>
              <a:rPr lang="en-US" sz="2800" dirty="0"/>
              <a:t> </a:t>
            </a:r>
            <a:r>
              <a:rPr lang="en-US" sz="2800" dirty="0" err="1"/>
              <a:t>trên</a:t>
            </a:r>
            <a:r>
              <a:rPr lang="en-US" sz="2800" dirty="0"/>
              <a:t> </a:t>
            </a:r>
            <a:r>
              <a:rPr lang="en-US" sz="2800" dirty="0" err="1"/>
              <a:t>bản</a:t>
            </a:r>
            <a:r>
              <a:rPr lang="en-US" sz="2800" dirty="0"/>
              <a:t> </a:t>
            </a:r>
            <a:r>
              <a:rPr lang="en-US" sz="2800" dirty="0" err="1"/>
              <a:t>sô</a:t>
            </a:r>
            <a:r>
              <a:rPr lang="en-US" sz="2800" dirty="0"/>
              <a:t>́</a:t>
            </a:r>
          </a:p>
          <a:p>
            <a:pPr lvl="2" algn="just">
              <a:lnSpc>
                <a:spcPct val="120000"/>
              </a:lnSpc>
              <a:spcBef>
                <a:spcPts val="600"/>
              </a:spcBef>
            </a:pPr>
            <a:r>
              <a:rPr lang="en-US" sz="2400" dirty="0"/>
              <a:t>Quan </a:t>
            </a:r>
            <a:r>
              <a:rPr lang="en-US" sz="2400" dirty="0" err="1"/>
              <a:t>hệ</a:t>
            </a:r>
            <a:r>
              <a:rPr lang="en-US" sz="2400" dirty="0"/>
              <a:t> 1- 1</a:t>
            </a:r>
          </a:p>
          <a:p>
            <a:pPr lvl="2" algn="just">
              <a:lnSpc>
                <a:spcPct val="120000"/>
              </a:lnSpc>
              <a:spcBef>
                <a:spcPts val="600"/>
              </a:spcBef>
            </a:pPr>
            <a:r>
              <a:rPr lang="en-US" sz="2400" dirty="0"/>
              <a:t>Quan </a:t>
            </a:r>
            <a:r>
              <a:rPr lang="en-US" sz="2400" dirty="0" err="1"/>
              <a:t>hệ</a:t>
            </a:r>
            <a:r>
              <a:rPr lang="en-US" sz="2400" dirty="0"/>
              <a:t> 1- n (</a:t>
            </a:r>
            <a:r>
              <a:rPr lang="en-US" sz="2400" dirty="0" err="1"/>
              <a:t>một</a:t>
            </a:r>
            <a:r>
              <a:rPr lang="en-US" sz="2400" dirty="0"/>
              <a:t> – </a:t>
            </a:r>
            <a:r>
              <a:rPr lang="en-US" sz="2400" dirty="0" err="1"/>
              <a:t>nhiều</a:t>
            </a:r>
            <a:r>
              <a:rPr lang="en-US" sz="2400" dirty="0"/>
              <a:t>)</a:t>
            </a:r>
          </a:p>
          <a:p>
            <a:pPr lvl="2" algn="just">
              <a:lnSpc>
                <a:spcPct val="120000"/>
              </a:lnSpc>
              <a:spcBef>
                <a:spcPts val="600"/>
              </a:spcBef>
            </a:pPr>
            <a:r>
              <a:rPr lang="en-US" sz="2400" dirty="0"/>
              <a:t>Quan </a:t>
            </a:r>
            <a:r>
              <a:rPr lang="en-US" sz="2400" dirty="0" err="1"/>
              <a:t>hệ</a:t>
            </a:r>
            <a:r>
              <a:rPr lang="en-US" sz="2400" dirty="0"/>
              <a:t> n - n (</a:t>
            </a:r>
            <a:r>
              <a:rPr lang="en-US" sz="2400" dirty="0" err="1"/>
              <a:t>nhiều</a:t>
            </a:r>
            <a:r>
              <a:rPr lang="en-US" sz="2400" dirty="0"/>
              <a:t> – </a:t>
            </a:r>
            <a:r>
              <a:rPr lang="en-US" sz="2400" dirty="0" err="1"/>
              <a:t>nhiều</a:t>
            </a:r>
            <a:r>
              <a:rPr lang="en-US" sz="2400" dirty="0"/>
              <a:t>)</a:t>
            </a:r>
            <a:endParaRPr lang="en-US" dirty="0"/>
          </a:p>
          <a:p>
            <a:pPr lvl="1" algn="just">
              <a:lnSpc>
                <a:spcPct val="120000"/>
              </a:lnSpc>
              <a:spcBef>
                <a:spcPts val="600"/>
              </a:spcBef>
              <a:buNone/>
            </a:pPr>
            <a:endParaRPr lang="en-US" dirty="0"/>
          </a:p>
          <a:p>
            <a:pPr lvl="1" algn="just">
              <a:lnSpc>
                <a:spcPct val="120000"/>
              </a:lnSpc>
              <a:spcBef>
                <a:spcPts val="600"/>
              </a:spcBef>
              <a:buNone/>
            </a:pPr>
            <a:endParaRPr lang="en-US" dirty="0"/>
          </a:p>
        </p:txBody>
      </p:sp>
      <p:pic>
        <p:nvPicPr>
          <p:cNvPr id="11266" name="Picture 2"/>
          <p:cNvPicPr>
            <a:picLocks noChangeAspect="1" noChangeArrowheads="1"/>
          </p:cNvPicPr>
          <p:nvPr/>
        </p:nvPicPr>
        <p:blipFill>
          <a:blip r:embed="rId2"/>
          <a:srcRect/>
          <a:stretch>
            <a:fillRect/>
          </a:stretch>
        </p:blipFill>
        <p:spPr bwMode="auto">
          <a:xfrm>
            <a:off x="5943600" y="1600200"/>
            <a:ext cx="2286000" cy="381000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BA90B6D0-D11A-4855-A014-FB73A7FA6E51}"/>
              </a:ext>
            </a:extLst>
          </p:cNvPr>
          <p:cNvSpPr txBox="1">
            <a:spLocks/>
          </p:cNvSpPr>
          <p:nvPr/>
        </p:nvSpPr>
        <p:spPr>
          <a:xfrm>
            <a:off x="457200" y="304800"/>
            <a:ext cx="8229600" cy="581025"/>
          </a:xfrm>
          <a:prstGeom prst="rect">
            <a:avLst/>
          </a:prstGeom>
          <a:solidFill>
            <a:schemeClr val="accent2"/>
          </a:solidFill>
        </p:spPr>
        <p:txBody>
          <a:bodyPr bIns="91440" anchor="b" anchorCtr="0">
            <a:noAutofit/>
          </a:bodyPr>
          <a:lstStyle>
            <a:lvl1pPr algn="l" rtl="0" eaLnBrk="1" latinLnBrk="0" hangingPunct="1">
              <a:spcBef>
                <a:spcPct val="0"/>
              </a:spcBef>
              <a:buNone/>
              <a:defRPr kumimoji="0" sz="4000" b="1" kern="1200">
                <a:solidFill>
                  <a:schemeClr val="bg1"/>
                </a:solidFill>
                <a:latin typeface="+mj-lt"/>
                <a:ea typeface="+mj-ea"/>
                <a:cs typeface="+mj-cs"/>
              </a:defRPr>
            </a:lvl1pPr>
          </a:lstStyle>
          <a:p>
            <a:pPr fontAlgn="auto">
              <a:spcAft>
                <a:spcPts val="0"/>
              </a:spcAft>
            </a:pP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096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22</a:t>
            </a:fld>
            <a:endParaRPr lang="en-US"/>
          </a:p>
        </p:txBody>
      </p:sp>
      <p:sp>
        <p:nvSpPr>
          <p:cNvPr id="4" name="Content Placeholder 3"/>
          <p:cNvSpPr>
            <a:spLocks noGrp="1"/>
          </p:cNvSpPr>
          <p:nvPr>
            <p:ph sz="quarter" idx="1"/>
          </p:nvPr>
        </p:nvSpPr>
        <p:spPr>
          <a:xfrm>
            <a:off x="457199" y="1219200"/>
            <a:ext cx="8120743" cy="4724400"/>
          </a:xfrm>
        </p:spPr>
        <p:txBody>
          <a:bodyPr/>
          <a:lstStyle/>
          <a:p>
            <a:r>
              <a:rPr lang="en-US" b="1" dirty="0">
                <a:solidFill>
                  <a:srgbClr val="0070C0"/>
                </a:solidFill>
              </a:rPr>
              <a:t>Quan </a:t>
            </a:r>
            <a:r>
              <a:rPr lang="en-US" b="1" dirty="0" err="1">
                <a:solidFill>
                  <a:srgbClr val="0070C0"/>
                </a:solidFill>
              </a:rPr>
              <a:t>hệ</a:t>
            </a:r>
            <a:r>
              <a:rPr lang="en-US" b="1" dirty="0">
                <a:solidFill>
                  <a:srgbClr val="0070C0"/>
                </a:solidFill>
              </a:rPr>
              <a:t> 1 - 1</a:t>
            </a:r>
          </a:p>
          <a:p>
            <a:pPr marL="273050" indent="-6350" algn="just">
              <a:buNone/>
            </a:pPr>
            <a:r>
              <a:rPr lang="en-US" dirty="0" err="1"/>
              <a:t>Mỗi</a:t>
            </a:r>
            <a:r>
              <a:rPr lang="en-US" dirty="0"/>
              <a:t> </a:t>
            </a:r>
            <a:r>
              <a:rPr lang="en-US" dirty="0" err="1"/>
              <a:t>thực</a:t>
            </a:r>
            <a:r>
              <a:rPr lang="en-US" dirty="0"/>
              <a:t> </a:t>
            </a:r>
            <a:r>
              <a:rPr lang="en-US" dirty="0" err="1"/>
              <a:t>thê</a:t>
            </a:r>
            <a:r>
              <a:rPr lang="en-US" dirty="0"/>
              <a:t>̉ </a:t>
            </a:r>
            <a:r>
              <a:rPr lang="en-US" dirty="0" err="1"/>
              <a:t>của</a:t>
            </a:r>
            <a:r>
              <a:rPr lang="en-US" dirty="0"/>
              <a:t> A </a:t>
            </a:r>
            <a:r>
              <a:rPr lang="en-US" dirty="0" err="1"/>
              <a:t>quan</a:t>
            </a:r>
            <a:r>
              <a:rPr lang="en-US" dirty="0"/>
              <a:t> </a:t>
            </a:r>
            <a:r>
              <a:rPr lang="en-US" dirty="0" err="1"/>
              <a:t>hệ</a:t>
            </a:r>
            <a:r>
              <a:rPr lang="en-US" dirty="0"/>
              <a:t> </a:t>
            </a:r>
            <a:r>
              <a:rPr lang="en-US" dirty="0" err="1"/>
              <a:t>với</a:t>
            </a:r>
            <a:r>
              <a:rPr lang="en-US" dirty="0"/>
              <a:t> </a:t>
            </a:r>
            <a:r>
              <a:rPr lang="en-US" dirty="0" err="1"/>
              <a:t>một</a:t>
            </a:r>
            <a:r>
              <a:rPr lang="en-US" dirty="0"/>
              <a:t> </a:t>
            </a:r>
            <a:r>
              <a:rPr lang="en-US" dirty="0" err="1"/>
              <a:t>thực</a:t>
            </a:r>
            <a:r>
              <a:rPr lang="en-US" dirty="0"/>
              <a:t> </a:t>
            </a:r>
            <a:r>
              <a:rPr lang="en-US" dirty="0" err="1"/>
              <a:t>thê</a:t>
            </a:r>
            <a:r>
              <a:rPr lang="en-US" dirty="0"/>
              <a:t>̉ </a:t>
            </a:r>
            <a:r>
              <a:rPr lang="en-US" dirty="0" err="1"/>
              <a:t>của</a:t>
            </a:r>
            <a:r>
              <a:rPr lang="en-US" dirty="0"/>
              <a:t> B </a:t>
            </a:r>
            <a:r>
              <a:rPr lang="en-US" dirty="0" err="1"/>
              <a:t>và</a:t>
            </a:r>
            <a:r>
              <a:rPr lang="en-US" dirty="0"/>
              <a:t> </a:t>
            </a:r>
            <a:r>
              <a:rPr lang="en-US" dirty="0" err="1"/>
              <a:t>ngược</a:t>
            </a:r>
            <a:r>
              <a:rPr lang="en-US" dirty="0"/>
              <a:t> </a:t>
            </a:r>
            <a:r>
              <a:rPr lang="en-US" dirty="0" err="1"/>
              <a:t>lại</a:t>
            </a:r>
            <a:r>
              <a:rPr lang="en-US" dirty="0"/>
              <a:t>.</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1219200" y="2743200"/>
            <a:ext cx="6486525" cy="23145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23</a:t>
            </a:fld>
            <a:endParaRPr lang="en-US"/>
          </a:p>
        </p:txBody>
      </p:sp>
      <p:sp>
        <p:nvSpPr>
          <p:cNvPr id="4" name="Content Placeholder 3"/>
          <p:cNvSpPr>
            <a:spLocks noGrp="1"/>
          </p:cNvSpPr>
          <p:nvPr>
            <p:ph sz="quarter" idx="1"/>
          </p:nvPr>
        </p:nvSpPr>
        <p:spPr>
          <a:xfrm>
            <a:off x="457200" y="1219200"/>
            <a:ext cx="8229600" cy="4572000"/>
          </a:xfrm>
        </p:spPr>
        <p:txBody>
          <a:bodyPr/>
          <a:lstStyle/>
          <a:p>
            <a:r>
              <a:rPr lang="en-US" b="1" dirty="0">
                <a:solidFill>
                  <a:srgbClr val="0070C0"/>
                </a:solidFill>
              </a:rPr>
              <a:t>Quan </a:t>
            </a:r>
            <a:r>
              <a:rPr lang="en-US" b="1" dirty="0" err="1">
                <a:solidFill>
                  <a:srgbClr val="0070C0"/>
                </a:solidFill>
              </a:rPr>
              <a:t>hệ</a:t>
            </a:r>
            <a:r>
              <a:rPr lang="en-US" b="1" dirty="0">
                <a:solidFill>
                  <a:srgbClr val="0070C0"/>
                </a:solidFill>
              </a:rPr>
              <a:t> 1 - n (</a:t>
            </a:r>
            <a:r>
              <a:rPr lang="en-US" b="1" dirty="0" err="1">
                <a:solidFill>
                  <a:srgbClr val="0070C0"/>
                </a:solidFill>
              </a:rPr>
              <a:t>một</a:t>
            </a:r>
            <a:r>
              <a:rPr lang="en-US" b="1" dirty="0">
                <a:solidFill>
                  <a:srgbClr val="0070C0"/>
                </a:solidFill>
              </a:rPr>
              <a:t> – </a:t>
            </a:r>
            <a:r>
              <a:rPr lang="en-US" b="1" dirty="0" err="1">
                <a:solidFill>
                  <a:srgbClr val="0070C0"/>
                </a:solidFill>
              </a:rPr>
              <a:t>nhiều</a:t>
            </a:r>
            <a:r>
              <a:rPr lang="en-US" b="1" dirty="0">
                <a:solidFill>
                  <a:srgbClr val="0070C0"/>
                </a:solidFill>
              </a:rPr>
              <a:t>)</a:t>
            </a:r>
          </a:p>
          <a:p>
            <a:pPr marL="273050" indent="-6350" algn="just">
              <a:buNone/>
            </a:pPr>
            <a:r>
              <a:rPr lang="en-US" dirty="0" err="1"/>
              <a:t>Mỗi</a:t>
            </a:r>
            <a:r>
              <a:rPr lang="en-US" dirty="0"/>
              <a:t> </a:t>
            </a:r>
            <a:r>
              <a:rPr lang="en-US" dirty="0" err="1"/>
              <a:t>thực</a:t>
            </a:r>
            <a:r>
              <a:rPr lang="en-US" dirty="0"/>
              <a:t> </a:t>
            </a:r>
            <a:r>
              <a:rPr lang="en-US" dirty="0" err="1"/>
              <a:t>thê</a:t>
            </a:r>
            <a:r>
              <a:rPr lang="en-US" dirty="0"/>
              <a:t>̉ </a:t>
            </a:r>
            <a:r>
              <a:rPr lang="en-US" dirty="0" err="1"/>
              <a:t>của</a:t>
            </a:r>
            <a:r>
              <a:rPr lang="en-US" dirty="0"/>
              <a:t> A </a:t>
            </a:r>
            <a:r>
              <a:rPr lang="en-US" dirty="0" err="1"/>
              <a:t>quan</a:t>
            </a:r>
            <a:r>
              <a:rPr lang="en-US" dirty="0"/>
              <a:t> </a:t>
            </a:r>
            <a:r>
              <a:rPr lang="en-US" dirty="0" err="1"/>
              <a:t>hệ</a:t>
            </a:r>
            <a:r>
              <a:rPr lang="en-US" dirty="0"/>
              <a:t> </a:t>
            </a:r>
            <a:r>
              <a:rPr lang="en-US" dirty="0" err="1"/>
              <a:t>với</a:t>
            </a:r>
            <a:r>
              <a:rPr lang="en-US" dirty="0"/>
              <a:t> </a:t>
            </a:r>
            <a:r>
              <a:rPr lang="en-US" dirty="0" err="1"/>
              <a:t>nhiều</a:t>
            </a:r>
            <a:r>
              <a:rPr lang="en-US" dirty="0"/>
              <a:t> </a:t>
            </a:r>
            <a:r>
              <a:rPr lang="en-US" dirty="0" err="1"/>
              <a:t>thực</a:t>
            </a:r>
            <a:r>
              <a:rPr lang="en-US" dirty="0"/>
              <a:t> </a:t>
            </a:r>
            <a:r>
              <a:rPr lang="en-US" dirty="0" err="1"/>
              <a:t>thê</a:t>
            </a:r>
            <a:r>
              <a:rPr lang="en-US" dirty="0"/>
              <a:t>̉ </a:t>
            </a:r>
            <a:r>
              <a:rPr lang="en-US" dirty="0" err="1"/>
              <a:t>của</a:t>
            </a:r>
            <a:r>
              <a:rPr lang="en-US" dirty="0"/>
              <a:t> B. </a:t>
            </a:r>
            <a:r>
              <a:rPr lang="en-US" dirty="0" err="1"/>
              <a:t>Ngược</a:t>
            </a:r>
            <a:r>
              <a:rPr lang="en-US" dirty="0"/>
              <a:t> </a:t>
            </a:r>
            <a:r>
              <a:rPr lang="en-US" dirty="0" err="1"/>
              <a:t>lại</a:t>
            </a:r>
            <a:r>
              <a:rPr lang="en-US" dirty="0"/>
              <a:t>, </a:t>
            </a:r>
            <a:r>
              <a:rPr lang="en-US" dirty="0" err="1"/>
              <a:t>mỗi</a:t>
            </a:r>
            <a:r>
              <a:rPr lang="en-US" dirty="0"/>
              <a:t> </a:t>
            </a:r>
            <a:r>
              <a:rPr lang="en-US" dirty="0" err="1"/>
              <a:t>thực</a:t>
            </a:r>
            <a:r>
              <a:rPr lang="en-US" dirty="0"/>
              <a:t> </a:t>
            </a:r>
            <a:r>
              <a:rPr lang="en-US" dirty="0" err="1"/>
              <a:t>thê</a:t>
            </a:r>
            <a:r>
              <a:rPr lang="en-US" dirty="0"/>
              <a:t>̉ </a:t>
            </a:r>
            <a:r>
              <a:rPr lang="en-US" dirty="0" err="1"/>
              <a:t>của</a:t>
            </a:r>
            <a:r>
              <a:rPr lang="en-US" dirty="0"/>
              <a:t> B </a:t>
            </a:r>
            <a:r>
              <a:rPr lang="en-US" dirty="0" err="1"/>
              <a:t>quan</a:t>
            </a:r>
            <a:r>
              <a:rPr lang="en-US" dirty="0"/>
              <a:t> </a:t>
            </a:r>
            <a:r>
              <a:rPr lang="en-US" dirty="0" err="1"/>
              <a:t>hệ</a:t>
            </a:r>
            <a:r>
              <a:rPr lang="en-US" dirty="0"/>
              <a:t> </a:t>
            </a:r>
            <a:r>
              <a:rPr lang="en-US" dirty="0" err="1"/>
              <a:t>với</a:t>
            </a:r>
            <a:r>
              <a:rPr lang="en-US" dirty="0"/>
              <a:t> chỉ 1 </a:t>
            </a:r>
            <a:r>
              <a:rPr lang="en-US" dirty="0" err="1"/>
              <a:t>thực</a:t>
            </a:r>
            <a:r>
              <a:rPr lang="en-US" dirty="0"/>
              <a:t> </a:t>
            </a:r>
            <a:r>
              <a:rPr lang="en-US" dirty="0" err="1"/>
              <a:t>thể</a:t>
            </a:r>
            <a:r>
              <a:rPr lang="en-US" dirty="0"/>
              <a:t> </a:t>
            </a:r>
            <a:r>
              <a:rPr lang="en-US" dirty="0" err="1"/>
              <a:t>của</a:t>
            </a:r>
            <a:r>
              <a:rPr lang="en-US" dirty="0"/>
              <a:t> A.</a:t>
            </a:r>
          </a:p>
          <a:p>
            <a:pPr>
              <a:buNone/>
            </a:pPr>
            <a:endParaRPr lang="en-US" dirty="0"/>
          </a:p>
          <a:p>
            <a:pPr>
              <a:buNone/>
            </a:pPr>
            <a:endParaRPr lang="en-US" dirty="0"/>
          </a:p>
        </p:txBody>
      </p:sp>
      <p:pic>
        <p:nvPicPr>
          <p:cNvPr id="13315" name="Picture 3"/>
          <p:cNvPicPr>
            <a:picLocks noChangeAspect="1" noChangeArrowheads="1"/>
          </p:cNvPicPr>
          <p:nvPr/>
        </p:nvPicPr>
        <p:blipFill>
          <a:blip r:embed="rId2"/>
          <a:srcRect/>
          <a:stretch>
            <a:fillRect/>
          </a:stretch>
        </p:blipFill>
        <p:spPr bwMode="auto">
          <a:xfrm>
            <a:off x="685800" y="3200400"/>
            <a:ext cx="8077200" cy="118893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24</a:t>
            </a:fld>
            <a:endParaRPr lang="en-US"/>
          </a:p>
        </p:txBody>
      </p:sp>
      <p:sp>
        <p:nvSpPr>
          <p:cNvPr id="4" name="Content Placeholder 3"/>
          <p:cNvSpPr>
            <a:spLocks noGrp="1"/>
          </p:cNvSpPr>
          <p:nvPr>
            <p:ph sz="quarter" idx="1"/>
          </p:nvPr>
        </p:nvSpPr>
        <p:spPr>
          <a:xfrm>
            <a:off x="457200" y="1219200"/>
            <a:ext cx="8305800" cy="4572000"/>
          </a:xfrm>
        </p:spPr>
        <p:txBody>
          <a:bodyPr/>
          <a:lstStyle/>
          <a:p>
            <a:r>
              <a:rPr lang="en-US" b="1" dirty="0">
                <a:solidFill>
                  <a:srgbClr val="0070C0"/>
                </a:solidFill>
              </a:rPr>
              <a:t>Quan </a:t>
            </a:r>
            <a:r>
              <a:rPr lang="en-US" b="1" dirty="0" err="1">
                <a:solidFill>
                  <a:srgbClr val="0070C0"/>
                </a:solidFill>
              </a:rPr>
              <a:t>hệ</a:t>
            </a:r>
            <a:r>
              <a:rPr lang="en-US" b="1" dirty="0">
                <a:solidFill>
                  <a:srgbClr val="0070C0"/>
                </a:solidFill>
              </a:rPr>
              <a:t> n - n (</a:t>
            </a:r>
            <a:r>
              <a:rPr lang="en-US" b="1" dirty="0" err="1">
                <a:solidFill>
                  <a:srgbClr val="0070C0"/>
                </a:solidFill>
              </a:rPr>
              <a:t>nhiều</a:t>
            </a:r>
            <a:r>
              <a:rPr lang="en-US" b="1" dirty="0">
                <a:solidFill>
                  <a:srgbClr val="0070C0"/>
                </a:solidFill>
              </a:rPr>
              <a:t> – </a:t>
            </a:r>
            <a:r>
              <a:rPr lang="en-US" b="1" dirty="0" err="1">
                <a:solidFill>
                  <a:srgbClr val="0070C0"/>
                </a:solidFill>
              </a:rPr>
              <a:t>nhiều</a:t>
            </a:r>
            <a:r>
              <a:rPr lang="en-US" b="1" dirty="0">
                <a:solidFill>
                  <a:srgbClr val="0070C0"/>
                </a:solidFill>
              </a:rPr>
              <a:t>)</a:t>
            </a:r>
          </a:p>
          <a:p>
            <a:pPr algn="just">
              <a:buNone/>
            </a:pPr>
            <a:r>
              <a:rPr lang="en-US" dirty="0"/>
              <a:t>	</a:t>
            </a:r>
            <a:r>
              <a:rPr lang="en-US" dirty="0" err="1"/>
              <a:t>Mỗi</a:t>
            </a:r>
            <a:r>
              <a:rPr lang="en-US" dirty="0"/>
              <a:t> </a:t>
            </a:r>
            <a:r>
              <a:rPr lang="en-US" dirty="0" err="1"/>
              <a:t>thực</a:t>
            </a:r>
            <a:r>
              <a:rPr lang="en-US" dirty="0"/>
              <a:t> </a:t>
            </a:r>
            <a:r>
              <a:rPr lang="en-US" dirty="0" err="1"/>
              <a:t>thê</a:t>
            </a:r>
            <a:r>
              <a:rPr lang="en-US" dirty="0"/>
              <a:t>̉ </a:t>
            </a:r>
            <a:r>
              <a:rPr lang="en-US" dirty="0" err="1"/>
              <a:t>của</a:t>
            </a:r>
            <a:r>
              <a:rPr lang="en-US" dirty="0"/>
              <a:t> A </a:t>
            </a:r>
            <a:r>
              <a:rPr lang="en-US" dirty="0" err="1"/>
              <a:t>quan</a:t>
            </a:r>
            <a:r>
              <a:rPr lang="en-US" dirty="0"/>
              <a:t> </a:t>
            </a:r>
            <a:r>
              <a:rPr lang="en-US" dirty="0" err="1"/>
              <a:t>hệ</a:t>
            </a:r>
            <a:r>
              <a:rPr lang="en-US" dirty="0"/>
              <a:t> </a:t>
            </a:r>
            <a:r>
              <a:rPr lang="en-US" dirty="0" err="1"/>
              <a:t>với</a:t>
            </a:r>
            <a:r>
              <a:rPr lang="en-US" dirty="0"/>
              <a:t> </a:t>
            </a:r>
            <a:r>
              <a:rPr lang="en-US" dirty="0" err="1"/>
              <a:t>nhiều</a:t>
            </a:r>
            <a:r>
              <a:rPr lang="en-US" dirty="0"/>
              <a:t> </a:t>
            </a:r>
            <a:r>
              <a:rPr lang="en-US" dirty="0" err="1"/>
              <a:t>thực</a:t>
            </a:r>
            <a:r>
              <a:rPr lang="en-US" dirty="0"/>
              <a:t> </a:t>
            </a:r>
            <a:r>
              <a:rPr lang="en-US" dirty="0" err="1"/>
              <a:t>thê</a:t>
            </a:r>
            <a:r>
              <a:rPr lang="en-US" dirty="0"/>
              <a:t>̉ </a:t>
            </a:r>
            <a:r>
              <a:rPr lang="en-US" dirty="0" err="1"/>
              <a:t>của</a:t>
            </a:r>
            <a:r>
              <a:rPr lang="en-US" dirty="0"/>
              <a:t> B. </a:t>
            </a:r>
            <a:r>
              <a:rPr lang="en-US" dirty="0" err="1"/>
              <a:t>Ngược</a:t>
            </a:r>
            <a:r>
              <a:rPr lang="en-US" dirty="0"/>
              <a:t> </a:t>
            </a:r>
            <a:r>
              <a:rPr lang="en-US" dirty="0" err="1"/>
              <a:t>lại</a:t>
            </a:r>
            <a:r>
              <a:rPr lang="en-US" dirty="0"/>
              <a:t>, </a:t>
            </a:r>
            <a:r>
              <a:rPr lang="en-US" dirty="0" err="1"/>
              <a:t>mỗi</a:t>
            </a:r>
            <a:r>
              <a:rPr lang="en-US" dirty="0"/>
              <a:t> </a:t>
            </a:r>
            <a:r>
              <a:rPr lang="en-US" dirty="0" err="1"/>
              <a:t>thực</a:t>
            </a:r>
            <a:r>
              <a:rPr lang="en-US" dirty="0"/>
              <a:t> </a:t>
            </a:r>
            <a:r>
              <a:rPr lang="en-US" dirty="0" err="1"/>
              <a:t>thê</a:t>
            </a:r>
            <a:r>
              <a:rPr lang="en-US" dirty="0"/>
              <a:t>̉ </a:t>
            </a:r>
            <a:r>
              <a:rPr lang="en-US" dirty="0" err="1"/>
              <a:t>của</a:t>
            </a:r>
            <a:r>
              <a:rPr lang="en-US" dirty="0"/>
              <a:t> B </a:t>
            </a:r>
            <a:r>
              <a:rPr lang="en-US" dirty="0" err="1"/>
              <a:t>quan</a:t>
            </a:r>
            <a:r>
              <a:rPr lang="en-US" dirty="0"/>
              <a:t> </a:t>
            </a:r>
            <a:r>
              <a:rPr lang="en-US" dirty="0" err="1"/>
              <a:t>hệ</a:t>
            </a:r>
            <a:r>
              <a:rPr lang="en-US" dirty="0"/>
              <a:t> </a:t>
            </a:r>
            <a:r>
              <a:rPr lang="en-US" dirty="0" err="1"/>
              <a:t>với</a:t>
            </a:r>
            <a:r>
              <a:rPr lang="en-US" dirty="0"/>
              <a:t> </a:t>
            </a:r>
            <a:r>
              <a:rPr lang="en-US" dirty="0" err="1"/>
              <a:t>nhiều</a:t>
            </a:r>
            <a:r>
              <a:rPr lang="en-US" dirty="0"/>
              <a:t> </a:t>
            </a:r>
            <a:r>
              <a:rPr lang="en-US" dirty="0" err="1"/>
              <a:t>thực</a:t>
            </a:r>
            <a:r>
              <a:rPr lang="en-US" dirty="0"/>
              <a:t> </a:t>
            </a:r>
            <a:r>
              <a:rPr lang="en-US" dirty="0" err="1"/>
              <a:t>thể</a:t>
            </a:r>
            <a:r>
              <a:rPr lang="en-US" dirty="0"/>
              <a:t> </a:t>
            </a:r>
            <a:r>
              <a:rPr lang="en-US" dirty="0" err="1"/>
              <a:t>của</a:t>
            </a:r>
            <a:r>
              <a:rPr lang="en-US" dirty="0"/>
              <a:t> A.</a:t>
            </a:r>
          </a:p>
          <a:p>
            <a:pPr>
              <a:buNone/>
            </a:pPr>
            <a:endParaRPr lang="en-US" dirty="0"/>
          </a:p>
          <a:p>
            <a:pPr>
              <a:buNone/>
            </a:pPr>
            <a:endParaRPr lang="en-US" dirty="0"/>
          </a:p>
        </p:txBody>
      </p:sp>
      <p:pic>
        <p:nvPicPr>
          <p:cNvPr id="14338" name="Picture 2"/>
          <p:cNvPicPr>
            <a:picLocks noChangeAspect="1" noChangeArrowheads="1"/>
          </p:cNvPicPr>
          <p:nvPr/>
        </p:nvPicPr>
        <p:blipFill>
          <a:blip r:embed="rId2"/>
          <a:srcRect/>
          <a:stretch>
            <a:fillRect/>
          </a:stretch>
        </p:blipFill>
        <p:spPr bwMode="auto">
          <a:xfrm>
            <a:off x="914400" y="3200400"/>
            <a:ext cx="7568588" cy="1828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25</a:t>
            </a:fld>
            <a:endParaRPr lang="en-US"/>
          </a:p>
        </p:txBody>
      </p:sp>
      <p:sp>
        <p:nvSpPr>
          <p:cNvPr id="4" name="Content Placeholder 3"/>
          <p:cNvSpPr>
            <a:spLocks noGrp="1"/>
          </p:cNvSpPr>
          <p:nvPr>
            <p:ph sz="quarter" idx="1"/>
          </p:nvPr>
        </p:nvSpPr>
        <p:spPr>
          <a:xfrm>
            <a:off x="457199" y="1219200"/>
            <a:ext cx="8120743" cy="4572000"/>
          </a:xfrm>
        </p:spPr>
        <p:txBody>
          <a:bodyPr/>
          <a:lstStyle/>
          <a:p>
            <a:r>
              <a:rPr lang="en-US" b="1">
                <a:solidFill>
                  <a:srgbClr val="0070C0"/>
                </a:solidFill>
              </a:rPr>
              <a:t>Quan hệ n - n (nhiều – nhiều)</a:t>
            </a:r>
          </a:p>
          <a:p>
            <a:pPr>
              <a:buNone/>
            </a:pPr>
            <a:r>
              <a:rPr lang="en-US"/>
              <a:t>	</a:t>
            </a:r>
          </a:p>
          <a:p>
            <a:pPr>
              <a:buNone/>
            </a:pPr>
            <a:endParaRPr lang="en-US"/>
          </a:p>
          <a:p>
            <a:pPr>
              <a:buNone/>
            </a:pPr>
            <a:endParaRPr lang="en-US"/>
          </a:p>
        </p:txBody>
      </p:sp>
      <p:pic>
        <p:nvPicPr>
          <p:cNvPr id="14338" name="Picture 2"/>
          <p:cNvPicPr>
            <a:picLocks noChangeAspect="1" noChangeArrowheads="1"/>
          </p:cNvPicPr>
          <p:nvPr/>
        </p:nvPicPr>
        <p:blipFill>
          <a:blip r:embed="rId2"/>
          <a:srcRect/>
          <a:stretch>
            <a:fillRect/>
          </a:stretch>
        </p:blipFill>
        <p:spPr bwMode="auto">
          <a:xfrm>
            <a:off x="762000" y="1981200"/>
            <a:ext cx="7568588" cy="1828800"/>
          </a:xfrm>
          <a:prstGeom prst="rect">
            <a:avLst/>
          </a:prstGeom>
          <a:noFill/>
          <a:ln w="9525">
            <a:noFill/>
            <a:miter lim="800000"/>
            <a:headEnd/>
            <a:tailEnd/>
          </a:ln>
          <a:effectLst/>
        </p:spPr>
      </p:pic>
      <p:sp>
        <p:nvSpPr>
          <p:cNvPr id="6" name="Down Arrow 5"/>
          <p:cNvSpPr/>
          <p:nvPr/>
        </p:nvSpPr>
        <p:spPr>
          <a:xfrm>
            <a:off x="4648200" y="33528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p:cNvPicPr>
            <a:picLocks noChangeAspect="1" noChangeArrowheads="1"/>
          </p:cNvPicPr>
          <p:nvPr/>
        </p:nvPicPr>
        <p:blipFill>
          <a:blip r:embed="rId3"/>
          <a:srcRect/>
          <a:stretch>
            <a:fillRect/>
          </a:stretch>
        </p:blipFill>
        <p:spPr bwMode="auto">
          <a:xfrm>
            <a:off x="819150" y="4114800"/>
            <a:ext cx="7486650" cy="2009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858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 </a:t>
            </a:r>
            <a:r>
              <a:rPr lang="en-US" sz="3200" dirty="0" err="1"/>
              <a:t>mối</a:t>
            </a:r>
            <a:r>
              <a:rPr lang="en-US" sz="3200" dirty="0"/>
              <a:t> </a:t>
            </a:r>
            <a:r>
              <a:rPr lang="en-US" sz="3200" dirty="0" err="1"/>
              <a:t>kết</a:t>
            </a:r>
            <a:r>
              <a:rPr lang="en-US" sz="3200" dirty="0"/>
              <a:t> </a:t>
            </a:r>
            <a:r>
              <a:rPr lang="en-US" sz="3200" dirty="0" err="1"/>
              <a:t>hợp</a:t>
            </a:r>
            <a:endParaRPr lang="en-US" sz="3200" dirty="0"/>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26</a:t>
            </a:fld>
            <a:endParaRPr lang="en-US"/>
          </a:p>
        </p:txBody>
      </p:sp>
      <p:sp>
        <p:nvSpPr>
          <p:cNvPr id="4" name="Content Placeholder 3"/>
          <p:cNvSpPr>
            <a:spLocks noGrp="1"/>
          </p:cNvSpPr>
          <p:nvPr>
            <p:ph sz="quarter" idx="1"/>
          </p:nvPr>
        </p:nvSpPr>
        <p:spPr>
          <a:xfrm>
            <a:off x="457200" y="1295400"/>
            <a:ext cx="8305800" cy="4572000"/>
          </a:xfrm>
        </p:spPr>
        <p:txBody>
          <a:bodyPr/>
          <a:lstStyle/>
          <a:p>
            <a:r>
              <a:rPr lang="en-US" b="1" dirty="0">
                <a:solidFill>
                  <a:srgbClr val="0070C0"/>
                </a:solidFill>
              </a:rPr>
              <a:t>Quan </a:t>
            </a:r>
            <a:r>
              <a:rPr lang="en-US" b="1" dirty="0" err="1">
                <a:solidFill>
                  <a:srgbClr val="0070C0"/>
                </a:solidFill>
              </a:rPr>
              <a:t>hệ</a:t>
            </a:r>
            <a:r>
              <a:rPr lang="en-US" b="1" dirty="0">
                <a:solidFill>
                  <a:srgbClr val="0070C0"/>
                </a:solidFill>
              </a:rPr>
              <a:t> n - n (</a:t>
            </a:r>
            <a:r>
              <a:rPr lang="en-US" b="1" dirty="0" err="1">
                <a:solidFill>
                  <a:srgbClr val="0070C0"/>
                </a:solidFill>
              </a:rPr>
              <a:t>nhiều</a:t>
            </a:r>
            <a:r>
              <a:rPr lang="en-US" b="1" dirty="0">
                <a:solidFill>
                  <a:srgbClr val="0070C0"/>
                </a:solidFill>
              </a:rPr>
              <a:t> – </a:t>
            </a:r>
            <a:r>
              <a:rPr lang="en-US" b="1" dirty="0" err="1">
                <a:solidFill>
                  <a:srgbClr val="0070C0"/>
                </a:solidFill>
              </a:rPr>
              <a:t>nhiều</a:t>
            </a:r>
            <a:r>
              <a:rPr lang="en-US" b="1" dirty="0">
                <a:solidFill>
                  <a:srgbClr val="0070C0"/>
                </a:solidFill>
              </a:rPr>
              <a:t>)</a:t>
            </a:r>
          </a:p>
          <a:p>
            <a:pPr>
              <a:buNone/>
            </a:pPr>
            <a:r>
              <a:rPr lang="en-US" dirty="0"/>
              <a:t>	</a:t>
            </a:r>
          </a:p>
          <a:p>
            <a:pPr>
              <a:buNone/>
            </a:pPr>
            <a:endParaRPr lang="en-US" dirty="0"/>
          </a:p>
          <a:p>
            <a:pPr>
              <a:buNone/>
            </a:pPr>
            <a:endParaRPr lang="en-US" dirty="0"/>
          </a:p>
        </p:txBody>
      </p:sp>
      <p:pic>
        <p:nvPicPr>
          <p:cNvPr id="14338" name="Picture 2"/>
          <p:cNvPicPr>
            <a:picLocks noChangeAspect="1" noChangeArrowheads="1"/>
          </p:cNvPicPr>
          <p:nvPr/>
        </p:nvPicPr>
        <p:blipFill>
          <a:blip r:embed="rId2"/>
          <a:srcRect/>
          <a:stretch>
            <a:fillRect/>
          </a:stretch>
        </p:blipFill>
        <p:spPr bwMode="auto">
          <a:xfrm>
            <a:off x="914400" y="2057400"/>
            <a:ext cx="7568588" cy="1828800"/>
          </a:xfrm>
          <a:prstGeom prst="rect">
            <a:avLst/>
          </a:prstGeom>
          <a:noFill/>
          <a:ln w="9525">
            <a:noFill/>
            <a:miter lim="800000"/>
            <a:headEnd/>
            <a:tailEnd/>
          </a:ln>
          <a:effectLst/>
        </p:spPr>
      </p:pic>
      <p:sp>
        <p:nvSpPr>
          <p:cNvPr id="6" name="Down Arrow 5"/>
          <p:cNvSpPr/>
          <p:nvPr/>
        </p:nvSpPr>
        <p:spPr>
          <a:xfrm>
            <a:off x="4572000" y="33528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3"/>
          <a:srcRect/>
          <a:stretch>
            <a:fillRect/>
          </a:stretch>
        </p:blipFill>
        <p:spPr bwMode="auto">
          <a:xfrm>
            <a:off x="990600" y="4191000"/>
            <a:ext cx="7467600" cy="217717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85800"/>
          </a:xfrm>
        </p:spPr>
        <p:txBody>
          <a:bodyPr>
            <a:norm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 </a:t>
            </a:r>
            <a:r>
              <a:rPr lang="en-US" sz="3200" dirty="0" err="1"/>
              <a:t>và</a:t>
            </a:r>
            <a:r>
              <a:rPr lang="en-US" sz="3200" dirty="0"/>
              <a:t> </a:t>
            </a:r>
            <a:r>
              <a:rPr lang="en-US" sz="3200" dirty="0" err="1"/>
              <a:t>mối</a:t>
            </a:r>
            <a:r>
              <a:rPr lang="en-US" sz="3200" dirty="0"/>
              <a:t> </a:t>
            </a:r>
            <a:r>
              <a:rPr lang="en-US" sz="3200" dirty="0" err="1"/>
              <a:t>kết</a:t>
            </a:r>
            <a:r>
              <a:rPr lang="en-US" sz="3200" dirty="0"/>
              <a:t> </a:t>
            </a:r>
            <a:r>
              <a:rPr lang="en-US" sz="3200" dirty="0" err="1"/>
              <a:t>hợp</a:t>
            </a:r>
            <a:endParaRPr lang="en-US" sz="3200" dirty="0"/>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27</a:t>
            </a:fld>
            <a:endParaRPr lang="en-US"/>
          </a:p>
        </p:txBody>
      </p:sp>
      <p:sp>
        <p:nvSpPr>
          <p:cNvPr id="4" name="Content Placeholder 3"/>
          <p:cNvSpPr>
            <a:spLocks noGrp="1"/>
          </p:cNvSpPr>
          <p:nvPr>
            <p:ph sz="quarter" idx="1"/>
          </p:nvPr>
        </p:nvSpPr>
        <p:spPr>
          <a:xfrm>
            <a:off x="457200" y="1219200"/>
            <a:ext cx="8305800" cy="5448300"/>
          </a:xfrm>
        </p:spPr>
        <p:txBody>
          <a:bodyPr>
            <a:noAutofit/>
          </a:bodyPr>
          <a:lstStyle/>
          <a:p>
            <a:pPr>
              <a:lnSpc>
                <a:spcPct val="120000"/>
              </a:lnSpc>
              <a:spcBef>
                <a:spcPts val="600"/>
              </a:spcBef>
            </a:pPr>
            <a:r>
              <a:rPr lang="en-US" sz="2800" b="1" dirty="0">
                <a:solidFill>
                  <a:srgbClr val="0070C0"/>
                </a:solidFill>
              </a:rPr>
              <a:t>Association link</a:t>
            </a:r>
          </a:p>
          <a:p>
            <a:pPr>
              <a:lnSpc>
                <a:spcPct val="120000"/>
              </a:lnSpc>
              <a:spcBef>
                <a:spcPts val="600"/>
              </a:spcBef>
            </a:pPr>
            <a:endParaRPr lang="en-US" sz="2400" b="1" dirty="0">
              <a:solidFill>
                <a:srgbClr val="0070C0"/>
              </a:solidFill>
            </a:endParaRPr>
          </a:p>
          <a:p>
            <a:pPr>
              <a:lnSpc>
                <a:spcPct val="120000"/>
              </a:lnSpc>
              <a:spcBef>
                <a:spcPts val="600"/>
              </a:spcBef>
            </a:pPr>
            <a:endParaRPr lang="en-US" sz="2400" b="1" dirty="0">
              <a:solidFill>
                <a:srgbClr val="0070C0"/>
              </a:solidFill>
            </a:endParaRPr>
          </a:p>
          <a:p>
            <a:pPr>
              <a:lnSpc>
                <a:spcPct val="120000"/>
              </a:lnSpc>
              <a:spcBef>
                <a:spcPts val="600"/>
              </a:spcBef>
            </a:pPr>
            <a:endParaRPr lang="en-US" sz="2400" b="1" dirty="0">
              <a:solidFill>
                <a:srgbClr val="0070C0"/>
              </a:solidFill>
            </a:endParaRPr>
          </a:p>
          <a:p>
            <a:pPr>
              <a:lnSpc>
                <a:spcPct val="120000"/>
              </a:lnSpc>
              <a:spcBef>
                <a:spcPts val="600"/>
              </a:spcBef>
              <a:buNone/>
            </a:pPr>
            <a:endParaRPr lang="en-US" sz="2400" b="1" dirty="0">
              <a:solidFill>
                <a:srgbClr val="0070C0"/>
              </a:solidFill>
            </a:endParaRPr>
          </a:p>
          <a:p>
            <a:pPr>
              <a:lnSpc>
                <a:spcPct val="120000"/>
              </a:lnSpc>
              <a:spcBef>
                <a:spcPts val="600"/>
              </a:spcBef>
              <a:buNone/>
            </a:pPr>
            <a:r>
              <a:rPr lang="en-US" sz="2800" b="1" dirty="0">
                <a:solidFill>
                  <a:srgbClr val="0070C0"/>
                </a:solidFill>
              </a:rPr>
              <a:t>	</a:t>
            </a:r>
            <a:r>
              <a:rPr lang="en-US" sz="2400" b="1" dirty="0" err="1">
                <a:solidFill>
                  <a:srgbClr val="0070C0"/>
                </a:solidFill>
              </a:rPr>
              <a:t>Loại</a:t>
            </a:r>
            <a:r>
              <a:rPr lang="en-US" sz="2400" b="1" dirty="0">
                <a:solidFill>
                  <a:srgbClr val="0070C0"/>
                </a:solidFill>
              </a:rPr>
              <a:t> </a:t>
            </a:r>
            <a:r>
              <a:rPr lang="en-US" sz="2400" b="1" dirty="0" err="1">
                <a:solidFill>
                  <a:srgbClr val="0070C0"/>
                </a:solidFill>
              </a:rPr>
              <a:t>mối</a:t>
            </a:r>
            <a:r>
              <a:rPr lang="en-US" sz="2400" b="1" dirty="0">
                <a:solidFill>
                  <a:srgbClr val="0070C0"/>
                </a:solidFill>
              </a:rPr>
              <a:t> </a:t>
            </a:r>
            <a:r>
              <a:rPr lang="en-US" sz="2400" b="1" dirty="0" err="1">
                <a:solidFill>
                  <a:srgbClr val="0070C0"/>
                </a:solidFill>
              </a:rPr>
              <a:t>kết</a:t>
            </a:r>
            <a:r>
              <a:rPr lang="en-US" sz="2400" b="1" dirty="0">
                <a:solidFill>
                  <a:srgbClr val="0070C0"/>
                </a:solidFill>
              </a:rPr>
              <a:t> </a:t>
            </a:r>
            <a:r>
              <a:rPr lang="en-US" sz="2400" b="1" dirty="0" err="1">
                <a:solidFill>
                  <a:srgbClr val="0070C0"/>
                </a:solidFill>
              </a:rPr>
              <a:t>hợp</a:t>
            </a:r>
            <a:endParaRPr lang="en-US" sz="2800" b="1" dirty="0">
              <a:solidFill>
                <a:srgbClr val="0070C0"/>
              </a:solidFill>
            </a:endParaRPr>
          </a:p>
          <a:p>
            <a:pPr lvl="1">
              <a:lnSpc>
                <a:spcPct val="120000"/>
              </a:lnSpc>
              <a:spcBef>
                <a:spcPts val="600"/>
              </a:spcBef>
              <a:buFont typeface="Wingdings" pitchFamily="2" charset="2"/>
              <a:buChar char="Ø"/>
            </a:pPr>
            <a:r>
              <a:rPr lang="en-US" b="1" dirty="0">
                <a:solidFill>
                  <a:srgbClr val="0070C0"/>
                </a:solidFill>
              </a:rPr>
              <a:t>1 - 1</a:t>
            </a:r>
          </a:p>
          <a:p>
            <a:pPr lvl="1">
              <a:lnSpc>
                <a:spcPct val="120000"/>
              </a:lnSpc>
              <a:spcBef>
                <a:spcPts val="600"/>
              </a:spcBef>
              <a:buFont typeface="Wingdings" pitchFamily="2" charset="2"/>
              <a:buChar char="Ø"/>
            </a:pPr>
            <a:r>
              <a:rPr lang="en-US" b="1" dirty="0">
                <a:solidFill>
                  <a:srgbClr val="0070C0"/>
                </a:solidFill>
              </a:rPr>
              <a:t>1 - n</a:t>
            </a:r>
          </a:p>
          <a:p>
            <a:pPr>
              <a:lnSpc>
                <a:spcPct val="120000"/>
              </a:lnSpc>
              <a:spcBef>
                <a:spcPts val="600"/>
              </a:spcBef>
              <a:buNone/>
            </a:pPr>
            <a:r>
              <a:rPr lang="en-US" sz="2400" b="1" dirty="0">
                <a:solidFill>
                  <a:srgbClr val="0070C0"/>
                </a:solidFill>
              </a:rPr>
              <a:t>	</a:t>
            </a:r>
            <a:r>
              <a:rPr lang="en-US" sz="2400" b="1" dirty="0" err="1">
                <a:solidFill>
                  <a:srgbClr val="0070C0"/>
                </a:solidFill>
              </a:rPr>
              <a:t>Bản</a:t>
            </a:r>
            <a:r>
              <a:rPr lang="en-US" sz="2400" b="1" dirty="0">
                <a:solidFill>
                  <a:srgbClr val="0070C0"/>
                </a:solidFill>
              </a:rPr>
              <a:t> </a:t>
            </a:r>
            <a:r>
              <a:rPr lang="en-US" sz="2400" b="1" dirty="0" err="1">
                <a:solidFill>
                  <a:srgbClr val="0070C0"/>
                </a:solidFill>
              </a:rPr>
              <a:t>sô</a:t>
            </a:r>
            <a:r>
              <a:rPr lang="en-US" sz="2400" b="1" dirty="0">
                <a:solidFill>
                  <a:srgbClr val="0070C0"/>
                </a:solidFill>
              </a:rPr>
              <a:t>́: </a:t>
            </a:r>
            <a:r>
              <a:rPr lang="it-IT" sz="2400" dirty="0"/>
              <a:t>Là số thể hiện thực thể có thể tham gia vào một liên kết thực thể cụ thể. </a:t>
            </a:r>
            <a:r>
              <a:rPr lang="en-US" sz="2400" b="1" dirty="0">
                <a:solidFill>
                  <a:srgbClr val="0070C0"/>
                </a:solidFill>
              </a:rPr>
              <a:t>0,1; 1,1; 0,n; 1,n; …	</a:t>
            </a:r>
            <a:endParaRPr lang="en-US" sz="2800" b="1" dirty="0">
              <a:solidFill>
                <a:srgbClr val="0070C0"/>
              </a:solidFill>
            </a:endParaRPr>
          </a:p>
          <a:p>
            <a:pPr>
              <a:lnSpc>
                <a:spcPct val="120000"/>
              </a:lnSpc>
              <a:spcBef>
                <a:spcPts val="600"/>
              </a:spcBef>
              <a:buNone/>
            </a:pPr>
            <a:r>
              <a:rPr lang="en-US" sz="2800" dirty="0"/>
              <a:t>	</a:t>
            </a:r>
          </a:p>
          <a:p>
            <a:pPr>
              <a:lnSpc>
                <a:spcPct val="120000"/>
              </a:lnSpc>
              <a:spcBef>
                <a:spcPts val="600"/>
              </a:spcBef>
              <a:buNone/>
            </a:pPr>
            <a:endParaRPr lang="en-US" sz="2800" dirty="0"/>
          </a:p>
          <a:p>
            <a:pPr>
              <a:lnSpc>
                <a:spcPct val="120000"/>
              </a:lnSpc>
              <a:spcBef>
                <a:spcPts val="600"/>
              </a:spcBef>
              <a:buNone/>
            </a:pPr>
            <a:endParaRPr lang="en-US" sz="2800" dirty="0"/>
          </a:p>
        </p:txBody>
      </p:sp>
      <p:sp>
        <p:nvSpPr>
          <p:cNvPr id="6" name="Down Arrow 5"/>
          <p:cNvSpPr/>
          <p:nvPr/>
        </p:nvSpPr>
        <p:spPr>
          <a:xfrm>
            <a:off x="4267200" y="29718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2"/>
          <a:srcRect/>
          <a:stretch>
            <a:fillRect/>
          </a:stretch>
        </p:blipFill>
        <p:spPr bwMode="auto">
          <a:xfrm>
            <a:off x="1066800" y="1785226"/>
            <a:ext cx="7467600" cy="217717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Autofit/>
          </a:bodyPr>
          <a:lstStyle/>
          <a:p>
            <a:r>
              <a:rPr lang="en-US" sz="3200" dirty="0"/>
              <a:t>Quan </a:t>
            </a:r>
            <a:r>
              <a:rPr lang="en-US" sz="3200" dirty="0" err="1"/>
              <a:t>hệ</a:t>
            </a:r>
            <a:r>
              <a:rPr lang="en-US" sz="3200" dirty="0"/>
              <a:t> </a:t>
            </a:r>
            <a:r>
              <a:rPr lang="en-US" sz="3200" dirty="0" err="1"/>
              <a:t>giữa</a:t>
            </a:r>
            <a:r>
              <a:rPr lang="en-US" sz="3200" dirty="0"/>
              <a:t> </a:t>
            </a:r>
            <a:r>
              <a:rPr lang="en-US" sz="3200" dirty="0" err="1"/>
              <a:t>các</a:t>
            </a:r>
            <a:r>
              <a:rPr lang="en-US" sz="3200" dirty="0"/>
              <a:t> </a:t>
            </a:r>
            <a:r>
              <a:rPr lang="en-US" sz="3200" dirty="0" err="1"/>
              <a:t>thực</a:t>
            </a:r>
            <a:r>
              <a:rPr lang="en-US" sz="3200" dirty="0"/>
              <a:t> </a:t>
            </a:r>
            <a:r>
              <a:rPr lang="en-US" sz="3200" dirty="0" err="1"/>
              <a:t>thê</a:t>
            </a:r>
            <a:r>
              <a:rPr lang="en-US" sz="3200" dirty="0"/>
              <a:t>̉</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28</a:t>
            </a:fld>
            <a:endParaRPr lang="en-US"/>
          </a:p>
        </p:txBody>
      </p:sp>
      <p:sp>
        <p:nvSpPr>
          <p:cNvPr id="4" name="Content Placeholder 3"/>
          <p:cNvSpPr>
            <a:spLocks noGrp="1"/>
          </p:cNvSpPr>
          <p:nvPr>
            <p:ph sz="quarter" idx="1"/>
          </p:nvPr>
        </p:nvSpPr>
        <p:spPr>
          <a:xfrm>
            <a:off x="457200" y="1295400"/>
            <a:ext cx="8305800" cy="4572000"/>
          </a:xfrm>
        </p:spPr>
        <p:txBody>
          <a:bodyPr/>
          <a:lstStyle/>
          <a:p>
            <a:r>
              <a:rPr lang="en-US" b="1" dirty="0">
                <a:solidFill>
                  <a:srgbClr val="0070C0"/>
                </a:solidFill>
              </a:rPr>
              <a:t>Quan </a:t>
            </a:r>
            <a:r>
              <a:rPr lang="en-US" b="1" dirty="0" err="1">
                <a:solidFill>
                  <a:srgbClr val="0070C0"/>
                </a:solidFill>
              </a:rPr>
              <a:t>hê</a:t>
            </a:r>
            <a:r>
              <a:rPr lang="en-US" b="1" dirty="0">
                <a:solidFill>
                  <a:srgbClr val="0070C0"/>
                </a:solidFill>
              </a:rPr>
              <a:t>̣ </a:t>
            </a:r>
            <a:r>
              <a:rPr lang="en-US" b="1" dirty="0" err="1">
                <a:solidFill>
                  <a:srgbClr val="0070C0"/>
                </a:solidFill>
              </a:rPr>
              <a:t>phản</a:t>
            </a:r>
            <a:r>
              <a:rPr lang="en-US" b="1" dirty="0">
                <a:solidFill>
                  <a:srgbClr val="0070C0"/>
                </a:solidFill>
              </a:rPr>
              <a:t> </a:t>
            </a:r>
            <a:r>
              <a:rPr lang="en-US" b="1" dirty="0" err="1">
                <a:solidFill>
                  <a:srgbClr val="0070C0"/>
                </a:solidFill>
              </a:rPr>
              <a:t>thân</a:t>
            </a:r>
            <a:r>
              <a:rPr lang="en-US" b="1" dirty="0">
                <a:solidFill>
                  <a:srgbClr val="0070C0"/>
                </a:solidFill>
              </a:rPr>
              <a:t> – recursive association</a:t>
            </a:r>
          </a:p>
          <a:p>
            <a:pPr>
              <a:buNone/>
            </a:pPr>
            <a:r>
              <a:rPr lang="en-US" dirty="0"/>
              <a:t>	</a:t>
            </a:r>
          </a:p>
          <a:p>
            <a:pPr>
              <a:buNone/>
            </a:pPr>
            <a:endParaRPr lang="en-US" dirty="0"/>
          </a:p>
          <a:p>
            <a:pPr>
              <a:buNone/>
            </a:pPr>
            <a:endParaRPr lang="en-US" dirty="0"/>
          </a:p>
        </p:txBody>
      </p:sp>
      <p:pic>
        <p:nvPicPr>
          <p:cNvPr id="17410" name="Picture 2"/>
          <p:cNvPicPr>
            <a:picLocks noChangeAspect="1" noChangeArrowheads="1"/>
          </p:cNvPicPr>
          <p:nvPr/>
        </p:nvPicPr>
        <p:blipFill>
          <a:blip r:embed="rId2"/>
          <a:srcRect/>
          <a:stretch>
            <a:fillRect/>
          </a:stretch>
        </p:blipFill>
        <p:spPr bwMode="auto">
          <a:xfrm>
            <a:off x="2581275" y="1828800"/>
            <a:ext cx="3209925" cy="23812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914400" y="4419600"/>
            <a:ext cx="7305675" cy="16954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sz="3600" dirty="0" err="1"/>
              <a:t>Các</a:t>
            </a:r>
            <a:r>
              <a:rPr lang="en-US" sz="3600" dirty="0"/>
              <a:t> </a:t>
            </a:r>
            <a:r>
              <a:rPr lang="en-US" sz="3600" dirty="0" err="1"/>
              <a:t>thành</a:t>
            </a:r>
            <a:r>
              <a:rPr lang="en-US" sz="3600" dirty="0"/>
              <a:t> </a:t>
            </a:r>
            <a:r>
              <a:rPr lang="en-US" sz="3600" dirty="0" err="1"/>
              <a:t>phần</a:t>
            </a:r>
            <a:r>
              <a:rPr lang="en-US" sz="3600" dirty="0"/>
              <a:t> </a:t>
            </a:r>
            <a:r>
              <a:rPr lang="en-US" sz="3600" dirty="0" err="1"/>
              <a:t>trong</a:t>
            </a:r>
            <a:r>
              <a:rPr lang="en-US" sz="36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29</a:t>
            </a:fld>
            <a:endParaRPr lang="en-US"/>
          </a:p>
        </p:txBody>
      </p:sp>
      <p:sp>
        <p:nvSpPr>
          <p:cNvPr id="4" name="Content Placeholder 3"/>
          <p:cNvSpPr>
            <a:spLocks noGrp="1"/>
          </p:cNvSpPr>
          <p:nvPr>
            <p:ph sz="quarter" idx="1"/>
          </p:nvPr>
        </p:nvSpPr>
        <p:spPr>
          <a:xfrm>
            <a:off x="457200" y="1066800"/>
            <a:ext cx="8153400" cy="4572000"/>
          </a:xfrm>
        </p:spPr>
        <p:txBody>
          <a:bodyPr>
            <a:normAutofit/>
          </a:bodyPr>
          <a:lstStyle/>
          <a:p>
            <a:pPr algn="just">
              <a:lnSpc>
                <a:spcPct val="120000"/>
              </a:lnSpc>
              <a:spcBef>
                <a:spcPts val="600"/>
              </a:spcBef>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r>
              <a:rPr lang="en-US" sz="2800" b="1" dirty="0">
                <a:solidFill>
                  <a:srgbClr val="0070C0"/>
                </a:solidFill>
              </a:rPr>
              <a:t> </a:t>
            </a:r>
            <a:r>
              <a:rPr lang="en-US" sz="2800" b="1" dirty="0" err="1">
                <a:solidFill>
                  <a:srgbClr val="0070C0"/>
                </a:solidFill>
              </a:rPr>
              <a:t>khóa</a:t>
            </a:r>
            <a:endParaRPr lang="en-US" sz="2800" b="1" dirty="0">
              <a:solidFill>
                <a:srgbClr val="0070C0"/>
              </a:solidFill>
            </a:endParaRPr>
          </a:p>
          <a:p>
            <a:pPr marL="273050" indent="0" algn="just">
              <a:lnSpc>
                <a:spcPct val="120000"/>
              </a:lnSpc>
              <a:spcBef>
                <a:spcPts val="600"/>
              </a:spcBef>
              <a:buNone/>
            </a:pPr>
            <a:r>
              <a:rPr lang="en-US" sz="2400" dirty="0"/>
              <a:t>Giá trị </a:t>
            </a:r>
            <a:r>
              <a:rPr lang="en-US" sz="2400" dirty="0" err="1"/>
              <a:t>của</a:t>
            </a:r>
            <a:r>
              <a:rPr lang="en-US" sz="2400" dirty="0"/>
              <a:t> </a:t>
            </a:r>
            <a:r>
              <a:rPr lang="en-US" sz="2400" dirty="0" err="1"/>
              <a:t>thuộc</a:t>
            </a:r>
            <a:r>
              <a:rPr lang="en-US" sz="2400" dirty="0"/>
              <a:t> </a:t>
            </a:r>
            <a:r>
              <a:rPr lang="en-US" sz="2400" dirty="0" err="1"/>
              <a:t>tính</a:t>
            </a:r>
            <a:r>
              <a:rPr lang="en-US" sz="2400" dirty="0"/>
              <a:t> </a:t>
            </a:r>
            <a:r>
              <a:rPr lang="en-US" sz="2400" dirty="0" err="1"/>
              <a:t>khóa</a:t>
            </a:r>
            <a:r>
              <a:rPr lang="en-US" sz="2400" dirty="0"/>
              <a:t> 2 </a:t>
            </a:r>
            <a:r>
              <a:rPr lang="en-US" sz="2400" dirty="0" err="1"/>
              <a:t>thực</a:t>
            </a:r>
            <a:r>
              <a:rPr lang="en-US" sz="2400" dirty="0"/>
              <a:t> </a:t>
            </a:r>
            <a:r>
              <a:rPr lang="en-US" sz="2400" dirty="0" err="1"/>
              <a:t>thê</a:t>
            </a:r>
            <a:r>
              <a:rPr lang="en-US" sz="2400" dirty="0"/>
              <a:t>̉ </a:t>
            </a:r>
            <a:r>
              <a:rPr lang="en-US" sz="2400" dirty="0" err="1"/>
              <a:t>khác</a:t>
            </a:r>
            <a:r>
              <a:rPr lang="en-US" sz="2400" dirty="0"/>
              <a:t> </a:t>
            </a:r>
            <a:r>
              <a:rPr lang="en-US" sz="2400" dirty="0" err="1"/>
              <a:t>nhau</a:t>
            </a:r>
            <a:r>
              <a:rPr lang="en-US" sz="2400" dirty="0"/>
              <a:t> </a:t>
            </a:r>
            <a:r>
              <a:rPr lang="en-US" sz="2400" dirty="0" err="1"/>
              <a:t>thuộc</a:t>
            </a:r>
            <a:r>
              <a:rPr lang="en-US" sz="2400" dirty="0"/>
              <a:t> </a:t>
            </a:r>
            <a:r>
              <a:rPr lang="en-US" sz="2400" dirty="0" err="1"/>
              <a:t>cùng</a:t>
            </a:r>
            <a:r>
              <a:rPr lang="en-US" sz="2400" dirty="0"/>
              <a:t> 1 </a:t>
            </a:r>
            <a:r>
              <a:rPr lang="en-US" sz="2400" dirty="0" err="1"/>
              <a:t>tập</a:t>
            </a:r>
            <a:r>
              <a:rPr lang="en-US" sz="2400" dirty="0"/>
              <a:t> </a:t>
            </a:r>
            <a:r>
              <a:rPr lang="en-US" sz="2400" dirty="0" err="1"/>
              <a:t>thực</a:t>
            </a:r>
            <a:r>
              <a:rPr lang="en-US" sz="2400" dirty="0"/>
              <a:t> </a:t>
            </a:r>
            <a:r>
              <a:rPr lang="en-US" sz="2400" dirty="0" err="1"/>
              <a:t>thê</a:t>
            </a:r>
            <a:r>
              <a:rPr lang="en-US" sz="2400" dirty="0"/>
              <a:t>̉ </a:t>
            </a:r>
            <a:r>
              <a:rPr lang="en-US" sz="2400" dirty="0" err="1"/>
              <a:t>không</a:t>
            </a:r>
            <a:r>
              <a:rPr lang="en-US" sz="2400" dirty="0"/>
              <a:t> </a:t>
            </a:r>
            <a:r>
              <a:rPr lang="en-US" sz="2400" dirty="0" err="1"/>
              <a:t>được</a:t>
            </a:r>
            <a:r>
              <a:rPr lang="en-US" sz="2400" dirty="0"/>
              <a:t> </a:t>
            </a:r>
            <a:r>
              <a:rPr lang="en-US" sz="2400" dirty="0" err="1"/>
              <a:t>phép</a:t>
            </a:r>
            <a:r>
              <a:rPr lang="en-US" sz="2400" dirty="0"/>
              <a:t> </a:t>
            </a:r>
            <a:r>
              <a:rPr lang="en-US" sz="2400" dirty="0" err="1"/>
              <a:t>trùng</a:t>
            </a:r>
            <a:r>
              <a:rPr lang="en-US" sz="2400" dirty="0"/>
              <a:t> </a:t>
            </a:r>
            <a:r>
              <a:rPr lang="en-US" sz="2400" dirty="0" err="1"/>
              <a:t>nhau</a:t>
            </a:r>
            <a:r>
              <a:rPr lang="en-US" sz="2400" dirty="0"/>
              <a:t>.</a:t>
            </a:r>
          </a:p>
          <a:p>
            <a:pPr lvl="1" algn="just">
              <a:lnSpc>
                <a:spcPct val="120000"/>
              </a:lnSpc>
              <a:spcBef>
                <a:spcPts val="600"/>
              </a:spcBef>
              <a:buNone/>
            </a:pPr>
            <a:endParaRPr lang="en-US" dirty="0"/>
          </a:p>
          <a:p>
            <a:pPr lvl="1" algn="just">
              <a:lnSpc>
                <a:spcPct val="120000"/>
              </a:lnSpc>
              <a:spcBef>
                <a:spcPts val="600"/>
              </a:spcBef>
              <a:buNone/>
            </a:pPr>
            <a:endParaRPr lang="en-US" b="1" dirty="0"/>
          </a:p>
        </p:txBody>
      </p:sp>
      <p:pic>
        <p:nvPicPr>
          <p:cNvPr id="18434" name="Picture 2"/>
          <p:cNvPicPr>
            <a:picLocks noChangeAspect="1" noChangeArrowheads="1"/>
          </p:cNvPicPr>
          <p:nvPr/>
        </p:nvPicPr>
        <p:blipFill>
          <a:blip r:embed="rId2"/>
          <a:srcRect/>
          <a:stretch>
            <a:fillRect/>
          </a:stretch>
        </p:blipFill>
        <p:spPr bwMode="auto">
          <a:xfrm>
            <a:off x="609600" y="2819400"/>
            <a:ext cx="8077200" cy="2419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09600"/>
          </a:xfrm>
        </p:spPr>
        <p:style>
          <a:lnRef idx="3">
            <a:schemeClr val="lt1"/>
          </a:lnRef>
          <a:fillRef idx="1">
            <a:schemeClr val="accent2"/>
          </a:fillRef>
          <a:effectRef idx="1">
            <a:schemeClr val="accent2"/>
          </a:effectRef>
          <a:fontRef idx="minor">
            <a:schemeClr val="lt1"/>
          </a:fontRef>
        </p:style>
        <p:txBody>
          <a:bodyPr>
            <a:noAutofit/>
          </a:bodyPr>
          <a:lstStyle/>
          <a:p>
            <a:pPr>
              <a:lnSpc>
                <a:spcPct val="120000"/>
              </a:lnSpc>
            </a:pPr>
            <a:r>
              <a:rPr lang="en-US" sz="3600" b="1" dirty="0" err="1">
                <a:solidFill>
                  <a:schemeClr val="bg1"/>
                </a:solidFill>
              </a:rPr>
              <a:t>Mục</a:t>
            </a:r>
            <a:r>
              <a:rPr lang="en-US" sz="3600" b="1" dirty="0">
                <a:solidFill>
                  <a:schemeClr val="bg1"/>
                </a:solidFill>
              </a:rPr>
              <a:t> </a:t>
            </a:r>
            <a:r>
              <a:rPr lang="en-US" sz="3600" b="1" dirty="0" err="1">
                <a:solidFill>
                  <a:schemeClr val="bg1"/>
                </a:solidFill>
              </a:rPr>
              <a:t>tiêu</a:t>
            </a:r>
            <a:endParaRPr lang="en-US" sz="3600" b="1" dirty="0">
              <a:solidFill>
                <a:schemeClr val="bg1"/>
              </a:solidFill>
            </a:endParaRP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a:t>
            </a:fld>
            <a:endParaRPr lang="en-US"/>
          </a:p>
        </p:txBody>
      </p:sp>
      <p:sp>
        <p:nvSpPr>
          <p:cNvPr id="4" name="Content Placeholder 3"/>
          <p:cNvSpPr>
            <a:spLocks noGrp="1"/>
          </p:cNvSpPr>
          <p:nvPr>
            <p:ph sz="quarter" idx="1"/>
          </p:nvPr>
        </p:nvSpPr>
        <p:spPr>
          <a:xfrm>
            <a:off x="380999" y="1143000"/>
            <a:ext cx="8381999" cy="4953000"/>
          </a:xfrm>
        </p:spPr>
        <p:txBody>
          <a:bodyPr>
            <a:normAutofit/>
          </a:bodyPr>
          <a:lstStyle/>
          <a:p>
            <a:pPr algn="just">
              <a:lnSpc>
                <a:spcPct val="120000"/>
              </a:lnSpc>
              <a:spcBef>
                <a:spcPts val="600"/>
              </a:spcBef>
            </a:pPr>
            <a:r>
              <a:rPr lang="en-US" dirty="0" err="1"/>
              <a:t>Biết</a:t>
            </a:r>
            <a:r>
              <a:rPr lang="en-US" dirty="0"/>
              <a:t> </a:t>
            </a:r>
            <a:r>
              <a:rPr lang="en-US" dirty="0" err="1"/>
              <a:t>được</a:t>
            </a:r>
            <a:r>
              <a:rPr lang="en-US" dirty="0"/>
              <a:t> </a:t>
            </a:r>
            <a:r>
              <a:rPr lang="en-US" dirty="0" err="1"/>
              <a:t>các</a:t>
            </a:r>
            <a:r>
              <a:rPr lang="en-US" dirty="0"/>
              <a:t> </a:t>
            </a:r>
            <a:r>
              <a:rPr lang="en-US" dirty="0" err="1"/>
              <a:t>thành</a:t>
            </a:r>
            <a:r>
              <a:rPr lang="en-US" dirty="0"/>
              <a:t> </a:t>
            </a:r>
            <a:r>
              <a:rPr lang="en-US" dirty="0" err="1"/>
              <a:t>phần</a:t>
            </a:r>
            <a:r>
              <a:rPr lang="en-US" dirty="0"/>
              <a:t> </a:t>
            </a:r>
            <a:r>
              <a:rPr lang="en-US" dirty="0" err="1"/>
              <a:t>trong</a:t>
            </a:r>
            <a:r>
              <a:rPr lang="en-US" dirty="0"/>
              <a:t> </a:t>
            </a:r>
            <a:r>
              <a:rPr lang="en-US" dirty="0" err="1"/>
              <a:t>mô</a:t>
            </a:r>
            <a:r>
              <a:rPr lang="en-US" dirty="0"/>
              <a:t> </a:t>
            </a:r>
            <a:r>
              <a:rPr lang="en-US" dirty="0" err="1"/>
              <a:t>hình</a:t>
            </a:r>
            <a:r>
              <a:rPr lang="en-US" dirty="0"/>
              <a:t> </a:t>
            </a:r>
            <a:r>
              <a:rPr lang="en-US" dirty="0" err="1"/>
              <a:t>dữ</a:t>
            </a:r>
            <a:r>
              <a:rPr lang="en-US" dirty="0"/>
              <a:t> </a:t>
            </a:r>
            <a:r>
              <a:rPr lang="en-US" dirty="0" err="1"/>
              <a:t>liệu</a:t>
            </a:r>
            <a:r>
              <a:rPr lang="en-US" dirty="0"/>
              <a:t> ở </a:t>
            </a:r>
            <a:r>
              <a:rPr lang="en-US" dirty="0" err="1"/>
              <a:t>mức</a:t>
            </a:r>
            <a:r>
              <a:rPr lang="en-US" dirty="0"/>
              <a:t> </a:t>
            </a:r>
            <a:r>
              <a:rPr lang="en-US" dirty="0" err="1"/>
              <a:t>quan</a:t>
            </a:r>
            <a:r>
              <a:rPr lang="en-US" dirty="0"/>
              <a:t> </a:t>
            </a:r>
            <a:r>
              <a:rPr lang="en-US" dirty="0" err="1"/>
              <a:t>niệm</a:t>
            </a:r>
            <a:r>
              <a:rPr lang="en-US" dirty="0"/>
              <a:t> (</a:t>
            </a:r>
            <a:r>
              <a:rPr lang="en-US" b="1" dirty="0">
                <a:solidFill>
                  <a:srgbClr val="C00000"/>
                </a:solidFill>
              </a:rPr>
              <a:t>CDM</a:t>
            </a:r>
            <a:r>
              <a:rPr lang="en-US" dirty="0"/>
              <a:t> – </a:t>
            </a:r>
            <a:r>
              <a:rPr lang="en-US" b="1" dirty="0">
                <a:solidFill>
                  <a:srgbClr val="C00000"/>
                </a:solidFill>
              </a:rPr>
              <a:t>C</a:t>
            </a:r>
            <a:r>
              <a:rPr lang="en-US" dirty="0"/>
              <a:t>onceptual </a:t>
            </a:r>
            <a:r>
              <a:rPr lang="en-US" b="1" dirty="0">
                <a:solidFill>
                  <a:srgbClr val="C00000"/>
                </a:solidFill>
              </a:rPr>
              <a:t>D</a:t>
            </a:r>
            <a:r>
              <a:rPr lang="en-US" dirty="0"/>
              <a:t>ata </a:t>
            </a:r>
            <a:r>
              <a:rPr lang="en-US" b="1" dirty="0">
                <a:solidFill>
                  <a:srgbClr val="C00000"/>
                </a:solidFill>
              </a:rPr>
              <a:t>M</a:t>
            </a:r>
            <a:r>
              <a:rPr lang="en-US" dirty="0"/>
              <a:t>odel </a:t>
            </a:r>
            <a:r>
              <a:rPr lang="en-US" dirty="0">
                <a:sym typeface="Wingdings" pitchFamily="2" charset="2"/>
              </a:rPr>
              <a:t> </a:t>
            </a:r>
            <a:r>
              <a:rPr lang="en-US" b="1" dirty="0">
                <a:solidFill>
                  <a:srgbClr val="C00000"/>
                </a:solidFill>
                <a:sym typeface="Wingdings" pitchFamily="2" charset="2"/>
              </a:rPr>
              <a:t>ERD</a:t>
            </a:r>
            <a:r>
              <a:rPr lang="en-US" dirty="0">
                <a:sym typeface="Wingdings" pitchFamily="2" charset="2"/>
              </a:rPr>
              <a:t> – </a:t>
            </a:r>
            <a:r>
              <a:rPr lang="en-US" b="1" dirty="0">
                <a:solidFill>
                  <a:srgbClr val="C00000"/>
                </a:solidFill>
                <a:sym typeface="Wingdings" pitchFamily="2" charset="2"/>
              </a:rPr>
              <a:t>E</a:t>
            </a:r>
            <a:r>
              <a:rPr lang="en-US" dirty="0">
                <a:sym typeface="Wingdings" pitchFamily="2" charset="2"/>
              </a:rPr>
              <a:t>ntity </a:t>
            </a:r>
            <a:r>
              <a:rPr lang="en-US" b="1" dirty="0">
                <a:solidFill>
                  <a:srgbClr val="C00000"/>
                </a:solidFill>
                <a:sym typeface="Wingdings" pitchFamily="2" charset="2"/>
              </a:rPr>
              <a:t>R</a:t>
            </a:r>
            <a:r>
              <a:rPr lang="en-US" dirty="0">
                <a:sym typeface="Wingdings" pitchFamily="2" charset="2"/>
              </a:rPr>
              <a:t>elationship </a:t>
            </a:r>
            <a:r>
              <a:rPr lang="en-US" b="1" dirty="0">
                <a:solidFill>
                  <a:srgbClr val="C00000"/>
                </a:solidFill>
                <a:sym typeface="Wingdings" pitchFamily="2" charset="2"/>
              </a:rPr>
              <a:t>D</a:t>
            </a:r>
            <a:r>
              <a:rPr lang="en-US" dirty="0">
                <a:sym typeface="Wingdings" pitchFamily="2" charset="2"/>
              </a:rPr>
              <a:t>iagram</a:t>
            </a:r>
            <a:r>
              <a:rPr lang="en-US" dirty="0"/>
              <a:t>).</a:t>
            </a:r>
          </a:p>
          <a:p>
            <a:pPr algn="just">
              <a:lnSpc>
                <a:spcPct val="120000"/>
              </a:lnSpc>
              <a:spcBef>
                <a:spcPts val="600"/>
              </a:spcBef>
            </a:pPr>
            <a:r>
              <a:rPr lang="en-US" dirty="0" err="1"/>
              <a:t>Biết</a:t>
            </a:r>
            <a:r>
              <a:rPr lang="en-US" dirty="0"/>
              <a:t> </a:t>
            </a:r>
            <a:r>
              <a:rPr lang="en-US" dirty="0" err="1"/>
              <a:t>cách</a:t>
            </a:r>
            <a:r>
              <a:rPr lang="en-US" dirty="0"/>
              <a:t> </a:t>
            </a:r>
            <a:r>
              <a:rPr lang="en-US" dirty="0" err="1"/>
              <a:t>xây</a:t>
            </a:r>
            <a:r>
              <a:rPr lang="en-US" dirty="0"/>
              <a:t> </a:t>
            </a:r>
            <a:r>
              <a:rPr lang="en-US" dirty="0" err="1"/>
              <a:t>dựng</a:t>
            </a:r>
            <a:r>
              <a:rPr lang="en-US" dirty="0"/>
              <a:t> </a:t>
            </a:r>
            <a:r>
              <a:rPr lang="en-US" dirty="0" err="1"/>
              <a:t>mô</a:t>
            </a:r>
            <a:r>
              <a:rPr lang="en-US" dirty="0"/>
              <a:t> </a:t>
            </a:r>
            <a:r>
              <a:rPr lang="en-US" dirty="0" err="1"/>
              <a:t>hình</a:t>
            </a:r>
            <a:r>
              <a:rPr lang="en-US" dirty="0"/>
              <a:t> CDM</a:t>
            </a:r>
          </a:p>
          <a:p>
            <a:pPr algn="just">
              <a:lnSpc>
                <a:spcPct val="120000"/>
              </a:lnSpc>
              <a:spcBef>
                <a:spcPts val="600"/>
              </a:spcBef>
            </a:pPr>
            <a:r>
              <a:rPr lang="en-US" dirty="0" err="1"/>
              <a:t>Biết</a:t>
            </a:r>
            <a:r>
              <a:rPr lang="en-US" dirty="0"/>
              <a:t> </a:t>
            </a:r>
            <a:r>
              <a:rPr lang="en-US" dirty="0" err="1"/>
              <a:t>các</a:t>
            </a:r>
            <a:r>
              <a:rPr lang="en-US" dirty="0"/>
              <a:t> </a:t>
            </a:r>
            <a:r>
              <a:rPr lang="en-US" dirty="0" err="1"/>
              <a:t>thành</a:t>
            </a:r>
            <a:r>
              <a:rPr lang="en-US" dirty="0"/>
              <a:t> </a:t>
            </a:r>
            <a:r>
              <a:rPr lang="en-US" dirty="0" err="1"/>
              <a:t>phần</a:t>
            </a:r>
            <a:r>
              <a:rPr lang="en-US" dirty="0"/>
              <a:t> </a:t>
            </a:r>
            <a:r>
              <a:rPr lang="en-US" dirty="0" err="1"/>
              <a:t>trong</a:t>
            </a:r>
            <a:r>
              <a:rPr lang="en-US" dirty="0"/>
              <a:t> </a:t>
            </a:r>
            <a:r>
              <a:rPr lang="en-US" dirty="0" err="1"/>
              <a:t>mô</a:t>
            </a:r>
            <a:r>
              <a:rPr lang="en-US" dirty="0"/>
              <a:t> </a:t>
            </a:r>
            <a:r>
              <a:rPr lang="en-US" dirty="0" err="1"/>
              <a:t>hình</a:t>
            </a:r>
            <a:r>
              <a:rPr lang="en-US" dirty="0"/>
              <a:t> </a:t>
            </a:r>
            <a:r>
              <a:rPr lang="en-US" dirty="0" err="1"/>
              <a:t>luồng</a:t>
            </a:r>
            <a:r>
              <a:rPr lang="en-US" dirty="0"/>
              <a:t> </a:t>
            </a:r>
            <a:r>
              <a:rPr lang="en-US" dirty="0" err="1"/>
              <a:t>dữ</a:t>
            </a:r>
            <a:r>
              <a:rPr lang="en-US" dirty="0"/>
              <a:t> </a:t>
            </a:r>
            <a:r>
              <a:rPr lang="en-US" dirty="0" err="1"/>
              <a:t>liệu</a:t>
            </a:r>
            <a:r>
              <a:rPr lang="en-US" dirty="0"/>
              <a:t> (</a:t>
            </a:r>
            <a:r>
              <a:rPr lang="en-US" b="1" dirty="0">
                <a:solidFill>
                  <a:srgbClr val="C00000"/>
                </a:solidFill>
                <a:sym typeface="Wingdings" pitchFamily="2" charset="2"/>
              </a:rPr>
              <a:t>DFD</a:t>
            </a:r>
            <a:r>
              <a:rPr lang="en-US" dirty="0"/>
              <a:t> – </a:t>
            </a:r>
            <a:r>
              <a:rPr lang="en-US" b="1" dirty="0">
                <a:solidFill>
                  <a:srgbClr val="C00000"/>
                </a:solidFill>
                <a:sym typeface="Wingdings" pitchFamily="2" charset="2"/>
              </a:rPr>
              <a:t>D</a:t>
            </a:r>
            <a:r>
              <a:rPr lang="en-US" dirty="0"/>
              <a:t>ata </a:t>
            </a:r>
            <a:r>
              <a:rPr lang="en-US" b="1" dirty="0">
                <a:solidFill>
                  <a:srgbClr val="C00000"/>
                </a:solidFill>
                <a:sym typeface="Wingdings" pitchFamily="2" charset="2"/>
              </a:rPr>
              <a:t>F</a:t>
            </a:r>
            <a:r>
              <a:rPr lang="en-US" dirty="0"/>
              <a:t>low </a:t>
            </a:r>
            <a:r>
              <a:rPr lang="en-US" b="1" dirty="0">
                <a:solidFill>
                  <a:srgbClr val="C00000"/>
                </a:solidFill>
                <a:sym typeface="Wingdings" pitchFamily="2" charset="2"/>
              </a:rPr>
              <a:t>D</a:t>
            </a:r>
            <a:r>
              <a:rPr lang="en-US" dirty="0"/>
              <a:t>iagram)</a:t>
            </a:r>
          </a:p>
          <a:p>
            <a:pPr algn="just">
              <a:lnSpc>
                <a:spcPct val="120000"/>
              </a:lnSpc>
              <a:spcBef>
                <a:spcPts val="600"/>
              </a:spcBef>
            </a:pPr>
            <a:r>
              <a:rPr lang="en-US" dirty="0" err="1"/>
              <a:t>Biết</a:t>
            </a:r>
            <a:r>
              <a:rPr lang="en-US" dirty="0"/>
              <a:t> </a:t>
            </a:r>
            <a:r>
              <a:rPr lang="en-US" dirty="0" err="1"/>
              <a:t>cách</a:t>
            </a:r>
            <a:r>
              <a:rPr lang="en-US" dirty="0"/>
              <a:t> </a:t>
            </a:r>
            <a:r>
              <a:rPr lang="en-US" dirty="0" err="1"/>
              <a:t>xây</a:t>
            </a:r>
            <a:r>
              <a:rPr lang="en-US" dirty="0"/>
              <a:t> </a:t>
            </a:r>
            <a:r>
              <a:rPr lang="en-US" dirty="0" err="1"/>
              <a:t>dựng</a:t>
            </a:r>
            <a:r>
              <a:rPr lang="en-US" dirty="0"/>
              <a:t> </a:t>
            </a:r>
            <a:r>
              <a:rPr lang="en-US" dirty="0" err="1"/>
              <a:t>mô</a:t>
            </a:r>
            <a:r>
              <a:rPr lang="en-US" dirty="0"/>
              <a:t> </a:t>
            </a:r>
            <a:r>
              <a:rPr lang="en-US" dirty="0" err="1"/>
              <a:t>hình</a:t>
            </a:r>
            <a:r>
              <a:rPr lang="en-US" dirty="0"/>
              <a:t> DFD.</a:t>
            </a:r>
          </a:p>
          <a:p>
            <a:pPr algn="just">
              <a:lnSpc>
                <a:spcPct val="120000"/>
              </a:lnSpc>
              <a:spcBef>
                <a:spcPts val="600"/>
              </a:spcBef>
            </a:pPr>
            <a:r>
              <a:rPr lang="en-US" dirty="0" err="1"/>
              <a:t>Sử</a:t>
            </a:r>
            <a:r>
              <a:rPr lang="en-US" dirty="0"/>
              <a:t> </a:t>
            </a:r>
            <a:r>
              <a:rPr lang="en-US" dirty="0" err="1"/>
              <a:t>dụng</a:t>
            </a:r>
            <a:r>
              <a:rPr lang="en-US" dirty="0"/>
              <a:t> Power Designer, Visio </a:t>
            </a:r>
            <a:r>
              <a:rPr lang="en-US" dirty="0" err="1"/>
              <a:t>đê</a:t>
            </a:r>
            <a:r>
              <a:rPr lang="en-US" dirty="0"/>
              <a:t>̉ </a:t>
            </a:r>
            <a:r>
              <a:rPr lang="en-US" dirty="0" err="1"/>
              <a:t>tạo</a:t>
            </a:r>
            <a:r>
              <a:rPr lang="en-US" dirty="0"/>
              <a:t> </a:t>
            </a:r>
            <a:r>
              <a:rPr lang="en-US" dirty="0" err="1"/>
              <a:t>mô</a:t>
            </a:r>
            <a:r>
              <a:rPr lang="en-US" dirty="0"/>
              <a:t> </a:t>
            </a:r>
            <a:r>
              <a:rPr lang="en-US" dirty="0" err="1"/>
              <a:t>hình</a:t>
            </a:r>
            <a:r>
              <a:rPr lang="en-US" dirty="0"/>
              <a:t> CDM, DFD.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sz="3600" dirty="0" err="1"/>
              <a:t>Các</a:t>
            </a:r>
            <a:r>
              <a:rPr lang="en-US" sz="3600" dirty="0"/>
              <a:t> </a:t>
            </a:r>
            <a:r>
              <a:rPr lang="en-US" sz="3600" dirty="0" err="1"/>
              <a:t>thành</a:t>
            </a:r>
            <a:r>
              <a:rPr lang="en-US" sz="3600" dirty="0"/>
              <a:t> </a:t>
            </a:r>
            <a:r>
              <a:rPr lang="en-US" sz="3600" dirty="0" err="1"/>
              <a:t>phần</a:t>
            </a:r>
            <a:r>
              <a:rPr lang="en-US" sz="3600" dirty="0"/>
              <a:t> </a:t>
            </a:r>
            <a:r>
              <a:rPr lang="en-US" sz="3600" dirty="0" err="1"/>
              <a:t>trong</a:t>
            </a:r>
            <a:r>
              <a:rPr lang="en-US" sz="36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30</a:t>
            </a:fld>
            <a:endParaRPr lang="en-US"/>
          </a:p>
        </p:txBody>
      </p:sp>
      <p:sp>
        <p:nvSpPr>
          <p:cNvPr id="4" name="Content Placeholder 3"/>
          <p:cNvSpPr>
            <a:spLocks noGrp="1"/>
          </p:cNvSpPr>
          <p:nvPr>
            <p:ph sz="quarter" idx="1"/>
          </p:nvPr>
        </p:nvSpPr>
        <p:spPr>
          <a:xfrm>
            <a:off x="457200" y="1143000"/>
            <a:ext cx="8229600" cy="4572000"/>
          </a:xfrm>
        </p:spPr>
        <p:txBody>
          <a:bodyPr>
            <a:normAutofit/>
          </a:bodyPr>
          <a:lstStyle/>
          <a:p>
            <a:pPr algn="just">
              <a:lnSpc>
                <a:spcPct val="120000"/>
              </a:lnSpc>
              <a:spcBef>
                <a:spcPts val="600"/>
              </a:spcBef>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r>
              <a:rPr lang="en-US" sz="2800" b="1" dirty="0">
                <a:solidFill>
                  <a:srgbClr val="0070C0"/>
                </a:solidFill>
              </a:rPr>
              <a:t> có </a:t>
            </a:r>
            <a:r>
              <a:rPr lang="en-US" sz="2800" b="1" dirty="0" err="1">
                <a:solidFill>
                  <a:srgbClr val="0070C0"/>
                </a:solidFill>
              </a:rPr>
              <a:t>giá</a:t>
            </a:r>
            <a:r>
              <a:rPr lang="en-US" sz="2800" b="1" dirty="0">
                <a:solidFill>
                  <a:srgbClr val="0070C0"/>
                </a:solidFill>
              </a:rPr>
              <a:t> trị </a:t>
            </a:r>
            <a:r>
              <a:rPr lang="en-US" sz="2800" b="1" dirty="0" err="1">
                <a:solidFill>
                  <a:srgbClr val="0070C0"/>
                </a:solidFill>
              </a:rPr>
              <a:t>rời</a:t>
            </a:r>
            <a:r>
              <a:rPr lang="en-US" sz="2800" b="1" dirty="0">
                <a:solidFill>
                  <a:srgbClr val="0070C0"/>
                </a:solidFill>
              </a:rPr>
              <a:t> </a:t>
            </a:r>
            <a:r>
              <a:rPr lang="en-US" sz="2800" b="1" dirty="0" err="1">
                <a:solidFill>
                  <a:srgbClr val="0070C0"/>
                </a:solidFill>
              </a:rPr>
              <a:t>rạc</a:t>
            </a:r>
            <a:r>
              <a:rPr lang="en-US" sz="2800" b="1" dirty="0">
                <a:solidFill>
                  <a:srgbClr val="0070C0"/>
                </a:solidFill>
              </a:rPr>
              <a:t>?</a:t>
            </a:r>
          </a:p>
          <a:p>
            <a:pPr marL="273050" indent="0" algn="just">
              <a:lnSpc>
                <a:spcPct val="120000"/>
              </a:lnSpc>
              <a:spcBef>
                <a:spcPts val="600"/>
              </a:spcBef>
              <a:buFont typeface="Wingdings" pitchFamily="2" charset="2"/>
              <a:buChar char="Ø"/>
            </a:pPr>
            <a:r>
              <a:rPr lang="en-US" sz="2400" dirty="0"/>
              <a:t> </a:t>
            </a:r>
            <a:r>
              <a:rPr lang="en-US" sz="2400" dirty="0" err="1"/>
              <a:t>Thuộc</a:t>
            </a:r>
            <a:r>
              <a:rPr lang="en-US" sz="2400" dirty="0"/>
              <a:t> </a:t>
            </a:r>
            <a:r>
              <a:rPr lang="en-US" sz="2400" dirty="0" err="1"/>
              <a:t>tính</a:t>
            </a:r>
            <a:r>
              <a:rPr lang="en-US" sz="2400" dirty="0"/>
              <a:t> </a:t>
            </a:r>
            <a:r>
              <a:rPr lang="en-US" sz="2400" b="1" dirty="0" err="1"/>
              <a:t>Phái</a:t>
            </a:r>
            <a:r>
              <a:rPr lang="en-US" sz="2400" dirty="0"/>
              <a:t> </a:t>
            </a:r>
            <a:r>
              <a:rPr lang="en-US" sz="2400" dirty="0" err="1"/>
              <a:t>của</a:t>
            </a:r>
            <a:r>
              <a:rPr lang="en-US" sz="2400" dirty="0"/>
              <a:t> </a:t>
            </a:r>
            <a:r>
              <a:rPr lang="en-US" sz="2400" dirty="0" err="1"/>
              <a:t>sinh</a:t>
            </a:r>
            <a:r>
              <a:rPr lang="en-US" sz="2400" dirty="0"/>
              <a:t> </a:t>
            </a:r>
            <a:r>
              <a:rPr lang="en-US" sz="2400" dirty="0" err="1"/>
              <a:t>viên</a:t>
            </a:r>
            <a:r>
              <a:rPr lang="en-US" sz="2400" dirty="0"/>
              <a:t> chỉ có 2 </a:t>
            </a:r>
            <a:r>
              <a:rPr lang="en-US" sz="2400" dirty="0" err="1"/>
              <a:t>giá</a:t>
            </a:r>
            <a:r>
              <a:rPr lang="en-US" sz="2400" dirty="0"/>
              <a:t> trị </a:t>
            </a:r>
            <a:r>
              <a:rPr lang="en-US" sz="2400" dirty="0" err="1"/>
              <a:t>là</a:t>
            </a:r>
            <a:r>
              <a:rPr lang="en-US" sz="2400" dirty="0"/>
              <a:t> </a:t>
            </a:r>
            <a:r>
              <a:rPr lang="en-US" sz="2400" b="1" dirty="0"/>
              <a:t>Nam</a:t>
            </a:r>
            <a:r>
              <a:rPr lang="en-US" sz="2400" dirty="0"/>
              <a:t> </a:t>
            </a:r>
            <a:r>
              <a:rPr lang="en-US" sz="2400" dirty="0" err="1"/>
              <a:t>hoặc</a:t>
            </a:r>
            <a:r>
              <a:rPr lang="en-US" sz="2400" dirty="0"/>
              <a:t> </a:t>
            </a:r>
            <a:r>
              <a:rPr lang="en-US" sz="2400" b="1" dirty="0" err="1"/>
              <a:t>Nữ</a:t>
            </a:r>
            <a:r>
              <a:rPr lang="en-US" sz="2400" b="1" dirty="0"/>
              <a:t>.</a:t>
            </a:r>
          </a:p>
          <a:p>
            <a:pPr marL="273050" indent="0" algn="just">
              <a:lnSpc>
                <a:spcPct val="120000"/>
              </a:lnSpc>
              <a:spcBef>
                <a:spcPts val="600"/>
              </a:spcBef>
              <a:buFont typeface="Wingdings" pitchFamily="2" charset="2"/>
              <a:buChar char="Ø"/>
            </a:pPr>
            <a:r>
              <a:rPr lang="en-US" sz="2400" b="1" dirty="0"/>
              <a:t> </a:t>
            </a:r>
            <a:r>
              <a:rPr lang="en-US" sz="2400" dirty="0" err="1"/>
              <a:t>Thuộc</a:t>
            </a:r>
            <a:r>
              <a:rPr lang="en-US" sz="2400" dirty="0"/>
              <a:t> </a:t>
            </a:r>
            <a:r>
              <a:rPr lang="en-US" sz="2400" dirty="0" err="1"/>
              <a:t>tính</a:t>
            </a:r>
            <a:r>
              <a:rPr lang="en-US" sz="2400" dirty="0"/>
              <a:t> </a:t>
            </a:r>
            <a:r>
              <a:rPr lang="en-US" sz="2400" b="1" dirty="0" err="1"/>
              <a:t>Điểm</a:t>
            </a:r>
            <a:r>
              <a:rPr lang="en-US" sz="2400" dirty="0"/>
              <a:t> </a:t>
            </a:r>
            <a:r>
              <a:rPr lang="en-US" sz="2400" dirty="0" err="1"/>
              <a:t>của</a:t>
            </a:r>
            <a:r>
              <a:rPr lang="en-US" sz="2400" dirty="0"/>
              <a:t> </a:t>
            </a:r>
            <a:r>
              <a:rPr lang="en-US" sz="2400" dirty="0" err="1"/>
              <a:t>sinh</a:t>
            </a:r>
            <a:r>
              <a:rPr lang="en-US" sz="2400" dirty="0"/>
              <a:t> </a:t>
            </a:r>
            <a:r>
              <a:rPr lang="en-US" sz="2400" dirty="0" err="1"/>
              <a:t>viên</a:t>
            </a:r>
            <a:r>
              <a:rPr lang="en-US" sz="2400" dirty="0"/>
              <a:t> </a:t>
            </a:r>
            <a:r>
              <a:rPr lang="en-US" sz="2400" dirty="0" err="1"/>
              <a:t>có</a:t>
            </a:r>
            <a:r>
              <a:rPr lang="en-US" sz="2400" dirty="0"/>
              <a:t> </a:t>
            </a:r>
            <a:r>
              <a:rPr lang="en-US" sz="2400" dirty="0" err="1"/>
              <a:t>giá</a:t>
            </a:r>
            <a:r>
              <a:rPr lang="en-US" sz="2400" dirty="0"/>
              <a:t> trị </a:t>
            </a:r>
            <a:r>
              <a:rPr lang="en-US" sz="2400" b="1" dirty="0" err="1"/>
              <a:t>từ</a:t>
            </a:r>
            <a:r>
              <a:rPr lang="en-US" sz="2400" b="1" dirty="0"/>
              <a:t> 0 </a:t>
            </a:r>
            <a:r>
              <a:rPr lang="en-US" sz="2400" b="1" dirty="0" err="1"/>
              <a:t>đến</a:t>
            </a:r>
            <a:r>
              <a:rPr lang="en-US" sz="2400" b="1" dirty="0"/>
              <a:t> 10</a:t>
            </a:r>
            <a:r>
              <a:rPr lang="en-US" sz="2400" dirty="0"/>
              <a:t>.</a:t>
            </a:r>
          </a:p>
          <a:p>
            <a:pPr marL="273050" indent="0" algn="just">
              <a:lnSpc>
                <a:spcPct val="120000"/>
              </a:lnSpc>
              <a:spcBef>
                <a:spcPts val="600"/>
              </a:spcBef>
              <a:buFont typeface="Wingdings" pitchFamily="2" charset="2"/>
              <a:buChar char="Ø"/>
            </a:pPr>
            <a:r>
              <a:rPr lang="en-US" sz="2400" dirty="0"/>
              <a:t> </a:t>
            </a:r>
            <a:r>
              <a:rPr lang="en-US" sz="2400" dirty="0" err="1"/>
              <a:t>Thuộc</a:t>
            </a:r>
            <a:r>
              <a:rPr lang="en-US" sz="2400" dirty="0"/>
              <a:t> </a:t>
            </a:r>
            <a:r>
              <a:rPr lang="en-US" sz="2400" dirty="0" err="1"/>
              <a:t>tính</a:t>
            </a:r>
            <a:r>
              <a:rPr lang="en-US" sz="2400" dirty="0"/>
              <a:t> </a:t>
            </a:r>
            <a:r>
              <a:rPr lang="en-US" sz="2400" b="1" dirty="0" err="1"/>
              <a:t>Loại</a:t>
            </a:r>
            <a:r>
              <a:rPr lang="en-US" sz="2400" b="1" dirty="0"/>
              <a:t> </a:t>
            </a:r>
            <a:r>
              <a:rPr lang="en-US" sz="2400" b="1" dirty="0" err="1"/>
              <a:t>nhân</a:t>
            </a:r>
            <a:r>
              <a:rPr lang="en-US" sz="2400" b="1" dirty="0"/>
              <a:t> </a:t>
            </a:r>
            <a:r>
              <a:rPr lang="en-US" sz="2400" b="1" dirty="0" err="1"/>
              <a:t>viên</a:t>
            </a:r>
            <a:r>
              <a:rPr lang="en-US" sz="2400" dirty="0"/>
              <a:t> chỉ có </a:t>
            </a:r>
            <a:r>
              <a:rPr lang="en-US" sz="2400" dirty="0" err="1"/>
              <a:t>các</a:t>
            </a:r>
            <a:r>
              <a:rPr lang="en-US" sz="2400" dirty="0"/>
              <a:t> </a:t>
            </a:r>
            <a:r>
              <a:rPr lang="en-US" sz="2400" dirty="0" err="1"/>
              <a:t>giá</a:t>
            </a:r>
            <a:r>
              <a:rPr lang="en-US" sz="2400" dirty="0"/>
              <a:t> trị: </a:t>
            </a:r>
            <a:r>
              <a:rPr lang="en-US" sz="2400" dirty="0" err="1"/>
              <a:t>Nhân</a:t>
            </a:r>
            <a:r>
              <a:rPr lang="en-US" sz="2400" dirty="0"/>
              <a:t> </a:t>
            </a:r>
            <a:r>
              <a:rPr lang="en-US" sz="2400" dirty="0" err="1"/>
              <a:t>viên</a:t>
            </a:r>
            <a:r>
              <a:rPr lang="en-US" sz="2400" dirty="0"/>
              <a:t> </a:t>
            </a:r>
            <a:r>
              <a:rPr lang="en-US" sz="2400" dirty="0" err="1"/>
              <a:t>văn</a:t>
            </a:r>
            <a:r>
              <a:rPr lang="en-US" sz="2400" dirty="0"/>
              <a:t> </a:t>
            </a:r>
            <a:r>
              <a:rPr lang="en-US" sz="2400" dirty="0" err="1"/>
              <a:t>phòng</a:t>
            </a:r>
            <a:r>
              <a:rPr lang="en-US" sz="2400" dirty="0"/>
              <a:t>, </a:t>
            </a:r>
            <a:r>
              <a:rPr lang="en-US" sz="2400" dirty="0" err="1"/>
              <a:t>Nhân</a:t>
            </a:r>
            <a:r>
              <a:rPr lang="en-US" sz="2400" dirty="0"/>
              <a:t> </a:t>
            </a:r>
            <a:r>
              <a:rPr lang="en-US" sz="2400" dirty="0" err="1"/>
              <a:t>viên</a:t>
            </a:r>
            <a:r>
              <a:rPr lang="en-US" sz="2400" dirty="0"/>
              <a:t> </a:t>
            </a:r>
            <a:r>
              <a:rPr lang="en-US" sz="2400" dirty="0" err="1"/>
              <a:t>bán</a:t>
            </a:r>
            <a:r>
              <a:rPr lang="en-US" sz="2400" dirty="0"/>
              <a:t> </a:t>
            </a:r>
            <a:r>
              <a:rPr lang="en-US" sz="2400" dirty="0" err="1"/>
              <a:t>hàng</a:t>
            </a:r>
            <a:r>
              <a:rPr lang="en-US" sz="2400" dirty="0"/>
              <a:t>, </a:t>
            </a:r>
            <a:r>
              <a:rPr lang="en-US" sz="2400" dirty="0" err="1"/>
              <a:t>Nhân</a:t>
            </a:r>
            <a:r>
              <a:rPr lang="en-US" sz="2400" dirty="0"/>
              <a:t> </a:t>
            </a:r>
            <a:r>
              <a:rPr lang="en-US" sz="2400" dirty="0" err="1"/>
              <a:t>viên</a:t>
            </a:r>
            <a:r>
              <a:rPr lang="en-US" sz="2400" dirty="0"/>
              <a:t> </a:t>
            </a:r>
            <a:r>
              <a:rPr lang="en-US" sz="2400" dirty="0" err="1"/>
              <a:t>sản</a:t>
            </a:r>
            <a:r>
              <a:rPr lang="en-US" sz="2400" dirty="0"/>
              <a:t> </a:t>
            </a:r>
            <a:r>
              <a:rPr lang="en-US" sz="2400" dirty="0" err="1"/>
              <a:t>xuất</a:t>
            </a:r>
            <a:r>
              <a:rPr lang="en-US" sz="2400" dirty="0"/>
              <a:t>.</a:t>
            </a:r>
          </a:p>
          <a:p>
            <a:pPr marL="273050" indent="0" algn="just">
              <a:lnSpc>
                <a:spcPct val="120000"/>
              </a:lnSpc>
              <a:spcBef>
                <a:spcPts val="600"/>
              </a:spcBef>
              <a:buFont typeface="Wingdings" pitchFamily="2" charset="2"/>
              <a:buChar char="Ø"/>
            </a:pPr>
            <a:r>
              <a:rPr lang="en-US" sz="2400" dirty="0"/>
              <a:t> …</a:t>
            </a:r>
          </a:p>
          <a:p>
            <a:pPr marL="273050" indent="0" algn="just">
              <a:lnSpc>
                <a:spcPct val="120000"/>
              </a:lnSpc>
              <a:spcBef>
                <a:spcPts val="600"/>
              </a:spcBef>
              <a:buFontTx/>
              <a:buChar char="-"/>
            </a:pPr>
            <a:endParaRPr lang="en-US" sz="2400" b="1" dirty="0"/>
          </a:p>
          <a:p>
            <a:pPr lvl="1" algn="just">
              <a:lnSpc>
                <a:spcPct val="120000"/>
              </a:lnSpc>
              <a:spcBef>
                <a:spcPts val="600"/>
              </a:spcBef>
              <a:buNone/>
            </a:pPr>
            <a:endParaRPr lang="en-US" dirty="0"/>
          </a:p>
          <a:p>
            <a:pPr lvl="1" algn="just">
              <a:lnSpc>
                <a:spcPct val="120000"/>
              </a:lnSpc>
              <a:spcBef>
                <a:spcPts val="600"/>
              </a:spcBef>
              <a:buNone/>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31</a:t>
            </a:fld>
            <a:endParaRPr lang="en-US"/>
          </a:p>
        </p:txBody>
      </p:sp>
      <p:sp>
        <p:nvSpPr>
          <p:cNvPr id="4" name="Content Placeholder 3"/>
          <p:cNvSpPr>
            <a:spLocks noGrp="1"/>
          </p:cNvSpPr>
          <p:nvPr>
            <p:ph sz="quarter" idx="1"/>
          </p:nvPr>
        </p:nvSpPr>
        <p:spPr>
          <a:xfrm>
            <a:off x="457200" y="381000"/>
            <a:ext cx="7772400" cy="4572000"/>
          </a:xfrm>
        </p:spPr>
        <p:txBody>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3648"/>
            <a:ext cx="9144000" cy="687164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731838"/>
          </a:xfrm>
          <a:noFill/>
        </p:spPr>
        <p:txBody>
          <a:bodyPr>
            <a:normAutofit fontScale="90000"/>
          </a:bodyPr>
          <a:lstStyle/>
          <a:p>
            <a:r>
              <a:rPr lang="en-US">
                <a:solidFill>
                  <a:srgbClr val="C00000"/>
                </a:solidFill>
              </a:rPr>
              <a:t>Đề xuất: thuộc tính có giá trị rời rạc</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33</a:t>
            </a:fld>
            <a:endParaRPr lang="en-US"/>
          </a:p>
        </p:txBody>
      </p:sp>
      <p:pic>
        <p:nvPicPr>
          <p:cNvPr id="3075" name="Picture 3"/>
          <p:cNvPicPr>
            <a:picLocks noChangeAspect="1" noChangeArrowheads="1"/>
          </p:cNvPicPr>
          <p:nvPr/>
        </p:nvPicPr>
        <p:blipFill>
          <a:blip r:embed="rId2"/>
          <a:srcRect/>
          <a:stretch>
            <a:fillRect/>
          </a:stretch>
        </p:blipFill>
        <p:spPr bwMode="auto">
          <a:xfrm>
            <a:off x="2133600" y="1371600"/>
            <a:ext cx="1225716" cy="218400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648200" y="1600200"/>
            <a:ext cx="2209800" cy="1754082"/>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1752600" y="3810000"/>
            <a:ext cx="6276975" cy="2733675"/>
          </a:xfrm>
          <a:prstGeom prst="rect">
            <a:avLst/>
          </a:prstGeom>
          <a:noFill/>
          <a:ln w="9525">
            <a:noFill/>
            <a:miter lim="800000"/>
            <a:headEnd/>
            <a:tailEnd/>
          </a:ln>
          <a:effectLst/>
        </p:spPr>
      </p:pic>
      <p:sp>
        <p:nvSpPr>
          <p:cNvPr id="9" name="Right Arrow 8"/>
          <p:cNvSpPr/>
          <p:nvPr/>
        </p:nvSpPr>
        <p:spPr>
          <a:xfrm>
            <a:off x="457200" y="48006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sz="3600"/>
              <a:t>Các thành phần trong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34</a:t>
            </a:fld>
            <a:endParaRPr lang="en-US"/>
          </a:p>
        </p:txBody>
      </p:sp>
      <p:sp>
        <p:nvSpPr>
          <p:cNvPr id="4" name="Content Placeholder 3"/>
          <p:cNvSpPr>
            <a:spLocks noGrp="1"/>
          </p:cNvSpPr>
          <p:nvPr>
            <p:ph sz="quarter" idx="1"/>
          </p:nvPr>
        </p:nvSpPr>
        <p:spPr>
          <a:xfrm>
            <a:off x="457200" y="1066800"/>
            <a:ext cx="8229600" cy="4572000"/>
          </a:xfrm>
        </p:spPr>
        <p:txBody>
          <a:bodyPr>
            <a:normAutofit/>
          </a:bodyPr>
          <a:lstStyle/>
          <a:p>
            <a:pPr algn="just">
              <a:lnSpc>
                <a:spcPct val="120000"/>
              </a:lnSpc>
              <a:spcBef>
                <a:spcPts val="600"/>
              </a:spcBef>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r>
              <a:rPr lang="en-US" sz="2800" b="1" dirty="0">
                <a:solidFill>
                  <a:srgbClr val="0070C0"/>
                </a:solidFill>
              </a:rPr>
              <a:t> </a:t>
            </a:r>
            <a:r>
              <a:rPr lang="en-US" sz="2800" b="1" dirty="0" err="1">
                <a:solidFill>
                  <a:srgbClr val="0070C0"/>
                </a:solidFill>
              </a:rPr>
              <a:t>đa</a:t>
            </a:r>
            <a:r>
              <a:rPr lang="en-US" sz="2800" b="1" dirty="0">
                <a:solidFill>
                  <a:srgbClr val="0070C0"/>
                </a:solidFill>
              </a:rPr>
              <a:t> trị?</a:t>
            </a:r>
          </a:p>
          <a:p>
            <a:pPr marL="273050" indent="0" algn="just">
              <a:lnSpc>
                <a:spcPct val="120000"/>
              </a:lnSpc>
              <a:spcBef>
                <a:spcPts val="600"/>
              </a:spcBef>
              <a:buFont typeface="Wingdings" pitchFamily="2" charset="2"/>
              <a:buChar char="Ø"/>
            </a:pPr>
            <a:r>
              <a:rPr lang="en-US" sz="2400" dirty="0"/>
              <a:t> </a:t>
            </a:r>
            <a:r>
              <a:rPr lang="en-US" sz="2400" dirty="0" err="1"/>
              <a:t>Thuộc</a:t>
            </a:r>
            <a:r>
              <a:rPr lang="en-US" sz="2400" dirty="0"/>
              <a:t> </a:t>
            </a:r>
            <a:r>
              <a:rPr lang="en-US" sz="2400" dirty="0" err="1"/>
              <a:t>tính</a:t>
            </a:r>
            <a:r>
              <a:rPr lang="en-US" sz="2400" dirty="0"/>
              <a:t> </a:t>
            </a:r>
            <a:r>
              <a:rPr lang="en-US" sz="2400" dirty="0" err="1"/>
              <a:t>điện</a:t>
            </a:r>
            <a:r>
              <a:rPr lang="en-US" sz="2400" dirty="0"/>
              <a:t> </a:t>
            </a:r>
            <a:r>
              <a:rPr lang="en-US" sz="2400" dirty="0" err="1"/>
              <a:t>thoại</a:t>
            </a:r>
            <a:r>
              <a:rPr lang="en-US" sz="2400" dirty="0"/>
              <a:t> </a:t>
            </a:r>
            <a:r>
              <a:rPr lang="en-US" sz="2400" dirty="0" err="1"/>
              <a:t>của</a:t>
            </a:r>
            <a:r>
              <a:rPr lang="en-US" sz="2400" dirty="0"/>
              <a:t> </a:t>
            </a:r>
            <a:r>
              <a:rPr lang="en-US" sz="2400" dirty="0" err="1"/>
              <a:t>nhân</a:t>
            </a:r>
            <a:r>
              <a:rPr lang="en-US" sz="2400" dirty="0"/>
              <a:t> </a:t>
            </a:r>
            <a:r>
              <a:rPr lang="en-US" sz="2400" dirty="0" err="1"/>
              <a:t>viên</a:t>
            </a:r>
            <a:r>
              <a:rPr lang="en-US" sz="2400" dirty="0"/>
              <a:t>: </a:t>
            </a:r>
          </a:p>
          <a:p>
            <a:pPr marL="739775" lvl="1" indent="-193675" algn="just">
              <a:lnSpc>
                <a:spcPct val="120000"/>
              </a:lnSpc>
              <a:spcBef>
                <a:spcPts val="600"/>
              </a:spcBef>
              <a:buFont typeface="Courier New" pitchFamily="49" charset="0"/>
              <a:buChar char="o"/>
            </a:pPr>
            <a:r>
              <a:rPr lang="en-US" sz="2200" dirty="0">
                <a:solidFill>
                  <a:schemeClr val="tx1">
                    <a:lumMod val="95000"/>
                    <a:lumOff val="5000"/>
                  </a:schemeClr>
                </a:solidFill>
              </a:rPr>
              <a:t>082204563</a:t>
            </a:r>
          </a:p>
          <a:p>
            <a:pPr marL="739775" lvl="1" indent="-193675" algn="just">
              <a:lnSpc>
                <a:spcPct val="120000"/>
              </a:lnSpc>
              <a:spcBef>
                <a:spcPts val="600"/>
              </a:spcBef>
              <a:buFont typeface="Courier New" pitchFamily="49" charset="0"/>
              <a:buChar char="o"/>
            </a:pPr>
            <a:r>
              <a:rPr lang="en-US" sz="2200" dirty="0">
                <a:solidFill>
                  <a:schemeClr val="tx1">
                    <a:lumMod val="95000"/>
                    <a:lumOff val="5000"/>
                  </a:schemeClr>
                </a:solidFill>
              </a:rPr>
              <a:t>098221280</a:t>
            </a:r>
          </a:p>
          <a:p>
            <a:pPr marL="739775" lvl="1" indent="-193675" algn="just">
              <a:lnSpc>
                <a:spcPct val="120000"/>
              </a:lnSpc>
              <a:spcBef>
                <a:spcPts val="600"/>
              </a:spcBef>
              <a:buFont typeface="Courier New" pitchFamily="49" charset="0"/>
              <a:buChar char="o"/>
            </a:pPr>
            <a:r>
              <a:rPr lang="en-US" sz="2200" dirty="0">
                <a:solidFill>
                  <a:schemeClr val="tx1">
                    <a:lumMod val="95000"/>
                    <a:lumOff val="5000"/>
                  </a:schemeClr>
                </a:solidFill>
              </a:rPr>
              <a:t>…</a:t>
            </a:r>
          </a:p>
          <a:p>
            <a:pPr marL="273050" indent="0" algn="just">
              <a:lnSpc>
                <a:spcPct val="120000"/>
              </a:lnSpc>
              <a:spcBef>
                <a:spcPts val="600"/>
              </a:spcBef>
              <a:buFont typeface="Wingdings" pitchFamily="2" charset="2"/>
              <a:buChar char="Ø"/>
            </a:pPr>
            <a:r>
              <a:rPr lang="en-US" sz="2400" dirty="0"/>
              <a:t> </a:t>
            </a:r>
            <a:r>
              <a:rPr lang="en-US" sz="2400" dirty="0" err="1"/>
              <a:t>Thuộc</a:t>
            </a:r>
            <a:r>
              <a:rPr lang="en-US" sz="2400" dirty="0"/>
              <a:t> </a:t>
            </a:r>
            <a:r>
              <a:rPr lang="en-US" sz="2400" dirty="0" err="1"/>
              <a:t>tính</a:t>
            </a:r>
            <a:r>
              <a:rPr lang="en-US" sz="2400" dirty="0"/>
              <a:t> email: </a:t>
            </a:r>
          </a:p>
          <a:p>
            <a:pPr marL="739775" lvl="1" indent="-193675" algn="just">
              <a:lnSpc>
                <a:spcPct val="120000"/>
              </a:lnSpc>
              <a:spcBef>
                <a:spcPts val="600"/>
              </a:spcBef>
              <a:buFont typeface="Courier New" pitchFamily="49" charset="0"/>
              <a:buChar char="o"/>
            </a:pPr>
            <a:r>
              <a:rPr lang="en-US" sz="2200" dirty="0">
                <a:solidFill>
                  <a:srgbClr val="0070C0"/>
                </a:solidFill>
                <a:hlinkClick r:id="rId2">
                  <a:extLst>
                    <a:ext uri="{A12FA001-AC4F-418D-AE19-62706E023703}">
                      <ahyp:hlinkClr xmlns:ahyp="http://schemas.microsoft.com/office/drawing/2018/hyperlinkcolor" val="tx"/>
                    </a:ext>
                  </a:extLst>
                </a:hlinkClick>
              </a:rPr>
              <a:t>nganinfo@gmail.com</a:t>
            </a:r>
            <a:endParaRPr lang="en-US" sz="2200" dirty="0">
              <a:solidFill>
                <a:srgbClr val="0070C0"/>
              </a:solidFill>
            </a:endParaRPr>
          </a:p>
          <a:p>
            <a:pPr marL="547370" lvl="1" indent="0" algn="just">
              <a:lnSpc>
                <a:spcPct val="120000"/>
              </a:lnSpc>
              <a:spcBef>
                <a:spcPts val="600"/>
              </a:spcBef>
              <a:buFont typeface="Courier New" pitchFamily="49" charset="0"/>
              <a:buChar char="o"/>
            </a:pPr>
            <a:r>
              <a:rPr lang="en-US" sz="2200" dirty="0"/>
              <a:t> </a:t>
            </a:r>
            <a:r>
              <a:rPr lang="en-US" sz="2200" dirty="0">
                <a:solidFill>
                  <a:srgbClr val="0070C0"/>
                </a:solidFill>
                <a:hlinkClick r:id="rId3">
                  <a:extLst>
                    <a:ext uri="{A12FA001-AC4F-418D-AE19-62706E023703}">
                      <ahyp:hlinkClr xmlns:ahyp="http://schemas.microsoft.com/office/drawing/2018/hyperlinkcolor" val="tx"/>
                    </a:ext>
                  </a:extLst>
                </a:hlinkClick>
              </a:rPr>
              <a:t>nganntb@hcmup.edu.vn</a:t>
            </a:r>
            <a:endParaRPr lang="en-US" sz="2200" dirty="0">
              <a:solidFill>
                <a:srgbClr val="0070C0"/>
              </a:solidFill>
            </a:endParaRPr>
          </a:p>
          <a:p>
            <a:pPr marL="273050" indent="0" algn="just">
              <a:lnSpc>
                <a:spcPct val="120000"/>
              </a:lnSpc>
              <a:spcBef>
                <a:spcPts val="600"/>
              </a:spcBef>
              <a:buFont typeface="Wingdings" pitchFamily="2" charset="2"/>
              <a:buChar char="Ø"/>
            </a:pPr>
            <a:r>
              <a:rPr lang="en-US" sz="2400" b="1" dirty="0"/>
              <a:t> …</a:t>
            </a:r>
          </a:p>
          <a:p>
            <a:pPr marL="273050" indent="0" algn="just">
              <a:lnSpc>
                <a:spcPct val="120000"/>
              </a:lnSpc>
              <a:spcBef>
                <a:spcPts val="600"/>
              </a:spcBef>
              <a:buFontTx/>
              <a:buChar char="-"/>
            </a:pPr>
            <a:endParaRPr lang="en-US" sz="2400" b="1" dirty="0"/>
          </a:p>
          <a:p>
            <a:pPr lvl="1" algn="just">
              <a:lnSpc>
                <a:spcPct val="120000"/>
              </a:lnSpc>
              <a:spcBef>
                <a:spcPts val="600"/>
              </a:spcBef>
              <a:buNone/>
            </a:pPr>
            <a:endParaRPr lang="en-US" dirty="0"/>
          </a:p>
          <a:p>
            <a:pPr lvl="1" algn="just">
              <a:lnSpc>
                <a:spcPct val="120000"/>
              </a:lnSpc>
              <a:spcBef>
                <a:spcPts val="600"/>
              </a:spcBef>
              <a:buNone/>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35</a:t>
            </a:fld>
            <a:endParaRPr lang="en-US"/>
          </a:p>
        </p:txBody>
      </p:sp>
      <p:sp>
        <p:nvSpPr>
          <p:cNvPr id="4" name="Content Placeholder 3"/>
          <p:cNvSpPr>
            <a:spLocks noGrp="1"/>
          </p:cNvSpPr>
          <p:nvPr>
            <p:ph sz="quarter" idx="1"/>
          </p:nvPr>
        </p:nvSpPr>
        <p:spPr>
          <a:xfrm>
            <a:off x="457200" y="990600"/>
            <a:ext cx="8229600" cy="4572000"/>
          </a:xfrm>
        </p:spPr>
        <p:txBody>
          <a:bodyPr>
            <a:normAutofit/>
          </a:bodyPr>
          <a:lstStyle/>
          <a:p>
            <a:pPr algn="just">
              <a:lnSpc>
                <a:spcPct val="150000"/>
              </a:lnSpc>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r>
              <a:rPr lang="en-US" sz="2800" b="1" dirty="0">
                <a:solidFill>
                  <a:srgbClr val="0070C0"/>
                </a:solidFill>
              </a:rPr>
              <a:t> là </a:t>
            </a:r>
            <a:r>
              <a:rPr lang="en-US" sz="2800" b="1" dirty="0" err="1">
                <a:solidFill>
                  <a:srgbClr val="0070C0"/>
                </a:solidFill>
              </a:rPr>
              <a:t>đối</a:t>
            </a:r>
            <a:r>
              <a:rPr lang="en-US" sz="2800" b="1" dirty="0">
                <a:solidFill>
                  <a:srgbClr val="0070C0"/>
                </a:solidFill>
              </a:rPr>
              <a:t> </a:t>
            </a:r>
            <a:r>
              <a:rPr lang="en-US" sz="2800" b="1" dirty="0" err="1">
                <a:solidFill>
                  <a:srgbClr val="0070C0"/>
                </a:solidFill>
              </a:rPr>
              <a:t>tượng</a:t>
            </a:r>
            <a:r>
              <a:rPr lang="en-US" sz="2800" b="1" dirty="0">
                <a:solidFill>
                  <a:srgbClr val="0070C0"/>
                </a:solidFill>
              </a:rPr>
              <a:t> </a:t>
            </a:r>
            <a:r>
              <a:rPr lang="en-US" sz="2800" b="1" dirty="0" err="1">
                <a:solidFill>
                  <a:srgbClr val="0070C0"/>
                </a:solidFill>
              </a:rPr>
              <a:t>phụ</a:t>
            </a:r>
            <a:endParaRPr lang="en-US" sz="2800" b="1" dirty="0">
              <a:solidFill>
                <a:srgbClr val="0070C0"/>
              </a:solidFill>
            </a:endParaRPr>
          </a:p>
          <a:p>
            <a:pPr marL="273050" indent="0" algn="just">
              <a:lnSpc>
                <a:spcPct val="150000"/>
              </a:lnSpc>
              <a:buNone/>
            </a:pPr>
            <a:endParaRPr lang="en-US" sz="2400" b="1" dirty="0"/>
          </a:p>
          <a:p>
            <a:pPr lvl="1" algn="just">
              <a:lnSpc>
                <a:spcPct val="150000"/>
              </a:lnSpc>
              <a:buNone/>
            </a:pPr>
            <a:endParaRPr lang="en-US" dirty="0"/>
          </a:p>
          <a:p>
            <a:pPr lvl="1" algn="just">
              <a:lnSpc>
                <a:spcPct val="150000"/>
              </a:lnSpc>
              <a:buNone/>
            </a:pPr>
            <a:endParaRPr lang="en-US" b="1" dirty="0"/>
          </a:p>
        </p:txBody>
      </p:sp>
      <p:pic>
        <p:nvPicPr>
          <p:cNvPr id="4098" name="Picture 2"/>
          <p:cNvPicPr>
            <a:picLocks noChangeAspect="1" noChangeArrowheads="1"/>
          </p:cNvPicPr>
          <p:nvPr/>
        </p:nvPicPr>
        <p:blipFill>
          <a:blip r:embed="rId2"/>
          <a:srcRect/>
          <a:stretch>
            <a:fillRect/>
          </a:stretch>
        </p:blipFill>
        <p:spPr bwMode="auto">
          <a:xfrm>
            <a:off x="762000" y="1905000"/>
            <a:ext cx="7772400" cy="4343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36</a:t>
            </a:fld>
            <a:endParaRPr lang="en-US"/>
          </a:p>
        </p:txBody>
      </p:sp>
      <p:pic>
        <p:nvPicPr>
          <p:cNvPr id="5122" name="Picture 2"/>
          <p:cNvPicPr>
            <a:picLocks noChangeAspect="1" noChangeArrowheads="1"/>
          </p:cNvPicPr>
          <p:nvPr/>
        </p:nvPicPr>
        <p:blipFill>
          <a:blip r:embed="rId2"/>
          <a:srcRect/>
          <a:stretch>
            <a:fillRect/>
          </a:stretch>
        </p:blipFill>
        <p:spPr bwMode="auto">
          <a:xfrm>
            <a:off x="685800" y="1295400"/>
            <a:ext cx="7772400" cy="504737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1EC9FFC-197A-4590-AAA9-4CB6B3644173}" type="slidenum">
              <a:rPr lang="en-US" smtClean="0"/>
              <a:pPr/>
              <a:t>37</a:t>
            </a:fld>
            <a:endParaRPr lang="en-US"/>
          </a:p>
        </p:txBody>
      </p:sp>
      <p:sp>
        <p:nvSpPr>
          <p:cNvPr id="7" name="Content Placeholder 6"/>
          <p:cNvSpPr>
            <a:spLocks noGrp="1"/>
          </p:cNvSpPr>
          <p:nvPr>
            <p:ph sz="quarter" idx="1"/>
          </p:nvPr>
        </p:nvSpPr>
        <p:spPr>
          <a:xfrm>
            <a:off x="457200" y="1219200"/>
            <a:ext cx="8229600" cy="5105400"/>
          </a:xfrm>
        </p:spPr>
        <p:txBody>
          <a:bodyPr>
            <a:noAutofit/>
          </a:bodyPr>
          <a:lstStyle/>
          <a:p>
            <a:pPr algn="just">
              <a:lnSpc>
                <a:spcPct val="120000"/>
              </a:lnSpc>
              <a:spcBef>
                <a:spcPts val="600"/>
              </a:spcBef>
            </a:pPr>
            <a:r>
              <a:rPr lang="en-US" sz="2800" b="1" dirty="0" err="1">
                <a:solidFill>
                  <a:srgbClr val="0070C0"/>
                </a:solidFill>
              </a:rPr>
              <a:t>Thuộc</a:t>
            </a:r>
            <a:r>
              <a:rPr lang="en-US" sz="2800" b="1" dirty="0">
                <a:solidFill>
                  <a:srgbClr val="0070C0"/>
                </a:solidFill>
              </a:rPr>
              <a:t> </a:t>
            </a:r>
            <a:r>
              <a:rPr lang="en-US" sz="2800" b="1" dirty="0" err="1">
                <a:solidFill>
                  <a:srgbClr val="0070C0"/>
                </a:solidFill>
              </a:rPr>
              <a:t>tính</a:t>
            </a:r>
            <a:r>
              <a:rPr lang="en-US" sz="2800" b="1" dirty="0">
                <a:solidFill>
                  <a:srgbClr val="0070C0"/>
                </a:solidFill>
              </a:rPr>
              <a:t> là </a:t>
            </a:r>
            <a:r>
              <a:rPr lang="en-US" sz="2800" b="1" dirty="0" err="1">
                <a:solidFill>
                  <a:srgbClr val="0070C0"/>
                </a:solidFill>
              </a:rPr>
              <a:t>đối</a:t>
            </a:r>
            <a:r>
              <a:rPr lang="en-US" sz="2800" b="1" dirty="0">
                <a:solidFill>
                  <a:srgbClr val="0070C0"/>
                </a:solidFill>
              </a:rPr>
              <a:t> </a:t>
            </a:r>
            <a:r>
              <a:rPr lang="en-US" sz="2800" b="1" dirty="0" err="1">
                <a:solidFill>
                  <a:srgbClr val="0070C0"/>
                </a:solidFill>
              </a:rPr>
              <a:t>tượng</a:t>
            </a:r>
            <a:r>
              <a:rPr lang="en-US" sz="2800" b="1" dirty="0">
                <a:solidFill>
                  <a:srgbClr val="0070C0"/>
                </a:solidFill>
              </a:rPr>
              <a:t> </a:t>
            </a:r>
            <a:r>
              <a:rPr lang="en-US" sz="2800" b="1" dirty="0" err="1">
                <a:solidFill>
                  <a:srgbClr val="0070C0"/>
                </a:solidFill>
              </a:rPr>
              <a:t>phụ</a:t>
            </a:r>
            <a:endParaRPr lang="en-US" sz="2800" b="1" dirty="0"/>
          </a:p>
          <a:p>
            <a:pPr lvl="1" algn="just">
              <a:lnSpc>
                <a:spcPct val="120000"/>
              </a:lnSpc>
              <a:spcBef>
                <a:spcPts val="600"/>
              </a:spcBef>
            </a:pPr>
            <a:r>
              <a:rPr lang="en-US" dirty="0" err="1"/>
              <a:t>Thuộc</a:t>
            </a:r>
            <a:r>
              <a:rPr lang="en-US" dirty="0"/>
              <a:t> </a:t>
            </a:r>
            <a:r>
              <a:rPr lang="en-US" dirty="0" err="1"/>
              <a:t>tính</a:t>
            </a:r>
            <a:r>
              <a:rPr lang="en-US" dirty="0"/>
              <a:t> </a:t>
            </a:r>
            <a:r>
              <a:rPr lang="en-US" dirty="0" err="1"/>
              <a:t>địa</a:t>
            </a:r>
            <a:r>
              <a:rPr lang="en-US" dirty="0"/>
              <a:t> chỉ </a:t>
            </a:r>
            <a:r>
              <a:rPr lang="en-US" dirty="0" err="1"/>
              <a:t>của</a:t>
            </a:r>
            <a:r>
              <a:rPr lang="en-US" dirty="0"/>
              <a:t> </a:t>
            </a:r>
            <a:r>
              <a:rPr lang="en-US" dirty="0" err="1"/>
              <a:t>sinh</a:t>
            </a:r>
            <a:r>
              <a:rPr lang="en-US" dirty="0"/>
              <a:t> </a:t>
            </a:r>
            <a:r>
              <a:rPr lang="en-US" dirty="0" err="1"/>
              <a:t>viên</a:t>
            </a:r>
            <a:r>
              <a:rPr lang="en-US" dirty="0"/>
              <a:t>, </a:t>
            </a:r>
            <a:r>
              <a:rPr lang="en-US" dirty="0" err="1"/>
              <a:t>nhân</a:t>
            </a:r>
            <a:r>
              <a:rPr lang="en-US" dirty="0"/>
              <a:t> </a:t>
            </a:r>
            <a:r>
              <a:rPr lang="en-US" dirty="0" err="1"/>
              <a:t>viên</a:t>
            </a:r>
            <a:r>
              <a:rPr lang="en-US" dirty="0"/>
              <a:t> là </a:t>
            </a:r>
            <a:r>
              <a:rPr lang="en-US" dirty="0" err="1"/>
              <a:t>đối</a:t>
            </a:r>
            <a:r>
              <a:rPr lang="en-US" dirty="0"/>
              <a:t> </a:t>
            </a:r>
            <a:r>
              <a:rPr lang="en-US" dirty="0" err="1"/>
              <a:t>tượng</a:t>
            </a:r>
            <a:r>
              <a:rPr lang="en-US" dirty="0"/>
              <a:t> </a:t>
            </a:r>
            <a:r>
              <a:rPr lang="en-US" dirty="0" err="1"/>
              <a:t>phụ</a:t>
            </a:r>
            <a:r>
              <a:rPr lang="en-US" dirty="0"/>
              <a:t> </a:t>
            </a:r>
            <a:r>
              <a:rPr lang="en-US" dirty="0" err="1"/>
              <a:t>gồm</a:t>
            </a:r>
            <a:r>
              <a:rPr lang="en-US" dirty="0"/>
              <a:t> </a:t>
            </a:r>
            <a:r>
              <a:rPr lang="en-US" dirty="0" err="1"/>
              <a:t>các</a:t>
            </a:r>
            <a:r>
              <a:rPr lang="en-US" dirty="0"/>
              <a:t> </a:t>
            </a:r>
            <a:r>
              <a:rPr lang="en-US" dirty="0" err="1"/>
              <a:t>thông</a:t>
            </a:r>
            <a:r>
              <a:rPr lang="en-US" dirty="0"/>
              <a:t> tin:</a:t>
            </a:r>
          </a:p>
          <a:p>
            <a:pPr lvl="2" algn="just">
              <a:lnSpc>
                <a:spcPct val="120000"/>
              </a:lnSpc>
              <a:spcBef>
                <a:spcPts val="600"/>
              </a:spcBef>
            </a:pPr>
            <a:r>
              <a:rPr lang="en-US" sz="2400" dirty="0" err="1">
                <a:solidFill>
                  <a:srgbClr val="C00000"/>
                </a:solidFill>
              </a:rPr>
              <a:t>Sô</a:t>
            </a:r>
            <a:r>
              <a:rPr lang="en-US" sz="2400" dirty="0">
                <a:solidFill>
                  <a:srgbClr val="C00000"/>
                </a:solidFill>
              </a:rPr>
              <a:t>́ </a:t>
            </a:r>
            <a:r>
              <a:rPr lang="en-US" sz="2400" dirty="0" err="1">
                <a:solidFill>
                  <a:srgbClr val="C00000"/>
                </a:solidFill>
              </a:rPr>
              <a:t>nhà</a:t>
            </a:r>
            <a:endParaRPr lang="en-US" sz="2400" dirty="0">
              <a:solidFill>
                <a:srgbClr val="C00000"/>
              </a:solidFill>
            </a:endParaRPr>
          </a:p>
          <a:p>
            <a:pPr lvl="2" algn="just">
              <a:lnSpc>
                <a:spcPct val="120000"/>
              </a:lnSpc>
              <a:spcBef>
                <a:spcPts val="600"/>
              </a:spcBef>
            </a:pPr>
            <a:r>
              <a:rPr lang="en-US" sz="2400" dirty="0" err="1">
                <a:solidFill>
                  <a:srgbClr val="C00000"/>
                </a:solidFill>
              </a:rPr>
              <a:t>Đường</a:t>
            </a:r>
            <a:endParaRPr lang="en-US" sz="2400" dirty="0">
              <a:solidFill>
                <a:srgbClr val="C00000"/>
              </a:solidFill>
            </a:endParaRPr>
          </a:p>
          <a:p>
            <a:pPr lvl="2" algn="just">
              <a:lnSpc>
                <a:spcPct val="120000"/>
              </a:lnSpc>
              <a:spcBef>
                <a:spcPts val="600"/>
              </a:spcBef>
            </a:pPr>
            <a:r>
              <a:rPr lang="en-US" sz="2400" dirty="0" err="1">
                <a:solidFill>
                  <a:srgbClr val="C00000"/>
                </a:solidFill>
              </a:rPr>
              <a:t>Phường</a:t>
            </a:r>
            <a:r>
              <a:rPr lang="en-US" sz="2400" dirty="0">
                <a:solidFill>
                  <a:srgbClr val="C00000"/>
                </a:solidFill>
              </a:rPr>
              <a:t>/</a:t>
            </a:r>
            <a:r>
              <a:rPr lang="en-US" sz="2400" dirty="0" err="1">
                <a:solidFill>
                  <a:srgbClr val="C00000"/>
                </a:solidFill>
              </a:rPr>
              <a:t>xã</a:t>
            </a:r>
            <a:endParaRPr lang="en-US" sz="2400" dirty="0">
              <a:solidFill>
                <a:srgbClr val="C00000"/>
              </a:solidFill>
            </a:endParaRPr>
          </a:p>
          <a:p>
            <a:pPr lvl="2" algn="just">
              <a:lnSpc>
                <a:spcPct val="120000"/>
              </a:lnSpc>
              <a:spcBef>
                <a:spcPts val="600"/>
              </a:spcBef>
            </a:pPr>
            <a:r>
              <a:rPr lang="en-US" sz="2400" dirty="0" err="1">
                <a:solidFill>
                  <a:srgbClr val="C00000"/>
                </a:solidFill>
              </a:rPr>
              <a:t>Quận</a:t>
            </a:r>
            <a:r>
              <a:rPr lang="en-US" sz="2400" dirty="0">
                <a:solidFill>
                  <a:srgbClr val="C00000"/>
                </a:solidFill>
              </a:rPr>
              <a:t>/</a:t>
            </a:r>
            <a:r>
              <a:rPr lang="en-US" sz="2400" dirty="0" err="1">
                <a:solidFill>
                  <a:srgbClr val="C00000"/>
                </a:solidFill>
              </a:rPr>
              <a:t>huyện</a:t>
            </a:r>
            <a:endParaRPr lang="en-US" sz="2400" dirty="0">
              <a:solidFill>
                <a:srgbClr val="C00000"/>
              </a:solidFill>
            </a:endParaRPr>
          </a:p>
          <a:p>
            <a:pPr lvl="2" algn="just">
              <a:lnSpc>
                <a:spcPct val="120000"/>
              </a:lnSpc>
              <a:spcBef>
                <a:spcPts val="600"/>
              </a:spcBef>
            </a:pPr>
            <a:r>
              <a:rPr lang="en-US" sz="2400" dirty="0" err="1">
                <a:solidFill>
                  <a:srgbClr val="C00000"/>
                </a:solidFill>
              </a:rPr>
              <a:t>Tỉnh</a:t>
            </a:r>
            <a:r>
              <a:rPr lang="en-US" sz="2400" dirty="0">
                <a:solidFill>
                  <a:srgbClr val="C00000"/>
                </a:solidFill>
              </a:rPr>
              <a:t>/</a:t>
            </a:r>
            <a:r>
              <a:rPr lang="en-US" sz="2400" dirty="0" err="1">
                <a:solidFill>
                  <a:srgbClr val="C00000"/>
                </a:solidFill>
              </a:rPr>
              <a:t>thành</a:t>
            </a:r>
            <a:r>
              <a:rPr lang="en-US" sz="2400" dirty="0">
                <a:solidFill>
                  <a:srgbClr val="C00000"/>
                </a:solidFill>
              </a:rPr>
              <a:t> </a:t>
            </a:r>
            <a:r>
              <a:rPr lang="en-US" sz="2400" dirty="0" err="1">
                <a:solidFill>
                  <a:srgbClr val="C00000"/>
                </a:solidFill>
              </a:rPr>
              <a:t>phô</a:t>
            </a:r>
            <a:r>
              <a:rPr lang="en-US" sz="2400" dirty="0">
                <a:solidFill>
                  <a:srgbClr val="C00000"/>
                </a:solidFill>
              </a:rPr>
              <a:t>́</a:t>
            </a:r>
            <a:endParaRPr lang="en-US" dirty="0">
              <a:solidFill>
                <a:srgbClr val="C00000"/>
              </a:solidFill>
            </a:endParaRPr>
          </a:p>
          <a:p>
            <a:pPr lvl="1" algn="just">
              <a:lnSpc>
                <a:spcPct val="120000"/>
              </a:lnSpc>
              <a:spcBef>
                <a:spcPts val="600"/>
              </a:spcBef>
            </a:pPr>
            <a:r>
              <a:rPr lang="en-US" dirty="0" err="1"/>
              <a:t>Thuộc</a:t>
            </a:r>
            <a:r>
              <a:rPr lang="en-US" dirty="0"/>
              <a:t> </a:t>
            </a:r>
            <a:r>
              <a:rPr lang="en-US" dirty="0" err="1"/>
              <a:t>tính</a:t>
            </a:r>
            <a:r>
              <a:rPr lang="en-US" dirty="0"/>
              <a:t> </a:t>
            </a:r>
            <a:r>
              <a:rPr lang="en-US" dirty="0" err="1"/>
              <a:t>ngày</a:t>
            </a:r>
            <a:r>
              <a:rPr lang="en-US" dirty="0"/>
              <a:t> </a:t>
            </a:r>
            <a:r>
              <a:rPr lang="en-US" dirty="0" err="1"/>
              <a:t>sinh</a:t>
            </a:r>
            <a:r>
              <a:rPr lang="en-US" dirty="0"/>
              <a:t> </a:t>
            </a:r>
            <a:r>
              <a:rPr lang="en-US" dirty="0" err="1"/>
              <a:t>của</a:t>
            </a:r>
            <a:r>
              <a:rPr lang="en-US" dirty="0"/>
              <a:t> </a:t>
            </a:r>
            <a:r>
              <a:rPr lang="en-US" dirty="0" err="1"/>
              <a:t>sinh</a:t>
            </a:r>
            <a:r>
              <a:rPr lang="en-US" dirty="0"/>
              <a:t> </a:t>
            </a:r>
            <a:r>
              <a:rPr lang="en-US" dirty="0" err="1"/>
              <a:t>viên</a:t>
            </a:r>
            <a:r>
              <a:rPr lang="en-US" dirty="0"/>
              <a:t>, </a:t>
            </a:r>
            <a:r>
              <a:rPr lang="en-US" dirty="0" err="1"/>
              <a:t>nhân</a:t>
            </a:r>
            <a:r>
              <a:rPr lang="en-US" dirty="0"/>
              <a:t> </a:t>
            </a:r>
            <a:r>
              <a:rPr lang="en-US" dirty="0" err="1"/>
              <a:t>viên</a:t>
            </a:r>
            <a:r>
              <a:rPr lang="en-US" dirty="0"/>
              <a:t> là </a:t>
            </a:r>
            <a:r>
              <a:rPr lang="en-US" dirty="0" err="1"/>
              <a:t>đối</a:t>
            </a:r>
            <a:r>
              <a:rPr lang="en-US" dirty="0"/>
              <a:t> </a:t>
            </a:r>
            <a:r>
              <a:rPr lang="en-US" dirty="0" err="1"/>
              <a:t>tượng</a:t>
            </a:r>
            <a:r>
              <a:rPr lang="en-US" dirty="0"/>
              <a:t> </a:t>
            </a:r>
            <a:r>
              <a:rPr lang="en-US" dirty="0" err="1"/>
              <a:t>phụ</a:t>
            </a:r>
            <a:r>
              <a:rPr lang="en-US" dirty="0"/>
              <a:t> </a:t>
            </a:r>
            <a:r>
              <a:rPr lang="en-US" dirty="0" err="1"/>
              <a:t>gồm</a:t>
            </a:r>
            <a:r>
              <a:rPr lang="en-US" dirty="0"/>
              <a:t> </a:t>
            </a:r>
            <a:r>
              <a:rPr lang="en-US" dirty="0" err="1"/>
              <a:t>các</a:t>
            </a:r>
            <a:r>
              <a:rPr lang="en-US" dirty="0"/>
              <a:t> </a:t>
            </a:r>
            <a:r>
              <a:rPr lang="en-US" dirty="0" err="1"/>
              <a:t>thông</a:t>
            </a:r>
            <a:r>
              <a:rPr lang="en-US" dirty="0"/>
              <a:t> tin: </a:t>
            </a:r>
            <a:r>
              <a:rPr lang="en-US" dirty="0" err="1">
                <a:solidFill>
                  <a:srgbClr val="C00000"/>
                </a:solidFill>
              </a:rPr>
              <a:t>ngày</a:t>
            </a:r>
            <a:r>
              <a:rPr lang="en-US" dirty="0">
                <a:solidFill>
                  <a:srgbClr val="C00000"/>
                </a:solidFill>
              </a:rPr>
              <a:t>, </a:t>
            </a:r>
            <a:r>
              <a:rPr lang="en-US" dirty="0" err="1">
                <a:solidFill>
                  <a:srgbClr val="C00000"/>
                </a:solidFill>
              </a:rPr>
              <a:t>tháng</a:t>
            </a:r>
            <a:r>
              <a:rPr lang="en-US" dirty="0">
                <a:solidFill>
                  <a:srgbClr val="C00000"/>
                </a:solidFill>
              </a:rPr>
              <a:t>, </a:t>
            </a:r>
            <a:r>
              <a:rPr lang="en-US" dirty="0" err="1">
                <a:solidFill>
                  <a:srgbClr val="C00000"/>
                </a:solidFill>
              </a:rPr>
              <a:t>năm</a:t>
            </a:r>
            <a:endParaRPr lang="en-US" dirty="0">
              <a:solidFill>
                <a:srgbClr val="C00000"/>
              </a:solidFill>
            </a:endParaRPr>
          </a:p>
        </p:txBody>
      </p:sp>
      <p:sp>
        <p:nvSpPr>
          <p:cNvPr id="6" name="Title 1"/>
          <p:cNvSpPr>
            <a:spLocks noGrp="1"/>
          </p:cNvSpPr>
          <p:nvPr>
            <p:ph type="title"/>
          </p:nvPr>
        </p:nvSpPr>
        <p:spPr>
          <a:xfrm>
            <a:off x="457200" y="304800"/>
            <a:ext cx="8229600" cy="609600"/>
          </a:xfrm>
        </p:spPr>
        <p:txBody>
          <a:bodyPr>
            <a:noAutofit/>
          </a:bodyPr>
          <a:lstStyle/>
          <a:p>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CDM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731838"/>
          </a:xfrm>
          <a:noFill/>
        </p:spPr>
        <p:txBody>
          <a:bodyPr>
            <a:normAutofit fontScale="90000"/>
          </a:bodyPr>
          <a:lstStyle/>
          <a:p>
            <a:r>
              <a:rPr lang="en-US" dirty="0" err="1">
                <a:solidFill>
                  <a:srgbClr val="C00000"/>
                </a:solidFill>
              </a:rPr>
              <a:t>Đê</a:t>
            </a:r>
            <a:r>
              <a:rPr lang="en-US" dirty="0">
                <a:solidFill>
                  <a:srgbClr val="C00000"/>
                </a:solidFill>
              </a:rPr>
              <a:t>̀ </a:t>
            </a:r>
            <a:r>
              <a:rPr lang="en-US" dirty="0" err="1">
                <a:solidFill>
                  <a:srgbClr val="C00000"/>
                </a:solidFill>
              </a:rPr>
              <a:t>xuất</a:t>
            </a:r>
            <a:r>
              <a:rPr lang="en-US" dirty="0">
                <a:solidFill>
                  <a:srgbClr val="C00000"/>
                </a:solidFill>
              </a:rPr>
              <a:t>: </a:t>
            </a:r>
            <a:r>
              <a:rPr lang="en-US" dirty="0" err="1">
                <a:solidFill>
                  <a:srgbClr val="C00000"/>
                </a:solidFill>
              </a:rPr>
              <a:t>thuộc</a:t>
            </a:r>
            <a:r>
              <a:rPr lang="en-US" dirty="0">
                <a:solidFill>
                  <a:srgbClr val="C00000"/>
                </a:solidFill>
              </a:rPr>
              <a:t> </a:t>
            </a:r>
            <a:r>
              <a:rPr lang="en-US" dirty="0" err="1">
                <a:solidFill>
                  <a:srgbClr val="C00000"/>
                </a:solidFill>
              </a:rPr>
              <a:t>tính</a:t>
            </a:r>
            <a:r>
              <a:rPr lang="en-US" dirty="0">
                <a:solidFill>
                  <a:srgbClr val="C00000"/>
                </a:solidFill>
              </a:rPr>
              <a:t> là </a:t>
            </a:r>
            <a:r>
              <a:rPr lang="en-US" dirty="0" err="1">
                <a:solidFill>
                  <a:srgbClr val="C00000"/>
                </a:solidFill>
              </a:rPr>
              <a:t>đối</a:t>
            </a:r>
            <a:r>
              <a:rPr lang="en-US" dirty="0">
                <a:solidFill>
                  <a:srgbClr val="C00000"/>
                </a:solidFill>
              </a:rPr>
              <a:t> </a:t>
            </a:r>
            <a:r>
              <a:rPr lang="en-US" dirty="0" err="1">
                <a:solidFill>
                  <a:srgbClr val="C00000"/>
                </a:solidFill>
              </a:rPr>
              <a:t>tượng</a:t>
            </a:r>
            <a:r>
              <a:rPr lang="en-US" dirty="0">
                <a:solidFill>
                  <a:srgbClr val="C00000"/>
                </a:solidFill>
              </a:rPr>
              <a:t> </a:t>
            </a:r>
            <a:r>
              <a:rPr lang="en-US" dirty="0" err="1">
                <a:solidFill>
                  <a:srgbClr val="C00000"/>
                </a:solidFill>
              </a:rPr>
              <a:t>phụ</a:t>
            </a:r>
            <a:endParaRPr lang="en-US" dirty="0">
              <a:solidFill>
                <a:srgbClr val="C00000"/>
              </a:solidFill>
            </a:endParaRP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38</a:t>
            </a:fld>
            <a:endParaRPr lang="en-US"/>
          </a:p>
        </p:txBody>
      </p:sp>
      <p:pic>
        <p:nvPicPr>
          <p:cNvPr id="3075" name="Picture 3"/>
          <p:cNvPicPr>
            <a:picLocks noChangeAspect="1" noChangeArrowheads="1"/>
          </p:cNvPicPr>
          <p:nvPr/>
        </p:nvPicPr>
        <p:blipFill>
          <a:blip r:embed="rId2"/>
          <a:srcRect/>
          <a:stretch>
            <a:fillRect/>
          </a:stretch>
        </p:blipFill>
        <p:spPr bwMode="auto">
          <a:xfrm>
            <a:off x="4114800" y="1447800"/>
            <a:ext cx="1225716" cy="2184004"/>
          </a:xfrm>
          <a:prstGeom prst="rect">
            <a:avLst/>
          </a:prstGeom>
          <a:noFill/>
          <a:ln w="9525">
            <a:noFill/>
            <a:miter lim="800000"/>
            <a:headEnd/>
            <a:tailEnd/>
          </a:ln>
          <a:effectLst/>
        </p:spPr>
      </p:pic>
      <p:sp>
        <p:nvSpPr>
          <p:cNvPr id="9" name="Right Arrow 8"/>
          <p:cNvSpPr/>
          <p:nvPr/>
        </p:nvSpPr>
        <p:spPr>
          <a:xfrm>
            <a:off x="457200" y="4724400"/>
            <a:ext cx="1219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srcRect/>
          <a:stretch>
            <a:fillRect/>
          </a:stretch>
        </p:blipFill>
        <p:spPr bwMode="auto">
          <a:xfrm>
            <a:off x="2286000" y="3962400"/>
            <a:ext cx="4962525" cy="2466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731838"/>
          </a:xfrm>
          <a:noFill/>
        </p:spPr>
        <p:txBody>
          <a:bodyPr>
            <a:normAutofit fontScale="90000"/>
          </a:bodyPr>
          <a:lstStyle/>
          <a:p>
            <a:r>
              <a:rPr lang="en-US">
                <a:solidFill>
                  <a:srgbClr val="C00000"/>
                </a:solidFill>
              </a:rPr>
              <a:t>Chọn mô hình nào?</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39</a:t>
            </a:fld>
            <a:endParaRPr lang="en-US"/>
          </a:p>
        </p:txBody>
      </p:sp>
      <p:pic>
        <p:nvPicPr>
          <p:cNvPr id="7170" name="Picture 2"/>
          <p:cNvPicPr>
            <a:picLocks noChangeAspect="1" noChangeArrowheads="1"/>
          </p:cNvPicPr>
          <p:nvPr/>
        </p:nvPicPr>
        <p:blipFill>
          <a:blip r:embed="rId2"/>
          <a:srcRect/>
          <a:stretch>
            <a:fillRect/>
          </a:stretch>
        </p:blipFill>
        <p:spPr bwMode="auto">
          <a:xfrm>
            <a:off x="2057400" y="1066800"/>
            <a:ext cx="4314825" cy="24574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057400" y="3962400"/>
            <a:ext cx="4343400" cy="2514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81000" y="266700"/>
            <a:ext cx="8382000" cy="647700"/>
          </a:xfrm>
        </p:spPr>
        <p:style>
          <a:lnRef idx="3">
            <a:schemeClr val="lt1"/>
          </a:lnRef>
          <a:fillRef idx="1">
            <a:schemeClr val="accent2"/>
          </a:fillRef>
          <a:effectRef idx="1">
            <a:schemeClr val="accent2"/>
          </a:effectRef>
          <a:fontRef idx="minor">
            <a:schemeClr val="lt1"/>
          </a:fontRef>
        </p:style>
        <p:txBody>
          <a:bodyPr>
            <a:normAutofit fontScale="90000"/>
          </a:bodyPr>
          <a:lstStyle/>
          <a:p>
            <a:pPr eaLnBrk="1" hangingPunct="1">
              <a:lnSpc>
                <a:spcPct val="120000"/>
              </a:lnSpc>
            </a:pPr>
            <a:r>
              <a:rPr lang="en-US" b="1" dirty="0" err="1">
                <a:solidFill>
                  <a:schemeClr val="bg1"/>
                </a:solidFill>
                <a:latin typeface="Times New Roman" pitchFamily="18" charset="0"/>
                <a:cs typeface="Times New Roman" pitchFamily="18" charset="0"/>
              </a:rPr>
              <a:t>Nội</a:t>
            </a:r>
            <a:r>
              <a:rPr lang="en-US" b="1" dirty="0">
                <a:solidFill>
                  <a:schemeClr val="bg1"/>
                </a:solidFill>
                <a:latin typeface="Times New Roman" pitchFamily="18" charset="0"/>
                <a:cs typeface="Times New Roman" pitchFamily="18" charset="0"/>
              </a:rPr>
              <a:t> dung</a:t>
            </a:r>
          </a:p>
        </p:txBody>
      </p:sp>
      <p:sp>
        <p:nvSpPr>
          <p:cNvPr id="4" name="Slide Number Placeholder 3"/>
          <p:cNvSpPr>
            <a:spLocks noGrp="1"/>
          </p:cNvSpPr>
          <p:nvPr>
            <p:ph type="sldNum" sz="quarter" idx="12"/>
          </p:nvPr>
        </p:nvSpPr>
        <p:spPr/>
        <p:txBody>
          <a:bodyPr/>
          <a:lstStyle/>
          <a:p>
            <a:pPr>
              <a:defRPr/>
            </a:pPr>
            <a:fld id="{87467086-F056-426C-B847-0CF03E473B7A}" type="slidenum">
              <a:rPr lang="en-US" smtClean="0"/>
              <a:pPr>
                <a:defRPr/>
              </a:pPr>
              <a:t>4</a:t>
            </a:fld>
            <a:endParaRPr lang="en-US"/>
          </a:p>
        </p:txBody>
      </p:sp>
      <p:sp>
        <p:nvSpPr>
          <p:cNvPr id="2051" name="Content Placeholder 2"/>
          <p:cNvSpPr>
            <a:spLocks noGrp="1"/>
          </p:cNvSpPr>
          <p:nvPr>
            <p:ph sz="quarter" idx="1"/>
          </p:nvPr>
        </p:nvSpPr>
        <p:spPr>
          <a:xfrm>
            <a:off x="381000" y="1219200"/>
            <a:ext cx="8305800" cy="4572000"/>
          </a:xfrm>
        </p:spPr>
        <p:txBody>
          <a:bodyPr>
            <a:normAutofit/>
          </a:bodyPr>
          <a:lstStyle/>
          <a:p>
            <a:pPr marL="514350" indent="-514350" eaLnBrk="1" hangingPunct="1">
              <a:lnSpc>
                <a:spcPct val="120000"/>
              </a:lnSpc>
              <a:spcBef>
                <a:spcPts val="600"/>
              </a:spcBef>
              <a:buFont typeface="Arial" charset="0"/>
              <a:buAutoNum type="arabicPeriod"/>
            </a:pPr>
            <a:r>
              <a:rPr lang="en-US" sz="2800" dirty="0" err="1"/>
              <a:t>Giới</a:t>
            </a:r>
            <a:r>
              <a:rPr lang="en-US" sz="2800" dirty="0"/>
              <a:t> </a:t>
            </a:r>
            <a:r>
              <a:rPr lang="en-US" sz="2800" dirty="0" err="1"/>
              <a:t>thiệu</a:t>
            </a:r>
            <a:endParaRPr lang="en-US" sz="2800" dirty="0"/>
          </a:p>
          <a:p>
            <a:pPr marL="514350" indent="-514350" eaLnBrk="1" hangingPunct="1">
              <a:lnSpc>
                <a:spcPct val="120000"/>
              </a:lnSpc>
              <a:spcBef>
                <a:spcPts val="600"/>
              </a:spcBef>
              <a:buFont typeface="Arial" charset="0"/>
              <a:buAutoNum type="arabicPeriod"/>
            </a:pPr>
            <a:r>
              <a:rPr lang="en-US" sz="2800" dirty="0" err="1"/>
              <a:t>Xây</a:t>
            </a:r>
            <a:r>
              <a:rPr lang="en-US" sz="2800" dirty="0"/>
              <a:t> </a:t>
            </a:r>
            <a:r>
              <a:rPr lang="en-US" sz="2800" dirty="0" err="1"/>
              <a:t>dựng</a:t>
            </a:r>
            <a:r>
              <a:rPr lang="en-US" sz="2800" dirty="0"/>
              <a:t> </a:t>
            </a:r>
            <a:r>
              <a:rPr lang="en-US" sz="2800" dirty="0" err="1"/>
              <a:t>mô</a:t>
            </a:r>
            <a:r>
              <a:rPr lang="en-US" sz="2800" dirty="0"/>
              <a:t> </a:t>
            </a:r>
            <a:r>
              <a:rPr lang="en-US" sz="2800" dirty="0" err="1"/>
              <a:t>hình</a:t>
            </a:r>
            <a:r>
              <a:rPr lang="en-US" sz="2800" dirty="0"/>
              <a:t> </a:t>
            </a:r>
            <a:r>
              <a:rPr lang="en-US" sz="2800" dirty="0" err="1"/>
              <a:t>dữ</a:t>
            </a:r>
            <a:r>
              <a:rPr lang="en-US" sz="2800" dirty="0"/>
              <a:t> </a:t>
            </a:r>
            <a:r>
              <a:rPr lang="en-US" sz="2800" dirty="0" err="1"/>
              <a:t>liệu</a:t>
            </a:r>
            <a:r>
              <a:rPr lang="en-US" sz="2800" dirty="0"/>
              <a:t> </a:t>
            </a:r>
            <a:r>
              <a:rPr lang="en-US" sz="2800" dirty="0" err="1"/>
              <a:t>mức</a:t>
            </a:r>
            <a:r>
              <a:rPr lang="en-US" sz="2800" dirty="0"/>
              <a:t> </a:t>
            </a:r>
            <a:r>
              <a:rPr lang="en-US" sz="2800" dirty="0" err="1"/>
              <a:t>quan</a:t>
            </a:r>
            <a:r>
              <a:rPr lang="en-US" sz="2800" dirty="0"/>
              <a:t> </a:t>
            </a:r>
            <a:r>
              <a:rPr lang="en-US" sz="2800" dirty="0" err="1"/>
              <a:t>niệm</a:t>
            </a:r>
            <a:r>
              <a:rPr lang="en-US" sz="2800" dirty="0"/>
              <a:t> (CDM)</a:t>
            </a:r>
          </a:p>
          <a:p>
            <a:pPr marL="514350" indent="-514350" eaLnBrk="1" hangingPunct="1">
              <a:lnSpc>
                <a:spcPct val="120000"/>
              </a:lnSpc>
              <a:spcBef>
                <a:spcPts val="600"/>
              </a:spcBef>
              <a:buFont typeface="Arial" charset="0"/>
              <a:buAutoNum type="arabicPeriod"/>
            </a:pPr>
            <a:r>
              <a:rPr lang="en-US" sz="2800" dirty="0" err="1"/>
              <a:t>Xây</a:t>
            </a:r>
            <a:r>
              <a:rPr lang="en-US" sz="2800" dirty="0"/>
              <a:t> </a:t>
            </a:r>
            <a:r>
              <a:rPr lang="en-US" sz="2800" dirty="0" err="1"/>
              <a:t>dựng</a:t>
            </a:r>
            <a:r>
              <a:rPr lang="en-US" sz="2800" dirty="0"/>
              <a:t> </a:t>
            </a:r>
            <a:r>
              <a:rPr lang="en-US" sz="2800" dirty="0" err="1"/>
              <a:t>mô</a:t>
            </a:r>
            <a:r>
              <a:rPr lang="en-US" sz="2800" dirty="0"/>
              <a:t> </a:t>
            </a:r>
            <a:r>
              <a:rPr lang="en-US" sz="2800" dirty="0" err="1"/>
              <a:t>hình</a:t>
            </a:r>
            <a:r>
              <a:rPr lang="en-US" sz="2800" dirty="0"/>
              <a:t> </a:t>
            </a:r>
            <a:r>
              <a:rPr lang="en-US" sz="2800" dirty="0" err="1"/>
              <a:t>xử</a:t>
            </a:r>
            <a:r>
              <a:rPr lang="en-US" sz="2800" dirty="0"/>
              <a:t> </a:t>
            </a:r>
            <a:r>
              <a:rPr lang="en-US" sz="2800" dirty="0" err="1"/>
              <a:t>lý</a:t>
            </a:r>
            <a:r>
              <a:rPr lang="en-US" sz="2800" dirty="0"/>
              <a:t> (DFD)</a:t>
            </a:r>
          </a:p>
          <a:p>
            <a:pPr marL="514350" indent="-514350" eaLnBrk="1" hangingPunct="1">
              <a:lnSpc>
                <a:spcPct val="120000"/>
              </a:lnSpc>
              <a:spcBef>
                <a:spcPts val="600"/>
              </a:spcBef>
              <a:buFont typeface="Arial" charset="0"/>
              <a:buAutoNum type="arabicPeriod"/>
            </a:pPr>
            <a:r>
              <a:rPr lang="en-US" sz="2800" dirty="0" err="1"/>
              <a:t>Phương</a:t>
            </a:r>
            <a:r>
              <a:rPr lang="en-US" sz="2800" dirty="0"/>
              <a:t> </a:t>
            </a:r>
            <a:r>
              <a:rPr lang="en-US" sz="2800" dirty="0" err="1"/>
              <a:t>án</a:t>
            </a:r>
            <a:r>
              <a:rPr lang="en-US" sz="2800" dirty="0"/>
              <a:t> </a:t>
            </a:r>
            <a:r>
              <a:rPr lang="en-US" sz="2800" dirty="0" err="1"/>
              <a:t>triển</a:t>
            </a:r>
            <a:r>
              <a:rPr lang="en-US" sz="2800" dirty="0"/>
              <a:t> </a:t>
            </a:r>
            <a:r>
              <a:rPr lang="en-US" sz="2800" dirty="0" err="1"/>
              <a:t>khai</a:t>
            </a:r>
            <a:r>
              <a:rPr lang="en-US" sz="2800" dirty="0"/>
              <a:t> </a:t>
            </a:r>
            <a:r>
              <a:rPr lang="en-US" sz="2800" dirty="0" err="1"/>
              <a:t>hệ</a:t>
            </a:r>
            <a:r>
              <a:rPr lang="en-US" sz="2800" dirty="0"/>
              <a:t> </a:t>
            </a:r>
            <a:r>
              <a:rPr lang="en-US" sz="2800" dirty="0" err="1"/>
              <a:t>thống</a:t>
            </a:r>
            <a:endParaRPr lang="en-US" sz="2800" dirty="0"/>
          </a:p>
          <a:p>
            <a:pPr marL="514350" indent="-514350" eaLnBrk="1" hangingPunct="1">
              <a:lnSpc>
                <a:spcPct val="120000"/>
              </a:lnSpc>
              <a:spcBef>
                <a:spcPts val="600"/>
              </a:spcBef>
              <a:buFont typeface="Arial" charset="0"/>
              <a:buAutoNum type="arabicPeriod"/>
            </a:pPr>
            <a:r>
              <a:rPr lang="en-US" sz="2800" dirty="0" err="1"/>
              <a:t>Tài</a:t>
            </a:r>
            <a:r>
              <a:rPr lang="en-US" sz="2800" dirty="0"/>
              <a:t> </a:t>
            </a:r>
            <a:r>
              <a:rPr lang="en-US" sz="2800" dirty="0" err="1"/>
              <a:t>liệu</a:t>
            </a:r>
            <a:r>
              <a:rPr lang="en-US" sz="2800" dirty="0"/>
              <a:t> </a:t>
            </a:r>
            <a:r>
              <a:rPr lang="en-US" sz="2800" dirty="0" err="1"/>
              <a:t>phân</a:t>
            </a:r>
            <a:r>
              <a:rPr lang="en-US" sz="2800" dirty="0"/>
              <a:t> </a:t>
            </a:r>
            <a:r>
              <a:rPr lang="en-US" sz="2800" dirty="0" err="1"/>
              <a:t>tích</a:t>
            </a: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1EC9FFC-197A-4590-AAA9-4CB6B3644173}" type="slidenum">
              <a:rPr lang="en-US" smtClean="0"/>
              <a:pPr/>
              <a:t>40</a:t>
            </a:fld>
            <a:endParaRPr lang="en-US"/>
          </a:p>
        </p:txBody>
      </p:sp>
      <p:sp>
        <p:nvSpPr>
          <p:cNvPr id="7" name="Content Placeholder 6"/>
          <p:cNvSpPr>
            <a:spLocks noGrp="1"/>
          </p:cNvSpPr>
          <p:nvPr>
            <p:ph sz="quarter" idx="1"/>
          </p:nvPr>
        </p:nvSpPr>
        <p:spPr>
          <a:xfrm>
            <a:off x="457200" y="1143000"/>
            <a:ext cx="8229600" cy="4572000"/>
          </a:xfrm>
        </p:spPr>
        <p:txBody>
          <a:bodyPr>
            <a:normAutofit/>
          </a:bodyPr>
          <a:lstStyle/>
          <a:p>
            <a:pPr>
              <a:lnSpc>
                <a:spcPct val="120000"/>
              </a:lnSpc>
              <a:spcBef>
                <a:spcPts val="600"/>
              </a:spcBef>
            </a:pPr>
            <a:r>
              <a:rPr lang="en-US" sz="2800" b="1" dirty="0" err="1"/>
              <a:t>Thuộc</a:t>
            </a:r>
            <a:r>
              <a:rPr lang="en-US" sz="2800" b="1" dirty="0"/>
              <a:t> </a:t>
            </a:r>
            <a:r>
              <a:rPr lang="en-US" sz="2800" b="1" dirty="0" err="1"/>
              <a:t>tính</a:t>
            </a:r>
            <a:r>
              <a:rPr lang="en-US" sz="2800" b="1" dirty="0"/>
              <a:t> </a:t>
            </a:r>
            <a:r>
              <a:rPr lang="en-US" sz="2800" b="1" dirty="0" err="1"/>
              <a:t>tính</a:t>
            </a:r>
            <a:r>
              <a:rPr lang="en-US" sz="2800" b="1" dirty="0"/>
              <a:t> </a:t>
            </a:r>
            <a:r>
              <a:rPr lang="en-US" sz="2800" b="1" dirty="0" err="1"/>
              <a:t>toán</a:t>
            </a:r>
            <a:endParaRPr lang="en-US" sz="2800" b="1" dirty="0"/>
          </a:p>
          <a:p>
            <a:pPr lvl="1">
              <a:lnSpc>
                <a:spcPct val="120000"/>
              </a:lnSpc>
              <a:spcBef>
                <a:spcPts val="600"/>
              </a:spcBef>
            </a:pPr>
            <a:r>
              <a:rPr lang="en-US" sz="2800" dirty="0" err="1"/>
              <a:t>Thuộc</a:t>
            </a:r>
            <a:r>
              <a:rPr lang="en-US" sz="2800" dirty="0"/>
              <a:t> </a:t>
            </a:r>
            <a:r>
              <a:rPr lang="en-US" sz="2800" dirty="0" err="1"/>
              <a:t>tính</a:t>
            </a:r>
            <a:r>
              <a:rPr lang="en-US" sz="2800" dirty="0"/>
              <a:t> </a:t>
            </a:r>
            <a:r>
              <a:rPr lang="en-US" sz="2800" dirty="0" err="1"/>
              <a:t>có</a:t>
            </a:r>
            <a:r>
              <a:rPr lang="en-US" sz="2800" dirty="0"/>
              <a:t> </a:t>
            </a:r>
            <a:r>
              <a:rPr lang="en-US" sz="2800" dirty="0" err="1"/>
              <a:t>giá</a:t>
            </a:r>
            <a:r>
              <a:rPr lang="en-US" sz="2800" dirty="0"/>
              <a:t> trị là </a:t>
            </a:r>
            <a:r>
              <a:rPr lang="en-US" sz="2800" dirty="0" err="1"/>
              <a:t>kết</a:t>
            </a:r>
            <a:r>
              <a:rPr lang="en-US" sz="2800" dirty="0"/>
              <a:t> quả </a:t>
            </a:r>
            <a:r>
              <a:rPr lang="en-US" sz="2800" dirty="0" err="1"/>
              <a:t>tính</a:t>
            </a:r>
            <a:r>
              <a:rPr lang="en-US" sz="2800" dirty="0"/>
              <a:t> </a:t>
            </a:r>
            <a:r>
              <a:rPr lang="en-US" sz="2800" dirty="0" err="1"/>
              <a:t>toán</a:t>
            </a:r>
            <a:r>
              <a:rPr lang="en-US" sz="2800" dirty="0"/>
              <a:t> </a:t>
            </a:r>
            <a:r>
              <a:rPr lang="en-US" sz="2800" dirty="0" err="1"/>
              <a:t>từ</a:t>
            </a:r>
            <a:r>
              <a:rPr lang="en-US" sz="2800" dirty="0"/>
              <a:t> </a:t>
            </a:r>
            <a:r>
              <a:rPr lang="en-US" sz="2800" dirty="0" err="1"/>
              <a:t>các</a:t>
            </a:r>
            <a:r>
              <a:rPr lang="en-US" sz="2800" dirty="0"/>
              <a:t> </a:t>
            </a:r>
            <a:r>
              <a:rPr lang="en-US" sz="2800" dirty="0" err="1"/>
              <a:t>giá</a:t>
            </a:r>
            <a:r>
              <a:rPr lang="en-US" sz="2800" dirty="0"/>
              <a:t> trị </a:t>
            </a:r>
            <a:r>
              <a:rPr lang="en-US" sz="2800" dirty="0" err="1"/>
              <a:t>của</a:t>
            </a:r>
            <a:r>
              <a:rPr lang="en-US" sz="2800" dirty="0"/>
              <a:t> </a:t>
            </a:r>
            <a:r>
              <a:rPr lang="en-US" sz="2800" dirty="0" err="1"/>
              <a:t>những</a:t>
            </a:r>
            <a:r>
              <a:rPr lang="en-US" sz="2800" dirty="0"/>
              <a:t> </a:t>
            </a:r>
            <a:r>
              <a:rPr lang="en-US" sz="2800" dirty="0" err="1"/>
              <a:t>thuộc</a:t>
            </a:r>
            <a:r>
              <a:rPr lang="en-US" sz="2800" dirty="0"/>
              <a:t> </a:t>
            </a:r>
            <a:r>
              <a:rPr lang="en-US" sz="2800" dirty="0" err="1"/>
              <a:t>tính</a:t>
            </a:r>
            <a:r>
              <a:rPr lang="en-US" sz="2800" dirty="0"/>
              <a:t> </a:t>
            </a:r>
            <a:r>
              <a:rPr lang="en-US" sz="2800" dirty="0" err="1"/>
              <a:t>khác</a:t>
            </a:r>
            <a:r>
              <a:rPr lang="en-US" sz="2800" dirty="0"/>
              <a:t>.</a:t>
            </a:r>
          </a:p>
          <a:p>
            <a:pPr lvl="1">
              <a:lnSpc>
                <a:spcPct val="120000"/>
              </a:lnSpc>
              <a:spcBef>
                <a:spcPts val="600"/>
              </a:spcBef>
            </a:pPr>
            <a:r>
              <a:rPr lang="en-US" sz="2800" dirty="0">
                <a:solidFill>
                  <a:srgbClr val="C00000"/>
                </a:solidFill>
              </a:rPr>
              <a:t>Ví dụ:	</a:t>
            </a:r>
          </a:p>
          <a:p>
            <a:pPr lvl="2">
              <a:lnSpc>
                <a:spcPct val="120000"/>
              </a:lnSpc>
              <a:spcBef>
                <a:spcPts val="600"/>
              </a:spcBef>
            </a:pPr>
            <a:r>
              <a:rPr lang="en-US" sz="2400" dirty="0" err="1"/>
              <a:t>Thuộc</a:t>
            </a:r>
            <a:r>
              <a:rPr lang="en-US" sz="2400" dirty="0"/>
              <a:t> </a:t>
            </a:r>
            <a:r>
              <a:rPr lang="en-US" sz="2400" dirty="0" err="1"/>
              <a:t>tính</a:t>
            </a:r>
            <a:r>
              <a:rPr lang="en-US" sz="2400" dirty="0"/>
              <a:t> </a:t>
            </a:r>
            <a:r>
              <a:rPr lang="en-US" sz="2400" dirty="0" err="1">
                <a:solidFill>
                  <a:srgbClr val="C00000"/>
                </a:solidFill>
              </a:rPr>
              <a:t>Thành</a:t>
            </a:r>
            <a:r>
              <a:rPr lang="en-US" sz="2400" dirty="0">
                <a:solidFill>
                  <a:srgbClr val="C00000"/>
                </a:solidFill>
              </a:rPr>
              <a:t> </a:t>
            </a:r>
            <a:r>
              <a:rPr lang="en-US" sz="2400" dirty="0" err="1">
                <a:solidFill>
                  <a:srgbClr val="C00000"/>
                </a:solidFill>
              </a:rPr>
              <a:t>tiền</a:t>
            </a:r>
            <a:r>
              <a:rPr lang="en-US" sz="2400" dirty="0">
                <a:solidFill>
                  <a:srgbClr val="C00000"/>
                </a:solidFill>
              </a:rPr>
              <a:t> </a:t>
            </a:r>
            <a:r>
              <a:rPr lang="en-US" sz="2400" dirty="0" err="1"/>
              <a:t>của</a:t>
            </a:r>
            <a:r>
              <a:rPr lang="en-US" sz="2400" dirty="0"/>
              <a:t> </a:t>
            </a:r>
            <a:r>
              <a:rPr lang="en-US" sz="2400" dirty="0" err="1"/>
              <a:t>hóa</a:t>
            </a:r>
            <a:r>
              <a:rPr lang="en-US" sz="2400" dirty="0"/>
              <a:t> </a:t>
            </a:r>
            <a:r>
              <a:rPr lang="en-US" sz="2400" dirty="0" err="1"/>
              <a:t>đơn</a:t>
            </a:r>
            <a:r>
              <a:rPr lang="en-US" sz="2400" dirty="0">
                <a:solidFill>
                  <a:srgbClr val="C00000"/>
                </a:solidFill>
              </a:rPr>
              <a:t>.</a:t>
            </a:r>
          </a:p>
          <a:p>
            <a:pPr lvl="2">
              <a:lnSpc>
                <a:spcPct val="120000"/>
              </a:lnSpc>
              <a:spcBef>
                <a:spcPts val="600"/>
              </a:spcBef>
            </a:pPr>
            <a:r>
              <a:rPr lang="en-US" sz="2400" dirty="0" err="1"/>
              <a:t>Thuộc</a:t>
            </a:r>
            <a:r>
              <a:rPr lang="en-US" sz="2400" dirty="0"/>
              <a:t> </a:t>
            </a:r>
            <a:r>
              <a:rPr lang="en-US" sz="2400" dirty="0" err="1"/>
              <a:t>tính</a:t>
            </a:r>
            <a:r>
              <a:rPr lang="en-US" sz="2400" dirty="0"/>
              <a:t> </a:t>
            </a:r>
            <a:r>
              <a:rPr lang="en-US" sz="2400" dirty="0" err="1">
                <a:solidFill>
                  <a:srgbClr val="C00000"/>
                </a:solidFill>
              </a:rPr>
              <a:t>Điểm</a:t>
            </a:r>
            <a:r>
              <a:rPr lang="en-US" sz="2400" dirty="0">
                <a:solidFill>
                  <a:srgbClr val="C00000"/>
                </a:solidFill>
              </a:rPr>
              <a:t> </a:t>
            </a:r>
            <a:r>
              <a:rPr lang="en-US" sz="2400" dirty="0" err="1">
                <a:solidFill>
                  <a:srgbClr val="C00000"/>
                </a:solidFill>
              </a:rPr>
              <a:t>trung</a:t>
            </a:r>
            <a:r>
              <a:rPr lang="en-US" sz="2400" dirty="0">
                <a:solidFill>
                  <a:srgbClr val="C00000"/>
                </a:solidFill>
              </a:rPr>
              <a:t> </a:t>
            </a:r>
            <a:r>
              <a:rPr lang="en-US" sz="2400" dirty="0" err="1">
                <a:solidFill>
                  <a:srgbClr val="C00000"/>
                </a:solidFill>
              </a:rPr>
              <a:t>bình</a:t>
            </a:r>
            <a:r>
              <a:rPr lang="en-US" sz="2400" dirty="0">
                <a:solidFill>
                  <a:srgbClr val="C00000"/>
                </a:solidFill>
              </a:rPr>
              <a:t> </a:t>
            </a:r>
            <a:r>
              <a:rPr lang="en-US" sz="2400" dirty="0" err="1"/>
              <a:t>của</a:t>
            </a:r>
            <a:r>
              <a:rPr lang="en-US" sz="2400" dirty="0"/>
              <a:t> </a:t>
            </a:r>
            <a:r>
              <a:rPr lang="en-US" sz="2400" dirty="0" err="1"/>
              <a:t>sinh</a:t>
            </a:r>
            <a:r>
              <a:rPr lang="en-US" sz="2400" dirty="0"/>
              <a:t> </a:t>
            </a:r>
            <a:r>
              <a:rPr lang="en-US" sz="2400" dirty="0" err="1"/>
              <a:t>viên</a:t>
            </a:r>
            <a:endParaRPr lang="en-US" sz="2400" dirty="0"/>
          </a:p>
        </p:txBody>
      </p:sp>
      <p:sp>
        <p:nvSpPr>
          <p:cNvPr id="6" name="Title 1"/>
          <p:cNvSpPr>
            <a:spLocks noGrp="1"/>
          </p:cNvSpPr>
          <p:nvPr>
            <p:ph type="title"/>
          </p:nvPr>
        </p:nvSpPr>
        <p:spPr>
          <a:xfrm>
            <a:off x="457200" y="304800"/>
            <a:ext cx="8229600" cy="609600"/>
          </a:xfrm>
        </p:spPr>
        <p:txBody>
          <a:bodyPr>
            <a:noAutofit/>
          </a:bodyPr>
          <a:lstStyle/>
          <a:p>
            <a:r>
              <a:rPr lang="en-US" sz="3200"/>
              <a:t>Các thành phần trong CDM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dirty="0" err="1"/>
              <a:t>Tổng</a:t>
            </a:r>
            <a:r>
              <a:rPr lang="en-US" sz="3200" dirty="0"/>
              <a:t> </a:t>
            </a:r>
            <a:r>
              <a:rPr lang="en-US" sz="3200" dirty="0" err="1"/>
              <a:t>kết</a:t>
            </a:r>
            <a:r>
              <a:rPr lang="en-US" sz="3200" dirty="0"/>
              <a:t>: </a:t>
            </a:r>
            <a:r>
              <a:rPr lang="en-US" sz="3200" dirty="0" err="1"/>
              <a:t>Xây</a:t>
            </a:r>
            <a:r>
              <a:rPr lang="en-US" sz="3200" dirty="0"/>
              <a:t> </a:t>
            </a:r>
            <a:r>
              <a:rPr lang="en-US" sz="3200" dirty="0" err="1"/>
              <a:t>dựng</a:t>
            </a:r>
            <a:r>
              <a:rPr lang="en-US" sz="3200" dirty="0"/>
              <a:t> </a:t>
            </a:r>
            <a:r>
              <a:rPr lang="en-US" sz="3200" dirty="0" err="1"/>
              <a:t>mô</a:t>
            </a:r>
            <a:r>
              <a:rPr lang="en-US" sz="3200" dirty="0"/>
              <a:t> </a:t>
            </a:r>
            <a:r>
              <a:rPr lang="en-US" sz="3200" dirty="0" err="1"/>
              <a:t>hình</a:t>
            </a:r>
            <a:r>
              <a:rPr lang="en-US" sz="3200" dirty="0"/>
              <a:t> CDM (ER)</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41</a:t>
            </a:fld>
            <a:endParaRPr lang="en-US"/>
          </a:p>
        </p:txBody>
      </p:sp>
      <p:sp>
        <p:nvSpPr>
          <p:cNvPr id="4" name="Content Placeholder 3"/>
          <p:cNvSpPr>
            <a:spLocks noGrp="1"/>
          </p:cNvSpPr>
          <p:nvPr>
            <p:ph sz="quarter" idx="1"/>
          </p:nvPr>
        </p:nvSpPr>
        <p:spPr>
          <a:xfrm>
            <a:off x="457200" y="1143000"/>
            <a:ext cx="8229600" cy="4572000"/>
          </a:xfrm>
        </p:spPr>
        <p:txBody>
          <a:bodyPr/>
          <a:lstStyle/>
          <a:p>
            <a:pPr>
              <a:lnSpc>
                <a:spcPct val="120000"/>
              </a:lnSpc>
              <a:spcBef>
                <a:spcPts val="600"/>
              </a:spcBef>
            </a:pPr>
            <a:r>
              <a:rPr lang="en-US" dirty="0" err="1"/>
              <a:t>Từ</a:t>
            </a:r>
            <a:r>
              <a:rPr lang="en-US" dirty="0"/>
              <a:t> </a:t>
            </a:r>
            <a:r>
              <a:rPr lang="en-US" dirty="0" err="1"/>
              <a:t>yêu</a:t>
            </a:r>
            <a:r>
              <a:rPr lang="en-US" dirty="0"/>
              <a:t> </a:t>
            </a:r>
            <a:r>
              <a:rPr lang="en-US" dirty="0" err="1"/>
              <a:t>cầu</a:t>
            </a:r>
            <a:r>
              <a:rPr lang="en-US" dirty="0"/>
              <a:t> </a:t>
            </a:r>
            <a:r>
              <a:rPr lang="en-US" dirty="0" err="1"/>
              <a:t>chức</a:t>
            </a:r>
            <a:r>
              <a:rPr lang="en-US" dirty="0"/>
              <a:t> </a:t>
            </a:r>
            <a:r>
              <a:rPr lang="en-US" dirty="0" err="1"/>
              <a:t>năng</a:t>
            </a:r>
            <a:endParaRPr lang="en-US" dirty="0"/>
          </a:p>
          <a:p>
            <a:pPr lvl="1">
              <a:lnSpc>
                <a:spcPct val="120000"/>
              </a:lnSpc>
              <a:spcBef>
                <a:spcPts val="600"/>
              </a:spcBef>
            </a:pPr>
            <a:r>
              <a:rPr lang="en-US" dirty="0" err="1"/>
              <a:t>Danh</a:t>
            </a:r>
            <a:r>
              <a:rPr lang="en-US" dirty="0"/>
              <a:t> </a:t>
            </a:r>
            <a:r>
              <a:rPr lang="en-US" dirty="0" err="1"/>
              <a:t>sách</a:t>
            </a:r>
            <a:r>
              <a:rPr lang="en-US" dirty="0"/>
              <a:t> </a:t>
            </a:r>
            <a:r>
              <a:rPr lang="en-US" dirty="0" err="1"/>
              <a:t>biểu</a:t>
            </a:r>
            <a:r>
              <a:rPr lang="en-US" dirty="0"/>
              <a:t> </a:t>
            </a:r>
            <a:r>
              <a:rPr lang="en-US" dirty="0" err="1"/>
              <a:t>mẫu</a:t>
            </a:r>
            <a:r>
              <a:rPr lang="en-US" dirty="0"/>
              <a:t>, </a:t>
            </a:r>
            <a:r>
              <a:rPr lang="en-US" dirty="0" err="1"/>
              <a:t>thống</a:t>
            </a:r>
            <a:r>
              <a:rPr lang="en-US" dirty="0"/>
              <a:t> </a:t>
            </a:r>
            <a:r>
              <a:rPr lang="en-US" dirty="0" err="1"/>
              <a:t>kê</a:t>
            </a:r>
            <a:endParaRPr lang="en-US" dirty="0"/>
          </a:p>
          <a:p>
            <a:pPr lvl="1">
              <a:lnSpc>
                <a:spcPct val="120000"/>
              </a:lnSpc>
              <a:spcBef>
                <a:spcPts val="600"/>
              </a:spcBef>
            </a:pPr>
            <a:r>
              <a:rPr lang="en-US" dirty="0"/>
              <a:t>Qui </a:t>
            </a:r>
            <a:r>
              <a:rPr lang="en-US" dirty="0" err="1"/>
              <a:t>trình</a:t>
            </a:r>
            <a:r>
              <a:rPr lang="en-US" dirty="0"/>
              <a:t> </a:t>
            </a:r>
            <a:r>
              <a:rPr lang="en-US" dirty="0" err="1"/>
              <a:t>xử</a:t>
            </a:r>
            <a:r>
              <a:rPr lang="en-US" dirty="0"/>
              <a:t> </a:t>
            </a:r>
            <a:r>
              <a:rPr lang="en-US" dirty="0" err="1"/>
              <a:t>lý</a:t>
            </a:r>
            <a:r>
              <a:rPr lang="en-US" dirty="0"/>
              <a:t> </a:t>
            </a:r>
            <a:r>
              <a:rPr lang="en-US" dirty="0" err="1"/>
              <a:t>nghiệp</a:t>
            </a:r>
            <a:r>
              <a:rPr lang="en-US" dirty="0"/>
              <a:t> vụ (BPM, DFD)</a:t>
            </a:r>
          </a:p>
          <a:p>
            <a:pPr>
              <a:lnSpc>
                <a:spcPct val="120000"/>
              </a:lnSpc>
              <a:spcBef>
                <a:spcPts val="600"/>
              </a:spcBef>
            </a:pPr>
            <a:r>
              <a:rPr lang="en-US" dirty="0" err="1"/>
              <a:t>Từ</a:t>
            </a:r>
            <a:r>
              <a:rPr lang="en-US" dirty="0"/>
              <a:t> </a:t>
            </a:r>
            <a:r>
              <a:rPr lang="en-US" dirty="0" err="1"/>
              <a:t>yêu</a:t>
            </a:r>
            <a:r>
              <a:rPr lang="en-US" dirty="0"/>
              <a:t> </a:t>
            </a:r>
            <a:r>
              <a:rPr lang="en-US" dirty="0" err="1"/>
              <a:t>cầu</a:t>
            </a:r>
            <a:r>
              <a:rPr lang="en-US" dirty="0"/>
              <a:t> phi </a:t>
            </a:r>
            <a:r>
              <a:rPr lang="en-US" dirty="0" err="1"/>
              <a:t>chức</a:t>
            </a:r>
            <a:r>
              <a:rPr lang="en-US" dirty="0"/>
              <a:t> </a:t>
            </a:r>
            <a:r>
              <a:rPr lang="en-US" dirty="0" err="1"/>
              <a:t>năng</a:t>
            </a:r>
            <a:endParaRPr lang="en-US" dirty="0"/>
          </a:p>
          <a:p>
            <a:pPr>
              <a:lnSpc>
                <a:spcPct val="120000"/>
              </a:lnSpc>
              <a:spcBef>
                <a:spcPts val="1200"/>
              </a:spcBef>
              <a:buNone/>
            </a:pPr>
            <a:r>
              <a:rPr lang="en-US" dirty="0"/>
              <a:t>                     </a:t>
            </a:r>
            <a:r>
              <a:rPr lang="en-US" dirty="0" err="1"/>
              <a:t>Yêu</a:t>
            </a:r>
            <a:r>
              <a:rPr lang="en-US" dirty="0"/>
              <a:t> </a:t>
            </a:r>
            <a:r>
              <a:rPr lang="en-US" dirty="0" err="1"/>
              <a:t>cầu</a:t>
            </a:r>
            <a:r>
              <a:rPr lang="en-US" dirty="0"/>
              <a:t> </a:t>
            </a:r>
            <a:r>
              <a:rPr lang="en-US" dirty="0" err="1"/>
              <a:t>trong</a:t>
            </a:r>
            <a:r>
              <a:rPr lang="en-US" dirty="0"/>
              <a:t> CDM?</a:t>
            </a:r>
          </a:p>
          <a:p>
            <a:pPr>
              <a:lnSpc>
                <a:spcPct val="120000"/>
              </a:lnSpc>
              <a:spcBef>
                <a:spcPts val="600"/>
              </a:spcBef>
              <a:buNone/>
            </a:pPr>
            <a:endParaRPr lang="en-US" dirty="0"/>
          </a:p>
        </p:txBody>
      </p:sp>
      <p:sp>
        <p:nvSpPr>
          <p:cNvPr id="5" name="Right Arrow 4"/>
          <p:cNvSpPr/>
          <p:nvPr/>
        </p:nvSpPr>
        <p:spPr>
          <a:xfrm>
            <a:off x="1066800" y="35052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609600"/>
          </a:xfrm>
        </p:spPr>
        <p:txBody>
          <a:bodyPr>
            <a:noAutofit/>
          </a:bodyPr>
          <a:lstStyle/>
          <a:p>
            <a:r>
              <a:rPr lang="en-US" sz="3200" dirty="0" err="1"/>
              <a:t>Tổng</a:t>
            </a:r>
            <a:r>
              <a:rPr lang="en-US" sz="3200" dirty="0"/>
              <a:t> </a:t>
            </a:r>
            <a:r>
              <a:rPr lang="en-US" sz="3200" dirty="0" err="1"/>
              <a:t>kết</a:t>
            </a:r>
            <a:r>
              <a:rPr lang="en-US" sz="3200" dirty="0"/>
              <a:t>: </a:t>
            </a:r>
            <a:r>
              <a:rPr lang="en-US" sz="3200" dirty="0" err="1"/>
              <a:t>Các</a:t>
            </a:r>
            <a:r>
              <a:rPr lang="en-US" sz="3200" dirty="0"/>
              <a:t> </a:t>
            </a:r>
            <a:r>
              <a:rPr lang="en-US" sz="3200" dirty="0" err="1"/>
              <a:t>bước</a:t>
            </a:r>
            <a:r>
              <a:rPr lang="en-US" sz="3200" dirty="0"/>
              <a:t> </a:t>
            </a:r>
            <a:r>
              <a:rPr lang="en-US" sz="3200" dirty="0" err="1"/>
              <a:t>xây</a:t>
            </a:r>
            <a:r>
              <a:rPr lang="en-US" sz="3200" dirty="0"/>
              <a:t> </a:t>
            </a:r>
            <a:r>
              <a:rPr lang="en-US" sz="3200" dirty="0" err="1"/>
              <a:t>dựng</a:t>
            </a:r>
            <a:r>
              <a:rPr lang="en-US" sz="3200" dirty="0"/>
              <a:t> </a:t>
            </a:r>
            <a:r>
              <a:rPr lang="en-US" sz="3200" dirty="0" err="1"/>
              <a:t>mô</a:t>
            </a:r>
            <a:r>
              <a:rPr lang="en-US" sz="3200" dirty="0"/>
              <a:t> </a:t>
            </a:r>
            <a:r>
              <a:rPr lang="en-US" sz="3200" dirty="0" err="1"/>
              <a:t>hình</a:t>
            </a:r>
            <a:r>
              <a:rPr lang="en-US" sz="3200" dirty="0"/>
              <a:t> CDM</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42</a:t>
            </a:fld>
            <a:endParaRPr lang="en-US"/>
          </a:p>
        </p:txBody>
      </p:sp>
      <p:sp>
        <p:nvSpPr>
          <p:cNvPr id="4" name="Content Placeholder 3"/>
          <p:cNvSpPr>
            <a:spLocks noGrp="1"/>
          </p:cNvSpPr>
          <p:nvPr>
            <p:ph sz="quarter" idx="1"/>
          </p:nvPr>
        </p:nvSpPr>
        <p:spPr>
          <a:xfrm>
            <a:off x="381000" y="1219200"/>
            <a:ext cx="8305800" cy="4572000"/>
          </a:xfrm>
        </p:spPr>
        <p:txBody>
          <a:bodyPr>
            <a:normAutofit lnSpcReduction="10000"/>
          </a:bodyPr>
          <a:lstStyle/>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tập</a:t>
            </a:r>
            <a:r>
              <a:rPr lang="en-US" sz="2800" b="1" dirty="0"/>
              <a:t> </a:t>
            </a:r>
            <a:r>
              <a:rPr lang="en-US" sz="2800" b="1" dirty="0" err="1"/>
              <a:t>thực</a:t>
            </a:r>
            <a:r>
              <a:rPr lang="en-US" sz="2800" b="1" dirty="0"/>
              <a:t> </a:t>
            </a:r>
            <a:r>
              <a:rPr lang="en-US" sz="2800" b="1" dirty="0" err="1"/>
              <a:t>thê</a:t>
            </a:r>
            <a:r>
              <a:rPr lang="en-US" sz="2800" b="1" dirty="0"/>
              <a:t>̉</a:t>
            </a:r>
          </a:p>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mối</a:t>
            </a:r>
            <a:r>
              <a:rPr lang="en-US" sz="2800" b="1" dirty="0"/>
              <a:t> </a:t>
            </a:r>
            <a:r>
              <a:rPr lang="en-US" sz="2800" b="1" dirty="0" err="1"/>
              <a:t>kết</a:t>
            </a:r>
            <a:r>
              <a:rPr lang="en-US" sz="2800" b="1" dirty="0"/>
              <a:t> </a:t>
            </a:r>
            <a:r>
              <a:rPr lang="en-US" sz="2800" b="1" dirty="0" err="1"/>
              <a:t>hợp</a:t>
            </a:r>
            <a:endParaRPr lang="en-US" sz="2800" b="1" dirty="0"/>
          </a:p>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thuộc</a:t>
            </a:r>
            <a:r>
              <a:rPr lang="en-US" sz="2800" b="1" dirty="0"/>
              <a:t> </a:t>
            </a:r>
            <a:r>
              <a:rPr lang="en-US" sz="2800" b="1" dirty="0" err="1"/>
              <a:t>tính</a:t>
            </a:r>
            <a:r>
              <a:rPr lang="en-US" sz="2800" b="1" dirty="0"/>
              <a:t> </a:t>
            </a:r>
            <a:r>
              <a:rPr lang="en-US" sz="2800" dirty="0" err="1"/>
              <a:t>cho</a:t>
            </a:r>
            <a:r>
              <a:rPr lang="en-US" sz="2800" dirty="0"/>
              <a:t> </a:t>
            </a:r>
            <a:r>
              <a:rPr lang="en-US" sz="2800" dirty="0" err="1"/>
              <a:t>tập</a:t>
            </a:r>
            <a:r>
              <a:rPr lang="en-US" sz="2800" dirty="0"/>
              <a:t> </a:t>
            </a:r>
            <a:r>
              <a:rPr lang="en-US" sz="2800" dirty="0" err="1"/>
              <a:t>thực</a:t>
            </a:r>
            <a:r>
              <a:rPr lang="en-US" sz="2800" dirty="0"/>
              <a:t> </a:t>
            </a:r>
            <a:r>
              <a:rPr lang="en-US" sz="2800" dirty="0" err="1"/>
              <a:t>thê</a:t>
            </a:r>
            <a:r>
              <a:rPr lang="en-US" sz="2800" dirty="0"/>
              <a:t>̉ </a:t>
            </a:r>
            <a:r>
              <a:rPr lang="en-US" sz="2800" dirty="0" err="1"/>
              <a:t>và</a:t>
            </a:r>
            <a:r>
              <a:rPr lang="en-US" sz="2800" dirty="0"/>
              <a:t> </a:t>
            </a:r>
            <a:r>
              <a:rPr lang="en-US" sz="2800" dirty="0" err="1"/>
              <a:t>mối</a:t>
            </a:r>
            <a:r>
              <a:rPr lang="en-US" sz="2800" dirty="0"/>
              <a:t> </a:t>
            </a:r>
            <a:r>
              <a:rPr lang="en-US" sz="2800" dirty="0" err="1"/>
              <a:t>kết</a:t>
            </a:r>
            <a:r>
              <a:rPr lang="en-US" sz="2800" dirty="0"/>
              <a:t> </a:t>
            </a:r>
            <a:r>
              <a:rPr lang="en-US" sz="2800" dirty="0" err="1"/>
              <a:t>hợp</a:t>
            </a:r>
            <a:endParaRPr lang="en-US" sz="2800" dirty="0"/>
          </a:p>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miền</a:t>
            </a:r>
            <a:r>
              <a:rPr lang="en-US" sz="2800" b="1" dirty="0"/>
              <a:t> </a:t>
            </a:r>
            <a:r>
              <a:rPr lang="en-US" sz="2800" b="1" dirty="0" err="1"/>
              <a:t>giá</a:t>
            </a:r>
            <a:r>
              <a:rPr lang="en-US" sz="2800" b="1" dirty="0"/>
              <a:t> trị </a:t>
            </a:r>
            <a:r>
              <a:rPr lang="en-US" sz="2800" dirty="0" err="1"/>
              <a:t>cho</a:t>
            </a:r>
            <a:r>
              <a:rPr lang="en-US" sz="2800" dirty="0"/>
              <a:t> </a:t>
            </a:r>
            <a:r>
              <a:rPr lang="en-US" sz="2800" dirty="0" err="1"/>
              <a:t>từng</a:t>
            </a:r>
            <a:r>
              <a:rPr lang="en-US" sz="2800" dirty="0"/>
              <a:t> </a:t>
            </a:r>
            <a:r>
              <a:rPr lang="en-US" sz="2800" dirty="0" err="1"/>
              <a:t>thuộc</a:t>
            </a:r>
            <a:r>
              <a:rPr lang="en-US" sz="2800" dirty="0"/>
              <a:t> </a:t>
            </a:r>
            <a:r>
              <a:rPr lang="en-US" sz="2800" dirty="0" err="1"/>
              <a:t>tính</a:t>
            </a:r>
            <a:endParaRPr lang="en-US" sz="2800" dirty="0"/>
          </a:p>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thuộc</a:t>
            </a:r>
            <a:r>
              <a:rPr lang="en-US" sz="2800" b="1" dirty="0"/>
              <a:t> </a:t>
            </a:r>
            <a:r>
              <a:rPr lang="en-US" sz="2800" b="1" dirty="0" err="1"/>
              <a:t>tính</a:t>
            </a:r>
            <a:r>
              <a:rPr lang="en-US" sz="2800" b="1" dirty="0"/>
              <a:t> </a:t>
            </a:r>
            <a:r>
              <a:rPr lang="en-US" sz="2800" b="1" dirty="0" err="1"/>
              <a:t>khóa</a:t>
            </a:r>
            <a:r>
              <a:rPr lang="en-US" sz="2800" b="1" dirty="0"/>
              <a:t>, </a:t>
            </a:r>
            <a:r>
              <a:rPr lang="en-US" sz="2800" b="1" dirty="0" err="1"/>
              <a:t>thuộc</a:t>
            </a:r>
            <a:r>
              <a:rPr lang="en-US" sz="2800" b="1" dirty="0"/>
              <a:t> </a:t>
            </a:r>
            <a:r>
              <a:rPr lang="en-US" sz="2800" b="1" dirty="0" err="1"/>
              <a:t>tính</a:t>
            </a:r>
            <a:r>
              <a:rPr lang="en-US" sz="2800" b="1" dirty="0"/>
              <a:t> </a:t>
            </a:r>
            <a:r>
              <a:rPr lang="en-US" sz="2800" b="1" dirty="0" err="1"/>
              <a:t>bắt</a:t>
            </a:r>
            <a:r>
              <a:rPr lang="en-US" sz="2800" b="1" dirty="0"/>
              <a:t> </a:t>
            </a:r>
            <a:r>
              <a:rPr lang="en-US" sz="2800" b="1" dirty="0" err="1"/>
              <a:t>buộc</a:t>
            </a:r>
            <a:r>
              <a:rPr lang="en-US" sz="2800" b="1" dirty="0"/>
              <a:t>, </a:t>
            </a:r>
            <a:r>
              <a:rPr lang="en-US" sz="2800" b="1" dirty="0" err="1"/>
              <a:t>thuộc</a:t>
            </a:r>
            <a:r>
              <a:rPr lang="en-US" sz="2800" b="1" dirty="0"/>
              <a:t> </a:t>
            </a:r>
            <a:r>
              <a:rPr lang="en-US" sz="2800" b="1" dirty="0" err="1"/>
              <a:t>tính</a:t>
            </a:r>
            <a:r>
              <a:rPr lang="en-US" sz="2800" b="1" dirty="0"/>
              <a:t> unique</a:t>
            </a:r>
          </a:p>
          <a:p>
            <a:pPr algn="just">
              <a:lnSpc>
                <a:spcPct val="130000"/>
              </a:lnSpc>
              <a:spcBef>
                <a:spcPts val="600"/>
              </a:spcBef>
            </a:pPr>
            <a:r>
              <a:rPr lang="en-US" sz="2800" dirty="0" err="1"/>
              <a:t>Xác</a:t>
            </a:r>
            <a:r>
              <a:rPr lang="en-US" sz="2800" dirty="0"/>
              <a:t> </a:t>
            </a:r>
            <a:r>
              <a:rPr lang="en-US" sz="2800" dirty="0" err="1"/>
              <a:t>định</a:t>
            </a:r>
            <a:r>
              <a:rPr lang="en-US" sz="2800" dirty="0"/>
              <a:t> </a:t>
            </a:r>
            <a:r>
              <a:rPr lang="en-US" sz="2800" b="1" dirty="0" err="1"/>
              <a:t>bản</a:t>
            </a:r>
            <a:r>
              <a:rPr lang="en-US" sz="2800" b="1" dirty="0"/>
              <a:t> </a:t>
            </a:r>
            <a:r>
              <a:rPr lang="en-US" sz="2800" b="1" dirty="0" err="1"/>
              <a:t>sô</a:t>
            </a:r>
            <a:r>
              <a:rPr lang="en-US" sz="2800" b="1" dirty="0"/>
              <a:t>́ (0,1; 1,1; 0,n; 1,n) </a:t>
            </a:r>
            <a:r>
              <a:rPr lang="en-US" sz="2800" dirty="0" err="1"/>
              <a:t>cho</a:t>
            </a:r>
            <a:r>
              <a:rPr lang="en-US" sz="2800" dirty="0"/>
              <a:t> </a:t>
            </a:r>
            <a:r>
              <a:rPr lang="en-US" sz="2800" dirty="0" err="1"/>
              <a:t>quan</a:t>
            </a:r>
            <a:r>
              <a:rPr lang="en-US" sz="2800" dirty="0"/>
              <a:t> </a:t>
            </a:r>
            <a:r>
              <a:rPr lang="en-US" sz="2800" dirty="0" err="1"/>
              <a:t>hệ</a:t>
            </a:r>
            <a:r>
              <a:rPr lang="en-US" sz="2800" dirty="0"/>
              <a:t>, </a:t>
            </a:r>
            <a:r>
              <a:rPr lang="en-US" sz="2800" dirty="0" err="1"/>
              <a:t>kết</a:t>
            </a:r>
            <a:r>
              <a:rPr lang="en-US" sz="2800" dirty="0"/>
              <a:t> </a:t>
            </a:r>
            <a:r>
              <a:rPr lang="en-US" sz="2800" dirty="0" err="1"/>
              <a:t>hợp</a:t>
            </a:r>
            <a:endParaRPr lang="en-US" sz="2800" dirty="0"/>
          </a:p>
          <a:p>
            <a:pPr algn="just">
              <a:lnSpc>
                <a:spcPct val="130000"/>
              </a:lnSpc>
              <a:spcBef>
                <a:spcPts val="600"/>
              </a:spcBef>
              <a:buNone/>
            </a:pPr>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dirty="0" err="1"/>
              <a:t>Tạo</a:t>
            </a:r>
            <a:r>
              <a:rPr lang="en-US" sz="3200" dirty="0"/>
              <a:t> </a:t>
            </a:r>
            <a:r>
              <a:rPr lang="en-US" sz="3200" dirty="0" err="1"/>
              <a:t>mô</a:t>
            </a:r>
            <a:r>
              <a:rPr lang="en-US" sz="3200" dirty="0"/>
              <a:t> </a:t>
            </a:r>
            <a:r>
              <a:rPr lang="en-US" sz="3200" dirty="0" err="1"/>
              <a:t>hình</a:t>
            </a:r>
            <a:r>
              <a:rPr lang="en-US" sz="3200" dirty="0"/>
              <a:t> CDM </a:t>
            </a:r>
            <a:r>
              <a:rPr lang="en-US" sz="3200" dirty="0" err="1"/>
              <a:t>trong</a:t>
            </a:r>
            <a:r>
              <a:rPr lang="en-US" sz="3200" dirty="0"/>
              <a:t> Power Designer</a:t>
            </a:r>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43</a:t>
            </a:fld>
            <a:endParaRPr lang="en-US"/>
          </a:p>
        </p:txBody>
      </p:sp>
      <p:sp>
        <p:nvSpPr>
          <p:cNvPr id="4" name="Content Placeholder 3"/>
          <p:cNvSpPr>
            <a:spLocks noGrp="1"/>
          </p:cNvSpPr>
          <p:nvPr>
            <p:ph sz="quarter" idx="1"/>
          </p:nvPr>
        </p:nvSpPr>
        <p:spPr>
          <a:xfrm>
            <a:off x="457200" y="1219200"/>
            <a:ext cx="8229600" cy="4572000"/>
          </a:xfrm>
        </p:spPr>
        <p:txBody>
          <a:bodyPr>
            <a:normAutofit/>
          </a:bodyPr>
          <a:lstStyle/>
          <a:p>
            <a:pPr>
              <a:lnSpc>
                <a:spcPct val="130000"/>
              </a:lnSpc>
              <a:spcBef>
                <a:spcPts val="600"/>
              </a:spcBef>
            </a:pPr>
            <a:r>
              <a:rPr lang="en-US" sz="2800" dirty="0" err="1"/>
              <a:t>Tạo</a:t>
            </a:r>
            <a:r>
              <a:rPr lang="en-US" sz="2800" dirty="0"/>
              <a:t> </a:t>
            </a:r>
            <a:r>
              <a:rPr lang="en-US" sz="2800" dirty="0" err="1"/>
              <a:t>mới</a:t>
            </a:r>
            <a:r>
              <a:rPr lang="en-US" sz="2800" dirty="0"/>
              <a:t> </a:t>
            </a:r>
            <a:r>
              <a:rPr lang="en-US" sz="2800" dirty="0" err="1"/>
              <a:t>mô</a:t>
            </a:r>
            <a:r>
              <a:rPr lang="en-US" sz="2800" dirty="0"/>
              <a:t> </a:t>
            </a:r>
            <a:r>
              <a:rPr lang="en-US" sz="2800" dirty="0" err="1"/>
              <a:t>hình</a:t>
            </a:r>
            <a:r>
              <a:rPr lang="en-US" sz="2800" dirty="0"/>
              <a:t> CDM</a:t>
            </a:r>
          </a:p>
          <a:p>
            <a:pPr>
              <a:lnSpc>
                <a:spcPct val="130000"/>
              </a:lnSpc>
              <a:spcBef>
                <a:spcPts val="600"/>
              </a:spcBef>
            </a:pPr>
            <a:r>
              <a:rPr lang="en-US" sz="2800" dirty="0" err="1"/>
              <a:t>Tạo</a:t>
            </a:r>
            <a:r>
              <a:rPr lang="en-US" sz="2800" dirty="0"/>
              <a:t> </a:t>
            </a:r>
            <a:r>
              <a:rPr lang="en-US" sz="2800" dirty="0" err="1"/>
              <a:t>thực</a:t>
            </a:r>
            <a:r>
              <a:rPr lang="en-US" sz="2800" dirty="0"/>
              <a:t> </a:t>
            </a:r>
            <a:r>
              <a:rPr lang="en-US" sz="2800" dirty="0" err="1"/>
              <a:t>thê</a:t>
            </a:r>
            <a:r>
              <a:rPr lang="en-US" sz="2800" dirty="0"/>
              <a:t>̉</a:t>
            </a:r>
          </a:p>
          <a:p>
            <a:pPr>
              <a:lnSpc>
                <a:spcPct val="130000"/>
              </a:lnSpc>
              <a:spcBef>
                <a:spcPts val="600"/>
              </a:spcBef>
            </a:pPr>
            <a:r>
              <a:rPr lang="en-US" sz="2800" dirty="0" err="1"/>
              <a:t>Mô</a:t>
            </a:r>
            <a:r>
              <a:rPr lang="en-US" sz="2800" dirty="0"/>
              <a:t> tả </a:t>
            </a:r>
            <a:r>
              <a:rPr lang="en-US" sz="2800" dirty="0" err="1"/>
              <a:t>thuộc</a:t>
            </a:r>
            <a:r>
              <a:rPr lang="en-US" sz="2800" dirty="0"/>
              <a:t> </a:t>
            </a:r>
            <a:r>
              <a:rPr lang="en-US" sz="2800" dirty="0" err="1"/>
              <a:t>tính</a:t>
            </a:r>
            <a:r>
              <a:rPr lang="en-US" sz="2800" dirty="0"/>
              <a:t> </a:t>
            </a:r>
            <a:r>
              <a:rPr lang="en-US" sz="2800" dirty="0" err="1"/>
              <a:t>của</a:t>
            </a:r>
            <a:r>
              <a:rPr lang="en-US" sz="2800" dirty="0"/>
              <a:t> </a:t>
            </a:r>
            <a:r>
              <a:rPr lang="en-US" sz="2800" dirty="0" err="1"/>
              <a:t>thực</a:t>
            </a:r>
            <a:r>
              <a:rPr lang="en-US" sz="2800" dirty="0"/>
              <a:t> </a:t>
            </a:r>
            <a:r>
              <a:rPr lang="en-US" sz="2800" dirty="0" err="1"/>
              <a:t>thê</a:t>
            </a:r>
            <a:r>
              <a:rPr lang="en-US" sz="2800" dirty="0"/>
              <a:t>̉</a:t>
            </a:r>
          </a:p>
          <a:p>
            <a:pPr>
              <a:lnSpc>
                <a:spcPct val="130000"/>
              </a:lnSpc>
              <a:spcBef>
                <a:spcPts val="600"/>
              </a:spcBef>
            </a:pPr>
            <a:r>
              <a:rPr lang="en-US" sz="2800" dirty="0" err="1"/>
              <a:t>Tạo</a:t>
            </a:r>
            <a:r>
              <a:rPr lang="en-US" sz="2800" dirty="0"/>
              <a:t> </a:t>
            </a:r>
            <a:r>
              <a:rPr lang="en-US" sz="2800" dirty="0" err="1"/>
              <a:t>mối</a:t>
            </a:r>
            <a:r>
              <a:rPr lang="en-US" sz="2800" dirty="0"/>
              <a:t> </a:t>
            </a:r>
            <a:r>
              <a:rPr lang="en-US" sz="2800" dirty="0" err="1"/>
              <a:t>kết</a:t>
            </a:r>
            <a:r>
              <a:rPr lang="en-US" sz="2800" dirty="0"/>
              <a:t> </a:t>
            </a:r>
            <a:r>
              <a:rPr lang="en-US" sz="2800" dirty="0" err="1"/>
              <a:t>hợp</a:t>
            </a:r>
            <a:endParaRPr lang="en-US" sz="2800" dirty="0"/>
          </a:p>
          <a:p>
            <a:pPr>
              <a:lnSpc>
                <a:spcPct val="130000"/>
              </a:lnSpc>
              <a:spcBef>
                <a:spcPts val="600"/>
              </a:spcBef>
            </a:pPr>
            <a:r>
              <a:rPr lang="en-US" sz="2800" dirty="0" err="1"/>
              <a:t>Mô</a:t>
            </a:r>
            <a:r>
              <a:rPr lang="en-US" sz="2800" dirty="0"/>
              <a:t> tả </a:t>
            </a:r>
            <a:r>
              <a:rPr lang="en-US" sz="2800" dirty="0" err="1"/>
              <a:t>thuộc</a:t>
            </a:r>
            <a:r>
              <a:rPr lang="en-US" sz="2800" dirty="0"/>
              <a:t> </a:t>
            </a:r>
            <a:r>
              <a:rPr lang="en-US" sz="2800" dirty="0" err="1"/>
              <a:t>tính</a:t>
            </a:r>
            <a:r>
              <a:rPr lang="en-US" sz="2800" dirty="0"/>
              <a:t> </a:t>
            </a:r>
            <a:r>
              <a:rPr lang="en-US" sz="2800" dirty="0" err="1"/>
              <a:t>cho</a:t>
            </a:r>
            <a:r>
              <a:rPr lang="en-US" sz="2800" dirty="0"/>
              <a:t> </a:t>
            </a:r>
            <a:r>
              <a:rPr lang="en-US" sz="2800" dirty="0" err="1"/>
              <a:t>mối</a:t>
            </a:r>
            <a:r>
              <a:rPr lang="en-US" sz="2800" dirty="0"/>
              <a:t> </a:t>
            </a:r>
            <a:r>
              <a:rPr lang="en-US" sz="2800" dirty="0" err="1"/>
              <a:t>kết</a:t>
            </a:r>
            <a:r>
              <a:rPr lang="en-US" sz="2800" dirty="0"/>
              <a:t> </a:t>
            </a:r>
            <a:r>
              <a:rPr lang="en-US" sz="2800" dirty="0" err="1"/>
              <a:t>hợp</a:t>
            </a:r>
            <a:endParaRPr lang="en-US" sz="2800" dirty="0"/>
          </a:p>
          <a:p>
            <a:pPr>
              <a:lnSpc>
                <a:spcPct val="130000"/>
              </a:lnSpc>
              <a:spcBef>
                <a:spcPts val="600"/>
              </a:spcBef>
            </a:pPr>
            <a:r>
              <a:rPr lang="en-US" sz="2800" dirty="0" err="1"/>
              <a:t>Tạo</a:t>
            </a:r>
            <a:r>
              <a:rPr lang="en-US" sz="2800" dirty="0"/>
              <a:t> </a:t>
            </a:r>
            <a:r>
              <a:rPr lang="en-US" sz="2800" dirty="0" err="1"/>
              <a:t>mối</a:t>
            </a:r>
            <a:r>
              <a:rPr lang="en-US" sz="2800" dirty="0"/>
              <a:t> </a:t>
            </a:r>
            <a:r>
              <a:rPr lang="en-US" sz="2800" dirty="0" err="1"/>
              <a:t>quan</a:t>
            </a:r>
            <a:r>
              <a:rPr lang="en-US" sz="2800" dirty="0"/>
              <a:t> </a:t>
            </a:r>
            <a:r>
              <a:rPr lang="en-US" sz="2800" dirty="0" err="1"/>
              <a:t>hệ</a:t>
            </a:r>
            <a:r>
              <a:rPr lang="en-US" sz="2800" dirty="0"/>
              <a:t> </a:t>
            </a:r>
            <a:r>
              <a:rPr lang="en-US" sz="2800" dirty="0" err="1"/>
              <a:t>giữa</a:t>
            </a:r>
            <a:r>
              <a:rPr lang="en-US" sz="2800" dirty="0"/>
              <a:t> </a:t>
            </a:r>
            <a:r>
              <a:rPr lang="en-US" sz="2800" dirty="0" err="1"/>
              <a:t>các</a:t>
            </a:r>
            <a:r>
              <a:rPr lang="en-US" sz="2800" dirty="0"/>
              <a:t> </a:t>
            </a:r>
            <a:r>
              <a:rPr lang="en-US" sz="2800" dirty="0" err="1"/>
              <a:t>thực</a:t>
            </a:r>
            <a:r>
              <a:rPr lang="en-US" sz="2800" dirty="0"/>
              <a:t> </a:t>
            </a:r>
            <a:r>
              <a:rPr lang="en-US" sz="2800" dirty="0" err="1"/>
              <a:t>thê</a:t>
            </a:r>
            <a:r>
              <a:rPr lang="en-US" sz="2800" dirty="0"/>
              <a:t>̉/</a:t>
            </a:r>
            <a:r>
              <a:rPr lang="en-US" sz="2800" dirty="0" err="1"/>
              <a:t>mối</a:t>
            </a:r>
            <a:r>
              <a:rPr lang="en-US" sz="2800" dirty="0"/>
              <a:t> </a:t>
            </a:r>
            <a:r>
              <a:rPr lang="en-US" sz="2800" dirty="0" err="1"/>
              <a:t>kết</a:t>
            </a:r>
            <a:r>
              <a:rPr lang="en-US" sz="2800" dirty="0"/>
              <a:t> </a:t>
            </a:r>
            <a:r>
              <a:rPr lang="en-US" sz="2800" dirty="0" err="1"/>
              <a:t>hợp</a:t>
            </a:r>
            <a:endParaRPr lang="en-US" sz="2800" dirty="0"/>
          </a:p>
          <a:p>
            <a:pPr>
              <a:lnSpc>
                <a:spcPct val="130000"/>
              </a:lnSpc>
              <a:spcBef>
                <a:spcPts val="600"/>
              </a:spcBef>
            </a:pPr>
            <a:r>
              <a:rPr lang="en-US" sz="2800" dirty="0" err="1"/>
              <a:t>Phát</a:t>
            </a:r>
            <a:r>
              <a:rPr lang="en-US" sz="2800" dirty="0"/>
              <a:t> </a:t>
            </a:r>
            <a:r>
              <a:rPr lang="en-US" sz="2800" dirty="0" err="1"/>
              <a:t>sinh</a:t>
            </a:r>
            <a:r>
              <a:rPr lang="en-US" sz="2800" dirty="0"/>
              <a:t> Report.</a:t>
            </a:r>
          </a:p>
          <a:p>
            <a:pPr>
              <a:lnSpc>
                <a:spcPct val="130000"/>
              </a:lnSpc>
              <a:spcBef>
                <a:spcPts val="600"/>
              </a:spcBef>
              <a:buNone/>
            </a:pPr>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4962"/>
            <a:ext cx="8382000" cy="579438"/>
          </a:xfrm>
        </p:spPr>
        <p:txBody>
          <a:bodyPr>
            <a:noAutofit/>
          </a:bodyPr>
          <a:lstStyle/>
          <a:p>
            <a:r>
              <a:rPr lang="en-US" sz="3200" dirty="0" err="1"/>
              <a:t>Bài</a:t>
            </a:r>
            <a:r>
              <a:rPr lang="en-US" sz="3200" dirty="0"/>
              <a:t> </a:t>
            </a:r>
            <a:r>
              <a:rPr lang="en-US" sz="3200" dirty="0" err="1"/>
              <a:t>tập</a:t>
            </a:r>
            <a:endParaRPr lang="en-US" sz="3200" dirty="0"/>
          </a:p>
        </p:txBody>
      </p:sp>
      <p:sp>
        <p:nvSpPr>
          <p:cNvPr id="3" name="Slide Number Placeholder 2"/>
          <p:cNvSpPr>
            <a:spLocks noGrp="1"/>
          </p:cNvSpPr>
          <p:nvPr>
            <p:ph type="sldNum" sz="quarter" idx="12"/>
          </p:nvPr>
        </p:nvSpPr>
        <p:spPr/>
        <p:txBody>
          <a:bodyPr/>
          <a:lstStyle/>
          <a:p>
            <a:fld id="{41EC9FFC-197A-4590-AAA9-4CB6B3644173}" type="slidenum">
              <a:rPr lang="en-US" smtClean="0"/>
              <a:pPr/>
              <a:t>44</a:t>
            </a:fld>
            <a:endParaRPr lang="en-US"/>
          </a:p>
        </p:txBody>
      </p:sp>
      <p:sp>
        <p:nvSpPr>
          <p:cNvPr id="6" name="Content Placeholder 5"/>
          <p:cNvSpPr>
            <a:spLocks noGrp="1"/>
          </p:cNvSpPr>
          <p:nvPr>
            <p:ph sz="quarter" idx="1"/>
          </p:nvPr>
        </p:nvSpPr>
        <p:spPr>
          <a:xfrm>
            <a:off x="457200" y="1371600"/>
            <a:ext cx="8229600" cy="4572000"/>
          </a:xfrm>
        </p:spPr>
        <p:txBody>
          <a:bodyPr>
            <a:normAutofit/>
          </a:bodyPr>
          <a:lstStyle/>
          <a:p>
            <a:pPr>
              <a:lnSpc>
                <a:spcPct val="150000"/>
              </a:lnSpc>
            </a:pPr>
            <a:r>
              <a:rPr lang="en-US" sz="2800" dirty="0" err="1"/>
              <a:t>Bài</a:t>
            </a:r>
            <a:r>
              <a:rPr lang="en-US" sz="2800" dirty="0"/>
              <a:t> </a:t>
            </a:r>
            <a:r>
              <a:rPr lang="en-US" sz="2800" dirty="0" err="1"/>
              <a:t>tập</a:t>
            </a:r>
            <a:r>
              <a:rPr lang="en-US" sz="2800" dirty="0"/>
              <a:t> 1- 4 </a:t>
            </a:r>
            <a:r>
              <a:rPr lang="en-US" sz="2800" dirty="0" err="1"/>
              <a:t>thuộc</a:t>
            </a:r>
            <a:r>
              <a:rPr lang="en-US" sz="2800" dirty="0"/>
              <a:t> </a:t>
            </a:r>
            <a:r>
              <a:rPr lang="en-US" sz="2800" dirty="0" err="1"/>
              <a:t>bài</a:t>
            </a:r>
            <a:r>
              <a:rPr lang="en-US" sz="2800" dirty="0"/>
              <a:t> </a:t>
            </a:r>
            <a:r>
              <a:rPr lang="en-US" sz="2800" dirty="0" err="1"/>
              <a:t>Thực</a:t>
            </a:r>
            <a:r>
              <a:rPr lang="en-US" sz="2800" dirty="0"/>
              <a:t> </a:t>
            </a:r>
            <a:r>
              <a:rPr lang="en-US" sz="2800" dirty="0" err="1"/>
              <a:t>hành</a:t>
            </a:r>
            <a:r>
              <a:rPr lang="en-US" sz="2800" dirty="0"/>
              <a:t> </a:t>
            </a:r>
            <a:r>
              <a:rPr lang="en-US" sz="2800" dirty="0" err="1"/>
              <a:t>sô</a:t>
            </a:r>
            <a:r>
              <a:rPr lang="en-US" sz="2800" dirty="0"/>
              <a:t>́ 2 </a:t>
            </a:r>
          </a:p>
          <a:p>
            <a:pPr>
              <a:lnSpc>
                <a:spcPct val="150000"/>
              </a:lnSpc>
              <a:buNone/>
            </a:pPr>
            <a:r>
              <a:rPr lang="en-US" sz="2800" dirty="0"/>
              <a:t>	(file </a:t>
            </a:r>
            <a:r>
              <a:rPr lang="en-US" sz="2800" dirty="0" err="1"/>
              <a:t>bài</a:t>
            </a:r>
            <a:r>
              <a:rPr lang="en-US" sz="2800" dirty="0"/>
              <a:t> </a:t>
            </a:r>
            <a:r>
              <a:rPr lang="en-US" sz="2800" dirty="0" err="1"/>
              <a:t>tập</a:t>
            </a:r>
            <a:r>
              <a:rPr lang="en-US" sz="2800" dirty="0"/>
              <a:t> CNPM)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470ACB-D808-4C6A-94D1-7E11DCBDC910}" type="slidenum">
              <a:rPr lang="en-US" smtClean="0"/>
              <a:pPr/>
              <a:t>45</a:t>
            </a:fld>
            <a:endParaRPr lang="en-US"/>
          </a:p>
        </p:txBody>
      </p:sp>
      <p:sp>
        <p:nvSpPr>
          <p:cNvPr id="5" name="Rectangle 15"/>
          <p:cNvSpPr>
            <a:spLocks noChangeArrowheads="1"/>
          </p:cNvSpPr>
          <p:nvPr/>
        </p:nvSpPr>
        <p:spPr bwMode="auto">
          <a:xfrm>
            <a:off x="304800" y="177225"/>
            <a:ext cx="8534400" cy="63171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just">
              <a:lnSpc>
                <a:spcPct val="120000"/>
              </a:lnSpc>
              <a:buNone/>
            </a:pPr>
            <a:r>
              <a:rPr lang="en-US" sz="3200" b="1" dirty="0" err="1">
                <a:solidFill>
                  <a:schemeClr val="bg1"/>
                </a:solidFill>
              </a:rPr>
              <a:t>Yêu</a:t>
            </a:r>
            <a:r>
              <a:rPr lang="en-US" sz="3200" b="1" dirty="0">
                <a:solidFill>
                  <a:schemeClr val="bg1"/>
                </a:solidFill>
              </a:rPr>
              <a:t> </a:t>
            </a:r>
            <a:r>
              <a:rPr lang="en-US" sz="3200" b="1" dirty="0" err="1">
                <a:solidFill>
                  <a:schemeClr val="bg1"/>
                </a:solidFill>
              </a:rPr>
              <a:t>cầu</a:t>
            </a:r>
            <a:r>
              <a:rPr lang="en-US" sz="3200" b="1" dirty="0">
                <a:solidFill>
                  <a:schemeClr val="bg1"/>
                </a:solidFill>
              </a:rPr>
              <a:t> </a:t>
            </a:r>
            <a:r>
              <a:rPr lang="en-US" sz="3200" b="1" dirty="0" err="1">
                <a:solidFill>
                  <a:schemeClr val="bg1"/>
                </a:solidFill>
              </a:rPr>
              <a:t>bài</a:t>
            </a:r>
            <a:r>
              <a:rPr lang="en-US" sz="3200" b="1" dirty="0">
                <a:solidFill>
                  <a:schemeClr val="bg1"/>
                </a:solidFill>
              </a:rPr>
              <a:t> </a:t>
            </a:r>
            <a:r>
              <a:rPr lang="en-US" sz="3200" b="1" dirty="0" err="1">
                <a:solidFill>
                  <a:schemeClr val="bg1"/>
                </a:solidFill>
              </a:rPr>
              <a:t>tập</a:t>
            </a:r>
            <a:r>
              <a:rPr lang="en-US" sz="3200" b="1" dirty="0">
                <a:solidFill>
                  <a:schemeClr val="bg1"/>
                </a:solidFill>
              </a:rPr>
              <a:t> </a:t>
            </a:r>
            <a:r>
              <a:rPr lang="en-US" sz="3200" b="1" dirty="0" err="1">
                <a:solidFill>
                  <a:schemeClr val="bg1"/>
                </a:solidFill>
              </a:rPr>
              <a:t>nhóm</a:t>
            </a:r>
            <a:r>
              <a:rPr lang="en-US" sz="3200" b="1" dirty="0">
                <a:solidFill>
                  <a:schemeClr val="bg1"/>
                </a:solidFill>
              </a:rPr>
              <a:t> – </a:t>
            </a:r>
            <a:r>
              <a:rPr lang="en-US" sz="3200" b="1" dirty="0" err="1">
                <a:solidFill>
                  <a:schemeClr val="bg1"/>
                </a:solidFill>
              </a:rPr>
              <a:t>Đồ</a:t>
            </a:r>
            <a:r>
              <a:rPr lang="en-US" sz="3200" b="1" dirty="0">
                <a:solidFill>
                  <a:schemeClr val="bg1"/>
                </a:solidFill>
              </a:rPr>
              <a:t> </a:t>
            </a:r>
            <a:r>
              <a:rPr lang="en-US" sz="3200" b="1" dirty="0" err="1">
                <a:solidFill>
                  <a:schemeClr val="bg1"/>
                </a:solidFill>
              </a:rPr>
              <a:t>án</a:t>
            </a:r>
            <a:endParaRPr lang="en-US" sz="3200" b="1" dirty="0">
              <a:latin typeface="Times New Roman (Body)"/>
            </a:endParaRPr>
          </a:p>
        </p:txBody>
      </p:sp>
      <p:sp>
        <p:nvSpPr>
          <p:cNvPr id="6" name="Content Placeholder 7"/>
          <p:cNvSpPr>
            <a:spLocks noGrp="1"/>
          </p:cNvSpPr>
          <p:nvPr>
            <p:ph sz="quarter" idx="1"/>
          </p:nvPr>
        </p:nvSpPr>
        <p:spPr>
          <a:xfrm>
            <a:off x="381000" y="1066800"/>
            <a:ext cx="8382000" cy="5410200"/>
          </a:xfrm>
        </p:spPr>
        <p:txBody>
          <a:bodyPr>
            <a:noAutofit/>
          </a:bodyPr>
          <a:lstStyle/>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Thực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khảo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sát</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trạng</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cho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đồ</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án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học</a:t>
            </a:r>
            <a:endParaRPr lang="en-US" b="1"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err="1">
                <a:solidFill>
                  <a:schemeClr val="tx2">
                    <a:lumMod val="75000"/>
                  </a:schemeClr>
                </a:solidFill>
                <a:latin typeface="Times New Roman (Body)"/>
              </a:rPr>
              <a:t>Mô</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tả</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quy</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trình</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nghiệp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vụ</a:t>
            </a:r>
            <a:endParaRPr lang="en-US"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a:solidFill>
                  <a:schemeClr val="tx2">
                    <a:lumMod val="75000"/>
                  </a:schemeClr>
                </a:solidFill>
                <a:latin typeface="Times New Roman (Body)"/>
              </a:rPr>
              <a:t>Thu </a:t>
            </a:r>
            <a:r>
              <a:rPr lang="en-US" dirty="0" err="1">
                <a:solidFill>
                  <a:schemeClr val="tx2">
                    <a:lumMod val="75000"/>
                  </a:schemeClr>
                </a:solidFill>
                <a:latin typeface="Times New Roman (Body)"/>
              </a:rPr>
              <a:t>thập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các</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biểu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mẫu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liên</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quan</a:t>
            </a:r>
            <a:endParaRPr lang="en-US"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BPM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tả</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quy</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nghiệp</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vụ</a:t>
            </a:r>
            <a:endParaRPr lang="en-US" b="1"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t>Vẽ</a:t>
            </a:r>
            <a:r>
              <a:rPr lang="en-US" b="1" dirty="0"/>
              <a:t> </a:t>
            </a:r>
            <a:r>
              <a:rPr lang="en-US" b="1" dirty="0" err="1"/>
              <a:t>mô</a:t>
            </a:r>
            <a:r>
              <a:rPr lang="en-US" b="1" dirty="0"/>
              <a:t> </a:t>
            </a:r>
            <a:r>
              <a:rPr lang="en-US" b="1" dirty="0" err="1"/>
              <a:t>hình</a:t>
            </a:r>
            <a:r>
              <a:rPr lang="en-US" b="1" dirty="0"/>
              <a:t> </a:t>
            </a:r>
            <a:r>
              <a:rPr lang="en-US" b="1" dirty="0" err="1"/>
              <a:t>dữ</a:t>
            </a:r>
            <a:r>
              <a:rPr lang="en-US" b="1" dirty="0"/>
              <a:t> </a:t>
            </a:r>
            <a:r>
              <a:rPr lang="en-US" b="1" dirty="0" err="1"/>
              <a:t>liệu</a:t>
            </a:r>
            <a:r>
              <a:rPr lang="en-US" b="1" dirty="0"/>
              <a:t> </a:t>
            </a:r>
            <a:r>
              <a:rPr lang="en-US" b="1" dirty="0" err="1"/>
              <a:t>mức</a:t>
            </a:r>
            <a:r>
              <a:rPr lang="en-US" b="1" dirty="0"/>
              <a:t> </a:t>
            </a:r>
            <a:r>
              <a:rPr lang="en-US" b="1" dirty="0" err="1"/>
              <a:t>quan</a:t>
            </a:r>
            <a:r>
              <a:rPr lang="en-US" b="1" dirty="0"/>
              <a:t> </a:t>
            </a:r>
            <a:r>
              <a:rPr lang="en-US" b="1" dirty="0" err="1"/>
              <a:t>niệm</a:t>
            </a:r>
            <a:r>
              <a:rPr lang="en-US" b="1" dirty="0"/>
              <a:t> CDM</a:t>
            </a:r>
          </a:p>
          <a:p>
            <a:pPr algn="just">
              <a:lnSpc>
                <a:spcPct val="120000"/>
              </a:lnSpc>
              <a:spcBef>
                <a:spcPts val="600"/>
              </a:spcBef>
              <a:buFont typeface="Wingdings" pitchFamily="2" charset="2"/>
              <a:buChar char="v"/>
              <a:tabLst>
                <a:tab pos="531813" algn="l"/>
              </a:tabLst>
            </a:pPr>
            <a:endParaRPr lang="en-US" dirty="0"/>
          </a:p>
          <a:p>
            <a:pPr marL="319087" lvl="1" indent="0" algn="just">
              <a:lnSpc>
                <a:spcPct val="120000"/>
              </a:lnSpc>
              <a:spcBef>
                <a:spcPts val="600"/>
              </a:spcBef>
              <a:buNone/>
              <a:tabLst>
                <a:tab pos="520700" algn="l"/>
              </a:tabLst>
            </a:pPr>
            <a:endParaRPr lang="en-US" dirty="0">
              <a:latin typeface="Times New Roman (Body)"/>
            </a:endParaRPr>
          </a:p>
          <a:p>
            <a:pPr lvl="1" algn="just">
              <a:lnSpc>
                <a:spcPct val="120000"/>
              </a:lnSpc>
              <a:spcBef>
                <a:spcPts val="600"/>
              </a:spcBef>
              <a:buNone/>
              <a:tabLst>
                <a:tab pos="531813" algn="l"/>
              </a:tabLst>
            </a:pPr>
            <a:endParaRPr lang="en-US" dirty="0">
              <a:latin typeface="Times New Roman (Body)"/>
            </a:endParaRPr>
          </a:p>
        </p:txBody>
      </p:sp>
    </p:spTree>
    <p:extLst>
      <p:ext uri="{BB962C8B-B14F-4D97-AF65-F5344CB8AC3E}">
        <p14:creationId xmlns:p14="http://schemas.microsoft.com/office/powerpoint/2010/main" val="55154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304800"/>
            <a:ext cx="8305800" cy="609600"/>
          </a:xfrm>
        </p:spPr>
        <p:txBody>
          <a:bodyPr>
            <a:noAutofit/>
          </a:bodyPr>
          <a:lstStyle/>
          <a:p>
            <a:pPr eaLnBrk="1" hangingPunct="1"/>
            <a:r>
              <a:rPr lang="en-US" sz="3200" dirty="0"/>
              <a:t>3. </a:t>
            </a:r>
            <a:r>
              <a:rPr lang="en-US" sz="3200" dirty="0" err="1"/>
              <a:t>Xây</a:t>
            </a:r>
            <a:r>
              <a:rPr lang="en-US" sz="3200" dirty="0"/>
              <a:t> </a:t>
            </a:r>
            <a:r>
              <a:rPr lang="en-US" sz="3200" dirty="0" err="1"/>
              <a:t>dựng</a:t>
            </a:r>
            <a:r>
              <a:rPr lang="en-US" sz="3200" dirty="0"/>
              <a:t> </a:t>
            </a:r>
            <a:r>
              <a:rPr lang="en-US" sz="3200" dirty="0" err="1"/>
              <a:t>mô</a:t>
            </a:r>
            <a:r>
              <a:rPr lang="en-US" sz="3200" dirty="0"/>
              <a:t> </a:t>
            </a:r>
            <a:r>
              <a:rPr lang="en-US" sz="3200" dirty="0" err="1"/>
              <a:t>hình</a:t>
            </a:r>
            <a:r>
              <a:rPr lang="en-US" sz="3200" dirty="0"/>
              <a:t> DFD</a:t>
            </a:r>
          </a:p>
        </p:txBody>
      </p:sp>
      <p:sp>
        <p:nvSpPr>
          <p:cNvPr id="3" name="Slide Number Placeholder 2"/>
          <p:cNvSpPr>
            <a:spLocks noGrp="1"/>
          </p:cNvSpPr>
          <p:nvPr>
            <p:ph type="sldNum" sz="quarter" idx="12"/>
          </p:nvPr>
        </p:nvSpPr>
        <p:spPr/>
        <p:txBody>
          <a:bodyPr/>
          <a:lstStyle/>
          <a:p>
            <a:pPr>
              <a:defRPr/>
            </a:pPr>
            <a:fld id="{14DE6CEF-FFF4-4AD3-AA33-40A54540DF01}" type="slidenum">
              <a:rPr lang="en-US"/>
              <a:pPr>
                <a:defRPr/>
              </a:pPr>
              <a:t>46</a:t>
            </a:fld>
            <a:endParaRPr lang="en-US"/>
          </a:p>
        </p:txBody>
      </p:sp>
      <p:sp>
        <p:nvSpPr>
          <p:cNvPr id="8196" name="Content Placeholder 3"/>
          <p:cNvSpPr>
            <a:spLocks noGrp="1"/>
          </p:cNvSpPr>
          <p:nvPr>
            <p:ph sz="quarter" idx="1"/>
          </p:nvPr>
        </p:nvSpPr>
        <p:spPr>
          <a:xfrm>
            <a:off x="381000" y="1219200"/>
            <a:ext cx="8474242" cy="4572000"/>
          </a:xfrm>
        </p:spPr>
        <p:txBody>
          <a:bodyPr/>
          <a:lstStyle/>
          <a:p>
            <a:pPr marL="514350" indent="-514350" eaLnBrk="1" hangingPunct="1">
              <a:lnSpc>
                <a:spcPct val="120000"/>
              </a:lnSpc>
              <a:spcBef>
                <a:spcPts val="600"/>
              </a:spcBef>
              <a:buNone/>
            </a:pPr>
            <a:r>
              <a:rPr lang="en-US" sz="2800" dirty="0"/>
              <a:t>3.1. </a:t>
            </a:r>
            <a:r>
              <a:rPr lang="en-US" sz="2800" dirty="0" err="1"/>
              <a:t>Các</a:t>
            </a:r>
            <a:r>
              <a:rPr lang="en-US" sz="2800" dirty="0"/>
              <a:t> </a:t>
            </a:r>
            <a:r>
              <a:rPr lang="en-US" sz="2800" dirty="0" err="1"/>
              <a:t>phương</a:t>
            </a:r>
            <a:r>
              <a:rPr lang="en-US" sz="2800" dirty="0"/>
              <a:t> </a:t>
            </a:r>
            <a:r>
              <a:rPr lang="en-US" sz="2800" dirty="0" err="1"/>
              <a:t>pháp</a:t>
            </a:r>
            <a:r>
              <a:rPr lang="en-US" sz="2800" dirty="0"/>
              <a:t> </a:t>
            </a:r>
            <a:r>
              <a:rPr lang="en-US" sz="2800" dirty="0" err="1"/>
              <a:t>chung</a:t>
            </a:r>
            <a:r>
              <a:rPr lang="en-US" sz="2800" dirty="0"/>
              <a:t> </a:t>
            </a:r>
            <a:r>
              <a:rPr lang="en-US" sz="2800" dirty="0" err="1"/>
              <a:t>đê</a:t>
            </a:r>
            <a:r>
              <a:rPr lang="en-US" sz="2800" dirty="0"/>
              <a:t>̉ </a:t>
            </a:r>
            <a:r>
              <a:rPr lang="en-US" sz="2800" dirty="0" err="1"/>
              <a:t>phân</a:t>
            </a:r>
            <a:r>
              <a:rPr lang="en-US" sz="2800" dirty="0"/>
              <a:t> </a:t>
            </a:r>
            <a:r>
              <a:rPr lang="en-US" sz="2800" dirty="0" err="1"/>
              <a:t>tích</a:t>
            </a:r>
            <a:endParaRPr lang="en-US" sz="2800" dirty="0"/>
          </a:p>
          <a:p>
            <a:pPr marL="514350" indent="-514350" eaLnBrk="1" hangingPunct="1">
              <a:lnSpc>
                <a:spcPct val="120000"/>
              </a:lnSpc>
              <a:spcBef>
                <a:spcPts val="600"/>
              </a:spcBef>
              <a:buNone/>
            </a:pPr>
            <a:r>
              <a:rPr lang="en-US" sz="2800" dirty="0"/>
              <a:t>3.2. </a:t>
            </a:r>
            <a:r>
              <a:rPr lang="en-US" sz="2800" dirty="0" err="1"/>
              <a:t>Công</a:t>
            </a:r>
            <a:r>
              <a:rPr lang="en-US" sz="2800" dirty="0"/>
              <a:t> cụ </a:t>
            </a:r>
            <a:r>
              <a:rPr lang="en-US" sz="2800" dirty="0" err="1"/>
              <a:t>diễn</a:t>
            </a:r>
            <a:r>
              <a:rPr lang="en-US" sz="2800" dirty="0"/>
              <a:t> tả </a:t>
            </a:r>
            <a:r>
              <a:rPr lang="en-US" sz="2800" dirty="0" err="1"/>
              <a:t>các</a:t>
            </a:r>
            <a:r>
              <a:rPr lang="en-US" sz="2800" dirty="0"/>
              <a:t> </a:t>
            </a:r>
            <a:r>
              <a:rPr lang="en-US" sz="2800" dirty="0" err="1"/>
              <a:t>xử</a:t>
            </a:r>
            <a:r>
              <a:rPr lang="en-US" sz="2800" dirty="0"/>
              <a:t> </a:t>
            </a:r>
            <a:r>
              <a:rPr lang="en-US" sz="2800" dirty="0" err="1"/>
              <a:t>lý</a:t>
            </a:r>
            <a:endParaRPr lang="en-US" sz="2800" dirty="0"/>
          </a:p>
          <a:p>
            <a:pPr lvl="1" eaLnBrk="1" hangingPunct="1">
              <a:lnSpc>
                <a:spcPct val="120000"/>
              </a:lnSpc>
              <a:spcBef>
                <a:spcPts val="600"/>
              </a:spcBef>
              <a:buFont typeface="Wingdings 2" pitchFamily="18" charset="2"/>
              <a:buNone/>
            </a:pPr>
            <a:r>
              <a:rPr lang="en-US" sz="2000" dirty="0"/>
              <a:t>3.2.1. </a:t>
            </a:r>
            <a:r>
              <a:rPr lang="en-US" sz="2800" dirty="0" err="1"/>
              <a:t>Mô</a:t>
            </a:r>
            <a:r>
              <a:rPr lang="en-US" sz="2800" dirty="0"/>
              <a:t> </a:t>
            </a:r>
            <a:r>
              <a:rPr lang="en-US" sz="2800" dirty="0" err="1"/>
              <a:t>hình</a:t>
            </a:r>
            <a:r>
              <a:rPr lang="en-US" sz="2800" dirty="0"/>
              <a:t> BFD</a:t>
            </a:r>
          </a:p>
          <a:p>
            <a:pPr lvl="1" eaLnBrk="1" hangingPunct="1">
              <a:lnSpc>
                <a:spcPct val="120000"/>
              </a:lnSpc>
              <a:spcBef>
                <a:spcPts val="600"/>
              </a:spcBef>
              <a:buFont typeface="Wingdings 2" pitchFamily="18" charset="2"/>
              <a:buNone/>
            </a:pPr>
            <a:r>
              <a:rPr lang="en-US" sz="2000" dirty="0"/>
              <a:t>3.2.2. </a:t>
            </a:r>
            <a:r>
              <a:rPr lang="en-US" sz="2800" dirty="0" err="1"/>
              <a:t>Mô</a:t>
            </a:r>
            <a:r>
              <a:rPr lang="en-US" sz="2800" dirty="0"/>
              <a:t> </a:t>
            </a:r>
            <a:r>
              <a:rPr lang="en-US" sz="2800" dirty="0" err="1"/>
              <a:t>hình</a:t>
            </a:r>
            <a:r>
              <a:rPr lang="en-US" sz="2800" dirty="0"/>
              <a:t> DFD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pPr eaLnBrk="1" fontAlgn="auto" hangingPunct="1">
              <a:spcAft>
                <a:spcPts val="0"/>
              </a:spcAft>
              <a:defRPr/>
            </a:pPr>
            <a:r>
              <a:rPr lang="en-US" sz="3200" dirty="0"/>
              <a:t>3.1. </a:t>
            </a:r>
            <a:r>
              <a:rPr lang="en-US" sz="3200" dirty="0" err="1"/>
              <a:t>Phương</a:t>
            </a:r>
            <a:r>
              <a:rPr lang="en-US" sz="3200" dirty="0"/>
              <a:t> </a:t>
            </a:r>
            <a:r>
              <a:rPr lang="en-US" sz="3200" dirty="0" err="1"/>
              <a:t>pháp</a:t>
            </a:r>
            <a:r>
              <a:rPr lang="en-US" sz="3200" dirty="0"/>
              <a:t> </a:t>
            </a:r>
            <a:r>
              <a:rPr lang="en-US" sz="3200" dirty="0" err="1"/>
              <a:t>chung</a:t>
            </a:r>
            <a:r>
              <a:rPr lang="en-US" sz="3200" dirty="0"/>
              <a:t> </a:t>
            </a:r>
            <a:r>
              <a:rPr lang="en-US" sz="3200" dirty="0" err="1"/>
              <a:t>đê</a:t>
            </a:r>
            <a:r>
              <a:rPr lang="en-US" sz="3200" dirty="0"/>
              <a:t>̉ </a:t>
            </a:r>
            <a:r>
              <a:rPr lang="en-US" sz="3200" dirty="0" err="1"/>
              <a:t>phân</a:t>
            </a:r>
            <a:r>
              <a:rPr lang="en-US" sz="3200" dirty="0"/>
              <a:t> </a:t>
            </a:r>
            <a:r>
              <a:rPr lang="en-US" sz="3200" dirty="0" err="1"/>
              <a:t>tích</a:t>
            </a:r>
            <a:endParaRPr lang="en-US" sz="3200" dirty="0"/>
          </a:p>
        </p:txBody>
      </p:sp>
      <p:sp>
        <p:nvSpPr>
          <p:cNvPr id="3" name="Slide Number Placeholder 2"/>
          <p:cNvSpPr>
            <a:spLocks noGrp="1"/>
          </p:cNvSpPr>
          <p:nvPr>
            <p:ph type="sldNum" sz="quarter" idx="12"/>
          </p:nvPr>
        </p:nvSpPr>
        <p:spPr/>
        <p:txBody>
          <a:bodyPr/>
          <a:lstStyle/>
          <a:p>
            <a:pPr>
              <a:defRPr/>
            </a:pPr>
            <a:fld id="{CDF68D2E-5F1F-49D8-8418-784808265525}" type="slidenum">
              <a:rPr lang="en-US"/>
              <a:pPr>
                <a:defRPr/>
              </a:pPr>
              <a:t>47</a:t>
            </a:fld>
            <a:endParaRPr lang="en-US"/>
          </a:p>
        </p:txBody>
      </p:sp>
      <p:grpSp>
        <p:nvGrpSpPr>
          <p:cNvPr id="4" name="Group 3">
            <a:extLst>
              <a:ext uri="{FF2B5EF4-FFF2-40B4-BE49-F238E27FC236}">
                <a16:creationId xmlns:a16="http://schemas.microsoft.com/office/drawing/2014/main" id="{7220EA0E-A857-4B9C-9324-6AA2694531B1}"/>
              </a:ext>
            </a:extLst>
          </p:cNvPr>
          <p:cNvGrpSpPr/>
          <p:nvPr/>
        </p:nvGrpSpPr>
        <p:grpSpPr>
          <a:xfrm>
            <a:off x="1142952" y="1600200"/>
            <a:ext cx="6858048" cy="3857652"/>
            <a:chOff x="1142952" y="1600200"/>
            <a:chExt cx="6858048" cy="3857652"/>
          </a:xfrm>
        </p:grpSpPr>
        <p:sp>
          <p:nvSpPr>
            <p:cNvPr id="5" name="Oval 4"/>
            <p:cNvSpPr/>
            <p:nvPr/>
          </p:nvSpPr>
          <p:spPr>
            <a:xfrm>
              <a:off x="1142952" y="1600200"/>
              <a:ext cx="6858048" cy="3857652"/>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800" b="1">
                  <a:solidFill>
                    <a:schemeClr val="bg1"/>
                  </a:solidFill>
                </a:rPr>
                <a:t>HỆ THỐNG THÔNG TIN</a:t>
              </a:r>
            </a:p>
            <a:p>
              <a:pPr algn="ctr" fontAlgn="auto">
                <a:spcBef>
                  <a:spcPts val="0"/>
                </a:spcBef>
                <a:spcAft>
                  <a:spcPts val="0"/>
                </a:spcAft>
                <a:defRPr/>
              </a:pPr>
              <a:endParaRPr lang="en-US"/>
            </a:p>
            <a:p>
              <a:pPr algn="ctr" fontAlgn="auto">
                <a:spcBef>
                  <a:spcPts val="0"/>
                </a:spcBef>
                <a:spcAft>
                  <a:spcPts val="0"/>
                </a:spcAft>
                <a:defRPr/>
              </a:pPr>
              <a:r>
                <a:rPr lang="en-US" sz="2800" b="1"/>
                <a:t> =</a:t>
              </a:r>
              <a:r>
                <a:rPr lang="en-US"/>
                <a:t> </a:t>
              </a:r>
            </a:p>
            <a:p>
              <a:pPr algn="ctr" fontAlgn="auto">
                <a:spcBef>
                  <a:spcPts val="0"/>
                </a:spcBef>
                <a:spcAft>
                  <a:spcPts val="0"/>
                </a:spcAft>
                <a:defRPr/>
              </a:pPr>
              <a:endParaRPr lang="en-US"/>
            </a:p>
            <a:p>
              <a:pPr algn="ctr" fontAlgn="auto">
                <a:spcBef>
                  <a:spcPts val="0"/>
                </a:spcBef>
                <a:spcAft>
                  <a:spcPts val="0"/>
                </a:spcAft>
                <a:defRPr/>
              </a:pPr>
              <a:endParaRPr lang="en-US"/>
            </a:p>
            <a:p>
              <a:pPr algn="ctr" fontAlgn="auto">
                <a:spcBef>
                  <a:spcPts val="0"/>
                </a:spcBef>
                <a:spcAft>
                  <a:spcPts val="0"/>
                </a:spcAft>
                <a:defRPr/>
              </a:pPr>
              <a:endParaRPr lang="en-US"/>
            </a:p>
          </p:txBody>
        </p:sp>
        <p:sp>
          <p:nvSpPr>
            <p:cNvPr id="6" name="Oval 5"/>
            <p:cNvSpPr/>
            <p:nvPr/>
          </p:nvSpPr>
          <p:spPr>
            <a:xfrm>
              <a:off x="1776394" y="3314712"/>
              <a:ext cx="2571768" cy="1071570"/>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800" b="1"/>
                <a:t>DỮ LIỆU</a:t>
              </a:r>
            </a:p>
          </p:txBody>
        </p:sp>
        <p:sp>
          <p:nvSpPr>
            <p:cNvPr id="7" name="Oval 6"/>
            <p:cNvSpPr/>
            <p:nvPr/>
          </p:nvSpPr>
          <p:spPr>
            <a:xfrm>
              <a:off x="4919666" y="3314712"/>
              <a:ext cx="2571768" cy="1071570"/>
            </a:xfrm>
            <a:prstGeom prst="ellipse">
              <a:avLst/>
            </a:prstGeom>
            <a:solidFill>
              <a:srgbClr val="6699FF"/>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800" b="1"/>
                <a:t>XỬ LÝ</a:t>
              </a:r>
              <a:endParaRPr lang="en-US" b="1"/>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E7CC005-B2AD-4C56-BBDE-EFE3217778C5}" type="slidenum">
              <a:rPr lang="en-US"/>
              <a:pPr>
                <a:defRPr/>
              </a:pPr>
              <a:t>48</a:t>
            </a:fld>
            <a:endParaRPr lang="en-US"/>
          </a:p>
        </p:txBody>
      </p:sp>
      <p:sp>
        <p:nvSpPr>
          <p:cNvPr id="10243" name="Content Placeholder 3"/>
          <p:cNvSpPr>
            <a:spLocks noGrp="1"/>
          </p:cNvSpPr>
          <p:nvPr>
            <p:ph sz="quarter" idx="1"/>
          </p:nvPr>
        </p:nvSpPr>
        <p:spPr>
          <a:xfrm>
            <a:off x="457200" y="1071562"/>
            <a:ext cx="8305800" cy="5253037"/>
          </a:xfrm>
        </p:spPr>
        <p:txBody>
          <a:bodyPr>
            <a:noAutofit/>
          </a:bodyPr>
          <a:lstStyle/>
          <a:p>
            <a:pPr algn="just" eaLnBrk="1" hangingPunct="1">
              <a:lnSpc>
                <a:spcPct val="120000"/>
              </a:lnSpc>
            </a:pPr>
            <a:r>
              <a:rPr lang="en-US" sz="2400" dirty="0" err="1"/>
              <a:t>Phân</a:t>
            </a:r>
            <a:r>
              <a:rPr lang="en-US" sz="2400" dirty="0"/>
              <a:t> </a:t>
            </a:r>
            <a:r>
              <a:rPr lang="en-US" sz="2400" dirty="0" err="1"/>
              <a:t>tích</a:t>
            </a:r>
            <a:r>
              <a:rPr lang="en-US" sz="2400" dirty="0"/>
              <a:t> </a:t>
            </a:r>
            <a:r>
              <a:rPr lang="en-US" sz="2400" dirty="0" err="1"/>
              <a:t>hệ</a:t>
            </a:r>
            <a:r>
              <a:rPr lang="en-US" sz="2400" dirty="0"/>
              <a:t> </a:t>
            </a:r>
            <a:r>
              <a:rPr lang="en-US" sz="2400" dirty="0" err="1"/>
              <a:t>thống</a:t>
            </a:r>
            <a:r>
              <a:rPr lang="en-US" sz="2400" dirty="0"/>
              <a:t>: </a:t>
            </a:r>
            <a:r>
              <a:rPr lang="en-US" sz="2400" dirty="0" err="1"/>
              <a:t>Tách</a:t>
            </a:r>
            <a:r>
              <a:rPr lang="en-US" sz="2400" dirty="0"/>
              <a:t> </a:t>
            </a:r>
            <a:r>
              <a:rPr lang="en-US" sz="2400" dirty="0" err="1"/>
              <a:t>rời</a:t>
            </a:r>
            <a:r>
              <a:rPr lang="en-US" sz="2400" dirty="0"/>
              <a:t> 2 </a:t>
            </a:r>
            <a:r>
              <a:rPr lang="en-US" sz="2400" dirty="0" err="1"/>
              <a:t>bộ</a:t>
            </a:r>
            <a:r>
              <a:rPr lang="en-US" sz="2400" dirty="0"/>
              <a:t> </a:t>
            </a:r>
            <a:r>
              <a:rPr lang="en-US" sz="2400" dirty="0" err="1"/>
              <a:t>phận</a:t>
            </a:r>
            <a:r>
              <a:rPr lang="en-US" sz="2400" dirty="0"/>
              <a:t> </a:t>
            </a:r>
            <a:r>
              <a:rPr lang="en-US" sz="2400" dirty="0" err="1"/>
              <a:t>dữ</a:t>
            </a:r>
            <a:r>
              <a:rPr lang="en-US" sz="2400" dirty="0"/>
              <a:t> </a:t>
            </a:r>
            <a:r>
              <a:rPr lang="en-US" sz="2400" dirty="0" err="1"/>
              <a:t>liệu</a:t>
            </a:r>
            <a:r>
              <a:rPr lang="en-US" sz="2400" dirty="0"/>
              <a:t> </a:t>
            </a:r>
            <a:r>
              <a:rPr lang="en-US" sz="2400" dirty="0" err="1"/>
              <a:t>và</a:t>
            </a:r>
            <a:r>
              <a:rPr lang="en-US" sz="2400" dirty="0"/>
              <a:t> </a:t>
            </a:r>
            <a:r>
              <a:rPr lang="en-US" sz="2400" dirty="0" err="1"/>
              <a:t>xử</a:t>
            </a:r>
            <a:r>
              <a:rPr lang="en-US" sz="2400" dirty="0"/>
              <a:t> </a:t>
            </a:r>
            <a:r>
              <a:rPr lang="en-US" sz="2400" dirty="0" err="1"/>
              <a:t>lý</a:t>
            </a:r>
            <a:r>
              <a:rPr lang="en-US" sz="2400" dirty="0"/>
              <a:t>.</a:t>
            </a:r>
          </a:p>
          <a:p>
            <a:pPr algn="just" eaLnBrk="1" hangingPunct="1">
              <a:lnSpc>
                <a:spcPct val="120000"/>
              </a:lnSpc>
            </a:pPr>
            <a:r>
              <a:rPr lang="en-US" sz="2400" dirty="0"/>
              <a:t>Khi </a:t>
            </a:r>
            <a:r>
              <a:rPr lang="en-US" sz="2400" dirty="0" err="1"/>
              <a:t>thiết</a:t>
            </a:r>
            <a:r>
              <a:rPr lang="en-US" sz="2400" dirty="0"/>
              <a:t> </a:t>
            </a:r>
            <a:r>
              <a:rPr lang="en-US" sz="2400" dirty="0" err="1"/>
              <a:t>kê</a:t>
            </a:r>
            <a:r>
              <a:rPr lang="en-US" sz="2400" dirty="0"/>
              <a:t>́ </a:t>
            </a:r>
            <a:r>
              <a:rPr lang="en-US" sz="2400" dirty="0" err="1"/>
              <a:t>các</a:t>
            </a:r>
            <a:r>
              <a:rPr lang="en-US" sz="2400" dirty="0"/>
              <a:t> </a:t>
            </a:r>
            <a:r>
              <a:rPr lang="en-US" sz="2400" dirty="0" err="1"/>
              <a:t>bảng</a:t>
            </a:r>
            <a:r>
              <a:rPr lang="en-US" sz="2400" dirty="0"/>
              <a:t> CSDL </a:t>
            </a:r>
            <a:r>
              <a:rPr lang="en-US" sz="2400" dirty="0" err="1"/>
              <a:t>thi</a:t>
            </a:r>
            <a:r>
              <a:rPr lang="en-US" sz="2400" dirty="0"/>
              <a:t>̀ </a:t>
            </a:r>
            <a:r>
              <a:rPr lang="en-US" sz="2400" dirty="0" err="1"/>
              <a:t>cần</a:t>
            </a:r>
            <a:r>
              <a:rPr lang="en-US" sz="2400" dirty="0"/>
              <a:t> </a:t>
            </a:r>
            <a:r>
              <a:rPr lang="en-US" sz="2400" dirty="0" err="1"/>
              <a:t>xét</a:t>
            </a:r>
            <a:r>
              <a:rPr lang="en-US" sz="2400" dirty="0"/>
              <a:t> </a:t>
            </a:r>
            <a:r>
              <a:rPr lang="en-US" sz="2400" dirty="0" err="1"/>
              <a:t>mối</a:t>
            </a:r>
            <a:r>
              <a:rPr lang="en-US" sz="2400" dirty="0"/>
              <a:t> </a:t>
            </a:r>
            <a:r>
              <a:rPr lang="en-US" sz="2400" dirty="0" err="1"/>
              <a:t>quan</a:t>
            </a:r>
            <a:r>
              <a:rPr lang="en-US" sz="2400" dirty="0"/>
              <a:t> </a:t>
            </a:r>
            <a:r>
              <a:rPr lang="en-US" sz="2400" dirty="0" err="1"/>
              <a:t>hệ</a:t>
            </a:r>
            <a:r>
              <a:rPr lang="en-US" sz="2400" dirty="0"/>
              <a:t> </a:t>
            </a:r>
            <a:r>
              <a:rPr lang="en-US" sz="2400" dirty="0" err="1"/>
              <a:t>của</a:t>
            </a:r>
            <a:r>
              <a:rPr lang="en-US" sz="2400" dirty="0"/>
              <a:t> 2 </a:t>
            </a:r>
            <a:r>
              <a:rPr lang="en-US" sz="2400" dirty="0" err="1"/>
              <a:t>vấn</a:t>
            </a:r>
            <a:r>
              <a:rPr lang="en-US" sz="2400" dirty="0"/>
              <a:t> </a:t>
            </a:r>
            <a:r>
              <a:rPr lang="en-US" sz="2400" dirty="0" err="1"/>
              <a:t>đê</a:t>
            </a:r>
            <a:r>
              <a:rPr lang="en-US" sz="2400" dirty="0"/>
              <a:t>̀ </a:t>
            </a:r>
            <a:r>
              <a:rPr lang="en-US" sz="2400" dirty="0" err="1"/>
              <a:t>này</a:t>
            </a:r>
            <a:r>
              <a:rPr lang="en-US" sz="2400" dirty="0"/>
              <a:t>.</a:t>
            </a:r>
          </a:p>
          <a:p>
            <a:pPr algn="just" eaLnBrk="1" hangingPunct="1">
              <a:lnSpc>
                <a:spcPct val="120000"/>
              </a:lnSpc>
            </a:pPr>
            <a:r>
              <a:rPr lang="en-US" sz="2400" dirty="0" err="1"/>
              <a:t>Cần</a:t>
            </a:r>
            <a:r>
              <a:rPr lang="en-US" sz="2400" dirty="0"/>
              <a:t> </a:t>
            </a:r>
            <a:r>
              <a:rPr lang="en-US" sz="2400" dirty="0" err="1"/>
              <a:t>phân</a:t>
            </a:r>
            <a:r>
              <a:rPr lang="en-US" sz="2400" dirty="0"/>
              <a:t> rã </a:t>
            </a:r>
            <a:r>
              <a:rPr lang="en-US" sz="2400" dirty="0" err="1"/>
              <a:t>những</a:t>
            </a:r>
            <a:r>
              <a:rPr lang="en-US" sz="2400" dirty="0"/>
              <a:t> </a:t>
            </a:r>
            <a:r>
              <a:rPr lang="en-US" sz="2400" dirty="0" err="1"/>
              <a:t>chức</a:t>
            </a:r>
            <a:r>
              <a:rPr lang="en-US" sz="2400" dirty="0"/>
              <a:t> </a:t>
            </a:r>
            <a:r>
              <a:rPr lang="en-US" sz="2400" dirty="0" err="1"/>
              <a:t>năng</a:t>
            </a:r>
            <a:r>
              <a:rPr lang="en-US" sz="2400" dirty="0"/>
              <a:t> </a:t>
            </a:r>
            <a:r>
              <a:rPr lang="en-US" sz="2400" dirty="0" err="1"/>
              <a:t>lớn</a:t>
            </a:r>
            <a:r>
              <a:rPr lang="en-US" sz="2400" dirty="0"/>
              <a:t> </a:t>
            </a:r>
            <a:r>
              <a:rPr lang="en-US" sz="2400" dirty="0" err="1"/>
              <a:t>thành</a:t>
            </a:r>
            <a:r>
              <a:rPr lang="en-US" sz="2400" dirty="0"/>
              <a:t> </a:t>
            </a:r>
            <a:r>
              <a:rPr lang="en-US" sz="2400" dirty="0" err="1"/>
              <a:t>các</a:t>
            </a:r>
            <a:r>
              <a:rPr lang="en-US" sz="2400" dirty="0"/>
              <a:t> </a:t>
            </a:r>
            <a:r>
              <a:rPr lang="en-US" sz="2400" dirty="0" err="1"/>
              <a:t>chức</a:t>
            </a:r>
            <a:r>
              <a:rPr lang="en-US" sz="2400" dirty="0"/>
              <a:t> </a:t>
            </a:r>
            <a:r>
              <a:rPr lang="en-US" sz="2400" dirty="0" err="1"/>
              <a:t>năng</a:t>
            </a:r>
            <a:r>
              <a:rPr lang="en-US" sz="2400" dirty="0"/>
              <a:t> </a:t>
            </a:r>
            <a:r>
              <a:rPr lang="en-US" sz="2400" dirty="0" err="1"/>
              <a:t>nhỏ</a:t>
            </a:r>
            <a:r>
              <a:rPr lang="en-US" sz="2400" dirty="0"/>
              <a:t> </a:t>
            </a:r>
            <a:r>
              <a:rPr lang="en-US" sz="2400" dirty="0" err="1"/>
              <a:t>hơn</a:t>
            </a:r>
            <a:r>
              <a:rPr lang="en-US" sz="2400" dirty="0"/>
              <a:t> </a:t>
            </a:r>
            <a:r>
              <a:rPr lang="en-US" sz="2400" dirty="0" err="1"/>
              <a:t>đê</a:t>
            </a:r>
            <a:r>
              <a:rPr lang="en-US" sz="2400" dirty="0"/>
              <a:t>̉ </a:t>
            </a:r>
            <a:r>
              <a:rPr lang="en-US" sz="2400" dirty="0" err="1"/>
              <a:t>phân</a:t>
            </a:r>
            <a:r>
              <a:rPr lang="en-US" sz="2400" dirty="0"/>
              <a:t> </a:t>
            </a:r>
            <a:r>
              <a:rPr lang="en-US" sz="2400" dirty="0" err="1"/>
              <a:t>tích</a:t>
            </a:r>
            <a:r>
              <a:rPr lang="en-US" sz="2400" dirty="0"/>
              <a:t> chi </a:t>
            </a:r>
            <a:r>
              <a:rPr lang="en-US" sz="2400" dirty="0" err="1"/>
              <a:t>tiết</a:t>
            </a:r>
            <a:r>
              <a:rPr lang="en-US" sz="2400" dirty="0"/>
              <a:t>.</a:t>
            </a:r>
          </a:p>
          <a:p>
            <a:pPr algn="just" eaLnBrk="1" hangingPunct="1">
              <a:lnSpc>
                <a:spcPct val="120000"/>
              </a:lnSpc>
            </a:pPr>
            <a:r>
              <a:rPr lang="en-US" sz="2400" dirty="0" err="1"/>
              <a:t>Xét</a:t>
            </a:r>
            <a:r>
              <a:rPr lang="en-US" sz="2400" dirty="0"/>
              <a:t> </a:t>
            </a:r>
            <a:r>
              <a:rPr lang="en-US" sz="2400" dirty="0" err="1"/>
              <a:t>mối</a:t>
            </a:r>
            <a:r>
              <a:rPr lang="en-US" sz="2400" dirty="0"/>
              <a:t> </a:t>
            </a:r>
            <a:r>
              <a:rPr lang="en-US" sz="2400" dirty="0" err="1"/>
              <a:t>quan</a:t>
            </a:r>
            <a:r>
              <a:rPr lang="en-US" sz="2400" dirty="0"/>
              <a:t> </a:t>
            </a:r>
            <a:r>
              <a:rPr lang="en-US" sz="2400" dirty="0" err="1"/>
              <a:t>hệ</a:t>
            </a:r>
            <a:r>
              <a:rPr lang="en-US" sz="2400" dirty="0"/>
              <a:t> </a:t>
            </a:r>
            <a:r>
              <a:rPr lang="en-US" sz="2400" dirty="0" err="1"/>
              <a:t>giữa</a:t>
            </a:r>
            <a:r>
              <a:rPr lang="en-US" sz="2400" dirty="0"/>
              <a:t> </a:t>
            </a:r>
            <a:r>
              <a:rPr lang="en-US" sz="2400" dirty="0" err="1"/>
              <a:t>các</a:t>
            </a:r>
            <a:r>
              <a:rPr lang="en-US" sz="2400" dirty="0"/>
              <a:t> </a:t>
            </a:r>
            <a:r>
              <a:rPr lang="en-US" sz="2400" dirty="0" err="1"/>
              <a:t>chức</a:t>
            </a:r>
            <a:r>
              <a:rPr lang="en-US" sz="2400" dirty="0"/>
              <a:t> </a:t>
            </a:r>
            <a:r>
              <a:rPr lang="en-US" sz="2400" dirty="0" err="1"/>
              <a:t>năng</a:t>
            </a:r>
            <a:r>
              <a:rPr lang="en-US" sz="2400" dirty="0"/>
              <a:t>. </a:t>
            </a:r>
          </a:p>
          <a:p>
            <a:pPr lvl="1" algn="just">
              <a:lnSpc>
                <a:spcPct val="120000"/>
              </a:lnSpc>
            </a:pPr>
            <a:r>
              <a:rPr lang="en-US" sz="2200" dirty="0"/>
              <a:t>VD: </a:t>
            </a:r>
            <a:r>
              <a:rPr lang="en-US" sz="2200" dirty="0" err="1"/>
              <a:t>Đặt</a:t>
            </a:r>
            <a:r>
              <a:rPr lang="en-US" sz="2200" dirty="0"/>
              <a:t> </a:t>
            </a:r>
            <a:r>
              <a:rPr lang="en-US" sz="2200" dirty="0" err="1"/>
              <a:t>hàng</a:t>
            </a:r>
            <a:r>
              <a:rPr lang="en-US" sz="2200" dirty="0"/>
              <a:t> </a:t>
            </a:r>
            <a:r>
              <a:rPr lang="en-US" sz="2200" dirty="0" err="1"/>
              <a:t>trước</a:t>
            </a:r>
            <a:r>
              <a:rPr lang="en-US" sz="2200" dirty="0"/>
              <a:t>, </a:t>
            </a:r>
            <a:r>
              <a:rPr lang="en-US" sz="2200" dirty="0" err="1"/>
              <a:t>nhận</a:t>
            </a:r>
            <a:r>
              <a:rPr lang="en-US" sz="2200" dirty="0"/>
              <a:t> </a:t>
            </a:r>
            <a:r>
              <a:rPr lang="en-US" sz="2200" dirty="0" err="1"/>
              <a:t>hàng</a:t>
            </a:r>
            <a:r>
              <a:rPr lang="en-US" sz="2200" dirty="0"/>
              <a:t> </a:t>
            </a:r>
            <a:r>
              <a:rPr lang="en-US" sz="2200" dirty="0" err="1"/>
              <a:t>sau</a:t>
            </a:r>
            <a:endParaRPr lang="en-US" sz="2200" dirty="0"/>
          </a:p>
          <a:p>
            <a:pPr algn="just" eaLnBrk="1" hangingPunct="1">
              <a:lnSpc>
                <a:spcPct val="120000"/>
              </a:lnSpc>
            </a:pPr>
            <a:r>
              <a:rPr lang="en-US" sz="2400" dirty="0" err="1"/>
              <a:t>Đầu</a:t>
            </a:r>
            <a:r>
              <a:rPr lang="en-US" sz="2400" dirty="0"/>
              <a:t> ra </a:t>
            </a:r>
            <a:r>
              <a:rPr lang="en-US" sz="2400" dirty="0" err="1"/>
              <a:t>của</a:t>
            </a:r>
            <a:r>
              <a:rPr lang="en-US" sz="2400" dirty="0"/>
              <a:t> </a:t>
            </a:r>
            <a:r>
              <a:rPr lang="en-US" sz="2400" dirty="0" err="1"/>
              <a:t>chức</a:t>
            </a:r>
            <a:r>
              <a:rPr lang="en-US" sz="2400" dirty="0"/>
              <a:t> </a:t>
            </a:r>
            <a:r>
              <a:rPr lang="en-US" sz="2400" dirty="0" err="1"/>
              <a:t>năng</a:t>
            </a:r>
            <a:r>
              <a:rPr lang="en-US" sz="2400" dirty="0"/>
              <a:t> </a:t>
            </a:r>
            <a:r>
              <a:rPr lang="en-US" sz="2400" dirty="0" err="1"/>
              <a:t>này</a:t>
            </a:r>
            <a:r>
              <a:rPr lang="en-US" sz="2400" dirty="0"/>
              <a:t> </a:t>
            </a:r>
            <a:r>
              <a:rPr lang="en-US" sz="2400" dirty="0" err="1"/>
              <a:t>thường</a:t>
            </a:r>
            <a:r>
              <a:rPr lang="en-US" sz="2400" dirty="0"/>
              <a:t> là </a:t>
            </a:r>
            <a:r>
              <a:rPr lang="en-US" sz="2400" dirty="0" err="1"/>
              <a:t>đầu</a:t>
            </a:r>
            <a:r>
              <a:rPr lang="en-US" sz="2400" dirty="0"/>
              <a:t> </a:t>
            </a:r>
            <a:r>
              <a:rPr lang="en-US" sz="2400" dirty="0" err="1"/>
              <a:t>vào</a:t>
            </a:r>
            <a:r>
              <a:rPr lang="en-US" sz="2400" dirty="0"/>
              <a:t> </a:t>
            </a:r>
            <a:r>
              <a:rPr lang="en-US" sz="2400" dirty="0" err="1"/>
              <a:t>của</a:t>
            </a:r>
            <a:r>
              <a:rPr lang="en-US" sz="2400" dirty="0"/>
              <a:t> </a:t>
            </a:r>
            <a:r>
              <a:rPr lang="en-US" sz="2400" dirty="0" err="1"/>
              <a:t>một</a:t>
            </a:r>
            <a:r>
              <a:rPr lang="en-US" sz="2400" dirty="0"/>
              <a:t> </a:t>
            </a:r>
            <a:r>
              <a:rPr lang="en-US" sz="2400" dirty="0" err="1"/>
              <a:t>chức</a:t>
            </a:r>
            <a:r>
              <a:rPr lang="en-US" sz="2400" dirty="0"/>
              <a:t> </a:t>
            </a:r>
            <a:r>
              <a:rPr lang="en-US" sz="2400" dirty="0" err="1"/>
              <a:t>năng</a:t>
            </a:r>
            <a:r>
              <a:rPr lang="en-US" sz="2400" dirty="0"/>
              <a:t> </a:t>
            </a:r>
            <a:r>
              <a:rPr lang="en-US" sz="2400" dirty="0" err="1"/>
              <a:t>khác</a:t>
            </a:r>
            <a:r>
              <a:rPr lang="en-US" sz="2400" dirty="0"/>
              <a:t>.</a:t>
            </a:r>
          </a:p>
          <a:p>
            <a:pPr algn="just" eaLnBrk="1" hangingPunct="1">
              <a:lnSpc>
                <a:spcPct val="120000"/>
              </a:lnSpc>
            </a:pPr>
            <a:r>
              <a:rPr lang="en-US" sz="2400" dirty="0" err="1"/>
              <a:t>Phân</a:t>
            </a:r>
            <a:r>
              <a:rPr lang="en-US" sz="2400" dirty="0"/>
              <a:t> </a:t>
            </a:r>
            <a:r>
              <a:rPr lang="en-US" sz="2400" dirty="0" err="1"/>
              <a:t>tích</a:t>
            </a:r>
            <a:r>
              <a:rPr lang="en-US" sz="2400" dirty="0"/>
              <a:t> </a:t>
            </a:r>
            <a:r>
              <a:rPr lang="en-US" sz="2400" dirty="0" err="1"/>
              <a:t>từ</a:t>
            </a:r>
            <a:r>
              <a:rPr lang="en-US" sz="2400" dirty="0"/>
              <a:t> </a:t>
            </a:r>
            <a:r>
              <a:rPr lang="en-US" sz="2400" dirty="0" err="1"/>
              <a:t>trên</a:t>
            </a:r>
            <a:r>
              <a:rPr lang="en-US" sz="2400" dirty="0"/>
              <a:t> </a:t>
            </a:r>
            <a:r>
              <a:rPr lang="en-US" sz="2400" dirty="0" err="1"/>
              <a:t>xuống</a:t>
            </a:r>
            <a:r>
              <a:rPr lang="en-US" sz="2400" dirty="0"/>
              <a:t> </a:t>
            </a:r>
            <a:r>
              <a:rPr lang="en-US" sz="2400" dirty="0" err="1"/>
              <a:t>dưới</a:t>
            </a:r>
            <a:r>
              <a:rPr lang="en-US" sz="2400" dirty="0"/>
              <a:t> (</a:t>
            </a:r>
            <a:r>
              <a:rPr lang="en-US" sz="2400" dirty="0" err="1"/>
              <a:t>từ</a:t>
            </a:r>
            <a:r>
              <a:rPr lang="en-US" sz="2400" dirty="0"/>
              <a:t> </a:t>
            </a:r>
            <a:r>
              <a:rPr lang="en-US" sz="2400" dirty="0" err="1"/>
              <a:t>Tổng</a:t>
            </a:r>
            <a:r>
              <a:rPr lang="en-US" sz="2400" dirty="0"/>
              <a:t> </a:t>
            </a:r>
            <a:r>
              <a:rPr lang="en-US" sz="2400" dirty="0" err="1"/>
              <a:t>quát</a:t>
            </a:r>
            <a:r>
              <a:rPr lang="en-US" sz="2400" dirty="0"/>
              <a:t> </a:t>
            </a:r>
            <a:r>
              <a:rPr lang="en-US" sz="2400" dirty="0">
                <a:sym typeface="Symbol"/>
              </a:rPr>
              <a:t></a:t>
            </a:r>
            <a:r>
              <a:rPr lang="en-US" sz="2400" dirty="0">
                <a:sym typeface="Wingdings" pitchFamily="2" charset="2"/>
              </a:rPr>
              <a:t> Chi </a:t>
            </a:r>
            <a:r>
              <a:rPr lang="en-US" sz="2400" dirty="0" err="1">
                <a:sym typeface="Wingdings" pitchFamily="2" charset="2"/>
              </a:rPr>
              <a:t>tiết</a:t>
            </a:r>
            <a:r>
              <a:rPr lang="en-US" sz="2400" dirty="0">
                <a:sym typeface="Wingdings" pitchFamily="2" charset="2"/>
              </a:rPr>
              <a:t>).</a:t>
            </a:r>
            <a:endParaRPr lang="en-US" sz="2400" dirty="0"/>
          </a:p>
        </p:txBody>
      </p:sp>
      <p:sp>
        <p:nvSpPr>
          <p:cNvPr id="5" name="Title 1"/>
          <p:cNvSpPr>
            <a:spLocks noGrp="1"/>
          </p:cNvSpPr>
          <p:nvPr>
            <p:ph type="title"/>
          </p:nvPr>
        </p:nvSpPr>
        <p:spPr>
          <a:xfrm>
            <a:off x="457200" y="228600"/>
            <a:ext cx="8305800" cy="623888"/>
          </a:xfrm>
        </p:spPr>
        <p:txBody>
          <a:bodyPr>
            <a:noAutofit/>
          </a:bodyPr>
          <a:lstStyle/>
          <a:p>
            <a:pPr eaLnBrk="1" fontAlgn="auto" hangingPunct="1">
              <a:spcAft>
                <a:spcPts val="0"/>
              </a:spcAft>
              <a:defRPr/>
            </a:pPr>
            <a:r>
              <a:rPr lang="en-US" sz="3200" dirty="0"/>
              <a:t>3.1. </a:t>
            </a:r>
            <a:r>
              <a:rPr lang="en-US" sz="3200" dirty="0" err="1"/>
              <a:t>Phương</a:t>
            </a:r>
            <a:r>
              <a:rPr lang="en-US" sz="3200" dirty="0"/>
              <a:t> </a:t>
            </a:r>
            <a:r>
              <a:rPr lang="en-US" sz="3200" dirty="0" err="1"/>
              <a:t>pháp</a:t>
            </a:r>
            <a:r>
              <a:rPr lang="en-US" sz="3200" dirty="0"/>
              <a:t> </a:t>
            </a:r>
            <a:r>
              <a:rPr lang="en-US" sz="3200" dirty="0" err="1"/>
              <a:t>chung</a:t>
            </a:r>
            <a:r>
              <a:rPr lang="en-US" sz="3200" dirty="0"/>
              <a:t> </a:t>
            </a:r>
            <a:r>
              <a:rPr lang="en-US" sz="3200" dirty="0" err="1"/>
              <a:t>đê</a:t>
            </a:r>
            <a:r>
              <a:rPr lang="en-US" sz="3200" dirty="0"/>
              <a:t>̉ </a:t>
            </a:r>
            <a:r>
              <a:rPr lang="en-US" sz="3200" dirty="0" err="1"/>
              <a:t>phân</a:t>
            </a:r>
            <a:r>
              <a:rPr lang="en-US" sz="3200" dirty="0"/>
              <a:t> </a:t>
            </a:r>
            <a:r>
              <a:rPr lang="en-US" sz="3200" dirty="0" err="1"/>
              <a:t>tích</a:t>
            </a:r>
            <a:endParaRPr 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17568" cy="609600"/>
          </a:xfrm>
        </p:spPr>
        <p:txBody>
          <a:bodyPr>
            <a:noAutofit/>
          </a:bodyPr>
          <a:lstStyle/>
          <a:p>
            <a:pPr eaLnBrk="1" hangingPunct="1"/>
            <a:r>
              <a:rPr lang="en-US" sz="3200" dirty="0"/>
              <a:t>3.2. </a:t>
            </a:r>
            <a:r>
              <a:rPr lang="en-US" sz="3200" dirty="0" err="1"/>
              <a:t>Công</a:t>
            </a:r>
            <a:r>
              <a:rPr lang="en-US" sz="3200" dirty="0"/>
              <a:t> cụ </a:t>
            </a:r>
            <a:r>
              <a:rPr lang="en-US" sz="3200" dirty="0" err="1"/>
              <a:t>diễn</a:t>
            </a:r>
            <a:r>
              <a:rPr lang="en-US" sz="3200" dirty="0"/>
              <a:t> tả </a:t>
            </a:r>
            <a:r>
              <a:rPr lang="en-US" sz="3200" dirty="0" err="1"/>
              <a:t>các</a:t>
            </a:r>
            <a:r>
              <a:rPr lang="en-US" sz="3200" dirty="0"/>
              <a:t> </a:t>
            </a:r>
            <a:r>
              <a:rPr lang="en-US" sz="3200" dirty="0" err="1"/>
              <a:t>xử</a:t>
            </a:r>
            <a:r>
              <a:rPr lang="en-US" sz="3200" dirty="0"/>
              <a:t> </a:t>
            </a:r>
            <a:r>
              <a:rPr lang="en-US" sz="3200" dirty="0" err="1"/>
              <a:t>lý</a:t>
            </a:r>
            <a:endParaRPr lang="en-US" sz="3200" dirty="0"/>
          </a:p>
        </p:txBody>
      </p:sp>
      <p:sp>
        <p:nvSpPr>
          <p:cNvPr id="3" name="Slide Number Placeholder 2"/>
          <p:cNvSpPr>
            <a:spLocks noGrp="1"/>
          </p:cNvSpPr>
          <p:nvPr>
            <p:ph type="sldNum" sz="quarter" idx="12"/>
          </p:nvPr>
        </p:nvSpPr>
        <p:spPr/>
        <p:txBody>
          <a:bodyPr/>
          <a:lstStyle/>
          <a:p>
            <a:pPr>
              <a:defRPr/>
            </a:pPr>
            <a:fld id="{253C77A8-CFFF-40CB-9B84-65BC09354E2C}" type="slidenum">
              <a:rPr lang="en-US"/>
              <a:pPr>
                <a:defRPr/>
              </a:pPr>
              <a:t>49</a:t>
            </a:fld>
            <a:endParaRPr lang="en-US"/>
          </a:p>
        </p:txBody>
      </p:sp>
      <p:sp>
        <p:nvSpPr>
          <p:cNvPr id="11268" name="Content Placeholder 3"/>
          <p:cNvSpPr>
            <a:spLocks noGrp="1"/>
          </p:cNvSpPr>
          <p:nvPr>
            <p:ph sz="quarter" idx="1"/>
          </p:nvPr>
        </p:nvSpPr>
        <p:spPr>
          <a:xfrm>
            <a:off x="457200" y="1295400"/>
            <a:ext cx="8217568" cy="4572000"/>
          </a:xfrm>
        </p:spPr>
        <p:txBody>
          <a:bodyPr>
            <a:normAutofit/>
          </a:bodyPr>
          <a:lstStyle/>
          <a:p>
            <a:pPr eaLnBrk="1" hangingPunct="1">
              <a:lnSpc>
                <a:spcPct val="120000"/>
              </a:lnSpc>
              <a:spcBef>
                <a:spcPts val="600"/>
              </a:spcBef>
              <a:buFont typeface="Wingdings 2" pitchFamily="18" charset="2"/>
              <a:buNone/>
            </a:pPr>
            <a:r>
              <a:rPr lang="en-US" sz="2800" dirty="0"/>
              <a:t>3.2.1. </a:t>
            </a:r>
            <a:r>
              <a:rPr lang="en-US" sz="2800" dirty="0" err="1"/>
              <a:t>Biểu</a:t>
            </a:r>
            <a:r>
              <a:rPr lang="en-US" sz="2800" dirty="0"/>
              <a:t> </a:t>
            </a:r>
            <a:r>
              <a:rPr lang="en-US" sz="2800" dirty="0" err="1"/>
              <a:t>đô</a:t>
            </a:r>
            <a:r>
              <a:rPr lang="en-US" sz="2800" dirty="0"/>
              <a:t>̀ </a:t>
            </a:r>
            <a:r>
              <a:rPr lang="en-US" sz="2800" dirty="0" err="1"/>
              <a:t>phân</a:t>
            </a:r>
            <a:r>
              <a:rPr lang="en-US" sz="2800" dirty="0"/>
              <a:t> </a:t>
            </a:r>
            <a:r>
              <a:rPr lang="en-US" sz="2800" dirty="0" err="1"/>
              <a:t>cấp</a:t>
            </a:r>
            <a:r>
              <a:rPr lang="en-US" sz="2800" dirty="0"/>
              <a:t> </a:t>
            </a:r>
            <a:r>
              <a:rPr lang="en-US" sz="2800" dirty="0" err="1"/>
              <a:t>chức</a:t>
            </a:r>
            <a:r>
              <a:rPr lang="en-US" sz="2800" dirty="0"/>
              <a:t> </a:t>
            </a:r>
            <a:r>
              <a:rPr lang="en-US" sz="2800" dirty="0" err="1"/>
              <a:t>năng</a:t>
            </a:r>
            <a:r>
              <a:rPr lang="en-US" sz="2800" dirty="0"/>
              <a:t> – BFD </a:t>
            </a:r>
          </a:p>
          <a:p>
            <a:pPr eaLnBrk="1" hangingPunct="1">
              <a:lnSpc>
                <a:spcPct val="120000"/>
              </a:lnSpc>
              <a:spcBef>
                <a:spcPts val="600"/>
              </a:spcBef>
              <a:buFont typeface="Wingdings 2" pitchFamily="18" charset="2"/>
              <a:buNone/>
            </a:pPr>
            <a:r>
              <a:rPr lang="en-US" sz="2800" dirty="0"/>
              <a:t>		(</a:t>
            </a:r>
            <a:r>
              <a:rPr lang="en-US" sz="2800" dirty="0" err="1"/>
              <a:t>Bussiness</a:t>
            </a:r>
            <a:r>
              <a:rPr lang="en-US" sz="2800" dirty="0"/>
              <a:t> Functional Diagram)</a:t>
            </a:r>
          </a:p>
          <a:p>
            <a:pPr eaLnBrk="1" hangingPunct="1">
              <a:lnSpc>
                <a:spcPct val="120000"/>
              </a:lnSpc>
              <a:spcBef>
                <a:spcPts val="600"/>
              </a:spcBef>
              <a:buFont typeface="Wingdings 2" pitchFamily="18" charset="2"/>
              <a:buNone/>
            </a:pPr>
            <a:r>
              <a:rPr lang="en-US" sz="2800" dirty="0"/>
              <a:t>3.2.2. </a:t>
            </a:r>
            <a:r>
              <a:rPr lang="en-US" sz="2800" dirty="0" err="1"/>
              <a:t>Biểu</a:t>
            </a:r>
            <a:r>
              <a:rPr lang="en-US" sz="2800" dirty="0"/>
              <a:t> </a:t>
            </a:r>
            <a:r>
              <a:rPr lang="en-US" sz="2800" dirty="0" err="1"/>
              <a:t>đô</a:t>
            </a:r>
            <a:r>
              <a:rPr lang="en-US" sz="2800" dirty="0"/>
              <a:t>̀ </a:t>
            </a:r>
            <a:r>
              <a:rPr lang="en-US" sz="2800" dirty="0" err="1"/>
              <a:t>luồng</a:t>
            </a:r>
            <a:r>
              <a:rPr lang="en-US" sz="2800" dirty="0"/>
              <a:t> </a:t>
            </a:r>
            <a:r>
              <a:rPr lang="en-US" sz="2800" dirty="0" err="1"/>
              <a:t>dữ</a:t>
            </a:r>
            <a:r>
              <a:rPr lang="en-US" sz="2800" dirty="0"/>
              <a:t> </a:t>
            </a:r>
            <a:r>
              <a:rPr lang="en-US" sz="2800" dirty="0" err="1"/>
              <a:t>liệu</a:t>
            </a:r>
            <a:r>
              <a:rPr lang="en-US" sz="2800" dirty="0"/>
              <a:t> – DFD</a:t>
            </a:r>
          </a:p>
          <a:p>
            <a:pPr eaLnBrk="1" hangingPunct="1">
              <a:lnSpc>
                <a:spcPct val="120000"/>
              </a:lnSpc>
              <a:spcBef>
                <a:spcPts val="600"/>
              </a:spcBef>
              <a:buFont typeface="Wingdings 2" pitchFamily="18" charset="2"/>
              <a:buNone/>
            </a:pPr>
            <a:r>
              <a:rPr lang="en-US" sz="2800" dirty="0"/>
              <a:t>		    (Data Flow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7848600" cy="457200"/>
          </a:xfrm>
          <a:noFill/>
          <a:ln>
            <a:noFill/>
          </a:ln>
        </p:spPr>
        <p:style>
          <a:lnRef idx="2">
            <a:schemeClr val="dk1"/>
          </a:lnRef>
          <a:fillRef idx="1">
            <a:schemeClr val="lt1"/>
          </a:fillRef>
          <a:effectRef idx="0">
            <a:schemeClr val="dk1"/>
          </a:effectRef>
          <a:fontRef idx="minor">
            <a:schemeClr val="dk1"/>
          </a:fontRef>
        </p:style>
        <p:txBody>
          <a:bodyPr>
            <a:noAutofit/>
          </a:bodyPr>
          <a:lstStyle/>
          <a:p>
            <a:pPr algn="l">
              <a:defRPr/>
            </a:pPr>
            <a:r>
              <a:rPr lang="en-US" sz="2400" b="1" dirty="0" err="1">
                <a:solidFill>
                  <a:schemeClr val="tx1"/>
                </a:solidFill>
              </a:rPr>
              <a:t>Giai</a:t>
            </a:r>
            <a:r>
              <a:rPr lang="en-US" sz="2400" b="1" dirty="0">
                <a:solidFill>
                  <a:schemeClr val="tx1"/>
                </a:solidFill>
              </a:rPr>
              <a:t> </a:t>
            </a:r>
            <a:r>
              <a:rPr lang="en-US" sz="2400" b="1" dirty="0" err="1">
                <a:solidFill>
                  <a:schemeClr val="tx1"/>
                </a:solidFill>
              </a:rPr>
              <a:t>đoạn</a:t>
            </a:r>
            <a:r>
              <a:rPr lang="en-US" sz="2400" b="1" dirty="0">
                <a:solidFill>
                  <a:schemeClr val="tx1"/>
                </a:solidFill>
              </a:rPr>
              <a:t> </a:t>
            </a:r>
            <a:r>
              <a:rPr lang="en-US" sz="2400" b="1" dirty="0" err="1">
                <a:solidFill>
                  <a:schemeClr val="tx1"/>
                </a:solidFill>
              </a:rPr>
              <a:t>phân</a:t>
            </a:r>
            <a:r>
              <a:rPr lang="en-US" sz="2400" b="1" dirty="0">
                <a:solidFill>
                  <a:schemeClr val="tx1"/>
                </a:solidFill>
              </a:rPr>
              <a:t> </a:t>
            </a:r>
            <a:r>
              <a:rPr lang="en-US" sz="2400" b="1" dirty="0" err="1">
                <a:solidFill>
                  <a:schemeClr val="tx1"/>
                </a:solidFill>
              </a:rPr>
              <a:t>tích</a:t>
            </a:r>
            <a:endParaRPr lang="en-US" sz="2400" b="1" dirty="0">
              <a:solidFill>
                <a:schemeClr val="tx1"/>
              </a:solidFill>
            </a:endParaRPr>
          </a:p>
        </p:txBody>
      </p:sp>
      <p:sp>
        <p:nvSpPr>
          <p:cNvPr id="17" name="Rectangle 16"/>
          <p:cNvSpPr/>
          <p:nvPr/>
        </p:nvSpPr>
        <p:spPr bwMode="auto">
          <a:xfrm>
            <a:off x="304800" y="1600200"/>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solidFill>
                  <a:schemeClr val="tx1"/>
                </a:solidFill>
              </a:rPr>
              <a:t>Khảo</a:t>
            </a:r>
            <a:r>
              <a:rPr lang="en-US" sz="1400" b="1" dirty="0">
                <a:solidFill>
                  <a:schemeClr val="tx1"/>
                </a:solidFill>
              </a:rPr>
              <a:t> </a:t>
            </a:r>
            <a:r>
              <a:rPr lang="en-US" sz="1400" b="1" dirty="0" err="1">
                <a:solidFill>
                  <a:schemeClr val="tx1"/>
                </a:solidFill>
              </a:rPr>
              <a:t>sát</a:t>
            </a:r>
            <a:r>
              <a:rPr lang="en-US" sz="1400" b="1" dirty="0">
                <a:solidFill>
                  <a:schemeClr val="tx1"/>
                </a:solidFill>
              </a:rPr>
              <a:t> </a:t>
            </a:r>
            <a:r>
              <a:rPr lang="en-US" sz="1400" b="1" dirty="0" err="1">
                <a:solidFill>
                  <a:schemeClr val="tx1"/>
                </a:solidFill>
              </a:rPr>
              <a:t>hiện</a:t>
            </a:r>
            <a:r>
              <a:rPr lang="en-US" sz="1400" b="1" dirty="0">
                <a:solidFill>
                  <a:schemeClr val="tx1"/>
                </a:solidFill>
              </a:rPr>
              <a:t> </a:t>
            </a:r>
            <a:r>
              <a:rPr lang="en-US" sz="1400" b="1" dirty="0" err="1">
                <a:solidFill>
                  <a:schemeClr val="tx1"/>
                </a:solidFill>
              </a:rPr>
              <a:t>trạng</a:t>
            </a:r>
            <a:endParaRPr lang="en-US" sz="1400" b="1" dirty="0">
              <a:solidFill>
                <a:schemeClr val="tx1"/>
              </a:solidFill>
            </a:endParaRPr>
          </a:p>
        </p:txBody>
      </p:sp>
      <p:sp>
        <p:nvSpPr>
          <p:cNvPr id="18" name="Rectangle 17"/>
          <p:cNvSpPr/>
          <p:nvPr/>
        </p:nvSpPr>
        <p:spPr bwMode="auto">
          <a:xfrm>
            <a:off x="1409700" y="2174875"/>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t>Xác</a:t>
            </a:r>
            <a:r>
              <a:rPr lang="en-US" sz="1400" b="1" dirty="0"/>
              <a:t> </a:t>
            </a:r>
            <a:r>
              <a:rPr lang="en-US" sz="1400" b="1" dirty="0" err="1"/>
              <a:t>định</a:t>
            </a:r>
            <a:r>
              <a:rPr lang="en-US" sz="1400" b="1" dirty="0"/>
              <a:t> </a:t>
            </a:r>
            <a:r>
              <a:rPr lang="en-US" sz="1400" b="1" dirty="0" err="1"/>
              <a:t>yêu</a:t>
            </a:r>
            <a:r>
              <a:rPr lang="en-US" sz="1400" b="1" dirty="0"/>
              <a:t> </a:t>
            </a:r>
            <a:r>
              <a:rPr lang="en-US" sz="1400" b="1" dirty="0" err="1"/>
              <a:t>cầu</a:t>
            </a:r>
            <a:endParaRPr lang="en-US" sz="1400" b="1" dirty="0"/>
          </a:p>
        </p:txBody>
      </p:sp>
      <p:sp>
        <p:nvSpPr>
          <p:cNvPr id="19" name="Rectangle 18"/>
          <p:cNvSpPr/>
          <p:nvPr/>
        </p:nvSpPr>
        <p:spPr bwMode="auto">
          <a:xfrm>
            <a:off x="2514600" y="2749550"/>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solidFill>
                  <a:srgbClr val="C00000"/>
                </a:solidFill>
              </a:rPr>
              <a:t>Phân</a:t>
            </a:r>
            <a:r>
              <a:rPr lang="en-US" sz="1400" b="1" dirty="0">
                <a:solidFill>
                  <a:srgbClr val="C00000"/>
                </a:solidFill>
              </a:rPr>
              <a:t> </a:t>
            </a:r>
            <a:r>
              <a:rPr lang="en-US" sz="1400" b="1" dirty="0" err="1">
                <a:solidFill>
                  <a:srgbClr val="C00000"/>
                </a:solidFill>
              </a:rPr>
              <a:t>tích</a:t>
            </a:r>
            <a:endParaRPr lang="en-US" sz="1400" b="1" dirty="0">
              <a:solidFill>
                <a:srgbClr val="C00000"/>
              </a:solidFill>
            </a:endParaRPr>
          </a:p>
        </p:txBody>
      </p:sp>
      <p:sp>
        <p:nvSpPr>
          <p:cNvPr id="20" name="Rectangle 19"/>
          <p:cNvSpPr/>
          <p:nvPr/>
        </p:nvSpPr>
        <p:spPr bwMode="auto">
          <a:xfrm>
            <a:off x="3619500" y="3325813"/>
            <a:ext cx="1106488"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err="1"/>
              <a:t>Thiết</a:t>
            </a:r>
            <a:r>
              <a:rPr lang="en-US" sz="1400" b="1"/>
              <a:t> kế</a:t>
            </a:r>
            <a:endParaRPr lang="en-US" sz="1400" b="1" dirty="0"/>
          </a:p>
        </p:txBody>
      </p:sp>
      <p:sp>
        <p:nvSpPr>
          <p:cNvPr id="21" name="Rectangle 20"/>
          <p:cNvSpPr/>
          <p:nvPr/>
        </p:nvSpPr>
        <p:spPr bwMode="auto">
          <a:xfrm>
            <a:off x="4725988" y="3902075"/>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t>Cài</a:t>
            </a:r>
            <a:r>
              <a:rPr lang="en-US" sz="1400" b="1" dirty="0"/>
              <a:t> </a:t>
            </a:r>
            <a:r>
              <a:rPr lang="en-US" sz="1400" b="1" dirty="0" err="1"/>
              <a:t>đặt</a:t>
            </a:r>
            <a:endParaRPr lang="en-US" sz="1400" b="1" dirty="0"/>
          </a:p>
        </p:txBody>
      </p:sp>
      <p:sp>
        <p:nvSpPr>
          <p:cNvPr id="22" name="Rectangle 21"/>
          <p:cNvSpPr/>
          <p:nvPr/>
        </p:nvSpPr>
        <p:spPr bwMode="auto">
          <a:xfrm>
            <a:off x="5770563" y="4476750"/>
            <a:ext cx="1103312"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t>Kiểm</a:t>
            </a:r>
            <a:r>
              <a:rPr lang="en-US" sz="1400" b="1" dirty="0"/>
              <a:t> </a:t>
            </a:r>
            <a:r>
              <a:rPr lang="en-US" sz="1400" b="1" dirty="0" err="1"/>
              <a:t>chứng</a:t>
            </a:r>
            <a:endParaRPr lang="en-US" sz="1400" b="1" dirty="0"/>
          </a:p>
        </p:txBody>
      </p:sp>
      <p:sp>
        <p:nvSpPr>
          <p:cNvPr id="23" name="Rectangle 22"/>
          <p:cNvSpPr/>
          <p:nvPr/>
        </p:nvSpPr>
        <p:spPr bwMode="auto">
          <a:xfrm>
            <a:off x="6813550" y="5051425"/>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t>Triển</a:t>
            </a:r>
            <a:r>
              <a:rPr lang="en-US" sz="1400" b="1" dirty="0"/>
              <a:t> </a:t>
            </a:r>
            <a:r>
              <a:rPr lang="en-US" sz="1400" b="1" dirty="0" err="1"/>
              <a:t>khai</a:t>
            </a:r>
            <a:endParaRPr lang="en-US" sz="1400" b="1" dirty="0"/>
          </a:p>
        </p:txBody>
      </p:sp>
      <p:sp>
        <p:nvSpPr>
          <p:cNvPr id="7" name="Rectangle 6"/>
          <p:cNvSpPr/>
          <p:nvPr/>
        </p:nvSpPr>
        <p:spPr bwMode="auto">
          <a:xfrm>
            <a:off x="7886700" y="5737225"/>
            <a:ext cx="1104900" cy="5111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err="1"/>
              <a:t>Bảo</a:t>
            </a:r>
            <a:r>
              <a:rPr lang="en-US" sz="1400" b="1" dirty="0"/>
              <a:t> </a:t>
            </a:r>
            <a:r>
              <a:rPr lang="en-US" sz="1400" b="1" dirty="0" err="1"/>
              <a:t>trì</a:t>
            </a:r>
            <a:endParaRPr lang="en-US" sz="1400" b="1" dirty="0"/>
          </a:p>
        </p:txBody>
      </p:sp>
      <p:sp>
        <p:nvSpPr>
          <p:cNvPr id="32" name="Right Arrow 31"/>
          <p:cNvSpPr/>
          <p:nvPr/>
        </p:nvSpPr>
        <p:spPr>
          <a:xfrm>
            <a:off x="3657600" y="2895600"/>
            <a:ext cx="60960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3" name="Down Arrow 32"/>
          <p:cNvSpPr/>
          <p:nvPr/>
        </p:nvSpPr>
        <p:spPr>
          <a:xfrm>
            <a:off x="2971800" y="3276600"/>
            <a:ext cx="152400" cy="4572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4" name="TextBox 33"/>
          <p:cNvSpPr txBox="1"/>
          <p:nvPr/>
        </p:nvSpPr>
        <p:spPr>
          <a:xfrm>
            <a:off x="4343400" y="2762250"/>
            <a:ext cx="4495800" cy="1200329"/>
          </a:xfrm>
          <a:prstGeom prst="rect">
            <a:avLst/>
          </a:prstGeom>
          <a:noFill/>
        </p:spPr>
        <p:txBody>
          <a:bodyPr wrap="square">
            <a:spAutoFit/>
          </a:bodyPr>
          <a:lstStyle/>
          <a:p>
            <a:pPr>
              <a:tabLst>
                <a:tab pos="1262063" algn="l"/>
              </a:tabLst>
              <a:defRPr/>
            </a:pPr>
            <a:r>
              <a:rPr lang="en-US" b="1" dirty="0" err="1">
                <a:solidFill>
                  <a:srgbClr val="005392"/>
                </a:solidFill>
              </a:rPr>
              <a:t>Nội</a:t>
            </a:r>
            <a:r>
              <a:rPr lang="en-US" b="1" dirty="0">
                <a:solidFill>
                  <a:srgbClr val="005392"/>
                </a:solidFill>
              </a:rPr>
              <a:t> dung</a:t>
            </a:r>
            <a:r>
              <a:rPr lang="en-US" b="1" dirty="0"/>
              <a:t>:	</a:t>
            </a:r>
            <a:r>
              <a:rPr lang="en-US" dirty="0"/>
              <a:t>+ </a:t>
            </a:r>
            <a:r>
              <a:rPr lang="en-US" dirty="0" err="1"/>
              <a:t>Phân</a:t>
            </a:r>
            <a:r>
              <a:rPr lang="en-US" dirty="0"/>
              <a:t> </a:t>
            </a:r>
            <a:r>
              <a:rPr lang="en-US" dirty="0" err="1"/>
              <a:t>tích</a:t>
            </a:r>
            <a:r>
              <a:rPr lang="en-US" dirty="0"/>
              <a:t> </a:t>
            </a:r>
            <a:r>
              <a:rPr lang="en-US" dirty="0" err="1"/>
              <a:t>khả</a:t>
            </a:r>
            <a:r>
              <a:rPr lang="en-US" dirty="0"/>
              <a:t> </a:t>
            </a:r>
            <a:r>
              <a:rPr lang="en-US" dirty="0" err="1"/>
              <a:t>thi</a:t>
            </a:r>
            <a:endParaRPr lang="en-US" dirty="0"/>
          </a:p>
          <a:p>
            <a:pPr>
              <a:tabLst>
                <a:tab pos="1262063" algn="l"/>
              </a:tabLst>
              <a:defRPr/>
            </a:pPr>
            <a:r>
              <a:rPr lang="en-US" dirty="0"/>
              <a:t>	+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ở </a:t>
            </a:r>
            <a:r>
              <a:rPr lang="en-US" dirty="0" err="1"/>
              <a:t>mức</a:t>
            </a:r>
            <a:r>
              <a:rPr lang="en-US" dirty="0"/>
              <a:t> </a:t>
            </a:r>
            <a:r>
              <a:rPr lang="en-US" dirty="0" err="1"/>
              <a:t>quan</a:t>
            </a:r>
            <a:r>
              <a:rPr lang="en-US" dirty="0"/>
              <a:t> </a:t>
            </a:r>
            <a:r>
              <a:rPr lang="en-US" dirty="0" err="1"/>
              <a:t>niệm</a:t>
            </a:r>
            <a:endParaRPr lang="en-US" dirty="0"/>
          </a:p>
          <a:p>
            <a:pPr>
              <a:tabLst>
                <a:tab pos="1262063" algn="l"/>
              </a:tabLst>
              <a:defRPr/>
            </a:pPr>
            <a:r>
              <a:rPr lang="en-US" dirty="0"/>
              <a:t>	+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xử</a:t>
            </a:r>
            <a:r>
              <a:rPr lang="en-US" dirty="0"/>
              <a:t> </a:t>
            </a:r>
            <a:r>
              <a:rPr lang="en-US" dirty="0" err="1"/>
              <a:t>lý</a:t>
            </a:r>
            <a:endParaRPr lang="en-US" dirty="0"/>
          </a:p>
        </p:txBody>
      </p:sp>
      <p:sp>
        <p:nvSpPr>
          <p:cNvPr id="35" name="TextBox 34"/>
          <p:cNvSpPr txBox="1"/>
          <p:nvPr/>
        </p:nvSpPr>
        <p:spPr>
          <a:xfrm>
            <a:off x="2057400" y="3886200"/>
            <a:ext cx="3581400" cy="1754326"/>
          </a:xfrm>
          <a:prstGeom prst="rect">
            <a:avLst/>
          </a:prstGeom>
          <a:noFill/>
        </p:spPr>
        <p:txBody>
          <a:bodyPr wrap="square">
            <a:spAutoFit/>
          </a:bodyPr>
          <a:lstStyle/>
          <a:p>
            <a:pPr>
              <a:defRPr/>
            </a:pPr>
            <a:r>
              <a:rPr lang="en-US" b="1" dirty="0" err="1">
                <a:solidFill>
                  <a:srgbClr val="005392"/>
                </a:solidFill>
              </a:rPr>
              <a:t>Kết</a:t>
            </a:r>
            <a:r>
              <a:rPr lang="en-US" b="1" dirty="0">
                <a:solidFill>
                  <a:srgbClr val="005392"/>
                </a:solidFill>
              </a:rPr>
              <a:t> </a:t>
            </a:r>
            <a:r>
              <a:rPr lang="en-US" b="1" dirty="0" err="1">
                <a:solidFill>
                  <a:srgbClr val="005392"/>
                </a:solidFill>
              </a:rPr>
              <a:t>quả</a:t>
            </a:r>
            <a:r>
              <a:rPr lang="en-US" b="1" dirty="0">
                <a:solidFill>
                  <a:srgbClr val="005392"/>
                </a:solidFill>
              </a:rPr>
              <a:t>:</a:t>
            </a:r>
          </a:p>
          <a:p>
            <a:pPr>
              <a:defRPr/>
            </a:pPr>
            <a:endParaRPr lang="en-US" b="1" dirty="0">
              <a:solidFill>
                <a:schemeClr val="tx2">
                  <a:lumMod val="60000"/>
                  <a:lumOff val="40000"/>
                </a:schemeClr>
              </a:solidFill>
            </a:endParaRPr>
          </a:p>
          <a:p>
            <a:pPr>
              <a:defRPr/>
            </a:pPr>
            <a:r>
              <a:rPr lang="en-US" b="1" dirty="0" err="1"/>
              <a:t>Hồ</a:t>
            </a:r>
            <a:r>
              <a:rPr lang="en-US" b="1" dirty="0"/>
              <a:t> </a:t>
            </a:r>
            <a:r>
              <a:rPr lang="en-US" b="1" dirty="0" err="1"/>
              <a:t>sơ</a:t>
            </a:r>
            <a:r>
              <a:rPr lang="en-US" b="1" dirty="0"/>
              <a:t> </a:t>
            </a:r>
            <a:r>
              <a:rPr lang="en-US" b="1" dirty="0" err="1"/>
              <a:t>phân</a:t>
            </a:r>
            <a:r>
              <a:rPr lang="en-US" b="1" dirty="0"/>
              <a:t> </a:t>
            </a:r>
            <a:r>
              <a:rPr lang="en-US" b="1" dirty="0" err="1"/>
              <a:t>tích</a:t>
            </a:r>
            <a:endParaRPr lang="en-US" b="1" dirty="0"/>
          </a:p>
          <a:p>
            <a:pPr>
              <a:defRPr/>
            </a:pPr>
            <a:r>
              <a:rPr lang="en-US" dirty="0"/>
              <a:t>+ </a:t>
            </a:r>
            <a:r>
              <a:rPr lang="en-US" dirty="0" err="1"/>
              <a:t>Mô</a:t>
            </a:r>
            <a:r>
              <a:rPr lang="en-US" dirty="0"/>
              <a:t> </a:t>
            </a:r>
            <a:r>
              <a:rPr lang="en-US" dirty="0" err="1"/>
              <a:t>hình</a:t>
            </a:r>
            <a:r>
              <a:rPr lang="en-US" dirty="0"/>
              <a:t> ERD</a:t>
            </a:r>
          </a:p>
          <a:p>
            <a:pPr>
              <a:defRPr/>
            </a:pPr>
            <a:r>
              <a:rPr lang="en-US" dirty="0"/>
              <a:t>+ </a:t>
            </a:r>
            <a:r>
              <a:rPr lang="en-US" dirty="0" err="1"/>
              <a:t>Mô</a:t>
            </a:r>
            <a:r>
              <a:rPr lang="en-US" dirty="0"/>
              <a:t> </a:t>
            </a:r>
            <a:r>
              <a:rPr lang="en-US" dirty="0" err="1"/>
              <a:t>hình</a:t>
            </a:r>
            <a:r>
              <a:rPr lang="en-US" dirty="0"/>
              <a:t> DFD</a:t>
            </a:r>
          </a:p>
          <a:p>
            <a:pPr>
              <a:defRPr/>
            </a:pPr>
            <a:r>
              <a:rPr lang="en-US" dirty="0"/>
              <a:t>+ </a:t>
            </a:r>
            <a:r>
              <a:rPr lang="en-US" dirty="0" err="1"/>
              <a:t>Phương</a:t>
            </a:r>
            <a:r>
              <a:rPr lang="en-US" dirty="0"/>
              <a:t> </a:t>
            </a:r>
            <a:r>
              <a:rPr lang="en-US" dirty="0" err="1"/>
              <a:t>án</a:t>
            </a:r>
            <a:r>
              <a:rPr lang="en-US" dirty="0"/>
              <a:t> </a:t>
            </a:r>
            <a:r>
              <a:rPr lang="en-US" dirty="0" err="1"/>
              <a:t>triển</a:t>
            </a:r>
            <a:r>
              <a:rPr lang="en-US" dirty="0"/>
              <a:t> </a:t>
            </a:r>
            <a:r>
              <a:rPr lang="en-US" dirty="0" err="1"/>
              <a:t>khai</a:t>
            </a:r>
            <a:r>
              <a:rPr lang="en-US" dirty="0"/>
              <a:t> </a:t>
            </a:r>
            <a:r>
              <a:rPr lang="en-US" dirty="0" err="1"/>
              <a:t>hệ</a:t>
            </a:r>
            <a:r>
              <a:rPr lang="en-US" dirty="0"/>
              <a:t> </a:t>
            </a:r>
            <a:r>
              <a:rPr lang="en-US" dirty="0" err="1"/>
              <a:t>thống</a:t>
            </a:r>
            <a:endParaRPr lang="en-US" dirty="0"/>
          </a:p>
        </p:txBody>
      </p:sp>
      <p:sp>
        <p:nvSpPr>
          <p:cNvPr id="24" name="Rectangle 15"/>
          <p:cNvSpPr>
            <a:spLocks noChangeArrowheads="1"/>
          </p:cNvSpPr>
          <p:nvPr/>
        </p:nvSpPr>
        <p:spPr bwMode="auto">
          <a:xfrm>
            <a:off x="381000" y="228600"/>
            <a:ext cx="8382000" cy="63171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20000"/>
              </a:lnSpc>
            </a:pPr>
            <a:r>
              <a:rPr lang="en-US" sz="3200" b="1" dirty="0">
                <a:solidFill>
                  <a:schemeClr val="bg1"/>
                </a:solidFill>
              </a:rPr>
              <a:t>1. </a:t>
            </a:r>
            <a:r>
              <a:rPr lang="en-US" sz="3200" b="1" dirty="0" err="1">
                <a:solidFill>
                  <a:schemeClr val="bg1"/>
                </a:solidFill>
              </a:rPr>
              <a:t>Giới</a:t>
            </a:r>
            <a:r>
              <a:rPr lang="en-US" sz="3200" b="1" dirty="0">
                <a:solidFill>
                  <a:schemeClr val="bg1"/>
                </a:solidFill>
              </a:rPr>
              <a:t> </a:t>
            </a:r>
            <a:r>
              <a:rPr lang="en-US" sz="3200" b="1" dirty="0" err="1">
                <a:solidFill>
                  <a:schemeClr val="bg1"/>
                </a:solidFill>
              </a:rPr>
              <a:t>thiệu</a:t>
            </a:r>
            <a:endParaRPr lang="en-US" sz="3200" dirty="0">
              <a:solidFill>
                <a:schemeClr val="bg1"/>
              </a:solidFill>
            </a:endParaRPr>
          </a:p>
        </p:txBody>
      </p:sp>
      <p:sp>
        <p:nvSpPr>
          <p:cNvPr id="25" name="Slide Number Placeholder 2"/>
          <p:cNvSpPr txBox="1">
            <a:spLocks/>
          </p:cNvSpPr>
          <p:nvPr/>
        </p:nvSpPr>
        <p:spPr>
          <a:xfrm>
            <a:off x="146304" y="6210300"/>
            <a:ext cx="457200" cy="457200"/>
          </a:xfrm>
          <a:prstGeom prst="ellipse">
            <a:avLst/>
          </a:prstGeom>
          <a:solidFill>
            <a:schemeClr val="accent1"/>
          </a:solidFill>
        </p:spPr>
        <p:txBody>
          <a:bodyPr wrap="none" lIns="0" tIns="0" rIns="0" bIns="0" anchor="ctr" anchorCtr="1">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2C111488-7BC3-4178-A81E-CD7B8EC43864}" type="slidenum">
              <a:rPr kumimoji="0" lang="en-US" sz="14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115300" cy="633857"/>
          </a:xfrm>
        </p:spPr>
        <p:txBody>
          <a:bodyPr>
            <a:normAutofit fontScale="90000"/>
          </a:bodyPr>
          <a:lstStyle/>
          <a:p>
            <a:pPr eaLnBrk="1" hangingPunct="1"/>
            <a:r>
              <a:rPr lang="en-US" sz="3600" dirty="0"/>
              <a:t>3.2.1. </a:t>
            </a:r>
            <a:r>
              <a:rPr lang="en-US" sz="3600" dirty="0" err="1"/>
              <a:t>Biểu</a:t>
            </a:r>
            <a:r>
              <a:rPr lang="en-US" sz="3600" dirty="0"/>
              <a:t> </a:t>
            </a:r>
            <a:r>
              <a:rPr lang="en-US" sz="3600" dirty="0" err="1"/>
              <a:t>đô</a:t>
            </a:r>
            <a:r>
              <a:rPr lang="en-US" sz="3600" dirty="0"/>
              <a:t>̀ BFD</a:t>
            </a:r>
          </a:p>
        </p:txBody>
      </p:sp>
      <p:sp>
        <p:nvSpPr>
          <p:cNvPr id="3" name="Slide Number Placeholder 2"/>
          <p:cNvSpPr>
            <a:spLocks noGrp="1"/>
          </p:cNvSpPr>
          <p:nvPr>
            <p:ph type="sldNum" sz="quarter" idx="12"/>
          </p:nvPr>
        </p:nvSpPr>
        <p:spPr/>
        <p:txBody>
          <a:bodyPr/>
          <a:lstStyle/>
          <a:p>
            <a:pPr>
              <a:defRPr/>
            </a:pPr>
            <a:fld id="{B7CA64A0-B221-4155-9E8E-3B711CBB927F}" type="slidenum">
              <a:rPr lang="en-US"/>
              <a:pPr>
                <a:defRPr/>
              </a:pPr>
              <a:t>50</a:t>
            </a:fld>
            <a:endParaRPr lang="en-US"/>
          </a:p>
        </p:txBody>
      </p:sp>
      <p:sp>
        <p:nvSpPr>
          <p:cNvPr id="12292" name="Content Placeholder 3"/>
          <p:cNvSpPr>
            <a:spLocks noGrp="1"/>
          </p:cNvSpPr>
          <p:nvPr>
            <p:ph sz="quarter" idx="1"/>
          </p:nvPr>
        </p:nvSpPr>
        <p:spPr>
          <a:xfrm>
            <a:off x="457200" y="1219200"/>
            <a:ext cx="8050212" cy="4714430"/>
          </a:xfrm>
        </p:spPr>
        <p:txBody>
          <a:bodyPr/>
          <a:lstStyle/>
          <a:p>
            <a:pPr algn="just" eaLnBrk="1" hangingPunct="1"/>
            <a:r>
              <a:rPr lang="en-US" sz="2800" dirty="0"/>
              <a:t>Ví dụ: </a:t>
            </a:r>
            <a:r>
              <a:rPr lang="en-US" sz="2800" dirty="0" err="1"/>
              <a:t>Biểu</a:t>
            </a:r>
            <a:r>
              <a:rPr lang="en-US" sz="2800" dirty="0"/>
              <a:t> </a:t>
            </a:r>
            <a:r>
              <a:rPr lang="en-US" sz="2800" dirty="0" err="1"/>
              <a:t>đồ</a:t>
            </a:r>
            <a:r>
              <a:rPr lang="en-US" sz="2800" dirty="0"/>
              <a:t> </a:t>
            </a:r>
            <a:r>
              <a:rPr lang="en-US" sz="2800" dirty="0" err="1"/>
              <a:t>phân</a:t>
            </a:r>
            <a:r>
              <a:rPr lang="en-US" sz="2800" dirty="0"/>
              <a:t> </a:t>
            </a:r>
            <a:r>
              <a:rPr lang="en-US" sz="2800" dirty="0" err="1"/>
              <a:t>cấp</a:t>
            </a:r>
            <a:r>
              <a:rPr lang="en-US" sz="2800" dirty="0"/>
              <a:t> </a:t>
            </a:r>
            <a:r>
              <a:rPr lang="en-US" sz="2800" dirty="0" err="1"/>
              <a:t>chức</a:t>
            </a:r>
            <a:r>
              <a:rPr lang="en-US" sz="2800" dirty="0"/>
              <a:t> </a:t>
            </a:r>
            <a:r>
              <a:rPr lang="en-US" sz="2800" dirty="0" err="1"/>
              <a:t>năng</a:t>
            </a:r>
            <a:r>
              <a:rPr lang="en-US" sz="2800" dirty="0"/>
              <a:t> </a:t>
            </a:r>
            <a:r>
              <a:rPr lang="en-US" sz="2800" i="1" dirty="0" err="1"/>
              <a:t>Hệ</a:t>
            </a:r>
            <a:r>
              <a:rPr lang="en-US" sz="2800" i="1" dirty="0"/>
              <a:t> </a:t>
            </a:r>
            <a:r>
              <a:rPr lang="en-US" sz="2800" i="1" dirty="0" err="1"/>
              <a:t>thống</a:t>
            </a:r>
            <a:r>
              <a:rPr lang="en-US" sz="2800" i="1" dirty="0"/>
              <a:t> </a:t>
            </a:r>
            <a:r>
              <a:rPr lang="en-US" sz="2800" i="1" dirty="0" err="1"/>
              <a:t>Quản</a:t>
            </a:r>
            <a:r>
              <a:rPr lang="en-US" sz="2800" i="1" dirty="0"/>
              <a:t> </a:t>
            </a:r>
            <a:r>
              <a:rPr lang="en-US" sz="2800" i="1" dirty="0" err="1"/>
              <a:t>lý</a:t>
            </a:r>
            <a:r>
              <a:rPr lang="en-US" sz="2800" i="1" dirty="0"/>
              <a:t> </a:t>
            </a:r>
            <a:r>
              <a:rPr lang="en-US" sz="2800" i="1" dirty="0" err="1"/>
              <a:t>Doanh</a:t>
            </a:r>
            <a:r>
              <a:rPr lang="en-US" sz="2800" i="1" dirty="0"/>
              <a:t> </a:t>
            </a:r>
            <a:r>
              <a:rPr lang="en-US" sz="2800" i="1" dirty="0" err="1"/>
              <a:t>nghiệp</a:t>
            </a:r>
            <a:endParaRPr lang="en-US" dirty="0"/>
          </a:p>
          <a:p>
            <a:pPr eaLnBrk="1" hangingPunct="1"/>
            <a:endParaRPr lang="en-US" dirty="0"/>
          </a:p>
        </p:txBody>
      </p:sp>
      <p:grpSp>
        <p:nvGrpSpPr>
          <p:cNvPr id="2" name="Group 42"/>
          <p:cNvGrpSpPr>
            <a:grpSpLocks/>
          </p:cNvGrpSpPr>
          <p:nvPr/>
        </p:nvGrpSpPr>
        <p:grpSpPr bwMode="auto">
          <a:xfrm>
            <a:off x="142875" y="2057400"/>
            <a:ext cx="8858250" cy="4067161"/>
            <a:chOff x="1214414" y="2214554"/>
            <a:chExt cx="9858444" cy="3836972"/>
          </a:xfrm>
        </p:grpSpPr>
        <p:grpSp>
          <p:nvGrpSpPr>
            <p:cNvPr id="4" name="Group 2"/>
            <p:cNvGrpSpPr>
              <a:grpSpLocks/>
            </p:cNvGrpSpPr>
            <p:nvPr/>
          </p:nvGrpSpPr>
          <p:grpSpPr bwMode="auto">
            <a:xfrm>
              <a:off x="1214414" y="2214554"/>
              <a:ext cx="8715040" cy="3836972"/>
              <a:chOff x="1797" y="1240"/>
              <a:chExt cx="10348" cy="4082"/>
            </a:xfrm>
            <a:effectLst>
              <a:outerShdw blurRad="50800" dist="38100" dir="2700000" algn="tl" rotWithShape="0">
                <a:prstClr val="black">
                  <a:alpha val="40000"/>
                </a:prstClr>
              </a:outerShdw>
            </a:effectLst>
          </p:grpSpPr>
          <p:sp>
            <p:nvSpPr>
              <p:cNvPr id="41987" name="Text Box 3"/>
              <p:cNvSpPr txBox="1">
                <a:spLocks noChangeArrowheads="1"/>
              </p:cNvSpPr>
              <p:nvPr/>
            </p:nvSpPr>
            <p:spPr bwMode="auto">
              <a:xfrm>
                <a:off x="6886" y="1240"/>
                <a:ext cx="2428" cy="5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defRPr/>
                </a:pPr>
                <a:r>
                  <a:rPr lang="en-US" sz="1600" b="1">
                    <a:solidFill>
                      <a:schemeClr val="tx1"/>
                    </a:solidFill>
                    <a:latin typeface="+mj-lt"/>
                    <a:cs typeface="Arial" pitchFamily="34" charset="0"/>
                  </a:rPr>
                  <a:t>QL doanh nghiệp</a:t>
                </a:r>
              </a:p>
            </p:txBody>
          </p:sp>
          <p:sp>
            <p:nvSpPr>
              <p:cNvPr id="41989" name="Line 5"/>
              <p:cNvSpPr>
                <a:spLocks noChangeShapeType="1"/>
              </p:cNvSpPr>
              <p:nvPr/>
            </p:nvSpPr>
            <p:spPr bwMode="auto">
              <a:xfrm flipV="1">
                <a:off x="3168" y="2291"/>
                <a:ext cx="8977" cy="49"/>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0" name="Line 6"/>
              <p:cNvSpPr>
                <a:spLocks noChangeShapeType="1"/>
              </p:cNvSpPr>
              <p:nvPr/>
            </p:nvSpPr>
            <p:spPr bwMode="auto">
              <a:xfrm>
                <a:off x="3168" y="234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1" name="Line 7"/>
              <p:cNvSpPr>
                <a:spLocks noChangeShapeType="1"/>
              </p:cNvSpPr>
              <p:nvPr/>
            </p:nvSpPr>
            <p:spPr bwMode="auto">
              <a:xfrm>
                <a:off x="9049" y="234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2" name="Text Box 8"/>
              <p:cNvSpPr txBox="1">
                <a:spLocks noChangeArrowheads="1"/>
              </p:cNvSpPr>
              <p:nvPr/>
            </p:nvSpPr>
            <p:spPr bwMode="auto">
              <a:xfrm>
                <a:off x="2353" y="2700"/>
                <a:ext cx="1630" cy="5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defRPr/>
                </a:pPr>
                <a:r>
                  <a:rPr lang="en-US" sz="1600" b="1">
                    <a:solidFill>
                      <a:schemeClr val="tx1"/>
                    </a:solidFill>
                    <a:latin typeface="+mj-lt"/>
                    <a:cs typeface="Arial" pitchFamily="34" charset="0"/>
                  </a:rPr>
                  <a:t>QL nhân sự</a:t>
                </a:r>
              </a:p>
            </p:txBody>
          </p:sp>
          <p:sp>
            <p:nvSpPr>
              <p:cNvPr id="41993" name="Text Box 9"/>
              <p:cNvSpPr txBox="1">
                <a:spLocks noChangeArrowheads="1"/>
              </p:cNvSpPr>
              <p:nvPr/>
            </p:nvSpPr>
            <p:spPr bwMode="auto">
              <a:xfrm>
                <a:off x="5220" y="2700"/>
                <a:ext cx="1630" cy="5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defRPr/>
                </a:pPr>
                <a:r>
                  <a:rPr lang="en-US" sz="1600" b="1">
                    <a:solidFill>
                      <a:schemeClr val="tx1"/>
                    </a:solidFill>
                    <a:latin typeface="+mj-lt"/>
                    <a:cs typeface="Arial" pitchFamily="34" charset="0"/>
                  </a:rPr>
                  <a:t>QL Tài chính</a:t>
                </a:r>
              </a:p>
            </p:txBody>
          </p:sp>
          <p:sp>
            <p:nvSpPr>
              <p:cNvPr id="41994" name="Text Box 10"/>
              <p:cNvSpPr txBox="1">
                <a:spLocks noChangeArrowheads="1"/>
              </p:cNvSpPr>
              <p:nvPr/>
            </p:nvSpPr>
            <p:spPr bwMode="auto">
              <a:xfrm>
                <a:off x="8253" y="2700"/>
                <a:ext cx="1630" cy="5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defRPr/>
                </a:pPr>
                <a:r>
                  <a:rPr lang="en-US" sz="1600" b="1">
                    <a:solidFill>
                      <a:schemeClr val="tx1"/>
                    </a:solidFill>
                    <a:latin typeface="+mj-lt"/>
                    <a:cs typeface="Arial" pitchFamily="34" charset="0"/>
                  </a:rPr>
                  <a:t>QL vật tư</a:t>
                </a:r>
              </a:p>
            </p:txBody>
          </p:sp>
          <p:sp>
            <p:nvSpPr>
              <p:cNvPr id="41995" name="Line 11"/>
              <p:cNvSpPr>
                <a:spLocks noChangeShapeType="1"/>
              </p:cNvSpPr>
              <p:nvPr/>
            </p:nvSpPr>
            <p:spPr bwMode="auto">
              <a:xfrm>
                <a:off x="3181" y="3240"/>
                <a:ext cx="0" cy="360"/>
              </a:xfrm>
              <a:prstGeom prst="line">
                <a:avLst/>
              </a:prstGeom>
              <a:ln>
                <a:headEnd/>
                <a:tailEnd type="non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6" name="Line 12"/>
              <p:cNvSpPr>
                <a:spLocks noChangeShapeType="1"/>
              </p:cNvSpPr>
              <p:nvPr/>
            </p:nvSpPr>
            <p:spPr bwMode="auto">
              <a:xfrm>
                <a:off x="2449" y="3600"/>
                <a:ext cx="1467"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7" name="Line 13"/>
              <p:cNvSpPr>
                <a:spLocks noChangeShapeType="1"/>
              </p:cNvSpPr>
              <p:nvPr/>
            </p:nvSpPr>
            <p:spPr bwMode="auto">
              <a:xfrm>
                <a:off x="2449"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8" name="Line 14"/>
              <p:cNvSpPr>
                <a:spLocks noChangeShapeType="1"/>
              </p:cNvSpPr>
              <p:nvPr/>
            </p:nvSpPr>
            <p:spPr bwMode="auto">
              <a:xfrm>
                <a:off x="3916"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1999" name="Text Box 15"/>
              <p:cNvSpPr txBox="1">
                <a:spLocks noChangeArrowheads="1"/>
              </p:cNvSpPr>
              <p:nvPr/>
            </p:nvSpPr>
            <p:spPr bwMode="auto">
              <a:xfrm>
                <a:off x="1797" y="3960"/>
                <a:ext cx="1304" cy="13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0"/>
                  </a:spcBef>
                  <a:defRPr/>
                </a:pPr>
                <a:r>
                  <a:rPr lang="en-US" sz="1600" b="1" dirty="0" err="1">
                    <a:solidFill>
                      <a:schemeClr val="tx1"/>
                    </a:solidFill>
                    <a:latin typeface="+mj-lt"/>
                    <a:cs typeface="Arial" pitchFamily="34" charset="0"/>
                  </a:rPr>
                  <a:t>Cập</a:t>
                </a:r>
                <a:r>
                  <a:rPr lang="en-US" sz="1600" b="1" dirty="0">
                    <a:solidFill>
                      <a:schemeClr val="tx1"/>
                    </a:solidFill>
                    <a:latin typeface="+mj-lt"/>
                    <a:cs typeface="Arial" pitchFamily="34" charset="0"/>
                  </a:rPr>
                  <a:t> </a:t>
                </a:r>
                <a:r>
                  <a:rPr lang="en-US" sz="1600" b="1" dirty="0" err="1">
                    <a:solidFill>
                      <a:schemeClr val="tx1"/>
                    </a:solidFill>
                    <a:latin typeface="+mj-lt"/>
                    <a:cs typeface="Arial" pitchFamily="34" charset="0"/>
                  </a:rPr>
                  <a:t>nhật</a:t>
                </a:r>
                <a:r>
                  <a:rPr lang="en-US" sz="1600" b="1" dirty="0">
                    <a:solidFill>
                      <a:schemeClr val="tx1"/>
                    </a:solidFill>
                    <a:latin typeface="+mj-lt"/>
                    <a:cs typeface="Arial" pitchFamily="34" charset="0"/>
                  </a:rPr>
                  <a:t> </a:t>
                </a:r>
                <a:r>
                  <a:rPr lang="en-US" sz="1600" b="1" dirty="0" err="1">
                    <a:solidFill>
                      <a:schemeClr val="tx1"/>
                    </a:solidFill>
                    <a:latin typeface="+mj-lt"/>
                    <a:cs typeface="Arial" pitchFamily="34" charset="0"/>
                  </a:rPr>
                  <a:t>thông</a:t>
                </a:r>
                <a:r>
                  <a:rPr lang="en-US" sz="1600" b="1" dirty="0">
                    <a:solidFill>
                      <a:schemeClr val="tx1"/>
                    </a:solidFill>
                    <a:latin typeface="+mj-lt"/>
                    <a:cs typeface="Arial" pitchFamily="34" charset="0"/>
                  </a:rPr>
                  <a:t> tin </a:t>
                </a:r>
                <a:r>
                  <a:rPr lang="en-US" sz="1600" b="1" dirty="0" err="1">
                    <a:solidFill>
                      <a:schemeClr val="tx1"/>
                    </a:solidFill>
                    <a:latin typeface="+mj-lt"/>
                    <a:cs typeface="Arial" pitchFamily="34" charset="0"/>
                  </a:rPr>
                  <a:t>người</a:t>
                </a:r>
                <a:endParaRPr lang="en-US" sz="1600" b="1" dirty="0">
                  <a:solidFill>
                    <a:schemeClr val="tx1"/>
                  </a:solidFill>
                  <a:latin typeface="+mj-lt"/>
                  <a:cs typeface="Arial" pitchFamily="34" charset="0"/>
                </a:endParaRPr>
              </a:p>
              <a:p>
                <a:pPr algn="ctr">
                  <a:spcBef>
                    <a:spcPts val="0"/>
                  </a:spcBef>
                  <a:defRPr/>
                </a:pPr>
                <a:r>
                  <a:rPr lang="en-US" sz="1600" b="1" dirty="0">
                    <a:solidFill>
                      <a:schemeClr val="tx1"/>
                    </a:solidFill>
                    <a:latin typeface="+mj-lt"/>
                    <a:cs typeface="Arial" pitchFamily="34" charset="0"/>
                  </a:rPr>
                  <a:t>LĐ</a:t>
                </a:r>
              </a:p>
            </p:txBody>
          </p:sp>
          <p:sp>
            <p:nvSpPr>
              <p:cNvPr id="42000" name="Text Box 16"/>
              <p:cNvSpPr txBox="1">
                <a:spLocks noChangeArrowheads="1"/>
              </p:cNvSpPr>
              <p:nvPr/>
            </p:nvSpPr>
            <p:spPr bwMode="auto">
              <a:xfrm>
                <a:off x="3264" y="3960"/>
                <a:ext cx="1291" cy="10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600"/>
                  </a:spcBef>
                  <a:defRPr/>
                </a:pPr>
                <a:r>
                  <a:rPr lang="en-US" sz="1600" b="1" dirty="0" err="1">
                    <a:solidFill>
                      <a:schemeClr val="tx1"/>
                    </a:solidFill>
                    <a:latin typeface="+mj-lt"/>
                    <a:cs typeface="Arial" pitchFamily="34" charset="0"/>
                  </a:rPr>
                  <a:t>Trả</a:t>
                </a:r>
                <a:r>
                  <a:rPr lang="en-US" sz="1600" b="1" dirty="0">
                    <a:solidFill>
                      <a:schemeClr val="tx1"/>
                    </a:solidFill>
                    <a:latin typeface="+mj-lt"/>
                    <a:cs typeface="Arial" pitchFamily="34" charset="0"/>
                  </a:rPr>
                  <a:t> </a:t>
                </a:r>
                <a:r>
                  <a:rPr lang="en-US" sz="1600" b="1" dirty="0" err="1">
                    <a:solidFill>
                      <a:schemeClr val="tx1"/>
                    </a:solidFill>
                    <a:latin typeface="+mj-lt"/>
                    <a:cs typeface="Arial" pitchFamily="34" charset="0"/>
                  </a:rPr>
                  <a:t>công</a:t>
                </a:r>
                <a:r>
                  <a:rPr lang="en-US" sz="1600" b="1" dirty="0">
                    <a:solidFill>
                      <a:schemeClr val="tx1"/>
                    </a:solidFill>
                    <a:latin typeface="+mj-lt"/>
                    <a:cs typeface="Arial" pitchFamily="34" charset="0"/>
                  </a:rPr>
                  <a:t> LĐ</a:t>
                </a:r>
              </a:p>
            </p:txBody>
          </p:sp>
          <p:sp>
            <p:nvSpPr>
              <p:cNvPr id="42001" name="Line 17"/>
              <p:cNvSpPr>
                <a:spLocks noChangeShapeType="1"/>
              </p:cNvSpPr>
              <p:nvPr/>
            </p:nvSpPr>
            <p:spPr bwMode="auto">
              <a:xfrm>
                <a:off x="6115" y="3240"/>
                <a:ext cx="0" cy="360"/>
              </a:xfrm>
              <a:prstGeom prst="line">
                <a:avLst/>
              </a:prstGeom>
              <a:ln>
                <a:headEnd/>
                <a:tailEnd type="non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2" name="Line 18"/>
              <p:cNvSpPr>
                <a:spLocks noChangeShapeType="1"/>
              </p:cNvSpPr>
              <p:nvPr/>
            </p:nvSpPr>
            <p:spPr bwMode="auto">
              <a:xfrm>
                <a:off x="5383" y="3600"/>
                <a:ext cx="1467"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3" name="Line 19"/>
              <p:cNvSpPr>
                <a:spLocks noChangeShapeType="1"/>
              </p:cNvSpPr>
              <p:nvPr/>
            </p:nvSpPr>
            <p:spPr bwMode="auto">
              <a:xfrm>
                <a:off x="5383"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4" name="Line 20"/>
              <p:cNvSpPr>
                <a:spLocks noChangeShapeType="1"/>
              </p:cNvSpPr>
              <p:nvPr/>
            </p:nvSpPr>
            <p:spPr bwMode="auto">
              <a:xfrm>
                <a:off x="6850"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5" name="Text Box 21"/>
              <p:cNvSpPr txBox="1">
                <a:spLocks noChangeArrowheads="1"/>
              </p:cNvSpPr>
              <p:nvPr/>
            </p:nvSpPr>
            <p:spPr bwMode="auto">
              <a:xfrm>
                <a:off x="4731" y="3960"/>
                <a:ext cx="1304" cy="10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600"/>
                  </a:spcBef>
                  <a:defRPr/>
                </a:pPr>
                <a:r>
                  <a:rPr lang="en-US" sz="1600" b="1" dirty="0">
                    <a:solidFill>
                      <a:schemeClr val="tx1"/>
                    </a:solidFill>
                    <a:latin typeface="+mj-lt"/>
                    <a:cs typeface="Arial" pitchFamily="34" charset="0"/>
                  </a:rPr>
                  <a:t>QL </a:t>
                </a:r>
                <a:r>
                  <a:rPr lang="en-US" sz="1600" b="1" dirty="0" err="1">
                    <a:solidFill>
                      <a:schemeClr val="tx1"/>
                    </a:solidFill>
                    <a:latin typeface="+mj-lt"/>
                    <a:cs typeface="Arial" pitchFamily="34" charset="0"/>
                  </a:rPr>
                  <a:t>thu</a:t>
                </a:r>
                <a:r>
                  <a:rPr lang="en-US" sz="1600" b="1" dirty="0">
                    <a:solidFill>
                      <a:schemeClr val="tx1"/>
                    </a:solidFill>
                    <a:latin typeface="+mj-lt"/>
                    <a:cs typeface="Arial" pitchFamily="34" charset="0"/>
                  </a:rPr>
                  <a:t> chi</a:t>
                </a:r>
              </a:p>
            </p:txBody>
          </p:sp>
          <p:sp>
            <p:nvSpPr>
              <p:cNvPr id="42006" name="Text Box 22"/>
              <p:cNvSpPr txBox="1">
                <a:spLocks noChangeArrowheads="1"/>
              </p:cNvSpPr>
              <p:nvPr/>
            </p:nvSpPr>
            <p:spPr bwMode="auto">
              <a:xfrm>
                <a:off x="6198" y="3960"/>
                <a:ext cx="1304" cy="10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600"/>
                  </a:spcBef>
                  <a:defRPr/>
                </a:pPr>
                <a:r>
                  <a:rPr lang="en-US" sz="1600" b="1">
                    <a:solidFill>
                      <a:schemeClr val="tx1"/>
                    </a:solidFill>
                    <a:latin typeface="+mj-lt"/>
                    <a:cs typeface="Arial" pitchFamily="34" charset="0"/>
                  </a:rPr>
                  <a:t>Hạch toán</a:t>
                </a:r>
              </a:p>
            </p:txBody>
          </p:sp>
          <p:sp>
            <p:nvSpPr>
              <p:cNvPr id="42007" name="Line 23"/>
              <p:cNvSpPr>
                <a:spLocks noChangeShapeType="1"/>
              </p:cNvSpPr>
              <p:nvPr/>
            </p:nvSpPr>
            <p:spPr bwMode="auto">
              <a:xfrm>
                <a:off x="9062" y="3240"/>
                <a:ext cx="0" cy="360"/>
              </a:xfrm>
              <a:prstGeom prst="line">
                <a:avLst/>
              </a:prstGeom>
              <a:ln>
                <a:headEnd/>
                <a:tailEnd type="non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8" name="Line 24"/>
              <p:cNvSpPr>
                <a:spLocks noChangeShapeType="1"/>
              </p:cNvSpPr>
              <p:nvPr/>
            </p:nvSpPr>
            <p:spPr bwMode="auto">
              <a:xfrm>
                <a:off x="8330" y="3600"/>
                <a:ext cx="1467"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09" name="Line 25"/>
              <p:cNvSpPr>
                <a:spLocks noChangeShapeType="1"/>
              </p:cNvSpPr>
              <p:nvPr/>
            </p:nvSpPr>
            <p:spPr bwMode="auto">
              <a:xfrm>
                <a:off x="8330"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10" name="Line 26"/>
              <p:cNvSpPr>
                <a:spLocks noChangeShapeType="1"/>
              </p:cNvSpPr>
              <p:nvPr/>
            </p:nvSpPr>
            <p:spPr bwMode="auto">
              <a:xfrm>
                <a:off x="9797" y="3600"/>
                <a:ext cx="0" cy="360"/>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011" name="Text Box 27"/>
              <p:cNvSpPr txBox="1">
                <a:spLocks noChangeArrowheads="1"/>
              </p:cNvSpPr>
              <p:nvPr/>
            </p:nvSpPr>
            <p:spPr bwMode="auto">
              <a:xfrm>
                <a:off x="7678" y="3960"/>
                <a:ext cx="1304" cy="10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600"/>
                  </a:spcBef>
                  <a:defRPr/>
                </a:pPr>
                <a:r>
                  <a:rPr lang="en-US" sz="1600" b="1" dirty="0">
                    <a:solidFill>
                      <a:schemeClr val="tx1"/>
                    </a:solidFill>
                    <a:latin typeface="+mj-lt"/>
                    <a:cs typeface="Arial" pitchFamily="34" charset="0"/>
                  </a:rPr>
                  <a:t>QL </a:t>
                </a:r>
                <a:r>
                  <a:rPr lang="en-US" sz="1600" b="1" dirty="0" err="1">
                    <a:solidFill>
                      <a:schemeClr val="tx1"/>
                    </a:solidFill>
                    <a:latin typeface="+mj-lt"/>
                    <a:cs typeface="Arial" pitchFamily="34" charset="0"/>
                  </a:rPr>
                  <a:t>thiết</a:t>
                </a:r>
                <a:r>
                  <a:rPr lang="en-US" sz="1600" b="1" dirty="0">
                    <a:solidFill>
                      <a:schemeClr val="tx1"/>
                    </a:solidFill>
                    <a:latin typeface="+mj-lt"/>
                    <a:cs typeface="Arial" pitchFamily="34" charset="0"/>
                  </a:rPr>
                  <a:t> bị</a:t>
                </a:r>
              </a:p>
            </p:txBody>
          </p:sp>
          <p:sp>
            <p:nvSpPr>
              <p:cNvPr id="42012" name="Text Box 28"/>
              <p:cNvSpPr txBox="1">
                <a:spLocks noChangeArrowheads="1"/>
              </p:cNvSpPr>
              <p:nvPr/>
            </p:nvSpPr>
            <p:spPr bwMode="auto">
              <a:xfrm>
                <a:off x="9145" y="3960"/>
                <a:ext cx="1304" cy="108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Aft>
                    <a:spcPts val="1000"/>
                  </a:spcAft>
                  <a:defRPr/>
                </a:pPr>
                <a:r>
                  <a:rPr lang="en-US" sz="1600" b="1" dirty="0">
                    <a:solidFill>
                      <a:schemeClr val="tx1"/>
                    </a:solidFill>
                    <a:latin typeface="+mj-lt"/>
                    <a:cs typeface="Arial" pitchFamily="34" charset="0"/>
                  </a:rPr>
                  <a:t>QL </a:t>
                </a:r>
                <a:r>
                  <a:rPr lang="en-US" sz="1600" b="1" dirty="0" err="1">
                    <a:solidFill>
                      <a:schemeClr val="tx1"/>
                    </a:solidFill>
                    <a:latin typeface="+mj-lt"/>
                    <a:cs typeface="Arial" pitchFamily="34" charset="0"/>
                  </a:rPr>
                  <a:t>nguyên</a:t>
                </a:r>
                <a:r>
                  <a:rPr lang="en-US" sz="1600" b="1" dirty="0">
                    <a:solidFill>
                      <a:schemeClr val="tx1"/>
                    </a:solidFill>
                    <a:latin typeface="+mj-lt"/>
                    <a:cs typeface="Arial" pitchFamily="34" charset="0"/>
                  </a:rPr>
                  <a:t> </a:t>
                </a:r>
                <a:r>
                  <a:rPr lang="en-US" sz="1600" b="1" dirty="0" err="1">
                    <a:solidFill>
                      <a:schemeClr val="tx1"/>
                    </a:solidFill>
                    <a:latin typeface="+mj-lt"/>
                    <a:cs typeface="Arial" pitchFamily="34" charset="0"/>
                  </a:rPr>
                  <a:t>liệu</a:t>
                </a:r>
                <a:r>
                  <a:rPr lang="en-US" sz="1600" b="1" dirty="0">
                    <a:solidFill>
                      <a:schemeClr val="tx1"/>
                    </a:solidFill>
                    <a:latin typeface="+mj-lt"/>
                    <a:cs typeface="Arial" pitchFamily="34" charset="0"/>
                  </a:rPr>
                  <a:t> </a:t>
                </a:r>
              </a:p>
            </p:txBody>
          </p:sp>
        </p:grpSp>
        <p:sp>
          <p:nvSpPr>
            <p:cNvPr id="33" name="Line 7"/>
            <p:cNvSpPr>
              <a:spLocks noChangeShapeType="1"/>
            </p:cNvSpPr>
            <p:nvPr/>
          </p:nvSpPr>
          <p:spPr bwMode="auto">
            <a:xfrm>
              <a:off x="9894439" y="3214986"/>
              <a:ext cx="0" cy="338469"/>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34" name="Text Box 10"/>
            <p:cNvSpPr txBox="1">
              <a:spLocks noChangeArrowheads="1"/>
            </p:cNvSpPr>
            <p:nvPr/>
          </p:nvSpPr>
          <p:spPr bwMode="auto">
            <a:xfrm>
              <a:off x="9223075" y="3553455"/>
              <a:ext cx="1372761" cy="5077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defRPr/>
              </a:pPr>
              <a:r>
                <a:rPr lang="en-US" sz="1600" b="1">
                  <a:solidFill>
                    <a:schemeClr val="tx1"/>
                  </a:solidFill>
                  <a:latin typeface="+mj-lt"/>
                  <a:cs typeface="Arial" pitchFamily="34" charset="0"/>
                </a:rPr>
                <a:t>QL bán hàng</a:t>
              </a:r>
            </a:p>
          </p:txBody>
        </p:sp>
        <p:sp>
          <p:nvSpPr>
            <p:cNvPr id="35" name="Line 23"/>
            <p:cNvSpPr>
              <a:spLocks noChangeShapeType="1"/>
            </p:cNvSpPr>
            <p:nvPr/>
          </p:nvSpPr>
          <p:spPr bwMode="auto">
            <a:xfrm>
              <a:off x="9905039" y="4061159"/>
              <a:ext cx="0" cy="338469"/>
            </a:xfrm>
            <a:prstGeom prst="line">
              <a:avLst/>
            </a:prstGeom>
            <a:ln>
              <a:headEnd/>
              <a:tailEnd type="non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36" name="Line 24"/>
            <p:cNvSpPr>
              <a:spLocks noChangeShapeType="1"/>
            </p:cNvSpPr>
            <p:nvPr/>
          </p:nvSpPr>
          <p:spPr bwMode="auto">
            <a:xfrm>
              <a:off x="9288444" y="4399628"/>
              <a:ext cx="1234956" cy="0"/>
            </a:xfrm>
            <a:prstGeom prst="line">
              <a:avLst/>
            </a:prstGeom>
            <a:ln>
              <a:headEnd/>
              <a:tailEnd/>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37" name="Line 25"/>
            <p:cNvSpPr>
              <a:spLocks noChangeShapeType="1"/>
            </p:cNvSpPr>
            <p:nvPr/>
          </p:nvSpPr>
          <p:spPr bwMode="auto">
            <a:xfrm>
              <a:off x="9288444" y="4399628"/>
              <a:ext cx="0" cy="338469"/>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38" name="Line 26"/>
            <p:cNvSpPr>
              <a:spLocks noChangeShapeType="1"/>
            </p:cNvSpPr>
            <p:nvPr/>
          </p:nvSpPr>
          <p:spPr bwMode="auto">
            <a:xfrm>
              <a:off x="10523400" y="4399628"/>
              <a:ext cx="0" cy="338469"/>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39" name="Text Box 27"/>
            <p:cNvSpPr txBox="1">
              <a:spLocks noChangeArrowheads="1"/>
            </p:cNvSpPr>
            <p:nvPr/>
          </p:nvSpPr>
          <p:spPr bwMode="auto">
            <a:xfrm>
              <a:off x="8738987" y="4738097"/>
              <a:ext cx="1098916" cy="10139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ts val="600"/>
                </a:spcBef>
                <a:defRPr/>
              </a:pPr>
              <a:r>
                <a:rPr lang="en-US" sz="1600" b="1" dirty="0">
                  <a:solidFill>
                    <a:schemeClr val="tx1"/>
                  </a:solidFill>
                  <a:latin typeface="+mj-lt"/>
                  <a:cs typeface="Arial" pitchFamily="34" charset="0"/>
                </a:rPr>
                <a:t>QL </a:t>
              </a:r>
              <a:r>
                <a:rPr lang="en-US" sz="1600" b="1" dirty="0" err="1">
                  <a:solidFill>
                    <a:schemeClr val="tx1"/>
                  </a:solidFill>
                  <a:latin typeface="+mj-lt"/>
                  <a:cs typeface="Arial" pitchFamily="34" charset="0"/>
                </a:rPr>
                <a:t>đơn</a:t>
              </a:r>
              <a:r>
                <a:rPr lang="en-US" sz="1600" b="1" dirty="0">
                  <a:solidFill>
                    <a:schemeClr val="tx1"/>
                  </a:solidFill>
                  <a:latin typeface="+mj-lt"/>
                  <a:cs typeface="Arial" pitchFamily="34" charset="0"/>
                </a:rPr>
                <a:t> </a:t>
              </a:r>
              <a:r>
                <a:rPr lang="en-US" sz="1600" b="1" dirty="0" err="1">
                  <a:solidFill>
                    <a:schemeClr val="tx1"/>
                  </a:solidFill>
                  <a:latin typeface="+mj-lt"/>
                  <a:cs typeface="Arial" pitchFamily="34" charset="0"/>
                </a:rPr>
                <a:t>hàng</a:t>
              </a:r>
              <a:endParaRPr lang="en-US" sz="1600" b="1" dirty="0">
                <a:solidFill>
                  <a:schemeClr val="tx1"/>
                </a:solidFill>
                <a:latin typeface="+mj-lt"/>
                <a:cs typeface="Arial" pitchFamily="34" charset="0"/>
              </a:endParaRPr>
            </a:p>
          </p:txBody>
        </p:sp>
        <p:sp>
          <p:nvSpPr>
            <p:cNvPr id="40" name="Text Box 28"/>
            <p:cNvSpPr txBox="1">
              <a:spLocks noChangeArrowheads="1"/>
            </p:cNvSpPr>
            <p:nvPr/>
          </p:nvSpPr>
          <p:spPr bwMode="auto">
            <a:xfrm>
              <a:off x="9973942" y="4738097"/>
              <a:ext cx="1098916" cy="10139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Aft>
                  <a:spcPts val="1000"/>
                </a:spcAft>
                <a:defRPr/>
              </a:pPr>
              <a:r>
                <a:rPr lang="en-US" sz="1600" b="1">
                  <a:solidFill>
                    <a:schemeClr val="tx1"/>
                  </a:solidFill>
                  <a:latin typeface="+mj-lt"/>
                  <a:cs typeface="Arial" pitchFamily="34" charset="0"/>
                </a:rPr>
                <a:t>Tiếp thị</a:t>
              </a:r>
            </a:p>
          </p:txBody>
        </p:sp>
        <p:sp>
          <p:nvSpPr>
            <p:cNvPr id="41" name="Line 7"/>
            <p:cNvSpPr>
              <a:spLocks noChangeShapeType="1"/>
            </p:cNvSpPr>
            <p:nvPr/>
          </p:nvSpPr>
          <p:spPr bwMode="auto">
            <a:xfrm>
              <a:off x="4786775" y="3214986"/>
              <a:ext cx="0" cy="338469"/>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sp>
          <p:nvSpPr>
            <p:cNvPr id="42" name="Line 7"/>
            <p:cNvSpPr>
              <a:spLocks noChangeShapeType="1"/>
            </p:cNvSpPr>
            <p:nvPr/>
          </p:nvSpPr>
          <p:spPr bwMode="auto">
            <a:xfrm>
              <a:off x="6572956" y="2714770"/>
              <a:ext cx="0" cy="500216"/>
            </a:xfrm>
            <a:prstGeom prst="line">
              <a:avLst/>
            </a:prstGeom>
            <a:ln>
              <a:headEnd/>
              <a:tailEnd type="triangle" w="sm" len="sm"/>
            </a:ln>
          </p:spPr>
          <p:style>
            <a:lnRef idx="2">
              <a:schemeClr val="accent1"/>
            </a:lnRef>
            <a:fillRef idx="1">
              <a:schemeClr val="lt1"/>
            </a:fillRef>
            <a:effectRef idx="0">
              <a:schemeClr val="accent1"/>
            </a:effectRef>
            <a:fontRef idx="minor">
              <a:schemeClr val="dk1"/>
            </a:fontRef>
          </p:style>
          <p:txBody>
            <a:bodyPr/>
            <a:lstStyle/>
            <a:p>
              <a:pPr fontAlgn="auto">
                <a:spcBef>
                  <a:spcPts val="0"/>
                </a:spcBef>
                <a:spcAft>
                  <a:spcPts val="0"/>
                </a:spcAft>
                <a:defRPr/>
              </a:pPr>
              <a:endParaRPr lang="en-US" sz="1600" b="1">
                <a:latin typeface="+mj-lt"/>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2A4686D-F491-45CF-B604-041C72A02F46}" type="slidenum">
              <a:rPr lang="en-US"/>
              <a:pPr>
                <a:defRPr/>
              </a:pPr>
              <a:t>51</a:t>
            </a:fld>
            <a:endParaRPr lang="en-US"/>
          </a:p>
        </p:txBody>
      </p:sp>
      <p:sp>
        <p:nvSpPr>
          <p:cNvPr id="4" name="Content Placeholder 3"/>
          <p:cNvSpPr>
            <a:spLocks noGrp="1"/>
          </p:cNvSpPr>
          <p:nvPr>
            <p:ph sz="quarter" idx="1"/>
          </p:nvPr>
        </p:nvSpPr>
        <p:spPr>
          <a:xfrm>
            <a:off x="457200" y="1219200"/>
            <a:ext cx="8229600" cy="4572000"/>
          </a:xfrm>
        </p:spPr>
        <p:txBody>
          <a:bodyPr>
            <a:noAutofit/>
          </a:bodyPr>
          <a:lstStyle/>
          <a:p>
            <a:pPr marL="290513" indent="-290513" algn="just">
              <a:lnSpc>
                <a:spcPct val="120000"/>
              </a:lnSpc>
              <a:spcBef>
                <a:spcPts val="600"/>
              </a:spcBef>
              <a:defRPr/>
            </a:pPr>
            <a:r>
              <a:rPr lang="en-US" sz="2800" b="1" dirty="0" err="1">
                <a:solidFill>
                  <a:srgbClr val="C00000"/>
                </a:solidFill>
              </a:rPr>
              <a:t>Định</a:t>
            </a:r>
            <a:r>
              <a:rPr lang="en-US" sz="2800" b="1" dirty="0">
                <a:solidFill>
                  <a:srgbClr val="C00000"/>
                </a:solidFill>
              </a:rPr>
              <a:t> </a:t>
            </a:r>
            <a:r>
              <a:rPr lang="en-US" sz="2800" b="1" dirty="0" err="1">
                <a:solidFill>
                  <a:srgbClr val="C00000"/>
                </a:solidFill>
              </a:rPr>
              <a:t>nghĩa</a:t>
            </a:r>
            <a:endParaRPr lang="en-US" sz="3200" b="1" dirty="0">
              <a:solidFill>
                <a:srgbClr val="C00000"/>
              </a:solidFill>
            </a:endParaRPr>
          </a:p>
          <a:p>
            <a:pPr marL="514350" indent="-514350" algn="just" eaLnBrk="1" fontAlgn="auto" hangingPunct="1">
              <a:lnSpc>
                <a:spcPct val="120000"/>
              </a:lnSpc>
              <a:spcBef>
                <a:spcPts val="600"/>
              </a:spcBef>
              <a:spcAft>
                <a:spcPts val="0"/>
              </a:spcAft>
              <a:buFont typeface="Wingdings 2"/>
              <a:buNone/>
              <a:defRPr/>
            </a:pPr>
            <a:r>
              <a:rPr lang="en-US" sz="2800" dirty="0"/>
              <a:t>	</a:t>
            </a:r>
            <a:r>
              <a:rPr lang="vi-VN" sz="2800" dirty="0"/>
              <a:t>Mô hình BFD là công cụ biểu diễn việc phân rã có thứ bậc các công việc cần thực hiện. Mỗi công việc được chia </a:t>
            </a:r>
            <a:r>
              <a:rPr lang="en-US" sz="2800" dirty="0" err="1"/>
              <a:t>thành</a:t>
            </a:r>
            <a:r>
              <a:rPr lang="vi-VN" sz="2800" dirty="0"/>
              <a:t> các công việc con, số mức chia phụ thuộc kích cỡ và độ phức tạp của hệ thống</a:t>
            </a:r>
            <a:r>
              <a:rPr lang="en-US" sz="2800" dirty="0"/>
              <a:t>.</a:t>
            </a:r>
          </a:p>
          <a:p>
            <a:pPr marL="290513" indent="-290513" algn="just">
              <a:lnSpc>
                <a:spcPct val="120000"/>
              </a:lnSpc>
              <a:spcBef>
                <a:spcPts val="600"/>
              </a:spcBef>
              <a:defRPr/>
            </a:pPr>
            <a:r>
              <a:rPr lang="en-US" sz="2800" b="1" dirty="0" err="1">
                <a:solidFill>
                  <a:srgbClr val="C00000"/>
                </a:solidFill>
              </a:rPr>
              <a:t>Thành</a:t>
            </a:r>
            <a:r>
              <a:rPr lang="en-US" sz="2800" b="1" dirty="0">
                <a:solidFill>
                  <a:srgbClr val="C00000"/>
                </a:solidFill>
              </a:rPr>
              <a:t> </a:t>
            </a:r>
            <a:r>
              <a:rPr lang="en-US" sz="2800" b="1" dirty="0" err="1">
                <a:solidFill>
                  <a:srgbClr val="C00000"/>
                </a:solidFill>
              </a:rPr>
              <a:t>phần</a:t>
            </a:r>
            <a:endParaRPr lang="en-US" sz="3200" b="1" dirty="0">
              <a:solidFill>
                <a:srgbClr val="C00000"/>
              </a:solidFill>
            </a:endParaRPr>
          </a:p>
          <a:p>
            <a:pPr marL="623888" lvl="1" indent="-350838" algn="just">
              <a:lnSpc>
                <a:spcPct val="120000"/>
              </a:lnSpc>
              <a:spcBef>
                <a:spcPts val="600"/>
              </a:spcBef>
              <a:buFont typeface="Wingdings" pitchFamily="2" charset="2"/>
              <a:buChar char="Ø"/>
              <a:defRPr/>
            </a:pPr>
            <a:r>
              <a:rPr lang="en-US" sz="2800" dirty="0" err="1"/>
              <a:t>Chức</a:t>
            </a:r>
            <a:r>
              <a:rPr lang="en-US" sz="2800" dirty="0"/>
              <a:t> </a:t>
            </a:r>
            <a:r>
              <a:rPr lang="en-US" sz="2800" dirty="0" err="1"/>
              <a:t>năng</a:t>
            </a:r>
            <a:endParaRPr lang="en-US" sz="2800" dirty="0"/>
          </a:p>
          <a:p>
            <a:pPr marL="623888" lvl="1" indent="-350838" algn="just">
              <a:lnSpc>
                <a:spcPct val="120000"/>
              </a:lnSpc>
              <a:spcBef>
                <a:spcPts val="600"/>
              </a:spcBef>
              <a:buFont typeface="Wingdings" pitchFamily="2" charset="2"/>
              <a:buChar char="Ø"/>
              <a:defRPr/>
            </a:pPr>
            <a:r>
              <a:rPr lang="en-US" sz="2800" dirty="0"/>
              <a:t>Quan </a:t>
            </a:r>
            <a:r>
              <a:rPr lang="en-US" sz="2800" dirty="0" err="1"/>
              <a:t>hệ</a:t>
            </a:r>
            <a:r>
              <a:rPr lang="en-US" sz="2800" dirty="0"/>
              <a:t> </a:t>
            </a:r>
            <a:r>
              <a:rPr lang="en-US" sz="2800" dirty="0" err="1"/>
              <a:t>phân</a:t>
            </a:r>
            <a:r>
              <a:rPr lang="en-US" sz="2800" dirty="0"/>
              <a:t> </a:t>
            </a:r>
            <a:r>
              <a:rPr lang="en-US" sz="2800" dirty="0" err="1"/>
              <a:t>cấp</a:t>
            </a:r>
            <a:r>
              <a:rPr lang="en-US" b="1" dirty="0">
                <a:solidFill>
                  <a:srgbClr val="C00000"/>
                </a:solidFill>
              </a:rPr>
              <a:t>	</a:t>
            </a:r>
          </a:p>
          <a:p>
            <a:pPr marL="514350" indent="-514350" algn="just" eaLnBrk="1" fontAlgn="auto" hangingPunct="1">
              <a:lnSpc>
                <a:spcPct val="120000"/>
              </a:lnSpc>
              <a:spcBef>
                <a:spcPts val="600"/>
              </a:spcBef>
              <a:spcAft>
                <a:spcPts val="0"/>
              </a:spcAft>
              <a:buFont typeface="Wingdings 2"/>
              <a:buNone/>
              <a:defRPr/>
            </a:pPr>
            <a:r>
              <a:rPr lang="en-US" sz="2800" dirty="0"/>
              <a:t>	</a:t>
            </a:r>
          </a:p>
        </p:txBody>
      </p:sp>
      <p:sp>
        <p:nvSpPr>
          <p:cNvPr id="6" name="Title 1"/>
          <p:cNvSpPr>
            <a:spLocks noGrp="1"/>
          </p:cNvSpPr>
          <p:nvPr>
            <p:ph type="title"/>
          </p:nvPr>
        </p:nvSpPr>
        <p:spPr>
          <a:xfrm>
            <a:off x="457200" y="304800"/>
            <a:ext cx="8229600" cy="639762"/>
          </a:xfrm>
        </p:spPr>
        <p:txBody>
          <a:bodyPr>
            <a:normAutofit fontScale="90000"/>
          </a:bodyPr>
          <a:lstStyle/>
          <a:p>
            <a:pPr eaLnBrk="1" hangingPunct="1"/>
            <a:r>
              <a:rPr lang="en-US" sz="3600" dirty="0"/>
              <a:t>3.2.1. </a:t>
            </a:r>
            <a:r>
              <a:rPr lang="en-US" sz="3600" dirty="0" err="1"/>
              <a:t>Biểu</a:t>
            </a:r>
            <a:r>
              <a:rPr lang="en-US" sz="3600" dirty="0"/>
              <a:t> </a:t>
            </a:r>
            <a:r>
              <a:rPr lang="en-US" sz="3600" dirty="0" err="1"/>
              <a:t>đô</a:t>
            </a:r>
            <a:r>
              <a:rPr lang="en-US" sz="3600" dirty="0"/>
              <a:t>̀ BFD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153400" cy="609600"/>
          </a:xfrm>
        </p:spPr>
        <p:txBody>
          <a:bodyPr>
            <a:noAutofit/>
          </a:bodyPr>
          <a:lstStyle/>
          <a:p>
            <a:pPr eaLnBrk="1" hangingPunct="1"/>
            <a:r>
              <a:rPr lang="en-US" sz="3200" dirty="0" err="1"/>
              <a:t>Thành</a:t>
            </a:r>
            <a:r>
              <a:rPr lang="en-US" sz="3200" dirty="0"/>
              <a:t> </a:t>
            </a:r>
            <a:r>
              <a:rPr lang="en-US" sz="3200" dirty="0" err="1"/>
              <a:t>phần</a:t>
            </a:r>
            <a:r>
              <a:rPr lang="en-US" sz="3200" dirty="0"/>
              <a:t> </a:t>
            </a:r>
            <a:r>
              <a:rPr lang="en-US" sz="3200" dirty="0" err="1"/>
              <a:t>chức</a:t>
            </a:r>
            <a:r>
              <a:rPr lang="en-US" sz="3200" dirty="0"/>
              <a:t> </a:t>
            </a:r>
            <a:r>
              <a:rPr lang="en-US" sz="3200" dirty="0" err="1"/>
              <a:t>năng</a:t>
            </a:r>
            <a:r>
              <a:rPr lang="en-US" sz="3200" dirty="0"/>
              <a:t> </a:t>
            </a:r>
            <a:r>
              <a:rPr lang="en-US" sz="3200" dirty="0" err="1"/>
              <a:t>của</a:t>
            </a:r>
            <a:r>
              <a:rPr lang="en-US" sz="3200" dirty="0"/>
              <a:t> BFD</a:t>
            </a:r>
          </a:p>
        </p:txBody>
      </p:sp>
      <p:sp>
        <p:nvSpPr>
          <p:cNvPr id="3" name="Slide Number Placeholder 2"/>
          <p:cNvSpPr>
            <a:spLocks noGrp="1"/>
          </p:cNvSpPr>
          <p:nvPr>
            <p:ph type="sldNum" sz="quarter" idx="12"/>
          </p:nvPr>
        </p:nvSpPr>
        <p:spPr/>
        <p:txBody>
          <a:bodyPr/>
          <a:lstStyle/>
          <a:p>
            <a:pPr>
              <a:defRPr/>
            </a:pPr>
            <a:fld id="{5CAB288F-A847-4464-93E5-4647E0C7D237}" type="slidenum">
              <a:rPr lang="en-US"/>
              <a:pPr>
                <a:defRPr/>
              </a:pPr>
              <a:t>52</a:t>
            </a:fld>
            <a:endParaRPr lang="en-US"/>
          </a:p>
        </p:txBody>
      </p:sp>
      <p:sp>
        <p:nvSpPr>
          <p:cNvPr id="4" name="Content Placeholder 3"/>
          <p:cNvSpPr>
            <a:spLocks noGrp="1"/>
          </p:cNvSpPr>
          <p:nvPr>
            <p:ph sz="quarter" idx="1"/>
          </p:nvPr>
        </p:nvSpPr>
        <p:spPr>
          <a:xfrm>
            <a:off x="457200" y="1219200"/>
            <a:ext cx="8153400" cy="4572000"/>
          </a:xfrm>
        </p:spPr>
        <p:txBody>
          <a:bodyPr>
            <a:normAutofit/>
          </a:bodyPr>
          <a:lstStyle/>
          <a:p>
            <a:pPr marL="274320" indent="-274320" algn="just" eaLnBrk="1" fontAlgn="auto" hangingPunct="1">
              <a:lnSpc>
                <a:spcPct val="120000"/>
              </a:lnSpc>
              <a:spcBef>
                <a:spcPts val="600"/>
              </a:spcBef>
              <a:spcAft>
                <a:spcPts val="0"/>
              </a:spcAft>
              <a:buFont typeface="Wingdings 2"/>
              <a:buChar char=""/>
              <a:defRPr/>
            </a:pPr>
            <a:r>
              <a:rPr lang="vi-VN" sz="2800" b="1" dirty="0"/>
              <a:t>Chức năng</a:t>
            </a:r>
            <a:r>
              <a:rPr lang="vi-VN" sz="2800" dirty="0"/>
              <a:t>: </a:t>
            </a:r>
            <a:r>
              <a:rPr lang="en-US" sz="2800" dirty="0"/>
              <a:t>L</a:t>
            </a:r>
            <a:r>
              <a:rPr lang="vi-VN" sz="2800" dirty="0"/>
              <a:t>à công việc mà tổ chức cần làm và được phân theo nhiều mức từ tổng hợp đến chi tiết.</a:t>
            </a:r>
            <a:endParaRPr lang="en-US" sz="2800" dirty="0"/>
          </a:p>
          <a:p>
            <a:pPr marL="274320" indent="-274320" algn="just" eaLnBrk="1" fontAlgn="auto" hangingPunct="1">
              <a:lnSpc>
                <a:spcPct val="120000"/>
              </a:lnSpc>
              <a:spcBef>
                <a:spcPts val="600"/>
              </a:spcBef>
              <a:spcAft>
                <a:spcPts val="0"/>
              </a:spcAft>
              <a:buFont typeface="Wingdings 2"/>
              <a:buChar char=""/>
              <a:defRPr/>
            </a:pPr>
            <a:r>
              <a:rPr lang="en-US" sz="2800" b="1" dirty="0" err="1"/>
              <a:t>Cách</a:t>
            </a:r>
            <a:r>
              <a:rPr lang="en-US" sz="2800" b="1" dirty="0"/>
              <a:t> </a:t>
            </a:r>
            <a:r>
              <a:rPr lang="en-US" sz="2800" b="1" dirty="0" err="1"/>
              <a:t>đặt</a:t>
            </a:r>
            <a:r>
              <a:rPr lang="en-US" sz="2800" b="1" dirty="0"/>
              <a:t> </a:t>
            </a:r>
            <a:r>
              <a:rPr lang="en-US" sz="2800" b="1" dirty="0" err="1"/>
              <a:t>tên</a:t>
            </a:r>
            <a:r>
              <a:rPr lang="en-US" sz="2800" dirty="0"/>
              <a:t>: </a:t>
            </a:r>
            <a:r>
              <a:rPr lang="en-US" sz="2800" dirty="0" err="1"/>
              <a:t>Tên</a:t>
            </a:r>
            <a:r>
              <a:rPr lang="en-US" sz="2800" dirty="0"/>
              <a:t> </a:t>
            </a:r>
            <a:r>
              <a:rPr lang="en-US" sz="2800" dirty="0" err="1"/>
              <a:t>chức</a:t>
            </a:r>
            <a:r>
              <a:rPr lang="en-US" sz="2800" dirty="0"/>
              <a:t> </a:t>
            </a:r>
            <a:r>
              <a:rPr lang="en-US" sz="2800" dirty="0" err="1"/>
              <a:t>năng</a:t>
            </a:r>
            <a:r>
              <a:rPr lang="en-US" sz="2800" dirty="0"/>
              <a:t> </a:t>
            </a:r>
            <a:r>
              <a:rPr lang="en-US" sz="2800" dirty="0" err="1"/>
              <a:t>thường</a:t>
            </a:r>
            <a:r>
              <a:rPr lang="en-US" sz="2800" dirty="0"/>
              <a:t> là </a:t>
            </a:r>
            <a:r>
              <a:rPr lang="en-US" sz="2800" dirty="0" err="1"/>
              <a:t>một</a:t>
            </a:r>
            <a:r>
              <a:rPr lang="en-US" sz="2800" dirty="0"/>
              <a:t> </a:t>
            </a:r>
            <a:r>
              <a:rPr lang="en-US" sz="2800" dirty="0" err="1"/>
              <a:t>mệnh</a:t>
            </a:r>
            <a:r>
              <a:rPr lang="en-US" sz="2800" dirty="0"/>
              <a:t> </a:t>
            </a:r>
            <a:r>
              <a:rPr lang="en-US" sz="2800" dirty="0" err="1"/>
              <a:t>đê</a:t>
            </a:r>
            <a:r>
              <a:rPr lang="en-US" sz="2800" dirty="0"/>
              <a:t>̀ </a:t>
            </a:r>
            <a:r>
              <a:rPr lang="en-US" sz="2800" dirty="0" err="1"/>
              <a:t>động</a:t>
            </a:r>
            <a:r>
              <a:rPr lang="en-US" sz="2800" dirty="0"/>
              <a:t> </a:t>
            </a:r>
            <a:r>
              <a:rPr lang="en-US" sz="2800" dirty="0" err="1"/>
              <a:t>tư</a:t>
            </a:r>
            <a:r>
              <a:rPr lang="en-US" sz="2800" dirty="0"/>
              <a:t>̀, </a:t>
            </a:r>
            <a:r>
              <a:rPr lang="en-US" sz="2800" dirty="0" err="1"/>
              <a:t>thê</a:t>
            </a:r>
            <a:r>
              <a:rPr lang="en-US" sz="2800" dirty="0"/>
              <a:t>̉ </a:t>
            </a:r>
            <a:r>
              <a:rPr lang="en-US" sz="2800" dirty="0" err="1"/>
              <a:t>hiện</a:t>
            </a:r>
            <a:r>
              <a:rPr lang="en-US" sz="2800" dirty="0"/>
              <a:t> </a:t>
            </a:r>
            <a:r>
              <a:rPr lang="en-US" sz="2800" dirty="0" err="1"/>
              <a:t>hoạt</a:t>
            </a:r>
            <a:r>
              <a:rPr lang="en-US" sz="2800" dirty="0"/>
              <a:t> </a:t>
            </a:r>
            <a:r>
              <a:rPr lang="en-US" sz="2800" dirty="0" err="1"/>
              <a:t>động</a:t>
            </a:r>
            <a:r>
              <a:rPr lang="en-US" sz="2800" dirty="0"/>
              <a:t> </a:t>
            </a:r>
            <a:r>
              <a:rPr lang="en-US" sz="2800" dirty="0" err="1"/>
              <a:t>liên</a:t>
            </a:r>
            <a:r>
              <a:rPr lang="en-US" sz="2800" dirty="0"/>
              <a:t> </a:t>
            </a:r>
            <a:r>
              <a:rPr lang="en-US" sz="2800" dirty="0" err="1"/>
              <a:t>quan</a:t>
            </a:r>
            <a:r>
              <a:rPr lang="en-US" sz="2800" dirty="0"/>
              <a:t> </a:t>
            </a:r>
            <a:r>
              <a:rPr lang="en-US" sz="2800" dirty="0" err="1"/>
              <a:t>các</a:t>
            </a:r>
            <a:r>
              <a:rPr lang="en-US" sz="2800" dirty="0"/>
              <a:t> </a:t>
            </a:r>
            <a:r>
              <a:rPr lang="en-US" sz="2800" dirty="0" err="1"/>
              <a:t>thực</a:t>
            </a:r>
            <a:r>
              <a:rPr lang="en-US" sz="2800" dirty="0"/>
              <a:t> </a:t>
            </a:r>
            <a:r>
              <a:rPr lang="en-US" sz="2800" dirty="0" err="1"/>
              <a:t>thê</a:t>
            </a:r>
            <a:r>
              <a:rPr lang="en-US" sz="2800" dirty="0"/>
              <a:t>̉ </a:t>
            </a:r>
            <a:r>
              <a:rPr lang="en-US" sz="2800" dirty="0" err="1"/>
              <a:t>dữ</a:t>
            </a:r>
            <a:r>
              <a:rPr lang="en-US" sz="2800" dirty="0"/>
              <a:t> </a:t>
            </a:r>
            <a:r>
              <a:rPr lang="en-US" sz="2800" dirty="0" err="1"/>
              <a:t>liệu</a:t>
            </a:r>
            <a:r>
              <a:rPr lang="en-US" sz="2800" dirty="0"/>
              <a:t> </a:t>
            </a:r>
            <a:r>
              <a:rPr lang="en-US" sz="2800" dirty="0" err="1"/>
              <a:t>trong</a:t>
            </a:r>
            <a:r>
              <a:rPr lang="en-US" sz="2800" dirty="0"/>
              <a:t> </a:t>
            </a:r>
            <a:r>
              <a:rPr lang="en-US" sz="2800" dirty="0" err="1"/>
              <a:t>miền</a:t>
            </a:r>
            <a:r>
              <a:rPr lang="en-US" sz="2800" dirty="0"/>
              <a:t> </a:t>
            </a:r>
            <a:r>
              <a:rPr lang="en-US" sz="2800" dirty="0" err="1"/>
              <a:t>nghiên</a:t>
            </a:r>
            <a:r>
              <a:rPr lang="en-US" sz="2800" dirty="0"/>
              <a:t> </a:t>
            </a:r>
            <a:r>
              <a:rPr lang="en-US" sz="2800" dirty="0" err="1"/>
              <a:t>cứu</a:t>
            </a:r>
            <a:r>
              <a:rPr lang="en-US" sz="2800" dirty="0"/>
              <a:t>. Nó </a:t>
            </a:r>
            <a:r>
              <a:rPr lang="en-US" sz="2800" dirty="0" err="1"/>
              <a:t>phản</a:t>
            </a:r>
            <a:r>
              <a:rPr lang="en-US" sz="2800" dirty="0"/>
              <a:t> </a:t>
            </a:r>
            <a:r>
              <a:rPr lang="en-US" sz="2800" dirty="0" err="1"/>
              <a:t>ánh</a:t>
            </a:r>
            <a:r>
              <a:rPr lang="en-US" sz="2800" dirty="0"/>
              <a:t> </a:t>
            </a:r>
            <a:r>
              <a:rPr lang="en-US" sz="2800" dirty="0" err="1"/>
              <a:t>chức</a:t>
            </a:r>
            <a:r>
              <a:rPr lang="en-US" sz="2800" dirty="0"/>
              <a:t> </a:t>
            </a:r>
            <a:r>
              <a:rPr lang="en-US" sz="2800" dirty="0" err="1"/>
              <a:t>năng</a:t>
            </a:r>
            <a:r>
              <a:rPr lang="en-US" sz="2800" dirty="0"/>
              <a:t> </a:t>
            </a:r>
            <a:r>
              <a:rPr lang="en-US" sz="2800" dirty="0" err="1"/>
              <a:t>của</a:t>
            </a:r>
            <a:r>
              <a:rPr lang="en-US" sz="2800" dirty="0"/>
              <a:t> </a:t>
            </a:r>
            <a:r>
              <a:rPr lang="en-US" sz="2800" dirty="0" err="1"/>
              <a:t>thê</a:t>
            </a:r>
            <a:r>
              <a:rPr lang="en-US" sz="2800" dirty="0"/>
              <a:t>́ </a:t>
            </a:r>
            <a:r>
              <a:rPr lang="en-US" sz="2800" dirty="0" err="1"/>
              <a:t>giới</a:t>
            </a:r>
            <a:r>
              <a:rPr lang="en-US" sz="2800" dirty="0"/>
              <a:t> </a:t>
            </a:r>
            <a:r>
              <a:rPr lang="en-US" sz="2800" dirty="0" err="1"/>
              <a:t>thực</a:t>
            </a:r>
            <a:r>
              <a:rPr lang="en-US" sz="2800" dirty="0"/>
              <a:t>.</a:t>
            </a:r>
          </a:p>
          <a:p>
            <a:pPr marL="274320" indent="-274320" algn="just" eaLnBrk="1" fontAlgn="auto" hangingPunct="1">
              <a:lnSpc>
                <a:spcPct val="120000"/>
              </a:lnSpc>
              <a:spcBef>
                <a:spcPts val="600"/>
              </a:spcBef>
              <a:spcAft>
                <a:spcPts val="0"/>
              </a:spcAft>
              <a:buFont typeface="Wingdings 2"/>
              <a:buChar char=""/>
              <a:defRPr/>
            </a:pPr>
            <a:r>
              <a:rPr lang="en-US" sz="2800" b="1" dirty="0"/>
              <a:t>Ví dụ</a:t>
            </a:r>
            <a:r>
              <a:rPr lang="en-US" sz="2800" dirty="0"/>
              <a:t>: </a:t>
            </a:r>
            <a:r>
              <a:rPr lang="en-US" sz="2800" dirty="0" err="1"/>
              <a:t>Lấy</a:t>
            </a:r>
            <a:r>
              <a:rPr lang="en-US" sz="2800" dirty="0"/>
              <a:t> </a:t>
            </a:r>
            <a:r>
              <a:rPr lang="en-US" sz="2800" dirty="0" err="1"/>
              <a:t>đơn</a:t>
            </a:r>
            <a:r>
              <a:rPr lang="en-US" sz="2800" dirty="0"/>
              <a:t> </a:t>
            </a:r>
            <a:r>
              <a:rPr lang="en-US" sz="2800" dirty="0" err="1"/>
              <a:t>hàng</a:t>
            </a:r>
            <a:r>
              <a:rPr lang="en-US" sz="2800" dirty="0"/>
              <a:t>, </a:t>
            </a:r>
            <a:r>
              <a:rPr lang="en-US" sz="2800" dirty="0" err="1"/>
              <a:t>mua</a:t>
            </a:r>
            <a:r>
              <a:rPr lang="en-US" sz="2800" dirty="0"/>
              <a:t> </a:t>
            </a:r>
            <a:r>
              <a:rPr lang="en-US" sz="2800" dirty="0" err="1"/>
              <a:t>hàng</a:t>
            </a:r>
            <a:r>
              <a:rPr lang="en-US" sz="2800" dirty="0"/>
              <a:t>, </a:t>
            </a:r>
            <a:r>
              <a:rPr lang="en-US" sz="2800" dirty="0" err="1"/>
              <a:t>bảo</a:t>
            </a:r>
            <a:r>
              <a:rPr lang="en-US" sz="2800" dirty="0"/>
              <a:t> trì </a:t>
            </a:r>
            <a:r>
              <a:rPr lang="en-US" sz="2800" dirty="0" err="1"/>
              <a:t>kho</a:t>
            </a:r>
            <a:r>
              <a:rPr lang="en-US" sz="2800" dirty="0"/>
              <a:t>, …</a:t>
            </a:r>
          </a:p>
          <a:p>
            <a:pPr marL="274320" indent="-274320" algn="just" eaLnBrk="1" fontAlgn="auto" hangingPunct="1">
              <a:lnSpc>
                <a:spcPct val="120000"/>
              </a:lnSpc>
              <a:spcBef>
                <a:spcPts val="600"/>
              </a:spcBef>
              <a:spcAft>
                <a:spcPts val="0"/>
              </a:spcAft>
              <a:buFont typeface="Wingdings 2"/>
              <a:buChar char=""/>
              <a:defRPr/>
            </a:pPr>
            <a:r>
              <a:rPr lang="en-US" sz="2800" b="1" dirty="0" err="1"/>
              <a:t>Biểu</a:t>
            </a:r>
            <a:r>
              <a:rPr lang="en-US" sz="2800" b="1" dirty="0"/>
              <a:t> </a:t>
            </a:r>
            <a:r>
              <a:rPr lang="en-US" sz="2800" b="1" dirty="0" err="1"/>
              <a:t>diễn</a:t>
            </a:r>
            <a:r>
              <a:rPr lang="en-US" sz="2800" dirty="0"/>
              <a:t>: </a:t>
            </a:r>
            <a:r>
              <a:rPr lang="en-US" sz="2800" dirty="0" err="1"/>
              <a:t>Hình</a:t>
            </a:r>
            <a:r>
              <a:rPr lang="en-US" sz="2800" dirty="0"/>
              <a:t> </a:t>
            </a:r>
            <a:r>
              <a:rPr lang="en-US" sz="2800" dirty="0" err="1"/>
              <a:t>chữ</a:t>
            </a:r>
            <a:r>
              <a:rPr lang="en-US" sz="2800" dirty="0"/>
              <a:t> </a:t>
            </a:r>
            <a:r>
              <a:rPr lang="en-US" sz="2800" dirty="0" err="1"/>
              <a:t>nhật</a:t>
            </a:r>
            <a:r>
              <a:rPr 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8229600" cy="583449"/>
          </a:xfrm>
        </p:spPr>
        <p:txBody>
          <a:bodyPr>
            <a:noAutofit/>
          </a:bodyPr>
          <a:lstStyle/>
          <a:p>
            <a:pPr eaLnBrk="1" fontAlgn="auto" hangingPunct="1">
              <a:spcAft>
                <a:spcPts val="0"/>
              </a:spcAft>
              <a:defRPr/>
            </a:pPr>
            <a:r>
              <a:rPr lang="en-US" sz="3200" dirty="0" err="1"/>
              <a:t>Thành</a:t>
            </a:r>
            <a:r>
              <a:rPr lang="en-US" sz="3200" dirty="0"/>
              <a:t> </a:t>
            </a:r>
            <a:r>
              <a:rPr lang="en-US" sz="3200" dirty="0" err="1"/>
              <a:t>phần</a:t>
            </a:r>
            <a:r>
              <a:rPr lang="en-US" sz="3200" dirty="0"/>
              <a:t> </a:t>
            </a:r>
            <a:r>
              <a:rPr lang="en-US" sz="3200" dirty="0" err="1"/>
              <a:t>quan</a:t>
            </a:r>
            <a:r>
              <a:rPr lang="en-US" sz="3200" dirty="0"/>
              <a:t> </a:t>
            </a:r>
            <a:r>
              <a:rPr lang="en-US" sz="3200" dirty="0" err="1"/>
              <a:t>hệ</a:t>
            </a:r>
            <a:r>
              <a:rPr lang="en-US" sz="3200" dirty="0"/>
              <a:t> </a:t>
            </a:r>
            <a:r>
              <a:rPr lang="en-US" sz="3200" dirty="0" err="1"/>
              <a:t>phân</a:t>
            </a:r>
            <a:r>
              <a:rPr lang="en-US" sz="3200" dirty="0"/>
              <a:t> </a:t>
            </a:r>
            <a:r>
              <a:rPr lang="en-US" sz="3200" dirty="0" err="1"/>
              <a:t>cấp</a:t>
            </a:r>
            <a:r>
              <a:rPr lang="en-US" sz="3200" dirty="0"/>
              <a:t> </a:t>
            </a:r>
            <a:r>
              <a:rPr lang="en-US" sz="3200" dirty="0" err="1"/>
              <a:t>của</a:t>
            </a:r>
            <a:r>
              <a:rPr lang="en-US" sz="3200" dirty="0"/>
              <a:t> BFD</a:t>
            </a:r>
          </a:p>
        </p:txBody>
      </p:sp>
      <p:sp>
        <p:nvSpPr>
          <p:cNvPr id="3" name="Slide Number Placeholder 2"/>
          <p:cNvSpPr>
            <a:spLocks noGrp="1"/>
          </p:cNvSpPr>
          <p:nvPr>
            <p:ph type="sldNum" sz="quarter" idx="12"/>
          </p:nvPr>
        </p:nvSpPr>
        <p:spPr/>
        <p:txBody>
          <a:bodyPr/>
          <a:lstStyle/>
          <a:p>
            <a:pPr>
              <a:defRPr/>
            </a:pPr>
            <a:fld id="{994F52A4-35F4-40CC-B474-5697EE31F073}" type="slidenum">
              <a:rPr lang="en-US"/>
              <a:pPr>
                <a:defRPr/>
              </a:pPr>
              <a:t>53</a:t>
            </a:fld>
            <a:endParaRPr lang="en-US"/>
          </a:p>
        </p:txBody>
      </p:sp>
      <p:sp>
        <p:nvSpPr>
          <p:cNvPr id="15364" name="Content Placeholder 3"/>
          <p:cNvSpPr>
            <a:spLocks noGrp="1"/>
          </p:cNvSpPr>
          <p:nvPr>
            <p:ph sz="quarter" idx="1"/>
          </p:nvPr>
        </p:nvSpPr>
        <p:spPr>
          <a:xfrm>
            <a:off x="457200" y="1104900"/>
            <a:ext cx="8001000" cy="4914900"/>
          </a:xfrm>
        </p:spPr>
        <p:txBody>
          <a:bodyPr>
            <a:normAutofit/>
          </a:bodyPr>
          <a:lstStyle/>
          <a:p>
            <a:pPr algn="just" eaLnBrk="1" hangingPunct="1">
              <a:lnSpc>
                <a:spcPct val="120000"/>
              </a:lnSpc>
              <a:spcBef>
                <a:spcPts val="600"/>
              </a:spcBef>
            </a:pPr>
            <a:r>
              <a:rPr lang="vi-VN" sz="2800" dirty="0"/>
              <a:t>Mỗi chức năng được phân rã thành các chức năng con. Các chức năng con có quan hệ phân cấp với chức năng cha.</a:t>
            </a:r>
            <a:endParaRPr lang="en-US" sz="2800" dirty="0"/>
          </a:p>
          <a:p>
            <a:pPr algn="just" eaLnBrk="1" hangingPunct="1">
              <a:lnSpc>
                <a:spcPct val="120000"/>
              </a:lnSpc>
              <a:spcBef>
                <a:spcPts val="600"/>
              </a:spcBef>
            </a:pPr>
            <a:r>
              <a:rPr lang="en-US" sz="2800" dirty="0" err="1"/>
              <a:t>Biểu</a:t>
            </a:r>
            <a:r>
              <a:rPr lang="en-US" sz="2800" dirty="0"/>
              <a:t> </a:t>
            </a:r>
            <a:r>
              <a:rPr lang="en-US" sz="2800" dirty="0" err="1"/>
              <a:t>diễn</a:t>
            </a:r>
            <a:r>
              <a:rPr lang="en-US" sz="2800" dirty="0"/>
              <a:t>: </a:t>
            </a:r>
            <a:r>
              <a:rPr lang="vi-VN" sz="2800" dirty="0"/>
              <a:t>Mô hình phân rã chức năng biểu diễn thành hình cây phân cấp.</a:t>
            </a:r>
            <a:endParaRPr lang="en-US" sz="2800" dirty="0"/>
          </a:p>
        </p:txBody>
      </p:sp>
      <p:grpSp>
        <p:nvGrpSpPr>
          <p:cNvPr id="4" name="Group 10"/>
          <p:cNvGrpSpPr>
            <a:grpSpLocks/>
          </p:cNvGrpSpPr>
          <p:nvPr/>
        </p:nvGrpSpPr>
        <p:grpSpPr bwMode="auto">
          <a:xfrm>
            <a:off x="2590800" y="4038600"/>
            <a:ext cx="571500" cy="1857375"/>
            <a:chOff x="1856562" y="3929860"/>
            <a:chExt cx="572298" cy="1857388"/>
          </a:xfrm>
        </p:grpSpPr>
        <p:cxnSp>
          <p:nvCxnSpPr>
            <p:cNvPr id="6" name="Straight Connector 5"/>
            <p:cNvCxnSpPr/>
            <p:nvPr/>
          </p:nvCxnSpPr>
          <p:spPr>
            <a:xfrm rot="5400000">
              <a:off x="928663" y="4857759"/>
              <a:ext cx="1857388" cy="15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56562" y="4428338"/>
              <a:ext cx="572298" cy="31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56562" y="5069693"/>
              <a:ext cx="572298"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56562" y="5752323"/>
              <a:ext cx="572298" cy="158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 name="Group 17"/>
          <p:cNvGrpSpPr>
            <a:grpSpLocks/>
          </p:cNvGrpSpPr>
          <p:nvPr/>
        </p:nvGrpSpPr>
        <p:grpSpPr bwMode="auto">
          <a:xfrm>
            <a:off x="5233988" y="4110037"/>
            <a:ext cx="1857375" cy="1143000"/>
            <a:chOff x="3428992" y="4071941"/>
            <a:chExt cx="1857785" cy="1143406"/>
          </a:xfrm>
        </p:grpSpPr>
        <p:cxnSp>
          <p:nvCxnSpPr>
            <p:cNvPr id="13" name="Straight Connector 12"/>
            <p:cNvCxnSpPr/>
            <p:nvPr/>
          </p:nvCxnSpPr>
          <p:spPr>
            <a:xfrm rot="10800000">
              <a:off x="3428992" y="4643644"/>
              <a:ext cx="1857785" cy="15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000131" y="4928701"/>
              <a:ext cx="571703"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804442" y="4642850"/>
              <a:ext cx="1143406"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143935" y="4928701"/>
              <a:ext cx="571703" cy="1587"/>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90500"/>
            <a:ext cx="8305800" cy="609600"/>
          </a:xfrm>
        </p:spPr>
        <p:txBody>
          <a:bodyPr>
            <a:normAutofit fontScale="90000"/>
          </a:bodyPr>
          <a:lstStyle/>
          <a:p>
            <a:pPr eaLnBrk="1" hangingPunct="1"/>
            <a:r>
              <a:rPr lang="en-US" sz="3600" dirty="0" err="1"/>
              <a:t>Xây</a:t>
            </a:r>
            <a:r>
              <a:rPr lang="en-US" sz="3600" dirty="0"/>
              <a:t> </a:t>
            </a:r>
            <a:r>
              <a:rPr lang="en-US" sz="3600" dirty="0" err="1"/>
              <a:t>dựng</a:t>
            </a:r>
            <a:r>
              <a:rPr lang="en-US" sz="3600" dirty="0"/>
              <a:t> </a:t>
            </a:r>
            <a:r>
              <a:rPr lang="en-US" sz="3600" dirty="0" err="1"/>
              <a:t>mô</a:t>
            </a:r>
            <a:r>
              <a:rPr lang="en-US" sz="3600" dirty="0"/>
              <a:t> </a:t>
            </a:r>
            <a:r>
              <a:rPr lang="en-US" sz="3600" dirty="0" err="1"/>
              <a:t>hình</a:t>
            </a:r>
            <a:endParaRPr lang="en-US" sz="3600" dirty="0"/>
          </a:p>
        </p:txBody>
      </p:sp>
      <p:sp>
        <p:nvSpPr>
          <p:cNvPr id="3" name="Slide Number Placeholder 2"/>
          <p:cNvSpPr>
            <a:spLocks noGrp="1"/>
          </p:cNvSpPr>
          <p:nvPr>
            <p:ph type="sldNum" sz="quarter" idx="12"/>
          </p:nvPr>
        </p:nvSpPr>
        <p:spPr/>
        <p:txBody>
          <a:bodyPr/>
          <a:lstStyle/>
          <a:p>
            <a:pPr>
              <a:defRPr/>
            </a:pPr>
            <a:fld id="{EA79CD75-4B8E-4A56-8B6A-E3D56D6377F9}" type="slidenum">
              <a:rPr lang="en-US"/>
              <a:pPr>
                <a:defRPr/>
              </a:pPr>
              <a:t>54</a:t>
            </a:fld>
            <a:endParaRPr lang="en-US"/>
          </a:p>
        </p:txBody>
      </p:sp>
      <p:sp>
        <p:nvSpPr>
          <p:cNvPr id="16388" name="Content Placeholder 3"/>
          <p:cNvSpPr>
            <a:spLocks noGrp="1"/>
          </p:cNvSpPr>
          <p:nvPr>
            <p:ph sz="quarter" idx="1"/>
          </p:nvPr>
        </p:nvSpPr>
        <p:spPr>
          <a:xfrm>
            <a:off x="457200" y="1066800"/>
            <a:ext cx="8305800" cy="4953000"/>
          </a:xfrm>
        </p:spPr>
        <p:txBody>
          <a:bodyPr>
            <a:normAutofit/>
          </a:bodyPr>
          <a:lstStyle/>
          <a:p>
            <a:pPr algn="just" eaLnBrk="1" hangingPunct="1">
              <a:lnSpc>
                <a:spcPct val="120000"/>
              </a:lnSpc>
              <a:spcBef>
                <a:spcPts val="600"/>
              </a:spcBef>
            </a:pPr>
            <a:r>
              <a:rPr lang="en-US" sz="2800" dirty="0" err="1"/>
              <a:t>Nguyên</a:t>
            </a:r>
            <a:r>
              <a:rPr lang="en-US" sz="2800" dirty="0"/>
              <a:t> </a:t>
            </a:r>
            <a:r>
              <a:rPr lang="en-US" sz="2800" dirty="0" err="1"/>
              <a:t>tắc</a:t>
            </a:r>
            <a:r>
              <a:rPr lang="en-US" sz="2800" dirty="0"/>
              <a:t> </a:t>
            </a:r>
            <a:r>
              <a:rPr lang="en-US" sz="2800" dirty="0" err="1"/>
              <a:t>phân</a:t>
            </a:r>
            <a:r>
              <a:rPr lang="en-US" sz="2800" dirty="0"/>
              <a:t> rã </a:t>
            </a:r>
            <a:r>
              <a:rPr lang="en-US" sz="2800" dirty="0" err="1"/>
              <a:t>chức</a:t>
            </a:r>
            <a:r>
              <a:rPr lang="en-US" sz="2800" dirty="0"/>
              <a:t> </a:t>
            </a:r>
            <a:r>
              <a:rPr lang="en-US" sz="2800" dirty="0" err="1"/>
              <a:t>năng</a:t>
            </a:r>
            <a:endParaRPr lang="en-US" sz="2800" dirty="0"/>
          </a:p>
          <a:p>
            <a:pPr lvl="1" algn="just" eaLnBrk="1" hangingPunct="1">
              <a:lnSpc>
                <a:spcPct val="120000"/>
              </a:lnSpc>
              <a:spcBef>
                <a:spcPts val="600"/>
              </a:spcBef>
              <a:buFont typeface="Wingdings" pitchFamily="2" charset="2"/>
              <a:buChar char="Ø"/>
            </a:pPr>
            <a:r>
              <a:rPr lang="vi-VN" sz="2800" dirty="0"/>
              <a:t>Mỗi chức năng được phân rã phải là một bộ phận thực sự tham gia thực hiện chức năng đã phân rã ra nó.</a:t>
            </a:r>
            <a:r>
              <a:rPr lang="en-US" sz="2800" dirty="0"/>
              <a:t> </a:t>
            </a:r>
          </a:p>
          <a:p>
            <a:pPr lvl="1" algn="just" eaLnBrk="1" hangingPunct="1">
              <a:lnSpc>
                <a:spcPct val="120000"/>
              </a:lnSpc>
              <a:spcBef>
                <a:spcPts val="600"/>
              </a:spcBef>
              <a:buFont typeface="Wingdings" pitchFamily="2" charset="2"/>
              <a:buChar char="Ø"/>
            </a:pPr>
            <a:r>
              <a:rPr lang="vi-VN" sz="2800" dirty="0"/>
              <a:t>Việc thực hiện tất cả các chức năng ở mức dưới trực tiếp phải đảm bảo thực hiện được các chức năng ở mức trên đã phân rã ra ch</a:t>
            </a:r>
            <a:r>
              <a:rPr lang="en-US" sz="2800" dirty="0"/>
              <a:t>ú</a:t>
            </a:r>
            <a:r>
              <a:rPr lang="vi-VN" sz="2800" dirty="0"/>
              <a:t>ng</a:t>
            </a:r>
            <a:r>
              <a:rPr lang="en-US" sz="28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AEB044C-08A3-492B-B990-1E87A6BF8375}" type="slidenum">
              <a:rPr lang="en-US"/>
              <a:pPr>
                <a:defRPr/>
              </a:pPr>
              <a:t>55</a:t>
            </a:fld>
            <a:endParaRPr lang="en-US"/>
          </a:p>
        </p:txBody>
      </p:sp>
      <p:sp>
        <p:nvSpPr>
          <p:cNvPr id="17411" name="Content Placeholder 3"/>
          <p:cNvSpPr>
            <a:spLocks noGrp="1"/>
          </p:cNvSpPr>
          <p:nvPr>
            <p:ph sz="quarter" idx="1"/>
          </p:nvPr>
        </p:nvSpPr>
        <p:spPr>
          <a:xfrm>
            <a:off x="469232" y="1143000"/>
            <a:ext cx="8153400" cy="5410200"/>
          </a:xfrm>
        </p:spPr>
        <p:txBody>
          <a:bodyPr>
            <a:noAutofit/>
          </a:bodyPr>
          <a:lstStyle/>
          <a:p>
            <a:pPr algn="just" eaLnBrk="1" hangingPunct="1">
              <a:lnSpc>
                <a:spcPct val="120000"/>
              </a:lnSpc>
              <a:spcBef>
                <a:spcPts val="0"/>
              </a:spcBef>
            </a:pPr>
            <a:r>
              <a:rPr lang="en-US" sz="2400" b="1" dirty="0" err="1"/>
              <a:t>Các</a:t>
            </a:r>
            <a:r>
              <a:rPr lang="en-US" sz="2400" b="1" dirty="0"/>
              <a:t> b</a:t>
            </a:r>
            <a:r>
              <a:rPr lang="vi-VN" sz="2400" b="1" dirty="0"/>
              <a:t>ư</a:t>
            </a:r>
            <a:r>
              <a:rPr lang="en-US" sz="2400" b="1" dirty="0" err="1"/>
              <a:t>ớc</a:t>
            </a:r>
            <a:r>
              <a:rPr lang="en-US" sz="2400" b="1" dirty="0"/>
              <a:t> </a:t>
            </a:r>
            <a:r>
              <a:rPr lang="en-US" sz="2400" b="1" dirty="0" err="1"/>
              <a:t>thực</a:t>
            </a:r>
            <a:r>
              <a:rPr lang="en-US" sz="2400" b="1" dirty="0"/>
              <a:t> </a:t>
            </a:r>
            <a:r>
              <a:rPr lang="en-US" sz="2400" b="1" dirty="0" err="1"/>
              <a:t>hiện</a:t>
            </a:r>
            <a:endParaRPr lang="en-US" sz="2400" b="1" dirty="0"/>
          </a:p>
          <a:p>
            <a:pPr lvl="1" algn="just" eaLnBrk="1" hangingPunct="1">
              <a:lnSpc>
                <a:spcPct val="120000"/>
              </a:lnSpc>
              <a:spcBef>
                <a:spcPts val="0"/>
              </a:spcBef>
              <a:buFont typeface="Wingdings" pitchFamily="2" charset="2"/>
              <a:buChar char="v"/>
            </a:pPr>
            <a:r>
              <a:rPr lang="en-US" dirty="0"/>
              <a:t> </a:t>
            </a:r>
            <a:r>
              <a:rPr lang="en-US" i="1" u="sng" dirty="0" err="1"/>
              <a:t>Bước</a:t>
            </a:r>
            <a:r>
              <a:rPr lang="en-US" i="1" u="sng" dirty="0"/>
              <a:t> 1. </a:t>
            </a:r>
            <a:r>
              <a:rPr lang="en-US" i="1" u="sng" dirty="0" err="1"/>
              <a:t>Xác</a:t>
            </a:r>
            <a:r>
              <a:rPr lang="en-US" i="1" u="sng" dirty="0"/>
              <a:t> </a:t>
            </a:r>
            <a:r>
              <a:rPr lang="en-US" i="1" u="sng" dirty="0" err="1"/>
              <a:t>định</a:t>
            </a:r>
            <a:r>
              <a:rPr lang="en-US" i="1" u="sng" dirty="0"/>
              <a:t> </a:t>
            </a:r>
            <a:r>
              <a:rPr lang="en-US" i="1" u="sng" dirty="0" err="1"/>
              <a:t>chức</a:t>
            </a:r>
            <a:r>
              <a:rPr lang="en-US" i="1" u="sng" dirty="0"/>
              <a:t> </a:t>
            </a:r>
            <a:r>
              <a:rPr lang="en-US" i="1" u="sng" dirty="0" err="1"/>
              <a:t>năng</a:t>
            </a:r>
            <a:r>
              <a:rPr lang="en-US" i="1" u="sng" dirty="0"/>
              <a:t> </a:t>
            </a:r>
          </a:p>
          <a:p>
            <a:pPr marL="914400" lvl="2" indent="-320675" algn="just" eaLnBrk="1" hangingPunct="1">
              <a:lnSpc>
                <a:spcPct val="120000"/>
              </a:lnSpc>
              <a:spcBef>
                <a:spcPts val="0"/>
              </a:spcBef>
              <a:buFont typeface="Wingdings" pitchFamily="2" charset="2"/>
              <a:buChar char="Ø"/>
            </a:pPr>
            <a:r>
              <a:rPr lang="en-US" sz="2400" dirty="0" err="1"/>
              <a:t>Xác</a:t>
            </a:r>
            <a:r>
              <a:rPr lang="en-US" sz="2400" dirty="0"/>
              <a:t> </a:t>
            </a:r>
            <a:r>
              <a:rPr lang="en-US" sz="2400" dirty="0" err="1"/>
              <a:t>định</a:t>
            </a:r>
            <a:r>
              <a:rPr lang="en-US" sz="2400" dirty="0"/>
              <a:t> </a:t>
            </a:r>
            <a:r>
              <a:rPr lang="en-US" sz="2400" dirty="0" err="1"/>
              <a:t>các</a:t>
            </a:r>
            <a:r>
              <a:rPr lang="en-US" sz="2400" dirty="0"/>
              <a:t> c</a:t>
            </a:r>
            <a:r>
              <a:rPr lang="vi-VN" sz="2400" dirty="0"/>
              <a:t>hức năng cha và chức năng con</a:t>
            </a:r>
            <a:r>
              <a:rPr lang="en-US" sz="2400" dirty="0"/>
              <a:t> </a:t>
            </a:r>
            <a:r>
              <a:rPr lang="en-US" sz="2400" dirty="0" err="1"/>
              <a:t>dựa</a:t>
            </a:r>
            <a:r>
              <a:rPr lang="en-US" sz="2400" dirty="0"/>
              <a:t> </a:t>
            </a:r>
            <a:r>
              <a:rPr lang="en-US" sz="2400" dirty="0" err="1"/>
              <a:t>vào</a:t>
            </a:r>
            <a:r>
              <a:rPr lang="en-US" sz="2400" dirty="0"/>
              <a:t> t</a:t>
            </a:r>
            <a:r>
              <a:rPr lang="vi-VN" sz="2400" dirty="0"/>
              <a:t>hông tin nhận được trong khảo sát.</a:t>
            </a:r>
            <a:endParaRPr lang="en-US" sz="2400" dirty="0"/>
          </a:p>
          <a:p>
            <a:pPr marL="914400" lvl="2" indent="-320675" algn="just" eaLnBrk="1" hangingPunct="1">
              <a:lnSpc>
                <a:spcPct val="120000"/>
              </a:lnSpc>
              <a:spcBef>
                <a:spcPts val="0"/>
              </a:spcBef>
              <a:buFont typeface="Wingdings" pitchFamily="2" charset="2"/>
              <a:buChar char="Ø"/>
            </a:pPr>
            <a:r>
              <a:rPr lang="vi-VN" sz="2400" dirty="0"/>
              <a:t>Ở mức cao nhất, một chức năng chính sẽ</a:t>
            </a:r>
            <a:r>
              <a:rPr lang="en-US" sz="2400" dirty="0"/>
              <a:t> </a:t>
            </a:r>
            <a:r>
              <a:rPr lang="vi-VN" sz="2400" dirty="0"/>
              <a:t>làm một trong ba điều sau:</a:t>
            </a:r>
            <a:r>
              <a:rPr lang="en-US" sz="2400" dirty="0"/>
              <a:t> </a:t>
            </a:r>
            <a:r>
              <a:rPr lang="en-US" sz="2400" dirty="0" err="1"/>
              <a:t>cung</a:t>
            </a:r>
            <a:r>
              <a:rPr lang="en-US" sz="2400" dirty="0"/>
              <a:t> </a:t>
            </a:r>
            <a:r>
              <a:rPr lang="en-US" sz="2400" dirty="0" err="1"/>
              <a:t>cấp</a:t>
            </a:r>
            <a:r>
              <a:rPr lang="en-US" sz="2400" dirty="0"/>
              <a:t> </a:t>
            </a:r>
            <a:r>
              <a:rPr lang="en-US" sz="2400" dirty="0" err="1"/>
              <a:t>sản</a:t>
            </a:r>
            <a:r>
              <a:rPr lang="en-US" sz="2400" dirty="0"/>
              <a:t> </a:t>
            </a:r>
            <a:r>
              <a:rPr lang="en-US" sz="2400" dirty="0" err="1"/>
              <a:t>phẩm</a:t>
            </a:r>
            <a:r>
              <a:rPr lang="en-US" sz="2400" dirty="0"/>
              <a:t>, </a:t>
            </a:r>
            <a:r>
              <a:rPr lang="en-US" sz="2400" dirty="0" err="1"/>
              <a:t>cung</a:t>
            </a:r>
            <a:r>
              <a:rPr lang="en-US" sz="2400" dirty="0"/>
              <a:t> </a:t>
            </a:r>
            <a:r>
              <a:rPr lang="en-US" sz="2400" dirty="0" err="1"/>
              <a:t>cấp</a:t>
            </a:r>
            <a:r>
              <a:rPr lang="en-US" sz="2400" dirty="0"/>
              <a:t> </a:t>
            </a:r>
            <a:r>
              <a:rPr lang="en-US" sz="2400" dirty="0" err="1"/>
              <a:t>dịch</a:t>
            </a:r>
            <a:r>
              <a:rPr lang="en-US" sz="2400" dirty="0"/>
              <a:t> vụ, </a:t>
            </a:r>
            <a:r>
              <a:rPr lang="en-US" sz="2400" dirty="0" err="1"/>
              <a:t>quản</a:t>
            </a:r>
            <a:r>
              <a:rPr lang="en-US" sz="2400" dirty="0"/>
              <a:t> </a:t>
            </a:r>
            <a:r>
              <a:rPr lang="en-US" sz="2400" dirty="0" err="1"/>
              <a:t>lý</a:t>
            </a:r>
            <a:r>
              <a:rPr lang="en-US" sz="2400" dirty="0"/>
              <a:t> </a:t>
            </a:r>
            <a:r>
              <a:rPr lang="en-US" sz="2400" dirty="0" err="1"/>
              <a:t>tài</a:t>
            </a:r>
            <a:r>
              <a:rPr lang="en-US" sz="2400" dirty="0"/>
              <a:t> </a:t>
            </a:r>
            <a:r>
              <a:rPr lang="en-US" sz="2400" dirty="0" err="1"/>
              <a:t>nguyên</a:t>
            </a:r>
            <a:r>
              <a:rPr lang="en-US" sz="2400" dirty="0"/>
              <a:t>.</a:t>
            </a:r>
          </a:p>
          <a:p>
            <a:pPr marL="914400" lvl="2" indent="-320675" algn="just" eaLnBrk="1" hangingPunct="1">
              <a:lnSpc>
                <a:spcPct val="120000"/>
              </a:lnSpc>
              <a:spcBef>
                <a:spcPts val="0"/>
              </a:spcBef>
              <a:buFont typeface="Wingdings" pitchFamily="2" charset="2"/>
              <a:buChar char="Ø"/>
            </a:pPr>
            <a:r>
              <a:rPr lang="en-US" sz="2400" dirty="0" err="1"/>
              <a:t>Mỗi</a:t>
            </a:r>
            <a:r>
              <a:rPr lang="en-US" sz="2400" dirty="0"/>
              <a:t> </a:t>
            </a:r>
            <a:r>
              <a:rPr lang="en-US" sz="2400" dirty="0" err="1"/>
              <a:t>chức</a:t>
            </a:r>
            <a:r>
              <a:rPr lang="en-US" sz="2400" dirty="0"/>
              <a:t> </a:t>
            </a:r>
            <a:r>
              <a:rPr lang="en-US" sz="2400" dirty="0" err="1"/>
              <a:t>năng</a:t>
            </a:r>
            <a:r>
              <a:rPr lang="en-US" sz="2400" dirty="0"/>
              <a:t> có </a:t>
            </a:r>
            <a:r>
              <a:rPr lang="en-US" sz="2400" dirty="0" err="1"/>
              <a:t>một</a:t>
            </a:r>
            <a:r>
              <a:rPr lang="en-US" sz="2400" dirty="0"/>
              <a:t> </a:t>
            </a:r>
            <a:r>
              <a:rPr lang="en-US" sz="2400" dirty="0" err="1"/>
              <a:t>tên</a:t>
            </a:r>
            <a:r>
              <a:rPr lang="en-US" sz="2400" dirty="0"/>
              <a:t> </a:t>
            </a:r>
            <a:r>
              <a:rPr lang="en-US" sz="2400" dirty="0" err="1"/>
              <a:t>đê</a:t>
            </a:r>
            <a:r>
              <a:rPr lang="en-US" sz="2400" dirty="0"/>
              <a:t>̉ </a:t>
            </a:r>
            <a:r>
              <a:rPr lang="en-US" sz="2400" dirty="0" err="1"/>
              <a:t>phân</a:t>
            </a:r>
            <a:r>
              <a:rPr lang="en-US" sz="2400" dirty="0"/>
              <a:t> </a:t>
            </a:r>
            <a:r>
              <a:rPr lang="en-US" sz="2400" dirty="0" err="1"/>
              <a:t>biệt</a:t>
            </a:r>
            <a:r>
              <a:rPr lang="en-US" sz="2400" dirty="0"/>
              <a:t>.</a:t>
            </a:r>
          </a:p>
          <a:p>
            <a:pPr lvl="1" algn="just" eaLnBrk="1" hangingPunct="1">
              <a:lnSpc>
                <a:spcPct val="120000"/>
              </a:lnSpc>
              <a:spcBef>
                <a:spcPts val="0"/>
              </a:spcBef>
              <a:buFont typeface="Wingdings" pitchFamily="2" charset="2"/>
              <a:buChar char="v"/>
            </a:pPr>
            <a:r>
              <a:rPr lang="en-US" dirty="0"/>
              <a:t> </a:t>
            </a:r>
            <a:r>
              <a:rPr lang="en-US" i="1" u="sng" dirty="0" err="1"/>
              <a:t>Bước</a:t>
            </a:r>
            <a:r>
              <a:rPr lang="en-US" i="1" u="sng" dirty="0"/>
              <a:t> 2. </a:t>
            </a:r>
            <a:r>
              <a:rPr lang="en-US" i="1" u="sng" dirty="0" err="1"/>
              <a:t>Phân</a:t>
            </a:r>
            <a:r>
              <a:rPr lang="en-US" i="1" u="sng" dirty="0"/>
              <a:t> rã </a:t>
            </a:r>
            <a:r>
              <a:rPr lang="en-US" i="1" u="sng" dirty="0" err="1"/>
              <a:t>các</a:t>
            </a:r>
            <a:r>
              <a:rPr lang="en-US" i="1" u="sng" dirty="0"/>
              <a:t> </a:t>
            </a:r>
            <a:r>
              <a:rPr lang="en-US" i="1" u="sng" dirty="0" err="1"/>
              <a:t>chức</a:t>
            </a:r>
            <a:r>
              <a:rPr lang="en-US" i="1" u="sng" dirty="0"/>
              <a:t> </a:t>
            </a:r>
            <a:r>
              <a:rPr lang="en-US" i="1" u="sng" dirty="0" err="1"/>
              <a:t>năng</a:t>
            </a:r>
            <a:endParaRPr lang="en-US" i="1" u="sng" dirty="0"/>
          </a:p>
          <a:p>
            <a:pPr marL="914400" lvl="2" indent="-320675" algn="just" eaLnBrk="1" hangingPunct="1">
              <a:lnSpc>
                <a:spcPct val="120000"/>
              </a:lnSpc>
              <a:spcBef>
                <a:spcPts val="0"/>
              </a:spcBef>
              <a:buFont typeface="Wingdings" pitchFamily="2" charset="2"/>
              <a:buChar char="Ø"/>
            </a:pPr>
            <a:r>
              <a:rPr lang="en-US" sz="2400" dirty="0" err="1"/>
              <a:t>Phân</a:t>
            </a:r>
            <a:r>
              <a:rPr lang="en-US" sz="2400" dirty="0"/>
              <a:t> rã có </a:t>
            </a:r>
            <a:r>
              <a:rPr lang="en-US" sz="2400" dirty="0" err="1"/>
              <a:t>thứ</a:t>
            </a:r>
            <a:r>
              <a:rPr lang="en-US" sz="2400" dirty="0"/>
              <a:t> </a:t>
            </a:r>
            <a:r>
              <a:rPr lang="en-US" sz="2400" dirty="0" err="1"/>
              <a:t>bậc</a:t>
            </a:r>
            <a:endParaRPr lang="en-US" sz="2400" dirty="0"/>
          </a:p>
          <a:p>
            <a:pPr marL="914400" lvl="2" indent="-320675" algn="just" eaLnBrk="1" hangingPunct="1">
              <a:lnSpc>
                <a:spcPct val="120000"/>
              </a:lnSpc>
              <a:spcBef>
                <a:spcPts val="0"/>
              </a:spcBef>
              <a:buFont typeface="Wingdings" pitchFamily="2" charset="2"/>
              <a:buChar char="Ø"/>
            </a:pPr>
            <a:r>
              <a:rPr lang="en-US" sz="2400" dirty="0" err="1"/>
              <a:t>Cách</a:t>
            </a:r>
            <a:r>
              <a:rPr lang="en-US" sz="2400" dirty="0"/>
              <a:t> </a:t>
            </a:r>
            <a:r>
              <a:rPr lang="en-US" sz="2400" dirty="0" err="1"/>
              <a:t>bô</a:t>
            </a:r>
            <a:r>
              <a:rPr lang="en-US" sz="2400" dirty="0"/>
              <a:t>́ trí </a:t>
            </a:r>
            <a:r>
              <a:rPr lang="en-US" sz="2400" dirty="0" err="1"/>
              <a:t>sắp</a:t>
            </a:r>
            <a:r>
              <a:rPr lang="en-US" sz="2400" dirty="0"/>
              <a:t> </a:t>
            </a:r>
            <a:r>
              <a:rPr lang="en-US" sz="2400" dirty="0" err="1"/>
              <a:t>xếp</a:t>
            </a:r>
            <a:endParaRPr lang="en-US" sz="2400" dirty="0"/>
          </a:p>
          <a:p>
            <a:pPr marL="914400" lvl="2" indent="-320675" algn="just" eaLnBrk="1" hangingPunct="1">
              <a:lnSpc>
                <a:spcPct val="120000"/>
              </a:lnSpc>
              <a:spcBef>
                <a:spcPts val="0"/>
              </a:spcBef>
              <a:buFont typeface="Wingdings" pitchFamily="2" charset="2"/>
              <a:buChar char="Ø"/>
            </a:pPr>
            <a:r>
              <a:rPr lang="en-US" sz="2400" dirty="0" err="1"/>
              <a:t>Yêu</a:t>
            </a:r>
            <a:r>
              <a:rPr lang="en-US" sz="2400" dirty="0"/>
              <a:t> </a:t>
            </a:r>
            <a:r>
              <a:rPr lang="en-US" sz="2400" dirty="0" err="1"/>
              <a:t>cầu</a:t>
            </a:r>
            <a:endParaRPr lang="en-US" sz="2400" dirty="0"/>
          </a:p>
        </p:txBody>
      </p:sp>
      <p:sp>
        <p:nvSpPr>
          <p:cNvPr id="17412" name="Title 1"/>
          <p:cNvSpPr>
            <a:spLocks noGrp="1"/>
          </p:cNvSpPr>
          <p:nvPr>
            <p:ph type="title"/>
          </p:nvPr>
        </p:nvSpPr>
        <p:spPr>
          <a:xfrm>
            <a:off x="469232" y="304800"/>
            <a:ext cx="8153400" cy="681038"/>
          </a:xfrm>
        </p:spPr>
        <p:txBody>
          <a:bodyPr>
            <a:normAutofit fontScale="90000"/>
          </a:bodyPr>
          <a:lstStyle/>
          <a:p>
            <a:pPr eaLnBrk="1" hangingPunct="1"/>
            <a:r>
              <a:rPr lang="en-US" sz="3600" dirty="0" err="1"/>
              <a:t>Xây</a:t>
            </a:r>
            <a:r>
              <a:rPr lang="en-US" sz="3600" dirty="0"/>
              <a:t> </a:t>
            </a:r>
            <a:r>
              <a:rPr lang="en-US" sz="3600" dirty="0" err="1"/>
              <a:t>dựng</a:t>
            </a:r>
            <a:r>
              <a:rPr lang="en-US" sz="3600" dirty="0"/>
              <a:t> </a:t>
            </a:r>
            <a:r>
              <a:rPr lang="en-US" sz="3600" dirty="0" err="1"/>
              <a:t>mô</a:t>
            </a:r>
            <a:r>
              <a:rPr lang="en-US" sz="3600" dirty="0"/>
              <a:t> </a:t>
            </a:r>
            <a:r>
              <a:rPr lang="en-US" sz="3600" dirty="0" err="1"/>
              <a:t>hình</a:t>
            </a:r>
            <a:r>
              <a:rPr lang="en-US" sz="3600" dirty="0"/>
              <a:t> (</a:t>
            </a:r>
            <a:r>
              <a:rPr lang="en-US" sz="3600" dirty="0" err="1"/>
              <a:t>tt</a:t>
            </a:r>
            <a:r>
              <a:rPr lang="en-US" sz="3600"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181474" cy="609600"/>
          </a:xfrm>
        </p:spPr>
        <p:txBody>
          <a:bodyPr>
            <a:normAutofit fontScale="90000"/>
          </a:bodyPr>
          <a:lstStyle/>
          <a:p>
            <a:pPr eaLnBrk="1" hangingPunct="1"/>
            <a:r>
              <a:rPr lang="en-US" sz="3600" dirty="0" err="1"/>
              <a:t>Cách</a:t>
            </a:r>
            <a:r>
              <a:rPr lang="en-US" sz="3600" dirty="0"/>
              <a:t> </a:t>
            </a:r>
            <a:r>
              <a:rPr lang="en-US" sz="3600" dirty="0" err="1"/>
              <a:t>bô</a:t>
            </a:r>
            <a:r>
              <a:rPr lang="en-US" sz="3600" dirty="0"/>
              <a:t>́ trí </a:t>
            </a:r>
            <a:r>
              <a:rPr lang="en-US" sz="3600" dirty="0" err="1"/>
              <a:t>sắp</a:t>
            </a:r>
            <a:r>
              <a:rPr lang="en-US" sz="3600" dirty="0"/>
              <a:t> </a:t>
            </a:r>
            <a:r>
              <a:rPr lang="en-US" sz="3600" dirty="0" err="1"/>
              <a:t>xếp</a:t>
            </a:r>
            <a:endParaRPr lang="en-US" sz="3600" dirty="0"/>
          </a:p>
        </p:txBody>
      </p:sp>
      <p:sp>
        <p:nvSpPr>
          <p:cNvPr id="3" name="Slide Number Placeholder 2"/>
          <p:cNvSpPr>
            <a:spLocks noGrp="1"/>
          </p:cNvSpPr>
          <p:nvPr>
            <p:ph type="sldNum" sz="quarter" idx="12"/>
          </p:nvPr>
        </p:nvSpPr>
        <p:spPr/>
        <p:txBody>
          <a:bodyPr/>
          <a:lstStyle/>
          <a:p>
            <a:pPr>
              <a:defRPr/>
            </a:pPr>
            <a:fld id="{1143FA8E-8482-4F37-8F76-D68E4441B42D}" type="slidenum">
              <a:rPr lang="en-US"/>
              <a:pPr>
                <a:defRPr/>
              </a:pPr>
              <a:t>56</a:t>
            </a:fld>
            <a:endParaRPr lang="en-US"/>
          </a:p>
        </p:txBody>
      </p:sp>
      <p:sp>
        <p:nvSpPr>
          <p:cNvPr id="4" name="Content Placeholder 3"/>
          <p:cNvSpPr>
            <a:spLocks noGrp="1"/>
          </p:cNvSpPr>
          <p:nvPr>
            <p:ph sz="quarter" idx="1"/>
          </p:nvPr>
        </p:nvSpPr>
        <p:spPr>
          <a:xfrm>
            <a:off x="457200" y="1143000"/>
            <a:ext cx="8181474" cy="4800600"/>
          </a:xfrm>
        </p:spPr>
        <p:txBody>
          <a:bodyPr>
            <a:noAutofit/>
          </a:bodyPr>
          <a:lstStyle/>
          <a:p>
            <a:pPr marL="274320" indent="-274320" algn="just" eaLnBrk="1" fontAlgn="auto" hangingPunct="1">
              <a:lnSpc>
                <a:spcPct val="120000"/>
              </a:lnSpc>
              <a:spcBef>
                <a:spcPts val="0"/>
              </a:spcBef>
              <a:spcAft>
                <a:spcPts val="0"/>
              </a:spcAft>
              <a:buFont typeface="Wingdings 2"/>
              <a:buChar char=""/>
              <a:defRPr/>
            </a:pPr>
            <a:r>
              <a:rPr lang="vi-VN" dirty="0"/>
              <a:t>Không nên quá 6 mức đối với hệ thống lớn, không quá 3 mức đối với hệ thống nhỏ.</a:t>
            </a:r>
          </a:p>
          <a:p>
            <a:pPr marL="274320" indent="-274320" algn="just" eaLnBrk="1" fontAlgn="auto" hangingPunct="1">
              <a:lnSpc>
                <a:spcPct val="120000"/>
              </a:lnSpc>
              <a:spcBef>
                <a:spcPts val="0"/>
              </a:spcBef>
              <a:spcAft>
                <a:spcPts val="0"/>
              </a:spcAft>
              <a:buFont typeface="Wingdings 2"/>
              <a:buChar char=""/>
              <a:defRPr/>
            </a:pPr>
            <a:r>
              <a:rPr lang="vi-VN" dirty="0"/>
              <a:t>Sắp xếp các công việc trên một mức cùng một hàng đảm bảo cân đối.</a:t>
            </a:r>
          </a:p>
          <a:p>
            <a:pPr marL="274320" indent="-274320" algn="just" eaLnBrk="1" fontAlgn="auto" hangingPunct="1">
              <a:lnSpc>
                <a:spcPct val="120000"/>
              </a:lnSpc>
              <a:spcBef>
                <a:spcPts val="0"/>
              </a:spcBef>
              <a:spcAft>
                <a:spcPts val="0"/>
              </a:spcAft>
              <a:buFont typeface="Wingdings 2"/>
              <a:buChar char=""/>
              <a:defRPr/>
            </a:pPr>
            <a:r>
              <a:rPr lang="vi-VN" dirty="0"/>
              <a:t>Các chức năng con của cùng một </a:t>
            </a:r>
            <a:r>
              <a:rPr lang="en-US" dirty="0"/>
              <a:t>cha</a:t>
            </a:r>
            <a:r>
              <a:rPr lang="vi-VN" dirty="0"/>
              <a:t> nên có kích thước, độ phức tạp và tầm quan trọng xấp xỉ như nhau.</a:t>
            </a:r>
          </a:p>
          <a:p>
            <a:pPr marL="274320" indent="-274320" algn="just" eaLnBrk="1" fontAlgn="auto" hangingPunct="1">
              <a:lnSpc>
                <a:spcPct val="120000"/>
              </a:lnSpc>
              <a:spcBef>
                <a:spcPts val="0"/>
              </a:spcBef>
              <a:spcAft>
                <a:spcPts val="0"/>
              </a:spcAft>
              <a:buFont typeface="Wingdings 2"/>
              <a:buChar char=""/>
              <a:defRPr/>
            </a:pPr>
            <a:r>
              <a:rPr lang="vi-VN" dirty="0"/>
              <a:t>Các chức năng mức thấp nhất nên mô tả được trong không quá nửa trang giấy, nó chỉ có một nhiệm vụ hoặc một nhóm nhiệm vụ nhỏ do từng cá nhân thực hiện.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304800"/>
            <a:ext cx="8153400" cy="609600"/>
          </a:xfrm>
        </p:spPr>
        <p:txBody>
          <a:bodyPr>
            <a:normAutofit fontScale="90000"/>
          </a:bodyPr>
          <a:lstStyle/>
          <a:p>
            <a:pPr eaLnBrk="1" hangingPunct="1"/>
            <a:r>
              <a:rPr lang="en-US" sz="3600" dirty="0" err="1"/>
              <a:t>Yêu</a:t>
            </a:r>
            <a:r>
              <a:rPr lang="en-US" sz="3600" dirty="0"/>
              <a:t> </a:t>
            </a:r>
            <a:r>
              <a:rPr lang="en-US" sz="3600" dirty="0" err="1"/>
              <a:t>cầu</a:t>
            </a:r>
            <a:r>
              <a:rPr lang="en-US" sz="3600" dirty="0"/>
              <a:t> </a:t>
            </a:r>
            <a:r>
              <a:rPr lang="en-US" sz="3600" dirty="0" err="1"/>
              <a:t>của</a:t>
            </a:r>
            <a:r>
              <a:rPr lang="en-US" sz="3600" dirty="0"/>
              <a:t> </a:t>
            </a:r>
            <a:r>
              <a:rPr lang="en-US" sz="3600" dirty="0" err="1"/>
              <a:t>xây</a:t>
            </a:r>
            <a:r>
              <a:rPr lang="en-US" sz="3600" dirty="0"/>
              <a:t> </a:t>
            </a:r>
            <a:r>
              <a:rPr lang="en-US" sz="3600" dirty="0" err="1"/>
              <a:t>dựng</a:t>
            </a:r>
            <a:r>
              <a:rPr lang="en-US" sz="3600" dirty="0"/>
              <a:t> </a:t>
            </a:r>
            <a:r>
              <a:rPr lang="en-US" sz="3600" dirty="0" err="1"/>
              <a:t>mô</a:t>
            </a:r>
            <a:r>
              <a:rPr lang="en-US" sz="3600" dirty="0"/>
              <a:t> </a:t>
            </a:r>
            <a:r>
              <a:rPr lang="en-US" sz="3600" dirty="0" err="1"/>
              <a:t>hình</a:t>
            </a:r>
            <a:endParaRPr lang="en-US" sz="3600" dirty="0"/>
          </a:p>
        </p:txBody>
      </p:sp>
      <p:sp>
        <p:nvSpPr>
          <p:cNvPr id="3" name="Slide Number Placeholder 2"/>
          <p:cNvSpPr>
            <a:spLocks noGrp="1"/>
          </p:cNvSpPr>
          <p:nvPr>
            <p:ph type="sldNum" sz="quarter" idx="12"/>
          </p:nvPr>
        </p:nvSpPr>
        <p:spPr/>
        <p:txBody>
          <a:bodyPr/>
          <a:lstStyle/>
          <a:p>
            <a:pPr>
              <a:defRPr/>
            </a:pPr>
            <a:fld id="{B4AAFCB4-15F1-4B70-AF3F-D0DEF2B3D995}" type="slidenum">
              <a:rPr lang="en-US"/>
              <a:pPr>
                <a:defRPr/>
              </a:pPr>
              <a:t>57</a:t>
            </a:fld>
            <a:endParaRPr lang="en-US"/>
          </a:p>
        </p:txBody>
      </p:sp>
      <p:sp>
        <p:nvSpPr>
          <p:cNvPr id="19460" name="Content Placeholder 3"/>
          <p:cNvSpPr>
            <a:spLocks noGrp="1"/>
          </p:cNvSpPr>
          <p:nvPr>
            <p:ph sz="quarter" idx="1"/>
          </p:nvPr>
        </p:nvSpPr>
        <p:spPr>
          <a:xfrm>
            <a:off x="457200" y="1143000"/>
            <a:ext cx="8153400" cy="4876800"/>
          </a:xfrm>
        </p:spPr>
        <p:txBody>
          <a:bodyPr/>
          <a:lstStyle/>
          <a:p>
            <a:pPr algn="just" eaLnBrk="1" hangingPunct="1">
              <a:lnSpc>
                <a:spcPct val="120000"/>
              </a:lnSpc>
              <a:spcBef>
                <a:spcPts val="600"/>
              </a:spcBef>
            </a:pPr>
            <a:r>
              <a:rPr lang="vi-VN" sz="2800" dirty="0"/>
              <a:t>Mô hình phân rã chức năng </a:t>
            </a:r>
            <a:r>
              <a:rPr lang="en-US" sz="2800" dirty="0" err="1"/>
              <a:t>thể</a:t>
            </a:r>
            <a:r>
              <a:rPr lang="en-US" sz="2800" dirty="0"/>
              <a:t> </a:t>
            </a:r>
            <a:r>
              <a:rPr lang="en-US" sz="2800" dirty="0" err="1"/>
              <a:t>hiện</a:t>
            </a:r>
            <a:r>
              <a:rPr lang="vi-VN" sz="2800" dirty="0"/>
              <a:t> một cái nhìn chủ quan về hệ thống nên cần tạo ra mô hình tốt và đạt được sự thống nhất với người sử dụng.</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Autofit/>
          </a:bodyPr>
          <a:lstStyle/>
          <a:p>
            <a:pPr eaLnBrk="1" fontAlgn="auto" hangingPunct="1">
              <a:spcAft>
                <a:spcPts val="0"/>
              </a:spcAft>
              <a:defRPr/>
            </a:pPr>
            <a:r>
              <a:rPr lang="en-US" sz="3200" dirty="0" err="1"/>
              <a:t>Xây</a:t>
            </a:r>
            <a:r>
              <a:rPr lang="en-US" sz="3200" dirty="0"/>
              <a:t> </a:t>
            </a:r>
            <a:r>
              <a:rPr lang="en-US" sz="3200" dirty="0" err="1"/>
              <a:t>dựng</a:t>
            </a:r>
            <a:r>
              <a:rPr lang="en-US" sz="3200" dirty="0"/>
              <a:t> </a:t>
            </a:r>
            <a:r>
              <a:rPr lang="en-US" sz="3200" dirty="0" err="1"/>
              <a:t>mô</a:t>
            </a:r>
            <a:r>
              <a:rPr lang="en-US" sz="3200" dirty="0"/>
              <a:t> </a:t>
            </a:r>
            <a:r>
              <a:rPr lang="en-US" sz="3200" dirty="0" err="1"/>
              <a:t>hình</a:t>
            </a:r>
            <a:r>
              <a:rPr lang="en-US" sz="3200" dirty="0"/>
              <a:t> (</a:t>
            </a:r>
            <a:r>
              <a:rPr lang="en-US" sz="3200" dirty="0" err="1"/>
              <a:t>tt</a:t>
            </a:r>
            <a:r>
              <a:rPr lang="en-US" sz="3200" dirty="0"/>
              <a:t>)</a:t>
            </a:r>
          </a:p>
        </p:txBody>
      </p:sp>
      <p:sp>
        <p:nvSpPr>
          <p:cNvPr id="3" name="Slide Number Placeholder 2"/>
          <p:cNvSpPr>
            <a:spLocks noGrp="1"/>
          </p:cNvSpPr>
          <p:nvPr>
            <p:ph type="sldNum" sz="quarter" idx="12"/>
          </p:nvPr>
        </p:nvSpPr>
        <p:spPr/>
        <p:txBody>
          <a:bodyPr/>
          <a:lstStyle/>
          <a:p>
            <a:pPr>
              <a:defRPr/>
            </a:pPr>
            <a:fld id="{987B4244-167C-415C-AB9C-44D702768DDE}" type="slidenum">
              <a:rPr lang="en-US"/>
              <a:pPr>
                <a:defRPr/>
              </a:pPr>
              <a:t>58</a:t>
            </a:fld>
            <a:endParaRPr lang="en-US"/>
          </a:p>
        </p:txBody>
      </p:sp>
      <p:sp>
        <p:nvSpPr>
          <p:cNvPr id="4" name="Content Placeholder 3"/>
          <p:cNvSpPr>
            <a:spLocks noGrp="1"/>
          </p:cNvSpPr>
          <p:nvPr>
            <p:ph sz="quarter" idx="1"/>
          </p:nvPr>
        </p:nvSpPr>
        <p:spPr>
          <a:xfrm>
            <a:off x="457200" y="990600"/>
            <a:ext cx="8229600" cy="5510213"/>
          </a:xfrm>
        </p:spPr>
        <p:txBody>
          <a:bodyPr>
            <a:normAutofit fontScale="92500"/>
          </a:bodyPr>
          <a:lstStyle/>
          <a:p>
            <a:pPr marL="274320" indent="-274320" algn="just" eaLnBrk="1" fontAlgn="auto" hangingPunct="1">
              <a:lnSpc>
                <a:spcPct val="140000"/>
              </a:lnSpc>
              <a:spcBef>
                <a:spcPts val="0"/>
              </a:spcBef>
              <a:spcAft>
                <a:spcPts val="0"/>
              </a:spcAft>
              <a:buFont typeface="Wingdings 2"/>
              <a:buChar char=""/>
              <a:defRPr/>
            </a:pPr>
            <a:r>
              <a:rPr lang="en-US" i="1" u="sng" dirty="0" err="1"/>
              <a:t>Bước</a:t>
            </a:r>
            <a:r>
              <a:rPr lang="en-US" i="1" u="sng" dirty="0"/>
              <a:t> 3. </a:t>
            </a:r>
            <a:r>
              <a:rPr lang="vi-VN" i="1" u="sng" dirty="0"/>
              <a:t>Mô tả chi tiết chức năng mức lá</a:t>
            </a:r>
            <a:endParaRPr lang="en-US" i="1" u="sng" dirty="0"/>
          </a:p>
          <a:p>
            <a:pPr marL="274320" indent="-274320" algn="just" eaLnBrk="1" fontAlgn="auto" hangingPunct="1">
              <a:lnSpc>
                <a:spcPct val="120000"/>
              </a:lnSpc>
              <a:spcBef>
                <a:spcPts val="0"/>
              </a:spcBef>
              <a:spcAft>
                <a:spcPts val="0"/>
              </a:spcAft>
              <a:buFont typeface="Wingdings 2"/>
              <a:buNone/>
              <a:defRPr/>
            </a:pPr>
            <a:r>
              <a:rPr lang="en-US" dirty="0"/>
              <a:t>	</a:t>
            </a:r>
            <a:r>
              <a:rPr lang="vi-VN" dirty="0"/>
              <a:t>Đối với mỗi chức năng lá (mức thấp nhất) trong mô hình</a:t>
            </a:r>
            <a:r>
              <a:rPr lang="en-US" dirty="0"/>
              <a:t> </a:t>
            </a:r>
            <a:r>
              <a:rPr lang="vi-VN" dirty="0"/>
              <a:t>cần mô tả trình tự và cách thức tiến hành nó bằng lời</a:t>
            </a:r>
            <a:r>
              <a:rPr lang="en-US" dirty="0"/>
              <a:t>,</a:t>
            </a:r>
            <a:r>
              <a:rPr lang="vi-VN" dirty="0"/>
              <a:t> có thể sử dụng mô hìn</a:t>
            </a:r>
            <a:r>
              <a:rPr lang="en-US" dirty="0"/>
              <a:t>h</a:t>
            </a:r>
            <a:r>
              <a:rPr lang="vi-VN" dirty="0"/>
              <a:t>. Mô tả thường bao gồm các nội dung sau:</a:t>
            </a:r>
            <a:endParaRPr lang="en-US" sz="2400" dirty="0"/>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Tên chức năng</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Các sự kiện kích hoạt (khi nào? cái gì dẫn đến? điều kiện?)</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Quy trình thực hiện</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Yêu cầu giao diện cần thể hiện (nếu có)</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Dữ liệu vào (các hồ sơ sử dụng ban đầu)</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Công thức (thuật toán) tính toán sử dụng (nếu có)</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Dữ liệu ra (các báo cáo hay kiểm tra cần đưa ra)</a:t>
            </a:r>
          </a:p>
          <a:p>
            <a:pPr marL="640080" lvl="1" indent="-320675" algn="just">
              <a:lnSpc>
                <a:spcPct val="120000"/>
              </a:lnSpc>
              <a:spcBef>
                <a:spcPts val="0"/>
              </a:spcBef>
              <a:buClr>
                <a:schemeClr val="accent1">
                  <a:tint val="60000"/>
                </a:schemeClr>
              </a:buClr>
              <a:buFont typeface="Wingdings" pitchFamily="2" charset="2"/>
              <a:buChar char="Ø"/>
              <a:defRPr/>
            </a:pPr>
            <a:r>
              <a:rPr lang="vi-VN" sz="2600" dirty="0"/>
              <a:t>Quy tắc nghiệp vụ cần tuân thủ</a:t>
            </a:r>
            <a:endParaRPr 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185737"/>
            <a:ext cx="8305800" cy="576263"/>
          </a:xfrm>
        </p:spPr>
        <p:txBody>
          <a:bodyPr>
            <a:noAutofit/>
          </a:bodyPr>
          <a:lstStyle/>
          <a:p>
            <a:pPr eaLnBrk="1" hangingPunct="1"/>
            <a:r>
              <a:rPr lang="en-US" sz="2400" dirty="0" err="1"/>
              <a:t>Bài</a:t>
            </a:r>
            <a:r>
              <a:rPr lang="en-US" sz="2400" dirty="0"/>
              <a:t> </a:t>
            </a:r>
            <a:r>
              <a:rPr lang="en-US" sz="2400" dirty="0" err="1"/>
              <a:t>tập</a:t>
            </a:r>
            <a:r>
              <a:rPr lang="en-US" sz="2400" dirty="0"/>
              <a:t> – </a:t>
            </a:r>
            <a:r>
              <a:rPr lang="en-US" sz="2200" dirty="0" err="1"/>
              <a:t>Vẽ</a:t>
            </a:r>
            <a:r>
              <a:rPr lang="en-US" sz="2200" dirty="0"/>
              <a:t> </a:t>
            </a:r>
            <a:r>
              <a:rPr lang="en-US" sz="2200" dirty="0" err="1"/>
              <a:t>mô</a:t>
            </a:r>
            <a:r>
              <a:rPr lang="en-US" sz="2200" dirty="0"/>
              <a:t> </a:t>
            </a:r>
            <a:r>
              <a:rPr lang="en-US" sz="2200" dirty="0" err="1"/>
              <a:t>hình</a:t>
            </a:r>
            <a:r>
              <a:rPr lang="en-US" sz="2200" dirty="0"/>
              <a:t> </a:t>
            </a:r>
            <a:r>
              <a:rPr lang="en-US" sz="2200" dirty="0" err="1"/>
              <a:t>phân</a:t>
            </a:r>
            <a:r>
              <a:rPr lang="en-US" sz="2200" dirty="0"/>
              <a:t> </a:t>
            </a:r>
            <a:r>
              <a:rPr lang="en-US" sz="2200" dirty="0" err="1"/>
              <a:t>cấp</a:t>
            </a:r>
            <a:r>
              <a:rPr lang="en-US" sz="2200" dirty="0"/>
              <a:t> </a:t>
            </a:r>
            <a:r>
              <a:rPr lang="en-US" sz="2200" dirty="0" err="1"/>
              <a:t>chức</a:t>
            </a:r>
            <a:r>
              <a:rPr lang="en-US" sz="2200" dirty="0"/>
              <a:t> </a:t>
            </a:r>
            <a:r>
              <a:rPr lang="en-US" sz="2200" dirty="0" err="1"/>
              <a:t>năng</a:t>
            </a:r>
            <a:r>
              <a:rPr lang="en-US" sz="2200" dirty="0"/>
              <a:t> BFD </a:t>
            </a:r>
            <a:r>
              <a:rPr lang="en-US" sz="2200" dirty="0" err="1"/>
              <a:t>cho</a:t>
            </a:r>
            <a:r>
              <a:rPr lang="en-US" sz="2200" dirty="0"/>
              <a:t> </a:t>
            </a:r>
            <a:r>
              <a:rPr lang="en-US" sz="2200" dirty="0" err="1"/>
              <a:t>bài</a:t>
            </a:r>
            <a:r>
              <a:rPr lang="en-US" sz="2200" dirty="0"/>
              <a:t> </a:t>
            </a:r>
            <a:r>
              <a:rPr lang="en-US" sz="2200" dirty="0" err="1"/>
              <a:t>toán</a:t>
            </a:r>
            <a:r>
              <a:rPr lang="en-US" sz="2200" dirty="0"/>
              <a:t> </a:t>
            </a:r>
            <a:r>
              <a:rPr lang="en-US" sz="2200" dirty="0" err="1"/>
              <a:t>sau</a:t>
            </a:r>
            <a:endParaRPr lang="en-US" sz="2200" dirty="0"/>
          </a:p>
        </p:txBody>
      </p:sp>
      <p:sp>
        <p:nvSpPr>
          <p:cNvPr id="3" name="Slide Number Placeholder 2"/>
          <p:cNvSpPr>
            <a:spLocks noGrp="1"/>
          </p:cNvSpPr>
          <p:nvPr>
            <p:ph type="sldNum" sz="quarter" idx="12"/>
          </p:nvPr>
        </p:nvSpPr>
        <p:spPr/>
        <p:txBody>
          <a:bodyPr/>
          <a:lstStyle/>
          <a:p>
            <a:pPr>
              <a:defRPr/>
            </a:pPr>
            <a:fld id="{FA0069C5-E238-4814-868D-6F6D6EBD809D}" type="slidenum">
              <a:rPr lang="en-US"/>
              <a:pPr>
                <a:defRPr/>
              </a:pPr>
              <a:t>59</a:t>
            </a:fld>
            <a:endParaRPr lang="en-US"/>
          </a:p>
        </p:txBody>
      </p:sp>
      <p:sp>
        <p:nvSpPr>
          <p:cNvPr id="5" name="Content Placeholder 4">
            <a:extLst>
              <a:ext uri="{FF2B5EF4-FFF2-40B4-BE49-F238E27FC236}">
                <a16:creationId xmlns:a16="http://schemas.microsoft.com/office/drawing/2014/main" id="{1F1E3B61-E6C0-4987-BDC5-0AAC49BB1168}"/>
              </a:ext>
            </a:extLst>
          </p:cNvPr>
          <p:cNvSpPr>
            <a:spLocks noGrp="1"/>
          </p:cNvSpPr>
          <p:nvPr>
            <p:ph sz="quarter" idx="1"/>
          </p:nvPr>
        </p:nvSpPr>
        <p:spPr>
          <a:xfrm>
            <a:off x="280736" y="876300"/>
            <a:ext cx="8692896" cy="5676900"/>
          </a:xfrm>
          <a:solidFill>
            <a:schemeClr val="bg1"/>
          </a:solidFill>
        </p:spPr>
        <p:txBody>
          <a:bodyPr>
            <a:normAutofit fontScale="55000" lnSpcReduction="20000"/>
          </a:bodyPr>
          <a:lstStyle/>
          <a:p>
            <a:pPr marL="0" indent="228600" algn="just">
              <a:lnSpc>
                <a:spcPct val="140000"/>
              </a:lnSpc>
              <a:spcBef>
                <a:spcPts val="0"/>
              </a:spcBef>
              <a:buNone/>
              <a:defRPr/>
            </a:pPr>
            <a:r>
              <a:rPr lang="en-US" sz="3500" dirty="0" err="1"/>
              <a:t>Việc</a:t>
            </a:r>
            <a:r>
              <a:rPr lang="en-US" sz="3500" dirty="0"/>
              <a:t> </a:t>
            </a:r>
            <a:r>
              <a:rPr lang="en-US" sz="3500" dirty="0" err="1"/>
              <a:t>quản</a:t>
            </a:r>
            <a:r>
              <a:rPr lang="en-US" sz="3500" dirty="0"/>
              <a:t> </a:t>
            </a:r>
            <a:r>
              <a:rPr lang="en-US" sz="3500" dirty="0" err="1"/>
              <a:t>lý</a:t>
            </a:r>
            <a:r>
              <a:rPr lang="en-US" sz="3500" dirty="0"/>
              <a:t> </a:t>
            </a:r>
            <a:r>
              <a:rPr lang="en-US" sz="3500" dirty="0" err="1"/>
              <a:t>một</a:t>
            </a:r>
            <a:r>
              <a:rPr lang="en-US" sz="3500" dirty="0"/>
              <a:t> </a:t>
            </a:r>
            <a:r>
              <a:rPr lang="en-US" sz="3500" dirty="0" err="1"/>
              <a:t>bến</a:t>
            </a:r>
            <a:r>
              <a:rPr lang="en-US" sz="3500" dirty="0"/>
              <a:t> </a:t>
            </a:r>
            <a:r>
              <a:rPr lang="en-US" sz="3500" dirty="0" err="1"/>
              <a:t>xe</a:t>
            </a:r>
            <a:r>
              <a:rPr lang="en-US" sz="3500" dirty="0"/>
              <a:t> </a:t>
            </a:r>
            <a:r>
              <a:rPr lang="en-US" sz="3500" dirty="0" err="1"/>
              <a:t>khách</a:t>
            </a:r>
            <a:r>
              <a:rPr lang="en-US" sz="3500" dirty="0"/>
              <a:t> bao </a:t>
            </a:r>
            <a:r>
              <a:rPr lang="en-US" sz="3500" dirty="0" err="1"/>
              <a:t>gồm</a:t>
            </a:r>
            <a:r>
              <a:rPr lang="en-US" sz="3500" dirty="0"/>
              <a:t> </a:t>
            </a:r>
            <a:r>
              <a:rPr lang="en-US" sz="3500" dirty="0" err="1"/>
              <a:t>nhiều</a:t>
            </a:r>
            <a:r>
              <a:rPr lang="en-US" sz="3500" dirty="0"/>
              <a:t> </a:t>
            </a:r>
            <a:r>
              <a:rPr lang="en-US" sz="3500" dirty="0" err="1"/>
              <a:t>công</a:t>
            </a:r>
            <a:r>
              <a:rPr lang="en-US" sz="3500" dirty="0"/>
              <a:t> </a:t>
            </a:r>
            <a:r>
              <a:rPr lang="en-US" sz="3500" dirty="0" err="1"/>
              <a:t>việc</a:t>
            </a:r>
            <a:r>
              <a:rPr lang="en-US" sz="3500" dirty="0"/>
              <a:t>: </a:t>
            </a:r>
            <a:r>
              <a:rPr lang="en-US" sz="3500" dirty="0" err="1"/>
              <a:t>Quản</a:t>
            </a:r>
            <a:r>
              <a:rPr lang="en-US" sz="3500" dirty="0"/>
              <a:t> </a:t>
            </a:r>
            <a:r>
              <a:rPr lang="en-US" sz="3500" dirty="0" err="1"/>
              <a:t>lý</a:t>
            </a:r>
            <a:r>
              <a:rPr lang="en-US" sz="3500" dirty="0"/>
              <a:t> </a:t>
            </a:r>
            <a:r>
              <a:rPr lang="en-US" sz="3500" dirty="0" err="1"/>
              <a:t>khách</a:t>
            </a:r>
            <a:r>
              <a:rPr lang="en-US" sz="3500" dirty="0"/>
              <a:t> hàng, </a:t>
            </a:r>
            <a:r>
              <a:rPr lang="en-US" sz="3500" dirty="0" err="1"/>
              <a:t>quản</a:t>
            </a:r>
            <a:r>
              <a:rPr lang="en-US" sz="3500" dirty="0"/>
              <a:t> </a:t>
            </a:r>
            <a:r>
              <a:rPr lang="en-US" sz="3500" dirty="0" err="1"/>
              <a:t>lý</a:t>
            </a:r>
            <a:r>
              <a:rPr lang="en-US" sz="3500" dirty="0"/>
              <a:t> </a:t>
            </a:r>
            <a:r>
              <a:rPr lang="en-US" sz="3500" dirty="0" err="1"/>
              <a:t>trật</a:t>
            </a:r>
            <a:r>
              <a:rPr lang="en-US" sz="3500" dirty="0"/>
              <a:t> </a:t>
            </a:r>
            <a:r>
              <a:rPr lang="en-US" sz="3500" dirty="0" err="1"/>
              <a:t>tự</a:t>
            </a:r>
            <a:r>
              <a:rPr lang="en-US" sz="3500" dirty="0"/>
              <a:t> </a:t>
            </a:r>
            <a:r>
              <a:rPr lang="en-US" sz="3500" dirty="0" err="1"/>
              <a:t>bến</a:t>
            </a:r>
            <a:r>
              <a:rPr lang="en-US" sz="3500" dirty="0"/>
              <a:t> </a:t>
            </a:r>
            <a:r>
              <a:rPr lang="en-US" sz="3500" dirty="0" err="1"/>
              <a:t>bãi</a:t>
            </a:r>
            <a:r>
              <a:rPr lang="en-US" sz="3500" dirty="0"/>
              <a:t>, </a:t>
            </a:r>
            <a:r>
              <a:rPr lang="en-US" sz="3500" dirty="0" err="1"/>
              <a:t>quản</a:t>
            </a:r>
            <a:r>
              <a:rPr lang="en-US" sz="3500" dirty="0"/>
              <a:t> </a:t>
            </a:r>
            <a:r>
              <a:rPr lang="en-US" sz="3500" dirty="0" err="1"/>
              <a:t>lý</a:t>
            </a:r>
            <a:r>
              <a:rPr lang="en-US" sz="3500" dirty="0"/>
              <a:t> </a:t>
            </a:r>
            <a:r>
              <a:rPr lang="en-US" sz="3500" dirty="0" err="1"/>
              <a:t>phương</a:t>
            </a:r>
            <a:r>
              <a:rPr lang="en-US" sz="3500" dirty="0"/>
              <a:t> </a:t>
            </a:r>
            <a:r>
              <a:rPr lang="en-US" sz="3500" dirty="0" err="1"/>
              <a:t>tiện</a:t>
            </a:r>
            <a:r>
              <a:rPr lang="en-US" sz="3500" dirty="0"/>
              <a:t> </a:t>
            </a:r>
            <a:r>
              <a:rPr lang="en-US" sz="3500" dirty="0" err="1"/>
              <a:t>xe</a:t>
            </a:r>
            <a:r>
              <a:rPr lang="en-US" sz="3500" dirty="0"/>
              <a:t>, </a:t>
            </a:r>
            <a:r>
              <a:rPr lang="en-US" sz="3500" dirty="0" err="1"/>
              <a:t>quản</a:t>
            </a:r>
            <a:r>
              <a:rPr lang="en-US" sz="3500" dirty="0"/>
              <a:t> </a:t>
            </a:r>
            <a:r>
              <a:rPr lang="en-US" sz="3500" dirty="0" err="1"/>
              <a:t>lý</a:t>
            </a:r>
            <a:r>
              <a:rPr lang="en-US" sz="3500" dirty="0"/>
              <a:t> </a:t>
            </a:r>
            <a:r>
              <a:rPr lang="en-US" sz="3500" dirty="0" err="1"/>
              <a:t>nhân</a:t>
            </a:r>
            <a:r>
              <a:rPr lang="en-US" sz="3500" dirty="0"/>
              <a:t> </a:t>
            </a:r>
            <a:r>
              <a:rPr lang="en-US" sz="3500" dirty="0" err="1"/>
              <a:t>sự</a:t>
            </a:r>
            <a:r>
              <a:rPr lang="en-US" sz="3500" dirty="0"/>
              <a:t> </a:t>
            </a:r>
            <a:r>
              <a:rPr lang="en-US" sz="3500" dirty="0" err="1"/>
              <a:t>của</a:t>
            </a:r>
            <a:r>
              <a:rPr lang="en-US" sz="3500" dirty="0"/>
              <a:t> </a:t>
            </a:r>
            <a:r>
              <a:rPr lang="en-US" sz="3500" dirty="0" err="1"/>
              <a:t>bến</a:t>
            </a:r>
            <a:r>
              <a:rPr lang="en-US" sz="3500" dirty="0"/>
              <a:t> </a:t>
            </a:r>
            <a:r>
              <a:rPr lang="en-US" sz="3500" dirty="0" err="1"/>
              <a:t>xe</a:t>
            </a:r>
            <a:r>
              <a:rPr lang="en-US" sz="3500" dirty="0"/>
              <a:t>. </a:t>
            </a:r>
          </a:p>
          <a:p>
            <a:pPr marL="0" indent="228600" algn="just">
              <a:lnSpc>
                <a:spcPct val="140000"/>
              </a:lnSpc>
              <a:spcBef>
                <a:spcPts val="0"/>
              </a:spcBef>
              <a:buNone/>
              <a:defRPr/>
            </a:pPr>
            <a:r>
              <a:rPr lang="en-US" sz="3500" dirty="0" err="1"/>
              <a:t>Trước</a:t>
            </a:r>
            <a:r>
              <a:rPr lang="en-US" sz="3500" dirty="0"/>
              <a:t> </a:t>
            </a:r>
            <a:r>
              <a:rPr lang="en-US" sz="3500" dirty="0" err="1"/>
              <a:t>mắt</a:t>
            </a:r>
            <a:r>
              <a:rPr lang="en-US" sz="3500" dirty="0"/>
              <a:t>, </a:t>
            </a:r>
            <a:r>
              <a:rPr lang="en-US" sz="3500" dirty="0" err="1"/>
              <a:t>hệ</a:t>
            </a:r>
            <a:r>
              <a:rPr lang="en-US" sz="3500" dirty="0"/>
              <a:t> </a:t>
            </a:r>
            <a:r>
              <a:rPr lang="en-US" sz="3500" dirty="0" err="1"/>
              <a:t>thống</a:t>
            </a:r>
            <a:r>
              <a:rPr lang="en-US" sz="3500" dirty="0"/>
              <a:t> </a:t>
            </a:r>
            <a:r>
              <a:rPr lang="en-US" sz="3500" dirty="0" err="1"/>
              <a:t>tập</a:t>
            </a:r>
            <a:r>
              <a:rPr lang="en-US" sz="3500" dirty="0"/>
              <a:t> </a:t>
            </a:r>
            <a:r>
              <a:rPr lang="en-US" sz="3500" dirty="0" err="1"/>
              <a:t>trung</a:t>
            </a:r>
            <a:r>
              <a:rPr lang="en-US" sz="3500" dirty="0"/>
              <a:t> </a:t>
            </a:r>
            <a:r>
              <a:rPr lang="en-US" sz="3500" dirty="0" err="1"/>
              <a:t>quản</a:t>
            </a:r>
            <a:r>
              <a:rPr lang="en-US" sz="3500" dirty="0"/>
              <a:t> </a:t>
            </a:r>
            <a:r>
              <a:rPr lang="en-US" sz="3500" dirty="0" err="1"/>
              <a:t>lý</a:t>
            </a:r>
            <a:r>
              <a:rPr lang="en-US" sz="3500" dirty="0"/>
              <a:t> </a:t>
            </a:r>
            <a:r>
              <a:rPr lang="en-US" sz="3500" dirty="0" err="1"/>
              <a:t>khách</a:t>
            </a:r>
            <a:r>
              <a:rPr lang="en-US" sz="3500" dirty="0"/>
              <a:t> hàng </a:t>
            </a:r>
            <a:r>
              <a:rPr lang="en-US" sz="3500" dirty="0" err="1"/>
              <a:t>và</a:t>
            </a:r>
            <a:r>
              <a:rPr lang="en-US" sz="3500" dirty="0"/>
              <a:t> </a:t>
            </a:r>
            <a:r>
              <a:rPr lang="en-US" sz="3500" dirty="0" err="1"/>
              <a:t>phương</a:t>
            </a:r>
            <a:r>
              <a:rPr lang="en-US" sz="3500" dirty="0"/>
              <a:t> </a:t>
            </a:r>
            <a:r>
              <a:rPr lang="en-US" sz="3500" dirty="0" err="1"/>
              <a:t>tiện</a:t>
            </a:r>
            <a:r>
              <a:rPr lang="en-US" sz="3500" dirty="0"/>
              <a:t> </a:t>
            </a:r>
            <a:r>
              <a:rPr lang="en-US" sz="3500" dirty="0" err="1"/>
              <a:t>xe</a:t>
            </a:r>
            <a:r>
              <a:rPr lang="en-US" sz="3500" dirty="0"/>
              <a:t>. </a:t>
            </a:r>
            <a:r>
              <a:rPr lang="en-US" sz="3500" dirty="0" err="1"/>
              <a:t>Khách</a:t>
            </a:r>
            <a:r>
              <a:rPr lang="en-US" sz="3500" dirty="0"/>
              <a:t> hàng </a:t>
            </a:r>
            <a:r>
              <a:rPr lang="en-US" sz="3500" dirty="0" err="1"/>
              <a:t>có</a:t>
            </a:r>
            <a:r>
              <a:rPr lang="en-US" sz="3500" dirty="0"/>
              <a:t> </a:t>
            </a:r>
            <a:r>
              <a:rPr lang="en-US" sz="3500" dirty="0" err="1"/>
              <a:t>thể</a:t>
            </a:r>
            <a:r>
              <a:rPr lang="en-US" sz="3500" dirty="0"/>
              <a:t> </a:t>
            </a:r>
            <a:r>
              <a:rPr lang="en-US" sz="3500" dirty="0" err="1"/>
              <a:t>gửi</a:t>
            </a:r>
            <a:r>
              <a:rPr lang="en-US" sz="3500" dirty="0"/>
              <a:t> </a:t>
            </a:r>
            <a:r>
              <a:rPr lang="en-US" sz="3500" dirty="0" err="1"/>
              <a:t>yêu</a:t>
            </a:r>
            <a:r>
              <a:rPr lang="en-US" sz="3500" dirty="0"/>
              <a:t> </a:t>
            </a:r>
            <a:r>
              <a:rPr lang="en-US" sz="3500" dirty="0" err="1"/>
              <a:t>cầu</a:t>
            </a:r>
            <a:r>
              <a:rPr lang="en-US" sz="3500" dirty="0"/>
              <a:t> </a:t>
            </a:r>
            <a:r>
              <a:rPr lang="en-US" sz="3500" dirty="0" err="1"/>
              <a:t>xem</a:t>
            </a:r>
            <a:r>
              <a:rPr lang="en-US" sz="3500" dirty="0"/>
              <a:t> </a:t>
            </a:r>
            <a:r>
              <a:rPr lang="en-US" sz="3500" dirty="0" err="1"/>
              <a:t>thông</a:t>
            </a:r>
            <a:r>
              <a:rPr lang="en-US" sz="3500" dirty="0"/>
              <a:t> tin </a:t>
            </a:r>
            <a:r>
              <a:rPr lang="en-US" sz="3500" dirty="0" err="1"/>
              <a:t>hoặc</a:t>
            </a:r>
            <a:r>
              <a:rPr lang="en-US" sz="3500" dirty="0"/>
              <a:t> </a:t>
            </a:r>
            <a:r>
              <a:rPr lang="en-US" sz="3500" dirty="0" err="1"/>
              <a:t>đặt</a:t>
            </a:r>
            <a:r>
              <a:rPr lang="en-US" sz="3500" dirty="0"/>
              <a:t> </a:t>
            </a:r>
            <a:r>
              <a:rPr lang="en-US" sz="3500" dirty="0" err="1"/>
              <a:t>mua</a:t>
            </a:r>
            <a:r>
              <a:rPr lang="en-US" sz="3500" dirty="0"/>
              <a:t> </a:t>
            </a:r>
            <a:r>
              <a:rPr lang="en-US" sz="3500" dirty="0" err="1"/>
              <a:t>vé</a:t>
            </a:r>
            <a:r>
              <a:rPr lang="en-US" sz="3500" dirty="0"/>
              <a:t> </a:t>
            </a:r>
            <a:r>
              <a:rPr lang="en-US" sz="3500" dirty="0" err="1"/>
              <a:t>trực</a:t>
            </a:r>
            <a:r>
              <a:rPr lang="en-US" sz="3500" dirty="0"/>
              <a:t> </a:t>
            </a:r>
            <a:r>
              <a:rPr lang="en-US" sz="3500" dirty="0" err="1"/>
              <a:t>tiếp</a:t>
            </a:r>
            <a:r>
              <a:rPr lang="en-US" sz="3500" dirty="0"/>
              <a:t> hay </a:t>
            </a:r>
            <a:r>
              <a:rPr lang="en-US" sz="3500" dirty="0" err="1"/>
              <a:t>gián</a:t>
            </a:r>
            <a:r>
              <a:rPr lang="en-US" sz="3500" dirty="0"/>
              <a:t> </a:t>
            </a:r>
            <a:r>
              <a:rPr lang="en-US" sz="3500" dirty="0" err="1"/>
              <a:t>tiếp</a:t>
            </a:r>
            <a:r>
              <a:rPr lang="en-US" sz="3500" dirty="0"/>
              <a:t> qua </a:t>
            </a:r>
            <a:r>
              <a:rPr lang="en-US" sz="3500" dirty="0" err="1"/>
              <a:t>điện</a:t>
            </a:r>
            <a:r>
              <a:rPr lang="en-US" sz="3500" dirty="0"/>
              <a:t> </a:t>
            </a:r>
            <a:r>
              <a:rPr lang="en-US" sz="3500" dirty="0" err="1"/>
              <a:t>thoại</a:t>
            </a:r>
            <a:r>
              <a:rPr lang="en-US" sz="3500" dirty="0"/>
              <a:t>. Khi </a:t>
            </a:r>
            <a:r>
              <a:rPr lang="en-US" sz="3500" dirty="0" err="1"/>
              <a:t>nhận</a:t>
            </a:r>
            <a:r>
              <a:rPr lang="en-US" sz="3500" dirty="0"/>
              <a:t> </a:t>
            </a:r>
            <a:r>
              <a:rPr lang="en-US" sz="3500" dirty="0" err="1"/>
              <a:t>được</a:t>
            </a:r>
            <a:r>
              <a:rPr lang="en-US" sz="3500" dirty="0"/>
              <a:t> </a:t>
            </a:r>
            <a:r>
              <a:rPr lang="en-US" sz="3500" dirty="0" err="1"/>
              <a:t>yêu</a:t>
            </a:r>
            <a:r>
              <a:rPr lang="en-US" sz="3500" dirty="0"/>
              <a:t> </a:t>
            </a:r>
            <a:r>
              <a:rPr lang="en-US" sz="3500" dirty="0" err="1"/>
              <a:t>cầu</a:t>
            </a:r>
            <a:r>
              <a:rPr lang="en-US" sz="3500" dirty="0"/>
              <a:t>, </a:t>
            </a:r>
            <a:r>
              <a:rPr lang="en-US" sz="3500" dirty="0" err="1"/>
              <a:t>bến</a:t>
            </a:r>
            <a:r>
              <a:rPr lang="en-US" sz="3500" dirty="0"/>
              <a:t> </a:t>
            </a:r>
            <a:r>
              <a:rPr lang="en-US" sz="3500" dirty="0" err="1"/>
              <a:t>xe</a:t>
            </a:r>
            <a:r>
              <a:rPr lang="en-US" sz="3500" dirty="0"/>
              <a:t> </a:t>
            </a:r>
            <a:r>
              <a:rPr lang="en-US" sz="3500" dirty="0" err="1"/>
              <a:t>phải</a:t>
            </a:r>
            <a:r>
              <a:rPr lang="en-US" sz="3500" dirty="0"/>
              <a:t> </a:t>
            </a:r>
            <a:r>
              <a:rPr lang="en-US" sz="3500" dirty="0" err="1"/>
              <a:t>có</a:t>
            </a:r>
            <a:r>
              <a:rPr lang="en-US" sz="3500" dirty="0"/>
              <a:t> </a:t>
            </a:r>
            <a:r>
              <a:rPr lang="en-US" sz="3500" dirty="0" err="1"/>
              <a:t>thông</a:t>
            </a:r>
            <a:r>
              <a:rPr lang="en-US" sz="3500" dirty="0"/>
              <a:t> tin </a:t>
            </a:r>
            <a:r>
              <a:rPr lang="en-US" sz="3500" dirty="0" err="1"/>
              <a:t>trả</a:t>
            </a:r>
            <a:r>
              <a:rPr lang="en-US" sz="3500" dirty="0"/>
              <a:t> </a:t>
            </a:r>
            <a:r>
              <a:rPr lang="en-US" sz="3500" dirty="0" err="1"/>
              <a:t>lời</a:t>
            </a:r>
            <a:r>
              <a:rPr lang="en-US" sz="3500" dirty="0"/>
              <a:t> </a:t>
            </a:r>
            <a:r>
              <a:rPr lang="en-US" sz="3500" dirty="0" err="1"/>
              <a:t>khách</a:t>
            </a:r>
            <a:r>
              <a:rPr lang="en-US" sz="3500" dirty="0"/>
              <a:t> hàng. </a:t>
            </a:r>
            <a:r>
              <a:rPr lang="en-US" sz="3500" dirty="0" err="1"/>
              <a:t>Nếu</a:t>
            </a:r>
            <a:r>
              <a:rPr lang="en-US" sz="3500" dirty="0"/>
              <a:t> </a:t>
            </a:r>
            <a:r>
              <a:rPr lang="en-US" sz="3500" dirty="0" err="1"/>
              <a:t>khách</a:t>
            </a:r>
            <a:r>
              <a:rPr lang="en-US" sz="3500" dirty="0"/>
              <a:t> hàng </a:t>
            </a:r>
            <a:r>
              <a:rPr lang="en-US" sz="3500" dirty="0" err="1"/>
              <a:t>muốn</a:t>
            </a:r>
            <a:r>
              <a:rPr lang="en-US" sz="3500" dirty="0"/>
              <a:t> </a:t>
            </a:r>
            <a:r>
              <a:rPr lang="en-US" sz="3500" dirty="0" err="1"/>
              <a:t>đặt</a:t>
            </a:r>
            <a:r>
              <a:rPr lang="en-US" sz="3500" dirty="0"/>
              <a:t> </a:t>
            </a:r>
            <a:r>
              <a:rPr lang="en-US" sz="3500" dirty="0" err="1"/>
              <a:t>mua</a:t>
            </a:r>
            <a:r>
              <a:rPr lang="en-US" sz="3500" dirty="0"/>
              <a:t> </a:t>
            </a:r>
            <a:r>
              <a:rPr lang="en-US" sz="3500" dirty="0" err="1"/>
              <a:t>vé</a:t>
            </a:r>
            <a:r>
              <a:rPr lang="en-US" sz="3500" dirty="0"/>
              <a:t>, </a:t>
            </a:r>
            <a:r>
              <a:rPr lang="en-US" sz="3500" dirty="0" err="1"/>
              <a:t>hệ</a:t>
            </a:r>
            <a:r>
              <a:rPr lang="en-US" sz="3500" dirty="0"/>
              <a:t> </a:t>
            </a:r>
            <a:r>
              <a:rPr lang="en-US" sz="3500" dirty="0" err="1"/>
              <a:t>thống</a:t>
            </a:r>
            <a:r>
              <a:rPr lang="en-US" sz="3500" dirty="0"/>
              <a:t> </a:t>
            </a:r>
            <a:r>
              <a:rPr lang="en-US" sz="3500" dirty="0" err="1"/>
              <a:t>phải</a:t>
            </a:r>
            <a:r>
              <a:rPr lang="en-US" sz="3500" dirty="0"/>
              <a:t> </a:t>
            </a:r>
            <a:r>
              <a:rPr lang="en-US" sz="3500" dirty="0" err="1"/>
              <a:t>có</a:t>
            </a:r>
            <a:r>
              <a:rPr lang="en-US" sz="3500" dirty="0"/>
              <a:t> </a:t>
            </a:r>
            <a:r>
              <a:rPr lang="en-US" sz="3500" dirty="0" err="1"/>
              <a:t>khả</a:t>
            </a:r>
            <a:r>
              <a:rPr lang="en-US" sz="3500" dirty="0"/>
              <a:t> </a:t>
            </a:r>
            <a:r>
              <a:rPr lang="en-US" sz="3500" dirty="0" err="1"/>
              <a:t>năng</a:t>
            </a:r>
            <a:r>
              <a:rPr lang="en-US" sz="3500" dirty="0"/>
              <a:t> </a:t>
            </a:r>
            <a:r>
              <a:rPr lang="en-US" sz="3500" dirty="0" err="1"/>
              <a:t>tìm</a:t>
            </a:r>
            <a:r>
              <a:rPr lang="en-US" sz="3500" dirty="0"/>
              <a:t> </a:t>
            </a:r>
            <a:r>
              <a:rPr lang="en-US" sz="3500" dirty="0" err="1"/>
              <a:t>kiếm</a:t>
            </a:r>
            <a:r>
              <a:rPr lang="en-US" sz="3500" dirty="0"/>
              <a:t> </a:t>
            </a:r>
            <a:r>
              <a:rPr lang="en-US" sz="3500" dirty="0" err="1"/>
              <a:t>những</a:t>
            </a:r>
            <a:r>
              <a:rPr lang="en-US" sz="3500" dirty="0"/>
              <a:t> </a:t>
            </a:r>
            <a:r>
              <a:rPr lang="en-US" sz="3500" dirty="0" err="1"/>
              <a:t>điều</a:t>
            </a:r>
            <a:r>
              <a:rPr lang="en-US" sz="3500" dirty="0"/>
              <a:t> </a:t>
            </a:r>
            <a:r>
              <a:rPr lang="en-US" sz="3500" dirty="0" err="1"/>
              <a:t>kiện</a:t>
            </a:r>
            <a:r>
              <a:rPr lang="en-US" sz="3500" dirty="0"/>
              <a:t> </a:t>
            </a:r>
            <a:r>
              <a:rPr lang="en-US" sz="3500" dirty="0" err="1"/>
              <a:t>thuận</a:t>
            </a:r>
            <a:r>
              <a:rPr lang="en-US" sz="3500" dirty="0"/>
              <a:t> </a:t>
            </a:r>
            <a:r>
              <a:rPr lang="en-US" sz="3500" dirty="0" err="1"/>
              <a:t>lợi</a:t>
            </a:r>
            <a:r>
              <a:rPr lang="en-US" sz="3500" dirty="0"/>
              <a:t> </a:t>
            </a:r>
            <a:r>
              <a:rPr lang="en-US" sz="3500" dirty="0" err="1"/>
              <a:t>nhất</a:t>
            </a:r>
            <a:r>
              <a:rPr lang="en-US" sz="3500" dirty="0"/>
              <a:t> </a:t>
            </a:r>
            <a:r>
              <a:rPr lang="en-US" sz="3500" dirty="0" err="1"/>
              <a:t>cho</a:t>
            </a:r>
            <a:r>
              <a:rPr lang="en-US" sz="3500" dirty="0"/>
              <a:t> </a:t>
            </a:r>
            <a:r>
              <a:rPr lang="en-US" sz="3500" dirty="0" err="1"/>
              <a:t>khách</a:t>
            </a:r>
            <a:r>
              <a:rPr lang="en-US" sz="3500" dirty="0"/>
              <a:t> hàng (</a:t>
            </a:r>
            <a:r>
              <a:rPr lang="en-US" sz="3500" dirty="0" err="1"/>
              <a:t>loại</a:t>
            </a:r>
            <a:r>
              <a:rPr lang="en-US" sz="3500" dirty="0"/>
              <a:t> </a:t>
            </a:r>
            <a:r>
              <a:rPr lang="en-US" sz="3500" dirty="0" err="1"/>
              <a:t>xe</a:t>
            </a:r>
            <a:r>
              <a:rPr lang="en-US" sz="3500" dirty="0"/>
              <a:t>, </a:t>
            </a:r>
            <a:r>
              <a:rPr lang="en-US" sz="3500" dirty="0" err="1"/>
              <a:t>chỗ</a:t>
            </a:r>
            <a:r>
              <a:rPr lang="en-US" sz="3500" dirty="0"/>
              <a:t> </a:t>
            </a:r>
            <a:r>
              <a:rPr lang="en-US" sz="3500" dirty="0" err="1"/>
              <a:t>ngồi</a:t>
            </a:r>
            <a:r>
              <a:rPr lang="en-US" sz="3500" dirty="0"/>
              <a:t>...) </a:t>
            </a:r>
            <a:r>
              <a:rPr lang="en-US" sz="3500" dirty="0" err="1"/>
              <a:t>và</a:t>
            </a:r>
            <a:r>
              <a:rPr lang="en-US" sz="3500" dirty="0"/>
              <a:t> </a:t>
            </a:r>
            <a:r>
              <a:rPr lang="en-US" sz="3500" dirty="0" err="1"/>
              <a:t>thực</a:t>
            </a:r>
            <a:r>
              <a:rPr lang="en-US" sz="3500" dirty="0"/>
              <a:t> </a:t>
            </a:r>
            <a:r>
              <a:rPr lang="en-US" sz="3500" dirty="0" err="1"/>
              <a:t>hiện</a:t>
            </a:r>
            <a:r>
              <a:rPr lang="en-US" sz="3500" dirty="0"/>
              <a:t> </a:t>
            </a:r>
            <a:r>
              <a:rPr lang="en-US" sz="3500" dirty="0" err="1"/>
              <a:t>việc</a:t>
            </a:r>
            <a:r>
              <a:rPr lang="en-US" sz="3500" dirty="0"/>
              <a:t> </a:t>
            </a:r>
            <a:r>
              <a:rPr lang="en-US" sz="3500" dirty="0" err="1"/>
              <a:t>bán</a:t>
            </a:r>
            <a:r>
              <a:rPr lang="en-US" sz="3500" dirty="0"/>
              <a:t> </a:t>
            </a:r>
            <a:r>
              <a:rPr lang="en-US" sz="3500" dirty="0" err="1"/>
              <a:t>vé</a:t>
            </a:r>
            <a:r>
              <a:rPr lang="en-US" sz="3500" dirty="0"/>
              <a:t>. </a:t>
            </a:r>
          </a:p>
          <a:p>
            <a:pPr marL="0" indent="228600" algn="just">
              <a:lnSpc>
                <a:spcPct val="140000"/>
              </a:lnSpc>
              <a:spcBef>
                <a:spcPts val="0"/>
              </a:spcBef>
              <a:buNone/>
              <a:defRPr/>
            </a:pPr>
            <a:r>
              <a:rPr lang="en-US" sz="3500" dirty="0" err="1"/>
              <a:t>Các</a:t>
            </a:r>
            <a:r>
              <a:rPr lang="en-US" sz="3500" dirty="0"/>
              <a:t> </a:t>
            </a:r>
            <a:r>
              <a:rPr lang="en-US" sz="3500" dirty="0" err="1"/>
              <a:t>phương</a:t>
            </a:r>
            <a:r>
              <a:rPr lang="en-US" sz="3500" dirty="0"/>
              <a:t> </a:t>
            </a:r>
            <a:r>
              <a:rPr lang="en-US" sz="3500" dirty="0" err="1"/>
              <a:t>tiện</a:t>
            </a:r>
            <a:r>
              <a:rPr lang="en-US" sz="3500" dirty="0"/>
              <a:t> </a:t>
            </a:r>
            <a:r>
              <a:rPr lang="en-US" sz="3500" dirty="0" err="1"/>
              <a:t>chuyên</a:t>
            </a:r>
            <a:r>
              <a:rPr lang="en-US" sz="3500" dirty="0"/>
              <a:t> </a:t>
            </a:r>
            <a:r>
              <a:rPr lang="en-US" sz="3500" dirty="0" err="1"/>
              <a:t>chở</a:t>
            </a:r>
            <a:r>
              <a:rPr lang="en-US" sz="3500" dirty="0"/>
              <a:t> </a:t>
            </a:r>
            <a:r>
              <a:rPr lang="en-US" sz="3500" dirty="0" err="1"/>
              <a:t>phải</a:t>
            </a:r>
            <a:r>
              <a:rPr lang="en-US" sz="3500" dirty="0"/>
              <a:t> </a:t>
            </a:r>
            <a:r>
              <a:rPr lang="en-US" sz="3500" dirty="0" err="1"/>
              <a:t>được</a:t>
            </a:r>
            <a:r>
              <a:rPr lang="en-US" sz="3500" dirty="0"/>
              <a:t> </a:t>
            </a:r>
            <a:r>
              <a:rPr lang="en-US" sz="3500" dirty="0" err="1"/>
              <a:t>quản</a:t>
            </a:r>
            <a:r>
              <a:rPr lang="en-US" sz="3500" dirty="0"/>
              <a:t> </a:t>
            </a:r>
            <a:r>
              <a:rPr lang="en-US" sz="3500" dirty="0" err="1"/>
              <a:t>lý</a:t>
            </a:r>
            <a:r>
              <a:rPr lang="en-US" sz="3500" dirty="0"/>
              <a:t> </a:t>
            </a:r>
            <a:r>
              <a:rPr lang="en-US" sz="3500" dirty="0" err="1"/>
              <a:t>chặt</a:t>
            </a:r>
            <a:r>
              <a:rPr lang="en-US" sz="3500" dirty="0"/>
              <a:t> </a:t>
            </a:r>
            <a:r>
              <a:rPr lang="en-US" sz="3500" dirty="0" err="1"/>
              <a:t>chẽ</a:t>
            </a:r>
            <a:r>
              <a:rPr lang="en-US" sz="3500" dirty="0"/>
              <a:t> </a:t>
            </a:r>
            <a:r>
              <a:rPr lang="en-US" sz="3500" dirty="0" err="1"/>
              <a:t>từ</a:t>
            </a:r>
            <a:r>
              <a:rPr lang="en-US" sz="3500" dirty="0"/>
              <a:t> </a:t>
            </a:r>
            <a:r>
              <a:rPr lang="en-US" sz="3500" dirty="0" err="1"/>
              <a:t>khi</a:t>
            </a:r>
            <a:r>
              <a:rPr lang="en-US" sz="3500" dirty="0"/>
              <a:t> </a:t>
            </a:r>
            <a:r>
              <a:rPr lang="en-US" sz="3500" dirty="0" err="1"/>
              <a:t>mới</a:t>
            </a:r>
            <a:r>
              <a:rPr lang="en-US" sz="3500" dirty="0"/>
              <a:t> </a:t>
            </a:r>
            <a:r>
              <a:rPr lang="en-US" sz="3500" dirty="0" err="1"/>
              <a:t>nhập</a:t>
            </a:r>
            <a:r>
              <a:rPr lang="en-US" sz="3500" dirty="0"/>
              <a:t> </a:t>
            </a:r>
            <a:r>
              <a:rPr lang="en-US" sz="3500" dirty="0" err="1"/>
              <a:t>về</a:t>
            </a:r>
            <a:r>
              <a:rPr lang="en-US" sz="3500" dirty="0"/>
              <a:t> </a:t>
            </a:r>
            <a:r>
              <a:rPr lang="en-US" sz="3500" dirty="0" err="1"/>
              <a:t>đến</a:t>
            </a:r>
            <a:r>
              <a:rPr lang="en-US" sz="3500" dirty="0"/>
              <a:t> </a:t>
            </a:r>
            <a:r>
              <a:rPr lang="en-US" sz="3500" dirty="0" err="1"/>
              <a:t>khi</a:t>
            </a:r>
            <a:r>
              <a:rPr lang="en-US" sz="3500" dirty="0"/>
              <a:t> </a:t>
            </a:r>
            <a:r>
              <a:rPr lang="en-US" sz="3500" dirty="0" err="1"/>
              <a:t>được</a:t>
            </a:r>
            <a:r>
              <a:rPr lang="en-US" sz="3500" dirty="0"/>
              <a:t> </a:t>
            </a:r>
            <a:r>
              <a:rPr lang="en-US" sz="3500" dirty="0" err="1"/>
              <a:t>thanh</a:t>
            </a:r>
            <a:r>
              <a:rPr lang="en-US" sz="3500" dirty="0"/>
              <a:t> </a:t>
            </a:r>
            <a:r>
              <a:rPr lang="en-US" sz="3500" dirty="0" err="1"/>
              <a:t>lý</a:t>
            </a:r>
            <a:r>
              <a:rPr lang="en-US" sz="3500" dirty="0"/>
              <a:t>. </a:t>
            </a:r>
            <a:r>
              <a:rPr lang="en-US" sz="3500" dirty="0" err="1"/>
              <a:t>Cụ</a:t>
            </a:r>
            <a:r>
              <a:rPr lang="en-US" sz="3500" dirty="0"/>
              <a:t> </a:t>
            </a:r>
            <a:r>
              <a:rPr lang="en-US" sz="3500" dirty="0" err="1"/>
              <a:t>thể</a:t>
            </a:r>
            <a:r>
              <a:rPr lang="en-US" sz="3500" dirty="0"/>
              <a:t> </a:t>
            </a:r>
            <a:r>
              <a:rPr lang="en-US" sz="3500" dirty="0" err="1"/>
              <a:t>khi</a:t>
            </a:r>
            <a:r>
              <a:rPr lang="en-US" sz="3500" dirty="0"/>
              <a:t> </a:t>
            </a:r>
            <a:r>
              <a:rPr lang="en-US" sz="3500" dirty="0" err="1"/>
              <a:t>kiểm</a:t>
            </a:r>
            <a:r>
              <a:rPr lang="en-US" sz="3500" dirty="0"/>
              <a:t> </a:t>
            </a:r>
            <a:r>
              <a:rPr lang="en-US" sz="3500" dirty="0" err="1"/>
              <a:t>tra</a:t>
            </a:r>
            <a:r>
              <a:rPr lang="en-US" sz="3500" dirty="0"/>
              <a:t> </a:t>
            </a:r>
            <a:r>
              <a:rPr lang="en-US" sz="3500" dirty="0" err="1"/>
              <a:t>thấy</a:t>
            </a:r>
            <a:r>
              <a:rPr lang="en-US" sz="3500" dirty="0"/>
              <a:t> </a:t>
            </a:r>
            <a:r>
              <a:rPr lang="en-US" sz="3500" dirty="0" err="1"/>
              <a:t>số</a:t>
            </a:r>
            <a:r>
              <a:rPr lang="en-US" sz="3500" dirty="0"/>
              <a:t> </a:t>
            </a:r>
            <a:r>
              <a:rPr lang="en-US" sz="3500" dirty="0" err="1"/>
              <a:t>lượng</a:t>
            </a:r>
            <a:r>
              <a:rPr lang="en-US" sz="3500" dirty="0"/>
              <a:t> </a:t>
            </a:r>
            <a:r>
              <a:rPr lang="en-US" sz="3500" dirty="0" err="1"/>
              <a:t>phương</a:t>
            </a:r>
            <a:r>
              <a:rPr lang="en-US" sz="3500" dirty="0"/>
              <a:t> </a:t>
            </a:r>
            <a:r>
              <a:rPr lang="en-US" sz="3500" dirty="0" err="1"/>
              <a:t>tiện</a:t>
            </a:r>
            <a:r>
              <a:rPr lang="en-US" sz="3500" dirty="0"/>
              <a:t> </a:t>
            </a:r>
            <a:r>
              <a:rPr lang="en-US" sz="3500" dirty="0" err="1"/>
              <a:t>không</a:t>
            </a:r>
            <a:r>
              <a:rPr lang="en-US" sz="3500" dirty="0"/>
              <a:t> </a:t>
            </a:r>
            <a:r>
              <a:rPr lang="en-US" sz="3500" dirty="0" err="1"/>
              <a:t>đủ</a:t>
            </a:r>
            <a:r>
              <a:rPr lang="en-US" sz="3500" dirty="0"/>
              <a:t> </a:t>
            </a:r>
            <a:r>
              <a:rPr lang="en-US" sz="3500" dirty="0" err="1"/>
              <a:t>đáp</a:t>
            </a:r>
            <a:r>
              <a:rPr lang="en-US" sz="3500" dirty="0"/>
              <a:t> </a:t>
            </a:r>
            <a:r>
              <a:rPr lang="en-US" sz="3500" dirty="0" err="1"/>
              <a:t>ứng</a:t>
            </a:r>
            <a:r>
              <a:rPr lang="en-US" sz="3500" dirty="0"/>
              <a:t> </a:t>
            </a:r>
            <a:r>
              <a:rPr lang="en-US" sz="3500" dirty="0" err="1"/>
              <a:t>yêu</a:t>
            </a:r>
            <a:r>
              <a:rPr lang="en-US" sz="3500" dirty="0"/>
              <a:t> </a:t>
            </a:r>
            <a:r>
              <a:rPr lang="en-US" sz="3500" dirty="0" err="1"/>
              <a:t>cầu</a:t>
            </a:r>
            <a:r>
              <a:rPr lang="en-US" sz="3500" dirty="0"/>
              <a:t> </a:t>
            </a:r>
            <a:r>
              <a:rPr lang="en-US" sz="3500" dirty="0" err="1"/>
              <a:t>của</a:t>
            </a:r>
            <a:r>
              <a:rPr lang="en-US" sz="3500" dirty="0"/>
              <a:t> </a:t>
            </a:r>
            <a:r>
              <a:rPr lang="en-US" sz="3500" dirty="0" err="1"/>
              <a:t>khách</a:t>
            </a:r>
            <a:r>
              <a:rPr lang="en-US" sz="3500" dirty="0"/>
              <a:t> hàng, </a:t>
            </a:r>
            <a:r>
              <a:rPr lang="en-US" sz="3500" dirty="0" err="1"/>
              <a:t>bến</a:t>
            </a:r>
            <a:r>
              <a:rPr lang="en-US" sz="3500" dirty="0"/>
              <a:t> </a:t>
            </a:r>
            <a:r>
              <a:rPr lang="en-US" sz="3500" dirty="0" err="1"/>
              <a:t>xe</a:t>
            </a:r>
            <a:r>
              <a:rPr lang="en-US" sz="3500" dirty="0"/>
              <a:t> </a:t>
            </a:r>
            <a:r>
              <a:rPr lang="en-US" sz="3500" dirty="0" err="1"/>
              <a:t>sẽ</a:t>
            </a:r>
            <a:r>
              <a:rPr lang="en-US" sz="3500" dirty="0"/>
              <a:t> </a:t>
            </a:r>
            <a:r>
              <a:rPr lang="en-US" sz="3500" dirty="0" err="1"/>
              <a:t>liên</a:t>
            </a:r>
            <a:r>
              <a:rPr lang="en-US" sz="3500" dirty="0"/>
              <a:t> </a:t>
            </a:r>
            <a:r>
              <a:rPr lang="en-US" sz="3500" dirty="0" err="1"/>
              <a:t>hệ</a:t>
            </a:r>
            <a:r>
              <a:rPr lang="en-US" sz="3500" dirty="0"/>
              <a:t> </a:t>
            </a:r>
            <a:r>
              <a:rPr lang="en-US" sz="3500" dirty="0" err="1"/>
              <a:t>với</a:t>
            </a:r>
            <a:r>
              <a:rPr lang="en-US" sz="3500" dirty="0"/>
              <a:t> </a:t>
            </a:r>
            <a:r>
              <a:rPr lang="en-US" sz="3500" dirty="0" err="1"/>
              <a:t>nhà</a:t>
            </a:r>
            <a:r>
              <a:rPr lang="en-US" sz="3500" dirty="0"/>
              <a:t> </a:t>
            </a:r>
            <a:r>
              <a:rPr lang="en-US" sz="3500" dirty="0" err="1"/>
              <a:t>cung</a:t>
            </a:r>
            <a:r>
              <a:rPr lang="en-US" sz="3500" dirty="0"/>
              <a:t> </a:t>
            </a:r>
            <a:r>
              <a:rPr lang="en-US" sz="3500" dirty="0" err="1"/>
              <a:t>cấp</a:t>
            </a:r>
            <a:r>
              <a:rPr lang="en-US" sz="3500" dirty="0"/>
              <a:t> </a:t>
            </a:r>
            <a:r>
              <a:rPr lang="en-US" sz="3500" dirty="0" err="1"/>
              <a:t>đặt</a:t>
            </a:r>
            <a:r>
              <a:rPr lang="en-US" sz="3500" dirty="0"/>
              <a:t> </a:t>
            </a:r>
            <a:r>
              <a:rPr lang="en-US" sz="3500" dirty="0" err="1"/>
              <a:t>mua</a:t>
            </a:r>
            <a:r>
              <a:rPr lang="en-US" sz="3500" dirty="0"/>
              <a:t> </a:t>
            </a:r>
            <a:r>
              <a:rPr lang="en-US" sz="3500" dirty="0" err="1"/>
              <a:t>xe</a:t>
            </a:r>
            <a:r>
              <a:rPr lang="en-US" sz="3500" dirty="0"/>
              <a:t> </a:t>
            </a:r>
            <a:r>
              <a:rPr lang="en-US" sz="3500" dirty="0" err="1"/>
              <a:t>mới</a:t>
            </a:r>
            <a:r>
              <a:rPr lang="en-US" sz="3500" dirty="0"/>
              <a:t>. </a:t>
            </a:r>
            <a:r>
              <a:rPr lang="en-US" sz="3500" dirty="0" err="1"/>
              <a:t>Nhà</a:t>
            </a:r>
            <a:r>
              <a:rPr lang="en-US" sz="3500" dirty="0"/>
              <a:t> </a:t>
            </a:r>
            <a:r>
              <a:rPr lang="en-US" sz="3500" dirty="0" err="1"/>
              <a:t>quản</a:t>
            </a:r>
            <a:r>
              <a:rPr lang="en-US" sz="3500" dirty="0"/>
              <a:t> </a:t>
            </a:r>
            <a:r>
              <a:rPr lang="en-US" sz="3500" dirty="0" err="1"/>
              <a:t>lý</a:t>
            </a:r>
            <a:r>
              <a:rPr lang="en-US" sz="3500" dirty="0"/>
              <a:t> </a:t>
            </a:r>
            <a:r>
              <a:rPr lang="en-US" sz="3500" dirty="0" err="1"/>
              <a:t>căn</a:t>
            </a:r>
            <a:r>
              <a:rPr lang="en-US" sz="3500" dirty="0"/>
              <a:t> </a:t>
            </a:r>
            <a:r>
              <a:rPr lang="en-US" sz="3500" dirty="0" err="1"/>
              <a:t>cứ</a:t>
            </a:r>
            <a:r>
              <a:rPr lang="en-US" sz="3500" dirty="0"/>
              <a:t> </a:t>
            </a:r>
            <a:r>
              <a:rPr lang="en-US" sz="3500" dirty="0" err="1"/>
              <a:t>vào</a:t>
            </a:r>
            <a:r>
              <a:rPr lang="en-US" sz="3500" dirty="0"/>
              <a:t> </a:t>
            </a:r>
            <a:r>
              <a:rPr lang="en-US" sz="3500" dirty="0" err="1"/>
              <a:t>các</a:t>
            </a:r>
            <a:r>
              <a:rPr lang="en-US" sz="3500" dirty="0"/>
              <a:t> </a:t>
            </a:r>
            <a:r>
              <a:rPr lang="en-US" sz="3500" dirty="0" err="1"/>
              <a:t>báo</a:t>
            </a:r>
            <a:r>
              <a:rPr lang="en-US" sz="3500" dirty="0"/>
              <a:t> </a:t>
            </a:r>
            <a:r>
              <a:rPr lang="en-US" sz="3500" dirty="0" err="1"/>
              <a:t>cáo</a:t>
            </a:r>
            <a:r>
              <a:rPr lang="en-US" sz="3500" dirty="0"/>
              <a:t> </a:t>
            </a:r>
            <a:r>
              <a:rPr lang="en-US" sz="3500" dirty="0" err="1"/>
              <a:t>về</a:t>
            </a:r>
            <a:r>
              <a:rPr lang="en-US" sz="3500" dirty="0"/>
              <a:t> </a:t>
            </a:r>
            <a:r>
              <a:rPr lang="en-US" sz="3500" dirty="0" err="1"/>
              <a:t>phương</a:t>
            </a:r>
            <a:r>
              <a:rPr lang="en-US" sz="3500" dirty="0"/>
              <a:t> </a:t>
            </a:r>
            <a:r>
              <a:rPr lang="en-US" sz="3500" dirty="0" err="1"/>
              <a:t>tiện</a:t>
            </a:r>
            <a:r>
              <a:rPr lang="en-US" sz="3500" dirty="0"/>
              <a:t> </a:t>
            </a:r>
            <a:r>
              <a:rPr lang="en-US" sz="3500" dirty="0" err="1"/>
              <a:t>để</a:t>
            </a:r>
            <a:r>
              <a:rPr lang="en-US" sz="3500" dirty="0"/>
              <a:t> </a:t>
            </a:r>
            <a:r>
              <a:rPr lang="en-US" sz="3500" dirty="0" err="1"/>
              <a:t>xem</a:t>
            </a:r>
            <a:r>
              <a:rPr lang="en-US" sz="3500" dirty="0"/>
              <a:t> </a:t>
            </a:r>
            <a:r>
              <a:rPr lang="en-US" sz="3500" dirty="0" err="1"/>
              <a:t>xét</a:t>
            </a:r>
            <a:r>
              <a:rPr lang="en-US" sz="3500" dirty="0"/>
              <a:t>. Khi </a:t>
            </a:r>
            <a:r>
              <a:rPr lang="en-US" sz="3500" dirty="0" err="1"/>
              <a:t>tình</a:t>
            </a:r>
            <a:r>
              <a:rPr lang="en-US" sz="3500" dirty="0"/>
              <a:t> </a:t>
            </a:r>
            <a:r>
              <a:rPr lang="en-US" sz="3500" dirty="0" err="1"/>
              <a:t>trạng</a:t>
            </a:r>
            <a:r>
              <a:rPr lang="en-US" sz="3500" dirty="0"/>
              <a:t> </a:t>
            </a:r>
            <a:r>
              <a:rPr lang="en-US" sz="3500" dirty="0" err="1"/>
              <a:t>một</a:t>
            </a:r>
            <a:r>
              <a:rPr lang="en-US" sz="3500" dirty="0"/>
              <a:t> </a:t>
            </a:r>
            <a:r>
              <a:rPr lang="en-US" sz="3500" dirty="0" err="1"/>
              <a:t>xe</a:t>
            </a:r>
            <a:r>
              <a:rPr lang="en-US" sz="3500" dirty="0"/>
              <a:t> </a:t>
            </a:r>
            <a:r>
              <a:rPr lang="en-US" sz="3500" dirty="0" err="1"/>
              <a:t>không</a:t>
            </a:r>
            <a:r>
              <a:rPr lang="en-US" sz="3500" dirty="0"/>
              <a:t> </a:t>
            </a:r>
            <a:r>
              <a:rPr lang="en-US" sz="3500" dirty="0" err="1"/>
              <a:t>đảm</a:t>
            </a:r>
            <a:r>
              <a:rPr lang="en-US" sz="3500" dirty="0"/>
              <a:t> </a:t>
            </a:r>
            <a:r>
              <a:rPr lang="en-US" sz="3500" dirty="0" err="1"/>
              <a:t>bảo</a:t>
            </a:r>
            <a:r>
              <a:rPr lang="en-US" sz="3500" dirty="0"/>
              <a:t> </a:t>
            </a:r>
            <a:r>
              <a:rPr lang="en-US" sz="3500" dirty="0" err="1"/>
              <a:t>chất</a:t>
            </a:r>
            <a:r>
              <a:rPr lang="en-US" sz="3500" dirty="0"/>
              <a:t> </a:t>
            </a:r>
            <a:r>
              <a:rPr lang="en-US" sz="3500" dirty="0" err="1"/>
              <a:t>lượng</a:t>
            </a:r>
            <a:r>
              <a:rPr lang="en-US" sz="3500" dirty="0"/>
              <a:t> </a:t>
            </a:r>
            <a:r>
              <a:rPr lang="en-US" sz="3500" dirty="0" err="1"/>
              <a:t>nhà</a:t>
            </a:r>
            <a:r>
              <a:rPr lang="en-US" sz="3500" dirty="0"/>
              <a:t> </a:t>
            </a:r>
            <a:r>
              <a:rPr lang="en-US" sz="3500" dirty="0" err="1"/>
              <a:t>quản</a:t>
            </a:r>
            <a:r>
              <a:rPr lang="en-US" sz="3500" dirty="0"/>
              <a:t> </a:t>
            </a:r>
            <a:r>
              <a:rPr lang="en-US" sz="3500" dirty="0" err="1"/>
              <a:t>lý</a:t>
            </a:r>
            <a:r>
              <a:rPr lang="en-US" sz="3500" dirty="0"/>
              <a:t> </a:t>
            </a:r>
            <a:r>
              <a:rPr lang="en-US" sz="3500" dirty="0" err="1"/>
              <a:t>yêu</a:t>
            </a:r>
            <a:r>
              <a:rPr lang="en-US" sz="3500" dirty="0"/>
              <a:t> </a:t>
            </a:r>
            <a:r>
              <a:rPr lang="en-US" sz="3500" dirty="0" err="1"/>
              <a:t>cầu</a:t>
            </a:r>
            <a:r>
              <a:rPr lang="en-US" sz="3500" dirty="0"/>
              <a:t> </a:t>
            </a:r>
            <a:r>
              <a:rPr lang="en-US" sz="3500" dirty="0" err="1"/>
              <a:t>bộ</a:t>
            </a:r>
            <a:r>
              <a:rPr lang="en-US" sz="3500" dirty="0"/>
              <a:t> </a:t>
            </a:r>
            <a:r>
              <a:rPr lang="en-US" sz="3500" dirty="0" err="1"/>
              <a:t>phận</a:t>
            </a:r>
            <a:r>
              <a:rPr lang="en-US" sz="3500" dirty="0"/>
              <a:t> </a:t>
            </a:r>
            <a:r>
              <a:rPr lang="en-US" sz="3500" dirty="0" err="1"/>
              <a:t>quản</a:t>
            </a:r>
            <a:r>
              <a:rPr lang="en-US" sz="3500" dirty="0"/>
              <a:t> </a:t>
            </a:r>
            <a:r>
              <a:rPr lang="en-US" sz="3500" dirty="0" err="1"/>
              <a:t>lý</a:t>
            </a:r>
            <a:r>
              <a:rPr lang="en-US" sz="3500" dirty="0"/>
              <a:t> </a:t>
            </a:r>
            <a:r>
              <a:rPr lang="en-US" sz="3500" dirty="0" err="1"/>
              <a:t>xe</a:t>
            </a:r>
            <a:r>
              <a:rPr lang="en-US" sz="3500" dirty="0"/>
              <a:t> </a:t>
            </a:r>
            <a:r>
              <a:rPr lang="en-US" sz="3500" dirty="0" err="1"/>
              <a:t>tiến</a:t>
            </a:r>
            <a:r>
              <a:rPr lang="en-US" sz="3500" dirty="0"/>
              <a:t> </a:t>
            </a:r>
            <a:r>
              <a:rPr lang="en-US" sz="3500" dirty="0" err="1"/>
              <a:t>hành</a:t>
            </a:r>
            <a:r>
              <a:rPr lang="en-US" sz="3500" dirty="0"/>
              <a:t> </a:t>
            </a:r>
            <a:r>
              <a:rPr lang="en-US" sz="3500" dirty="0" err="1"/>
              <a:t>thanh</a:t>
            </a:r>
            <a:r>
              <a:rPr lang="en-US" sz="3500" dirty="0"/>
              <a:t> </a:t>
            </a:r>
            <a:r>
              <a:rPr lang="en-US" sz="3500" dirty="0" err="1"/>
              <a:t>lý</a:t>
            </a:r>
            <a:r>
              <a:rPr lang="en-US" sz="3500" dirty="0"/>
              <a:t>. </a:t>
            </a:r>
          </a:p>
          <a:p>
            <a:pPr marL="0" indent="228600" algn="just">
              <a:lnSpc>
                <a:spcPct val="140000"/>
              </a:lnSpc>
              <a:spcBef>
                <a:spcPts val="0"/>
              </a:spcBef>
              <a:buNone/>
              <a:defRPr/>
            </a:pPr>
            <a:r>
              <a:rPr lang="en-US" sz="3500" dirty="0" err="1"/>
              <a:t>Công</a:t>
            </a:r>
            <a:r>
              <a:rPr lang="en-US" sz="3500" dirty="0"/>
              <a:t> </a:t>
            </a:r>
            <a:r>
              <a:rPr lang="en-US" sz="3500" dirty="0" err="1"/>
              <a:t>việc</a:t>
            </a:r>
            <a:r>
              <a:rPr lang="en-US" sz="3500" dirty="0"/>
              <a:t> </a:t>
            </a:r>
            <a:r>
              <a:rPr lang="en-US" sz="3500" dirty="0" err="1"/>
              <a:t>điều</a:t>
            </a:r>
            <a:r>
              <a:rPr lang="en-US" sz="3500" dirty="0"/>
              <a:t> </a:t>
            </a:r>
            <a:r>
              <a:rPr lang="en-US" sz="3500" dirty="0" err="1"/>
              <a:t>động</a:t>
            </a:r>
            <a:r>
              <a:rPr lang="en-US" sz="3500" dirty="0"/>
              <a:t> </a:t>
            </a:r>
            <a:r>
              <a:rPr lang="en-US" sz="3500" dirty="0" err="1"/>
              <a:t>xe</a:t>
            </a:r>
            <a:r>
              <a:rPr lang="en-US" sz="3500" dirty="0"/>
              <a:t> </a:t>
            </a:r>
            <a:r>
              <a:rPr lang="en-US" sz="3500" dirty="0" err="1"/>
              <a:t>được</a:t>
            </a:r>
            <a:r>
              <a:rPr lang="en-US" sz="3500" dirty="0"/>
              <a:t> </a:t>
            </a:r>
            <a:r>
              <a:rPr lang="en-US" sz="3500" dirty="0" err="1"/>
              <a:t>thực</a:t>
            </a:r>
            <a:r>
              <a:rPr lang="en-US" sz="3500" dirty="0"/>
              <a:t> </a:t>
            </a:r>
            <a:r>
              <a:rPr lang="en-US" sz="3500" dirty="0" err="1"/>
              <a:t>hiện</a:t>
            </a:r>
            <a:r>
              <a:rPr lang="en-US" sz="3500" dirty="0"/>
              <a:t> </a:t>
            </a:r>
            <a:r>
              <a:rPr lang="en-US" sz="3500" dirty="0" err="1"/>
              <a:t>khi</a:t>
            </a:r>
            <a:r>
              <a:rPr lang="en-US" sz="3500" dirty="0"/>
              <a:t> </a:t>
            </a:r>
            <a:r>
              <a:rPr lang="en-US" sz="3500" dirty="0" err="1"/>
              <a:t>có</a:t>
            </a:r>
            <a:r>
              <a:rPr lang="en-US" sz="3500" dirty="0"/>
              <a:t> </a:t>
            </a:r>
            <a:r>
              <a:rPr lang="en-US" sz="3500" dirty="0" err="1"/>
              <a:t>yêu</a:t>
            </a:r>
            <a:r>
              <a:rPr lang="en-US" sz="3500" dirty="0"/>
              <a:t> </a:t>
            </a:r>
            <a:r>
              <a:rPr lang="en-US" sz="3500" dirty="0" err="1"/>
              <a:t>cầu</a:t>
            </a:r>
            <a:r>
              <a:rPr lang="en-US" sz="3500" dirty="0"/>
              <a:t> </a:t>
            </a:r>
            <a:r>
              <a:rPr lang="en-US" sz="3500" dirty="0" err="1"/>
              <a:t>điều</a:t>
            </a:r>
            <a:r>
              <a:rPr lang="en-US" sz="3500" dirty="0"/>
              <a:t> </a:t>
            </a:r>
            <a:r>
              <a:rPr lang="en-US" sz="3500" dirty="0" err="1"/>
              <a:t>động</a:t>
            </a:r>
            <a:r>
              <a:rPr lang="en-US" sz="3500" dirty="0"/>
              <a:t> </a:t>
            </a:r>
            <a:r>
              <a:rPr lang="en-US" sz="3500" dirty="0" err="1"/>
              <a:t>xe</a:t>
            </a:r>
            <a:r>
              <a:rPr lang="en-US" sz="3500" dirty="0"/>
              <a:t> </a:t>
            </a:r>
            <a:r>
              <a:rPr lang="en-US" sz="3500" dirty="0" err="1"/>
              <a:t>từ</a:t>
            </a:r>
            <a:r>
              <a:rPr lang="en-US" sz="3500" dirty="0"/>
              <a:t> </a:t>
            </a:r>
            <a:r>
              <a:rPr lang="en-US" sz="3500" dirty="0" err="1"/>
              <a:t>nhà</a:t>
            </a:r>
            <a:r>
              <a:rPr lang="en-US" sz="3500" dirty="0"/>
              <a:t> </a:t>
            </a:r>
            <a:r>
              <a:rPr lang="en-US" sz="3500" dirty="0" err="1"/>
              <a:t>quản</a:t>
            </a:r>
            <a:r>
              <a:rPr lang="en-US" sz="3500" dirty="0"/>
              <a:t> </a:t>
            </a:r>
            <a:r>
              <a:rPr lang="en-US" sz="3500" dirty="0" err="1"/>
              <a:t>lý</a:t>
            </a:r>
            <a:r>
              <a:rPr lang="en-US" sz="3500" dirty="0"/>
              <a:t> </a:t>
            </a:r>
            <a:r>
              <a:rPr lang="en-US" sz="3500" dirty="0" err="1"/>
              <a:t>căn</a:t>
            </a:r>
            <a:r>
              <a:rPr lang="en-US" sz="3500" dirty="0"/>
              <a:t> </a:t>
            </a:r>
            <a:r>
              <a:rPr lang="en-US" sz="3500" dirty="0" err="1"/>
              <a:t>cứ</a:t>
            </a:r>
            <a:r>
              <a:rPr lang="en-US" sz="3500" dirty="0"/>
              <a:t> </a:t>
            </a:r>
            <a:r>
              <a:rPr lang="en-US" sz="3500" dirty="0" err="1"/>
              <a:t>vào</a:t>
            </a:r>
            <a:r>
              <a:rPr lang="en-US" sz="3500" dirty="0"/>
              <a:t> </a:t>
            </a:r>
            <a:r>
              <a:rPr lang="en-US" sz="3500" dirty="0" err="1"/>
              <a:t>báo</a:t>
            </a:r>
            <a:r>
              <a:rPr lang="en-US" sz="3500" dirty="0"/>
              <a:t> </a:t>
            </a:r>
            <a:r>
              <a:rPr lang="en-US" sz="3500" dirty="0" err="1"/>
              <a:t>cáo</a:t>
            </a:r>
            <a:r>
              <a:rPr lang="en-US" sz="3500" dirty="0"/>
              <a:t> </a:t>
            </a:r>
            <a:r>
              <a:rPr lang="en-US" sz="3500" dirty="0" err="1"/>
              <a:t>về</a:t>
            </a:r>
            <a:r>
              <a:rPr lang="en-US" sz="3500" dirty="0"/>
              <a:t> </a:t>
            </a:r>
            <a:r>
              <a:rPr lang="en-US" sz="3500" dirty="0" err="1"/>
              <a:t>vé</a:t>
            </a:r>
            <a:r>
              <a:rPr lang="en-US" sz="3500" dirty="0"/>
              <a:t> </a:t>
            </a:r>
            <a:r>
              <a:rPr lang="en-US" sz="3500" dirty="0" err="1"/>
              <a:t>đã</a:t>
            </a:r>
            <a:r>
              <a:rPr lang="en-US" sz="3500" dirty="0"/>
              <a:t> </a:t>
            </a:r>
            <a:r>
              <a:rPr lang="en-US" sz="3500" dirty="0" err="1"/>
              <a:t>bán</a:t>
            </a:r>
            <a:r>
              <a:rPr lang="en-US" sz="3500" dirty="0"/>
              <a:t>. Hàng </a:t>
            </a:r>
            <a:r>
              <a:rPr lang="en-US" sz="3500" dirty="0" err="1"/>
              <a:t>ngày</a:t>
            </a:r>
            <a:r>
              <a:rPr lang="en-US" sz="3500" dirty="0"/>
              <a:t>, </a:t>
            </a:r>
            <a:r>
              <a:rPr lang="en-US" sz="3500" dirty="0" err="1"/>
              <a:t>các</a:t>
            </a:r>
            <a:r>
              <a:rPr lang="en-US" sz="3500" dirty="0"/>
              <a:t> </a:t>
            </a:r>
            <a:r>
              <a:rPr lang="en-US" sz="3500" dirty="0" err="1"/>
              <a:t>bộ</a:t>
            </a:r>
            <a:r>
              <a:rPr lang="en-US" sz="3500" dirty="0"/>
              <a:t> </a:t>
            </a:r>
            <a:r>
              <a:rPr lang="en-US" sz="3500" dirty="0" err="1"/>
              <a:t>phận</a:t>
            </a:r>
            <a:r>
              <a:rPr lang="en-US" sz="3500" dirty="0"/>
              <a:t> </a:t>
            </a:r>
            <a:r>
              <a:rPr lang="en-US" sz="3500" dirty="0" err="1"/>
              <a:t>phải</a:t>
            </a:r>
            <a:r>
              <a:rPr lang="en-US" sz="3500" dirty="0"/>
              <a:t> </a:t>
            </a:r>
            <a:r>
              <a:rPr lang="en-US" sz="3500" dirty="0" err="1"/>
              <a:t>có</a:t>
            </a:r>
            <a:r>
              <a:rPr lang="en-US" sz="3500" dirty="0"/>
              <a:t> </a:t>
            </a:r>
            <a:r>
              <a:rPr lang="en-US" sz="3500" dirty="0" err="1"/>
              <a:t>báo</a:t>
            </a:r>
            <a:r>
              <a:rPr lang="en-US" sz="3500" dirty="0"/>
              <a:t> </a:t>
            </a:r>
            <a:r>
              <a:rPr lang="en-US" sz="3500" dirty="0" err="1"/>
              <a:t>cáo</a:t>
            </a:r>
            <a:r>
              <a:rPr lang="en-US" sz="3500" dirty="0"/>
              <a:t> </a:t>
            </a:r>
            <a:r>
              <a:rPr lang="en-US" sz="3500" dirty="0" err="1"/>
              <a:t>cho</a:t>
            </a:r>
            <a:r>
              <a:rPr lang="en-US" sz="3500" dirty="0"/>
              <a:t> </a:t>
            </a:r>
            <a:r>
              <a:rPr lang="en-US" sz="3500" dirty="0" err="1"/>
              <a:t>người</a:t>
            </a:r>
            <a:r>
              <a:rPr lang="en-US" sz="3500" dirty="0"/>
              <a:t> </a:t>
            </a:r>
            <a:r>
              <a:rPr lang="en-US" sz="3500" dirty="0" err="1"/>
              <a:t>quản</a:t>
            </a:r>
            <a:r>
              <a:rPr lang="en-US" sz="3500" dirty="0"/>
              <a:t> </a:t>
            </a:r>
            <a:r>
              <a:rPr lang="en-US" sz="3500" dirty="0" err="1"/>
              <a:t>lý</a:t>
            </a:r>
            <a:r>
              <a:rPr lang="en-US" sz="3500" dirty="0"/>
              <a:t> </a:t>
            </a:r>
            <a:r>
              <a:rPr lang="en-US" sz="3500" dirty="0" err="1"/>
              <a:t>bến</a:t>
            </a:r>
            <a:r>
              <a:rPr lang="en-US" sz="3500" dirty="0"/>
              <a:t> </a:t>
            </a:r>
            <a:r>
              <a:rPr lang="en-US" sz="3500" dirty="0" err="1"/>
              <a:t>về</a:t>
            </a:r>
            <a:r>
              <a:rPr lang="en-US" sz="3500" dirty="0"/>
              <a:t> </a:t>
            </a:r>
            <a:r>
              <a:rPr lang="en-US" sz="3500" dirty="0" err="1"/>
              <a:t>tình</a:t>
            </a:r>
            <a:r>
              <a:rPr lang="en-US" sz="3500" dirty="0"/>
              <a:t> </a:t>
            </a:r>
            <a:r>
              <a:rPr lang="en-US" sz="3500" dirty="0" err="1"/>
              <a:t>trạng</a:t>
            </a:r>
            <a:r>
              <a:rPr lang="en-US" sz="3500" dirty="0"/>
              <a:t> </a:t>
            </a:r>
            <a:r>
              <a:rPr lang="en-US" sz="3500" dirty="0" err="1"/>
              <a:t>của</a:t>
            </a:r>
            <a:r>
              <a:rPr lang="en-US" sz="3500" dirty="0"/>
              <a:t> </a:t>
            </a:r>
            <a:r>
              <a:rPr lang="en-US" sz="3500" dirty="0" err="1"/>
              <a:t>xe</a:t>
            </a:r>
            <a:r>
              <a:rPr lang="en-US" sz="3500" dirty="0"/>
              <a:t>, </a:t>
            </a:r>
            <a:r>
              <a:rPr lang="en-US" sz="3500" dirty="0" err="1"/>
              <a:t>vé</a:t>
            </a:r>
            <a:r>
              <a:rPr lang="en-US" sz="3500" dirty="0"/>
              <a:t> </a:t>
            </a:r>
            <a:r>
              <a:rPr lang="en-US" sz="3500" dirty="0" err="1"/>
              <a:t>đã</a:t>
            </a:r>
            <a:r>
              <a:rPr lang="en-US" sz="3500" dirty="0"/>
              <a:t> </a:t>
            </a:r>
            <a:r>
              <a:rPr lang="en-US" sz="3500" dirty="0" err="1"/>
              <a:t>bán</a:t>
            </a:r>
            <a:r>
              <a:rPr lang="en-US" sz="3500" dirty="0"/>
              <a:t> </a:t>
            </a:r>
            <a:r>
              <a:rPr lang="en-US" sz="3500" dirty="0" err="1"/>
              <a:t>đồng</a:t>
            </a:r>
            <a:r>
              <a:rPr lang="en-US" sz="3500" dirty="0"/>
              <a:t> </a:t>
            </a:r>
            <a:r>
              <a:rPr lang="en-US" sz="3500" dirty="0" err="1"/>
              <a:t>thời</a:t>
            </a:r>
            <a:r>
              <a:rPr lang="en-US" sz="3500" dirty="0"/>
              <a:t> </a:t>
            </a:r>
            <a:r>
              <a:rPr lang="en-US" sz="3500" dirty="0" err="1"/>
              <a:t>nhận</a:t>
            </a:r>
            <a:r>
              <a:rPr lang="en-US" sz="3500" dirty="0"/>
              <a:t> </a:t>
            </a:r>
            <a:r>
              <a:rPr lang="en-US" sz="3500" dirty="0" err="1"/>
              <a:t>các</a:t>
            </a:r>
            <a:r>
              <a:rPr lang="en-US" sz="3500" dirty="0"/>
              <a:t> </a:t>
            </a:r>
            <a:r>
              <a:rPr lang="en-US" sz="3500" dirty="0" err="1"/>
              <a:t>chỉ</a:t>
            </a:r>
            <a:r>
              <a:rPr lang="en-US" sz="3500" dirty="0"/>
              <a:t> </a:t>
            </a:r>
            <a:r>
              <a:rPr lang="en-US" sz="3500" dirty="0" err="1"/>
              <a:t>thị</a:t>
            </a:r>
            <a:r>
              <a:rPr lang="en-US" sz="3500" dirty="0"/>
              <a:t> </a:t>
            </a:r>
            <a:r>
              <a:rPr lang="en-US" sz="3500" dirty="0" err="1"/>
              <a:t>về</a:t>
            </a:r>
            <a:r>
              <a:rPr lang="en-US" sz="3500" dirty="0"/>
              <a:t> </a:t>
            </a:r>
            <a:r>
              <a:rPr lang="en-US" sz="3500" dirty="0" err="1"/>
              <a:t>điều</a:t>
            </a:r>
            <a:r>
              <a:rPr lang="en-US" sz="3500" dirty="0"/>
              <a:t> </a:t>
            </a:r>
            <a:r>
              <a:rPr lang="en-US" sz="3500" dirty="0" err="1"/>
              <a:t>động</a:t>
            </a:r>
            <a:r>
              <a:rPr lang="en-US" sz="3500" dirty="0"/>
              <a:t> </a:t>
            </a:r>
            <a:r>
              <a:rPr lang="en-US" sz="3500" dirty="0" err="1"/>
              <a:t>xe</a:t>
            </a:r>
            <a:r>
              <a:rPr lang="en-US" sz="3500" dirty="0"/>
              <a:t>, </a:t>
            </a:r>
            <a:r>
              <a:rPr lang="en-US" sz="3500" dirty="0" err="1"/>
              <a:t>thanh</a:t>
            </a:r>
            <a:r>
              <a:rPr lang="en-US" sz="3500" dirty="0"/>
              <a:t> </a:t>
            </a:r>
            <a:r>
              <a:rPr lang="en-US" sz="3500" dirty="0" err="1"/>
              <a:t>lý</a:t>
            </a:r>
            <a:r>
              <a:rPr lang="en-US" sz="3500" dirty="0"/>
              <a:t> </a:t>
            </a:r>
            <a:r>
              <a:rPr lang="en-US" sz="3500" dirty="0" err="1"/>
              <a:t>và</a:t>
            </a:r>
            <a:r>
              <a:rPr lang="en-US" sz="3500" dirty="0"/>
              <a:t> </a:t>
            </a:r>
            <a:r>
              <a:rPr lang="en-US" sz="3500" dirty="0" err="1"/>
              <a:t>nhập</a:t>
            </a:r>
            <a:r>
              <a:rPr lang="en-US" sz="3500" dirty="0"/>
              <a:t> </a:t>
            </a:r>
            <a:r>
              <a:rPr lang="en-US" sz="3500" dirty="0" err="1"/>
              <a:t>mới</a:t>
            </a:r>
            <a:r>
              <a:rPr lang="en-US" sz="3500" dirty="0"/>
              <a:t> </a:t>
            </a:r>
            <a:r>
              <a:rPr lang="en-US" sz="3500" dirty="0" err="1"/>
              <a:t>xe</a:t>
            </a:r>
            <a:r>
              <a:rPr lang="en-US" sz="3500" dirty="0"/>
              <a:t>.</a:t>
            </a:r>
          </a:p>
          <a:p>
            <a:pPr marL="0" indent="0">
              <a:spcBef>
                <a:spcPts val="0"/>
              </a:spcBef>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533400"/>
          </a:xfrm>
        </p:spPr>
        <p:txBody>
          <a:bodyPr>
            <a:noAutofit/>
          </a:bodyPr>
          <a:lstStyle/>
          <a:p>
            <a:pPr>
              <a:lnSpc>
                <a:spcPct val="120000"/>
              </a:lnSpc>
            </a:pPr>
            <a:r>
              <a:rPr lang="en-US" sz="3200" dirty="0" err="1"/>
              <a:t>Giai</a:t>
            </a:r>
            <a:r>
              <a:rPr lang="en-US" sz="3200" dirty="0"/>
              <a:t> </a:t>
            </a:r>
            <a:r>
              <a:rPr lang="en-US" sz="3200" dirty="0" err="1"/>
              <a:t>đoạn</a:t>
            </a:r>
            <a:r>
              <a:rPr lang="en-US" sz="3200" dirty="0"/>
              <a:t> </a:t>
            </a:r>
            <a:r>
              <a:rPr lang="en-US" sz="3200" dirty="0" err="1"/>
              <a:t>phân</a:t>
            </a:r>
            <a:r>
              <a:rPr lang="en-US" sz="3200" dirty="0"/>
              <a:t> </a:t>
            </a:r>
            <a:r>
              <a:rPr lang="en-US" sz="3200" dirty="0" err="1"/>
              <a:t>tích</a:t>
            </a:r>
            <a:endParaRPr lang="en-US" sz="3200" dirty="0"/>
          </a:p>
        </p:txBody>
      </p:sp>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6</a:t>
            </a:fld>
            <a:endParaRPr lang="en-US"/>
          </a:p>
        </p:txBody>
      </p:sp>
      <p:sp>
        <p:nvSpPr>
          <p:cNvPr id="4" name="Content Placeholder 3"/>
          <p:cNvSpPr>
            <a:spLocks noGrp="1"/>
          </p:cNvSpPr>
          <p:nvPr>
            <p:ph sz="quarter" idx="1"/>
          </p:nvPr>
        </p:nvSpPr>
        <p:spPr>
          <a:xfrm>
            <a:off x="381000" y="914400"/>
            <a:ext cx="8382000" cy="4572000"/>
          </a:xfrm>
        </p:spPr>
        <p:txBody>
          <a:bodyPr/>
          <a:lstStyle/>
          <a:p>
            <a:pPr>
              <a:lnSpc>
                <a:spcPct val="120000"/>
              </a:lnSpc>
              <a:spcBef>
                <a:spcPts val="600"/>
              </a:spcBef>
            </a:pPr>
            <a:r>
              <a:rPr lang="en-US" dirty="0" err="1"/>
              <a:t>Xét</a:t>
            </a:r>
            <a:r>
              <a:rPr lang="en-US" dirty="0"/>
              <a:t> </a:t>
            </a: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Giáo</a:t>
            </a:r>
            <a:r>
              <a:rPr lang="en-US" dirty="0"/>
              <a:t> vụ </a:t>
            </a:r>
            <a:r>
              <a:rPr lang="en-US" dirty="0" err="1"/>
              <a:t>tại</a:t>
            </a:r>
            <a:r>
              <a:rPr lang="en-US" dirty="0"/>
              <a:t> </a:t>
            </a:r>
            <a:r>
              <a:rPr lang="en-US" dirty="0" err="1"/>
              <a:t>trường</a:t>
            </a:r>
            <a:r>
              <a:rPr lang="en-US" dirty="0"/>
              <a:t> </a:t>
            </a:r>
            <a:r>
              <a:rPr lang="en-US" dirty="0" err="1"/>
              <a:t>Đại</a:t>
            </a:r>
            <a:r>
              <a:rPr lang="en-US" dirty="0"/>
              <a:t> </a:t>
            </a:r>
            <a:r>
              <a:rPr lang="en-US" dirty="0" err="1"/>
              <a:t>học</a:t>
            </a:r>
            <a:endParaRPr lang="en-US" dirty="0"/>
          </a:p>
          <a:p>
            <a:pPr>
              <a:lnSpc>
                <a:spcPct val="120000"/>
              </a:lnSpc>
              <a:spcBef>
                <a:spcPts val="300"/>
              </a:spcBef>
              <a:buNone/>
            </a:pPr>
            <a:r>
              <a:rPr lang="en-US" dirty="0"/>
              <a:t> </a:t>
            </a:r>
            <a:r>
              <a:rPr lang="en-US" b="1" dirty="0" err="1"/>
              <a:t>Mô</a:t>
            </a:r>
            <a:r>
              <a:rPr lang="en-US" b="1" dirty="0"/>
              <a:t> </a:t>
            </a:r>
            <a:r>
              <a:rPr lang="en-US" b="1" dirty="0" err="1"/>
              <a:t>hình</a:t>
            </a:r>
            <a:r>
              <a:rPr lang="en-US" b="1" dirty="0"/>
              <a:t> </a:t>
            </a:r>
            <a:r>
              <a:rPr lang="en-US" b="1" dirty="0" err="1"/>
              <a:t>thực</a:t>
            </a:r>
            <a:r>
              <a:rPr lang="en-US" b="1" dirty="0"/>
              <a:t> </a:t>
            </a:r>
            <a:r>
              <a:rPr lang="en-US" b="1" dirty="0" err="1"/>
              <a:t>thê</a:t>
            </a:r>
            <a:r>
              <a:rPr lang="en-US" b="1" dirty="0"/>
              <a:t>̉ </a:t>
            </a:r>
            <a:r>
              <a:rPr lang="en-US" b="1" dirty="0" err="1"/>
              <a:t>kết</a:t>
            </a:r>
            <a:r>
              <a:rPr lang="en-US" b="1" dirty="0"/>
              <a:t> </a:t>
            </a:r>
            <a:r>
              <a:rPr lang="en-US" b="1" dirty="0" err="1"/>
              <a:t>hợp</a:t>
            </a:r>
            <a:r>
              <a:rPr lang="en-US" b="1" dirty="0"/>
              <a:t> ERD (CDM)</a:t>
            </a:r>
          </a:p>
        </p:txBody>
      </p:sp>
      <p:pic>
        <p:nvPicPr>
          <p:cNvPr id="5" name="Picture 2"/>
          <p:cNvPicPr>
            <a:picLocks noChangeAspect="1" noChangeArrowheads="1"/>
          </p:cNvPicPr>
          <p:nvPr/>
        </p:nvPicPr>
        <p:blipFill>
          <a:blip r:embed="rId2"/>
          <a:srcRect/>
          <a:stretch>
            <a:fillRect/>
          </a:stretch>
        </p:blipFill>
        <p:spPr bwMode="auto">
          <a:xfrm>
            <a:off x="762000" y="2061796"/>
            <a:ext cx="7772400" cy="4110404"/>
          </a:xfrm>
          <a:prstGeom prst="rect">
            <a:avLst/>
          </a:prstGeom>
          <a:noFill/>
          <a:ln w="9525">
            <a:solidFill>
              <a:schemeClr val="tx1"/>
            </a:solidFill>
            <a:miter lim="800000"/>
            <a:headEnd/>
            <a:tailEnd/>
          </a:ln>
          <a:effectLst/>
        </p:spPr>
      </p:pic>
      <p:sp>
        <p:nvSpPr>
          <p:cNvPr id="6" name="TextBox 5"/>
          <p:cNvSpPr txBox="1"/>
          <p:nvPr/>
        </p:nvSpPr>
        <p:spPr>
          <a:xfrm>
            <a:off x="762000" y="6211669"/>
            <a:ext cx="8077200" cy="369332"/>
          </a:xfrm>
          <a:prstGeom prst="rect">
            <a:avLst/>
          </a:prstGeom>
          <a:noFill/>
        </p:spPr>
        <p:txBody>
          <a:bodyPr wrap="square" rtlCol="0">
            <a:spAutoFit/>
          </a:bodyPr>
          <a:lstStyle/>
          <a:p>
            <a:r>
              <a:rPr lang="en-US" b="1"/>
              <a:t>ERD – Entity Relationship Diagram </a:t>
            </a:r>
            <a:r>
              <a:rPr lang="en-US" b="1">
                <a:sym typeface="Wingdings" pitchFamily="2" charset="2"/>
              </a:rPr>
              <a:t> </a:t>
            </a:r>
            <a:r>
              <a:rPr lang="en-US" b="1"/>
              <a:t>CDM – Conceptual Data Diagram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470ACB-D808-4C6A-94D1-7E11DCBDC910}" type="slidenum">
              <a:rPr lang="en-US" smtClean="0"/>
              <a:pPr/>
              <a:t>60</a:t>
            </a:fld>
            <a:endParaRPr lang="en-US"/>
          </a:p>
        </p:txBody>
      </p:sp>
      <p:sp>
        <p:nvSpPr>
          <p:cNvPr id="5" name="Rectangle 15"/>
          <p:cNvSpPr>
            <a:spLocks noChangeArrowheads="1"/>
          </p:cNvSpPr>
          <p:nvPr/>
        </p:nvSpPr>
        <p:spPr bwMode="auto">
          <a:xfrm>
            <a:off x="304800" y="177225"/>
            <a:ext cx="8534400" cy="63171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just">
              <a:lnSpc>
                <a:spcPct val="120000"/>
              </a:lnSpc>
              <a:buNone/>
            </a:pPr>
            <a:r>
              <a:rPr lang="en-US" sz="3200" b="1" dirty="0" err="1">
                <a:solidFill>
                  <a:schemeClr val="bg1"/>
                </a:solidFill>
              </a:rPr>
              <a:t>Yêu</a:t>
            </a:r>
            <a:r>
              <a:rPr lang="en-US" sz="3200" b="1" dirty="0">
                <a:solidFill>
                  <a:schemeClr val="bg1"/>
                </a:solidFill>
              </a:rPr>
              <a:t> </a:t>
            </a:r>
            <a:r>
              <a:rPr lang="en-US" sz="3200" b="1" dirty="0" err="1">
                <a:solidFill>
                  <a:schemeClr val="bg1"/>
                </a:solidFill>
              </a:rPr>
              <a:t>cầu</a:t>
            </a:r>
            <a:r>
              <a:rPr lang="en-US" sz="3200" b="1" dirty="0">
                <a:solidFill>
                  <a:schemeClr val="bg1"/>
                </a:solidFill>
              </a:rPr>
              <a:t> </a:t>
            </a:r>
            <a:r>
              <a:rPr lang="en-US" sz="3200" b="1" dirty="0" err="1">
                <a:solidFill>
                  <a:schemeClr val="bg1"/>
                </a:solidFill>
              </a:rPr>
              <a:t>bài</a:t>
            </a:r>
            <a:r>
              <a:rPr lang="en-US" sz="3200" b="1" dirty="0">
                <a:solidFill>
                  <a:schemeClr val="bg1"/>
                </a:solidFill>
              </a:rPr>
              <a:t> </a:t>
            </a:r>
            <a:r>
              <a:rPr lang="en-US" sz="3200" b="1" dirty="0" err="1">
                <a:solidFill>
                  <a:schemeClr val="bg1"/>
                </a:solidFill>
              </a:rPr>
              <a:t>tập</a:t>
            </a:r>
            <a:r>
              <a:rPr lang="en-US" sz="3200" b="1" dirty="0">
                <a:solidFill>
                  <a:schemeClr val="bg1"/>
                </a:solidFill>
              </a:rPr>
              <a:t> </a:t>
            </a:r>
            <a:r>
              <a:rPr lang="en-US" sz="3200" b="1" dirty="0" err="1">
                <a:solidFill>
                  <a:schemeClr val="bg1"/>
                </a:solidFill>
              </a:rPr>
              <a:t>nhóm</a:t>
            </a:r>
            <a:r>
              <a:rPr lang="en-US" sz="3200" b="1" dirty="0">
                <a:solidFill>
                  <a:schemeClr val="bg1"/>
                </a:solidFill>
              </a:rPr>
              <a:t> – </a:t>
            </a:r>
            <a:r>
              <a:rPr lang="en-US" sz="3200" b="1" dirty="0" err="1">
                <a:solidFill>
                  <a:schemeClr val="bg1"/>
                </a:solidFill>
              </a:rPr>
              <a:t>Đồ</a:t>
            </a:r>
            <a:r>
              <a:rPr lang="en-US" sz="3200" b="1" dirty="0">
                <a:solidFill>
                  <a:schemeClr val="bg1"/>
                </a:solidFill>
              </a:rPr>
              <a:t> </a:t>
            </a:r>
            <a:r>
              <a:rPr lang="en-US" sz="3200" b="1" dirty="0" err="1">
                <a:solidFill>
                  <a:schemeClr val="bg1"/>
                </a:solidFill>
              </a:rPr>
              <a:t>án</a:t>
            </a:r>
            <a:endParaRPr lang="en-US" sz="3200" b="1" dirty="0">
              <a:latin typeface="Times New Roman (Body)"/>
            </a:endParaRPr>
          </a:p>
        </p:txBody>
      </p:sp>
      <p:sp>
        <p:nvSpPr>
          <p:cNvPr id="6" name="Content Placeholder 7"/>
          <p:cNvSpPr>
            <a:spLocks noGrp="1"/>
          </p:cNvSpPr>
          <p:nvPr>
            <p:ph sz="quarter" idx="1"/>
          </p:nvPr>
        </p:nvSpPr>
        <p:spPr>
          <a:xfrm>
            <a:off x="381000" y="1066800"/>
            <a:ext cx="8382000" cy="5410200"/>
          </a:xfrm>
        </p:spPr>
        <p:txBody>
          <a:bodyPr>
            <a:noAutofit/>
          </a:bodyPr>
          <a:lstStyle/>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Thực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khảo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sát</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trạng</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cho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đồ</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án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học</a:t>
            </a:r>
            <a:endParaRPr lang="en-US" b="1"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err="1">
                <a:solidFill>
                  <a:schemeClr val="tx2">
                    <a:lumMod val="75000"/>
                  </a:schemeClr>
                </a:solidFill>
                <a:latin typeface="Times New Roman (Body)"/>
              </a:rPr>
              <a:t>Mô</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tả</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quy</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trình</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nghiệp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vụ</a:t>
            </a:r>
            <a:endParaRPr lang="en-US"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a:solidFill>
                  <a:schemeClr val="tx2">
                    <a:lumMod val="75000"/>
                  </a:schemeClr>
                </a:solidFill>
                <a:latin typeface="Times New Roman (Body)"/>
              </a:rPr>
              <a:t>Thu </a:t>
            </a:r>
            <a:r>
              <a:rPr lang="en-US" dirty="0" err="1">
                <a:solidFill>
                  <a:schemeClr val="tx2">
                    <a:lumMod val="75000"/>
                  </a:schemeClr>
                </a:solidFill>
                <a:latin typeface="Times New Roman (Body)"/>
              </a:rPr>
              <a:t>thập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các</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biểu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mẫu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liên</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quan</a:t>
            </a:r>
            <a:endParaRPr lang="en-US"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BPM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tả</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quy</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nghiệp</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vụ</a:t>
            </a:r>
            <a:endParaRPr lang="en-US" b="1"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dữ</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liệu</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mức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quan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niệm</a:t>
            </a:r>
            <a:r>
              <a:rPr lang="en-US" b="1" dirty="0">
                <a:solidFill>
                  <a:schemeClr val="tx2">
                    <a:lumMod val="75000"/>
                  </a:schemeClr>
                </a:solidFill>
                <a:latin typeface="Times New Roman (Body)"/>
              </a:rPr>
              <a:t> CDM</a:t>
            </a:r>
          </a:p>
          <a:p>
            <a:pPr marL="349250" indent="-349250" algn="just">
              <a:lnSpc>
                <a:spcPct val="120000"/>
              </a:lnSpc>
              <a:spcBef>
                <a:spcPts val="600"/>
              </a:spcBef>
              <a:buFont typeface="Wingdings" pitchFamily="2" charset="2"/>
              <a:buChar char="v"/>
              <a:tabLst>
                <a:tab pos="531813" algn="l"/>
              </a:tabLst>
            </a:pPr>
            <a:r>
              <a:rPr lang="en-US" b="1" dirty="0" err="1"/>
              <a:t>Vẽ</a:t>
            </a:r>
            <a:r>
              <a:rPr lang="en-US" b="1" dirty="0"/>
              <a:t> </a:t>
            </a:r>
            <a:r>
              <a:rPr lang="en-US" b="1" dirty="0" err="1"/>
              <a:t>mô</a:t>
            </a:r>
            <a:r>
              <a:rPr lang="en-US" b="1" dirty="0"/>
              <a:t> </a:t>
            </a:r>
            <a:r>
              <a:rPr lang="en-US" b="1" dirty="0" err="1"/>
              <a:t>hình</a:t>
            </a:r>
            <a:r>
              <a:rPr lang="en-US" b="1" dirty="0"/>
              <a:t> </a:t>
            </a:r>
            <a:r>
              <a:rPr lang="en-US" b="1" dirty="0" err="1"/>
              <a:t>phân</a:t>
            </a:r>
            <a:r>
              <a:rPr lang="en-US" b="1" dirty="0"/>
              <a:t> </a:t>
            </a:r>
            <a:r>
              <a:rPr lang="en-US" b="1" dirty="0" err="1"/>
              <a:t>cấp</a:t>
            </a:r>
            <a:r>
              <a:rPr lang="en-US" b="1" dirty="0"/>
              <a:t> </a:t>
            </a:r>
            <a:r>
              <a:rPr lang="en-US" b="1" dirty="0" err="1"/>
              <a:t>chức</a:t>
            </a:r>
            <a:r>
              <a:rPr lang="en-US" b="1" dirty="0"/>
              <a:t> </a:t>
            </a:r>
            <a:r>
              <a:rPr lang="en-US" b="1" dirty="0" err="1"/>
              <a:t>năng</a:t>
            </a:r>
            <a:r>
              <a:rPr lang="en-US" b="1" dirty="0"/>
              <a:t> BFD</a:t>
            </a:r>
          </a:p>
          <a:p>
            <a:pPr algn="just">
              <a:lnSpc>
                <a:spcPct val="120000"/>
              </a:lnSpc>
              <a:spcBef>
                <a:spcPts val="600"/>
              </a:spcBef>
              <a:buFont typeface="Wingdings" pitchFamily="2" charset="2"/>
              <a:buChar char="v"/>
              <a:tabLst>
                <a:tab pos="531813" algn="l"/>
              </a:tabLst>
            </a:pPr>
            <a:endParaRPr lang="en-US" dirty="0"/>
          </a:p>
          <a:p>
            <a:pPr marL="319087" lvl="1" indent="0" algn="just">
              <a:lnSpc>
                <a:spcPct val="120000"/>
              </a:lnSpc>
              <a:spcBef>
                <a:spcPts val="600"/>
              </a:spcBef>
              <a:buNone/>
              <a:tabLst>
                <a:tab pos="520700" algn="l"/>
              </a:tabLst>
            </a:pPr>
            <a:endParaRPr lang="en-US" dirty="0">
              <a:latin typeface="Times New Roman (Body)"/>
            </a:endParaRPr>
          </a:p>
          <a:p>
            <a:pPr lvl="1" algn="just">
              <a:lnSpc>
                <a:spcPct val="120000"/>
              </a:lnSpc>
              <a:spcBef>
                <a:spcPts val="600"/>
              </a:spcBef>
              <a:buNone/>
              <a:tabLst>
                <a:tab pos="531813" algn="l"/>
              </a:tabLst>
            </a:pPr>
            <a:endParaRPr lang="en-US" dirty="0">
              <a:latin typeface="Times New Roman (Body)"/>
            </a:endParaRPr>
          </a:p>
        </p:txBody>
      </p:sp>
    </p:spTree>
    <p:extLst>
      <p:ext uri="{BB962C8B-B14F-4D97-AF65-F5344CB8AC3E}">
        <p14:creationId xmlns:p14="http://schemas.microsoft.com/office/powerpoint/2010/main" val="176742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153400" cy="685800"/>
          </a:xfrm>
        </p:spPr>
        <p:txBody>
          <a:bodyPr>
            <a:normAutofit/>
          </a:bodyPr>
          <a:lstStyle/>
          <a:p>
            <a:pPr eaLnBrk="1" hangingPunct="1"/>
            <a:r>
              <a:rPr lang="en-US" sz="3200" dirty="0"/>
              <a:t>3.2.2. </a:t>
            </a:r>
            <a:r>
              <a:rPr lang="en-US" sz="3200" dirty="0" err="1"/>
              <a:t>Biểu</a:t>
            </a:r>
            <a:r>
              <a:rPr lang="en-US" sz="3200" dirty="0"/>
              <a:t> </a:t>
            </a:r>
            <a:r>
              <a:rPr lang="en-US" sz="3200" dirty="0" err="1"/>
              <a:t>đô</a:t>
            </a:r>
            <a:r>
              <a:rPr lang="en-US" sz="3200" dirty="0"/>
              <a:t>̀ </a:t>
            </a:r>
            <a:r>
              <a:rPr lang="en-US" sz="3200" dirty="0" err="1"/>
              <a:t>luồng</a:t>
            </a:r>
            <a:r>
              <a:rPr lang="en-US" sz="3200" dirty="0"/>
              <a:t> </a:t>
            </a:r>
            <a:r>
              <a:rPr lang="en-US" sz="3200" dirty="0" err="1"/>
              <a:t>dữ</a:t>
            </a:r>
            <a:r>
              <a:rPr lang="en-US" sz="3200" dirty="0"/>
              <a:t> </a:t>
            </a:r>
            <a:r>
              <a:rPr lang="en-US" sz="3200" dirty="0" err="1"/>
              <a:t>liệu</a:t>
            </a:r>
            <a:r>
              <a:rPr lang="en-US" sz="3200" dirty="0"/>
              <a:t> – DFD</a:t>
            </a:r>
          </a:p>
        </p:txBody>
      </p:sp>
      <p:sp>
        <p:nvSpPr>
          <p:cNvPr id="3" name="Slide Number Placeholder 2"/>
          <p:cNvSpPr>
            <a:spLocks noGrp="1"/>
          </p:cNvSpPr>
          <p:nvPr>
            <p:ph type="sldNum" sz="quarter" idx="12"/>
          </p:nvPr>
        </p:nvSpPr>
        <p:spPr/>
        <p:txBody>
          <a:bodyPr/>
          <a:lstStyle/>
          <a:p>
            <a:pPr>
              <a:defRPr/>
            </a:pPr>
            <a:fld id="{3D4A8F67-8DF9-4549-AE0C-4D9A5E8CB135}" type="slidenum">
              <a:rPr lang="en-US"/>
              <a:pPr>
                <a:defRPr/>
              </a:pPr>
              <a:t>61</a:t>
            </a:fld>
            <a:endParaRPr lang="en-US"/>
          </a:p>
        </p:txBody>
      </p:sp>
      <p:sp>
        <p:nvSpPr>
          <p:cNvPr id="4" name="Content Placeholder 3"/>
          <p:cNvSpPr>
            <a:spLocks noGrp="1"/>
          </p:cNvSpPr>
          <p:nvPr>
            <p:ph sz="quarter" idx="1"/>
          </p:nvPr>
        </p:nvSpPr>
        <p:spPr>
          <a:xfrm>
            <a:off x="457200" y="1066800"/>
            <a:ext cx="8305800" cy="5143500"/>
          </a:xfrm>
        </p:spPr>
        <p:txBody>
          <a:bodyPr>
            <a:normAutofit fontScale="92500"/>
          </a:bodyPr>
          <a:lstStyle/>
          <a:p>
            <a:pPr marL="290513" indent="-290513" algn="just">
              <a:lnSpc>
                <a:spcPct val="120000"/>
              </a:lnSpc>
              <a:spcBef>
                <a:spcPts val="0"/>
              </a:spcBef>
              <a:defRPr/>
            </a:pPr>
            <a:r>
              <a:rPr lang="en-US" sz="3000" dirty="0" err="1"/>
              <a:t>Mục</a:t>
            </a:r>
            <a:r>
              <a:rPr lang="en-US" sz="3000" dirty="0"/>
              <a:t> </a:t>
            </a:r>
            <a:r>
              <a:rPr lang="en-US" sz="3000" dirty="0" err="1"/>
              <a:t>đích</a:t>
            </a:r>
            <a:r>
              <a:rPr lang="en-US" sz="2800" dirty="0"/>
              <a:t>	</a:t>
            </a:r>
          </a:p>
          <a:p>
            <a:pPr marL="685800" lvl="1" indent="-360363" algn="just">
              <a:lnSpc>
                <a:spcPct val="120000"/>
              </a:lnSpc>
              <a:spcBef>
                <a:spcPts val="0"/>
              </a:spcBef>
              <a:buFont typeface="Wingdings" pitchFamily="2" charset="2"/>
              <a:buChar char="v"/>
              <a:defRPr/>
            </a:pPr>
            <a:r>
              <a:rPr lang="vi-VN" sz="2800" dirty="0">
                <a:latin typeface="Times New Roman (Body)"/>
              </a:rPr>
              <a:t>Bổ </a:t>
            </a:r>
            <a:r>
              <a:rPr lang="en-US" sz="2800" dirty="0">
                <a:latin typeface="Times New Roman (Body)"/>
              </a:rPr>
              <a:t>s</a:t>
            </a:r>
            <a:r>
              <a:rPr lang="vi-VN" sz="2800" dirty="0">
                <a:latin typeface="Times New Roman (Body)"/>
              </a:rPr>
              <a:t>ung khiếm khuyết của mô hình phân rã chức năng </a:t>
            </a:r>
            <a:endParaRPr lang="en-US" sz="2800" dirty="0">
              <a:latin typeface="Times New Roman (Body)"/>
            </a:endParaRPr>
          </a:p>
          <a:p>
            <a:pPr marL="960120" lvl="2" indent="-360363" algn="just">
              <a:lnSpc>
                <a:spcPct val="120000"/>
              </a:lnSpc>
              <a:spcBef>
                <a:spcPts val="0"/>
              </a:spcBef>
              <a:buFont typeface="Wingdings" pitchFamily="2" charset="2"/>
              <a:buChar char="v"/>
              <a:defRPr/>
            </a:pPr>
            <a:r>
              <a:rPr lang="en-US" sz="2600" dirty="0"/>
              <a:t>B</a:t>
            </a:r>
            <a:r>
              <a:rPr lang="vi-VN" sz="2600" dirty="0"/>
              <a:t>ổ </a:t>
            </a:r>
            <a:r>
              <a:rPr lang="en-US" sz="2600" dirty="0"/>
              <a:t>s</a:t>
            </a:r>
            <a:r>
              <a:rPr lang="vi-VN" sz="2600" dirty="0"/>
              <a:t>ung các luồng thông tin nghiệp vụ cần để thực hiện chức năng.</a:t>
            </a:r>
            <a:endParaRPr lang="en-US" sz="2600" dirty="0"/>
          </a:p>
          <a:p>
            <a:pPr marL="685800" lvl="1" indent="-360363" algn="just" fontAlgn="auto">
              <a:lnSpc>
                <a:spcPct val="120000"/>
              </a:lnSpc>
              <a:spcBef>
                <a:spcPts val="0"/>
              </a:spcBef>
              <a:buFont typeface="Wingdings" pitchFamily="2" charset="2"/>
              <a:buChar char="v"/>
              <a:tabLst>
                <a:tab pos="520700" algn="l"/>
              </a:tabLst>
              <a:defRPr/>
            </a:pPr>
            <a:r>
              <a:rPr lang="en-US" sz="2800" dirty="0" err="1">
                <a:latin typeface="Times New Roman (Body)"/>
              </a:rPr>
              <a:t>Đưa</a:t>
            </a:r>
            <a:r>
              <a:rPr lang="en-US" sz="2800" dirty="0">
                <a:latin typeface="Times New Roman (Body)"/>
              </a:rPr>
              <a:t> ra </a:t>
            </a:r>
            <a:r>
              <a:rPr lang="vi-VN" sz="2800" dirty="0">
                <a:latin typeface="Times New Roman (Body)"/>
              </a:rPr>
              <a:t>cái nhìn đầy đủ hơn về các mặt hoạt động của hệ thống</a:t>
            </a:r>
            <a:r>
              <a:rPr lang="en-US" sz="2800" dirty="0">
                <a:latin typeface="Times New Roman (Body)"/>
              </a:rPr>
              <a:t>.</a:t>
            </a:r>
          </a:p>
          <a:p>
            <a:pPr marL="685800" lvl="1" indent="-360363" algn="just" fontAlgn="auto">
              <a:lnSpc>
                <a:spcPct val="120000"/>
              </a:lnSpc>
              <a:spcBef>
                <a:spcPts val="0"/>
              </a:spcBef>
              <a:buFont typeface="Wingdings" pitchFamily="2" charset="2"/>
              <a:buChar char="v"/>
              <a:tabLst>
                <a:tab pos="520700" algn="l"/>
              </a:tabLst>
              <a:defRPr/>
            </a:pPr>
            <a:r>
              <a:rPr lang="vi-VN" sz="2800" dirty="0">
                <a:latin typeface="Times New Roman (Body)"/>
              </a:rPr>
              <a:t>Là một trong số các đầu vào cho quá trình thiết kế hệ thống.</a:t>
            </a:r>
            <a:endParaRPr lang="en-US" sz="2800" dirty="0">
              <a:latin typeface="Times New Roman (Body)"/>
            </a:endParaRPr>
          </a:p>
          <a:p>
            <a:pPr marL="0" lvl="1" indent="273050" algn="just" eaLnBrk="1" fontAlgn="auto" hangingPunct="1">
              <a:lnSpc>
                <a:spcPct val="120000"/>
              </a:lnSpc>
              <a:spcBef>
                <a:spcPts val="0"/>
              </a:spcBef>
              <a:buFont typeface="Wingdings 2"/>
              <a:buNone/>
              <a:defRPr/>
            </a:pPr>
            <a:r>
              <a:rPr lang="vi-VN" sz="2800" dirty="0"/>
              <a:t>Phương pháp</a:t>
            </a:r>
            <a:r>
              <a:rPr lang="en-US" sz="2800" dirty="0"/>
              <a:t>: </a:t>
            </a:r>
            <a:r>
              <a:rPr lang="en-US" sz="2800" dirty="0" err="1"/>
              <a:t>Phương</a:t>
            </a:r>
            <a:r>
              <a:rPr lang="en-US" sz="2800" dirty="0"/>
              <a:t> </a:t>
            </a:r>
            <a:r>
              <a:rPr lang="en-US" sz="2800" dirty="0" err="1"/>
              <a:t>pháp</a:t>
            </a:r>
            <a:r>
              <a:rPr lang="vi-VN" sz="2800" dirty="0"/>
              <a:t> phân tích </a:t>
            </a:r>
            <a:r>
              <a:rPr lang="en-US" sz="2800" dirty="0"/>
              <a:t>T</a:t>
            </a:r>
            <a:r>
              <a:rPr lang="vi-VN" sz="2800" dirty="0"/>
              <a:t>op</a:t>
            </a:r>
            <a:r>
              <a:rPr lang="en-US" sz="2800" dirty="0"/>
              <a:t> </a:t>
            </a:r>
            <a:r>
              <a:rPr lang="vi-VN" sz="2800" dirty="0"/>
              <a:t>-</a:t>
            </a:r>
            <a:r>
              <a:rPr lang="en-US" sz="2800" dirty="0"/>
              <a:t> D</a:t>
            </a:r>
            <a:r>
              <a:rPr lang="vi-VN" sz="2800" dirty="0"/>
              <a:t>own. Hệ thống</a:t>
            </a:r>
            <a:r>
              <a:rPr lang="en-US" sz="2800" dirty="0"/>
              <a:t> </a:t>
            </a:r>
            <a:r>
              <a:rPr lang="vi-VN" sz="2800" dirty="0"/>
              <a:t>được mô tả bởi nhiều DFD ở nhiều mức</a:t>
            </a:r>
            <a:r>
              <a:rPr lang="en-US" sz="2800"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00B87EDA-3D24-4893-8381-DBCC27020EC6}" type="slidenum">
              <a:rPr lang="en-US"/>
              <a:pPr>
                <a:defRPr/>
              </a:pPr>
              <a:t>62</a:t>
            </a:fld>
            <a:endParaRPr lang="en-US"/>
          </a:p>
        </p:txBody>
      </p:sp>
      <p:sp>
        <p:nvSpPr>
          <p:cNvPr id="24580" name="Content Placeholder 3"/>
          <p:cNvSpPr>
            <a:spLocks noGrp="1"/>
          </p:cNvSpPr>
          <p:nvPr>
            <p:ph sz="quarter" idx="1"/>
          </p:nvPr>
        </p:nvSpPr>
        <p:spPr>
          <a:xfrm>
            <a:off x="457200" y="1066800"/>
            <a:ext cx="8153400" cy="4932218"/>
          </a:xfrm>
        </p:spPr>
        <p:txBody>
          <a:bodyPr/>
          <a:lstStyle/>
          <a:p>
            <a:pPr marL="290513" indent="-290513" algn="just">
              <a:lnSpc>
                <a:spcPct val="120000"/>
              </a:lnSpc>
              <a:spcBef>
                <a:spcPts val="0"/>
              </a:spcBef>
            </a:pPr>
            <a:r>
              <a:rPr lang="en-US" sz="2800" dirty="0" err="1"/>
              <a:t>Định</a:t>
            </a:r>
            <a:r>
              <a:rPr lang="en-US" sz="2800" dirty="0"/>
              <a:t> </a:t>
            </a:r>
            <a:r>
              <a:rPr lang="en-US" sz="2800" dirty="0" err="1"/>
              <a:t>nghĩa</a:t>
            </a:r>
            <a:r>
              <a:rPr lang="en-US" dirty="0"/>
              <a:t>	</a:t>
            </a:r>
          </a:p>
          <a:p>
            <a:pPr marL="548640" lvl="2" indent="-274320" algn="just">
              <a:lnSpc>
                <a:spcPct val="120000"/>
              </a:lnSpc>
              <a:spcBef>
                <a:spcPts val="0"/>
              </a:spcBef>
              <a:buClr>
                <a:schemeClr val="accent1"/>
              </a:buClr>
              <a:defRPr/>
            </a:pPr>
            <a:r>
              <a:rPr lang="en-US" sz="2400" dirty="0" err="1"/>
              <a:t>Biểu</a:t>
            </a:r>
            <a:r>
              <a:rPr lang="en-US" sz="2400" dirty="0"/>
              <a:t> </a:t>
            </a:r>
            <a:r>
              <a:rPr lang="en-US" sz="2400" dirty="0" err="1"/>
              <a:t>đồ</a:t>
            </a:r>
            <a:r>
              <a:rPr lang="vi-VN" sz="2400" dirty="0"/>
              <a:t> luồng dữ liệu (DFD - Data Flow Diagram) là một công cụ mô tả mối quan hệ thông tin giữa các công việc.</a:t>
            </a:r>
            <a:endParaRPr lang="en-US" sz="2400" dirty="0"/>
          </a:p>
          <a:p>
            <a:pPr marL="548640" lvl="2" indent="-274320" algn="just">
              <a:lnSpc>
                <a:spcPct val="120000"/>
              </a:lnSpc>
              <a:spcBef>
                <a:spcPts val="0"/>
              </a:spcBef>
              <a:buClr>
                <a:schemeClr val="accent1"/>
              </a:buClr>
              <a:defRPr/>
            </a:pPr>
            <a:r>
              <a:rPr lang="en-US" sz="2400" dirty="0"/>
              <a:t>Ví dụ: </a:t>
            </a:r>
            <a:r>
              <a:rPr lang="en-US" sz="2400" dirty="0" err="1"/>
              <a:t>Biểu</a:t>
            </a:r>
            <a:r>
              <a:rPr lang="en-US" sz="2400" dirty="0"/>
              <a:t> </a:t>
            </a:r>
            <a:r>
              <a:rPr lang="en-US" sz="2400" dirty="0" err="1"/>
              <a:t>đô</a:t>
            </a:r>
            <a:r>
              <a:rPr lang="en-US" sz="2400" dirty="0"/>
              <a:t>̀ </a:t>
            </a:r>
            <a:r>
              <a:rPr lang="en-US" sz="2400" dirty="0" err="1"/>
              <a:t>luồng</a:t>
            </a:r>
            <a:r>
              <a:rPr lang="en-US" sz="2400" dirty="0"/>
              <a:t> </a:t>
            </a:r>
            <a:r>
              <a:rPr lang="en-US" sz="2400" dirty="0" err="1"/>
              <a:t>dữ</a:t>
            </a:r>
            <a:r>
              <a:rPr lang="en-US" sz="2400" dirty="0"/>
              <a:t> </a:t>
            </a:r>
            <a:r>
              <a:rPr lang="en-US" sz="2400" dirty="0" err="1"/>
              <a:t>liệu</a:t>
            </a:r>
            <a:r>
              <a:rPr lang="en-US" sz="2400" dirty="0"/>
              <a:t> </a:t>
            </a:r>
            <a:r>
              <a:rPr lang="en-US" sz="2400" dirty="0" err="1"/>
              <a:t>Bán</a:t>
            </a:r>
            <a:r>
              <a:rPr lang="en-US" sz="2400" dirty="0"/>
              <a:t> </a:t>
            </a:r>
            <a:r>
              <a:rPr lang="en-US" sz="2400" dirty="0" err="1"/>
              <a:t>hàng</a:t>
            </a:r>
            <a:endParaRPr lang="en-US" sz="2400" dirty="0"/>
          </a:p>
        </p:txBody>
      </p:sp>
      <p:pic>
        <p:nvPicPr>
          <p:cNvPr id="24581" name="Picture 2"/>
          <p:cNvPicPr>
            <a:picLocks noChangeAspect="1" noChangeArrowheads="1"/>
          </p:cNvPicPr>
          <p:nvPr/>
        </p:nvPicPr>
        <p:blipFill>
          <a:blip r:embed="rId3"/>
          <a:srcRect/>
          <a:stretch>
            <a:fillRect/>
          </a:stretch>
        </p:blipFill>
        <p:spPr bwMode="auto">
          <a:xfrm>
            <a:off x="820737" y="3276600"/>
            <a:ext cx="7561263" cy="2928938"/>
          </a:xfrm>
          <a:prstGeom prst="rect">
            <a:avLst/>
          </a:prstGeom>
          <a:noFill/>
          <a:ln w="9525">
            <a:noFill/>
            <a:miter lim="800000"/>
            <a:headEnd/>
            <a:tailEnd/>
          </a:ln>
        </p:spPr>
      </p:pic>
      <p:sp>
        <p:nvSpPr>
          <p:cNvPr id="7" name="Title 1"/>
          <p:cNvSpPr>
            <a:spLocks noGrp="1"/>
          </p:cNvSpPr>
          <p:nvPr>
            <p:ph type="title"/>
          </p:nvPr>
        </p:nvSpPr>
        <p:spPr>
          <a:xfrm>
            <a:off x="457200" y="228600"/>
            <a:ext cx="8153400" cy="630382"/>
          </a:xfrm>
        </p:spPr>
        <p:txBody>
          <a:bodyPr>
            <a:normAutofit fontScale="90000"/>
          </a:bodyPr>
          <a:lstStyle/>
          <a:p>
            <a:pPr eaLnBrk="1" hangingPunct="1"/>
            <a:r>
              <a:rPr lang="en-US" sz="3600" dirty="0"/>
              <a:t>3.2.2. </a:t>
            </a:r>
            <a:r>
              <a:rPr lang="en-US" sz="3600" dirty="0" err="1"/>
              <a:t>Biểu</a:t>
            </a:r>
            <a:r>
              <a:rPr lang="en-US" sz="3600" dirty="0"/>
              <a:t> </a:t>
            </a:r>
            <a:r>
              <a:rPr lang="en-US" sz="3600" dirty="0" err="1"/>
              <a:t>đô</a:t>
            </a:r>
            <a:r>
              <a:rPr lang="en-US" sz="3600" dirty="0"/>
              <a:t>̀ </a:t>
            </a:r>
            <a:r>
              <a:rPr lang="en-US" sz="3600" dirty="0" err="1"/>
              <a:t>luồng</a:t>
            </a:r>
            <a:r>
              <a:rPr lang="en-US" sz="3600" dirty="0"/>
              <a:t> </a:t>
            </a:r>
            <a:r>
              <a:rPr lang="en-US" sz="3600" dirty="0" err="1"/>
              <a:t>dữ</a:t>
            </a:r>
            <a:r>
              <a:rPr lang="en-US" sz="3600" dirty="0"/>
              <a:t> </a:t>
            </a:r>
            <a:r>
              <a:rPr lang="en-US" sz="3600" dirty="0" err="1"/>
              <a:t>liệu</a:t>
            </a:r>
            <a:r>
              <a:rPr lang="en-US" sz="3600" dirty="0"/>
              <a:t> – DFD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228600"/>
            <a:ext cx="8024812" cy="642651"/>
          </a:xfrm>
        </p:spPr>
        <p:txBody>
          <a:bodyPr/>
          <a:lstStyle/>
          <a:p>
            <a:pPr algn="ctr" eaLnBrk="1" hangingPunct="1"/>
            <a:r>
              <a:rPr lang="en-US" sz="3200" dirty="0"/>
              <a:t>5 </a:t>
            </a:r>
            <a:r>
              <a:rPr lang="en-US" sz="3200" dirty="0" err="1"/>
              <a:t>yếu</a:t>
            </a:r>
            <a:r>
              <a:rPr lang="en-US" sz="3200" dirty="0"/>
              <a:t> </a:t>
            </a:r>
            <a:r>
              <a:rPr lang="en-US" sz="3200" dirty="0" err="1"/>
              <a:t>tô</a:t>
            </a:r>
            <a:r>
              <a:rPr lang="en-US" sz="3200" dirty="0"/>
              <a:t>́ </a:t>
            </a:r>
            <a:r>
              <a:rPr lang="en-US" sz="3200" dirty="0" err="1"/>
              <a:t>chính</a:t>
            </a:r>
            <a:r>
              <a:rPr lang="en-US" sz="3200" dirty="0"/>
              <a:t> </a:t>
            </a:r>
            <a:r>
              <a:rPr lang="en-US" sz="3200" dirty="0" err="1"/>
              <a:t>trong</a:t>
            </a:r>
            <a:r>
              <a:rPr lang="en-US" sz="3200" dirty="0"/>
              <a:t> </a:t>
            </a:r>
            <a:r>
              <a:rPr lang="en-US" sz="3200" dirty="0" err="1"/>
              <a:t>biểu</a:t>
            </a:r>
            <a:r>
              <a:rPr lang="en-US" sz="3200" dirty="0"/>
              <a:t> </a:t>
            </a:r>
            <a:r>
              <a:rPr lang="en-US" sz="3200" dirty="0" err="1"/>
              <a:t>đô</a:t>
            </a:r>
            <a:r>
              <a:rPr lang="en-US" sz="3200" dirty="0"/>
              <a:t>̀ DFD</a:t>
            </a:r>
          </a:p>
        </p:txBody>
      </p:sp>
      <p:sp>
        <p:nvSpPr>
          <p:cNvPr id="3" name="Slide Number Placeholder 2"/>
          <p:cNvSpPr>
            <a:spLocks noGrp="1"/>
          </p:cNvSpPr>
          <p:nvPr>
            <p:ph type="sldNum" sz="quarter" idx="12"/>
          </p:nvPr>
        </p:nvSpPr>
        <p:spPr/>
        <p:txBody>
          <a:bodyPr/>
          <a:lstStyle/>
          <a:p>
            <a:pPr>
              <a:defRPr/>
            </a:pPr>
            <a:fld id="{D8D1A56C-94FE-4B49-868B-5558319BCAE3}" type="slidenum">
              <a:rPr lang="en-US"/>
              <a:pPr>
                <a:defRPr/>
              </a:pPr>
              <a:t>63</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64947352"/>
              </p:ext>
            </p:extLst>
          </p:nvPr>
        </p:nvGraphicFramePr>
        <p:xfrm>
          <a:off x="457200" y="1143000"/>
          <a:ext cx="8305800" cy="4914901"/>
        </p:xfrm>
        <a:graphic>
          <a:graphicData uri="http://schemas.openxmlformats.org/drawingml/2006/table">
            <a:tbl>
              <a:tblPr/>
              <a:tblGrid>
                <a:gridCol w="923027">
                  <a:extLst>
                    <a:ext uri="{9D8B030D-6E8A-4147-A177-3AD203B41FA5}">
                      <a16:colId xmlns:a16="http://schemas.microsoft.com/office/drawing/2014/main" val="20000"/>
                    </a:ext>
                  </a:extLst>
                </a:gridCol>
                <a:gridCol w="1384539">
                  <a:extLst>
                    <a:ext uri="{9D8B030D-6E8A-4147-A177-3AD203B41FA5}">
                      <a16:colId xmlns:a16="http://schemas.microsoft.com/office/drawing/2014/main" val="20001"/>
                    </a:ext>
                  </a:extLst>
                </a:gridCol>
                <a:gridCol w="1538378">
                  <a:extLst>
                    <a:ext uri="{9D8B030D-6E8A-4147-A177-3AD203B41FA5}">
                      <a16:colId xmlns:a16="http://schemas.microsoft.com/office/drawing/2014/main" val="20002"/>
                    </a:ext>
                  </a:extLst>
                </a:gridCol>
                <a:gridCol w="1411856">
                  <a:extLst>
                    <a:ext uri="{9D8B030D-6E8A-4147-A177-3AD203B41FA5}">
                      <a16:colId xmlns:a16="http://schemas.microsoft.com/office/drawing/2014/main" val="20003"/>
                    </a:ext>
                  </a:extLst>
                </a:gridCol>
                <a:gridCol w="1511061">
                  <a:extLst>
                    <a:ext uri="{9D8B030D-6E8A-4147-A177-3AD203B41FA5}">
                      <a16:colId xmlns:a16="http://schemas.microsoft.com/office/drawing/2014/main" val="20004"/>
                    </a:ext>
                  </a:extLst>
                </a:gridCol>
                <a:gridCol w="1536939">
                  <a:extLst>
                    <a:ext uri="{9D8B030D-6E8A-4147-A177-3AD203B41FA5}">
                      <a16:colId xmlns:a16="http://schemas.microsoft.com/office/drawing/2014/main" val="20005"/>
                    </a:ext>
                  </a:extLst>
                </a:gridCol>
              </a:tblGrid>
              <a:tr h="712629">
                <a:tc>
                  <a:txBody>
                    <a:bodyPr/>
                    <a:lstStyle/>
                    <a:p>
                      <a:pPr marL="0" marR="0" lvl="0" indent="269875" algn="ctr" defTabSz="914400" rtl="0" eaLnBrk="1" fontAlgn="base" latinLnBrk="0" hangingPunct="1">
                        <a:lnSpc>
                          <a:spcPct val="100000"/>
                        </a:lnSpc>
                        <a:spcBef>
                          <a:spcPts val="30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Chức năng</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dirty="0" err="1">
                          <a:ln>
                            <a:noFill/>
                          </a:ln>
                          <a:solidFill>
                            <a:schemeClr val="tx1"/>
                          </a:solidFill>
                          <a:effectLst/>
                          <a:latin typeface="Tahoma" pitchFamily="34" charset="0"/>
                          <a:cs typeface="Times New Roman" pitchFamily="18" charset="0"/>
                        </a:rPr>
                        <a:t>Luồng</a:t>
                      </a:r>
                      <a:r>
                        <a:rPr kumimoji="0" lang="en-US" sz="1600" b="1" i="0" u="none" strike="noStrike" cap="none" normalizeH="0" baseline="0" dirty="0">
                          <a:ln>
                            <a:noFill/>
                          </a:ln>
                          <a:solidFill>
                            <a:schemeClr val="tx1"/>
                          </a:solidFill>
                          <a:effectLst/>
                          <a:latin typeface="Tahoma" pitchFamily="34" charset="0"/>
                          <a:cs typeface="Times New Roman" pitchFamily="18" charset="0"/>
                        </a:rPr>
                        <a:t> </a:t>
                      </a:r>
                      <a:r>
                        <a:rPr kumimoji="0" lang="en-US" sz="1600" b="1" i="0" u="none" strike="noStrike" cap="none" normalizeH="0" baseline="0" dirty="0" err="1">
                          <a:ln>
                            <a:noFill/>
                          </a:ln>
                          <a:solidFill>
                            <a:schemeClr val="tx1"/>
                          </a:solidFill>
                          <a:effectLst/>
                          <a:latin typeface="Tahoma" pitchFamily="34" charset="0"/>
                          <a:cs typeface="Times New Roman" pitchFamily="18" charset="0"/>
                        </a:rPr>
                        <a:t>dữ</a:t>
                      </a:r>
                      <a:r>
                        <a:rPr kumimoji="0" lang="en-US" sz="1600" b="1" i="0" u="none" strike="noStrike" cap="none" normalizeH="0" baseline="0" dirty="0">
                          <a:ln>
                            <a:noFill/>
                          </a:ln>
                          <a:solidFill>
                            <a:schemeClr val="tx1"/>
                          </a:solidFill>
                          <a:effectLst/>
                          <a:latin typeface="Tahoma" pitchFamily="34" charset="0"/>
                          <a:cs typeface="Times New Roman" pitchFamily="18" charset="0"/>
                        </a:rPr>
                        <a:t> </a:t>
                      </a:r>
                      <a:r>
                        <a:rPr kumimoji="0" lang="en-US" sz="1600" b="1" i="0" u="none" strike="noStrike" cap="none" normalizeH="0" baseline="0" dirty="0" err="1">
                          <a:ln>
                            <a:noFill/>
                          </a:ln>
                          <a:solidFill>
                            <a:schemeClr val="tx1"/>
                          </a:solidFill>
                          <a:effectLst/>
                          <a:latin typeface="Tahoma" pitchFamily="34" charset="0"/>
                          <a:cs typeface="Times New Roman" pitchFamily="18" charset="0"/>
                        </a:rPr>
                        <a:t>liệu</a:t>
                      </a:r>
                      <a:endParaRPr kumimoji="0" lang="en-US" sz="16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Kho dữ liệu</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Tác nhân ngoài</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Tác nhân trong</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789858">
                <a:tc>
                  <a:txBody>
                    <a:body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Định nghĩa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err="1">
                          <a:ln>
                            <a:noFill/>
                          </a:ln>
                          <a:solidFill>
                            <a:schemeClr val="tx1"/>
                          </a:solidFill>
                          <a:effectLst/>
                          <a:latin typeface="Tahoma" pitchFamily="34" charset="0"/>
                          <a:cs typeface="Times New Roman" pitchFamily="18" charset="0"/>
                        </a:rPr>
                        <a:t>Nhiệm</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vụ</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xử</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lý</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thông</a:t>
                      </a:r>
                      <a:r>
                        <a:rPr kumimoji="0" lang="en-US" sz="1800" b="0" i="0" u="none" strike="noStrike" cap="none" normalizeH="0" baseline="0" dirty="0">
                          <a:ln>
                            <a:noFill/>
                          </a:ln>
                          <a:solidFill>
                            <a:schemeClr val="tx1"/>
                          </a:solidFill>
                          <a:effectLst/>
                          <a:latin typeface="Tahoma" pitchFamily="34" charset="0"/>
                          <a:cs typeface="Times New Roman" pitchFamily="18" charset="0"/>
                        </a:rPr>
                        <a:t> tin</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err="1">
                          <a:ln>
                            <a:noFill/>
                          </a:ln>
                          <a:solidFill>
                            <a:schemeClr val="tx1"/>
                          </a:solidFill>
                          <a:effectLst/>
                          <a:latin typeface="Tahoma" pitchFamily="34" charset="0"/>
                          <a:cs typeface="Times New Roman" pitchFamily="18" charset="0"/>
                        </a:rPr>
                        <a:t>Thông</a:t>
                      </a:r>
                      <a:r>
                        <a:rPr kumimoji="0" lang="en-US" sz="1800" b="0" i="0" u="none" strike="noStrike" cap="none" normalizeH="0" baseline="0" dirty="0">
                          <a:ln>
                            <a:noFill/>
                          </a:ln>
                          <a:solidFill>
                            <a:schemeClr val="tx1"/>
                          </a:solidFill>
                          <a:effectLst/>
                          <a:latin typeface="Tahoma" pitchFamily="34" charset="0"/>
                          <a:cs typeface="Times New Roman" pitchFamily="18" charset="0"/>
                        </a:rPr>
                        <a:t> tin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vào</a:t>
                      </a:r>
                      <a:r>
                        <a:rPr kumimoji="0" lang="en-US" sz="1800" b="0" i="0" u="none" strike="noStrike" cap="none" normalizeH="0" baseline="0" dirty="0">
                          <a:ln>
                            <a:noFill/>
                          </a:ln>
                          <a:solidFill>
                            <a:schemeClr val="tx1"/>
                          </a:solidFill>
                          <a:effectLst/>
                          <a:latin typeface="Tahoma" pitchFamily="34" charset="0"/>
                          <a:cs typeface="Times New Roman" pitchFamily="18" charset="0"/>
                        </a:rPr>
                        <a:t>/ra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một</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chức</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năng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xử</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lý</a:t>
                      </a:r>
                      <a:endParaRPr kumimoji="0" lang="en-US" sz="18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err="1">
                          <a:ln>
                            <a:noFill/>
                          </a:ln>
                          <a:solidFill>
                            <a:schemeClr val="tx1"/>
                          </a:solidFill>
                          <a:effectLst/>
                          <a:latin typeface="Tahoma" pitchFamily="34" charset="0"/>
                          <a:cs typeface="Times New Roman" pitchFamily="18" charset="0"/>
                        </a:rPr>
                        <a:t>Nơi</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lưu</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trữ</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thông</a:t>
                      </a:r>
                      <a:r>
                        <a:rPr kumimoji="0" lang="en-US" sz="1800" b="0" i="0" u="none" strike="noStrike" cap="none" normalizeH="0" baseline="0" dirty="0">
                          <a:ln>
                            <a:noFill/>
                          </a:ln>
                          <a:solidFill>
                            <a:schemeClr val="tx1"/>
                          </a:solidFill>
                          <a:effectLst/>
                          <a:latin typeface="Tahoma" pitchFamily="34" charset="0"/>
                          <a:cs typeface="Times New Roman" pitchFamily="18" charset="0"/>
                        </a:rPr>
                        <a:t> tin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trong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một</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thời</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gian</a:t>
                      </a:r>
                      <a:endParaRPr kumimoji="0" lang="en-US" sz="18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err="1">
                          <a:ln>
                            <a:noFill/>
                          </a:ln>
                          <a:solidFill>
                            <a:schemeClr val="tx1"/>
                          </a:solidFill>
                          <a:effectLst/>
                          <a:latin typeface="Tahoma" pitchFamily="34" charset="0"/>
                          <a:cs typeface="Times New Roman" pitchFamily="18" charset="0"/>
                        </a:rPr>
                        <a:t>Người</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tổ</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chức</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ngoài</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hệ</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thống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có</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giao</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tiếp</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với</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hệ</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thống</a:t>
                      </a:r>
                      <a:endParaRPr kumimoji="0" lang="en-US" sz="18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300"/>
                        </a:spcBef>
                        <a:spcAft>
                          <a:spcPts val="300"/>
                        </a:spcAft>
                        <a:buClrTx/>
                        <a:buSzTx/>
                        <a:buFontTx/>
                        <a:buNone/>
                        <a:tabLst/>
                      </a:pPr>
                      <a:r>
                        <a:rPr kumimoji="0" lang="en-US" sz="1800" b="0" i="0" u="none" strike="noStrike" cap="none" normalizeH="0" baseline="0" dirty="0" err="1">
                          <a:ln>
                            <a:noFill/>
                          </a:ln>
                          <a:solidFill>
                            <a:schemeClr val="tx1"/>
                          </a:solidFill>
                          <a:effectLst/>
                          <a:latin typeface="Tahoma" pitchFamily="34" charset="0"/>
                          <a:cs typeface="Times New Roman" pitchFamily="18" charset="0"/>
                        </a:rPr>
                        <a:t>Một</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chức</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năng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một</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hệ</a:t>
                      </a:r>
                      <a:r>
                        <a:rPr kumimoji="0" lang="en-US" sz="1800" b="0" i="0" u="none" strike="noStrike" cap="none" normalizeH="0" baseline="0" dirty="0">
                          <a:ln>
                            <a:noFill/>
                          </a:ln>
                          <a:solidFill>
                            <a:schemeClr val="tx1"/>
                          </a:solidFill>
                          <a:effectLst/>
                          <a:latin typeface="Tahoma" pitchFamily="34" charset="0"/>
                          <a:cs typeface="Times New Roman" pitchFamily="18" charset="0"/>
                        </a:rPr>
                        <a:t> con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của</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hệ</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thống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nhưng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được</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mô</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tả</a:t>
                      </a:r>
                      <a:r>
                        <a:rPr kumimoji="0" lang="en-US" sz="1800" b="0" i="0" u="none" strike="noStrike" cap="none" normalizeH="0" baseline="0" dirty="0">
                          <a:ln>
                            <a:noFill/>
                          </a:ln>
                          <a:solidFill>
                            <a:schemeClr val="tx1"/>
                          </a:solidFill>
                          <a:effectLst/>
                          <a:latin typeface="Tahoma" pitchFamily="34" charset="0"/>
                          <a:cs typeface="Times New Roman" pitchFamily="18" charset="0"/>
                        </a:rPr>
                        <a:t> ở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trang</a:t>
                      </a:r>
                      <a:r>
                        <a:rPr kumimoji="0" lang="en-US" sz="1800" b="0" i="0" u="none" strike="noStrike" cap="none" normalizeH="0" baseline="0" dirty="0">
                          <a:ln>
                            <a:noFill/>
                          </a:ln>
                          <a:solidFill>
                            <a:schemeClr val="tx1"/>
                          </a:solidFill>
                          <a:effectLst/>
                          <a:latin typeface="Tahoma" pitchFamily="34" charset="0"/>
                          <a:cs typeface="Times New Roman" pitchFamily="18" charset="0"/>
                        </a:rPr>
                        <a:t> </a:t>
                      </a:r>
                      <a:r>
                        <a:rPr kumimoji="0" lang="en-US" sz="1800" b="0" i="0" u="none" strike="noStrike" cap="none" normalizeH="0" baseline="0" dirty="0" err="1">
                          <a:ln>
                            <a:noFill/>
                          </a:ln>
                          <a:solidFill>
                            <a:schemeClr val="tx1"/>
                          </a:solidFill>
                          <a:effectLst/>
                          <a:latin typeface="Tahoma" pitchFamily="34" charset="0"/>
                          <a:cs typeface="Times New Roman" pitchFamily="18" charset="0"/>
                        </a:rPr>
                        <a:t>khác</a:t>
                      </a:r>
                      <a:endParaRPr kumimoji="0" lang="en-US" sz="18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2883">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Tên đi kèm</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ahoma" pitchFamily="34" charset="0"/>
                          <a:cs typeface="Times New Roman" pitchFamily="18" charset="0"/>
                        </a:rPr>
                        <a:t>Động từ</a:t>
                      </a:r>
                      <a:br>
                        <a:rPr kumimoji="0" lang="en-US" sz="1600" b="0" i="1" u="none" strike="noStrike" cap="none" normalizeH="0" baseline="0">
                          <a:ln>
                            <a:noFill/>
                          </a:ln>
                          <a:solidFill>
                            <a:schemeClr val="tx1"/>
                          </a:solidFill>
                          <a:effectLst/>
                          <a:latin typeface="Tahoma" pitchFamily="34" charset="0"/>
                          <a:cs typeface="Times New Roman" pitchFamily="18" charset="0"/>
                        </a:rPr>
                      </a:br>
                      <a:r>
                        <a:rPr kumimoji="0" lang="en-US" sz="1600" b="0" i="1" u="none" strike="noStrike" cap="none" normalizeH="0" baseline="0">
                          <a:ln>
                            <a:noFill/>
                          </a:ln>
                          <a:solidFill>
                            <a:schemeClr val="tx1"/>
                          </a:solidFill>
                          <a:effectLst/>
                          <a:latin typeface="Tahoma" pitchFamily="34" charset="0"/>
                          <a:cs typeface="Times New Roman" pitchFamily="18" charset="0"/>
                        </a:rPr>
                        <a:t>(+ bổ ngữ)</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ahoma" pitchFamily="34" charset="0"/>
                          <a:cs typeface="Times New Roman" pitchFamily="18" charset="0"/>
                        </a:rPr>
                        <a:t>Danh từ</a:t>
                      </a:r>
                      <a:br>
                        <a:rPr kumimoji="0" lang="en-US" sz="1600" b="0" i="0" u="none" strike="noStrike" cap="none" normalizeH="0" baseline="0">
                          <a:ln>
                            <a:noFill/>
                          </a:ln>
                          <a:solidFill>
                            <a:schemeClr val="tx1"/>
                          </a:solidFill>
                          <a:effectLst/>
                          <a:latin typeface="Tahoma" pitchFamily="34" charset="0"/>
                          <a:cs typeface="Times New Roman" pitchFamily="18" charset="0"/>
                        </a:rPr>
                      </a:br>
                      <a:r>
                        <a:rPr kumimoji="0" lang="en-US" sz="1600" b="0" i="1" u="none" strike="noStrike" cap="none" normalizeH="0" baseline="0">
                          <a:ln>
                            <a:noFill/>
                          </a:ln>
                          <a:solidFill>
                            <a:schemeClr val="tx1"/>
                          </a:solidFill>
                          <a:effectLst/>
                          <a:latin typeface="Tahoma" pitchFamily="34" charset="0"/>
                          <a:cs typeface="Times New Roman" pitchFamily="18" charset="0"/>
                        </a:rPr>
                        <a:t>(+ tính từ)</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ahoma" pitchFamily="34" charset="0"/>
                          <a:cs typeface="Times New Roman" pitchFamily="18" charset="0"/>
                        </a:rPr>
                        <a:t>Danh từ</a:t>
                      </a:r>
                      <a:br>
                        <a:rPr kumimoji="0" lang="en-US" sz="1600" b="0" i="0" u="none" strike="noStrike" cap="none" normalizeH="0" baseline="0">
                          <a:ln>
                            <a:noFill/>
                          </a:ln>
                          <a:solidFill>
                            <a:schemeClr val="tx1"/>
                          </a:solidFill>
                          <a:effectLst/>
                          <a:latin typeface="Tahoma" pitchFamily="34" charset="0"/>
                          <a:cs typeface="Times New Roman" pitchFamily="18" charset="0"/>
                        </a:rPr>
                      </a:br>
                      <a:r>
                        <a:rPr kumimoji="0" lang="en-US" sz="1600" b="0" i="1" u="none" strike="noStrike" cap="none" normalizeH="0" baseline="0">
                          <a:ln>
                            <a:noFill/>
                          </a:ln>
                          <a:solidFill>
                            <a:schemeClr val="tx1"/>
                          </a:solidFill>
                          <a:effectLst/>
                          <a:latin typeface="Tahoma" pitchFamily="34" charset="0"/>
                          <a:cs typeface="Times New Roman" pitchFamily="18" charset="0"/>
                        </a:rPr>
                        <a:t>(+ tính từ)</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ahoma" pitchFamily="34" charset="0"/>
                          <a:cs typeface="Times New Roman" pitchFamily="18" charset="0"/>
                        </a:rPr>
                        <a:t>Danh từ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0" i="0" u="none" strike="noStrike" cap="none" normalizeH="0" baseline="0">
                          <a:ln>
                            <a:noFill/>
                          </a:ln>
                          <a:solidFill>
                            <a:schemeClr val="tx1"/>
                          </a:solidFill>
                          <a:effectLst/>
                          <a:latin typeface="Tahoma" pitchFamily="34" charset="0"/>
                          <a:cs typeface="Times New Roman" pitchFamily="18" charset="0"/>
                        </a:rPr>
                        <a:t>Động từ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1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cs typeface="Times New Roman" pitchFamily="18" charset="0"/>
                        </a:rPr>
                        <a:t>Biểu đồ</a:t>
                      </a:r>
                      <a:r>
                        <a:rPr kumimoji="0" lang="en-US" sz="1600" b="0" i="0" u="none" strike="noStrike" cap="none" normalizeH="0" baseline="0">
                          <a:ln>
                            <a:noFill/>
                          </a:ln>
                          <a:solidFill>
                            <a:schemeClr val="tx1"/>
                          </a:solidFill>
                          <a:effectLst/>
                          <a:latin typeface="Calibri" pitchFamily="34" charset="0"/>
                          <a:cs typeface="Times New Roman" pitchFamily="18" charset="0"/>
                        </a:rPr>
                        <a:t>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4332">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a:ln>
                            <a:noFill/>
                          </a:ln>
                          <a:solidFill>
                            <a:schemeClr val="tx1"/>
                          </a:solidFill>
                          <a:effectLst/>
                          <a:latin typeface="Tahoma" pitchFamily="34" charset="0"/>
                          <a:cs typeface="Times New Roman" pitchFamily="18" charset="0"/>
                        </a:rPr>
                        <a:t>Ví dụ</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400" b="0" i="0" u="none" strike="noStrike" cap="none" normalizeH="0" baseline="0">
                          <a:ln>
                            <a:noFill/>
                          </a:ln>
                          <a:solidFill>
                            <a:schemeClr val="tx1"/>
                          </a:solidFill>
                          <a:effectLst/>
                          <a:latin typeface="Tahoma" pitchFamily="34" charset="0"/>
                          <a:cs typeface="Times New Roman" pitchFamily="18" charset="0"/>
                        </a:rPr>
                        <a:t>Hóa đơn đã xác nhận chi</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dirty="0">
                        <a:ln>
                          <a:noFill/>
                        </a:ln>
                        <a:solidFill>
                          <a:schemeClr val="tx1"/>
                        </a:solidFill>
                        <a:effectLst/>
                        <a:latin typeface="Tahoma" pitchFamily="34" charset="0"/>
                        <a:cs typeface="Times New Roman" pitchFamily="18" charset="0"/>
                      </a:endParaRPr>
                    </a:p>
                    <a:p>
                      <a:pPr marL="0" marR="0" lvl="0" indent="269875" algn="ctr" defTabSz="914400" rtl="0" eaLnBrk="1" fontAlgn="base" latinLnBrk="0" hangingPunct="1">
                        <a:lnSpc>
                          <a:spcPct val="100000"/>
                        </a:lnSpc>
                        <a:spcBef>
                          <a:spcPts val="300"/>
                        </a:spcBef>
                        <a:spcAft>
                          <a:spcPts val="300"/>
                        </a:spcAft>
                        <a:buClrTx/>
                        <a:buSzTx/>
                        <a:buFontTx/>
                        <a:buNone/>
                        <a:tabLst/>
                      </a:pPr>
                      <a:endParaRPr kumimoji="0" lang="en-US" sz="1000" b="0" i="0" u="none" strike="noStrike" cap="none" normalizeH="0" baseline="0" dirty="0">
                        <a:ln>
                          <a:noFill/>
                        </a:ln>
                        <a:solidFill>
                          <a:schemeClr val="tx1"/>
                        </a:solidFill>
                        <a:effectLst/>
                        <a:latin typeface="Tahoma"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 name="Group 3">
            <a:extLst>
              <a:ext uri="{FF2B5EF4-FFF2-40B4-BE49-F238E27FC236}">
                <a16:creationId xmlns:a16="http://schemas.microsoft.com/office/drawing/2014/main" id="{C433AEBE-B169-4944-B23D-56405BC30DD6}"/>
              </a:ext>
            </a:extLst>
          </p:cNvPr>
          <p:cNvGrpSpPr/>
          <p:nvPr/>
        </p:nvGrpSpPr>
        <p:grpSpPr>
          <a:xfrm>
            <a:off x="1447800" y="4483768"/>
            <a:ext cx="7110412" cy="1524000"/>
            <a:chOff x="1447800" y="4483768"/>
            <a:chExt cx="7110412" cy="1524000"/>
          </a:xfrm>
        </p:grpSpPr>
        <p:sp>
          <p:nvSpPr>
            <p:cNvPr id="25649" name="Oval 25"/>
            <p:cNvSpPr>
              <a:spLocks noChangeArrowheads="1"/>
            </p:cNvSpPr>
            <p:nvPr/>
          </p:nvSpPr>
          <p:spPr bwMode="auto">
            <a:xfrm>
              <a:off x="1510443" y="4483768"/>
              <a:ext cx="1027527" cy="494382"/>
            </a:xfrm>
            <a:prstGeom prst="ellipse">
              <a:avLst/>
            </a:prstGeom>
            <a:solidFill>
              <a:srgbClr val="FFFFFF"/>
            </a:solidFill>
            <a:ln w="9525">
              <a:solidFill>
                <a:srgbClr val="000000"/>
              </a:solidFill>
              <a:round/>
              <a:headEnd/>
              <a:tailEnd/>
            </a:ln>
          </p:spPr>
          <p:txBody>
            <a:bodyPr/>
            <a:lstStyle/>
            <a:p>
              <a:pPr algn="ctr"/>
              <a:r>
                <a:rPr lang="en-US" sz="1600"/>
                <a:t>Tên</a:t>
              </a:r>
            </a:p>
          </p:txBody>
        </p:sp>
        <p:sp>
          <p:nvSpPr>
            <p:cNvPr id="25650" name="Line 24"/>
            <p:cNvSpPr>
              <a:spLocks noChangeShapeType="1"/>
            </p:cNvSpPr>
            <p:nvPr/>
          </p:nvSpPr>
          <p:spPr bwMode="auto">
            <a:xfrm>
              <a:off x="2971794" y="4899099"/>
              <a:ext cx="1066796" cy="0"/>
            </a:xfrm>
            <a:prstGeom prst="line">
              <a:avLst/>
            </a:prstGeom>
            <a:noFill/>
            <a:ln w="9525">
              <a:solidFill>
                <a:srgbClr val="000000"/>
              </a:solidFill>
              <a:round/>
              <a:headEnd/>
              <a:tailEnd type="triangle" w="sm" len="sm"/>
            </a:ln>
          </p:spPr>
          <p:txBody>
            <a:bodyPr/>
            <a:lstStyle/>
            <a:p>
              <a:endParaRPr lang="en-US"/>
            </a:p>
          </p:txBody>
        </p:sp>
        <p:sp>
          <p:nvSpPr>
            <p:cNvPr id="25651" name="Text Box 23"/>
            <p:cNvSpPr txBox="1">
              <a:spLocks noChangeArrowheads="1"/>
            </p:cNvSpPr>
            <p:nvPr/>
          </p:nvSpPr>
          <p:spPr bwMode="auto">
            <a:xfrm>
              <a:off x="6064659" y="4607152"/>
              <a:ext cx="761997" cy="371819"/>
            </a:xfrm>
            <a:prstGeom prst="rect">
              <a:avLst/>
            </a:prstGeom>
            <a:noFill/>
            <a:ln w="9525">
              <a:solidFill>
                <a:srgbClr val="000000"/>
              </a:solidFill>
              <a:miter lim="800000"/>
              <a:headEnd/>
              <a:tailEnd/>
            </a:ln>
          </p:spPr>
          <p:txBody>
            <a:bodyPr/>
            <a:lstStyle/>
            <a:p>
              <a:pPr algn="ctr"/>
              <a:r>
                <a:rPr lang="en-US" sz="1600"/>
                <a:t>Tên</a:t>
              </a:r>
            </a:p>
          </p:txBody>
        </p:sp>
        <p:sp>
          <p:nvSpPr>
            <p:cNvPr id="25652" name="Text Box 22"/>
            <p:cNvSpPr txBox="1">
              <a:spLocks noChangeArrowheads="1"/>
            </p:cNvSpPr>
            <p:nvPr/>
          </p:nvSpPr>
          <p:spPr bwMode="auto">
            <a:xfrm>
              <a:off x="3086794" y="4600266"/>
              <a:ext cx="761997" cy="371819"/>
            </a:xfrm>
            <a:prstGeom prst="rect">
              <a:avLst/>
            </a:prstGeom>
            <a:noFill/>
            <a:ln w="9525">
              <a:noFill/>
              <a:miter lim="800000"/>
              <a:headEnd/>
              <a:tailEnd/>
            </a:ln>
          </p:spPr>
          <p:txBody>
            <a:bodyPr/>
            <a:lstStyle/>
            <a:p>
              <a:pPr algn="ctr"/>
              <a:r>
                <a:rPr lang="en-US" sz="1600"/>
                <a:t>Tên</a:t>
              </a:r>
            </a:p>
          </p:txBody>
        </p:sp>
        <p:sp>
          <p:nvSpPr>
            <p:cNvPr id="25653" name="Line 21"/>
            <p:cNvSpPr>
              <a:spLocks noChangeShapeType="1"/>
            </p:cNvSpPr>
            <p:nvPr/>
          </p:nvSpPr>
          <p:spPr bwMode="auto">
            <a:xfrm>
              <a:off x="4558430" y="4651219"/>
              <a:ext cx="914396" cy="0"/>
            </a:xfrm>
            <a:prstGeom prst="line">
              <a:avLst/>
            </a:prstGeom>
            <a:noFill/>
            <a:ln w="9525">
              <a:solidFill>
                <a:srgbClr val="000000"/>
              </a:solidFill>
              <a:round/>
              <a:headEnd/>
              <a:tailEnd/>
            </a:ln>
          </p:spPr>
          <p:txBody>
            <a:bodyPr/>
            <a:lstStyle/>
            <a:p>
              <a:endParaRPr lang="en-US"/>
            </a:p>
          </p:txBody>
        </p:sp>
        <p:sp>
          <p:nvSpPr>
            <p:cNvPr id="25654" name="Line 20"/>
            <p:cNvSpPr>
              <a:spLocks noChangeShapeType="1"/>
            </p:cNvSpPr>
            <p:nvPr/>
          </p:nvSpPr>
          <p:spPr bwMode="auto">
            <a:xfrm>
              <a:off x="4558430" y="4899099"/>
              <a:ext cx="914396" cy="0"/>
            </a:xfrm>
            <a:prstGeom prst="line">
              <a:avLst/>
            </a:prstGeom>
            <a:noFill/>
            <a:ln w="9525">
              <a:solidFill>
                <a:srgbClr val="000000"/>
              </a:solidFill>
              <a:round/>
              <a:headEnd/>
              <a:tailEnd/>
            </a:ln>
          </p:spPr>
          <p:txBody>
            <a:bodyPr/>
            <a:lstStyle/>
            <a:p>
              <a:endParaRPr lang="en-US"/>
            </a:p>
          </p:txBody>
        </p:sp>
        <p:sp>
          <p:nvSpPr>
            <p:cNvPr id="25655" name="Text Box 19"/>
            <p:cNvSpPr txBox="1">
              <a:spLocks noChangeArrowheads="1"/>
            </p:cNvSpPr>
            <p:nvPr/>
          </p:nvSpPr>
          <p:spPr bwMode="auto">
            <a:xfrm>
              <a:off x="4600503" y="4592004"/>
              <a:ext cx="761997" cy="371819"/>
            </a:xfrm>
            <a:prstGeom prst="rect">
              <a:avLst/>
            </a:prstGeom>
            <a:noFill/>
            <a:ln w="9525">
              <a:noFill/>
              <a:miter lim="800000"/>
              <a:headEnd/>
              <a:tailEnd/>
            </a:ln>
          </p:spPr>
          <p:txBody>
            <a:bodyPr/>
            <a:lstStyle/>
            <a:p>
              <a:pPr algn="ctr"/>
              <a:r>
                <a:rPr lang="en-US" sz="1600"/>
                <a:t>Tên</a:t>
              </a:r>
            </a:p>
          </p:txBody>
        </p:sp>
        <p:sp>
          <p:nvSpPr>
            <p:cNvPr id="25656" name="Line 18"/>
            <p:cNvSpPr>
              <a:spLocks noChangeShapeType="1"/>
            </p:cNvSpPr>
            <p:nvPr/>
          </p:nvSpPr>
          <p:spPr bwMode="auto">
            <a:xfrm>
              <a:off x="7301618" y="4596135"/>
              <a:ext cx="1066796" cy="0"/>
            </a:xfrm>
            <a:prstGeom prst="line">
              <a:avLst/>
            </a:prstGeom>
            <a:noFill/>
            <a:ln w="9525">
              <a:solidFill>
                <a:srgbClr val="000000"/>
              </a:solidFill>
              <a:round/>
              <a:headEnd/>
              <a:tailEnd/>
            </a:ln>
          </p:spPr>
          <p:txBody>
            <a:bodyPr/>
            <a:lstStyle/>
            <a:p>
              <a:endParaRPr lang="en-US"/>
            </a:p>
          </p:txBody>
        </p:sp>
        <p:sp>
          <p:nvSpPr>
            <p:cNvPr id="25657" name="Line 17"/>
            <p:cNvSpPr>
              <a:spLocks noChangeShapeType="1"/>
            </p:cNvSpPr>
            <p:nvPr/>
          </p:nvSpPr>
          <p:spPr bwMode="auto">
            <a:xfrm>
              <a:off x="7301618" y="4967954"/>
              <a:ext cx="1066796" cy="0"/>
            </a:xfrm>
            <a:prstGeom prst="line">
              <a:avLst/>
            </a:prstGeom>
            <a:noFill/>
            <a:ln w="9525">
              <a:solidFill>
                <a:srgbClr val="000000"/>
              </a:solidFill>
              <a:round/>
              <a:headEnd/>
              <a:tailEnd/>
            </a:ln>
          </p:spPr>
          <p:txBody>
            <a:bodyPr/>
            <a:lstStyle/>
            <a:p>
              <a:endParaRPr lang="en-US"/>
            </a:p>
          </p:txBody>
        </p:sp>
        <p:sp>
          <p:nvSpPr>
            <p:cNvPr id="25658" name="Line 16"/>
            <p:cNvSpPr>
              <a:spLocks noChangeShapeType="1"/>
            </p:cNvSpPr>
            <p:nvPr/>
          </p:nvSpPr>
          <p:spPr bwMode="auto">
            <a:xfrm>
              <a:off x="7301618" y="4596135"/>
              <a:ext cx="0" cy="371819"/>
            </a:xfrm>
            <a:prstGeom prst="line">
              <a:avLst/>
            </a:prstGeom>
            <a:noFill/>
            <a:ln w="9525">
              <a:solidFill>
                <a:srgbClr val="000000"/>
              </a:solidFill>
              <a:round/>
              <a:headEnd/>
              <a:tailEnd/>
            </a:ln>
          </p:spPr>
          <p:txBody>
            <a:bodyPr/>
            <a:lstStyle/>
            <a:p>
              <a:endParaRPr lang="en-US"/>
            </a:p>
          </p:txBody>
        </p:sp>
        <p:sp>
          <p:nvSpPr>
            <p:cNvPr id="25659" name="Line 15"/>
            <p:cNvSpPr>
              <a:spLocks noChangeShapeType="1"/>
            </p:cNvSpPr>
            <p:nvPr/>
          </p:nvSpPr>
          <p:spPr bwMode="auto">
            <a:xfrm>
              <a:off x="7379221" y="4596135"/>
              <a:ext cx="0" cy="371819"/>
            </a:xfrm>
            <a:prstGeom prst="line">
              <a:avLst/>
            </a:prstGeom>
            <a:noFill/>
            <a:ln w="9525">
              <a:solidFill>
                <a:srgbClr val="000000"/>
              </a:solidFill>
              <a:round/>
              <a:headEnd/>
              <a:tailEnd/>
            </a:ln>
          </p:spPr>
          <p:txBody>
            <a:bodyPr/>
            <a:lstStyle/>
            <a:p>
              <a:endParaRPr lang="en-US"/>
            </a:p>
          </p:txBody>
        </p:sp>
        <p:sp>
          <p:nvSpPr>
            <p:cNvPr id="25660" name="Text Box 14"/>
            <p:cNvSpPr txBox="1">
              <a:spLocks noChangeArrowheads="1"/>
            </p:cNvSpPr>
            <p:nvPr/>
          </p:nvSpPr>
          <p:spPr bwMode="auto">
            <a:xfrm>
              <a:off x="7464302" y="4603020"/>
              <a:ext cx="761997" cy="371819"/>
            </a:xfrm>
            <a:prstGeom prst="rect">
              <a:avLst/>
            </a:prstGeom>
            <a:noFill/>
            <a:ln w="9525">
              <a:noFill/>
              <a:miter lim="800000"/>
              <a:headEnd/>
              <a:tailEnd/>
            </a:ln>
          </p:spPr>
          <p:txBody>
            <a:bodyPr/>
            <a:lstStyle/>
            <a:p>
              <a:r>
                <a:rPr lang="en-US" sz="1600"/>
                <a:t>Tên</a:t>
              </a:r>
            </a:p>
          </p:txBody>
        </p:sp>
        <p:sp>
          <p:nvSpPr>
            <p:cNvPr id="25661" name="Oval 13"/>
            <p:cNvSpPr>
              <a:spLocks noChangeArrowheads="1"/>
            </p:cNvSpPr>
            <p:nvPr/>
          </p:nvSpPr>
          <p:spPr bwMode="auto">
            <a:xfrm>
              <a:off x="1447800" y="5239439"/>
              <a:ext cx="1219195" cy="627961"/>
            </a:xfrm>
            <a:prstGeom prst="ellipse">
              <a:avLst/>
            </a:prstGeom>
            <a:solidFill>
              <a:srgbClr val="FFFFFF"/>
            </a:solidFill>
            <a:ln w="9525">
              <a:solidFill>
                <a:srgbClr val="000000"/>
              </a:solidFill>
              <a:round/>
              <a:headEnd/>
              <a:tailEnd/>
            </a:ln>
          </p:spPr>
          <p:txBody>
            <a:bodyPr/>
            <a:lstStyle/>
            <a:p>
              <a:pPr algn="ctr"/>
              <a:r>
                <a:rPr lang="en-US" sz="1300"/>
                <a:t>Làm đơn đặt hàng</a:t>
              </a:r>
            </a:p>
          </p:txBody>
        </p:sp>
        <p:sp>
          <p:nvSpPr>
            <p:cNvPr id="25662" name="Line 12"/>
            <p:cNvSpPr>
              <a:spLocks noChangeShapeType="1"/>
            </p:cNvSpPr>
            <p:nvPr/>
          </p:nvSpPr>
          <p:spPr bwMode="auto">
            <a:xfrm>
              <a:off x="2919436" y="5585781"/>
              <a:ext cx="1219195" cy="0"/>
            </a:xfrm>
            <a:prstGeom prst="line">
              <a:avLst/>
            </a:prstGeom>
            <a:noFill/>
            <a:ln w="9525">
              <a:solidFill>
                <a:srgbClr val="000000"/>
              </a:solidFill>
              <a:round/>
              <a:headEnd/>
              <a:tailEnd type="triangle" w="sm" len="sm"/>
            </a:ln>
          </p:spPr>
          <p:txBody>
            <a:bodyPr/>
            <a:lstStyle/>
            <a:p>
              <a:endParaRPr lang="en-US"/>
            </a:p>
          </p:txBody>
        </p:sp>
        <p:sp>
          <p:nvSpPr>
            <p:cNvPr id="25663" name="Line 11"/>
            <p:cNvSpPr>
              <a:spLocks noChangeShapeType="1"/>
            </p:cNvSpPr>
            <p:nvPr/>
          </p:nvSpPr>
          <p:spPr bwMode="auto">
            <a:xfrm>
              <a:off x="4480828" y="5426725"/>
              <a:ext cx="1069600" cy="0"/>
            </a:xfrm>
            <a:prstGeom prst="line">
              <a:avLst/>
            </a:prstGeom>
            <a:noFill/>
            <a:ln w="9525">
              <a:solidFill>
                <a:srgbClr val="000000"/>
              </a:solidFill>
              <a:round/>
              <a:headEnd/>
              <a:tailEnd/>
            </a:ln>
          </p:spPr>
          <p:txBody>
            <a:bodyPr/>
            <a:lstStyle/>
            <a:p>
              <a:endParaRPr lang="en-US"/>
            </a:p>
          </p:txBody>
        </p:sp>
        <p:sp>
          <p:nvSpPr>
            <p:cNvPr id="25664" name="Line 10"/>
            <p:cNvSpPr>
              <a:spLocks noChangeShapeType="1"/>
            </p:cNvSpPr>
            <p:nvPr/>
          </p:nvSpPr>
          <p:spPr bwMode="auto">
            <a:xfrm>
              <a:off x="4480828" y="5798544"/>
              <a:ext cx="1069600" cy="0"/>
            </a:xfrm>
            <a:prstGeom prst="line">
              <a:avLst/>
            </a:prstGeom>
            <a:noFill/>
            <a:ln w="9525">
              <a:solidFill>
                <a:srgbClr val="000000"/>
              </a:solidFill>
              <a:round/>
              <a:headEnd/>
              <a:tailEnd/>
            </a:ln>
          </p:spPr>
          <p:txBody>
            <a:bodyPr/>
            <a:lstStyle/>
            <a:p>
              <a:endParaRPr lang="en-US"/>
            </a:p>
          </p:txBody>
        </p:sp>
        <p:sp>
          <p:nvSpPr>
            <p:cNvPr id="25665" name="Text Box 9"/>
            <p:cNvSpPr txBox="1">
              <a:spLocks noChangeArrowheads="1"/>
            </p:cNvSpPr>
            <p:nvPr/>
          </p:nvSpPr>
          <p:spPr bwMode="auto">
            <a:xfrm>
              <a:off x="4445299" y="5428791"/>
              <a:ext cx="1219195" cy="371819"/>
            </a:xfrm>
            <a:prstGeom prst="rect">
              <a:avLst/>
            </a:prstGeom>
            <a:noFill/>
            <a:ln w="9525">
              <a:noFill/>
              <a:miter lim="800000"/>
              <a:headEnd/>
              <a:tailEnd/>
            </a:ln>
          </p:spPr>
          <p:txBody>
            <a:bodyPr/>
            <a:lstStyle/>
            <a:p>
              <a:r>
                <a:rPr lang="en-US" sz="1600"/>
                <a:t>Đơn hàng</a:t>
              </a:r>
            </a:p>
          </p:txBody>
        </p:sp>
        <p:sp>
          <p:nvSpPr>
            <p:cNvPr id="25666" name="Text Box 8"/>
            <p:cNvSpPr txBox="1">
              <a:spLocks noChangeArrowheads="1"/>
            </p:cNvSpPr>
            <p:nvPr/>
          </p:nvSpPr>
          <p:spPr bwMode="auto">
            <a:xfrm>
              <a:off x="5855227" y="5371641"/>
              <a:ext cx="1219195" cy="495759"/>
            </a:xfrm>
            <a:prstGeom prst="rect">
              <a:avLst/>
            </a:prstGeom>
            <a:solidFill>
              <a:srgbClr val="FFFFFF"/>
            </a:solidFill>
            <a:ln w="9525">
              <a:solidFill>
                <a:srgbClr val="000000"/>
              </a:solidFill>
              <a:miter lim="800000"/>
              <a:headEnd/>
              <a:tailEnd/>
            </a:ln>
          </p:spPr>
          <p:txBody>
            <a:bodyPr/>
            <a:lstStyle/>
            <a:p>
              <a:pPr algn="ctr"/>
              <a:r>
                <a:rPr lang="en-US" sz="1400"/>
                <a:t>Nhà cung cấp</a:t>
              </a:r>
            </a:p>
          </p:txBody>
        </p:sp>
        <p:sp>
          <p:nvSpPr>
            <p:cNvPr id="25667" name="Text Box 7"/>
            <p:cNvSpPr txBox="1">
              <a:spLocks noChangeArrowheads="1"/>
            </p:cNvSpPr>
            <p:nvPr/>
          </p:nvSpPr>
          <p:spPr bwMode="auto">
            <a:xfrm>
              <a:off x="2664190" y="5264129"/>
              <a:ext cx="1676393" cy="743639"/>
            </a:xfrm>
            <a:prstGeom prst="rect">
              <a:avLst/>
            </a:prstGeom>
            <a:noFill/>
            <a:ln w="9525">
              <a:noFill/>
              <a:miter lim="800000"/>
              <a:headEnd/>
              <a:tailEnd/>
            </a:ln>
          </p:spPr>
          <p:txBody>
            <a:bodyPr/>
            <a:lstStyle/>
            <a:p>
              <a:pPr indent="269875"/>
              <a:endParaRPr lang="en-US"/>
            </a:p>
          </p:txBody>
        </p:sp>
        <p:sp>
          <p:nvSpPr>
            <p:cNvPr id="25668" name="Line 6"/>
            <p:cNvSpPr>
              <a:spLocks noChangeShapeType="1"/>
            </p:cNvSpPr>
            <p:nvPr/>
          </p:nvSpPr>
          <p:spPr bwMode="auto">
            <a:xfrm>
              <a:off x="7328732" y="5430856"/>
              <a:ext cx="1066796" cy="0"/>
            </a:xfrm>
            <a:prstGeom prst="line">
              <a:avLst/>
            </a:prstGeom>
            <a:noFill/>
            <a:ln w="9525">
              <a:solidFill>
                <a:srgbClr val="000000"/>
              </a:solidFill>
              <a:round/>
              <a:headEnd/>
              <a:tailEnd/>
            </a:ln>
          </p:spPr>
          <p:txBody>
            <a:bodyPr/>
            <a:lstStyle/>
            <a:p>
              <a:endParaRPr lang="en-US"/>
            </a:p>
          </p:txBody>
        </p:sp>
        <p:sp>
          <p:nvSpPr>
            <p:cNvPr id="25669" name="Line 5"/>
            <p:cNvSpPr>
              <a:spLocks noChangeShapeType="1"/>
            </p:cNvSpPr>
            <p:nvPr/>
          </p:nvSpPr>
          <p:spPr bwMode="auto">
            <a:xfrm>
              <a:off x="7328732" y="5802676"/>
              <a:ext cx="1066796" cy="0"/>
            </a:xfrm>
            <a:prstGeom prst="line">
              <a:avLst/>
            </a:prstGeom>
            <a:noFill/>
            <a:ln w="9525">
              <a:solidFill>
                <a:srgbClr val="000000"/>
              </a:solidFill>
              <a:round/>
              <a:headEnd/>
              <a:tailEnd/>
            </a:ln>
          </p:spPr>
          <p:txBody>
            <a:bodyPr/>
            <a:lstStyle/>
            <a:p>
              <a:endParaRPr lang="en-US"/>
            </a:p>
          </p:txBody>
        </p:sp>
        <p:sp>
          <p:nvSpPr>
            <p:cNvPr id="25670" name="Line 4"/>
            <p:cNvSpPr>
              <a:spLocks noChangeShapeType="1"/>
            </p:cNvSpPr>
            <p:nvPr/>
          </p:nvSpPr>
          <p:spPr bwMode="auto">
            <a:xfrm>
              <a:off x="7328732" y="5430856"/>
              <a:ext cx="0" cy="371819"/>
            </a:xfrm>
            <a:prstGeom prst="line">
              <a:avLst/>
            </a:prstGeom>
            <a:noFill/>
            <a:ln w="9525">
              <a:solidFill>
                <a:srgbClr val="000000"/>
              </a:solidFill>
              <a:round/>
              <a:headEnd/>
              <a:tailEnd/>
            </a:ln>
          </p:spPr>
          <p:txBody>
            <a:bodyPr/>
            <a:lstStyle/>
            <a:p>
              <a:endParaRPr lang="en-US"/>
            </a:p>
          </p:txBody>
        </p:sp>
        <p:sp>
          <p:nvSpPr>
            <p:cNvPr id="25671" name="Line 3"/>
            <p:cNvSpPr>
              <a:spLocks noChangeShapeType="1"/>
            </p:cNvSpPr>
            <p:nvPr/>
          </p:nvSpPr>
          <p:spPr bwMode="auto">
            <a:xfrm>
              <a:off x="7406335" y="5430856"/>
              <a:ext cx="0" cy="371819"/>
            </a:xfrm>
            <a:prstGeom prst="line">
              <a:avLst/>
            </a:prstGeom>
            <a:noFill/>
            <a:ln w="9525">
              <a:solidFill>
                <a:srgbClr val="000000"/>
              </a:solidFill>
              <a:round/>
              <a:headEnd/>
              <a:tailEnd/>
            </a:ln>
          </p:spPr>
          <p:txBody>
            <a:bodyPr/>
            <a:lstStyle/>
            <a:p>
              <a:endParaRPr lang="en-US"/>
            </a:p>
          </p:txBody>
        </p:sp>
        <p:sp>
          <p:nvSpPr>
            <p:cNvPr id="25672" name="Text Box 2"/>
            <p:cNvSpPr txBox="1">
              <a:spLocks noChangeArrowheads="1"/>
            </p:cNvSpPr>
            <p:nvPr/>
          </p:nvSpPr>
          <p:spPr bwMode="auto">
            <a:xfrm>
              <a:off x="7331537" y="5439808"/>
              <a:ext cx="1226675" cy="371819"/>
            </a:xfrm>
            <a:prstGeom prst="rect">
              <a:avLst/>
            </a:prstGeom>
            <a:noFill/>
            <a:ln w="9525">
              <a:noFill/>
              <a:miter lim="800000"/>
              <a:headEnd/>
              <a:tailEnd/>
            </a:ln>
          </p:spPr>
          <p:txBody>
            <a:bodyPr/>
            <a:lstStyle/>
            <a:p>
              <a:r>
                <a:rPr lang="en-US" sz="1600"/>
                <a:t>Thanh toán</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8FC15C0-23C9-4DA5-BD03-ACEDFE74125D}" type="slidenum">
              <a:rPr lang="en-US"/>
              <a:pPr>
                <a:defRPr/>
              </a:pPr>
              <a:t>64</a:t>
            </a:fld>
            <a:endParaRPr lang="en-US"/>
          </a:p>
        </p:txBody>
      </p:sp>
      <p:grpSp>
        <p:nvGrpSpPr>
          <p:cNvPr id="12" name="Group 11">
            <a:extLst>
              <a:ext uri="{FF2B5EF4-FFF2-40B4-BE49-F238E27FC236}">
                <a16:creationId xmlns:a16="http://schemas.microsoft.com/office/drawing/2014/main" id="{C8C3BFF1-21C6-461C-B77D-5037FC097857}"/>
              </a:ext>
            </a:extLst>
          </p:cNvPr>
          <p:cNvGrpSpPr/>
          <p:nvPr/>
        </p:nvGrpSpPr>
        <p:grpSpPr>
          <a:xfrm>
            <a:off x="158901" y="381000"/>
            <a:ext cx="8832699" cy="5636914"/>
            <a:chOff x="31605" y="435274"/>
            <a:chExt cx="8832699" cy="5636914"/>
          </a:xfrm>
        </p:grpSpPr>
        <p:grpSp>
          <p:nvGrpSpPr>
            <p:cNvPr id="4" name="Group 3"/>
            <p:cNvGrpSpPr>
              <a:grpSpLocks/>
            </p:cNvGrpSpPr>
            <p:nvPr/>
          </p:nvGrpSpPr>
          <p:grpSpPr bwMode="auto">
            <a:xfrm>
              <a:off x="419391" y="453388"/>
              <a:ext cx="1404834" cy="809831"/>
              <a:chOff x="1637" y="11160"/>
              <a:chExt cx="1468" cy="599"/>
            </a:xfrm>
          </p:grpSpPr>
          <p:sp>
            <p:nvSpPr>
              <p:cNvPr id="26677" name="Line 4"/>
              <p:cNvSpPr>
                <a:spLocks noChangeShapeType="1"/>
              </p:cNvSpPr>
              <p:nvPr/>
            </p:nvSpPr>
            <p:spPr bwMode="auto">
              <a:xfrm>
                <a:off x="1796" y="11160"/>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8" name="Line 5"/>
              <p:cNvSpPr>
                <a:spLocks noChangeShapeType="1"/>
              </p:cNvSpPr>
              <p:nvPr/>
            </p:nvSpPr>
            <p:spPr bwMode="auto">
              <a:xfrm>
                <a:off x="1796" y="11520"/>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9" name="Text Box 6"/>
              <p:cNvSpPr txBox="1">
                <a:spLocks noChangeArrowheads="1"/>
              </p:cNvSpPr>
              <p:nvPr/>
            </p:nvSpPr>
            <p:spPr bwMode="auto">
              <a:xfrm>
                <a:off x="1637" y="11219"/>
                <a:ext cx="1468" cy="540"/>
              </a:xfrm>
              <a:prstGeom prst="rect">
                <a:avLst/>
              </a:prstGeom>
              <a:noFill/>
              <a:ln w="9525">
                <a:noFill/>
                <a:miter lim="800000"/>
                <a:headEnd/>
                <a:tailEnd/>
              </a:ln>
            </p:spPr>
            <p:txBody>
              <a:bodyPr/>
              <a:lstStyle/>
              <a:p>
                <a:pPr algn="ctr">
                  <a:spcAft>
                    <a:spcPts val="1000"/>
                  </a:spcAft>
                  <a:defRPr/>
                </a:pPr>
                <a:r>
                  <a:rPr lang="en-US" sz="1600" dirty="0" err="1">
                    <a:latin typeface="+mj-lt"/>
                  </a:rPr>
                  <a:t>Nhà</a:t>
                </a:r>
                <a:r>
                  <a:rPr lang="en-US" sz="1600" dirty="0">
                    <a:latin typeface="+mj-lt"/>
                  </a:rPr>
                  <a:t> </a:t>
                </a:r>
                <a:r>
                  <a:rPr lang="en-US" sz="1600" dirty="0" err="1">
                    <a:latin typeface="+mj-lt"/>
                  </a:rPr>
                  <a:t>cung</a:t>
                </a:r>
                <a:r>
                  <a:rPr lang="en-US" sz="1600" dirty="0">
                    <a:latin typeface="+mj-lt"/>
                  </a:rPr>
                  <a:t> </a:t>
                </a:r>
                <a:r>
                  <a:rPr lang="en-US" sz="1600" dirty="0" err="1">
                    <a:latin typeface="+mj-lt"/>
                  </a:rPr>
                  <a:t>cấp</a:t>
                </a:r>
                <a:endParaRPr lang="en-US" sz="1600" dirty="0">
                  <a:latin typeface="+mj-lt"/>
                </a:endParaRPr>
              </a:p>
            </p:txBody>
          </p:sp>
        </p:grpSp>
        <p:sp>
          <p:nvSpPr>
            <p:cNvPr id="61447" name="Oval 7"/>
            <p:cNvSpPr>
              <a:spLocks noChangeArrowheads="1"/>
            </p:cNvSpPr>
            <p:nvPr/>
          </p:nvSpPr>
          <p:spPr bwMode="auto">
            <a:xfrm>
              <a:off x="1290235" y="1670169"/>
              <a:ext cx="1404834" cy="1460129"/>
            </a:xfrm>
            <a:prstGeom prst="ellipse">
              <a:avLst/>
            </a:prstGeom>
            <a:solidFill>
              <a:srgbClr val="FFFFFF"/>
            </a:solidFill>
            <a:ln w="9525">
              <a:solidFill>
                <a:srgbClr val="000000"/>
              </a:solidFill>
              <a:round/>
              <a:headEnd/>
              <a:tailEnd/>
            </a:ln>
          </p:spPr>
          <p:txBody>
            <a:bodyPr anchor="ctr" anchorCtr="1"/>
            <a:lstStyle/>
            <a:p>
              <a:pPr algn="ctr">
                <a:spcBef>
                  <a:spcPts val="900"/>
                </a:spcBef>
                <a:spcAft>
                  <a:spcPts val="1000"/>
                </a:spcAft>
                <a:defRPr/>
              </a:pPr>
              <a:r>
                <a:rPr lang="en-US" sz="1600" dirty="0" err="1">
                  <a:latin typeface="+mj-lt"/>
                  <a:cs typeface="Arial" pitchFamily="34" charset="0"/>
                </a:rPr>
                <a:t>Đặt</a:t>
              </a:r>
              <a:r>
                <a:rPr lang="en-US" sz="1600" dirty="0">
                  <a:latin typeface="+mj-lt"/>
                  <a:cs typeface="Arial" pitchFamily="34" charset="0"/>
                </a:rPr>
                <a:t> hàng</a:t>
              </a:r>
            </a:p>
          </p:txBody>
        </p:sp>
        <p:sp>
          <p:nvSpPr>
            <p:cNvPr id="61448" name="Oval 8"/>
            <p:cNvSpPr>
              <a:spLocks noChangeArrowheads="1"/>
            </p:cNvSpPr>
            <p:nvPr/>
          </p:nvSpPr>
          <p:spPr bwMode="auto">
            <a:xfrm>
              <a:off x="4005162" y="3130298"/>
              <a:ext cx="1402920" cy="1460129"/>
            </a:xfrm>
            <a:prstGeom prst="ellipse">
              <a:avLst/>
            </a:prstGeom>
            <a:solidFill>
              <a:srgbClr val="FFFFFF"/>
            </a:solidFill>
            <a:ln w="9525">
              <a:solidFill>
                <a:srgbClr val="000000"/>
              </a:solidFill>
              <a:round/>
              <a:headEnd/>
              <a:tailEnd/>
            </a:ln>
          </p:spPr>
          <p:txBody>
            <a:bodyPr anchor="ctr" anchorCtr="1"/>
            <a:lstStyle/>
            <a:p>
              <a:pPr algn="ctr">
                <a:spcBef>
                  <a:spcPts val="900"/>
                </a:spcBef>
                <a:spcAft>
                  <a:spcPts val="1000"/>
                </a:spcAft>
                <a:defRPr/>
              </a:pPr>
              <a:r>
                <a:rPr lang="en-US" sz="1600" dirty="0" err="1">
                  <a:latin typeface="+mj-lt"/>
                  <a:cs typeface="Arial" pitchFamily="34" charset="0"/>
                </a:rPr>
                <a:t>Đối</a:t>
              </a:r>
              <a:r>
                <a:rPr lang="en-US" sz="1600" dirty="0">
                  <a:latin typeface="+mj-lt"/>
                  <a:cs typeface="Arial" pitchFamily="34" charset="0"/>
                </a:rPr>
                <a:t> </a:t>
              </a:r>
              <a:r>
                <a:rPr lang="en-US" sz="1600" dirty="0" err="1">
                  <a:latin typeface="+mj-lt"/>
                  <a:cs typeface="Arial" pitchFamily="34" charset="0"/>
                </a:rPr>
                <a:t>chiếu</a:t>
              </a:r>
              <a:endParaRPr lang="en-US" sz="1600" dirty="0">
                <a:latin typeface="+mj-lt"/>
                <a:cs typeface="Arial" pitchFamily="34" charset="0"/>
              </a:endParaRPr>
            </a:p>
          </p:txBody>
        </p:sp>
        <p:sp>
          <p:nvSpPr>
            <p:cNvPr id="61449" name="Oval 9"/>
            <p:cNvSpPr>
              <a:spLocks noChangeArrowheads="1"/>
            </p:cNvSpPr>
            <p:nvPr/>
          </p:nvSpPr>
          <p:spPr bwMode="auto">
            <a:xfrm>
              <a:off x="6610038" y="4612059"/>
              <a:ext cx="1402920" cy="1460129"/>
            </a:xfrm>
            <a:prstGeom prst="ellipse">
              <a:avLst/>
            </a:prstGeom>
            <a:solidFill>
              <a:srgbClr val="FFFFFF"/>
            </a:solidFill>
            <a:ln w="9525">
              <a:solidFill>
                <a:srgbClr val="000000"/>
              </a:solidFill>
              <a:round/>
              <a:headEnd/>
              <a:tailEnd/>
            </a:ln>
          </p:spPr>
          <p:txBody>
            <a:bodyPr anchor="ctr" anchorCtr="1"/>
            <a:lstStyle/>
            <a:p>
              <a:pPr algn="ctr">
                <a:spcAft>
                  <a:spcPts val="1000"/>
                </a:spcAft>
                <a:defRPr/>
              </a:pPr>
              <a:r>
                <a:rPr lang="en-US" sz="1600" dirty="0" err="1">
                  <a:latin typeface="+mj-lt"/>
                  <a:cs typeface="Arial" pitchFamily="34" charset="0"/>
                </a:rPr>
                <a:t>Nhận</a:t>
              </a:r>
              <a:r>
                <a:rPr lang="en-US" sz="1600" dirty="0">
                  <a:latin typeface="+mj-lt"/>
                  <a:cs typeface="Arial" pitchFamily="34" charset="0"/>
                </a:rPr>
                <a:t> hàng</a:t>
              </a:r>
            </a:p>
          </p:txBody>
        </p:sp>
        <p:grpSp>
          <p:nvGrpSpPr>
            <p:cNvPr id="5" name="Group 10"/>
            <p:cNvGrpSpPr>
              <a:grpSpLocks/>
            </p:cNvGrpSpPr>
            <p:nvPr/>
          </p:nvGrpSpPr>
          <p:grpSpPr bwMode="auto">
            <a:xfrm>
              <a:off x="31605" y="3860364"/>
              <a:ext cx="1797191" cy="831463"/>
              <a:chOff x="1778" y="13680"/>
              <a:chExt cx="1630" cy="615"/>
            </a:xfrm>
          </p:grpSpPr>
          <p:sp>
            <p:nvSpPr>
              <p:cNvPr id="26674" name="Line 11"/>
              <p:cNvSpPr>
                <a:spLocks noChangeShapeType="1"/>
              </p:cNvSpPr>
              <p:nvPr/>
            </p:nvSpPr>
            <p:spPr bwMode="auto">
              <a:xfrm>
                <a:off x="1960" y="13680"/>
                <a:ext cx="1304"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5" name="Line 12"/>
              <p:cNvSpPr>
                <a:spLocks noChangeShapeType="1"/>
              </p:cNvSpPr>
              <p:nvPr/>
            </p:nvSpPr>
            <p:spPr bwMode="auto">
              <a:xfrm flipV="1">
                <a:off x="1957" y="14040"/>
                <a:ext cx="1307"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6" name="Text Box 13"/>
              <p:cNvSpPr txBox="1">
                <a:spLocks noChangeArrowheads="1"/>
              </p:cNvSpPr>
              <p:nvPr/>
            </p:nvSpPr>
            <p:spPr bwMode="auto">
              <a:xfrm>
                <a:off x="1778" y="13755"/>
                <a:ext cx="1630" cy="540"/>
              </a:xfrm>
              <a:prstGeom prst="rect">
                <a:avLst/>
              </a:prstGeom>
              <a:noFill/>
              <a:ln w="9525">
                <a:noFill/>
                <a:miter lim="800000"/>
                <a:headEnd/>
                <a:tailEnd/>
              </a:ln>
            </p:spPr>
            <p:txBody>
              <a:bodyPr/>
              <a:lstStyle/>
              <a:p>
                <a:pPr algn="ctr">
                  <a:spcAft>
                    <a:spcPts val="1000"/>
                  </a:spcAft>
                  <a:defRPr/>
                </a:pPr>
                <a:r>
                  <a:rPr lang="en-US" sz="1600" dirty="0" err="1">
                    <a:latin typeface="+mj-lt"/>
                  </a:rPr>
                  <a:t>Dự</a:t>
                </a:r>
                <a:r>
                  <a:rPr lang="en-US" sz="1600" dirty="0">
                    <a:latin typeface="+mj-lt"/>
                  </a:rPr>
                  <a:t> </a:t>
                </a:r>
                <a:r>
                  <a:rPr lang="en-US" sz="1600" dirty="0" err="1">
                    <a:latin typeface="+mj-lt"/>
                  </a:rPr>
                  <a:t>trù</a:t>
                </a:r>
                <a:r>
                  <a:rPr lang="en-US" sz="1600" dirty="0">
                    <a:latin typeface="+mj-lt"/>
                  </a:rPr>
                  <a:t> / </a:t>
                </a:r>
                <a:r>
                  <a:rPr lang="en-US" sz="1600" dirty="0" err="1">
                    <a:latin typeface="+mj-lt"/>
                  </a:rPr>
                  <a:t>Đơn</a:t>
                </a:r>
                <a:r>
                  <a:rPr lang="en-US" sz="1600" dirty="0">
                    <a:latin typeface="+mj-lt"/>
                  </a:rPr>
                  <a:t> hàng</a:t>
                </a:r>
              </a:p>
            </p:txBody>
          </p:sp>
        </p:grpSp>
        <p:sp>
          <p:nvSpPr>
            <p:cNvPr id="61454" name="Text Box 14"/>
            <p:cNvSpPr txBox="1">
              <a:spLocks noChangeArrowheads="1"/>
            </p:cNvSpPr>
            <p:nvPr/>
          </p:nvSpPr>
          <p:spPr bwMode="auto">
            <a:xfrm>
              <a:off x="1290235" y="4812151"/>
              <a:ext cx="1404834" cy="973419"/>
            </a:xfrm>
            <a:prstGeom prst="rect">
              <a:avLst/>
            </a:prstGeom>
            <a:solidFill>
              <a:srgbClr val="FFFFFF"/>
            </a:solidFill>
            <a:ln w="9525">
              <a:solidFill>
                <a:srgbClr val="000000"/>
              </a:solidFill>
              <a:miter lim="800000"/>
              <a:headEnd/>
              <a:tailEnd/>
            </a:ln>
          </p:spPr>
          <p:txBody>
            <a:bodyPr anchor="ctr" anchorCtr="1"/>
            <a:lstStyle/>
            <a:p>
              <a:pPr algn="ctr">
                <a:spcAft>
                  <a:spcPts val="1000"/>
                </a:spcAft>
                <a:defRPr/>
              </a:pPr>
              <a:r>
                <a:rPr lang="en-US" sz="1600" dirty="0" err="1">
                  <a:latin typeface="+mj-lt"/>
                  <a:cs typeface="Arial" pitchFamily="34" charset="0"/>
                </a:rPr>
                <a:t>Phân</a:t>
              </a:r>
              <a:r>
                <a:rPr lang="en-US" sz="1600" dirty="0">
                  <a:latin typeface="+mj-lt"/>
                  <a:cs typeface="Arial" pitchFamily="34" charset="0"/>
                </a:rPr>
                <a:t> </a:t>
              </a:r>
              <a:r>
                <a:rPr lang="en-US" sz="1600" dirty="0" err="1">
                  <a:latin typeface="+mj-lt"/>
                  <a:cs typeface="Arial" pitchFamily="34" charset="0"/>
                </a:rPr>
                <a:t>xưởng</a:t>
              </a:r>
              <a:r>
                <a:rPr lang="en-US" sz="1600" dirty="0">
                  <a:latin typeface="+mj-lt"/>
                  <a:cs typeface="Arial" pitchFamily="34" charset="0"/>
                </a:rPr>
                <a:t> </a:t>
              </a:r>
              <a:r>
                <a:rPr lang="en-US" sz="1600" dirty="0" err="1">
                  <a:latin typeface="+mj-lt"/>
                  <a:cs typeface="Arial" pitchFamily="34" charset="0"/>
                </a:rPr>
                <a:t>sản</a:t>
              </a:r>
              <a:r>
                <a:rPr lang="en-US" sz="1600" dirty="0">
                  <a:latin typeface="+mj-lt"/>
                  <a:cs typeface="Arial" pitchFamily="34" charset="0"/>
                </a:rPr>
                <a:t> </a:t>
              </a:r>
              <a:r>
                <a:rPr lang="en-US" sz="1600" dirty="0" err="1">
                  <a:latin typeface="+mj-lt"/>
                  <a:cs typeface="Arial" pitchFamily="34" charset="0"/>
                </a:rPr>
                <a:t>xuất</a:t>
              </a:r>
              <a:endParaRPr lang="en-US" sz="1600" dirty="0">
                <a:latin typeface="+mj-lt"/>
                <a:cs typeface="Arial" pitchFamily="34" charset="0"/>
              </a:endParaRPr>
            </a:p>
          </p:txBody>
        </p:sp>
        <p:grpSp>
          <p:nvGrpSpPr>
            <p:cNvPr id="6" name="Group 15"/>
            <p:cNvGrpSpPr>
              <a:grpSpLocks/>
            </p:cNvGrpSpPr>
            <p:nvPr/>
          </p:nvGrpSpPr>
          <p:grpSpPr bwMode="auto">
            <a:xfrm>
              <a:off x="2914215" y="2406999"/>
              <a:ext cx="1400049" cy="793608"/>
              <a:chOff x="1639" y="11161"/>
              <a:chExt cx="1463" cy="587"/>
            </a:xfrm>
          </p:grpSpPr>
          <p:sp>
            <p:nvSpPr>
              <p:cNvPr id="26671" name="Line 16"/>
              <p:cNvSpPr>
                <a:spLocks noChangeShapeType="1"/>
              </p:cNvSpPr>
              <p:nvPr/>
            </p:nvSpPr>
            <p:spPr bwMode="auto">
              <a:xfrm>
                <a:off x="1797" y="11161"/>
                <a:ext cx="1140"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2" name="Line 17"/>
              <p:cNvSpPr>
                <a:spLocks noChangeShapeType="1"/>
              </p:cNvSpPr>
              <p:nvPr/>
            </p:nvSpPr>
            <p:spPr bwMode="auto">
              <a:xfrm>
                <a:off x="1797" y="11520"/>
                <a:ext cx="1140"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3" name="Text Box 18"/>
              <p:cNvSpPr txBox="1">
                <a:spLocks noChangeArrowheads="1"/>
              </p:cNvSpPr>
              <p:nvPr/>
            </p:nvSpPr>
            <p:spPr bwMode="auto">
              <a:xfrm>
                <a:off x="1639" y="11208"/>
                <a:ext cx="1463" cy="540"/>
              </a:xfrm>
              <a:prstGeom prst="rect">
                <a:avLst/>
              </a:prstGeom>
              <a:noFill/>
              <a:ln w="9525">
                <a:noFill/>
                <a:miter lim="800000"/>
                <a:headEnd/>
                <a:tailEnd/>
              </a:ln>
            </p:spPr>
            <p:txBody>
              <a:bodyPr/>
              <a:lstStyle/>
              <a:p>
                <a:pPr algn="ctr">
                  <a:spcAft>
                    <a:spcPts val="1000"/>
                  </a:spcAft>
                  <a:defRPr/>
                </a:pPr>
                <a:r>
                  <a:rPr lang="en-US" sz="1600" dirty="0" err="1">
                    <a:latin typeface="+mj-lt"/>
                  </a:rPr>
                  <a:t>Đơn</a:t>
                </a:r>
                <a:r>
                  <a:rPr lang="en-US" sz="1600" dirty="0">
                    <a:latin typeface="+mj-lt"/>
                  </a:rPr>
                  <a:t> hàng</a:t>
                </a:r>
              </a:p>
            </p:txBody>
          </p:sp>
        </p:grpSp>
        <p:grpSp>
          <p:nvGrpSpPr>
            <p:cNvPr id="7" name="Group 19"/>
            <p:cNvGrpSpPr>
              <a:grpSpLocks/>
            </p:cNvGrpSpPr>
            <p:nvPr/>
          </p:nvGrpSpPr>
          <p:grpSpPr bwMode="auto">
            <a:xfrm>
              <a:off x="6614823" y="3395291"/>
              <a:ext cx="1404834" cy="796312"/>
              <a:chOff x="1639" y="11160"/>
              <a:chExt cx="1468" cy="589"/>
            </a:xfrm>
          </p:grpSpPr>
          <p:sp>
            <p:nvSpPr>
              <p:cNvPr id="26668" name="Line 20"/>
              <p:cNvSpPr>
                <a:spLocks noChangeShapeType="1"/>
              </p:cNvSpPr>
              <p:nvPr/>
            </p:nvSpPr>
            <p:spPr bwMode="auto">
              <a:xfrm>
                <a:off x="1797" y="11160"/>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69" name="Line 21"/>
              <p:cNvSpPr>
                <a:spLocks noChangeShapeType="1"/>
              </p:cNvSpPr>
              <p:nvPr/>
            </p:nvSpPr>
            <p:spPr bwMode="auto">
              <a:xfrm>
                <a:off x="1797" y="11520"/>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70" name="Text Box 22"/>
              <p:cNvSpPr txBox="1">
                <a:spLocks noChangeArrowheads="1"/>
              </p:cNvSpPr>
              <p:nvPr/>
            </p:nvSpPr>
            <p:spPr bwMode="auto">
              <a:xfrm>
                <a:off x="1639" y="11209"/>
                <a:ext cx="1468" cy="540"/>
              </a:xfrm>
              <a:prstGeom prst="rect">
                <a:avLst/>
              </a:prstGeom>
              <a:noFill/>
              <a:ln w="9525">
                <a:noFill/>
                <a:miter lim="800000"/>
                <a:headEnd/>
                <a:tailEnd/>
              </a:ln>
            </p:spPr>
            <p:txBody>
              <a:bodyPr/>
              <a:lstStyle/>
              <a:p>
                <a:pPr algn="ctr">
                  <a:spcAft>
                    <a:spcPts val="1000"/>
                  </a:spcAft>
                  <a:defRPr/>
                </a:pPr>
                <a:r>
                  <a:rPr lang="en-US" sz="1600" dirty="0" err="1">
                    <a:latin typeface="+mj-lt"/>
                  </a:rPr>
                  <a:t>Nhận</a:t>
                </a:r>
                <a:r>
                  <a:rPr lang="en-US" sz="1600" dirty="0">
                    <a:latin typeface="+mj-lt"/>
                  </a:rPr>
                  <a:t> hàng</a:t>
                </a:r>
              </a:p>
            </p:txBody>
          </p:sp>
        </p:grpSp>
        <p:sp>
          <p:nvSpPr>
            <p:cNvPr id="26637" name="Text Box 23"/>
            <p:cNvSpPr txBox="1">
              <a:spLocks noChangeArrowheads="1"/>
            </p:cNvSpPr>
            <p:nvPr/>
          </p:nvSpPr>
          <p:spPr bwMode="auto">
            <a:xfrm>
              <a:off x="6188014" y="453394"/>
              <a:ext cx="1402920" cy="728713"/>
            </a:xfrm>
            <a:prstGeom prst="rect">
              <a:avLst/>
            </a:prstGeom>
            <a:solidFill>
              <a:srgbClr val="FFFFFF"/>
            </a:solidFill>
            <a:ln w="9525">
              <a:solidFill>
                <a:srgbClr val="000000"/>
              </a:solidFill>
              <a:miter lim="800000"/>
              <a:headEnd/>
              <a:tailEnd/>
            </a:ln>
          </p:spPr>
          <p:txBody>
            <a:bodyPr anchor="ctr" anchorCtr="1"/>
            <a:lstStyle/>
            <a:p>
              <a:pPr algn="ctr">
                <a:spcAft>
                  <a:spcPts val="1000"/>
                </a:spcAft>
                <a:defRPr/>
              </a:pPr>
              <a:r>
                <a:rPr lang="en-US" sz="1600" dirty="0" err="1">
                  <a:latin typeface="+mj-lt"/>
                </a:rPr>
                <a:t>Nhà</a:t>
              </a:r>
              <a:r>
                <a:rPr lang="en-US" sz="1600" dirty="0">
                  <a:latin typeface="+mj-lt"/>
                </a:rPr>
                <a:t> </a:t>
              </a:r>
              <a:r>
                <a:rPr lang="en-US" sz="1600" dirty="0" err="1">
                  <a:latin typeface="+mj-lt"/>
                </a:rPr>
                <a:t>cung</a:t>
              </a:r>
              <a:r>
                <a:rPr lang="en-US" sz="1600" dirty="0">
                  <a:latin typeface="+mj-lt"/>
                </a:rPr>
                <a:t> </a:t>
              </a:r>
              <a:r>
                <a:rPr lang="en-US" sz="1600" dirty="0" err="1">
                  <a:latin typeface="+mj-lt"/>
                </a:rPr>
                <a:t>cấp</a:t>
              </a:r>
              <a:endParaRPr lang="en-US" sz="1600" dirty="0">
                <a:latin typeface="+mj-lt"/>
              </a:endParaRPr>
            </a:p>
          </p:txBody>
        </p:sp>
        <p:grpSp>
          <p:nvGrpSpPr>
            <p:cNvPr id="8" name="Group 24"/>
            <p:cNvGrpSpPr>
              <a:grpSpLocks/>
            </p:cNvGrpSpPr>
            <p:nvPr/>
          </p:nvGrpSpPr>
          <p:grpSpPr bwMode="auto">
            <a:xfrm>
              <a:off x="4162106" y="1430870"/>
              <a:ext cx="1404834" cy="778736"/>
              <a:chOff x="6037" y="11943"/>
              <a:chExt cx="1468" cy="576"/>
            </a:xfrm>
          </p:grpSpPr>
          <p:sp>
            <p:nvSpPr>
              <p:cNvPr id="26663" name="Line 25"/>
              <p:cNvSpPr>
                <a:spLocks noChangeShapeType="1"/>
              </p:cNvSpPr>
              <p:nvPr/>
            </p:nvSpPr>
            <p:spPr bwMode="auto">
              <a:xfrm>
                <a:off x="6195" y="11945"/>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64" name="Line 26"/>
              <p:cNvSpPr>
                <a:spLocks noChangeShapeType="1"/>
              </p:cNvSpPr>
              <p:nvPr/>
            </p:nvSpPr>
            <p:spPr bwMode="auto">
              <a:xfrm>
                <a:off x="6195" y="12304"/>
                <a:ext cx="1141" cy="0"/>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65" name="Text Box 27"/>
              <p:cNvSpPr txBox="1">
                <a:spLocks noChangeArrowheads="1"/>
              </p:cNvSpPr>
              <p:nvPr/>
            </p:nvSpPr>
            <p:spPr bwMode="auto">
              <a:xfrm>
                <a:off x="6037" y="11979"/>
                <a:ext cx="1468" cy="540"/>
              </a:xfrm>
              <a:prstGeom prst="rect">
                <a:avLst/>
              </a:prstGeom>
              <a:noFill/>
              <a:ln w="9525">
                <a:noFill/>
                <a:miter lim="800000"/>
                <a:headEnd/>
                <a:tailEnd/>
              </a:ln>
            </p:spPr>
            <p:txBody>
              <a:bodyPr/>
              <a:lstStyle/>
              <a:p>
                <a:pPr algn="ctr">
                  <a:spcAft>
                    <a:spcPts val="1000"/>
                  </a:spcAft>
                  <a:defRPr/>
                </a:pPr>
                <a:r>
                  <a:rPr lang="en-US" sz="1600" dirty="0">
                    <a:latin typeface="+mj-lt"/>
                  </a:rPr>
                  <a:t>Thanh </a:t>
                </a:r>
                <a:r>
                  <a:rPr lang="en-US" sz="1600" dirty="0" err="1">
                    <a:latin typeface="+mj-lt"/>
                  </a:rPr>
                  <a:t>tóan</a:t>
                </a:r>
                <a:endParaRPr lang="en-US" sz="1600" dirty="0">
                  <a:latin typeface="+mj-lt"/>
                </a:endParaRPr>
              </a:p>
            </p:txBody>
          </p:sp>
          <p:sp>
            <p:nvSpPr>
              <p:cNvPr id="26666" name="Line 28"/>
              <p:cNvSpPr>
                <a:spLocks noChangeShapeType="1"/>
              </p:cNvSpPr>
              <p:nvPr/>
            </p:nvSpPr>
            <p:spPr bwMode="auto">
              <a:xfrm>
                <a:off x="6198" y="11945"/>
                <a:ext cx="0" cy="359"/>
              </a:xfrm>
              <a:prstGeom prst="line">
                <a:avLst/>
              </a:prstGeom>
              <a:noFill/>
              <a:ln w="9525">
                <a:solidFill>
                  <a:srgbClr val="000000"/>
                </a:solidFill>
                <a:round/>
                <a:headEnd/>
                <a:tailEnd/>
              </a:ln>
            </p:spPr>
            <p:txBody>
              <a:bodyPr/>
              <a:lstStyle/>
              <a:p>
                <a:pPr>
                  <a:defRPr/>
                </a:pPr>
                <a:endParaRPr lang="en-US" sz="1600">
                  <a:latin typeface="+mj-lt"/>
                </a:endParaRPr>
              </a:p>
            </p:txBody>
          </p:sp>
          <p:sp>
            <p:nvSpPr>
              <p:cNvPr id="26667" name="Line 29"/>
              <p:cNvSpPr>
                <a:spLocks noChangeShapeType="1"/>
              </p:cNvSpPr>
              <p:nvPr/>
            </p:nvSpPr>
            <p:spPr bwMode="auto">
              <a:xfrm>
                <a:off x="6281" y="11943"/>
                <a:ext cx="0" cy="360"/>
              </a:xfrm>
              <a:prstGeom prst="line">
                <a:avLst/>
              </a:prstGeom>
              <a:noFill/>
              <a:ln w="9525">
                <a:solidFill>
                  <a:srgbClr val="000000"/>
                </a:solidFill>
                <a:round/>
                <a:headEnd/>
                <a:tailEnd/>
              </a:ln>
            </p:spPr>
            <p:txBody>
              <a:bodyPr/>
              <a:lstStyle/>
              <a:p>
                <a:pPr>
                  <a:defRPr/>
                </a:pPr>
                <a:endParaRPr lang="en-US" sz="1600" dirty="0">
                  <a:latin typeface="+mj-lt"/>
                </a:endParaRPr>
              </a:p>
            </p:txBody>
          </p:sp>
        </p:grpSp>
        <p:sp>
          <p:nvSpPr>
            <p:cNvPr id="26639" name="Freeform 30"/>
            <p:cNvSpPr>
              <a:spLocks/>
            </p:cNvSpPr>
            <p:nvPr/>
          </p:nvSpPr>
          <p:spPr bwMode="auto">
            <a:xfrm>
              <a:off x="7389970" y="1205091"/>
              <a:ext cx="1325405" cy="3651675"/>
            </a:xfrm>
            <a:custGeom>
              <a:avLst/>
              <a:gdLst>
                <a:gd name="T0" fmla="*/ 0 w 1385"/>
                <a:gd name="T1" fmla="*/ 0 h 2700"/>
                <a:gd name="T2" fmla="*/ 1304 w 1385"/>
                <a:gd name="T3" fmla="*/ 1440 h 2700"/>
                <a:gd name="T4" fmla="*/ 489 w 1385"/>
                <a:gd name="T5" fmla="*/ 2700 h 2700"/>
                <a:gd name="T6" fmla="*/ 0 60000 65536"/>
                <a:gd name="T7" fmla="*/ 0 60000 65536"/>
                <a:gd name="T8" fmla="*/ 0 60000 65536"/>
                <a:gd name="T9" fmla="*/ 0 w 1385"/>
                <a:gd name="T10" fmla="*/ 0 h 2700"/>
                <a:gd name="T11" fmla="*/ 1385 w 1385"/>
                <a:gd name="T12" fmla="*/ 2700 h 2700"/>
              </a:gdLst>
              <a:ahLst/>
              <a:cxnLst>
                <a:cxn ang="T6">
                  <a:pos x="T0" y="T1"/>
                </a:cxn>
                <a:cxn ang="T7">
                  <a:pos x="T2" y="T3"/>
                </a:cxn>
                <a:cxn ang="T8">
                  <a:pos x="T4" y="T5"/>
                </a:cxn>
              </a:cxnLst>
              <a:rect l="T9" t="T10" r="T11" b="T12"/>
              <a:pathLst>
                <a:path w="1385" h="2700">
                  <a:moveTo>
                    <a:pt x="0" y="0"/>
                  </a:moveTo>
                  <a:cubicBezTo>
                    <a:pt x="611" y="495"/>
                    <a:pt x="1223" y="990"/>
                    <a:pt x="1304" y="1440"/>
                  </a:cubicBezTo>
                  <a:cubicBezTo>
                    <a:pt x="1385" y="1890"/>
                    <a:pt x="937" y="2295"/>
                    <a:pt x="489" y="2700"/>
                  </a:cubicBezTo>
                </a:path>
              </a:pathLst>
            </a:custGeom>
            <a:noFill/>
            <a:ln w="9525">
              <a:solidFill>
                <a:srgbClr val="000000"/>
              </a:solidFill>
              <a:round/>
              <a:headEnd/>
              <a:tailEnd type="triangle" w="sm" len="sm"/>
            </a:ln>
          </p:spPr>
          <p:txBody>
            <a:bodyPr/>
            <a:lstStyle/>
            <a:p>
              <a:pPr>
                <a:defRPr/>
              </a:pPr>
              <a:endParaRPr lang="en-US" sz="1600">
                <a:latin typeface="+mj-lt"/>
              </a:endParaRPr>
            </a:p>
          </p:txBody>
        </p:sp>
        <p:sp>
          <p:nvSpPr>
            <p:cNvPr id="26640" name="Line 31"/>
            <p:cNvSpPr>
              <a:spLocks noChangeShapeType="1"/>
            </p:cNvSpPr>
            <p:nvPr/>
          </p:nvSpPr>
          <p:spPr bwMode="auto">
            <a:xfrm>
              <a:off x="7279918" y="3864419"/>
              <a:ext cx="0" cy="730065"/>
            </a:xfrm>
            <a:prstGeom prst="line">
              <a:avLst/>
            </a:prstGeom>
            <a:noFill/>
            <a:ln w="9525">
              <a:solidFill>
                <a:srgbClr val="000000"/>
              </a:solidFill>
              <a:round/>
              <a:headEnd type="triangle" w="sm" len="sm"/>
              <a:tailEnd type="triangle" w="sm" len="sm"/>
            </a:ln>
          </p:spPr>
          <p:txBody>
            <a:bodyPr/>
            <a:lstStyle/>
            <a:p>
              <a:pPr>
                <a:defRPr/>
              </a:pPr>
              <a:endParaRPr lang="en-US" sz="1600">
                <a:latin typeface="+mj-lt"/>
              </a:endParaRPr>
            </a:p>
          </p:txBody>
        </p:sp>
        <p:sp>
          <p:nvSpPr>
            <p:cNvPr id="26641" name="Text Box 32"/>
            <p:cNvSpPr txBox="1">
              <a:spLocks noChangeArrowheads="1"/>
            </p:cNvSpPr>
            <p:nvPr/>
          </p:nvSpPr>
          <p:spPr bwMode="auto">
            <a:xfrm>
              <a:off x="7772400" y="1182186"/>
              <a:ext cx="1091904" cy="799014"/>
            </a:xfrm>
            <a:prstGeom prst="rect">
              <a:avLst/>
            </a:prstGeom>
            <a:noFill/>
            <a:ln w="9525">
              <a:noFill/>
              <a:miter lim="800000"/>
              <a:headEnd/>
              <a:tailEnd/>
            </a:ln>
          </p:spPr>
          <p:txBody>
            <a:bodyPr/>
            <a:lstStyle/>
            <a:p>
              <a:pPr algn="ctr">
                <a:spcAft>
                  <a:spcPts val="1000"/>
                </a:spcAft>
                <a:defRPr/>
              </a:pPr>
              <a:r>
                <a:rPr lang="en-US" sz="1600">
                  <a:latin typeface="+mj-lt"/>
                </a:rPr>
                <a:t>Phiếu giao hàng (+hàng)</a:t>
              </a:r>
            </a:p>
          </p:txBody>
        </p:sp>
        <p:sp>
          <p:nvSpPr>
            <p:cNvPr id="26642" name="Freeform 33"/>
            <p:cNvSpPr>
              <a:spLocks/>
            </p:cNvSpPr>
            <p:nvPr/>
          </p:nvSpPr>
          <p:spPr bwMode="auto">
            <a:xfrm>
              <a:off x="5409039" y="1188867"/>
              <a:ext cx="1715849" cy="2676904"/>
            </a:xfrm>
            <a:custGeom>
              <a:avLst/>
              <a:gdLst>
                <a:gd name="T0" fmla="*/ 1793 w 1793"/>
                <a:gd name="T1" fmla="*/ 0 h 1980"/>
                <a:gd name="T2" fmla="*/ 1304 w 1793"/>
                <a:gd name="T3" fmla="*/ 1440 h 1980"/>
                <a:gd name="T4" fmla="*/ 0 w 1793"/>
                <a:gd name="T5" fmla="*/ 1980 h 1980"/>
                <a:gd name="T6" fmla="*/ 0 60000 65536"/>
                <a:gd name="T7" fmla="*/ 0 60000 65536"/>
                <a:gd name="T8" fmla="*/ 0 60000 65536"/>
                <a:gd name="T9" fmla="*/ 0 w 1793"/>
                <a:gd name="T10" fmla="*/ 0 h 1980"/>
                <a:gd name="T11" fmla="*/ 1793 w 1793"/>
                <a:gd name="T12" fmla="*/ 1980 h 1980"/>
              </a:gdLst>
              <a:ahLst/>
              <a:cxnLst>
                <a:cxn ang="T6">
                  <a:pos x="T0" y="T1"/>
                </a:cxn>
                <a:cxn ang="T7">
                  <a:pos x="T2" y="T3"/>
                </a:cxn>
                <a:cxn ang="T8">
                  <a:pos x="T4" y="T5"/>
                </a:cxn>
              </a:cxnLst>
              <a:rect l="T9" t="T10" r="T11" b="T12"/>
              <a:pathLst>
                <a:path w="1793" h="1980">
                  <a:moveTo>
                    <a:pt x="1793" y="0"/>
                  </a:moveTo>
                  <a:cubicBezTo>
                    <a:pt x="1698" y="555"/>
                    <a:pt x="1603" y="1110"/>
                    <a:pt x="1304" y="1440"/>
                  </a:cubicBezTo>
                  <a:cubicBezTo>
                    <a:pt x="1005" y="1770"/>
                    <a:pt x="217" y="1890"/>
                    <a:pt x="0" y="1980"/>
                  </a:cubicBezTo>
                </a:path>
              </a:pathLst>
            </a:custGeom>
            <a:noFill/>
            <a:ln w="9525">
              <a:solidFill>
                <a:srgbClr val="000000"/>
              </a:solidFill>
              <a:round/>
              <a:headEnd/>
              <a:tailEnd type="triangle" w="sm" len="sm"/>
            </a:ln>
          </p:spPr>
          <p:txBody>
            <a:bodyPr/>
            <a:lstStyle/>
            <a:p>
              <a:pPr>
                <a:defRPr/>
              </a:pPr>
              <a:endParaRPr lang="en-US" sz="1600">
                <a:latin typeface="+mj-lt"/>
              </a:endParaRPr>
            </a:p>
          </p:txBody>
        </p:sp>
        <p:sp>
          <p:nvSpPr>
            <p:cNvPr id="26643" name="Text Box 34"/>
            <p:cNvSpPr txBox="1">
              <a:spLocks noChangeArrowheads="1"/>
            </p:cNvSpPr>
            <p:nvPr/>
          </p:nvSpPr>
          <p:spPr bwMode="auto">
            <a:xfrm>
              <a:off x="6294238" y="2054130"/>
              <a:ext cx="780889" cy="675998"/>
            </a:xfrm>
            <a:prstGeom prst="rect">
              <a:avLst/>
            </a:prstGeom>
            <a:noFill/>
            <a:ln w="9525">
              <a:noFill/>
              <a:miter lim="800000"/>
              <a:headEnd/>
              <a:tailEnd/>
            </a:ln>
          </p:spPr>
          <p:txBody>
            <a:bodyPr/>
            <a:lstStyle/>
            <a:p>
              <a:pPr algn="ctr">
                <a:spcAft>
                  <a:spcPts val="1000"/>
                </a:spcAft>
                <a:defRPr/>
              </a:pPr>
              <a:r>
                <a:rPr lang="en-US" sz="1600" dirty="0" err="1">
                  <a:latin typeface="+mj-lt"/>
                </a:rPr>
                <a:t>Hóa</a:t>
              </a:r>
              <a:r>
                <a:rPr lang="en-US" sz="1600" dirty="0">
                  <a:latin typeface="+mj-lt"/>
                </a:rPr>
                <a:t> </a:t>
              </a:r>
              <a:r>
                <a:rPr lang="en-US" sz="1600" dirty="0" err="1">
                  <a:latin typeface="+mj-lt"/>
                </a:rPr>
                <a:t>đơn</a:t>
              </a:r>
              <a:endParaRPr lang="en-US" sz="1600" dirty="0">
                <a:latin typeface="+mj-lt"/>
              </a:endParaRPr>
            </a:p>
          </p:txBody>
        </p:sp>
        <p:sp>
          <p:nvSpPr>
            <p:cNvPr id="26644" name="Line 35"/>
            <p:cNvSpPr>
              <a:spLocks noChangeShapeType="1"/>
            </p:cNvSpPr>
            <p:nvPr/>
          </p:nvSpPr>
          <p:spPr bwMode="auto">
            <a:xfrm flipV="1">
              <a:off x="5096110" y="945512"/>
              <a:ext cx="1091904" cy="484006"/>
            </a:xfrm>
            <a:prstGeom prst="line">
              <a:avLst/>
            </a:prstGeom>
            <a:noFill/>
            <a:ln w="9525">
              <a:solidFill>
                <a:srgbClr val="000000"/>
              </a:solidFill>
              <a:round/>
              <a:headEnd/>
              <a:tailEnd type="triangle" w="sm" len="sm"/>
            </a:ln>
          </p:spPr>
          <p:txBody>
            <a:bodyPr/>
            <a:lstStyle/>
            <a:p>
              <a:pPr>
                <a:defRPr/>
              </a:pPr>
              <a:endParaRPr lang="en-US" sz="1600">
                <a:latin typeface="+mj-lt"/>
              </a:endParaRPr>
            </a:p>
          </p:txBody>
        </p:sp>
        <p:sp>
          <p:nvSpPr>
            <p:cNvPr id="26645" name="Text Box 36"/>
            <p:cNvSpPr txBox="1">
              <a:spLocks noChangeArrowheads="1"/>
            </p:cNvSpPr>
            <p:nvPr/>
          </p:nvSpPr>
          <p:spPr bwMode="auto">
            <a:xfrm>
              <a:off x="5409039" y="1015815"/>
              <a:ext cx="934961" cy="730065"/>
            </a:xfrm>
            <a:prstGeom prst="rect">
              <a:avLst/>
            </a:prstGeom>
            <a:noFill/>
            <a:ln w="9525">
              <a:noFill/>
              <a:miter lim="800000"/>
              <a:headEnd/>
              <a:tailEnd/>
            </a:ln>
          </p:spPr>
          <p:txBody>
            <a:bodyPr/>
            <a:lstStyle/>
            <a:p>
              <a:pPr algn="ctr">
                <a:spcAft>
                  <a:spcPts val="1000"/>
                </a:spcAft>
                <a:defRPr/>
              </a:pPr>
              <a:r>
                <a:rPr lang="en-US" sz="1600">
                  <a:latin typeface="+mj-lt"/>
                </a:rPr>
                <a:t>Cheque</a:t>
              </a:r>
            </a:p>
          </p:txBody>
        </p:sp>
        <p:sp>
          <p:nvSpPr>
            <p:cNvPr id="26646" name="Line 37"/>
            <p:cNvSpPr>
              <a:spLocks noChangeShapeType="1"/>
            </p:cNvSpPr>
            <p:nvPr/>
          </p:nvSpPr>
          <p:spPr bwMode="auto">
            <a:xfrm flipV="1">
              <a:off x="4722891" y="1901356"/>
              <a:ext cx="0" cy="1214070"/>
            </a:xfrm>
            <a:prstGeom prst="line">
              <a:avLst/>
            </a:prstGeom>
            <a:noFill/>
            <a:ln w="9525">
              <a:solidFill>
                <a:srgbClr val="000000"/>
              </a:solidFill>
              <a:round/>
              <a:headEnd/>
              <a:tailEnd type="triangle" w="sm" len="sm"/>
            </a:ln>
          </p:spPr>
          <p:txBody>
            <a:bodyPr/>
            <a:lstStyle/>
            <a:p>
              <a:pPr>
                <a:defRPr/>
              </a:pPr>
              <a:endParaRPr lang="en-US" sz="1600">
                <a:latin typeface="+mj-lt"/>
              </a:endParaRPr>
            </a:p>
          </p:txBody>
        </p:sp>
        <p:sp>
          <p:nvSpPr>
            <p:cNvPr id="26647" name="Text Box 38"/>
            <p:cNvSpPr txBox="1">
              <a:spLocks noChangeArrowheads="1"/>
            </p:cNvSpPr>
            <p:nvPr/>
          </p:nvSpPr>
          <p:spPr bwMode="auto">
            <a:xfrm>
              <a:off x="4633397" y="1918932"/>
              <a:ext cx="804876" cy="1214070"/>
            </a:xfrm>
            <a:prstGeom prst="rect">
              <a:avLst/>
            </a:prstGeom>
            <a:noFill/>
            <a:ln w="9525">
              <a:noFill/>
              <a:miter lim="800000"/>
              <a:headEnd/>
              <a:tailEnd/>
            </a:ln>
          </p:spPr>
          <p:txBody>
            <a:bodyPr/>
            <a:lstStyle/>
            <a:p>
              <a:pPr algn="ctr">
                <a:spcAft>
                  <a:spcPts val="1000"/>
                </a:spcAft>
                <a:defRPr/>
              </a:pPr>
              <a:r>
                <a:rPr lang="en-US" sz="1600" dirty="0" err="1">
                  <a:latin typeface="+mj-lt"/>
                </a:rPr>
                <a:t>Hóa</a:t>
              </a:r>
              <a:r>
                <a:rPr lang="en-US" sz="1600" dirty="0">
                  <a:latin typeface="+mj-lt"/>
                </a:rPr>
                <a:t> </a:t>
              </a:r>
              <a:r>
                <a:rPr lang="en-US" sz="1600" dirty="0" err="1">
                  <a:latin typeface="+mj-lt"/>
                </a:rPr>
                <a:t>đơn</a:t>
              </a:r>
              <a:r>
                <a:rPr lang="en-US" sz="1600" dirty="0">
                  <a:latin typeface="+mj-lt"/>
                </a:rPr>
                <a:t> </a:t>
              </a:r>
              <a:r>
                <a:rPr lang="en-US" sz="1600" dirty="0" err="1">
                  <a:latin typeface="+mj-lt"/>
                </a:rPr>
                <a:t>đã</a:t>
              </a:r>
              <a:r>
                <a:rPr lang="en-US" sz="1600" dirty="0">
                  <a:latin typeface="+mj-lt"/>
                </a:rPr>
                <a:t> </a:t>
              </a:r>
              <a:r>
                <a:rPr lang="en-US" sz="1600" dirty="0" err="1">
                  <a:latin typeface="+mj-lt"/>
                </a:rPr>
                <a:t>xác</a:t>
              </a:r>
              <a:r>
                <a:rPr lang="en-US" sz="1600" dirty="0">
                  <a:latin typeface="+mj-lt"/>
                </a:rPr>
                <a:t> </a:t>
              </a:r>
              <a:r>
                <a:rPr lang="en-US" sz="1600" dirty="0" err="1">
                  <a:latin typeface="+mj-lt"/>
                </a:rPr>
                <a:t>nhận</a:t>
              </a:r>
              <a:r>
                <a:rPr lang="en-US" sz="1600" dirty="0">
                  <a:latin typeface="+mj-lt"/>
                </a:rPr>
                <a:t> chi</a:t>
              </a:r>
            </a:p>
          </p:txBody>
        </p:sp>
        <p:sp>
          <p:nvSpPr>
            <p:cNvPr id="26648" name="Freeform 39"/>
            <p:cNvSpPr>
              <a:spLocks/>
            </p:cNvSpPr>
            <p:nvPr/>
          </p:nvSpPr>
          <p:spPr bwMode="auto">
            <a:xfrm>
              <a:off x="2600329" y="808963"/>
              <a:ext cx="3587685" cy="1218126"/>
            </a:xfrm>
            <a:custGeom>
              <a:avLst/>
              <a:gdLst>
                <a:gd name="T0" fmla="*/ 0 w 3912"/>
                <a:gd name="T1" fmla="*/ 900 h 900"/>
                <a:gd name="T2" fmla="*/ 1956 w 3912"/>
                <a:gd name="T3" fmla="*/ 180 h 900"/>
                <a:gd name="T4" fmla="*/ 3912 w 3912"/>
                <a:gd name="T5" fmla="*/ 0 h 900"/>
                <a:gd name="T6" fmla="*/ 0 60000 65536"/>
                <a:gd name="T7" fmla="*/ 0 60000 65536"/>
                <a:gd name="T8" fmla="*/ 0 60000 65536"/>
                <a:gd name="T9" fmla="*/ 0 w 3912"/>
                <a:gd name="T10" fmla="*/ 0 h 900"/>
                <a:gd name="T11" fmla="*/ 3912 w 3912"/>
                <a:gd name="T12" fmla="*/ 900 h 900"/>
              </a:gdLst>
              <a:ahLst/>
              <a:cxnLst>
                <a:cxn ang="T6">
                  <a:pos x="T0" y="T1"/>
                </a:cxn>
                <a:cxn ang="T7">
                  <a:pos x="T2" y="T3"/>
                </a:cxn>
                <a:cxn ang="T8">
                  <a:pos x="T4" y="T5"/>
                </a:cxn>
              </a:cxnLst>
              <a:rect l="T9" t="T10" r="T11" b="T12"/>
              <a:pathLst>
                <a:path w="3912" h="900">
                  <a:moveTo>
                    <a:pt x="0" y="900"/>
                  </a:moveTo>
                  <a:cubicBezTo>
                    <a:pt x="652" y="615"/>
                    <a:pt x="1304" y="330"/>
                    <a:pt x="1956" y="180"/>
                  </a:cubicBezTo>
                  <a:cubicBezTo>
                    <a:pt x="2608" y="30"/>
                    <a:pt x="3260" y="15"/>
                    <a:pt x="3912" y="0"/>
                  </a:cubicBezTo>
                </a:path>
              </a:pathLst>
            </a:custGeom>
            <a:noFill/>
            <a:ln w="9525">
              <a:solidFill>
                <a:srgbClr val="000000"/>
              </a:solidFill>
              <a:round/>
              <a:headEnd/>
              <a:tailEnd type="triangle" w="sm" len="sm"/>
            </a:ln>
          </p:spPr>
          <p:txBody>
            <a:bodyPr/>
            <a:lstStyle/>
            <a:p>
              <a:pPr>
                <a:defRPr/>
              </a:pPr>
              <a:endParaRPr lang="en-US" sz="1600">
                <a:latin typeface="+mj-lt"/>
              </a:endParaRPr>
            </a:p>
          </p:txBody>
        </p:sp>
        <p:sp>
          <p:nvSpPr>
            <p:cNvPr id="26649" name="Text Box 40"/>
            <p:cNvSpPr txBox="1">
              <a:spLocks noChangeArrowheads="1"/>
            </p:cNvSpPr>
            <p:nvPr/>
          </p:nvSpPr>
          <p:spPr bwMode="auto">
            <a:xfrm>
              <a:off x="3241499" y="1165840"/>
              <a:ext cx="936875" cy="586760"/>
            </a:xfrm>
            <a:prstGeom prst="rect">
              <a:avLst/>
            </a:prstGeom>
            <a:noFill/>
            <a:ln w="9525">
              <a:noFill/>
              <a:miter lim="800000"/>
              <a:headEnd/>
              <a:tailEnd/>
            </a:ln>
          </p:spPr>
          <p:txBody>
            <a:bodyPr/>
            <a:lstStyle/>
            <a:p>
              <a:pPr algn="ctr">
                <a:spcAft>
                  <a:spcPts val="1000"/>
                </a:spcAft>
                <a:defRPr/>
              </a:pPr>
              <a:r>
                <a:rPr lang="en-US" sz="1600" dirty="0" err="1">
                  <a:latin typeface="+mj-lt"/>
                </a:rPr>
                <a:t>Đơn</a:t>
              </a:r>
              <a:r>
                <a:rPr lang="en-US" sz="1600" dirty="0">
                  <a:latin typeface="+mj-lt"/>
                </a:rPr>
                <a:t> </a:t>
              </a:r>
              <a:r>
                <a:rPr lang="en-US" sz="1600" dirty="0" err="1">
                  <a:latin typeface="+mj-lt"/>
                </a:rPr>
                <a:t>đặt</a:t>
              </a:r>
              <a:r>
                <a:rPr lang="en-US" sz="1600" dirty="0">
                  <a:latin typeface="+mj-lt"/>
                </a:rPr>
                <a:t> hàng</a:t>
              </a:r>
            </a:p>
          </p:txBody>
        </p:sp>
        <p:sp>
          <p:nvSpPr>
            <p:cNvPr id="26650" name="Freeform 41"/>
            <p:cNvSpPr>
              <a:spLocks/>
            </p:cNvSpPr>
            <p:nvPr/>
          </p:nvSpPr>
          <p:spPr bwMode="auto">
            <a:xfrm>
              <a:off x="1976383" y="658894"/>
              <a:ext cx="4211631" cy="973419"/>
            </a:xfrm>
            <a:custGeom>
              <a:avLst/>
              <a:gdLst>
                <a:gd name="T0" fmla="*/ 0 w 4401"/>
                <a:gd name="T1" fmla="*/ 720 h 720"/>
                <a:gd name="T2" fmla="*/ 1793 w 4401"/>
                <a:gd name="T3" fmla="*/ 180 h 720"/>
                <a:gd name="T4" fmla="*/ 4401 w 4401"/>
                <a:gd name="T5" fmla="*/ 0 h 720"/>
                <a:gd name="T6" fmla="*/ 0 60000 65536"/>
                <a:gd name="T7" fmla="*/ 0 60000 65536"/>
                <a:gd name="T8" fmla="*/ 0 60000 65536"/>
                <a:gd name="T9" fmla="*/ 0 w 4401"/>
                <a:gd name="T10" fmla="*/ 0 h 720"/>
                <a:gd name="T11" fmla="*/ 4401 w 4401"/>
                <a:gd name="T12" fmla="*/ 720 h 720"/>
              </a:gdLst>
              <a:ahLst/>
              <a:cxnLst>
                <a:cxn ang="T6">
                  <a:pos x="T0" y="T1"/>
                </a:cxn>
                <a:cxn ang="T7">
                  <a:pos x="T2" y="T3"/>
                </a:cxn>
                <a:cxn ang="T8">
                  <a:pos x="T4" y="T5"/>
                </a:cxn>
              </a:cxnLst>
              <a:rect l="T9" t="T10" r="T11" b="T12"/>
              <a:pathLst>
                <a:path w="4401" h="720">
                  <a:moveTo>
                    <a:pt x="0" y="720"/>
                  </a:moveTo>
                  <a:cubicBezTo>
                    <a:pt x="530" y="510"/>
                    <a:pt x="1060" y="300"/>
                    <a:pt x="1793" y="180"/>
                  </a:cubicBezTo>
                  <a:cubicBezTo>
                    <a:pt x="2526" y="60"/>
                    <a:pt x="3463" y="30"/>
                    <a:pt x="4401" y="0"/>
                  </a:cubicBezTo>
                </a:path>
              </a:pathLst>
            </a:custGeom>
            <a:noFill/>
            <a:ln w="9525">
              <a:solidFill>
                <a:srgbClr val="000000"/>
              </a:solidFill>
              <a:round/>
              <a:headEnd/>
              <a:tailEnd type="triangle" w="sm" len="sm"/>
            </a:ln>
          </p:spPr>
          <p:txBody>
            <a:bodyPr/>
            <a:lstStyle/>
            <a:p>
              <a:pPr>
                <a:defRPr/>
              </a:pPr>
              <a:endParaRPr lang="en-US" sz="1600">
                <a:latin typeface="+mj-lt"/>
              </a:endParaRPr>
            </a:p>
          </p:txBody>
        </p:sp>
        <p:sp>
          <p:nvSpPr>
            <p:cNvPr id="26651" name="Text Box 42"/>
            <p:cNvSpPr txBox="1">
              <a:spLocks noChangeArrowheads="1"/>
            </p:cNvSpPr>
            <p:nvPr/>
          </p:nvSpPr>
          <p:spPr bwMode="auto">
            <a:xfrm>
              <a:off x="2768235" y="435274"/>
              <a:ext cx="2184765" cy="402926"/>
            </a:xfrm>
            <a:prstGeom prst="rect">
              <a:avLst/>
            </a:prstGeom>
            <a:noFill/>
            <a:ln w="9525">
              <a:noFill/>
              <a:miter lim="800000"/>
              <a:headEnd/>
              <a:tailEnd/>
            </a:ln>
          </p:spPr>
          <p:txBody>
            <a:bodyPr/>
            <a:lstStyle/>
            <a:p>
              <a:pPr algn="ctr">
                <a:spcAft>
                  <a:spcPts val="1000"/>
                </a:spcAft>
                <a:defRPr/>
              </a:pPr>
              <a:r>
                <a:rPr lang="en-US" sz="1600" dirty="0" err="1">
                  <a:latin typeface="+mj-lt"/>
                </a:rPr>
                <a:t>Thông</a:t>
              </a:r>
              <a:r>
                <a:rPr lang="en-US" sz="1600" dirty="0">
                  <a:latin typeface="+mj-lt"/>
                </a:rPr>
                <a:t> tin </a:t>
              </a:r>
              <a:r>
                <a:rPr lang="en-US" sz="1600" dirty="0" err="1">
                  <a:latin typeface="+mj-lt"/>
                </a:rPr>
                <a:t>thương</a:t>
              </a:r>
              <a:r>
                <a:rPr lang="en-US" sz="1600" dirty="0">
                  <a:latin typeface="+mj-lt"/>
                </a:rPr>
                <a:t> </a:t>
              </a:r>
              <a:r>
                <a:rPr lang="en-US" sz="1600" dirty="0" err="1">
                  <a:latin typeface="+mj-lt"/>
                </a:rPr>
                <a:t>lượng</a:t>
              </a:r>
              <a:endParaRPr lang="en-US" sz="1600" dirty="0">
                <a:latin typeface="+mj-lt"/>
              </a:endParaRPr>
            </a:p>
          </p:txBody>
        </p:sp>
        <p:sp>
          <p:nvSpPr>
            <p:cNvPr id="26652" name="Line 43"/>
            <p:cNvSpPr>
              <a:spLocks noChangeShapeType="1"/>
            </p:cNvSpPr>
            <p:nvPr/>
          </p:nvSpPr>
          <p:spPr bwMode="auto">
            <a:xfrm>
              <a:off x="1085443" y="945512"/>
              <a:ext cx="606720" cy="793607"/>
            </a:xfrm>
            <a:prstGeom prst="line">
              <a:avLst/>
            </a:prstGeom>
            <a:noFill/>
            <a:ln w="9525">
              <a:solidFill>
                <a:srgbClr val="000000"/>
              </a:solidFill>
              <a:round/>
              <a:headEnd type="none" w="sm" len="sm"/>
              <a:tailEnd type="triangle" w="sm" len="sm"/>
            </a:ln>
          </p:spPr>
          <p:txBody>
            <a:bodyPr/>
            <a:lstStyle/>
            <a:p>
              <a:pPr>
                <a:defRPr/>
              </a:pPr>
              <a:endParaRPr lang="en-US" sz="1600">
                <a:latin typeface="+mj-lt"/>
              </a:endParaRPr>
            </a:p>
          </p:txBody>
        </p:sp>
        <p:sp>
          <p:nvSpPr>
            <p:cNvPr id="26653" name="Line 44"/>
            <p:cNvSpPr>
              <a:spLocks noChangeShapeType="1"/>
            </p:cNvSpPr>
            <p:nvPr/>
          </p:nvSpPr>
          <p:spPr bwMode="auto">
            <a:xfrm flipH="1">
              <a:off x="1163915" y="3004565"/>
              <a:ext cx="467002" cy="858502"/>
            </a:xfrm>
            <a:prstGeom prst="line">
              <a:avLst/>
            </a:prstGeom>
            <a:noFill/>
            <a:ln w="9525">
              <a:solidFill>
                <a:srgbClr val="000000"/>
              </a:solidFill>
              <a:round/>
              <a:headEnd type="triangle" w="sm" len="sm"/>
              <a:tailEnd type="triangle" w="sm" len="sm"/>
            </a:ln>
          </p:spPr>
          <p:txBody>
            <a:bodyPr/>
            <a:lstStyle/>
            <a:p>
              <a:pPr>
                <a:defRPr/>
              </a:pPr>
              <a:endParaRPr lang="en-US" sz="1600">
                <a:latin typeface="+mj-lt"/>
              </a:endParaRPr>
            </a:p>
          </p:txBody>
        </p:sp>
        <p:sp>
          <p:nvSpPr>
            <p:cNvPr id="26654" name="Line 45"/>
            <p:cNvSpPr>
              <a:spLocks noChangeShapeType="1"/>
            </p:cNvSpPr>
            <p:nvPr/>
          </p:nvSpPr>
          <p:spPr bwMode="auto">
            <a:xfrm flipV="1">
              <a:off x="1992652" y="3097851"/>
              <a:ext cx="0" cy="1703484"/>
            </a:xfrm>
            <a:prstGeom prst="line">
              <a:avLst/>
            </a:prstGeom>
            <a:noFill/>
            <a:ln w="9525">
              <a:solidFill>
                <a:srgbClr val="000000"/>
              </a:solidFill>
              <a:round/>
              <a:headEnd type="none" w="sm" len="sm"/>
              <a:tailEnd type="triangle" w="sm" len="sm"/>
            </a:ln>
          </p:spPr>
          <p:txBody>
            <a:bodyPr/>
            <a:lstStyle/>
            <a:p>
              <a:pPr>
                <a:defRPr/>
              </a:pPr>
              <a:endParaRPr lang="en-US" sz="1600">
                <a:latin typeface="+mj-lt"/>
              </a:endParaRPr>
            </a:p>
          </p:txBody>
        </p:sp>
        <p:sp>
          <p:nvSpPr>
            <p:cNvPr id="26655" name="Line 46"/>
            <p:cNvSpPr>
              <a:spLocks noChangeShapeType="1"/>
            </p:cNvSpPr>
            <p:nvPr/>
          </p:nvSpPr>
          <p:spPr bwMode="auto">
            <a:xfrm flipH="1" flipV="1">
              <a:off x="2696026" y="5282637"/>
              <a:ext cx="3898701" cy="0"/>
            </a:xfrm>
            <a:prstGeom prst="line">
              <a:avLst/>
            </a:prstGeom>
            <a:noFill/>
            <a:ln w="9525">
              <a:solidFill>
                <a:srgbClr val="000000"/>
              </a:solidFill>
              <a:round/>
              <a:headEnd type="none" w="sm" len="sm"/>
              <a:tailEnd type="triangle" w="sm" len="sm"/>
            </a:ln>
          </p:spPr>
          <p:txBody>
            <a:bodyPr/>
            <a:lstStyle/>
            <a:p>
              <a:pPr>
                <a:defRPr/>
              </a:pPr>
              <a:endParaRPr lang="en-US" sz="1600">
                <a:latin typeface="+mj-lt"/>
              </a:endParaRPr>
            </a:p>
          </p:txBody>
        </p:sp>
        <p:sp>
          <p:nvSpPr>
            <p:cNvPr id="26656" name="Text Box 47"/>
            <p:cNvSpPr txBox="1">
              <a:spLocks noChangeArrowheads="1"/>
            </p:cNvSpPr>
            <p:nvPr/>
          </p:nvSpPr>
          <p:spPr bwMode="auto">
            <a:xfrm>
              <a:off x="3692233" y="5311030"/>
              <a:ext cx="2182851" cy="550251"/>
            </a:xfrm>
            <a:prstGeom prst="rect">
              <a:avLst/>
            </a:prstGeom>
            <a:noFill/>
            <a:ln w="9525">
              <a:noFill/>
              <a:miter lim="800000"/>
              <a:headEnd/>
              <a:tailEnd/>
            </a:ln>
          </p:spPr>
          <p:txBody>
            <a:bodyPr/>
            <a:lstStyle/>
            <a:p>
              <a:pPr algn="ctr">
                <a:spcAft>
                  <a:spcPts val="1000"/>
                </a:spcAft>
                <a:defRPr/>
              </a:pPr>
              <a:r>
                <a:rPr lang="en-US" sz="1600" dirty="0" err="1">
                  <a:latin typeface="+mj-lt"/>
                </a:rPr>
                <a:t>Phiếu</a:t>
              </a:r>
              <a:r>
                <a:rPr lang="en-US" sz="1600" dirty="0">
                  <a:latin typeface="+mj-lt"/>
                </a:rPr>
                <a:t> </a:t>
              </a:r>
              <a:r>
                <a:rPr lang="en-US" sz="1600" dirty="0" err="1">
                  <a:latin typeface="+mj-lt"/>
                </a:rPr>
                <a:t>phát</a:t>
              </a:r>
              <a:r>
                <a:rPr lang="en-US" sz="1600" dirty="0">
                  <a:latin typeface="+mj-lt"/>
                </a:rPr>
                <a:t> hàng</a:t>
              </a:r>
            </a:p>
          </p:txBody>
        </p:sp>
        <p:sp>
          <p:nvSpPr>
            <p:cNvPr id="26657" name="Freeform 48"/>
            <p:cNvSpPr>
              <a:spLocks/>
            </p:cNvSpPr>
            <p:nvPr/>
          </p:nvSpPr>
          <p:spPr bwMode="auto">
            <a:xfrm>
              <a:off x="2444342" y="2962654"/>
              <a:ext cx="1558906" cy="973419"/>
            </a:xfrm>
            <a:custGeom>
              <a:avLst/>
              <a:gdLst>
                <a:gd name="T0" fmla="*/ 0 w 1630"/>
                <a:gd name="T1" fmla="*/ 0 h 720"/>
                <a:gd name="T2" fmla="*/ 815 w 1630"/>
                <a:gd name="T3" fmla="*/ 540 h 720"/>
                <a:gd name="T4" fmla="*/ 1630 w 1630"/>
                <a:gd name="T5" fmla="*/ 720 h 720"/>
                <a:gd name="T6" fmla="*/ 0 60000 65536"/>
                <a:gd name="T7" fmla="*/ 0 60000 65536"/>
                <a:gd name="T8" fmla="*/ 0 60000 65536"/>
                <a:gd name="T9" fmla="*/ 0 w 1630"/>
                <a:gd name="T10" fmla="*/ 0 h 720"/>
                <a:gd name="T11" fmla="*/ 1630 w 1630"/>
                <a:gd name="T12" fmla="*/ 720 h 720"/>
              </a:gdLst>
              <a:ahLst/>
              <a:cxnLst>
                <a:cxn ang="T6">
                  <a:pos x="T0" y="T1"/>
                </a:cxn>
                <a:cxn ang="T7">
                  <a:pos x="T2" y="T3"/>
                </a:cxn>
                <a:cxn ang="T8">
                  <a:pos x="T4" y="T5"/>
                </a:cxn>
              </a:cxnLst>
              <a:rect l="T9" t="T10" r="T11" b="T12"/>
              <a:pathLst>
                <a:path w="1630" h="720">
                  <a:moveTo>
                    <a:pt x="0" y="0"/>
                  </a:moveTo>
                  <a:cubicBezTo>
                    <a:pt x="271" y="210"/>
                    <a:pt x="543" y="420"/>
                    <a:pt x="815" y="540"/>
                  </a:cubicBezTo>
                  <a:cubicBezTo>
                    <a:pt x="1087" y="660"/>
                    <a:pt x="1358" y="690"/>
                    <a:pt x="1630" y="720"/>
                  </a:cubicBezTo>
                </a:path>
              </a:pathLst>
            </a:custGeom>
            <a:noFill/>
            <a:ln w="9525">
              <a:solidFill>
                <a:srgbClr val="000000"/>
              </a:solidFill>
              <a:round/>
              <a:headEnd/>
              <a:tailEnd type="triangle" w="sm" len="sm"/>
            </a:ln>
          </p:spPr>
          <p:txBody>
            <a:bodyPr/>
            <a:lstStyle/>
            <a:p>
              <a:pPr>
                <a:defRPr/>
              </a:pPr>
              <a:endParaRPr lang="en-US" sz="1600">
                <a:latin typeface="+mj-lt"/>
              </a:endParaRPr>
            </a:p>
          </p:txBody>
        </p:sp>
        <p:sp>
          <p:nvSpPr>
            <p:cNvPr id="26658" name="Text Box 49"/>
            <p:cNvSpPr txBox="1">
              <a:spLocks noChangeArrowheads="1"/>
            </p:cNvSpPr>
            <p:nvPr/>
          </p:nvSpPr>
          <p:spPr bwMode="auto">
            <a:xfrm>
              <a:off x="2847530" y="3048000"/>
              <a:ext cx="1114870" cy="730065"/>
            </a:xfrm>
            <a:prstGeom prst="rect">
              <a:avLst/>
            </a:prstGeom>
            <a:noFill/>
            <a:ln w="9525">
              <a:noFill/>
              <a:miter lim="800000"/>
              <a:headEnd/>
              <a:tailEnd/>
            </a:ln>
          </p:spPr>
          <p:txBody>
            <a:bodyPr/>
            <a:lstStyle/>
            <a:p>
              <a:pPr algn="ctr">
                <a:spcAft>
                  <a:spcPts val="1000"/>
                </a:spcAft>
                <a:defRPr/>
              </a:pPr>
              <a:r>
                <a:rPr lang="en-US" sz="1600" dirty="0" err="1">
                  <a:latin typeface="+mj-lt"/>
                </a:rPr>
                <a:t>Danh</a:t>
              </a:r>
              <a:r>
                <a:rPr lang="en-US" sz="1600" dirty="0">
                  <a:latin typeface="+mj-lt"/>
                </a:rPr>
                <a:t> </a:t>
              </a:r>
              <a:r>
                <a:rPr lang="en-US" sz="1600" dirty="0" err="1">
                  <a:latin typeface="+mj-lt"/>
                </a:rPr>
                <a:t>sách</a:t>
              </a:r>
              <a:r>
                <a:rPr lang="en-US" sz="1600" dirty="0">
                  <a:latin typeface="+mj-lt"/>
                </a:rPr>
                <a:t> </a:t>
              </a:r>
              <a:r>
                <a:rPr lang="en-US" sz="1600" dirty="0" err="1">
                  <a:latin typeface="+mj-lt"/>
                </a:rPr>
                <a:t>đơn</a:t>
              </a:r>
              <a:r>
                <a:rPr lang="en-US" sz="1600" dirty="0">
                  <a:latin typeface="+mj-lt"/>
                </a:rPr>
                <a:t> hàng</a:t>
              </a:r>
            </a:p>
          </p:txBody>
        </p:sp>
        <p:sp>
          <p:nvSpPr>
            <p:cNvPr id="26659" name="Text Box 50"/>
            <p:cNvSpPr txBox="1">
              <a:spLocks noChangeArrowheads="1"/>
            </p:cNvSpPr>
            <p:nvPr/>
          </p:nvSpPr>
          <p:spPr bwMode="auto">
            <a:xfrm>
              <a:off x="1834752" y="3535889"/>
              <a:ext cx="623945" cy="974771"/>
            </a:xfrm>
            <a:prstGeom prst="rect">
              <a:avLst/>
            </a:prstGeom>
            <a:noFill/>
            <a:ln w="9525">
              <a:noFill/>
              <a:miter lim="800000"/>
              <a:headEnd/>
              <a:tailEnd/>
            </a:ln>
          </p:spPr>
          <p:txBody>
            <a:bodyPr/>
            <a:lstStyle/>
            <a:p>
              <a:pPr algn="ctr">
                <a:spcAft>
                  <a:spcPts val="1000"/>
                </a:spcAft>
                <a:defRPr/>
              </a:pPr>
              <a:r>
                <a:rPr lang="en-US" sz="1600">
                  <a:latin typeface="+mj-lt"/>
                </a:rPr>
                <a:t>Dự trù</a:t>
              </a:r>
            </a:p>
          </p:txBody>
        </p:sp>
        <p:sp>
          <p:nvSpPr>
            <p:cNvPr id="26660" name="Freeform 51"/>
            <p:cNvSpPr>
              <a:spLocks/>
            </p:cNvSpPr>
            <p:nvPr/>
          </p:nvSpPr>
          <p:spPr bwMode="auto">
            <a:xfrm>
              <a:off x="2692198" y="2139303"/>
              <a:ext cx="779932" cy="244707"/>
            </a:xfrm>
            <a:custGeom>
              <a:avLst/>
              <a:gdLst>
                <a:gd name="T0" fmla="*/ 0 w 815"/>
                <a:gd name="T1" fmla="*/ 180 h 180"/>
                <a:gd name="T2" fmla="*/ 326 w 815"/>
                <a:gd name="T3" fmla="*/ 0 h 180"/>
                <a:gd name="T4" fmla="*/ 815 w 815"/>
                <a:gd name="T5" fmla="*/ 180 h 180"/>
                <a:gd name="T6" fmla="*/ 0 60000 65536"/>
                <a:gd name="T7" fmla="*/ 0 60000 65536"/>
                <a:gd name="T8" fmla="*/ 0 60000 65536"/>
                <a:gd name="T9" fmla="*/ 0 w 815"/>
                <a:gd name="T10" fmla="*/ 0 h 180"/>
                <a:gd name="T11" fmla="*/ 815 w 815"/>
                <a:gd name="T12" fmla="*/ 180 h 180"/>
              </a:gdLst>
              <a:ahLst/>
              <a:cxnLst>
                <a:cxn ang="T6">
                  <a:pos x="T0" y="T1"/>
                </a:cxn>
                <a:cxn ang="T7">
                  <a:pos x="T2" y="T3"/>
                </a:cxn>
                <a:cxn ang="T8">
                  <a:pos x="T4" y="T5"/>
                </a:cxn>
              </a:cxnLst>
              <a:rect l="T9" t="T10" r="T11" b="T12"/>
              <a:pathLst>
                <a:path w="815" h="180">
                  <a:moveTo>
                    <a:pt x="0" y="180"/>
                  </a:moveTo>
                  <a:cubicBezTo>
                    <a:pt x="95" y="90"/>
                    <a:pt x="190" y="0"/>
                    <a:pt x="326" y="0"/>
                  </a:cubicBezTo>
                  <a:cubicBezTo>
                    <a:pt x="462" y="0"/>
                    <a:pt x="638" y="90"/>
                    <a:pt x="815" y="180"/>
                  </a:cubicBezTo>
                </a:path>
              </a:pathLst>
            </a:custGeom>
            <a:noFill/>
            <a:ln w="9525">
              <a:solidFill>
                <a:srgbClr val="000000"/>
              </a:solidFill>
              <a:round/>
              <a:headEnd type="triangle" w="sm" len="sm"/>
              <a:tailEnd type="triangle" w="sm" len="sm"/>
            </a:ln>
          </p:spPr>
          <p:txBody>
            <a:bodyPr/>
            <a:lstStyle/>
            <a:p>
              <a:pPr>
                <a:defRPr/>
              </a:pPr>
              <a:endParaRPr lang="en-US" sz="1600">
                <a:latin typeface="+mj-lt"/>
              </a:endParaRPr>
            </a:p>
          </p:txBody>
        </p:sp>
        <p:sp>
          <p:nvSpPr>
            <p:cNvPr id="26661" name="Freeform 52"/>
            <p:cNvSpPr>
              <a:spLocks/>
            </p:cNvSpPr>
            <p:nvPr/>
          </p:nvSpPr>
          <p:spPr bwMode="auto">
            <a:xfrm>
              <a:off x="4944908" y="4567444"/>
              <a:ext cx="1715849" cy="567828"/>
            </a:xfrm>
            <a:custGeom>
              <a:avLst/>
              <a:gdLst>
                <a:gd name="T0" fmla="*/ 0 w 1793"/>
                <a:gd name="T1" fmla="*/ 0 h 420"/>
                <a:gd name="T2" fmla="*/ 652 w 1793"/>
                <a:gd name="T3" fmla="*/ 360 h 420"/>
                <a:gd name="T4" fmla="*/ 1793 w 1793"/>
                <a:gd name="T5" fmla="*/ 360 h 420"/>
                <a:gd name="T6" fmla="*/ 0 60000 65536"/>
                <a:gd name="T7" fmla="*/ 0 60000 65536"/>
                <a:gd name="T8" fmla="*/ 0 60000 65536"/>
                <a:gd name="T9" fmla="*/ 0 w 1793"/>
                <a:gd name="T10" fmla="*/ 0 h 420"/>
                <a:gd name="T11" fmla="*/ 1793 w 1793"/>
                <a:gd name="T12" fmla="*/ 420 h 420"/>
              </a:gdLst>
              <a:ahLst/>
              <a:cxnLst>
                <a:cxn ang="T6">
                  <a:pos x="T0" y="T1"/>
                </a:cxn>
                <a:cxn ang="T7">
                  <a:pos x="T2" y="T3"/>
                </a:cxn>
                <a:cxn ang="T8">
                  <a:pos x="T4" y="T5"/>
                </a:cxn>
              </a:cxnLst>
              <a:rect l="T9" t="T10" r="T11" b="T12"/>
              <a:pathLst>
                <a:path w="1793" h="420">
                  <a:moveTo>
                    <a:pt x="0" y="0"/>
                  </a:moveTo>
                  <a:cubicBezTo>
                    <a:pt x="176" y="150"/>
                    <a:pt x="353" y="300"/>
                    <a:pt x="652" y="360"/>
                  </a:cubicBezTo>
                  <a:cubicBezTo>
                    <a:pt x="951" y="420"/>
                    <a:pt x="1372" y="390"/>
                    <a:pt x="1793" y="360"/>
                  </a:cubicBezTo>
                </a:path>
              </a:pathLst>
            </a:custGeom>
            <a:noFill/>
            <a:ln w="9525">
              <a:solidFill>
                <a:srgbClr val="000000"/>
              </a:solidFill>
              <a:round/>
              <a:headEnd type="triangle" w="sm" len="sm"/>
              <a:tailEnd type="triangle" w="sm" len="sm"/>
            </a:ln>
          </p:spPr>
          <p:txBody>
            <a:bodyPr/>
            <a:lstStyle/>
            <a:p>
              <a:pPr>
                <a:defRPr/>
              </a:pPr>
              <a:endParaRPr lang="en-US" sz="1600">
                <a:latin typeface="+mj-lt"/>
              </a:endParaRPr>
            </a:p>
          </p:txBody>
        </p:sp>
        <p:sp>
          <p:nvSpPr>
            <p:cNvPr id="26662" name="Text Box 53"/>
            <p:cNvSpPr txBox="1">
              <a:spLocks noChangeArrowheads="1"/>
            </p:cNvSpPr>
            <p:nvPr/>
          </p:nvSpPr>
          <p:spPr bwMode="auto">
            <a:xfrm>
              <a:off x="5181600" y="4419600"/>
              <a:ext cx="1404834" cy="575940"/>
            </a:xfrm>
            <a:prstGeom prst="rect">
              <a:avLst/>
            </a:prstGeom>
            <a:noFill/>
            <a:ln w="9525">
              <a:noFill/>
              <a:miter lim="800000"/>
              <a:headEnd/>
              <a:tailEnd/>
            </a:ln>
          </p:spPr>
          <p:txBody>
            <a:bodyPr/>
            <a:lstStyle/>
            <a:p>
              <a:pPr algn="ctr">
                <a:spcAft>
                  <a:spcPts val="1000"/>
                </a:spcAft>
                <a:defRPr/>
              </a:pPr>
              <a:r>
                <a:rPr lang="en-US" sz="1600" dirty="0" err="1">
                  <a:latin typeface="+mj-lt"/>
                </a:rPr>
                <a:t>Danh</a:t>
              </a:r>
              <a:r>
                <a:rPr lang="en-US" sz="1600" dirty="0">
                  <a:latin typeface="+mj-lt"/>
                </a:rPr>
                <a:t> </a:t>
              </a:r>
              <a:r>
                <a:rPr lang="en-US" sz="1600" dirty="0" err="1">
                  <a:latin typeface="+mj-lt"/>
                </a:rPr>
                <a:t>sách</a:t>
              </a:r>
              <a:r>
                <a:rPr lang="en-US" sz="1600" dirty="0">
                  <a:latin typeface="+mj-lt"/>
                </a:rPr>
                <a:t> hàng </a:t>
              </a:r>
              <a:r>
                <a:rPr lang="en-US" sz="1600" dirty="0" err="1">
                  <a:latin typeface="+mj-lt"/>
                </a:rPr>
                <a:t>nhận</a:t>
              </a:r>
              <a:endParaRPr lang="en-US" sz="1600" dirty="0">
                <a:latin typeface="+mj-l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04825" y="214313"/>
            <a:ext cx="8105775" cy="642937"/>
          </a:xfrm>
        </p:spPr>
        <p:txBody>
          <a:bodyPr>
            <a:normAutofit/>
          </a:bodyPr>
          <a:lstStyle/>
          <a:p>
            <a:pPr algn="ctr" eaLnBrk="1" hangingPunct="1"/>
            <a:r>
              <a:rPr lang="en-US" sz="3200"/>
              <a:t>Phân tích các thành phần trong biểu đồ DFD</a:t>
            </a:r>
          </a:p>
        </p:txBody>
      </p:sp>
      <p:sp>
        <p:nvSpPr>
          <p:cNvPr id="27651" name="Content Placeholder 2"/>
          <p:cNvSpPr>
            <a:spLocks noGrp="1"/>
          </p:cNvSpPr>
          <p:nvPr>
            <p:ph sz="quarter" idx="1"/>
          </p:nvPr>
        </p:nvSpPr>
        <p:spPr>
          <a:xfrm>
            <a:off x="504825" y="1042988"/>
            <a:ext cx="8105775" cy="5167312"/>
          </a:xfrm>
        </p:spPr>
        <p:txBody>
          <a:bodyPr>
            <a:normAutofit/>
          </a:bodyPr>
          <a:lstStyle/>
          <a:p>
            <a:pPr algn="just">
              <a:lnSpc>
                <a:spcPct val="120000"/>
              </a:lnSpc>
              <a:spcBef>
                <a:spcPts val="0"/>
              </a:spcBef>
            </a:pPr>
            <a:r>
              <a:rPr lang="en-US" sz="2800" b="1" dirty="0" err="1">
                <a:solidFill>
                  <a:srgbClr val="C00000"/>
                </a:solidFill>
              </a:rPr>
              <a:t>Chức</a:t>
            </a:r>
            <a:r>
              <a:rPr lang="en-US" sz="2800" b="1" dirty="0">
                <a:solidFill>
                  <a:srgbClr val="C00000"/>
                </a:solidFill>
              </a:rPr>
              <a:t> </a:t>
            </a:r>
            <a:r>
              <a:rPr lang="en-US" sz="2800" b="1" dirty="0" err="1">
                <a:solidFill>
                  <a:srgbClr val="C00000"/>
                </a:solidFill>
              </a:rPr>
              <a:t>năng</a:t>
            </a:r>
            <a:endParaRPr lang="en-US" b="1" dirty="0">
              <a:solidFill>
                <a:srgbClr val="C00000"/>
              </a:solidFill>
            </a:endParaRPr>
          </a:p>
          <a:p>
            <a:pPr lvl="1" algn="just" eaLnBrk="1" hangingPunct="1">
              <a:lnSpc>
                <a:spcPct val="120000"/>
              </a:lnSpc>
              <a:spcBef>
                <a:spcPts val="0"/>
              </a:spcBef>
            </a:pPr>
            <a:r>
              <a:rPr lang="en-US" dirty="0"/>
              <a:t>L</a:t>
            </a:r>
            <a:r>
              <a:rPr lang="vi-VN" dirty="0"/>
              <a:t>à một hoạt động có liên quan đến sự biến đổi hoặc tác động lên thông tin</a:t>
            </a:r>
            <a:r>
              <a:rPr lang="en-US" dirty="0"/>
              <a:t>.</a:t>
            </a:r>
            <a:r>
              <a:rPr lang="vi-VN" dirty="0"/>
              <a:t> Nếu trong một chức năng không có thông tin mới được sinh ra thì đó chưa phải là chức năng trong DFD</a:t>
            </a:r>
            <a:r>
              <a:rPr lang="en-US" dirty="0"/>
              <a:t>.</a:t>
            </a:r>
          </a:p>
          <a:p>
            <a:pPr lvl="1" algn="just" eaLnBrk="1" hangingPunct="1">
              <a:lnSpc>
                <a:spcPct val="120000"/>
              </a:lnSpc>
              <a:spcBef>
                <a:spcPts val="0"/>
              </a:spcBef>
            </a:pPr>
            <a:r>
              <a:rPr lang="en-US" dirty="0" err="1"/>
              <a:t>Tên</a:t>
            </a:r>
            <a:r>
              <a:rPr lang="en-US" dirty="0"/>
              <a:t> </a:t>
            </a:r>
            <a:r>
              <a:rPr lang="en-US" dirty="0" err="1"/>
              <a:t>chức</a:t>
            </a:r>
            <a:r>
              <a:rPr lang="en-US" dirty="0"/>
              <a:t> </a:t>
            </a:r>
            <a:r>
              <a:rPr lang="en-US" dirty="0" err="1"/>
              <a:t>năng</a:t>
            </a:r>
            <a:r>
              <a:rPr lang="en-US" dirty="0"/>
              <a:t> </a:t>
            </a:r>
            <a:r>
              <a:rPr lang="en-US" dirty="0" err="1"/>
              <a:t>thường</a:t>
            </a:r>
            <a:r>
              <a:rPr lang="en-US" dirty="0"/>
              <a:t> </a:t>
            </a:r>
            <a:r>
              <a:rPr lang="en-US" dirty="0" err="1"/>
              <a:t>trùng</a:t>
            </a:r>
            <a:r>
              <a:rPr lang="en-US" dirty="0"/>
              <a:t> </a:t>
            </a:r>
            <a:r>
              <a:rPr lang="en-US" dirty="0" err="1"/>
              <a:t>với</a:t>
            </a:r>
            <a:r>
              <a:rPr lang="en-US" dirty="0"/>
              <a:t> </a:t>
            </a:r>
            <a:r>
              <a:rPr lang="en-US" dirty="0" err="1"/>
              <a:t>tên</a:t>
            </a:r>
            <a:r>
              <a:rPr lang="en-US" dirty="0"/>
              <a:t> </a:t>
            </a:r>
            <a:r>
              <a:rPr lang="en-US" dirty="0" err="1"/>
              <a:t>chức</a:t>
            </a:r>
            <a:r>
              <a:rPr lang="en-US" dirty="0"/>
              <a:t> </a:t>
            </a:r>
            <a:r>
              <a:rPr lang="en-US" dirty="0" err="1"/>
              <a:t>năng</a:t>
            </a:r>
            <a:r>
              <a:rPr lang="en-US" dirty="0"/>
              <a:t> </a:t>
            </a:r>
            <a:r>
              <a:rPr lang="en-US" dirty="0" err="1"/>
              <a:t>trong</a:t>
            </a:r>
            <a:r>
              <a:rPr lang="en-US" dirty="0"/>
              <a:t> </a:t>
            </a:r>
            <a:r>
              <a:rPr lang="en-US" dirty="0" err="1"/>
              <a:t>mô</a:t>
            </a:r>
            <a:r>
              <a:rPr lang="en-US" dirty="0"/>
              <a:t> </a:t>
            </a:r>
            <a:r>
              <a:rPr lang="en-US" dirty="0" err="1"/>
              <a:t>hình</a:t>
            </a:r>
            <a:r>
              <a:rPr lang="en-US" dirty="0"/>
              <a:t> BFD.</a:t>
            </a:r>
          </a:p>
          <a:p>
            <a:pPr lvl="1" algn="just" eaLnBrk="1" hangingPunct="1">
              <a:lnSpc>
                <a:spcPct val="120000"/>
              </a:lnSpc>
              <a:spcBef>
                <a:spcPts val="0"/>
              </a:spcBef>
            </a:pPr>
            <a:r>
              <a:rPr lang="en-US" dirty="0" err="1"/>
              <a:t>Cách</a:t>
            </a:r>
            <a:r>
              <a:rPr lang="en-US" dirty="0"/>
              <a:t> </a:t>
            </a:r>
            <a:r>
              <a:rPr lang="en-US" dirty="0" err="1"/>
              <a:t>đặt</a:t>
            </a:r>
            <a:r>
              <a:rPr lang="en-US" dirty="0"/>
              <a:t> </a:t>
            </a:r>
            <a:r>
              <a:rPr lang="en-US" dirty="0" err="1"/>
              <a:t>tên</a:t>
            </a:r>
            <a:r>
              <a:rPr lang="en-US" dirty="0"/>
              <a:t>: </a:t>
            </a:r>
            <a:r>
              <a:rPr lang="en-US" dirty="0" err="1"/>
              <a:t>động</a:t>
            </a:r>
            <a:r>
              <a:rPr lang="en-US" dirty="0"/>
              <a:t> </a:t>
            </a:r>
            <a:r>
              <a:rPr lang="en-US" dirty="0" err="1"/>
              <a:t>từ</a:t>
            </a:r>
            <a:r>
              <a:rPr lang="en-US" dirty="0"/>
              <a:t> + </a:t>
            </a:r>
            <a:r>
              <a:rPr lang="en-US" dirty="0" err="1"/>
              <a:t>bô</a:t>
            </a:r>
            <a:r>
              <a:rPr lang="en-US" dirty="0"/>
              <a:t>̉ </a:t>
            </a:r>
            <a:r>
              <a:rPr lang="en-US" dirty="0" err="1"/>
              <a:t>ngữ</a:t>
            </a:r>
            <a:endParaRPr lang="en-US" dirty="0"/>
          </a:p>
          <a:p>
            <a:pPr lvl="1" algn="just" eaLnBrk="1" hangingPunct="1">
              <a:lnSpc>
                <a:spcPct val="120000"/>
              </a:lnSpc>
              <a:spcBef>
                <a:spcPts val="0"/>
              </a:spcBef>
            </a:pPr>
            <a:r>
              <a:rPr lang="en-US" dirty="0" err="1"/>
              <a:t>Biểu</a:t>
            </a:r>
            <a:r>
              <a:rPr lang="en-US" dirty="0"/>
              <a:t> </a:t>
            </a:r>
            <a:r>
              <a:rPr lang="en-US" dirty="0" err="1"/>
              <a:t>diễn</a:t>
            </a:r>
            <a:endParaRPr lang="en-US" dirty="0"/>
          </a:p>
          <a:p>
            <a:pPr algn="just" eaLnBrk="1" hangingPunct="1">
              <a:lnSpc>
                <a:spcPct val="120000"/>
              </a:lnSpc>
              <a:spcBef>
                <a:spcPts val="0"/>
              </a:spcBef>
              <a:buFont typeface="Wingdings 2" pitchFamily="18" charset="2"/>
              <a:buNone/>
            </a:pPr>
            <a:r>
              <a:rPr lang="en-US" dirty="0"/>
              <a:t>	</a:t>
            </a:r>
          </a:p>
        </p:txBody>
      </p:sp>
      <p:sp>
        <p:nvSpPr>
          <p:cNvPr id="4" name="Slide Number Placeholder 3"/>
          <p:cNvSpPr>
            <a:spLocks noGrp="1"/>
          </p:cNvSpPr>
          <p:nvPr>
            <p:ph type="sldNum" sz="quarter" idx="12"/>
          </p:nvPr>
        </p:nvSpPr>
        <p:spPr/>
        <p:txBody>
          <a:bodyPr/>
          <a:lstStyle/>
          <a:p>
            <a:pPr>
              <a:defRPr/>
            </a:pPr>
            <a:fld id="{3167FFF5-948F-465D-AE39-EB87E02931A0}" type="slidenum">
              <a:rPr lang="en-US" smtClean="0"/>
              <a:pPr>
                <a:defRPr/>
              </a:pPr>
              <a:t>65</a:t>
            </a:fld>
            <a:endParaRPr lang="en-US"/>
          </a:p>
        </p:txBody>
      </p:sp>
      <p:pic>
        <p:nvPicPr>
          <p:cNvPr id="27653" name="Picture 2"/>
          <p:cNvPicPr>
            <a:picLocks noChangeAspect="1" noChangeArrowheads="1"/>
          </p:cNvPicPr>
          <p:nvPr/>
        </p:nvPicPr>
        <p:blipFill>
          <a:blip r:embed="rId2"/>
          <a:srcRect/>
          <a:stretch>
            <a:fillRect/>
          </a:stretch>
        </p:blipFill>
        <p:spPr bwMode="auto">
          <a:xfrm>
            <a:off x="2971800" y="4953000"/>
            <a:ext cx="4286250" cy="96678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04825" y="214313"/>
            <a:ext cx="8105775" cy="642937"/>
          </a:xfrm>
        </p:spPr>
        <p:txBody>
          <a:bodyPr>
            <a:normAutofit/>
          </a:bodyPr>
          <a:lstStyle/>
          <a:p>
            <a:pPr algn="ctr" eaLnBrk="1" hangingPunct="1"/>
            <a:r>
              <a:rPr lang="en-US" sz="3200"/>
              <a:t>Phân tích các thành phần trong biểu đồ DFD</a:t>
            </a:r>
          </a:p>
        </p:txBody>
      </p:sp>
      <p:sp>
        <p:nvSpPr>
          <p:cNvPr id="28675" name="Content Placeholder 2"/>
          <p:cNvSpPr>
            <a:spLocks noGrp="1"/>
          </p:cNvSpPr>
          <p:nvPr>
            <p:ph sz="quarter" idx="1"/>
          </p:nvPr>
        </p:nvSpPr>
        <p:spPr>
          <a:xfrm>
            <a:off x="504825" y="928688"/>
            <a:ext cx="8105775" cy="4862512"/>
          </a:xfrm>
        </p:spPr>
        <p:txBody>
          <a:bodyPr>
            <a:normAutofit/>
          </a:bodyPr>
          <a:lstStyle/>
          <a:p>
            <a:pPr algn="just">
              <a:lnSpc>
                <a:spcPct val="120000"/>
              </a:lnSpc>
              <a:spcBef>
                <a:spcPts val="600"/>
              </a:spcBef>
            </a:pPr>
            <a:r>
              <a:rPr lang="en-US" sz="2800" b="1" dirty="0" err="1">
                <a:solidFill>
                  <a:srgbClr val="C00000"/>
                </a:solidFill>
              </a:rPr>
              <a:t>Luồng</a:t>
            </a:r>
            <a:r>
              <a:rPr lang="en-US" sz="2800" b="1" dirty="0">
                <a:solidFill>
                  <a:srgbClr val="C00000"/>
                </a:solidFill>
              </a:rPr>
              <a:t> </a:t>
            </a:r>
            <a:r>
              <a:rPr lang="en-US" sz="2800" b="1" dirty="0" err="1">
                <a:solidFill>
                  <a:srgbClr val="C00000"/>
                </a:solidFill>
              </a:rPr>
              <a:t>dữ</a:t>
            </a:r>
            <a:r>
              <a:rPr lang="en-US" sz="2800" b="1" dirty="0">
                <a:solidFill>
                  <a:srgbClr val="C00000"/>
                </a:solidFill>
              </a:rPr>
              <a:t> </a:t>
            </a:r>
            <a:r>
              <a:rPr lang="en-US" sz="2800" b="1" dirty="0" err="1">
                <a:solidFill>
                  <a:srgbClr val="C00000"/>
                </a:solidFill>
              </a:rPr>
              <a:t>liệu</a:t>
            </a:r>
            <a:endParaRPr lang="en-US" b="1" dirty="0">
              <a:solidFill>
                <a:srgbClr val="C00000"/>
              </a:solidFill>
            </a:endParaRPr>
          </a:p>
          <a:p>
            <a:pPr lvl="1" algn="just" eaLnBrk="1" hangingPunct="1">
              <a:lnSpc>
                <a:spcPct val="120000"/>
              </a:lnSpc>
              <a:spcBef>
                <a:spcPts val="600"/>
              </a:spcBef>
            </a:pPr>
            <a:r>
              <a:rPr lang="en-US" dirty="0"/>
              <a:t>L</a:t>
            </a:r>
            <a:r>
              <a:rPr lang="vi-VN" dirty="0"/>
              <a:t>à </a:t>
            </a:r>
            <a:r>
              <a:rPr lang="en-US" dirty="0" err="1"/>
              <a:t>thông</a:t>
            </a:r>
            <a:r>
              <a:rPr lang="en-US" dirty="0"/>
              <a:t> tin </a:t>
            </a:r>
            <a:r>
              <a:rPr lang="en-US" dirty="0" err="1"/>
              <a:t>vào</a:t>
            </a:r>
            <a:r>
              <a:rPr lang="en-US" dirty="0"/>
              <a:t>/ra </a:t>
            </a:r>
            <a:r>
              <a:rPr lang="en-US" dirty="0" err="1"/>
              <a:t>khỏi</a:t>
            </a:r>
            <a:r>
              <a:rPr lang="en-US" dirty="0"/>
              <a:t> </a:t>
            </a:r>
            <a:r>
              <a:rPr lang="en-US" dirty="0" err="1"/>
              <a:t>chức</a:t>
            </a:r>
            <a:r>
              <a:rPr lang="en-US" dirty="0"/>
              <a:t> </a:t>
            </a:r>
            <a:r>
              <a:rPr lang="en-US" dirty="0" err="1"/>
              <a:t>năng</a:t>
            </a:r>
            <a:r>
              <a:rPr lang="en-US" dirty="0"/>
              <a:t>.</a:t>
            </a:r>
          </a:p>
          <a:p>
            <a:pPr lvl="1" algn="just" eaLnBrk="1" hangingPunct="1">
              <a:lnSpc>
                <a:spcPct val="120000"/>
              </a:lnSpc>
              <a:spcBef>
                <a:spcPts val="600"/>
              </a:spcBef>
            </a:pPr>
            <a:r>
              <a:rPr lang="en-US" dirty="0" err="1"/>
              <a:t>Biểu</a:t>
            </a:r>
            <a:r>
              <a:rPr lang="en-US" dirty="0"/>
              <a:t> </a:t>
            </a:r>
            <a:r>
              <a:rPr lang="en-US" dirty="0" err="1"/>
              <a:t>diễn</a:t>
            </a:r>
            <a:r>
              <a:rPr lang="en-US" dirty="0"/>
              <a:t>: là </a:t>
            </a:r>
            <a:r>
              <a:rPr lang="en-US" dirty="0" err="1"/>
              <a:t>mũi</a:t>
            </a:r>
            <a:r>
              <a:rPr lang="en-US" dirty="0"/>
              <a:t> </a:t>
            </a:r>
            <a:r>
              <a:rPr lang="en-US" dirty="0" err="1"/>
              <a:t>tên</a:t>
            </a:r>
            <a:r>
              <a:rPr lang="en-US" dirty="0"/>
              <a:t> </a:t>
            </a:r>
            <a:r>
              <a:rPr lang="en-US" dirty="0" err="1"/>
              <a:t>trên</a:t>
            </a:r>
            <a:r>
              <a:rPr lang="en-US" dirty="0"/>
              <a:t> </a:t>
            </a:r>
            <a:r>
              <a:rPr lang="en-US" dirty="0" err="1"/>
              <a:t>đó</a:t>
            </a:r>
            <a:r>
              <a:rPr lang="en-US" dirty="0"/>
              <a:t> </a:t>
            </a:r>
            <a:r>
              <a:rPr lang="en-US" dirty="0" err="1"/>
              <a:t>ghi</a:t>
            </a:r>
            <a:r>
              <a:rPr lang="en-US" dirty="0"/>
              <a:t> </a:t>
            </a:r>
            <a:r>
              <a:rPr lang="en-US" dirty="0" err="1"/>
              <a:t>thông</a:t>
            </a:r>
            <a:r>
              <a:rPr lang="en-US" dirty="0"/>
              <a:t> tin di </a:t>
            </a:r>
            <a:r>
              <a:rPr lang="en-US" dirty="0" err="1"/>
              <a:t>chuyển</a:t>
            </a:r>
            <a:r>
              <a:rPr lang="en-US" dirty="0"/>
              <a:t>.</a:t>
            </a:r>
          </a:p>
          <a:p>
            <a:pPr lvl="1" algn="just" eaLnBrk="1" hangingPunct="1">
              <a:lnSpc>
                <a:spcPct val="120000"/>
              </a:lnSpc>
              <a:spcBef>
                <a:spcPts val="600"/>
              </a:spcBef>
            </a:pPr>
            <a:r>
              <a:rPr lang="en-US" dirty="0"/>
              <a:t> </a:t>
            </a:r>
            <a:r>
              <a:rPr lang="en-US" dirty="0" err="1"/>
              <a:t>Tên</a:t>
            </a:r>
            <a:r>
              <a:rPr lang="en-US" dirty="0"/>
              <a:t> </a:t>
            </a:r>
            <a:r>
              <a:rPr lang="en-US" dirty="0" err="1"/>
              <a:t>luồng</a:t>
            </a:r>
            <a:r>
              <a:rPr lang="en-US" dirty="0"/>
              <a:t> là </a:t>
            </a:r>
            <a:r>
              <a:rPr lang="en-US" dirty="0" err="1"/>
              <a:t>thông</a:t>
            </a:r>
            <a:r>
              <a:rPr lang="en-US" dirty="0"/>
              <a:t> tin logic, </a:t>
            </a:r>
            <a:r>
              <a:rPr lang="en-US" dirty="0" err="1"/>
              <a:t>không</a:t>
            </a:r>
            <a:r>
              <a:rPr lang="en-US" dirty="0"/>
              <a:t> là </a:t>
            </a:r>
            <a:r>
              <a:rPr lang="en-US" dirty="0" err="1"/>
              <a:t>tài</a:t>
            </a:r>
            <a:r>
              <a:rPr lang="en-US" dirty="0"/>
              <a:t> </a:t>
            </a:r>
            <a:r>
              <a:rPr lang="en-US" dirty="0" err="1"/>
              <a:t>liệu</a:t>
            </a:r>
            <a:r>
              <a:rPr lang="en-US" dirty="0"/>
              <a:t> </a:t>
            </a:r>
            <a:r>
              <a:rPr lang="en-US" dirty="0" err="1"/>
              <a:t>vật</a:t>
            </a:r>
            <a:r>
              <a:rPr lang="en-US" dirty="0"/>
              <a:t> </a:t>
            </a:r>
            <a:r>
              <a:rPr lang="en-US" dirty="0" err="1"/>
              <a:t>lý</a:t>
            </a:r>
            <a:r>
              <a:rPr lang="en-US" dirty="0"/>
              <a:t>. </a:t>
            </a:r>
            <a:r>
              <a:rPr lang="en-US" dirty="0" err="1"/>
              <a:t>Các</a:t>
            </a:r>
            <a:r>
              <a:rPr lang="en-US" dirty="0"/>
              <a:t> </a:t>
            </a:r>
            <a:r>
              <a:rPr lang="en-US" dirty="0" err="1"/>
              <a:t>luồng</a:t>
            </a:r>
            <a:r>
              <a:rPr lang="en-US" dirty="0"/>
              <a:t> </a:t>
            </a:r>
            <a:r>
              <a:rPr lang="en-US" dirty="0" err="1"/>
              <a:t>khác</a:t>
            </a:r>
            <a:r>
              <a:rPr lang="en-US" dirty="0"/>
              <a:t> </a:t>
            </a:r>
            <a:r>
              <a:rPr lang="en-US" dirty="0" err="1"/>
              <a:t>nhau</a:t>
            </a:r>
            <a:r>
              <a:rPr lang="en-US" dirty="0"/>
              <a:t> </a:t>
            </a:r>
            <a:r>
              <a:rPr lang="en-US" dirty="0" err="1"/>
              <a:t>thì</a:t>
            </a:r>
            <a:r>
              <a:rPr lang="en-US" dirty="0"/>
              <a:t> có </a:t>
            </a:r>
            <a:r>
              <a:rPr lang="en-US" dirty="0" err="1"/>
              <a:t>tên</a:t>
            </a:r>
            <a:r>
              <a:rPr lang="en-US" dirty="0"/>
              <a:t> </a:t>
            </a:r>
            <a:r>
              <a:rPr lang="en-US" dirty="0" err="1"/>
              <a:t>gọi</a:t>
            </a:r>
            <a:r>
              <a:rPr lang="en-US" dirty="0"/>
              <a:t> </a:t>
            </a:r>
            <a:r>
              <a:rPr lang="en-US" dirty="0" err="1"/>
              <a:t>khác</a:t>
            </a:r>
            <a:r>
              <a:rPr lang="en-US" dirty="0"/>
              <a:t> </a:t>
            </a:r>
            <a:r>
              <a:rPr lang="en-US" dirty="0" err="1"/>
              <a:t>nhau</a:t>
            </a:r>
            <a:r>
              <a:rPr lang="en-US" dirty="0"/>
              <a:t>.</a:t>
            </a:r>
          </a:p>
          <a:p>
            <a:pPr lvl="1" algn="just" eaLnBrk="1" hangingPunct="1">
              <a:lnSpc>
                <a:spcPct val="120000"/>
              </a:lnSpc>
              <a:spcBef>
                <a:spcPts val="600"/>
              </a:spcBef>
            </a:pPr>
            <a:r>
              <a:rPr lang="vi-VN" dirty="0"/>
              <a:t>Cách đặt tên : Danh từ + tính từ</a:t>
            </a:r>
            <a:endParaRPr lang="en-US" dirty="0"/>
          </a:p>
          <a:p>
            <a:pPr lvl="1" algn="just" eaLnBrk="1" hangingPunct="1">
              <a:lnSpc>
                <a:spcPct val="120000"/>
              </a:lnSpc>
              <a:spcBef>
                <a:spcPts val="600"/>
              </a:spcBef>
            </a:pPr>
            <a:r>
              <a:rPr lang="en-US" dirty="0"/>
              <a:t>Ví dụ:</a:t>
            </a:r>
          </a:p>
          <a:p>
            <a:pPr algn="just" eaLnBrk="1" hangingPunct="1">
              <a:lnSpc>
                <a:spcPct val="120000"/>
              </a:lnSpc>
              <a:spcBef>
                <a:spcPts val="600"/>
              </a:spcBef>
              <a:buFont typeface="Wingdings 2" pitchFamily="18" charset="2"/>
              <a:buNone/>
            </a:pPr>
            <a:r>
              <a:rPr lang="en-US" dirty="0"/>
              <a:t>	</a:t>
            </a:r>
          </a:p>
        </p:txBody>
      </p:sp>
      <p:sp>
        <p:nvSpPr>
          <p:cNvPr id="4" name="Slide Number Placeholder 3"/>
          <p:cNvSpPr>
            <a:spLocks noGrp="1"/>
          </p:cNvSpPr>
          <p:nvPr>
            <p:ph type="sldNum" sz="quarter" idx="12"/>
          </p:nvPr>
        </p:nvSpPr>
        <p:spPr/>
        <p:txBody>
          <a:bodyPr/>
          <a:lstStyle/>
          <a:p>
            <a:pPr>
              <a:defRPr/>
            </a:pPr>
            <a:fld id="{76144F25-851F-49CD-835F-6A1C7D4ED487}" type="slidenum">
              <a:rPr lang="en-US" smtClean="0"/>
              <a:pPr>
                <a:defRPr/>
              </a:pPr>
              <a:t>66</a:t>
            </a:fld>
            <a:endParaRPr lang="en-US"/>
          </a:p>
        </p:txBody>
      </p:sp>
      <p:pic>
        <p:nvPicPr>
          <p:cNvPr id="28677" name="Picture 2"/>
          <p:cNvPicPr>
            <a:picLocks noChangeAspect="1" noChangeArrowheads="1"/>
          </p:cNvPicPr>
          <p:nvPr/>
        </p:nvPicPr>
        <p:blipFill>
          <a:blip r:embed="rId2"/>
          <a:srcRect/>
          <a:stretch>
            <a:fillRect/>
          </a:stretch>
        </p:blipFill>
        <p:spPr bwMode="auto">
          <a:xfrm>
            <a:off x="1981200" y="4648200"/>
            <a:ext cx="5786437" cy="1357312"/>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4825" y="214313"/>
            <a:ext cx="8105775" cy="642937"/>
          </a:xfrm>
        </p:spPr>
        <p:txBody>
          <a:bodyPr>
            <a:normAutofit/>
          </a:bodyPr>
          <a:lstStyle/>
          <a:p>
            <a:pPr algn="ctr" eaLnBrk="1" hangingPunct="1"/>
            <a:r>
              <a:rPr lang="en-US" sz="3200"/>
              <a:t>Phân tích các thành phần trong biểu đồ DFD</a:t>
            </a:r>
          </a:p>
        </p:txBody>
      </p:sp>
      <p:sp>
        <p:nvSpPr>
          <p:cNvPr id="29699" name="Content Placeholder 2"/>
          <p:cNvSpPr>
            <a:spLocks noGrp="1"/>
          </p:cNvSpPr>
          <p:nvPr>
            <p:ph sz="quarter" idx="1"/>
          </p:nvPr>
        </p:nvSpPr>
        <p:spPr>
          <a:xfrm>
            <a:off x="504825" y="928688"/>
            <a:ext cx="8105775" cy="5472112"/>
          </a:xfrm>
        </p:spPr>
        <p:txBody>
          <a:bodyPr/>
          <a:lstStyle/>
          <a:p>
            <a:pPr algn="just">
              <a:lnSpc>
                <a:spcPct val="120000"/>
              </a:lnSpc>
              <a:spcBef>
                <a:spcPts val="300"/>
              </a:spcBef>
            </a:pPr>
            <a:r>
              <a:rPr lang="en-US" sz="2800" b="1" dirty="0">
                <a:solidFill>
                  <a:srgbClr val="C00000"/>
                </a:solidFill>
              </a:rPr>
              <a:t>Kho </a:t>
            </a:r>
            <a:r>
              <a:rPr lang="en-US" sz="2800" b="1" dirty="0" err="1">
                <a:solidFill>
                  <a:srgbClr val="C00000"/>
                </a:solidFill>
              </a:rPr>
              <a:t>dữ</a:t>
            </a:r>
            <a:r>
              <a:rPr lang="en-US" sz="2800" b="1" dirty="0">
                <a:solidFill>
                  <a:srgbClr val="C00000"/>
                </a:solidFill>
              </a:rPr>
              <a:t> </a:t>
            </a:r>
            <a:r>
              <a:rPr lang="en-US" sz="2800" b="1" dirty="0" err="1">
                <a:solidFill>
                  <a:srgbClr val="C00000"/>
                </a:solidFill>
              </a:rPr>
              <a:t>liệu</a:t>
            </a:r>
            <a:endParaRPr lang="en-US" sz="2800" b="1" dirty="0">
              <a:solidFill>
                <a:srgbClr val="C00000"/>
              </a:solidFill>
            </a:endParaRPr>
          </a:p>
          <a:p>
            <a:pPr lvl="1" algn="just" eaLnBrk="1" hangingPunct="1">
              <a:lnSpc>
                <a:spcPct val="120000"/>
              </a:lnSpc>
              <a:spcBef>
                <a:spcPts val="300"/>
              </a:spcBef>
            </a:pPr>
            <a:r>
              <a:rPr lang="vi-VN" dirty="0"/>
              <a:t>Là nơi biểu diễn thông tin cần cất giữ, để một hoặc nhiều chức năng sử dụng chúng</a:t>
            </a:r>
            <a:r>
              <a:rPr lang="en-US" dirty="0"/>
              <a:t>.</a:t>
            </a:r>
          </a:p>
          <a:p>
            <a:pPr lvl="1" algn="just" eaLnBrk="1" hangingPunct="1">
              <a:lnSpc>
                <a:spcPct val="120000"/>
              </a:lnSpc>
              <a:spcBef>
                <a:spcPts val="300"/>
              </a:spcBef>
            </a:pPr>
            <a:r>
              <a:rPr lang="vi-VN" dirty="0"/>
              <a:t>Cách đặt tên: danh từ + tính từ. Chỉ nội dung dữ liệu trong kho</a:t>
            </a:r>
            <a:r>
              <a:rPr lang="en-US" dirty="0"/>
              <a:t>.</a:t>
            </a:r>
          </a:p>
          <a:p>
            <a:pPr lvl="1" algn="just" eaLnBrk="1" hangingPunct="1">
              <a:lnSpc>
                <a:spcPct val="120000"/>
              </a:lnSpc>
              <a:spcBef>
                <a:spcPts val="300"/>
              </a:spcBef>
            </a:pPr>
            <a:r>
              <a:rPr lang="vi-VN" dirty="0"/>
              <a:t>Biểu diễn: cặp đường thẳng song song chứa thông tin cần cất giữ</a:t>
            </a:r>
            <a:r>
              <a:rPr lang="en-US" dirty="0"/>
              <a:t>.</a:t>
            </a:r>
          </a:p>
          <a:p>
            <a:pPr lvl="1" algn="just" eaLnBrk="1" hangingPunct="1">
              <a:lnSpc>
                <a:spcPct val="120000"/>
              </a:lnSpc>
              <a:spcBef>
                <a:spcPts val="300"/>
              </a:spcBef>
            </a:pPr>
            <a:r>
              <a:rPr lang="vi-VN" dirty="0"/>
              <a:t>Quan hệ giữa kho dữ liệu, chức năng và luồng dữ liệu</a:t>
            </a:r>
            <a:r>
              <a:rPr lang="en-US" dirty="0"/>
              <a:t>	</a:t>
            </a:r>
          </a:p>
        </p:txBody>
      </p:sp>
      <p:sp>
        <p:nvSpPr>
          <p:cNvPr id="4" name="Slide Number Placeholder 3"/>
          <p:cNvSpPr>
            <a:spLocks noGrp="1"/>
          </p:cNvSpPr>
          <p:nvPr>
            <p:ph type="sldNum" sz="quarter" idx="12"/>
          </p:nvPr>
        </p:nvSpPr>
        <p:spPr/>
        <p:txBody>
          <a:bodyPr/>
          <a:lstStyle/>
          <a:p>
            <a:pPr>
              <a:defRPr/>
            </a:pPr>
            <a:fld id="{97543BC5-C709-4C9C-ADD5-9E662E5473C3}" type="slidenum">
              <a:rPr lang="en-US" smtClean="0"/>
              <a:pPr>
                <a:defRPr/>
              </a:pPr>
              <a:t>67</a:t>
            </a:fld>
            <a:endParaRPr lang="en-US"/>
          </a:p>
        </p:txBody>
      </p:sp>
      <p:pic>
        <p:nvPicPr>
          <p:cNvPr id="29701" name="Picture 3"/>
          <p:cNvPicPr>
            <a:picLocks noChangeAspect="1" noChangeArrowheads="1"/>
          </p:cNvPicPr>
          <p:nvPr/>
        </p:nvPicPr>
        <p:blipFill>
          <a:blip r:embed="rId2"/>
          <a:srcRect/>
          <a:stretch>
            <a:fillRect/>
          </a:stretch>
        </p:blipFill>
        <p:spPr bwMode="auto">
          <a:xfrm>
            <a:off x="1527175" y="4800600"/>
            <a:ext cx="6245225" cy="1690687"/>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1"/>
            <a:ext cx="8077200" cy="609600"/>
          </a:xfrm>
        </p:spPr>
        <p:txBody>
          <a:bodyPr>
            <a:noAutofit/>
          </a:bodyPr>
          <a:lstStyle/>
          <a:p>
            <a:pPr algn="ctr" eaLnBrk="1" hangingPunct="1"/>
            <a:r>
              <a:rPr lang="en-US" sz="3200" dirty="0"/>
              <a:t>Ví dụ</a:t>
            </a:r>
          </a:p>
        </p:txBody>
      </p:sp>
      <p:sp>
        <p:nvSpPr>
          <p:cNvPr id="30723" name="Content Placeholder 2"/>
          <p:cNvSpPr>
            <a:spLocks noGrp="1"/>
          </p:cNvSpPr>
          <p:nvPr>
            <p:ph sz="quarter" idx="1"/>
          </p:nvPr>
        </p:nvSpPr>
        <p:spPr>
          <a:xfrm>
            <a:off x="457200" y="990600"/>
            <a:ext cx="8077200" cy="4572000"/>
          </a:xfrm>
        </p:spPr>
        <p:txBody>
          <a:bodyPr/>
          <a:lstStyle/>
          <a:p>
            <a:pPr marL="0" indent="288925" algn="just" eaLnBrk="1" hangingPunct="1">
              <a:lnSpc>
                <a:spcPct val="120000"/>
              </a:lnSpc>
              <a:spcBef>
                <a:spcPts val="600"/>
              </a:spcBef>
              <a:buFont typeface="Wingdings 2" pitchFamily="18" charset="2"/>
              <a:buNone/>
            </a:pPr>
            <a:r>
              <a:rPr lang="vi-VN" sz="2400" dirty="0"/>
              <a:t>Một người muốn tra cứu danh sách giá: phải lấy thông tin từ kho dữ liệu danh sách giá (hình a), còn muốn sửa đổi giá thì luồng dữ liệu đi từ tiến trình tới kho dữ liệu (hình b). Để biểu thị việc kiểm tra giá </a:t>
            </a:r>
            <a:r>
              <a:rPr lang="en-US" sz="2400" dirty="0" err="1"/>
              <a:t>các</a:t>
            </a:r>
            <a:r>
              <a:rPr lang="vi-VN" sz="2400" dirty="0"/>
              <a:t> mặt hàng và sửa đổi </a:t>
            </a:r>
            <a:r>
              <a:rPr lang="en-US" sz="2400" dirty="0" err="1"/>
              <a:t>những</a:t>
            </a:r>
            <a:r>
              <a:rPr lang="vi-VN" sz="2400" dirty="0"/>
              <a:t> giá không phù hợp thì dùng mũi tên hai chiều để biểu thị luồng dữ liệu từ tiến trình tới kho (hình c).</a:t>
            </a:r>
            <a:endParaRPr lang="en-US" sz="2000" dirty="0"/>
          </a:p>
        </p:txBody>
      </p:sp>
      <p:sp>
        <p:nvSpPr>
          <p:cNvPr id="4" name="Slide Number Placeholder 3"/>
          <p:cNvSpPr>
            <a:spLocks noGrp="1"/>
          </p:cNvSpPr>
          <p:nvPr>
            <p:ph type="sldNum" sz="quarter" idx="12"/>
          </p:nvPr>
        </p:nvSpPr>
        <p:spPr/>
        <p:txBody>
          <a:bodyPr/>
          <a:lstStyle/>
          <a:p>
            <a:pPr>
              <a:defRPr/>
            </a:pPr>
            <a:fld id="{CA5BD641-2E41-4987-8F3D-28A694579C9C}" type="slidenum">
              <a:rPr lang="en-US" smtClean="0"/>
              <a:pPr>
                <a:defRPr/>
              </a:pPr>
              <a:t>68</a:t>
            </a:fld>
            <a:endParaRPr lang="en-US"/>
          </a:p>
        </p:txBody>
      </p:sp>
      <p:pic>
        <p:nvPicPr>
          <p:cNvPr id="30725" name="Picture 2"/>
          <p:cNvPicPr>
            <a:picLocks noChangeAspect="1" noChangeArrowheads="1"/>
          </p:cNvPicPr>
          <p:nvPr/>
        </p:nvPicPr>
        <p:blipFill>
          <a:blip r:embed="rId2"/>
          <a:srcRect/>
          <a:stretch>
            <a:fillRect/>
          </a:stretch>
        </p:blipFill>
        <p:spPr bwMode="auto">
          <a:xfrm>
            <a:off x="887413" y="3810000"/>
            <a:ext cx="7494587" cy="255111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04825" y="214313"/>
            <a:ext cx="8105775" cy="642937"/>
          </a:xfrm>
        </p:spPr>
        <p:txBody>
          <a:bodyPr>
            <a:noAutofit/>
          </a:bodyPr>
          <a:lstStyle/>
          <a:p>
            <a:pPr algn="ctr" eaLnBrk="1" hangingPunct="1"/>
            <a:r>
              <a:rPr lang="en-US" sz="3200" dirty="0" err="1"/>
              <a:t>Phân</a:t>
            </a:r>
            <a:r>
              <a:rPr lang="en-US" sz="3200" dirty="0"/>
              <a:t> </a:t>
            </a:r>
            <a:r>
              <a:rPr lang="en-US" sz="3200" dirty="0" err="1"/>
              <a:t>tích</a:t>
            </a:r>
            <a:r>
              <a:rPr lang="en-US" sz="3200" dirty="0"/>
              <a:t> </a:t>
            </a: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a:t>
            </a:r>
            <a:r>
              <a:rPr lang="en-US" sz="3200" dirty="0" err="1"/>
              <a:t>biểu</a:t>
            </a:r>
            <a:r>
              <a:rPr lang="en-US" sz="3200" dirty="0"/>
              <a:t> </a:t>
            </a:r>
            <a:r>
              <a:rPr lang="en-US" sz="3200" dirty="0" err="1"/>
              <a:t>đô</a:t>
            </a:r>
            <a:r>
              <a:rPr lang="en-US" sz="3200" dirty="0"/>
              <a:t>̀ DFD</a:t>
            </a:r>
          </a:p>
        </p:txBody>
      </p:sp>
      <p:sp>
        <p:nvSpPr>
          <p:cNvPr id="31747" name="Content Placeholder 2"/>
          <p:cNvSpPr>
            <a:spLocks noGrp="1"/>
          </p:cNvSpPr>
          <p:nvPr>
            <p:ph sz="quarter" idx="1"/>
          </p:nvPr>
        </p:nvSpPr>
        <p:spPr>
          <a:xfrm>
            <a:off x="504825" y="928688"/>
            <a:ext cx="8105775" cy="5281612"/>
          </a:xfrm>
        </p:spPr>
        <p:txBody>
          <a:bodyPr>
            <a:normAutofit/>
          </a:bodyPr>
          <a:lstStyle/>
          <a:p>
            <a:pPr algn="just">
              <a:lnSpc>
                <a:spcPct val="120000"/>
              </a:lnSpc>
              <a:spcBef>
                <a:spcPts val="600"/>
              </a:spcBef>
            </a:pPr>
            <a:r>
              <a:rPr lang="en-US" sz="2800" b="1" dirty="0" err="1">
                <a:solidFill>
                  <a:srgbClr val="C00000"/>
                </a:solidFill>
              </a:rPr>
              <a:t>Tác</a:t>
            </a:r>
            <a:r>
              <a:rPr lang="en-US" sz="2800" b="1" dirty="0">
                <a:solidFill>
                  <a:srgbClr val="C00000"/>
                </a:solidFill>
              </a:rPr>
              <a:t> </a:t>
            </a:r>
            <a:r>
              <a:rPr lang="en-US" sz="2800" b="1" dirty="0" err="1">
                <a:solidFill>
                  <a:srgbClr val="C00000"/>
                </a:solidFill>
              </a:rPr>
              <a:t>nhân</a:t>
            </a:r>
            <a:r>
              <a:rPr lang="en-US" sz="2800" b="1" dirty="0">
                <a:solidFill>
                  <a:srgbClr val="C00000"/>
                </a:solidFill>
              </a:rPr>
              <a:t> </a:t>
            </a:r>
            <a:r>
              <a:rPr lang="en-US" sz="2800" b="1" dirty="0" err="1">
                <a:solidFill>
                  <a:srgbClr val="C00000"/>
                </a:solidFill>
              </a:rPr>
              <a:t>ngoài</a:t>
            </a:r>
            <a:endParaRPr lang="en-US" sz="2800" b="1" dirty="0">
              <a:solidFill>
                <a:srgbClr val="C00000"/>
              </a:solidFill>
            </a:endParaRPr>
          </a:p>
          <a:p>
            <a:pPr lvl="1" algn="just" eaLnBrk="1" hangingPunct="1">
              <a:lnSpc>
                <a:spcPct val="120000"/>
              </a:lnSpc>
              <a:spcBef>
                <a:spcPts val="600"/>
              </a:spcBef>
            </a:pPr>
            <a:r>
              <a:rPr lang="vi-VN" dirty="0"/>
              <a:t>Là một người hoặc một nhóm người nằm ngoài hệ thống nhưng có trao đổi trực tiếp với hệ thống. Sự có mặt của các nhân tố này trên sơ đồ </a:t>
            </a:r>
            <a:r>
              <a:rPr lang="en-US" dirty="0"/>
              <a:t>c</a:t>
            </a:r>
            <a:r>
              <a:rPr lang="vi-VN" dirty="0"/>
              <a:t>hỉ ra giới hạn của hệ thống, định rõ mối quan hệ của hệ thống với thế giới bên ngoài</a:t>
            </a:r>
            <a:r>
              <a:rPr lang="en-US" dirty="0"/>
              <a:t>.</a:t>
            </a:r>
          </a:p>
          <a:p>
            <a:pPr lvl="1" algn="just" eaLnBrk="1" hangingPunct="1">
              <a:lnSpc>
                <a:spcPct val="120000"/>
              </a:lnSpc>
              <a:spcBef>
                <a:spcPts val="600"/>
              </a:spcBef>
            </a:pPr>
            <a:r>
              <a:rPr lang="en-US" dirty="0" err="1"/>
              <a:t>Tên</a:t>
            </a:r>
            <a:r>
              <a:rPr lang="en-US" dirty="0"/>
              <a:t>: </a:t>
            </a:r>
            <a:r>
              <a:rPr lang="en-US" dirty="0" err="1"/>
              <a:t>danh</a:t>
            </a:r>
            <a:r>
              <a:rPr lang="en-US" dirty="0"/>
              <a:t> </a:t>
            </a:r>
            <a:r>
              <a:rPr lang="en-US" dirty="0" err="1"/>
              <a:t>từ</a:t>
            </a:r>
            <a:endParaRPr lang="en-US" dirty="0"/>
          </a:p>
          <a:p>
            <a:pPr lvl="1" algn="just" eaLnBrk="1" hangingPunct="1">
              <a:lnSpc>
                <a:spcPct val="120000"/>
              </a:lnSpc>
              <a:spcBef>
                <a:spcPts val="600"/>
              </a:spcBef>
            </a:pPr>
            <a:r>
              <a:rPr lang="en-US" dirty="0" err="1"/>
              <a:t>Biểu</a:t>
            </a:r>
            <a:r>
              <a:rPr lang="en-US" dirty="0"/>
              <a:t> </a:t>
            </a:r>
            <a:r>
              <a:rPr lang="en-US" dirty="0" err="1"/>
              <a:t>diễn</a:t>
            </a:r>
            <a:r>
              <a:rPr lang="en-US" dirty="0"/>
              <a:t>: </a:t>
            </a:r>
            <a:r>
              <a:rPr lang="en-US" dirty="0" err="1"/>
              <a:t>hình</a:t>
            </a:r>
            <a:r>
              <a:rPr lang="en-US" dirty="0"/>
              <a:t> </a:t>
            </a:r>
            <a:r>
              <a:rPr lang="en-US" dirty="0" err="1"/>
              <a:t>chữ</a:t>
            </a:r>
            <a:r>
              <a:rPr lang="en-US" dirty="0"/>
              <a:t> </a:t>
            </a:r>
            <a:r>
              <a:rPr lang="en-US" dirty="0" err="1"/>
              <a:t>nhật</a:t>
            </a:r>
            <a:endParaRPr lang="en-US" dirty="0"/>
          </a:p>
          <a:p>
            <a:pPr lvl="1" algn="just" eaLnBrk="1" hangingPunct="1">
              <a:lnSpc>
                <a:spcPct val="120000"/>
              </a:lnSpc>
              <a:spcBef>
                <a:spcPts val="600"/>
              </a:spcBef>
            </a:pPr>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p>
            <a:pPr>
              <a:defRPr/>
            </a:pPr>
            <a:fld id="{05C009F7-6E16-4156-BDE6-7B169266B157}" type="slidenum">
              <a:rPr lang="en-US" smtClean="0"/>
              <a:pPr>
                <a:defRPr/>
              </a:pPr>
              <a:t>69</a:t>
            </a:fld>
            <a:endParaRPr lang="en-US"/>
          </a:p>
        </p:txBody>
      </p:sp>
      <p:pic>
        <p:nvPicPr>
          <p:cNvPr id="31749" name="Picture 2"/>
          <p:cNvPicPr>
            <a:picLocks noChangeAspect="1" noChangeArrowheads="1"/>
          </p:cNvPicPr>
          <p:nvPr/>
        </p:nvPicPr>
        <p:blipFill>
          <a:blip r:embed="rId2"/>
          <a:srcRect/>
          <a:stretch>
            <a:fillRect/>
          </a:stretch>
        </p:blipFill>
        <p:spPr bwMode="auto">
          <a:xfrm>
            <a:off x="1974791" y="4749732"/>
            <a:ext cx="5721409" cy="96526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7</a:t>
            </a:fld>
            <a:endParaRPr lang="en-US"/>
          </a:p>
        </p:txBody>
      </p:sp>
      <p:sp>
        <p:nvSpPr>
          <p:cNvPr id="4" name="Content Placeholder 3"/>
          <p:cNvSpPr>
            <a:spLocks noGrp="1"/>
          </p:cNvSpPr>
          <p:nvPr>
            <p:ph sz="quarter" idx="1"/>
          </p:nvPr>
        </p:nvSpPr>
        <p:spPr>
          <a:xfrm>
            <a:off x="381000" y="990600"/>
            <a:ext cx="8382000" cy="4572000"/>
          </a:xfrm>
        </p:spPr>
        <p:txBody>
          <a:bodyPr/>
          <a:lstStyle/>
          <a:p>
            <a:pPr>
              <a:lnSpc>
                <a:spcPct val="120000"/>
              </a:lnSpc>
              <a:spcBef>
                <a:spcPts val="600"/>
              </a:spcBef>
            </a:pPr>
            <a:r>
              <a:rPr lang="en-US" dirty="0" err="1"/>
              <a:t>Xét</a:t>
            </a:r>
            <a:r>
              <a:rPr lang="en-US" dirty="0"/>
              <a:t> </a:t>
            </a: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Giáo</a:t>
            </a:r>
            <a:r>
              <a:rPr lang="en-US" dirty="0"/>
              <a:t> vụ </a:t>
            </a:r>
            <a:r>
              <a:rPr lang="en-US" dirty="0" err="1"/>
              <a:t>tại</a:t>
            </a:r>
            <a:r>
              <a:rPr lang="en-US" dirty="0"/>
              <a:t> </a:t>
            </a:r>
            <a:r>
              <a:rPr lang="en-US" dirty="0" err="1"/>
              <a:t>trường</a:t>
            </a:r>
            <a:r>
              <a:rPr lang="en-US" dirty="0"/>
              <a:t> </a:t>
            </a:r>
            <a:r>
              <a:rPr lang="en-US" dirty="0" err="1"/>
              <a:t>Đại</a:t>
            </a:r>
            <a:r>
              <a:rPr lang="en-US" dirty="0"/>
              <a:t> </a:t>
            </a:r>
            <a:r>
              <a:rPr lang="en-US" dirty="0" err="1"/>
              <a:t>học</a:t>
            </a:r>
            <a:endParaRPr lang="en-US" dirty="0"/>
          </a:p>
          <a:p>
            <a:pPr>
              <a:lnSpc>
                <a:spcPct val="120000"/>
              </a:lnSpc>
              <a:spcBef>
                <a:spcPts val="600"/>
              </a:spcBef>
              <a:buNone/>
            </a:pPr>
            <a:r>
              <a:rPr lang="en-US" dirty="0"/>
              <a:t> </a:t>
            </a:r>
            <a:r>
              <a:rPr lang="en-US" b="1" dirty="0" err="1"/>
              <a:t>Mô</a:t>
            </a:r>
            <a:r>
              <a:rPr lang="en-US" b="1" dirty="0"/>
              <a:t> </a:t>
            </a:r>
            <a:r>
              <a:rPr lang="en-US" b="1" dirty="0" err="1"/>
              <a:t>hình</a:t>
            </a:r>
            <a:r>
              <a:rPr lang="en-US" b="1" dirty="0"/>
              <a:t> </a:t>
            </a:r>
            <a:r>
              <a:rPr lang="en-US" b="1" dirty="0" err="1"/>
              <a:t>xử</a:t>
            </a:r>
            <a:r>
              <a:rPr lang="en-US" b="1" dirty="0"/>
              <a:t> </a:t>
            </a:r>
            <a:r>
              <a:rPr lang="en-US" b="1" dirty="0" err="1"/>
              <a:t>lý</a:t>
            </a:r>
            <a:r>
              <a:rPr lang="en-US" b="1" dirty="0"/>
              <a:t> DFD -  Data Flow Diagram</a:t>
            </a:r>
          </a:p>
        </p:txBody>
      </p:sp>
      <p:pic>
        <p:nvPicPr>
          <p:cNvPr id="2050" name="Picture 2"/>
          <p:cNvPicPr>
            <a:picLocks noChangeAspect="1" noChangeArrowheads="1"/>
          </p:cNvPicPr>
          <p:nvPr/>
        </p:nvPicPr>
        <p:blipFill>
          <a:blip r:embed="rId2"/>
          <a:srcRect/>
          <a:stretch>
            <a:fillRect/>
          </a:stretch>
        </p:blipFill>
        <p:spPr bwMode="auto">
          <a:xfrm>
            <a:off x="609602" y="2235225"/>
            <a:ext cx="8000518" cy="3975076"/>
          </a:xfrm>
          <a:prstGeom prst="rect">
            <a:avLst/>
          </a:prstGeom>
          <a:noFill/>
          <a:ln w="12700">
            <a:solidFill>
              <a:schemeClr val="tx1"/>
            </a:solidFill>
            <a:miter lim="800000"/>
            <a:headEnd/>
            <a:tailEnd/>
          </a:ln>
          <a:effectLst/>
        </p:spPr>
      </p:pic>
      <p:sp>
        <p:nvSpPr>
          <p:cNvPr id="8" name="Title 1">
            <a:extLst>
              <a:ext uri="{FF2B5EF4-FFF2-40B4-BE49-F238E27FC236}">
                <a16:creationId xmlns:a16="http://schemas.microsoft.com/office/drawing/2014/main" id="{7411D81B-54AB-452B-892A-D4A6D8392E46}"/>
              </a:ext>
            </a:extLst>
          </p:cNvPr>
          <p:cNvSpPr>
            <a:spLocks noGrp="1"/>
          </p:cNvSpPr>
          <p:nvPr>
            <p:ph type="title"/>
          </p:nvPr>
        </p:nvSpPr>
        <p:spPr>
          <a:xfrm>
            <a:off x="381000" y="304800"/>
            <a:ext cx="8382000" cy="533400"/>
          </a:xfrm>
        </p:spPr>
        <p:txBody>
          <a:bodyPr>
            <a:noAutofit/>
          </a:bodyPr>
          <a:lstStyle/>
          <a:p>
            <a:pPr>
              <a:lnSpc>
                <a:spcPct val="120000"/>
              </a:lnSpc>
            </a:pPr>
            <a:r>
              <a:rPr lang="en-US" sz="3200" dirty="0" err="1"/>
              <a:t>Giai</a:t>
            </a:r>
            <a:r>
              <a:rPr lang="en-US" sz="3200" dirty="0"/>
              <a:t> </a:t>
            </a:r>
            <a:r>
              <a:rPr lang="en-US" sz="3200" dirty="0" err="1"/>
              <a:t>đoạn</a:t>
            </a:r>
            <a:r>
              <a:rPr lang="en-US" sz="3200" dirty="0"/>
              <a:t> </a:t>
            </a:r>
            <a:r>
              <a:rPr lang="en-US" sz="3200" dirty="0" err="1"/>
              <a:t>phân</a:t>
            </a:r>
            <a:r>
              <a:rPr lang="en-US" sz="3200" dirty="0"/>
              <a:t> </a:t>
            </a:r>
            <a:r>
              <a:rPr lang="en-US" sz="3200" dirty="0" err="1"/>
              <a:t>tích</a:t>
            </a:r>
            <a:endParaRPr 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4825" y="214313"/>
            <a:ext cx="8105775" cy="642937"/>
          </a:xfrm>
        </p:spPr>
        <p:txBody>
          <a:bodyPr>
            <a:normAutofit/>
          </a:bodyPr>
          <a:lstStyle/>
          <a:p>
            <a:pPr algn="ctr" eaLnBrk="1" hangingPunct="1"/>
            <a:r>
              <a:rPr lang="en-US" sz="3200" dirty="0" err="1"/>
              <a:t>Phân</a:t>
            </a:r>
            <a:r>
              <a:rPr lang="en-US" sz="3200" dirty="0"/>
              <a:t> </a:t>
            </a:r>
            <a:r>
              <a:rPr lang="en-US" sz="3200" dirty="0" err="1"/>
              <a:t>tích</a:t>
            </a:r>
            <a:r>
              <a:rPr lang="en-US" sz="3200" dirty="0"/>
              <a:t> </a:t>
            </a:r>
            <a:r>
              <a:rPr lang="en-US" sz="3200" dirty="0" err="1"/>
              <a:t>các</a:t>
            </a:r>
            <a:r>
              <a:rPr lang="en-US" sz="3200" dirty="0"/>
              <a:t> </a:t>
            </a:r>
            <a:r>
              <a:rPr lang="en-US" sz="3200" dirty="0" err="1"/>
              <a:t>thành</a:t>
            </a:r>
            <a:r>
              <a:rPr lang="en-US" sz="3200" dirty="0"/>
              <a:t> </a:t>
            </a:r>
            <a:r>
              <a:rPr lang="en-US" sz="3200" dirty="0" err="1"/>
              <a:t>phần</a:t>
            </a:r>
            <a:r>
              <a:rPr lang="en-US" sz="3200" dirty="0"/>
              <a:t> </a:t>
            </a:r>
            <a:r>
              <a:rPr lang="en-US" sz="3200" dirty="0" err="1"/>
              <a:t>trong</a:t>
            </a:r>
            <a:r>
              <a:rPr lang="en-US" sz="3200" dirty="0"/>
              <a:t> </a:t>
            </a:r>
            <a:r>
              <a:rPr lang="en-US" sz="3200" dirty="0" err="1"/>
              <a:t>biểu</a:t>
            </a:r>
            <a:r>
              <a:rPr lang="en-US" sz="3200" dirty="0"/>
              <a:t> </a:t>
            </a:r>
            <a:r>
              <a:rPr lang="en-US" sz="3200" dirty="0" err="1"/>
              <a:t>đô</a:t>
            </a:r>
            <a:r>
              <a:rPr lang="en-US" sz="3200" dirty="0"/>
              <a:t>̀ DFD</a:t>
            </a:r>
          </a:p>
        </p:txBody>
      </p:sp>
      <p:sp>
        <p:nvSpPr>
          <p:cNvPr id="32771" name="Content Placeholder 2"/>
          <p:cNvSpPr>
            <a:spLocks noGrp="1"/>
          </p:cNvSpPr>
          <p:nvPr>
            <p:ph sz="quarter" idx="1"/>
          </p:nvPr>
        </p:nvSpPr>
        <p:spPr>
          <a:xfrm>
            <a:off x="504825" y="928688"/>
            <a:ext cx="8105775" cy="5472112"/>
          </a:xfrm>
        </p:spPr>
        <p:txBody>
          <a:bodyPr>
            <a:normAutofit/>
          </a:bodyPr>
          <a:lstStyle/>
          <a:p>
            <a:pPr algn="just">
              <a:lnSpc>
                <a:spcPct val="120000"/>
              </a:lnSpc>
              <a:spcBef>
                <a:spcPts val="600"/>
              </a:spcBef>
            </a:pPr>
            <a:r>
              <a:rPr lang="en-US" sz="2800" b="1" dirty="0" err="1">
                <a:solidFill>
                  <a:srgbClr val="C00000"/>
                </a:solidFill>
              </a:rPr>
              <a:t>Tác</a:t>
            </a:r>
            <a:r>
              <a:rPr lang="en-US" sz="2800" b="1" dirty="0">
                <a:solidFill>
                  <a:srgbClr val="C00000"/>
                </a:solidFill>
              </a:rPr>
              <a:t> </a:t>
            </a:r>
            <a:r>
              <a:rPr lang="en-US" sz="2800" b="1" dirty="0" err="1">
                <a:solidFill>
                  <a:srgbClr val="C00000"/>
                </a:solidFill>
              </a:rPr>
              <a:t>nhân</a:t>
            </a:r>
            <a:r>
              <a:rPr lang="en-US" sz="2800" b="1" dirty="0">
                <a:solidFill>
                  <a:srgbClr val="C00000"/>
                </a:solidFill>
              </a:rPr>
              <a:t> </a:t>
            </a:r>
            <a:r>
              <a:rPr lang="en-US" sz="2800" b="1" dirty="0" err="1">
                <a:solidFill>
                  <a:srgbClr val="C00000"/>
                </a:solidFill>
              </a:rPr>
              <a:t>trong</a:t>
            </a:r>
            <a:endParaRPr lang="en-US" sz="2800" b="1" dirty="0">
              <a:solidFill>
                <a:srgbClr val="C00000"/>
              </a:solidFill>
            </a:endParaRPr>
          </a:p>
          <a:p>
            <a:pPr lvl="1" algn="just" eaLnBrk="1" hangingPunct="1">
              <a:lnSpc>
                <a:spcPct val="120000"/>
              </a:lnSpc>
              <a:spcBef>
                <a:spcPts val="600"/>
              </a:spcBef>
            </a:pPr>
            <a:r>
              <a:rPr lang="vi-VN" dirty="0"/>
              <a:t>Là một chức năng hoặc một hệ thống con của hệ thống đang xét nhưng được trình bày ở một trang khác của mô hình.</a:t>
            </a:r>
            <a:endParaRPr lang="en-US" dirty="0"/>
          </a:p>
          <a:p>
            <a:pPr lvl="1" algn="just" eaLnBrk="1" hangingPunct="1">
              <a:lnSpc>
                <a:spcPct val="120000"/>
              </a:lnSpc>
              <a:spcBef>
                <a:spcPts val="600"/>
              </a:spcBef>
            </a:pPr>
            <a:r>
              <a:rPr lang="vi-VN" dirty="0"/>
              <a:t>Mọi sơ đồ luồng dữ liệu đều có thể bao gồm một số trang, thông tin truyền giữa các quá trình trên các trang khác nhau được chỉ ra nhờ kí hiệu này</a:t>
            </a:r>
            <a:r>
              <a:rPr lang="en-US" dirty="0"/>
              <a:t>.</a:t>
            </a:r>
          </a:p>
          <a:p>
            <a:pPr lvl="1" algn="just" eaLnBrk="1" hangingPunct="1">
              <a:lnSpc>
                <a:spcPct val="120000"/>
              </a:lnSpc>
              <a:spcBef>
                <a:spcPts val="600"/>
              </a:spcBef>
            </a:pPr>
            <a:r>
              <a:rPr lang="en-US" dirty="0" err="1"/>
              <a:t>Tên</a:t>
            </a:r>
            <a:r>
              <a:rPr lang="en-US" dirty="0"/>
              <a:t> : </a:t>
            </a:r>
            <a:r>
              <a:rPr lang="en-US" dirty="0" err="1"/>
              <a:t>động</a:t>
            </a:r>
            <a:r>
              <a:rPr lang="en-US" dirty="0"/>
              <a:t> </a:t>
            </a:r>
            <a:r>
              <a:rPr lang="en-US" dirty="0" err="1"/>
              <a:t>từ</a:t>
            </a:r>
            <a:r>
              <a:rPr lang="en-US" dirty="0"/>
              <a:t>  + </a:t>
            </a:r>
            <a:r>
              <a:rPr lang="en-US" dirty="0" err="1"/>
              <a:t>bô</a:t>
            </a:r>
            <a:r>
              <a:rPr lang="en-US" dirty="0"/>
              <a:t>̉ </a:t>
            </a:r>
            <a:r>
              <a:rPr lang="en-US" dirty="0" err="1"/>
              <a:t>ngữ</a:t>
            </a:r>
            <a:endParaRPr lang="en-US" dirty="0"/>
          </a:p>
          <a:p>
            <a:pPr lvl="1" algn="just" eaLnBrk="1" hangingPunct="1">
              <a:lnSpc>
                <a:spcPct val="120000"/>
              </a:lnSpc>
              <a:spcBef>
                <a:spcPts val="600"/>
              </a:spcBef>
            </a:pPr>
            <a:r>
              <a:rPr lang="en-US" dirty="0" err="1"/>
              <a:t>Biểu</a:t>
            </a:r>
            <a:r>
              <a:rPr lang="en-US" dirty="0"/>
              <a:t> </a:t>
            </a:r>
            <a:r>
              <a:rPr lang="en-US" dirty="0" err="1"/>
              <a:t>diễn</a:t>
            </a:r>
            <a:endParaRPr lang="en-US" dirty="0"/>
          </a:p>
        </p:txBody>
      </p:sp>
      <p:sp>
        <p:nvSpPr>
          <p:cNvPr id="4" name="Slide Number Placeholder 3"/>
          <p:cNvSpPr>
            <a:spLocks noGrp="1"/>
          </p:cNvSpPr>
          <p:nvPr>
            <p:ph type="sldNum" sz="quarter" idx="12"/>
          </p:nvPr>
        </p:nvSpPr>
        <p:spPr/>
        <p:txBody>
          <a:bodyPr/>
          <a:lstStyle/>
          <a:p>
            <a:pPr>
              <a:defRPr/>
            </a:pPr>
            <a:fld id="{63611AC8-5687-41DD-AEA1-D577D04BA982}" type="slidenum">
              <a:rPr lang="en-US" smtClean="0"/>
              <a:pPr>
                <a:defRPr/>
              </a:pPr>
              <a:t>70</a:t>
            </a:fld>
            <a:endParaRPr lang="en-US"/>
          </a:p>
        </p:txBody>
      </p:sp>
      <p:pic>
        <p:nvPicPr>
          <p:cNvPr id="32773" name="Picture 2"/>
          <p:cNvPicPr>
            <a:picLocks noChangeAspect="1" noChangeArrowheads="1"/>
          </p:cNvPicPr>
          <p:nvPr/>
        </p:nvPicPr>
        <p:blipFill>
          <a:blip r:embed="rId2"/>
          <a:srcRect l="60185"/>
          <a:stretch>
            <a:fillRect/>
          </a:stretch>
        </p:blipFill>
        <p:spPr bwMode="auto">
          <a:xfrm>
            <a:off x="3286125" y="5029200"/>
            <a:ext cx="2371725" cy="863600"/>
          </a:xfrm>
          <a:prstGeom prst="rect">
            <a:avLst/>
          </a:prstGeom>
          <a:noFill/>
          <a:ln w="9525">
            <a:noFill/>
            <a:miter lim="800000"/>
            <a:headEnd/>
            <a:tailEnd/>
          </a:ln>
        </p:spPr>
      </p:pic>
      <p:cxnSp>
        <p:nvCxnSpPr>
          <p:cNvPr id="8" name="Straight Arrow Connector 7"/>
          <p:cNvCxnSpPr>
            <a:cxnSpLocks/>
          </p:cNvCxnSpPr>
          <p:nvPr/>
        </p:nvCxnSpPr>
        <p:spPr>
          <a:xfrm flipV="1">
            <a:off x="5693569" y="5000625"/>
            <a:ext cx="592931" cy="301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75" name="TextBox 8"/>
          <p:cNvSpPr txBox="1">
            <a:spLocks noChangeArrowheads="1"/>
          </p:cNvSpPr>
          <p:nvPr/>
        </p:nvSpPr>
        <p:spPr bwMode="auto">
          <a:xfrm>
            <a:off x="6357939" y="4286250"/>
            <a:ext cx="2252662" cy="1015663"/>
          </a:xfrm>
          <a:prstGeom prst="rect">
            <a:avLst/>
          </a:prstGeom>
          <a:noFill/>
          <a:ln w="9525">
            <a:noFill/>
            <a:miter lim="800000"/>
            <a:headEnd/>
            <a:tailEnd/>
          </a:ln>
        </p:spPr>
        <p:txBody>
          <a:bodyPr wrap="square">
            <a:spAutoFit/>
          </a:bodyPr>
          <a:lstStyle/>
          <a:p>
            <a:pPr algn="just"/>
            <a:r>
              <a:rPr lang="en-US" sz="2000" dirty="0" err="1">
                <a:latin typeface="+mj-lt"/>
              </a:rPr>
              <a:t>Tác</a:t>
            </a:r>
            <a:r>
              <a:rPr lang="en-US" sz="2000" dirty="0">
                <a:latin typeface="+mj-lt"/>
              </a:rPr>
              <a:t> </a:t>
            </a:r>
            <a:r>
              <a:rPr lang="en-US" sz="2000" dirty="0" err="1">
                <a:latin typeface="+mj-lt"/>
              </a:rPr>
              <a:t>nhân</a:t>
            </a:r>
            <a:r>
              <a:rPr lang="en-US" sz="2000" dirty="0">
                <a:latin typeface="+mj-lt"/>
              </a:rPr>
              <a:t> </a:t>
            </a:r>
            <a:r>
              <a:rPr lang="en-US" sz="2000" dirty="0" err="1">
                <a:latin typeface="+mj-lt"/>
              </a:rPr>
              <a:t>được</a:t>
            </a:r>
            <a:r>
              <a:rPr lang="en-US" sz="2000" dirty="0">
                <a:latin typeface="+mj-lt"/>
              </a:rPr>
              <a:t> </a:t>
            </a:r>
            <a:r>
              <a:rPr lang="en-US" sz="2000" dirty="0" err="1">
                <a:latin typeface="+mj-lt"/>
              </a:rPr>
              <a:t>trình</a:t>
            </a:r>
            <a:r>
              <a:rPr lang="en-US" sz="2000" dirty="0">
                <a:latin typeface="+mj-lt"/>
              </a:rPr>
              <a:t> </a:t>
            </a:r>
            <a:r>
              <a:rPr lang="en-US" sz="2000" dirty="0" err="1">
                <a:latin typeface="+mj-lt"/>
              </a:rPr>
              <a:t>bày</a:t>
            </a:r>
            <a:r>
              <a:rPr lang="en-US" sz="2000" dirty="0">
                <a:latin typeface="+mj-lt"/>
              </a:rPr>
              <a:t> chi </a:t>
            </a:r>
            <a:r>
              <a:rPr lang="en-US" sz="2000" dirty="0" err="1">
                <a:latin typeface="+mj-lt"/>
              </a:rPr>
              <a:t>tiết</a:t>
            </a:r>
            <a:r>
              <a:rPr lang="en-US" sz="2000" dirty="0">
                <a:latin typeface="+mj-lt"/>
              </a:rPr>
              <a:t> ở </a:t>
            </a:r>
            <a:r>
              <a:rPr lang="en-US" sz="2000" dirty="0" err="1">
                <a:latin typeface="+mj-lt"/>
              </a:rPr>
              <a:t>mô</a:t>
            </a:r>
            <a:r>
              <a:rPr lang="en-US" sz="2000" dirty="0">
                <a:latin typeface="+mj-lt"/>
              </a:rPr>
              <a:t> </a:t>
            </a:r>
            <a:r>
              <a:rPr lang="en-US" sz="2000" dirty="0" err="1">
                <a:latin typeface="+mj-lt"/>
              </a:rPr>
              <a:t>hình</a:t>
            </a:r>
            <a:r>
              <a:rPr lang="en-US" sz="2000" dirty="0">
                <a:latin typeface="+mj-lt"/>
              </a:rPr>
              <a:t> DFD con </a:t>
            </a:r>
            <a:r>
              <a:rPr lang="en-US" sz="2000" dirty="0" err="1">
                <a:latin typeface="+mj-lt"/>
              </a:rPr>
              <a:t>khác</a:t>
            </a:r>
            <a:endParaRPr lang="en-US" sz="2000" dirty="0">
              <a:latin typeface="+mj-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40657" y="228600"/>
            <a:ext cx="8181975" cy="560387"/>
          </a:xfrm>
        </p:spPr>
        <p:txBody>
          <a:bodyPr>
            <a:noAutofit/>
          </a:bodyPr>
          <a:lstStyle/>
          <a:p>
            <a:pPr algn="ctr" eaLnBrk="1" hangingPunct="1"/>
            <a:r>
              <a:rPr lang="en-US" sz="3200"/>
              <a:t>Bài tập 2</a:t>
            </a:r>
          </a:p>
        </p:txBody>
      </p:sp>
      <p:sp>
        <p:nvSpPr>
          <p:cNvPr id="33795" name="Content Placeholder 2"/>
          <p:cNvSpPr>
            <a:spLocks noGrp="1"/>
          </p:cNvSpPr>
          <p:nvPr>
            <p:ph sz="quarter" idx="1"/>
          </p:nvPr>
        </p:nvSpPr>
        <p:spPr>
          <a:xfrm>
            <a:off x="440657" y="928688"/>
            <a:ext cx="8188993" cy="4938712"/>
          </a:xfrm>
        </p:spPr>
        <p:txBody>
          <a:bodyPr/>
          <a:lstStyle/>
          <a:p>
            <a:pPr marL="514350" indent="-514350" eaLnBrk="1" hangingPunct="1">
              <a:lnSpc>
                <a:spcPct val="120000"/>
              </a:lnSpc>
              <a:spcBef>
                <a:spcPts val="600"/>
              </a:spcBef>
              <a:buFont typeface="Wingdings 2" pitchFamily="18" charset="2"/>
              <a:buNone/>
            </a:pPr>
            <a:r>
              <a:rPr lang="en-US" dirty="0" err="1"/>
              <a:t>Xét</a:t>
            </a:r>
            <a:r>
              <a:rPr lang="en-US" dirty="0"/>
              <a:t> </a:t>
            </a:r>
            <a:r>
              <a:rPr lang="en-US" dirty="0" err="1"/>
              <a:t>lại</a:t>
            </a:r>
            <a:r>
              <a:rPr lang="en-US" dirty="0"/>
              <a:t> </a:t>
            </a:r>
            <a:r>
              <a:rPr lang="en-US" dirty="0" err="1"/>
              <a:t>bài</a:t>
            </a:r>
            <a:r>
              <a:rPr lang="en-US" dirty="0"/>
              <a:t> </a:t>
            </a:r>
            <a:r>
              <a:rPr lang="en-US" dirty="0" err="1"/>
              <a:t>toán</a:t>
            </a:r>
            <a:r>
              <a:rPr lang="en-US" dirty="0"/>
              <a:t> </a:t>
            </a:r>
            <a:r>
              <a:rPr lang="en-US" dirty="0" err="1"/>
              <a:t>Quản</a:t>
            </a:r>
            <a:r>
              <a:rPr lang="en-US" dirty="0"/>
              <a:t> </a:t>
            </a:r>
            <a:r>
              <a:rPr lang="en-US" dirty="0" err="1"/>
              <a:t>lý</a:t>
            </a:r>
            <a:r>
              <a:rPr lang="en-US" dirty="0"/>
              <a:t> </a:t>
            </a:r>
            <a:r>
              <a:rPr lang="en-US" dirty="0" err="1"/>
              <a:t>Bến</a:t>
            </a:r>
            <a:r>
              <a:rPr lang="en-US" dirty="0"/>
              <a:t> </a:t>
            </a:r>
            <a:r>
              <a:rPr lang="en-US" dirty="0" err="1"/>
              <a:t>xe</a:t>
            </a:r>
            <a:r>
              <a:rPr lang="en-US" dirty="0"/>
              <a:t> </a:t>
            </a:r>
            <a:r>
              <a:rPr lang="en-US" dirty="0" err="1"/>
              <a:t>khách</a:t>
            </a:r>
            <a:r>
              <a:rPr lang="en-US" dirty="0"/>
              <a:t>:</a:t>
            </a:r>
          </a:p>
          <a:p>
            <a:pPr marL="514350" indent="-514350" eaLnBrk="1" hangingPunct="1">
              <a:lnSpc>
                <a:spcPct val="120000"/>
              </a:lnSpc>
              <a:spcBef>
                <a:spcPts val="600"/>
              </a:spcBef>
              <a:buFont typeface="Times New Roman" pitchFamily="18" charset="0"/>
              <a:buAutoNum type="alphaLcPeriod"/>
            </a:pPr>
            <a:r>
              <a:rPr lang="en-US" dirty="0" err="1"/>
              <a:t>Xác</a:t>
            </a:r>
            <a:r>
              <a:rPr lang="en-US" dirty="0"/>
              <a:t> </a:t>
            </a:r>
            <a:r>
              <a:rPr lang="en-US" dirty="0" err="1"/>
              <a:t>định</a:t>
            </a:r>
            <a:r>
              <a:rPr lang="en-US" dirty="0"/>
              <a:t> </a:t>
            </a:r>
            <a:r>
              <a:rPr lang="en-US" dirty="0" err="1"/>
              <a:t>luồng</a:t>
            </a:r>
            <a:r>
              <a:rPr lang="en-US" dirty="0"/>
              <a:t> </a:t>
            </a:r>
            <a:r>
              <a:rPr lang="en-US" dirty="0" err="1"/>
              <a:t>dữ</a:t>
            </a:r>
            <a:r>
              <a:rPr lang="en-US" dirty="0"/>
              <a:t> </a:t>
            </a:r>
            <a:r>
              <a:rPr lang="en-US" dirty="0" err="1"/>
              <a:t>liệu</a:t>
            </a:r>
            <a:r>
              <a:rPr lang="en-US" dirty="0"/>
              <a:t> </a:t>
            </a:r>
            <a:r>
              <a:rPr lang="en-US" dirty="0" err="1"/>
              <a:t>của</a:t>
            </a:r>
            <a:r>
              <a:rPr lang="en-US" dirty="0"/>
              <a:t> 2 </a:t>
            </a:r>
            <a:r>
              <a:rPr lang="en-US" dirty="0" err="1"/>
              <a:t>chức</a:t>
            </a:r>
            <a:r>
              <a:rPr lang="en-US" dirty="0"/>
              <a:t> </a:t>
            </a:r>
            <a:r>
              <a:rPr lang="en-US" dirty="0" err="1"/>
              <a:t>năng</a:t>
            </a:r>
            <a:r>
              <a:rPr lang="en-US" dirty="0"/>
              <a:t> </a:t>
            </a:r>
            <a:r>
              <a:rPr lang="en-US" dirty="0" err="1"/>
              <a:t>quản</a:t>
            </a:r>
            <a:r>
              <a:rPr lang="en-US" dirty="0"/>
              <a:t> </a:t>
            </a:r>
            <a:r>
              <a:rPr lang="en-US" dirty="0" err="1"/>
              <a:t>lý</a:t>
            </a:r>
            <a:r>
              <a:rPr lang="en-US" dirty="0"/>
              <a:t> </a:t>
            </a:r>
            <a:r>
              <a:rPr lang="en-US" dirty="0" err="1"/>
              <a:t>khách</a:t>
            </a:r>
            <a:r>
              <a:rPr lang="en-US" dirty="0"/>
              <a:t> </a:t>
            </a:r>
            <a:r>
              <a:rPr lang="en-US" dirty="0" err="1"/>
              <a:t>hàng</a:t>
            </a:r>
            <a:r>
              <a:rPr lang="en-US" dirty="0"/>
              <a:t> </a:t>
            </a:r>
            <a:r>
              <a:rPr lang="en-US" dirty="0" err="1"/>
              <a:t>và</a:t>
            </a:r>
            <a:r>
              <a:rPr lang="en-US" dirty="0"/>
              <a:t> </a:t>
            </a:r>
            <a:r>
              <a:rPr lang="en-US" dirty="0" err="1"/>
              <a:t>quản</a:t>
            </a:r>
            <a:r>
              <a:rPr lang="en-US" dirty="0"/>
              <a:t> </a:t>
            </a:r>
            <a:r>
              <a:rPr lang="en-US" dirty="0" err="1"/>
              <a:t>lý</a:t>
            </a:r>
            <a:r>
              <a:rPr lang="en-US" dirty="0"/>
              <a:t> </a:t>
            </a:r>
            <a:r>
              <a:rPr lang="en-US" dirty="0" err="1"/>
              <a:t>phương</a:t>
            </a:r>
            <a:r>
              <a:rPr lang="en-US" dirty="0"/>
              <a:t> </a:t>
            </a:r>
            <a:r>
              <a:rPr lang="en-US" dirty="0" err="1"/>
              <a:t>tiện</a:t>
            </a:r>
            <a:r>
              <a:rPr lang="en-US" dirty="0"/>
              <a:t>.</a:t>
            </a:r>
          </a:p>
          <a:p>
            <a:pPr marL="514350" indent="-514350" eaLnBrk="1" hangingPunct="1">
              <a:lnSpc>
                <a:spcPct val="120000"/>
              </a:lnSpc>
              <a:spcBef>
                <a:spcPts val="600"/>
              </a:spcBef>
              <a:buFont typeface="Times New Roman" pitchFamily="18" charset="0"/>
              <a:buAutoNum type="alphaLcPeriod"/>
            </a:pPr>
            <a:r>
              <a:rPr lang="en-US" dirty="0" err="1"/>
              <a:t>Xác</a:t>
            </a:r>
            <a:r>
              <a:rPr lang="en-US" dirty="0"/>
              <a:t> </a:t>
            </a:r>
            <a:r>
              <a:rPr lang="en-US" dirty="0" err="1"/>
              <a:t>định</a:t>
            </a:r>
            <a:r>
              <a:rPr lang="en-US" dirty="0"/>
              <a:t> </a:t>
            </a:r>
            <a:r>
              <a:rPr lang="en-US" dirty="0" err="1"/>
              <a:t>các</a:t>
            </a:r>
            <a:r>
              <a:rPr lang="en-US" dirty="0"/>
              <a:t> </a:t>
            </a:r>
            <a:r>
              <a:rPr lang="en-US" dirty="0" err="1"/>
              <a:t>kho</a:t>
            </a:r>
            <a:r>
              <a:rPr lang="en-US" dirty="0"/>
              <a:t> </a:t>
            </a:r>
            <a:r>
              <a:rPr lang="en-US" dirty="0" err="1"/>
              <a:t>dữ</a:t>
            </a:r>
            <a:r>
              <a:rPr lang="en-US" dirty="0"/>
              <a:t> </a:t>
            </a:r>
            <a:r>
              <a:rPr lang="en-US" dirty="0" err="1"/>
              <a:t>liệu</a:t>
            </a:r>
            <a:r>
              <a:rPr lang="en-US" dirty="0"/>
              <a:t>.</a:t>
            </a:r>
          </a:p>
          <a:p>
            <a:pPr marL="514350" indent="-514350" eaLnBrk="1" hangingPunct="1">
              <a:lnSpc>
                <a:spcPct val="120000"/>
              </a:lnSpc>
              <a:spcBef>
                <a:spcPts val="600"/>
              </a:spcBef>
              <a:buFont typeface="Times New Roman" pitchFamily="18" charset="0"/>
              <a:buAutoNum type="alphaLcPeriod"/>
            </a:pPr>
            <a:r>
              <a:rPr lang="en-US" dirty="0" err="1"/>
              <a:t>Xác</a:t>
            </a:r>
            <a:r>
              <a:rPr lang="en-US" dirty="0"/>
              <a:t> </a:t>
            </a:r>
            <a:r>
              <a:rPr lang="en-US" dirty="0" err="1"/>
              <a:t>định</a:t>
            </a:r>
            <a:r>
              <a:rPr lang="en-US" dirty="0"/>
              <a:t> </a:t>
            </a:r>
            <a:r>
              <a:rPr lang="en-US" dirty="0" err="1"/>
              <a:t>tác</a:t>
            </a:r>
            <a:r>
              <a:rPr lang="en-US" dirty="0"/>
              <a:t> </a:t>
            </a:r>
            <a:r>
              <a:rPr lang="en-US" dirty="0" err="1"/>
              <a:t>nhân</a:t>
            </a:r>
            <a:r>
              <a:rPr lang="en-US" dirty="0"/>
              <a:t> </a:t>
            </a:r>
            <a:r>
              <a:rPr lang="en-US" dirty="0" err="1"/>
              <a:t>ngoài</a:t>
            </a:r>
            <a:r>
              <a:rPr lang="en-US" dirty="0"/>
              <a:t>/</a:t>
            </a:r>
            <a:r>
              <a:rPr lang="en-US" dirty="0" err="1"/>
              <a:t>trong</a:t>
            </a:r>
            <a:r>
              <a:rPr lang="en-US" dirty="0"/>
              <a:t> (</a:t>
            </a:r>
            <a:r>
              <a:rPr lang="en-US" dirty="0" err="1"/>
              <a:t>nếu</a:t>
            </a:r>
            <a:r>
              <a:rPr lang="en-US" dirty="0"/>
              <a:t> có).</a:t>
            </a:r>
          </a:p>
          <a:p>
            <a:pPr marL="514350" indent="-514350" eaLnBrk="1" hangingPunct="1">
              <a:lnSpc>
                <a:spcPct val="120000"/>
              </a:lnSpc>
              <a:spcBef>
                <a:spcPts val="600"/>
              </a:spcBef>
              <a:buFont typeface="Times New Roman" pitchFamily="18" charset="0"/>
              <a:buAutoNum type="alphaLcPeriod"/>
            </a:pPr>
            <a:r>
              <a:rPr lang="en-US" dirty="0" err="1"/>
              <a:t>Hoàn</a:t>
            </a:r>
            <a:r>
              <a:rPr lang="en-US" dirty="0"/>
              <a:t> </a:t>
            </a:r>
            <a:r>
              <a:rPr lang="en-US" dirty="0" err="1"/>
              <a:t>chỉnh</a:t>
            </a:r>
            <a:r>
              <a:rPr lang="en-US" dirty="0"/>
              <a:t> </a:t>
            </a:r>
            <a:r>
              <a:rPr lang="en-US" dirty="0" err="1"/>
              <a:t>mô</a:t>
            </a:r>
            <a:r>
              <a:rPr lang="en-US" dirty="0"/>
              <a:t> </a:t>
            </a:r>
            <a:r>
              <a:rPr lang="en-US" dirty="0" err="1"/>
              <a:t>hình</a:t>
            </a:r>
            <a:r>
              <a:rPr lang="en-US" dirty="0"/>
              <a:t> DFD </a:t>
            </a:r>
            <a:r>
              <a:rPr lang="en-US" dirty="0" err="1"/>
              <a:t>của</a:t>
            </a:r>
            <a:r>
              <a:rPr lang="en-US" dirty="0"/>
              <a:t> nó.</a:t>
            </a:r>
          </a:p>
        </p:txBody>
      </p:sp>
      <p:sp>
        <p:nvSpPr>
          <p:cNvPr id="4" name="Slide Number Placeholder 3"/>
          <p:cNvSpPr>
            <a:spLocks noGrp="1"/>
          </p:cNvSpPr>
          <p:nvPr>
            <p:ph type="sldNum" sz="quarter" idx="12"/>
          </p:nvPr>
        </p:nvSpPr>
        <p:spPr/>
        <p:txBody>
          <a:bodyPr/>
          <a:lstStyle/>
          <a:p>
            <a:pPr>
              <a:defRPr/>
            </a:pPr>
            <a:fld id="{D55E1643-3D84-4F62-BE0D-B69F1E2CAC9E}"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81001" y="228600"/>
            <a:ext cx="8305799" cy="560387"/>
          </a:xfrm>
        </p:spPr>
        <p:txBody>
          <a:bodyPr>
            <a:noAutofit/>
          </a:bodyPr>
          <a:lstStyle/>
          <a:p>
            <a:pPr algn="ctr" eaLnBrk="1" hangingPunct="1"/>
            <a:r>
              <a:rPr lang="en-US" sz="2400"/>
              <a:t>Vẽ mô hình luồng dữ liệu cho hệ thống Quản lý Bến xe khách</a:t>
            </a:r>
          </a:p>
        </p:txBody>
      </p:sp>
      <p:sp>
        <p:nvSpPr>
          <p:cNvPr id="4" name="Slide Number Placeholder 3"/>
          <p:cNvSpPr>
            <a:spLocks noGrp="1"/>
          </p:cNvSpPr>
          <p:nvPr>
            <p:ph type="sldNum" sz="quarter" idx="12"/>
          </p:nvPr>
        </p:nvSpPr>
        <p:spPr/>
        <p:txBody>
          <a:bodyPr/>
          <a:lstStyle/>
          <a:p>
            <a:pPr>
              <a:defRPr/>
            </a:pPr>
            <a:fld id="{EDAEB026-478D-4BFD-A18D-90E64AA64E80}" type="slidenum">
              <a:rPr lang="en-US" smtClean="0"/>
              <a:pPr>
                <a:defRPr/>
              </a:pPr>
              <a:t>72</a:t>
            </a:fld>
            <a:endParaRPr lang="en-US"/>
          </a:p>
        </p:txBody>
      </p:sp>
      <p:pic>
        <p:nvPicPr>
          <p:cNvPr id="35844" name="Picture 2"/>
          <p:cNvPicPr>
            <a:picLocks noChangeAspect="1" noChangeArrowheads="1"/>
          </p:cNvPicPr>
          <p:nvPr/>
        </p:nvPicPr>
        <p:blipFill>
          <a:blip r:embed="rId3"/>
          <a:srcRect/>
          <a:stretch>
            <a:fillRect/>
          </a:stretch>
        </p:blipFill>
        <p:spPr bwMode="auto">
          <a:xfrm>
            <a:off x="572085" y="1385888"/>
            <a:ext cx="7886115" cy="3948112"/>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28599"/>
            <a:ext cx="8153400" cy="609601"/>
          </a:xfrm>
        </p:spPr>
        <p:txBody>
          <a:bodyPr>
            <a:noAutofit/>
          </a:bodyPr>
          <a:lstStyle/>
          <a:p>
            <a:pPr algn="ctr" eaLnBrk="1" hangingPunct="1"/>
            <a:r>
              <a:rPr lang="en-US" sz="3200" dirty="0" err="1"/>
              <a:t>Một</a:t>
            </a:r>
            <a:r>
              <a:rPr lang="en-US" sz="3200" dirty="0"/>
              <a:t> </a:t>
            </a:r>
            <a:r>
              <a:rPr lang="en-US" sz="3200" dirty="0" err="1"/>
              <a:t>sô</a:t>
            </a:r>
            <a:r>
              <a:rPr lang="en-US" sz="3200" dirty="0"/>
              <a:t>́ </a:t>
            </a:r>
            <a:r>
              <a:rPr lang="en-US" sz="3200" dirty="0" err="1"/>
              <a:t>quy</a:t>
            </a:r>
            <a:r>
              <a:rPr lang="en-US" sz="3200" dirty="0"/>
              <a:t> </a:t>
            </a:r>
            <a:r>
              <a:rPr lang="en-US" sz="3200" dirty="0" err="1"/>
              <a:t>tắc</a:t>
            </a:r>
            <a:r>
              <a:rPr lang="en-US" sz="3200" dirty="0"/>
              <a:t> </a:t>
            </a:r>
            <a:r>
              <a:rPr lang="en-US" sz="3200" dirty="0" err="1"/>
              <a:t>vẽ</a:t>
            </a:r>
            <a:r>
              <a:rPr lang="en-US" sz="3200" dirty="0"/>
              <a:t> </a:t>
            </a:r>
            <a:r>
              <a:rPr lang="en-US" sz="3200" dirty="0" err="1"/>
              <a:t>biểu</a:t>
            </a:r>
            <a:r>
              <a:rPr lang="en-US" sz="3200" dirty="0"/>
              <a:t> </a:t>
            </a:r>
            <a:r>
              <a:rPr lang="en-US" sz="3200" dirty="0" err="1"/>
              <a:t>đô</a:t>
            </a:r>
            <a:r>
              <a:rPr lang="en-US" sz="3200" dirty="0"/>
              <a:t>̀ </a:t>
            </a:r>
            <a:r>
              <a:rPr lang="en-US" sz="3200" dirty="0" err="1"/>
              <a:t>luồng</a:t>
            </a:r>
            <a:r>
              <a:rPr lang="en-US" sz="3200" dirty="0"/>
              <a:t> </a:t>
            </a:r>
            <a:r>
              <a:rPr lang="en-US" sz="3200" dirty="0" err="1"/>
              <a:t>dữ</a:t>
            </a:r>
            <a:r>
              <a:rPr lang="en-US" sz="3200" dirty="0"/>
              <a:t> </a:t>
            </a:r>
            <a:r>
              <a:rPr lang="en-US" sz="3200" dirty="0" err="1"/>
              <a:t>liệu</a:t>
            </a:r>
            <a:endParaRPr lang="en-US" sz="3200" dirty="0"/>
          </a:p>
        </p:txBody>
      </p:sp>
      <p:sp>
        <p:nvSpPr>
          <p:cNvPr id="36867" name="Content Placeholder 2"/>
          <p:cNvSpPr>
            <a:spLocks noGrp="1"/>
          </p:cNvSpPr>
          <p:nvPr>
            <p:ph sz="quarter" idx="1"/>
          </p:nvPr>
        </p:nvSpPr>
        <p:spPr>
          <a:xfrm>
            <a:off x="457199" y="1143000"/>
            <a:ext cx="8153399" cy="5067300"/>
          </a:xfrm>
        </p:spPr>
        <p:txBody>
          <a:bodyPr>
            <a:noAutofit/>
          </a:bodyPr>
          <a:lstStyle/>
          <a:p>
            <a:pPr algn="just" eaLnBrk="1" hangingPunct="1">
              <a:lnSpc>
                <a:spcPct val="120000"/>
              </a:lnSpc>
              <a:spcBef>
                <a:spcPts val="600"/>
              </a:spcBef>
            </a:pPr>
            <a:r>
              <a:rPr lang="en-US" sz="2400" dirty="0" err="1"/>
              <a:t>Các</a:t>
            </a:r>
            <a:r>
              <a:rPr lang="en-US" sz="2400" dirty="0"/>
              <a:t> </a:t>
            </a:r>
            <a:r>
              <a:rPr lang="en-US" sz="2400" dirty="0" err="1"/>
              <a:t>luồng</a:t>
            </a:r>
            <a:r>
              <a:rPr lang="en-US" sz="2400" dirty="0"/>
              <a:t> </a:t>
            </a:r>
            <a:r>
              <a:rPr lang="en-US" sz="2400" dirty="0" err="1"/>
              <a:t>dữ</a:t>
            </a:r>
            <a:r>
              <a:rPr lang="en-US" sz="2400" dirty="0"/>
              <a:t> </a:t>
            </a:r>
            <a:r>
              <a:rPr lang="en-US" sz="2400" dirty="0" err="1"/>
              <a:t>liệu</a:t>
            </a:r>
            <a:r>
              <a:rPr lang="en-US" sz="2400" dirty="0"/>
              <a:t> </a:t>
            </a:r>
            <a:r>
              <a:rPr lang="en-US" sz="2400" dirty="0" err="1"/>
              <a:t>vào</a:t>
            </a:r>
            <a:r>
              <a:rPr lang="en-US" sz="2400" dirty="0"/>
              <a:t> </a:t>
            </a:r>
            <a:r>
              <a:rPr lang="en-US" sz="2400" dirty="0" err="1"/>
              <a:t>và</a:t>
            </a:r>
            <a:r>
              <a:rPr lang="en-US" sz="2400" dirty="0"/>
              <a:t> ra </a:t>
            </a:r>
            <a:r>
              <a:rPr lang="en-US" sz="2400" dirty="0" err="1"/>
              <a:t>của</a:t>
            </a:r>
            <a:r>
              <a:rPr lang="en-US" sz="2400" dirty="0"/>
              <a:t> </a:t>
            </a:r>
            <a:r>
              <a:rPr lang="en-US" sz="2400" dirty="0" err="1"/>
              <a:t>một</a:t>
            </a:r>
            <a:r>
              <a:rPr lang="en-US" sz="2400" dirty="0"/>
              <a:t> </a:t>
            </a:r>
            <a:r>
              <a:rPr lang="en-US" sz="2400" dirty="0" err="1"/>
              <a:t>tiến</a:t>
            </a:r>
            <a:r>
              <a:rPr lang="en-US" sz="2400" dirty="0"/>
              <a:t> </a:t>
            </a:r>
            <a:r>
              <a:rPr lang="en-US" sz="2400" dirty="0" err="1"/>
              <a:t>trình</a:t>
            </a:r>
            <a:r>
              <a:rPr lang="en-US" sz="2400" dirty="0"/>
              <a:t> (</a:t>
            </a:r>
            <a:r>
              <a:rPr lang="en-US" sz="2400" dirty="0" err="1"/>
              <a:t>chức</a:t>
            </a:r>
            <a:r>
              <a:rPr lang="en-US" sz="2400" dirty="0"/>
              <a:t> </a:t>
            </a:r>
            <a:r>
              <a:rPr lang="en-US" sz="2400" dirty="0" err="1"/>
              <a:t>năng</a:t>
            </a:r>
            <a:r>
              <a:rPr lang="en-US" sz="2400" dirty="0"/>
              <a:t>, </a:t>
            </a:r>
            <a:r>
              <a:rPr lang="en-US" sz="2400" dirty="0" err="1"/>
              <a:t>tác</a:t>
            </a:r>
            <a:r>
              <a:rPr lang="en-US" sz="2400" dirty="0"/>
              <a:t> </a:t>
            </a:r>
            <a:r>
              <a:rPr lang="en-US" sz="2400" dirty="0" err="1"/>
              <a:t>nhân</a:t>
            </a:r>
            <a:r>
              <a:rPr lang="en-US" sz="2400" dirty="0"/>
              <a:t>) </a:t>
            </a:r>
            <a:r>
              <a:rPr lang="en-US" sz="2400" dirty="0" err="1"/>
              <a:t>phải</a:t>
            </a:r>
            <a:r>
              <a:rPr lang="en-US" sz="2400" dirty="0"/>
              <a:t> </a:t>
            </a:r>
            <a:r>
              <a:rPr lang="en-US" sz="2400" dirty="0" err="1"/>
              <a:t>khác</a:t>
            </a:r>
            <a:r>
              <a:rPr lang="en-US" sz="2400" dirty="0"/>
              <a:t> </a:t>
            </a:r>
            <a:r>
              <a:rPr lang="en-US" sz="2400" dirty="0" err="1"/>
              <a:t>nhau</a:t>
            </a:r>
            <a:r>
              <a:rPr lang="en-US" sz="2400" dirty="0"/>
              <a:t>.</a:t>
            </a:r>
          </a:p>
          <a:p>
            <a:pPr algn="just" eaLnBrk="1" hangingPunct="1">
              <a:lnSpc>
                <a:spcPct val="120000"/>
              </a:lnSpc>
              <a:spcBef>
                <a:spcPts val="600"/>
              </a:spcBef>
            </a:pPr>
            <a:r>
              <a:rPr lang="en-US" sz="2400" dirty="0" err="1"/>
              <a:t>Các</a:t>
            </a:r>
            <a:r>
              <a:rPr lang="en-US" sz="2400" dirty="0"/>
              <a:t> </a:t>
            </a:r>
            <a:r>
              <a:rPr lang="en-US" sz="2400" dirty="0" err="1"/>
              <a:t>tên</a:t>
            </a:r>
            <a:r>
              <a:rPr lang="en-US" sz="2400" dirty="0"/>
              <a:t> </a:t>
            </a:r>
            <a:r>
              <a:rPr lang="en-US" sz="2400" dirty="0" err="1"/>
              <a:t>đối</a:t>
            </a:r>
            <a:r>
              <a:rPr lang="en-US" sz="2400" dirty="0"/>
              <a:t> </a:t>
            </a:r>
            <a:r>
              <a:rPr lang="en-US" sz="2400" dirty="0" err="1"/>
              <a:t>tượng</a:t>
            </a:r>
            <a:r>
              <a:rPr lang="en-US" sz="2400" dirty="0"/>
              <a:t> </a:t>
            </a:r>
            <a:r>
              <a:rPr lang="en-US" sz="2400" dirty="0" err="1"/>
              <a:t>của</a:t>
            </a:r>
            <a:r>
              <a:rPr lang="en-US" sz="2400" dirty="0"/>
              <a:t> </a:t>
            </a:r>
            <a:r>
              <a:rPr lang="en-US" sz="2400" dirty="0" err="1"/>
              <a:t>một</a:t>
            </a:r>
            <a:r>
              <a:rPr lang="en-US" sz="2400" dirty="0"/>
              <a:t> </a:t>
            </a:r>
            <a:r>
              <a:rPr lang="en-US" sz="2400" dirty="0" err="1"/>
              <a:t>mô</a:t>
            </a:r>
            <a:r>
              <a:rPr lang="en-US" sz="2400" dirty="0"/>
              <a:t> </a:t>
            </a:r>
            <a:r>
              <a:rPr lang="en-US" sz="2400" dirty="0" err="1"/>
              <a:t>hình</a:t>
            </a:r>
            <a:r>
              <a:rPr lang="en-US" sz="2400" dirty="0"/>
              <a:t> </a:t>
            </a:r>
            <a:r>
              <a:rPr lang="en-US" sz="2400" dirty="0" err="1"/>
              <a:t>luồng</a:t>
            </a:r>
            <a:r>
              <a:rPr lang="en-US" sz="2400" dirty="0"/>
              <a:t> </a:t>
            </a:r>
            <a:r>
              <a:rPr lang="en-US" sz="2400" dirty="0" err="1"/>
              <a:t>dữ</a:t>
            </a:r>
            <a:r>
              <a:rPr lang="en-US" sz="2400" dirty="0"/>
              <a:t> </a:t>
            </a:r>
            <a:r>
              <a:rPr lang="en-US" sz="2400" dirty="0" err="1"/>
              <a:t>liệu</a:t>
            </a:r>
            <a:r>
              <a:rPr lang="en-US" sz="2400" dirty="0"/>
              <a:t> </a:t>
            </a:r>
            <a:r>
              <a:rPr lang="en-US" sz="2400" dirty="0" err="1"/>
              <a:t>phải</a:t>
            </a:r>
            <a:r>
              <a:rPr lang="en-US" sz="2400" dirty="0"/>
              <a:t> </a:t>
            </a:r>
            <a:r>
              <a:rPr lang="en-US" sz="2400" dirty="0" err="1"/>
              <a:t>tồn</a:t>
            </a:r>
            <a:r>
              <a:rPr lang="en-US" sz="2400" dirty="0"/>
              <a:t> </a:t>
            </a:r>
            <a:r>
              <a:rPr lang="en-US" sz="2400" dirty="0" err="1"/>
              <a:t>tại</a:t>
            </a:r>
            <a:r>
              <a:rPr lang="en-US" sz="2400" dirty="0"/>
              <a:t> </a:t>
            </a:r>
            <a:r>
              <a:rPr lang="en-US" sz="2400" dirty="0" err="1"/>
              <a:t>duy</a:t>
            </a:r>
            <a:r>
              <a:rPr lang="en-US" sz="2400" dirty="0"/>
              <a:t> </a:t>
            </a:r>
            <a:r>
              <a:rPr lang="en-US" sz="2400" dirty="0" err="1"/>
              <a:t>nhất</a:t>
            </a:r>
            <a:r>
              <a:rPr lang="en-US" sz="2400" dirty="0"/>
              <a:t>. </a:t>
            </a:r>
            <a:r>
              <a:rPr lang="en-US" sz="2400" dirty="0" err="1"/>
              <a:t>Tuy</a:t>
            </a:r>
            <a:r>
              <a:rPr lang="en-US" sz="2400" dirty="0"/>
              <a:t> </a:t>
            </a:r>
            <a:r>
              <a:rPr lang="en-US" sz="2400" dirty="0" err="1"/>
              <a:t>nhiên</a:t>
            </a:r>
            <a:r>
              <a:rPr lang="en-US" sz="2400" dirty="0"/>
              <a:t> vì </a:t>
            </a:r>
            <a:r>
              <a:rPr lang="en-US" sz="2400" dirty="0" err="1"/>
              <a:t>lý</a:t>
            </a:r>
            <a:r>
              <a:rPr lang="en-US" sz="2400" dirty="0"/>
              <a:t> do </a:t>
            </a:r>
            <a:r>
              <a:rPr lang="en-US" sz="2400" dirty="0" err="1"/>
              <a:t>trình</a:t>
            </a:r>
            <a:r>
              <a:rPr lang="en-US" sz="2400" dirty="0"/>
              <a:t> </a:t>
            </a:r>
            <a:r>
              <a:rPr lang="en-US" sz="2400" dirty="0" err="1"/>
              <a:t>bày</a:t>
            </a:r>
            <a:r>
              <a:rPr lang="en-US" sz="2400" dirty="0"/>
              <a:t> </a:t>
            </a:r>
            <a:r>
              <a:rPr lang="en-US" sz="2400" dirty="0" err="1"/>
              <a:t>nên</a:t>
            </a:r>
            <a:r>
              <a:rPr lang="en-US" sz="2400" dirty="0"/>
              <a:t> </a:t>
            </a:r>
            <a:r>
              <a:rPr lang="en-US" sz="2400" dirty="0" err="1"/>
              <a:t>các</a:t>
            </a:r>
            <a:r>
              <a:rPr lang="en-US" sz="2400" dirty="0"/>
              <a:t> </a:t>
            </a:r>
            <a:r>
              <a:rPr lang="en-US" sz="2400" dirty="0" err="1"/>
              <a:t>đối</a:t>
            </a:r>
            <a:r>
              <a:rPr lang="en-US" sz="2400" dirty="0"/>
              <a:t> </a:t>
            </a:r>
            <a:r>
              <a:rPr lang="en-US" sz="2400" dirty="0" err="1"/>
              <a:t>tượng</a:t>
            </a:r>
            <a:r>
              <a:rPr lang="en-US" sz="2400" dirty="0"/>
              <a:t> có </a:t>
            </a:r>
            <a:r>
              <a:rPr lang="en-US" sz="2400" dirty="0" err="1"/>
              <a:t>thê</a:t>
            </a:r>
            <a:r>
              <a:rPr lang="en-US" sz="2400" dirty="0"/>
              <a:t>̉ </a:t>
            </a:r>
            <a:r>
              <a:rPr lang="en-US" sz="2400" dirty="0" err="1"/>
              <a:t>được</a:t>
            </a:r>
            <a:r>
              <a:rPr lang="en-US" sz="2400" dirty="0"/>
              <a:t> </a:t>
            </a:r>
            <a:r>
              <a:rPr lang="en-US" sz="2400" dirty="0" err="1"/>
              <a:t>vẽ</a:t>
            </a:r>
            <a:r>
              <a:rPr lang="en-US" sz="2400" dirty="0"/>
              <a:t> </a:t>
            </a:r>
            <a:r>
              <a:rPr lang="en-US" sz="2400" dirty="0" err="1"/>
              <a:t>nhiều</a:t>
            </a:r>
            <a:r>
              <a:rPr lang="en-US" sz="2400" dirty="0"/>
              <a:t> </a:t>
            </a:r>
            <a:r>
              <a:rPr lang="en-US" sz="2400" dirty="0" err="1"/>
              <a:t>lần</a:t>
            </a:r>
            <a:r>
              <a:rPr lang="en-US" sz="2400" dirty="0"/>
              <a:t> </a:t>
            </a:r>
            <a:r>
              <a:rPr lang="en-US" sz="2400" dirty="0" err="1"/>
              <a:t>trong</a:t>
            </a:r>
            <a:r>
              <a:rPr lang="en-US" sz="2400" dirty="0"/>
              <a:t> </a:t>
            </a:r>
            <a:r>
              <a:rPr lang="en-US" sz="2400" dirty="0" err="1"/>
              <a:t>mô</a:t>
            </a:r>
            <a:r>
              <a:rPr lang="en-US" sz="2400" dirty="0"/>
              <a:t> </a:t>
            </a:r>
            <a:r>
              <a:rPr lang="en-US" sz="2400" dirty="0" err="1"/>
              <a:t>hình</a:t>
            </a:r>
            <a:r>
              <a:rPr lang="en-US" sz="2400" dirty="0"/>
              <a:t>.</a:t>
            </a:r>
          </a:p>
          <a:p>
            <a:pPr algn="just" eaLnBrk="1" hangingPunct="1">
              <a:lnSpc>
                <a:spcPct val="120000"/>
              </a:lnSpc>
              <a:spcBef>
                <a:spcPts val="600"/>
              </a:spcBef>
            </a:pPr>
            <a:r>
              <a:rPr lang="en-US" sz="2400" dirty="0" err="1"/>
              <a:t>Các</a:t>
            </a:r>
            <a:r>
              <a:rPr lang="en-US" sz="2400" dirty="0"/>
              <a:t> </a:t>
            </a:r>
            <a:r>
              <a:rPr lang="en-US" sz="2400" dirty="0" err="1"/>
              <a:t>luồng</a:t>
            </a:r>
            <a:r>
              <a:rPr lang="en-US" sz="2400" dirty="0"/>
              <a:t> </a:t>
            </a:r>
            <a:r>
              <a:rPr lang="en-US" sz="2400" dirty="0" err="1"/>
              <a:t>dữ</a:t>
            </a:r>
            <a:r>
              <a:rPr lang="en-US" sz="2400" dirty="0"/>
              <a:t> </a:t>
            </a:r>
            <a:r>
              <a:rPr lang="en-US" sz="2400" dirty="0" err="1"/>
              <a:t>liệu</a:t>
            </a:r>
            <a:r>
              <a:rPr lang="en-US" sz="2400" dirty="0"/>
              <a:t> </a:t>
            </a:r>
            <a:r>
              <a:rPr lang="en-US" sz="2400" dirty="0" err="1"/>
              <a:t>vào</a:t>
            </a:r>
            <a:r>
              <a:rPr lang="en-US" sz="2400" dirty="0"/>
              <a:t> 1 </a:t>
            </a:r>
            <a:r>
              <a:rPr lang="en-US" sz="2400" dirty="0" err="1"/>
              <a:t>tiến</a:t>
            </a:r>
            <a:r>
              <a:rPr lang="en-US" sz="2400" dirty="0"/>
              <a:t> </a:t>
            </a:r>
            <a:r>
              <a:rPr lang="en-US" sz="2400" dirty="0" err="1"/>
              <a:t>trình</a:t>
            </a:r>
            <a:r>
              <a:rPr lang="en-US" sz="2400" dirty="0"/>
              <a:t> </a:t>
            </a:r>
            <a:r>
              <a:rPr lang="en-US" sz="2400" dirty="0" err="1"/>
              <a:t>phải</a:t>
            </a:r>
            <a:r>
              <a:rPr lang="en-US" sz="2400" dirty="0"/>
              <a:t> </a:t>
            </a:r>
            <a:r>
              <a:rPr lang="en-US" sz="2400" dirty="0" err="1"/>
              <a:t>đủ</a:t>
            </a:r>
            <a:r>
              <a:rPr lang="en-US" sz="2400" dirty="0"/>
              <a:t> </a:t>
            </a:r>
            <a:r>
              <a:rPr lang="en-US" sz="2400" dirty="0" err="1"/>
              <a:t>đê</a:t>
            </a:r>
            <a:r>
              <a:rPr lang="en-US" sz="2400" dirty="0"/>
              <a:t>̉ </a:t>
            </a:r>
            <a:r>
              <a:rPr lang="en-US" sz="2400" dirty="0" err="1"/>
              <a:t>tạo</a:t>
            </a:r>
            <a:r>
              <a:rPr lang="en-US" sz="2400" dirty="0"/>
              <a:t> </a:t>
            </a:r>
            <a:r>
              <a:rPr lang="en-US" sz="2400" dirty="0" err="1"/>
              <a:t>luồng</a:t>
            </a:r>
            <a:r>
              <a:rPr lang="en-US" sz="2400" dirty="0"/>
              <a:t> </a:t>
            </a:r>
            <a:r>
              <a:rPr lang="en-US" sz="2400" dirty="0" err="1"/>
              <a:t>dữ</a:t>
            </a:r>
            <a:r>
              <a:rPr lang="en-US" sz="2400" dirty="0"/>
              <a:t> </a:t>
            </a:r>
            <a:r>
              <a:rPr lang="en-US" sz="2400" dirty="0" err="1"/>
              <a:t>liệu</a:t>
            </a:r>
            <a:r>
              <a:rPr lang="en-US" sz="2400" dirty="0"/>
              <a:t> ra.</a:t>
            </a:r>
          </a:p>
          <a:p>
            <a:pPr algn="just" eaLnBrk="1" hangingPunct="1">
              <a:lnSpc>
                <a:spcPct val="120000"/>
              </a:lnSpc>
              <a:spcBef>
                <a:spcPts val="600"/>
              </a:spcBef>
            </a:pPr>
            <a:r>
              <a:rPr lang="en-US" sz="2400" dirty="0" err="1"/>
              <a:t>Không</a:t>
            </a:r>
            <a:r>
              <a:rPr lang="en-US" sz="2400" dirty="0"/>
              <a:t> có </a:t>
            </a:r>
            <a:r>
              <a:rPr lang="en-US" sz="2400" dirty="0" err="1"/>
              <a:t>tiến</a:t>
            </a:r>
            <a:r>
              <a:rPr lang="en-US" sz="2400" dirty="0"/>
              <a:t> </a:t>
            </a:r>
            <a:r>
              <a:rPr lang="en-US" sz="2400" dirty="0" err="1"/>
              <a:t>trình</a:t>
            </a:r>
            <a:r>
              <a:rPr lang="en-US" sz="2400" dirty="0"/>
              <a:t> </a:t>
            </a:r>
            <a:r>
              <a:rPr lang="en-US" sz="2400" dirty="0" err="1"/>
              <a:t>nào</a:t>
            </a:r>
            <a:r>
              <a:rPr lang="en-US" sz="2400" dirty="0"/>
              <a:t> chỉ có </a:t>
            </a:r>
            <a:r>
              <a:rPr lang="en-US" sz="2400" dirty="0" err="1"/>
              <a:t>luồng</a:t>
            </a:r>
            <a:r>
              <a:rPr lang="en-US" sz="2400" dirty="0"/>
              <a:t> </a:t>
            </a:r>
            <a:r>
              <a:rPr lang="en-US" sz="2400" dirty="0" err="1"/>
              <a:t>dữ</a:t>
            </a:r>
            <a:r>
              <a:rPr lang="en-US" sz="2400" dirty="0"/>
              <a:t> </a:t>
            </a:r>
            <a:r>
              <a:rPr lang="en-US" sz="2400" dirty="0" err="1"/>
              <a:t>liệu</a:t>
            </a:r>
            <a:r>
              <a:rPr lang="en-US" sz="2400" dirty="0"/>
              <a:t> ra mà </a:t>
            </a:r>
            <a:r>
              <a:rPr lang="en-US" sz="2400" dirty="0" err="1"/>
              <a:t>không</a:t>
            </a:r>
            <a:r>
              <a:rPr lang="en-US" sz="2400" dirty="0"/>
              <a:t> có </a:t>
            </a:r>
            <a:r>
              <a:rPr lang="en-US" sz="2400" dirty="0" err="1"/>
              <a:t>vào</a:t>
            </a:r>
            <a:r>
              <a:rPr lang="en-US" sz="2400" dirty="0"/>
              <a:t>, </a:t>
            </a:r>
            <a:r>
              <a:rPr lang="en-US" sz="2400" dirty="0" err="1"/>
              <a:t>ngoại</a:t>
            </a:r>
            <a:r>
              <a:rPr lang="en-US" sz="2400" dirty="0"/>
              <a:t> </a:t>
            </a:r>
            <a:r>
              <a:rPr lang="en-US" sz="2400" dirty="0" err="1"/>
              <a:t>trừ</a:t>
            </a:r>
            <a:r>
              <a:rPr lang="en-US" sz="2400" dirty="0"/>
              <a:t> có </a:t>
            </a:r>
            <a:r>
              <a:rPr lang="en-US" sz="2400" dirty="0" err="1"/>
              <a:t>thê</a:t>
            </a:r>
            <a:r>
              <a:rPr lang="en-US" sz="2400" dirty="0"/>
              <a:t>̉ là </a:t>
            </a:r>
            <a:r>
              <a:rPr lang="en-US" sz="2400" dirty="0" err="1"/>
              <a:t>tác</a:t>
            </a:r>
            <a:r>
              <a:rPr lang="en-US" sz="2400" dirty="0"/>
              <a:t> </a:t>
            </a:r>
            <a:r>
              <a:rPr lang="en-US" sz="2400" dirty="0" err="1"/>
              <a:t>nhân</a:t>
            </a:r>
            <a:r>
              <a:rPr lang="en-US" sz="2400" dirty="0"/>
              <a:t> </a:t>
            </a:r>
            <a:r>
              <a:rPr lang="en-US" sz="2400" dirty="0" err="1"/>
              <a:t>ngoài</a:t>
            </a:r>
            <a:r>
              <a:rPr lang="en-US" sz="2400" dirty="0"/>
              <a:t>.</a:t>
            </a:r>
          </a:p>
        </p:txBody>
      </p:sp>
      <p:sp>
        <p:nvSpPr>
          <p:cNvPr id="4" name="Slide Number Placeholder 3"/>
          <p:cNvSpPr>
            <a:spLocks noGrp="1"/>
          </p:cNvSpPr>
          <p:nvPr>
            <p:ph type="sldNum" sz="quarter" idx="12"/>
          </p:nvPr>
        </p:nvSpPr>
        <p:spPr/>
        <p:txBody>
          <a:bodyPr/>
          <a:lstStyle/>
          <a:p>
            <a:pPr>
              <a:defRPr/>
            </a:pPr>
            <a:fld id="{E3915BC1-3B23-4AFD-BFD5-41DD2CEB512B}"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28600"/>
            <a:ext cx="8153400" cy="609600"/>
          </a:xfrm>
        </p:spPr>
        <p:txBody>
          <a:bodyPr>
            <a:noAutofit/>
          </a:bodyPr>
          <a:lstStyle/>
          <a:p>
            <a:pPr algn="ctr" eaLnBrk="1" hangingPunct="1"/>
            <a:r>
              <a:rPr lang="en-US" sz="3200" dirty="0" err="1"/>
              <a:t>Một</a:t>
            </a:r>
            <a:r>
              <a:rPr lang="en-US" sz="3200" dirty="0"/>
              <a:t> </a:t>
            </a:r>
            <a:r>
              <a:rPr lang="en-US" sz="3200" dirty="0" err="1"/>
              <a:t>sô</a:t>
            </a:r>
            <a:r>
              <a:rPr lang="en-US" sz="3200" dirty="0"/>
              <a:t>́ </a:t>
            </a:r>
            <a:r>
              <a:rPr lang="en-US" sz="3200" dirty="0" err="1"/>
              <a:t>quy</a:t>
            </a:r>
            <a:r>
              <a:rPr lang="en-US" sz="3200" dirty="0"/>
              <a:t> </a:t>
            </a:r>
            <a:r>
              <a:rPr lang="en-US" sz="3200" dirty="0" err="1"/>
              <a:t>tắc</a:t>
            </a:r>
            <a:r>
              <a:rPr lang="en-US" sz="3200" dirty="0"/>
              <a:t> </a:t>
            </a:r>
            <a:r>
              <a:rPr lang="en-US" sz="3200" dirty="0" err="1"/>
              <a:t>vẽ</a:t>
            </a:r>
            <a:r>
              <a:rPr lang="en-US" sz="3200" dirty="0"/>
              <a:t> </a:t>
            </a:r>
            <a:r>
              <a:rPr lang="en-US" sz="3200" dirty="0" err="1"/>
              <a:t>biểu</a:t>
            </a:r>
            <a:r>
              <a:rPr lang="en-US" sz="3200" dirty="0"/>
              <a:t> </a:t>
            </a:r>
            <a:r>
              <a:rPr lang="en-US" sz="3200" dirty="0" err="1"/>
              <a:t>đô</a:t>
            </a:r>
            <a:r>
              <a:rPr lang="en-US" sz="3200" dirty="0"/>
              <a:t>̀ </a:t>
            </a:r>
            <a:r>
              <a:rPr lang="en-US" sz="3200" dirty="0" err="1"/>
              <a:t>luồng</a:t>
            </a:r>
            <a:r>
              <a:rPr lang="en-US" sz="3200" dirty="0"/>
              <a:t> </a:t>
            </a:r>
            <a:r>
              <a:rPr lang="en-US" sz="3200" dirty="0" err="1"/>
              <a:t>dữ</a:t>
            </a:r>
            <a:r>
              <a:rPr lang="en-US" sz="3200" dirty="0"/>
              <a:t> </a:t>
            </a:r>
            <a:r>
              <a:rPr lang="en-US" sz="3200" dirty="0" err="1"/>
              <a:t>liệu</a:t>
            </a:r>
            <a:r>
              <a:rPr lang="en-US" sz="3200" dirty="0"/>
              <a:t> (</a:t>
            </a:r>
            <a:r>
              <a:rPr lang="en-US" sz="3200" dirty="0" err="1"/>
              <a:t>tt</a:t>
            </a:r>
            <a:r>
              <a:rPr lang="en-US" sz="3200" dirty="0"/>
              <a:t>)</a:t>
            </a:r>
          </a:p>
        </p:txBody>
      </p:sp>
      <p:sp>
        <p:nvSpPr>
          <p:cNvPr id="37891" name="Content Placeholder 2"/>
          <p:cNvSpPr>
            <a:spLocks noGrp="1"/>
          </p:cNvSpPr>
          <p:nvPr>
            <p:ph sz="quarter" idx="1"/>
          </p:nvPr>
        </p:nvSpPr>
        <p:spPr>
          <a:xfrm>
            <a:off x="457200" y="1219200"/>
            <a:ext cx="8153400" cy="4572000"/>
          </a:xfrm>
        </p:spPr>
        <p:txBody>
          <a:bodyPr>
            <a:normAutofit/>
          </a:bodyPr>
          <a:lstStyle/>
          <a:p>
            <a:pPr algn="just" eaLnBrk="1" hangingPunct="1">
              <a:lnSpc>
                <a:spcPct val="120000"/>
              </a:lnSpc>
              <a:spcBef>
                <a:spcPts val="600"/>
              </a:spcBef>
            </a:pPr>
            <a:r>
              <a:rPr lang="en-US" sz="2400" dirty="0" err="1"/>
              <a:t>Không</a:t>
            </a:r>
            <a:r>
              <a:rPr lang="en-US" sz="2400" dirty="0"/>
              <a:t> có </a:t>
            </a:r>
            <a:r>
              <a:rPr lang="en-US" sz="2400" dirty="0" err="1"/>
              <a:t>tiến</a:t>
            </a:r>
            <a:r>
              <a:rPr lang="en-US" sz="2400" dirty="0"/>
              <a:t> </a:t>
            </a:r>
            <a:r>
              <a:rPr lang="en-US" sz="2400" dirty="0" err="1"/>
              <a:t>trình</a:t>
            </a:r>
            <a:r>
              <a:rPr lang="en-US" sz="2400" dirty="0"/>
              <a:t> </a:t>
            </a:r>
            <a:r>
              <a:rPr lang="en-US" sz="2400" dirty="0" err="1"/>
              <a:t>nào</a:t>
            </a:r>
            <a:r>
              <a:rPr lang="en-US" sz="2400" dirty="0"/>
              <a:t> chỉ có </a:t>
            </a:r>
            <a:r>
              <a:rPr lang="en-US" sz="2400" dirty="0" err="1"/>
              <a:t>luồng</a:t>
            </a:r>
            <a:r>
              <a:rPr lang="en-US" sz="2400" dirty="0"/>
              <a:t> </a:t>
            </a:r>
            <a:r>
              <a:rPr lang="en-US" sz="2400" dirty="0" err="1"/>
              <a:t>dữ</a:t>
            </a:r>
            <a:r>
              <a:rPr lang="en-US" sz="2400" dirty="0"/>
              <a:t> </a:t>
            </a:r>
            <a:r>
              <a:rPr lang="en-US" sz="2400" dirty="0" err="1"/>
              <a:t>liệu</a:t>
            </a:r>
            <a:r>
              <a:rPr lang="en-US" sz="2400" dirty="0"/>
              <a:t> </a:t>
            </a:r>
            <a:r>
              <a:rPr lang="en-US" sz="2400" dirty="0" err="1"/>
              <a:t>vào</a:t>
            </a:r>
            <a:r>
              <a:rPr lang="en-US" sz="2400" dirty="0"/>
              <a:t> mà </a:t>
            </a:r>
            <a:r>
              <a:rPr lang="en-US" sz="2400" dirty="0" err="1"/>
              <a:t>không</a:t>
            </a:r>
            <a:r>
              <a:rPr lang="en-US" sz="2400" dirty="0"/>
              <a:t> có ra, </a:t>
            </a:r>
            <a:r>
              <a:rPr lang="en-US" sz="2400" dirty="0" err="1"/>
              <a:t>ngoại</a:t>
            </a:r>
            <a:r>
              <a:rPr lang="en-US" sz="2400" dirty="0"/>
              <a:t> </a:t>
            </a:r>
            <a:r>
              <a:rPr lang="en-US" sz="2400" dirty="0" err="1"/>
              <a:t>trừ</a:t>
            </a:r>
            <a:r>
              <a:rPr lang="en-US" sz="2400" dirty="0"/>
              <a:t> có </a:t>
            </a:r>
            <a:r>
              <a:rPr lang="en-US" sz="2400" dirty="0" err="1"/>
              <a:t>thê</a:t>
            </a:r>
            <a:r>
              <a:rPr lang="en-US" sz="2400" dirty="0"/>
              <a:t>̉ là </a:t>
            </a:r>
            <a:r>
              <a:rPr lang="en-US" sz="2400" dirty="0" err="1"/>
              <a:t>tác</a:t>
            </a:r>
            <a:r>
              <a:rPr lang="en-US" sz="2400" dirty="0"/>
              <a:t> </a:t>
            </a:r>
            <a:r>
              <a:rPr lang="en-US" sz="2400" dirty="0" err="1"/>
              <a:t>nhân</a:t>
            </a:r>
            <a:r>
              <a:rPr lang="en-US" sz="2400" dirty="0"/>
              <a:t> </a:t>
            </a:r>
            <a:r>
              <a:rPr lang="en-US" sz="2400" dirty="0" err="1"/>
              <a:t>ngoài</a:t>
            </a:r>
            <a:r>
              <a:rPr lang="en-US" sz="2400" dirty="0"/>
              <a:t>.</a:t>
            </a:r>
          </a:p>
          <a:p>
            <a:pPr algn="just" eaLnBrk="1" hangingPunct="1">
              <a:lnSpc>
                <a:spcPct val="120000"/>
              </a:lnSpc>
              <a:spcBef>
                <a:spcPts val="600"/>
              </a:spcBef>
            </a:pPr>
            <a:r>
              <a:rPr lang="en-US" sz="2400" dirty="0" err="1"/>
              <a:t>Không</a:t>
            </a:r>
            <a:r>
              <a:rPr lang="en-US" sz="2400" dirty="0"/>
              <a:t> có </a:t>
            </a:r>
            <a:r>
              <a:rPr lang="en-US" sz="2400" dirty="0" err="1"/>
              <a:t>các</a:t>
            </a:r>
            <a:r>
              <a:rPr lang="en-US" sz="2400" dirty="0"/>
              <a:t> </a:t>
            </a:r>
            <a:r>
              <a:rPr lang="en-US" sz="2400" dirty="0" err="1"/>
              <a:t>trường</a:t>
            </a:r>
            <a:r>
              <a:rPr lang="en-US" sz="2400" dirty="0"/>
              <a:t> </a:t>
            </a:r>
            <a:r>
              <a:rPr lang="en-US" sz="2400" dirty="0" err="1"/>
              <a:t>hợp</a:t>
            </a:r>
            <a:r>
              <a:rPr lang="en-US" sz="2400" dirty="0"/>
              <a:t> </a:t>
            </a:r>
            <a:r>
              <a:rPr lang="en-US" sz="2400" dirty="0" err="1"/>
              <a:t>sau</a:t>
            </a:r>
            <a:r>
              <a:rPr lang="en-US" sz="2400" dirty="0"/>
              <a:t>:</a:t>
            </a:r>
          </a:p>
        </p:txBody>
      </p:sp>
      <p:sp>
        <p:nvSpPr>
          <p:cNvPr id="4" name="Slide Number Placeholder 3"/>
          <p:cNvSpPr>
            <a:spLocks noGrp="1"/>
          </p:cNvSpPr>
          <p:nvPr>
            <p:ph type="sldNum" sz="quarter" idx="12"/>
          </p:nvPr>
        </p:nvSpPr>
        <p:spPr/>
        <p:txBody>
          <a:bodyPr/>
          <a:lstStyle/>
          <a:p>
            <a:pPr>
              <a:defRPr/>
            </a:pPr>
            <a:fld id="{7F6A968A-E26C-42EB-9499-02E40C585E88}" type="slidenum">
              <a:rPr lang="en-US" smtClean="0"/>
              <a:pPr>
                <a:defRPr/>
              </a:pPr>
              <a:t>74</a:t>
            </a:fld>
            <a:endParaRPr lang="en-US"/>
          </a:p>
        </p:txBody>
      </p:sp>
      <p:pic>
        <p:nvPicPr>
          <p:cNvPr id="37893" name="Picture 2"/>
          <p:cNvPicPr>
            <a:picLocks noChangeAspect="1" noChangeArrowheads="1"/>
          </p:cNvPicPr>
          <p:nvPr/>
        </p:nvPicPr>
        <p:blipFill>
          <a:blip r:embed="rId2"/>
          <a:srcRect/>
          <a:stretch>
            <a:fillRect/>
          </a:stretch>
        </p:blipFill>
        <p:spPr bwMode="auto">
          <a:xfrm>
            <a:off x="946150" y="3148012"/>
            <a:ext cx="7435850" cy="2643188"/>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14350" y="228600"/>
            <a:ext cx="8096250" cy="679450"/>
          </a:xfrm>
        </p:spPr>
        <p:txBody>
          <a:bodyPr>
            <a:normAutofit/>
          </a:bodyPr>
          <a:lstStyle/>
          <a:p>
            <a:pPr algn="ctr" eaLnBrk="1" hangingPunct="1"/>
            <a:r>
              <a:rPr lang="en-US" sz="3200" dirty="0" err="1"/>
              <a:t>Xét</a:t>
            </a:r>
            <a:r>
              <a:rPr lang="en-US" sz="3200" dirty="0"/>
              <a:t> </a:t>
            </a:r>
            <a:r>
              <a:rPr lang="en-US" sz="3200" dirty="0" err="1"/>
              <a:t>mô</a:t>
            </a:r>
            <a:r>
              <a:rPr lang="en-US" sz="3200" dirty="0"/>
              <a:t> </a:t>
            </a:r>
            <a:r>
              <a:rPr lang="en-US" sz="3200" dirty="0" err="1"/>
              <a:t>hình</a:t>
            </a:r>
            <a:r>
              <a:rPr lang="en-US" sz="3200" dirty="0"/>
              <a:t> BFD </a:t>
            </a:r>
            <a:r>
              <a:rPr lang="en-US" sz="3200" dirty="0" err="1"/>
              <a:t>của</a:t>
            </a:r>
            <a:r>
              <a:rPr lang="en-US" sz="3200" dirty="0"/>
              <a:t> </a:t>
            </a:r>
            <a:r>
              <a:rPr lang="en-US" sz="3200" dirty="0" err="1"/>
              <a:t>Hê</a:t>
            </a:r>
            <a:r>
              <a:rPr lang="en-US" sz="3200" dirty="0"/>
              <a:t>̣ </a:t>
            </a:r>
            <a:r>
              <a:rPr lang="en-US" sz="3200" dirty="0" err="1"/>
              <a:t>cung</a:t>
            </a:r>
            <a:r>
              <a:rPr lang="en-US" sz="3200" dirty="0"/>
              <a:t> </a:t>
            </a:r>
            <a:r>
              <a:rPr lang="en-US" sz="3200" dirty="0" err="1"/>
              <a:t>ứng</a:t>
            </a:r>
            <a:r>
              <a:rPr lang="en-US" sz="3200" dirty="0"/>
              <a:t> </a:t>
            </a:r>
            <a:r>
              <a:rPr lang="en-US" sz="3200" dirty="0" err="1"/>
              <a:t>vật</a:t>
            </a:r>
            <a:r>
              <a:rPr lang="en-US" sz="3200" dirty="0"/>
              <a:t> </a:t>
            </a:r>
            <a:r>
              <a:rPr lang="en-US" sz="3200" dirty="0" err="1"/>
              <a:t>tư</a:t>
            </a:r>
            <a:endParaRPr lang="en-US" sz="3200" dirty="0"/>
          </a:p>
        </p:txBody>
      </p:sp>
      <p:sp>
        <p:nvSpPr>
          <p:cNvPr id="4" name="Slide Number Placeholder 3"/>
          <p:cNvSpPr>
            <a:spLocks noGrp="1"/>
          </p:cNvSpPr>
          <p:nvPr>
            <p:ph type="sldNum" sz="quarter" idx="12"/>
          </p:nvPr>
        </p:nvSpPr>
        <p:spPr/>
        <p:txBody>
          <a:bodyPr/>
          <a:lstStyle/>
          <a:p>
            <a:pPr>
              <a:defRPr/>
            </a:pPr>
            <a:fld id="{92B9A9B7-075C-4401-8F46-0FA9571A7AFC}" type="slidenum">
              <a:rPr lang="en-US" smtClean="0"/>
              <a:pPr>
                <a:defRPr/>
              </a:pPr>
              <a:t>75</a:t>
            </a:fld>
            <a:endParaRPr lang="en-US"/>
          </a:p>
        </p:txBody>
      </p:sp>
      <p:pic>
        <p:nvPicPr>
          <p:cNvPr id="38916" name="Picture 2"/>
          <p:cNvPicPr>
            <a:picLocks noChangeAspect="1" noChangeArrowheads="1"/>
          </p:cNvPicPr>
          <p:nvPr/>
        </p:nvPicPr>
        <p:blipFill>
          <a:blip r:embed="rId2"/>
          <a:srcRect/>
          <a:stretch>
            <a:fillRect/>
          </a:stretch>
        </p:blipFill>
        <p:spPr bwMode="auto">
          <a:xfrm>
            <a:off x="381000" y="1292262"/>
            <a:ext cx="8239125" cy="4575138"/>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14312"/>
            <a:ext cx="8153400" cy="623888"/>
          </a:xfrm>
        </p:spPr>
        <p:txBody>
          <a:bodyPr>
            <a:normAutofit fontScale="90000"/>
          </a:bodyPr>
          <a:lstStyle/>
          <a:p>
            <a:pPr algn="ctr" eaLnBrk="1" hangingPunct="1"/>
            <a:r>
              <a:rPr lang="en-US" sz="3600"/>
              <a:t>Xây dựng mô hình luồng dữ liệu</a:t>
            </a:r>
          </a:p>
        </p:txBody>
      </p:sp>
      <p:sp>
        <p:nvSpPr>
          <p:cNvPr id="39939" name="Content Placeholder 2"/>
          <p:cNvSpPr>
            <a:spLocks noGrp="1"/>
          </p:cNvSpPr>
          <p:nvPr>
            <p:ph sz="quarter" idx="1"/>
          </p:nvPr>
        </p:nvSpPr>
        <p:spPr>
          <a:xfrm>
            <a:off x="457200" y="1071563"/>
            <a:ext cx="8101013" cy="4572000"/>
          </a:xfrm>
        </p:spPr>
        <p:txBody>
          <a:bodyPr>
            <a:normAutofit/>
          </a:bodyPr>
          <a:lstStyle/>
          <a:p>
            <a:pPr algn="just" eaLnBrk="1" hangingPunct="1">
              <a:lnSpc>
                <a:spcPct val="120000"/>
              </a:lnSpc>
              <a:spcBef>
                <a:spcPts val="600"/>
              </a:spcBef>
            </a:pPr>
            <a:r>
              <a:rPr lang="en-US" sz="2800" b="1" dirty="0" err="1">
                <a:solidFill>
                  <a:srgbClr val="0070C0"/>
                </a:solidFill>
              </a:rPr>
              <a:t>Bước</a:t>
            </a:r>
            <a:r>
              <a:rPr lang="en-US" sz="2800" b="1" dirty="0">
                <a:solidFill>
                  <a:srgbClr val="0070C0"/>
                </a:solidFill>
              </a:rPr>
              <a:t> 1. </a:t>
            </a:r>
            <a:r>
              <a:rPr lang="en-US" sz="2800" b="1" dirty="0" err="1">
                <a:solidFill>
                  <a:srgbClr val="0070C0"/>
                </a:solidFill>
              </a:rPr>
              <a:t>Xây</a:t>
            </a:r>
            <a:r>
              <a:rPr lang="en-US" sz="2800" b="1" dirty="0">
                <a:solidFill>
                  <a:srgbClr val="0070C0"/>
                </a:solidFill>
              </a:rPr>
              <a:t> </a:t>
            </a:r>
            <a:r>
              <a:rPr lang="en-US" sz="2800" b="1" dirty="0" err="1">
                <a:solidFill>
                  <a:srgbClr val="0070C0"/>
                </a:solidFill>
              </a:rPr>
              <a:t>dựng</a:t>
            </a:r>
            <a:r>
              <a:rPr lang="en-US" sz="2800" b="1" dirty="0">
                <a:solidFill>
                  <a:srgbClr val="0070C0"/>
                </a:solidFill>
              </a:rPr>
              <a:t> </a:t>
            </a:r>
            <a:r>
              <a:rPr lang="en-US" sz="2800" b="1" dirty="0" err="1">
                <a:solidFill>
                  <a:srgbClr val="0070C0"/>
                </a:solidFill>
              </a:rPr>
              <a:t>mô</a:t>
            </a:r>
            <a:r>
              <a:rPr lang="en-US" sz="2800" b="1" dirty="0">
                <a:solidFill>
                  <a:srgbClr val="0070C0"/>
                </a:solidFill>
              </a:rPr>
              <a:t> </a:t>
            </a:r>
            <a:r>
              <a:rPr lang="en-US" sz="2800" b="1" dirty="0" err="1">
                <a:solidFill>
                  <a:srgbClr val="0070C0"/>
                </a:solidFill>
              </a:rPr>
              <a:t>hình</a:t>
            </a:r>
            <a:r>
              <a:rPr lang="en-US" sz="2800" b="1" dirty="0">
                <a:solidFill>
                  <a:srgbClr val="0070C0"/>
                </a:solidFill>
              </a:rPr>
              <a:t> </a:t>
            </a:r>
            <a:r>
              <a:rPr lang="en-US" sz="2800" b="1" dirty="0" err="1">
                <a:solidFill>
                  <a:srgbClr val="0070C0"/>
                </a:solidFill>
              </a:rPr>
              <a:t>luồng</a:t>
            </a:r>
            <a:r>
              <a:rPr lang="en-US" sz="2800" b="1" dirty="0">
                <a:solidFill>
                  <a:srgbClr val="0070C0"/>
                </a:solidFill>
              </a:rPr>
              <a:t> </a:t>
            </a:r>
            <a:r>
              <a:rPr lang="en-US" sz="2800" b="1" dirty="0" err="1">
                <a:solidFill>
                  <a:srgbClr val="0070C0"/>
                </a:solidFill>
              </a:rPr>
              <a:t>dữ</a:t>
            </a:r>
            <a:r>
              <a:rPr lang="en-US" sz="2800" b="1" dirty="0">
                <a:solidFill>
                  <a:srgbClr val="0070C0"/>
                </a:solidFill>
              </a:rPr>
              <a:t> </a:t>
            </a:r>
            <a:r>
              <a:rPr lang="en-US" sz="2800" b="1" dirty="0" err="1">
                <a:solidFill>
                  <a:srgbClr val="0070C0"/>
                </a:solidFill>
              </a:rPr>
              <a:t>liệu</a:t>
            </a:r>
            <a:r>
              <a:rPr lang="en-US" sz="2800" b="1" dirty="0">
                <a:solidFill>
                  <a:srgbClr val="0070C0"/>
                </a:solidFill>
              </a:rPr>
              <a:t> </a:t>
            </a:r>
            <a:r>
              <a:rPr lang="en-US" sz="2800" b="1" dirty="0" err="1">
                <a:solidFill>
                  <a:srgbClr val="0070C0"/>
                </a:solidFill>
              </a:rPr>
              <a:t>mức</a:t>
            </a:r>
            <a:r>
              <a:rPr lang="en-US" sz="2800" b="1" dirty="0">
                <a:solidFill>
                  <a:srgbClr val="0070C0"/>
                </a:solidFill>
              </a:rPr>
              <a:t> </a:t>
            </a:r>
            <a:r>
              <a:rPr lang="en-US" sz="2800" b="1" dirty="0" err="1">
                <a:solidFill>
                  <a:srgbClr val="0070C0"/>
                </a:solidFill>
              </a:rPr>
              <a:t>khung</a:t>
            </a:r>
            <a:r>
              <a:rPr lang="en-US" sz="2800" b="1" dirty="0">
                <a:solidFill>
                  <a:srgbClr val="0070C0"/>
                </a:solidFill>
              </a:rPr>
              <a:t> </a:t>
            </a:r>
            <a:r>
              <a:rPr lang="en-US" sz="2800" b="1" dirty="0" err="1">
                <a:solidFill>
                  <a:srgbClr val="0070C0"/>
                </a:solidFill>
              </a:rPr>
              <a:t>cảnh</a:t>
            </a:r>
            <a:r>
              <a:rPr lang="en-US" sz="2800" b="1" dirty="0">
                <a:solidFill>
                  <a:srgbClr val="0070C0"/>
                </a:solidFill>
              </a:rPr>
              <a:t> (</a:t>
            </a:r>
            <a:r>
              <a:rPr lang="en-US" sz="2800" b="1" dirty="0" err="1">
                <a:solidFill>
                  <a:srgbClr val="0070C0"/>
                </a:solidFill>
              </a:rPr>
              <a:t>mức</a:t>
            </a:r>
            <a:r>
              <a:rPr lang="en-US" sz="2800" b="1" dirty="0">
                <a:solidFill>
                  <a:srgbClr val="0070C0"/>
                </a:solidFill>
              </a:rPr>
              <a:t> 0)</a:t>
            </a:r>
          </a:p>
          <a:p>
            <a:pPr lvl="1" algn="just" eaLnBrk="1" hangingPunct="1">
              <a:lnSpc>
                <a:spcPct val="120000"/>
              </a:lnSpc>
              <a:spcBef>
                <a:spcPts val="600"/>
              </a:spcBef>
            </a:pPr>
            <a:r>
              <a:rPr lang="vi-VN" dirty="0"/>
              <a:t>Mô hình luồng dữ liệu mức khung cảnh gồm một chức năng duy nhất biểu thị toàn bộ hệ thống đang nghiên cứu, chức năng này được nối với mọi tác nhân ngoài của hệ thống.</a:t>
            </a:r>
          </a:p>
          <a:p>
            <a:pPr lvl="1" algn="just" eaLnBrk="1" hangingPunct="1">
              <a:lnSpc>
                <a:spcPct val="120000"/>
              </a:lnSpc>
              <a:spcBef>
                <a:spcPts val="600"/>
              </a:spcBef>
            </a:pPr>
            <a:r>
              <a:rPr lang="vi-VN" dirty="0"/>
              <a:t>Các luồng dữ liệu giữa chức năng và tác nhân ngoài chỉ thông tin vào và ra của hệ thống</a:t>
            </a:r>
            <a:r>
              <a:rPr lang="en-US" dirty="0"/>
              <a:t>.</a:t>
            </a:r>
          </a:p>
        </p:txBody>
      </p:sp>
      <p:sp>
        <p:nvSpPr>
          <p:cNvPr id="4" name="Slide Number Placeholder 3"/>
          <p:cNvSpPr>
            <a:spLocks noGrp="1"/>
          </p:cNvSpPr>
          <p:nvPr>
            <p:ph type="sldNum" sz="quarter" idx="12"/>
          </p:nvPr>
        </p:nvSpPr>
        <p:spPr/>
        <p:txBody>
          <a:bodyPr/>
          <a:lstStyle/>
          <a:p>
            <a:pPr>
              <a:defRPr/>
            </a:pPr>
            <a:fld id="{7AD20ACC-A9A9-48DE-B833-9F19FFFD40C3}" type="slidenum">
              <a:rPr lang="en-US" smtClean="0"/>
              <a:pPr>
                <a:defRPr/>
              </a:pPr>
              <a:t>76</a:t>
            </a:fld>
            <a:endParaRPr lang="en-US"/>
          </a:p>
        </p:txBody>
      </p:sp>
      <p:pic>
        <p:nvPicPr>
          <p:cNvPr id="39941" name="Picture 2"/>
          <p:cNvPicPr>
            <a:picLocks noChangeAspect="1" noChangeArrowheads="1"/>
          </p:cNvPicPr>
          <p:nvPr/>
        </p:nvPicPr>
        <p:blipFill>
          <a:blip r:embed="rId2"/>
          <a:srcRect/>
          <a:stretch>
            <a:fillRect/>
          </a:stretch>
        </p:blipFill>
        <p:spPr bwMode="auto">
          <a:xfrm>
            <a:off x="1600200" y="4495800"/>
            <a:ext cx="5900533" cy="1766888"/>
          </a:xfrm>
          <a:prstGeom prst="rect">
            <a:avLst/>
          </a:prstGeom>
          <a:noFill/>
          <a:ln w="9525">
            <a:noFill/>
            <a:miter lim="800000"/>
            <a:headEnd/>
            <a:tailEnd/>
          </a:ln>
        </p:spPr>
      </p:pic>
      <p:sp>
        <p:nvSpPr>
          <p:cNvPr id="39942" name="Rectangle 5"/>
          <p:cNvSpPr>
            <a:spLocks noChangeArrowheads="1"/>
          </p:cNvSpPr>
          <p:nvPr/>
        </p:nvSpPr>
        <p:spPr bwMode="auto">
          <a:xfrm>
            <a:off x="1447800" y="6336268"/>
            <a:ext cx="6143625" cy="369332"/>
          </a:xfrm>
          <a:prstGeom prst="rect">
            <a:avLst/>
          </a:prstGeom>
          <a:noFill/>
          <a:ln w="9525">
            <a:noFill/>
            <a:miter lim="800000"/>
            <a:headEnd/>
            <a:tailEnd/>
          </a:ln>
        </p:spPr>
        <p:txBody>
          <a:bodyPr>
            <a:spAutoFit/>
          </a:bodyPr>
          <a:lstStyle/>
          <a:p>
            <a:pPr algn="ctr"/>
            <a:r>
              <a:rPr lang="vi-VN" i="1">
                <a:solidFill>
                  <a:srgbClr val="0070C0"/>
                </a:solidFill>
              </a:rPr>
              <a:t> Mô hình dữ liệu mức khung cảnh của hệ cung ứng vật tư</a:t>
            </a:r>
            <a:endParaRPr lang="en-US" i="1">
              <a:solidFill>
                <a:srgbClr val="0070C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
          </p:nvPr>
        </p:nvSpPr>
        <p:spPr>
          <a:xfrm>
            <a:off x="466726" y="1071562"/>
            <a:ext cx="8143874" cy="5024437"/>
          </a:xfrm>
        </p:spPr>
        <p:txBody>
          <a:bodyPr>
            <a:normAutofit lnSpcReduction="10000"/>
          </a:bodyPr>
          <a:lstStyle/>
          <a:p>
            <a:pPr algn="just" eaLnBrk="1" hangingPunct="1">
              <a:lnSpc>
                <a:spcPct val="140000"/>
              </a:lnSpc>
              <a:spcBef>
                <a:spcPts val="600"/>
              </a:spcBef>
            </a:pPr>
            <a:r>
              <a:rPr lang="en-US" sz="2800" b="1" dirty="0" err="1">
                <a:solidFill>
                  <a:srgbClr val="0070C0"/>
                </a:solidFill>
              </a:rPr>
              <a:t>Bước</a:t>
            </a:r>
            <a:r>
              <a:rPr lang="en-US" sz="2800" b="1" dirty="0">
                <a:solidFill>
                  <a:srgbClr val="0070C0"/>
                </a:solidFill>
              </a:rPr>
              <a:t> 2. </a:t>
            </a:r>
            <a:r>
              <a:rPr lang="en-US" sz="2800" b="1" dirty="0" err="1">
                <a:solidFill>
                  <a:srgbClr val="0070C0"/>
                </a:solidFill>
              </a:rPr>
              <a:t>Xây</a:t>
            </a:r>
            <a:r>
              <a:rPr lang="en-US" sz="2800" b="1" dirty="0">
                <a:solidFill>
                  <a:srgbClr val="0070C0"/>
                </a:solidFill>
              </a:rPr>
              <a:t> </a:t>
            </a:r>
            <a:r>
              <a:rPr lang="en-US" sz="2800" b="1" dirty="0" err="1">
                <a:solidFill>
                  <a:srgbClr val="0070C0"/>
                </a:solidFill>
              </a:rPr>
              <a:t>dựng</a:t>
            </a:r>
            <a:r>
              <a:rPr lang="en-US" sz="2800" b="1" dirty="0">
                <a:solidFill>
                  <a:srgbClr val="0070C0"/>
                </a:solidFill>
              </a:rPr>
              <a:t> </a:t>
            </a:r>
            <a:r>
              <a:rPr lang="en-US" sz="2800" b="1" dirty="0" err="1">
                <a:solidFill>
                  <a:srgbClr val="0070C0"/>
                </a:solidFill>
              </a:rPr>
              <a:t>mô</a:t>
            </a:r>
            <a:r>
              <a:rPr lang="en-US" sz="2800" b="1" dirty="0">
                <a:solidFill>
                  <a:srgbClr val="0070C0"/>
                </a:solidFill>
              </a:rPr>
              <a:t> </a:t>
            </a:r>
            <a:r>
              <a:rPr lang="en-US" sz="2800" b="1" dirty="0" err="1">
                <a:solidFill>
                  <a:srgbClr val="0070C0"/>
                </a:solidFill>
              </a:rPr>
              <a:t>hình</a:t>
            </a:r>
            <a:r>
              <a:rPr lang="en-US" sz="2800" b="1" dirty="0">
                <a:solidFill>
                  <a:srgbClr val="0070C0"/>
                </a:solidFill>
              </a:rPr>
              <a:t> </a:t>
            </a:r>
            <a:r>
              <a:rPr lang="en-US" sz="2800" b="1" dirty="0" err="1">
                <a:solidFill>
                  <a:srgbClr val="0070C0"/>
                </a:solidFill>
              </a:rPr>
              <a:t>luồng</a:t>
            </a:r>
            <a:r>
              <a:rPr lang="en-US" sz="2800" b="1" dirty="0">
                <a:solidFill>
                  <a:srgbClr val="0070C0"/>
                </a:solidFill>
              </a:rPr>
              <a:t> </a:t>
            </a:r>
            <a:r>
              <a:rPr lang="en-US" sz="2800" b="1" dirty="0" err="1">
                <a:solidFill>
                  <a:srgbClr val="0070C0"/>
                </a:solidFill>
              </a:rPr>
              <a:t>dữ</a:t>
            </a:r>
            <a:r>
              <a:rPr lang="en-US" sz="2800" b="1" dirty="0">
                <a:solidFill>
                  <a:srgbClr val="0070C0"/>
                </a:solidFill>
              </a:rPr>
              <a:t> </a:t>
            </a:r>
            <a:r>
              <a:rPr lang="en-US" sz="2800" b="1" dirty="0" err="1">
                <a:solidFill>
                  <a:srgbClr val="0070C0"/>
                </a:solidFill>
              </a:rPr>
              <a:t>liệu</a:t>
            </a:r>
            <a:r>
              <a:rPr lang="en-US" sz="2800" b="1" dirty="0">
                <a:solidFill>
                  <a:srgbClr val="0070C0"/>
                </a:solidFill>
              </a:rPr>
              <a:t> </a:t>
            </a:r>
            <a:r>
              <a:rPr lang="en-US" sz="2800" b="1" dirty="0" err="1">
                <a:solidFill>
                  <a:srgbClr val="0070C0"/>
                </a:solidFill>
              </a:rPr>
              <a:t>mức</a:t>
            </a:r>
            <a:r>
              <a:rPr lang="en-US" sz="2800" b="1" dirty="0">
                <a:solidFill>
                  <a:srgbClr val="0070C0"/>
                </a:solidFill>
              </a:rPr>
              <a:t> </a:t>
            </a:r>
            <a:r>
              <a:rPr lang="en-US" sz="2800" b="1" dirty="0" err="1">
                <a:solidFill>
                  <a:srgbClr val="0070C0"/>
                </a:solidFill>
              </a:rPr>
              <a:t>đỉnh</a:t>
            </a:r>
            <a:r>
              <a:rPr lang="en-US" sz="2800" b="1" dirty="0">
                <a:solidFill>
                  <a:srgbClr val="0070C0"/>
                </a:solidFill>
              </a:rPr>
              <a:t> (</a:t>
            </a:r>
            <a:r>
              <a:rPr lang="en-US" sz="2800" b="1" dirty="0" err="1">
                <a:solidFill>
                  <a:srgbClr val="0070C0"/>
                </a:solidFill>
              </a:rPr>
              <a:t>mức</a:t>
            </a:r>
            <a:r>
              <a:rPr lang="en-US" sz="2800" b="1" dirty="0">
                <a:solidFill>
                  <a:srgbClr val="0070C0"/>
                </a:solidFill>
              </a:rPr>
              <a:t> 1)</a:t>
            </a:r>
          </a:p>
          <a:p>
            <a:pPr lvl="1" algn="just" eaLnBrk="1" hangingPunct="1">
              <a:lnSpc>
                <a:spcPct val="140000"/>
              </a:lnSpc>
              <a:spcBef>
                <a:spcPts val="600"/>
              </a:spcBef>
            </a:pPr>
            <a:r>
              <a:rPr lang="vi-VN" dirty="0"/>
              <a:t>Với mức đỉnh các tác nhân ngoài của hệ thống ở mức khung cảnh được giữ nguyên với các luồng thông tin vào ra. </a:t>
            </a:r>
          </a:p>
          <a:p>
            <a:pPr lvl="1" algn="just" eaLnBrk="1" hangingPunct="1">
              <a:lnSpc>
                <a:spcPct val="140000"/>
              </a:lnSpc>
              <a:spcBef>
                <a:spcPts val="600"/>
              </a:spcBef>
            </a:pPr>
            <a:r>
              <a:rPr lang="vi-VN" dirty="0"/>
              <a:t>Hệ thống được phân rã thành các chức năng mức đỉnh là các tiến trình chính bên trong hệ thống theo mô hình phân rã chức năng mức 1.</a:t>
            </a:r>
          </a:p>
          <a:p>
            <a:pPr lvl="1" algn="just" eaLnBrk="1" hangingPunct="1">
              <a:lnSpc>
                <a:spcPct val="140000"/>
              </a:lnSpc>
              <a:spcBef>
                <a:spcPts val="600"/>
              </a:spcBef>
            </a:pPr>
            <a:r>
              <a:rPr lang="vi-VN" dirty="0"/>
              <a:t>Xuất hiện thêm các kho dữ liệu và luồng thông tin trao đổi giữa các chức năng mức đỉnh.</a:t>
            </a:r>
            <a:endParaRPr lang="en-US" dirty="0"/>
          </a:p>
        </p:txBody>
      </p:sp>
      <p:sp>
        <p:nvSpPr>
          <p:cNvPr id="4" name="Slide Number Placeholder 3"/>
          <p:cNvSpPr>
            <a:spLocks noGrp="1"/>
          </p:cNvSpPr>
          <p:nvPr>
            <p:ph type="sldNum" sz="quarter" idx="12"/>
          </p:nvPr>
        </p:nvSpPr>
        <p:spPr/>
        <p:txBody>
          <a:bodyPr/>
          <a:lstStyle/>
          <a:p>
            <a:pPr>
              <a:defRPr/>
            </a:pPr>
            <a:fld id="{DDCAC4C1-4881-4A5C-B4F8-D079812BE32F}" type="slidenum">
              <a:rPr lang="en-US" smtClean="0"/>
              <a:pPr>
                <a:defRPr/>
              </a:pPr>
              <a:t>77</a:t>
            </a:fld>
            <a:endParaRPr lang="en-US"/>
          </a:p>
        </p:txBody>
      </p:sp>
      <p:sp>
        <p:nvSpPr>
          <p:cNvPr id="7" name="Title 1"/>
          <p:cNvSpPr>
            <a:spLocks noGrp="1"/>
          </p:cNvSpPr>
          <p:nvPr>
            <p:ph type="title"/>
          </p:nvPr>
        </p:nvSpPr>
        <p:spPr>
          <a:xfrm>
            <a:off x="466725" y="228600"/>
            <a:ext cx="8143875" cy="623888"/>
          </a:xfrm>
        </p:spPr>
        <p:txBody>
          <a:bodyPr>
            <a:normAutofit fontScale="90000"/>
          </a:bodyPr>
          <a:lstStyle/>
          <a:p>
            <a:pPr algn="ctr" eaLnBrk="1" hangingPunct="1"/>
            <a:r>
              <a:rPr lang="en-US" sz="3600" dirty="0" err="1"/>
              <a:t>Xây</a:t>
            </a:r>
            <a:r>
              <a:rPr lang="en-US" sz="3600" dirty="0"/>
              <a:t> </a:t>
            </a:r>
            <a:r>
              <a:rPr lang="en-US" sz="3600" dirty="0" err="1"/>
              <a:t>dựng</a:t>
            </a:r>
            <a:r>
              <a:rPr lang="en-US" sz="3600" dirty="0"/>
              <a:t> </a:t>
            </a:r>
            <a:r>
              <a:rPr lang="en-US" sz="3600" dirty="0" err="1"/>
              <a:t>mô</a:t>
            </a:r>
            <a:r>
              <a:rPr lang="en-US" sz="3600" dirty="0"/>
              <a:t> </a:t>
            </a:r>
            <a:r>
              <a:rPr lang="en-US" sz="3600" dirty="0" err="1"/>
              <a:t>hình</a:t>
            </a:r>
            <a:r>
              <a:rPr lang="en-US" sz="3600" dirty="0"/>
              <a:t> </a:t>
            </a:r>
            <a:r>
              <a:rPr lang="en-US" sz="3600" dirty="0" err="1"/>
              <a:t>luồng</a:t>
            </a:r>
            <a:r>
              <a:rPr lang="en-US" sz="3600" dirty="0"/>
              <a:t> </a:t>
            </a:r>
            <a:r>
              <a:rPr lang="en-US" sz="3600" dirty="0" err="1"/>
              <a:t>dữ</a:t>
            </a:r>
            <a:r>
              <a:rPr lang="en-US" sz="3600" dirty="0"/>
              <a:t> </a:t>
            </a:r>
            <a:r>
              <a:rPr lang="en-US" sz="3600" dirty="0" err="1"/>
              <a:t>liệu</a:t>
            </a:r>
            <a:endParaRPr lang="en-US" sz="3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42634FD-4BAF-43D1-AB87-60F3A69AC915}" type="slidenum">
              <a:rPr lang="en-US" smtClean="0"/>
              <a:pPr>
                <a:defRPr/>
              </a:pPr>
              <a:t>78</a:t>
            </a:fld>
            <a:endParaRPr lang="en-US"/>
          </a:p>
        </p:txBody>
      </p:sp>
      <p:pic>
        <p:nvPicPr>
          <p:cNvPr id="41987" name="Picture 2"/>
          <p:cNvPicPr>
            <a:picLocks noChangeAspect="1" noChangeArrowheads="1"/>
          </p:cNvPicPr>
          <p:nvPr/>
        </p:nvPicPr>
        <p:blipFill>
          <a:blip r:embed="rId3"/>
          <a:srcRect/>
          <a:stretch>
            <a:fillRect/>
          </a:stretch>
        </p:blipFill>
        <p:spPr bwMode="auto">
          <a:xfrm>
            <a:off x="360363" y="214312"/>
            <a:ext cx="8283575" cy="5881688"/>
          </a:xfrm>
          <a:prstGeom prst="rect">
            <a:avLst/>
          </a:prstGeom>
          <a:noFill/>
          <a:ln w="9525">
            <a:noFill/>
            <a:miter lim="800000"/>
            <a:headEnd/>
            <a:tailEnd/>
          </a:ln>
        </p:spPr>
      </p:pic>
      <p:sp>
        <p:nvSpPr>
          <p:cNvPr id="41988" name="Rectangle 5"/>
          <p:cNvSpPr>
            <a:spLocks noChangeArrowheads="1"/>
          </p:cNvSpPr>
          <p:nvPr/>
        </p:nvSpPr>
        <p:spPr bwMode="auto">
          <a:xfrm>
            <a:off x="1447800" y="6183313"/>
            <a:ext cx="6500813" cy="369887"/>
          </a:xfrm>
          <a:prstGeom prst="rect">
            <a:avLst/>
          </a:prstGeom>
          <a:noFill/>
          <a:ln w="9525">
            <a:noFill/>
            <a:miter lim="800000"/>
            <a:headEnd/>
            <a:tailEnd/>
          </a:ln>
        </p:spPr>
        <p:txBody>
          <a:bodyPr>
            <a:spAutoFit/>
          </a:bodyPr>
          <a:lstStyle/>
          <a:p>
            <a:pPr algn="ctr"/>
            <a:r>
              <a:rPr lang="vi-VN" i="1" dirty="0">
                <a:solidFill>
                  <a:srgbClr val="0070C0"/>
                </a:solidFill>
              </a:rPr>
              <a:t>Mô hình luồng dữ liệu mức đỉnh của hệ cung ứng vật tư</a:t>
            </a:r>
            <a:endParaRPr lang="en-US" i="1" dirty="0">
              <a:solidFill>
                <a:srgbClr val="0070C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sz="quarter" idx="1"/>
          </p:nvPr>
        </p:nvSpPr>
        <p:spPr>
          <a:xfrm>
            <a:off x="466726" y="1071562"/>
            <a:ext cx="8171948" cy="5329237"/>
          </a:xfrm>
        </p:spPr>
        <p:txBody>
          <a:bodyPr>
            <a:normAutofit fontScale="92500" lnSpcReduction="20000"/>
          </a:bodyPr>
          <a:lstStyle/>
          <a:p>
            <a:pPr algn="just" eaLnBrk="1" hangingPunct="1">
              <a:lnSpc>
                <a:spcPct val="130000"/>
              </a:lnSpc>
              <a:spcBef>
                <a:spcPts val="600"/>
              </a:spcBef>
            </a:pPr>
            <a:r>
              <a:rPr lang="en-US" sz="3000" b="1" dirty="0" err="1">
                <a:solidFill>
                  <a:srgbClr val="0070C0"/>
                </a:solidFill>
              </a:rPr>
              <a:t>Bước</a:t>
            </a:r>
            <a:r>
              <a:rPr lang="en-US" sz="3000" b="1" dirty="0">
                <a:solidFill>
                  <a:srgbClr val="0070C0"/>
                </a:solidFill>
              </a:rPr>
              <a:t> 3. </a:t>
            </a:r>
            <a:r>
              <a:rPr lang="vi-VN" sz="3000" b="1" dirty="0">
                <a:solidFill>
                  <a:srgbClr val="0070C0"/>
                </a:solidFill>
              </a:rPr>
              <a:t>Xây dựng mô hình luồng dữ liệu mức dưới đỉnh (mức 2 và dưới 2)</a:t>
            </a:r>
            <a:endParaRPr lang="en-US" sz="3000" b="1" dirty="0">
              <a:solidFill>
                <a:srgbClr val="0070C0"/>
              </a:solidFill>
            </a:endParaRPr>
          </a:p>
          <a:p>
            <a:pPr lvl="1" algn="just" eaLnBrk="1" hangingPunct="1">
              <a:lnSpc>
                <a:spcPct val="130000"/>
              </a:lnSpc>
              <a:spcBef>
                <a:spcPts val="600"/>
              </a:spcBef>
            </a:pPr>
            <a:r>
              <a:rPr lang="en-US" sz="2600" dirty="0"/>
              <a:t>Ở</a:t>
            </a:r>
            <a:r>
              <a:rPr lang="vi-VN" sz="2600" dirty="0"/>
              <a:t> mức này thực hiện phân rã đối với mỗi chức năng của mức đỉnh.</a:t>
            </a:r>
          </a:p>
          <a:p>
            <a:pPr lvl="1" algn="just" eaLnBrk="1" hangingPunct="1">
              <a:lnSpc>
                <a:spcPct val="130000"/>
              </a:lnSpc>
              <a:spcBef>
                <a:spcPts val="600"/>
              </a:spcBef>
            </a:pPr>
            <a:r>
              <a:rPr lang="vi-VN" sz="2600" dirty="0"/>
              <a:t>Khi thực hiện mức phân rã này vẫn phải căn cứ vào mô hình phân rã chức năng để xác định các chức năng con sẽ xuất hiện trong mô hình luồng dữ liệu. </a:t>
            </a:r>
          </a:p>
          <a:p>
            <a:pPr lvl="1" algn="just" eaLnBrk="1" hangingPunct="1">
              <a:lnSpc>
                <a:spcPct val="130000"/>
              </a:lnSpc>
              <a:spcBef>
                <a:spcPts val="600"/>
              </a:spcBef>
            </a:pPr>
            <a:r>
              <a:rPr lang="vi-VN" sz="2600" dirty="0"/>
              <a:t>Việc phân rã có thể tiếp tục cho đến khi đủ số mức cần thiết</a:t>
            </a:r>
          </a:p>
          <a:p>
            <a:pPr lvl="1" algn="just" eaLnBrk="1" hangingPunct="1">
              <a:lnSpc>
                <a:spcPct val="130000"/>
              </a:lnSpc>
              <a:spcBef>
                <a:spcPts val="600"/>
              </a:spcBef>
            </a:pPr>
            <a:r>
              <a:rPr lang="vi-VN" sz="2600" dirty="0"/>
              <a:t>Khi phân rã các chức năng phải đảm bảo tất cả các luồng thông tin vào ra ở</a:t>
            </a:r>
            <a:r>
              <a:rPr lang="en-US" sz="2600" dirty="0"/>
              <a:t> </a:t>
            </a:r>
            <a:r>
              <a:rPr lang="vi-VN" sz="2600" dirty="0"/>
              <a:t>chức năng mức cao phải có mặt trong các chức năng mức thấp hơn và ngược</a:t>
            </a:r>
            <a:r>
              <a:rPr lang="en-US" sz="2600" dirty="0"/>
              <a:t>.</a:t>
            </a:r>
          </a:p>
        </p:txBody>
      </p:sp>
      <p:sp>
        <p:nvSpPr>
          <p:cNvPr id="4" name="Slide Number Placeholder 3"/>
          <p:cNvSpPr>
            <a:spLocks noGrp="1"/>
          </p:cNvSpPr>
          <p:nvPr>
            <p:ph type="sldNum" sz="quarter" idx="12"/>
          </p:nvPr>
        </p:nvSpPr>
        <p:spPr/>
        <p:txBody>
          <a:bodyPr/>
          <a:lstStyle/>
          <a:p>
            <a:pPr>
              <a:defRPr/>
            </a:pPr>
            <a:fld id="{2E4CFF59-ADBA-4BD3-AA11-413C4A0A6EF0}" type="slidenum">
              <a:rPr lang="en-US" smtClean="0"/>
              <a:pPr>
                <a:defRPr/>
              </a:pPr>
              <a:t>79</a:t>
            </a:fld>
            <a:endParaRPr lang="en-US"/>
          </a:p>
        </p:txBody>
      </p:sp>
      <p:sp>
        <p:nvSpPr>
          <p:cNvPr id="7" name="Title 1"/>
          <p:cNvSpPr>
            <a:spLocks noGrp="1"/>
          </p:cNvSpPr>
          <p:nvPr>
            <p:ph type="title"/>
          </p:nvPr>
        </p:nvSpPr>
        <p:spPr>
          <a:xfrm>
            <a:off x="466725" y="228600"/>
            <a:ext cx="8143875" cy="623888"/>
          </a:xfrm>
        </p:spPr>
        <p:txBody>
          <a:bodyPr>
            <a:normAutofit fontScale="90000"/>
          </a:bodyPr>
          <a:lstStyle/>
          <a:p>
            <a:pPr algn="ctr" eaLnBrk="1" hangingPunct="1"/>
            <a:r>
              <a:rPr lang="en-US" sz="3600" dirty="0" err="1"/>
              <a:t>Xây</a:t>
            </a:r>
            <a:r>
              <a:rPr lang="en-US" sz="3600" dirty="0"/>
              <a:t> </a:t>
            </a:r>
            <a:r>
              <a:rPr lang="en-US" sz="3600" dirty="0" err="1"/>
              <a:t>dựng</a:t>
            </a:r>
            <a:r>
              <a:rPr lang="en-US" sz="3600" dirty="0"/>
              <a:t> </a:t>
            </a:r>
            <a:r>
              <a:rPr lang="en-US" sz="3600" dirty="0" err="1"/>
              <a:t>mô</a:t>
            </a:r>
            <a:r>
              <a:rPr lang="en-US" sz="3600" dirty="0"/>
              <a:t> </a:t>
            </a:r>
            <a:r>
              <a:rPr lang="en-US" sz="3600" dirty="0" err="1"/>
              <a:t>hình</a:t>
            </a:r>
            <a:r>
              <a:rPr lang="en-US" sz="3600" dirty="0"/>
              <a:t> </a:t>
            </a:r>
            <a:r>
              <a:rPr lang="en-US" sz="3600" dirty="0" err="1"/>
              <a:t>luồng</a:t>
            </a:r>
            <a:r>
              <a:rPr lang="en-US" sz="3600" dirty="0"/>
              <a:t> </a:t>
            </a:r>
            <a:r>
              <a:rPr lang="en-US" sz="3600" dirty="0" err="1"/>
              <a:t>dữ</a:t>
            </a:r>
            <a:r>
              <a:rPr lang="en-US" sz="3600" dirty="0"/>
              <a:t> </a:t>
            </a:r>
            <a:r>
              <a:rPr lang="en-US" sz="3600" dirty="0" err="1"/>
              <a:t>liệu</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8</a:t>
            </a:fld>
            <a:endParaRPr lang="en-US"/>
          </a:p>
        </p:txBody>
      </p:sp>
      <p:sp>
        <p:nvSpPr>
          <p:cNvPr id="4" name="Content Placeholder 3"/>
          <p:cNvSpPr>
            <a:spLocks noGrp="1"/>
          </p:cNvSpPr>
          <p:nvPr>
            <p:ph sz="quarter" idx="1"/>
          </p:nvPr>
        </p:nvSpPr>
        <p:spPr>
          <a:xfrm>
            <a:off x="381000" y="990600"/>
            <a:ext cx="8382000" cy="4572000"/>
          </a:xfrm>
        </p:spPr>
        <p:txBody>
          <a:bodyPr/>
          <a:lstStyle/>
          <a:p>
            <a:r>
              <a:rPr lang="en-US" dirty="0" err="1"/>
              <a:t>Xét</a:t>
            </a:r>
            <a:r>
              <a:rPr lang="en-US" dirty="0"/>
              <a:t> </a:t>
            </a: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Giáo</a:t>
            </a:r>
            <a:r>
              <a:rPr lang="en-US" dirty="0"/>
              <a:t> vụ </a:t>
            </a:r>
            <a:r>
              <a:rPr lang="en-US" dirty="0" err="1"/>
              <a:t>tại</a:t>
            </a:r>
            <a:r>
              <a:rPr lang="en-US" dirty="0"/>
              <a:t> </a:t>
            </a:r>
            <a:r>
              <a:rPr lang="en-US" dirty="0" err="1"/>
              <a:t>trường</a:t>
            </a:r>
            <a:r>
              <a:rPr lang="en-US" dirty="0"/>
              <a:t> </a:t>
            </a:r>
            <a:r>
              <a:rPr lang="en-US" dirty="0" err="1"/>
              <a:t>Đại</a:t>
            </a:r>
            <a:r>
              <a:rPr lang="en-US" dirty="0"/>
              <a:t> </a:t>
            </a:r>
            <a:r>
              <a:rPr lang="en-US" dirty="0" err="1"/>
              <a:t>học</a:t>
            </a:r>
            <a:endParaRPr lang="en-US" dirty="0"/>
          </a:p>
          <a:p>
            <a:pPr>
              <a:buNone/>
            </a:pPr>
            <a:r>
              <a:rPr lang="en-US" dirty="0"/>
              <a:t> </a:t>
            </a:r>
            <a:r>
              <a:rPr lang="en-US" b="1" dirty="0" err="1"/>
              <a:t>Phương</a:t>
            </a:r>
            <a:r>
              <a:rPr lang="en-US" b="1" dirty="0"/>
              <a:t> </a:t>
            </a:r>
            <a:r>
              <a:rPr lang="en-US" b="1" dirty="0" err="1"/>
              <a:t>án</a:t>
            </a:r>
            <a:r>
              <a:rPr lang="en-US" b="1" dirty="0"/>
              <a:t> </a:t>
            </a:r>
            <a:r>
              <a:rPr lang="en-US" b="1" dirty="0" err="1"/>
              <a:t>triển</a:t>
            </a:r>
            <a:r>
              <a:rPr lang="en-US" b="1" dirty="0"/>
              <a:t> </a:t>
            </a:r>
            <a:r>
              <a:rPr lang="en-US" b="1" dirty="0" err="1"/>
              <a:t>khai</a:t>
            </a:r>
            <a:r>
              <a:rPr lang="en-US" b="1" dirty="0"/>
              <a:t> 1</a:t>
            </a:r>
          </a:p>
        </p:txBody>
      </p:sp>
      <p:pic>
        <p:nvPicPr>
          <p:cNvPr id="3074" name="Picture 2"/>
          <p:cNvPicPr>
            <a:picLocks noChangeAspect="1" noChangeArrowheads="1"/>
          </p:cNvPicPr>
          <p:nvPr/>
        </p:nvPicPr>
        <p:blipFill>
          <a:blip r:embed="rId2"/>
          <a:srcRect/>
          <a:stretch>
            <a:fillRect/>
          </a:stretch>
        </p:blipFill>
        <p:spPr bwMode="auto">
          <a:xfrm>
            <a:off x="1371600" y="2286000"/>
            <a:ext cx="6223000" cy="298704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D3179637-01D6-41E4-9D59-D31F0FD09E9A}"/>
              </a:ext>
            </a:extLst>
          </p:cNvPr>
          <p:cNvSpPr>
            <a:spLocks noGrp="1"/>
          </p:cNvSpPr>
          <p:nvPr>
            <p:ph type="title"/>
          </p:nvPr>
        </p:nvSpPr>
        <p:spPr>
          <a:xfrm>
            <a:off x="381000" y="266700"/>
            <a:ext cx="8382000" cy="571500"/>
          </a:xfrm>
        </p:spPr>
        <p:txBody>
          <a:bodyPr>
            <a:noAutofit/>
          </a:bodyPr>
          <a:lstStyle/>
          <a:p>
            <a:pPr>
              <a:lnSpc>
                <a:spcPct val="120000"/>
              </a:lnSpc>
            </a:pPr>
            <a:r>
              <a:rPr lang="en-US" sz="3200" dirty="0" err="1"/>
              <a:t>Giai</a:t>
            </a:r>
            <a:r>
              <a:rPr lang="en-US" sz="3200" dirty="0"/>
              <a:t> </a:t>
            </a:r>
            <a:r>
              <a:rPr lang="en-US" sz="3200" dirty="0" err="1"/>
              <a:t>đoạn</a:t>
            </a:r>
            <a:r>
              <a:rPr lang="en-US" sz="3200" dirty="0"/>
              <a:t> </a:t>
            </a:r>
            <a:r>
              <a:rPr lang="en-US" sz="3200" dirty="0" err="1"/>
              <a:t>phân</a:t>
            </a:r>
            <a:r>
              <a:rPr lang="en-US" sz="3200" dirty="0"/>
              <a:t> </a:t>
            </a:r>
            <a:r>
              <a:rPr lang="en-US" sz="3200" dirty="0" err="1"/>
              <a:t>tích</a:t>
            </a:r>
            <a:endParaRPr 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643F45-2EE0-4B00-B7AC-3180213CB5F8}" type="slidenum">
              <a:rPr lang="en-US" smtClean="0"/>
              <a:pPr>
                <a:defRPr/>
              </a:pPr>
              <a:t>80</a:t>
            </a:fld>
            <a:endParaRPr lang="en-US"/>
          </a:p>
        </p:txBody>
      </p:sp>
      <p:pic>
        <p:nvPicPr>
          <p:cNvPr id="44035" name="Picture 2"/>
          <p:cNvPicPr>
            <a:picLocks noChangeAspect="1" noChangeArrowheads="1"/>
          </p:cNvPicPr>
          <p:nvPr/>
        </p:nvPicPr>
        <p:blipFill>
          <a:blip r:embed="rId3"/>
          <a:srcRect/>
          <a:stretch>
            <a:fillRect/>
          </a:stretch>
        </p:blipFill>
        <p:spPr bwMode="auto">
          <a:xfrm>
            <a:off x="234950" y="704850"/>
            <a:ext cx="8604250" cy="4857750"/>
          </a:xfrm>
          <a:prstGeom prst="rect">
            <a:avLst/>
          </a:prstGeom>
          <a:noFill/>
          <a:ln w="9525">
            <a:noFill/>
            <a:miter lim="800000"/>
            <a:headEnd/>
            <a:tailEnd/>
          </a:ln>
        </p:spPr>
      </p:pic>
      <p:sp>
        <p:nvSpPr>
          <p:cNvPr id="44036" name="Rectangle 5"/>
          <p:cNvSpPr>
            <a:spLocks noChangeArrowheads="1"/>
          </p:cNvSpPr>
          <p:nvPr/>
        </p:nvSpPr>
        <p:spPr bwMode="auto">
          <a:xfrm>
            <a:off x="1447800" y="5802868"/>
            <a:ext cx="6553200" cy="369332"/>
          </a:xfrm>
          <a:prstGeom prst="rect">
            <a:avLst/>
          </a:prstGeom>
          <a:noFill/>
          <a:ln w="9525">
            <a:noFill/>
            <a:miter lim="800000"/>
            <a:headEnd/>
            <a:tailEnd/>
          </a:ln>
        </p:spPr>
        <p:txBody>
          <a:bodyPr wrap="square">
            <a:spAutoFit/>
          </a:bodyPr>
          <a:lstStyle/>
          <a:p>
            <a:pPr algn="ctr"/>
            <a:r>
              <a:rPr lang="vi-VN" i="1" dirty="0">
                <a:solidFill>
                  <a:srgbClr val="0070C0"/>
                </a:solidFill>
              </a:rPr>
              <a:t>Mô hình luồng dữ liệu mức dưới đỉnh của chức năng Đặt hàng</a:t>
            </a:r>
            <a:endParaRPr lang="en-US" i="1" dirty="0">
              <a:solidFill>
                <a:srgbClr val="0070C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3400" y="228600"/>
            <a:ext cx="8001000" cy="685800"/>
          </a:xfrm>
        </p:spPr>
        <p:txBody>
          <a:bodyPr>
            <a:normAutofit/>
          </a:bodyPr>
          <a:lstStyle/>
          <a:p>
            <a:pPr algn="ctr" eaLnBrk="1" hangingPunct="1"/>
            <a:r>
              <a:rPr lang="en-US" sz="3200" dirty="0" err="1"/>
              <a:t>Một</a:t>
            </a:r>
            <a:r>
              <a:rPr lang="en-US" sz="3200" dirty="0"/>
              <a:t> </a:t>
            </a:r>
            <a:r>
              <a:rPr lang="en-US" sz="3200" dirty="0" err="1"/>
              <a:t>sô</a:t>
            </a:r>
            <a:r>
              <a:rPr lang="en-US" sz="3200" dirty="0"/>
              <a:t>́ chú ý </a:t>
            </a:r>
            <a:r>
              <a:rPr lang="en-US" sz="3200" dirty="0" err="1"/>
              <a:t>khi</a:t>
            </a:r>
            <a:r>
              <a:rPr lang="en-US" sz="3200" dirty="0"/>
              <a:t> </a:t>
            </a:r>
            <a:r>
              <a:rPr lang="en-US" sz="3200" dirty="0" err="1"/>
              <a:t>tạo</a:t>
            </a:r>
            <a:r>
              <a:rPr lang="en-US" sz="3200" dirty="0"/>
              <a:t> </a:t>
            </a:r>
            <a:r>
              <a:rPr lang="en-US" sz="3200" dirty="0" err="1"/>
              <a:t>mô</a:t>
            </a:r>
            <a:r>
              <a:rPr lang="en-US" sz="3200" dirty="0"/>
              <a:t> </a:t>
            </a:r>
            <a:r>
              <a:rPr lang="en-US" sz="3200" dirty="0" err="1"/>
              <a:t>hình</a:t>
            </a:r>
            <a:r>
              <a:rPr lang="en-US" sz="3200" dirty="0"/>
              <a:t> DFD</a:t>
            </a:r>
          </a:p>
        </p:txBody>
      </p:sp>
      <p:sp>
        <p:nvSpPr>
          <p:cNvPr id="45059" name="Content Placeholder 2"/>
          <p:cNvSpPr>
            <a:spLocks noGrp="1"/>
          </p:cNvSpPr>
          <p:nvPr>
            <p:ph sz="quarter" idx="1"/>
          </p:nvPr>
        </p:nvSpPr>
        <p:spPr>
          <a:xfrm>
            <a:off x="533399" y="1371600"/>
            <a:ext cx="8000999" cy="4572000"/>
          </a:xfrm>
        </p:spPr>
        <p:txBody>
          <a:bodyPr>
            <a:normAutofit/>
          </a:bodyPr>
          <a:lstStyle/>
          <a:p>
            <a:pPr algn="just" eaLnBrk="1" hangingPunct="1">
              <a:lnSpc>
                <a:spcPct val="120000"/>
              </a:lnSpc>
              <a:spcBef>
                <a:spcPts val="600"/>
              </a:spcBef>
            </a:pPr>
            <a:r>
              <a:rPr lang="vi-VN" sz="2400" dirty="0"/>
              <a:t>Các kho dữ liệu không xuất hiện ở DFD mức khung cảnh.</a:t>
            </a:r>
          </a:p>
          <a:p>
            <a:pPr algn="just" eaLnBrk="1" hangingPunct="1">
              <a:lnSpc>
                <a:spcPct val="120000"/>
              </a:lnSpc>
              <a:spcBef>
                <a:spcPts val="600"/>
              </a:spcBef>
            </a:pPr>
            <a:r>
              <a:rPr lang="vi-VN" sz="2400" dirty="0"/>
              <a:t>Nên đánh số các chức năng theo sự phân cấp.</a:t>
            </a:r>
          </a:p>
          <a:p>
            <a:pPr algn="just" eaLnBrk="1" hangingPunct="1">
              <a:lnSpc>
                <a:spcPct val="120000"/>
              </a:lnSpc>
              <a:spcBef>
                <a:spcPts val="600"/>
              </a:spcBef>
            </a:pPr>
            <a:r>
              <a:rPr lang="vi-VN" sz="2400" dirty="0"/>
              <a:t>Các kho dữ liệu, các tác nhân ngoài có thể xuất hiện nhiều lần.</a:t>
            </a:r>
          </a:p>
          <a:p>
            <a:pPr algn="just" eaLnBrk="1" hangingPunct="1">
              <a:lnSpc>
                <a:spcPct val="120000"/>
              </a:lnSpc>
              <a:spcBef>
                <a:spcPts val="600"/>
              </a:spcBef>
            </a:pPr>
            <a:r>
              <a:rPr lang="vi-VN" sz="2400" dirty="0"/>
              <a:t>Số mức phụ thuộc vào độ phức tạp của hệ thống.</a:t>
            </a:r>
            <a:endParaRPr lang="en-US" sz="2400" dirty="0"/>
          </a:p>
        </p:txBody>
      </p:sp>
      <p:sp>
        <p:nvSpPr>
          <p:cNvPr id="4" name="Slide Number Placeholder 3"/>
          <p:cNvSpPr>
            <a:spLocks noGrp="1"/>
          </p:cNvSpPr>
          <p:nvPr>
            <p:ph type="sldNum" sz="quarter" idx="12"/>
          </p:nvPr>
        </p:nvSpPr>
        <p:spPr/>
        <p:txBody>
          <a:bodyPr/>
          <a:lstStyle/>
          <a:p>
            <a:pPr>
              <a:defRPr/>
            </a:pPr>
            <a:fld id="{467BB26C-DA01-4C04-82DA-9292E34D2FFC}"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3400" y="228600"/>
            <a:ext cx="8001000" cy="533400"/>
          </a:xfrm>
        </p:spPr>
        <p:txBody>
          <a:bodyPr>
            <a:noAutofit/>
          </a:bodyPr>
          <a:lstStyle/>
          <a:p>
            <a:pPr algn="ctr"/>
            <a:r>
              <a:rPr lang="en-US" sz="3200"/>
              <a:t>Bài tập</a:t>
            </a:r>
          </a:p>
        </p:txBody>
      </p:sp>
      <p:sp>
        <p:nvSpPr>
          <p:cNvPr id="46083" name="Content Placeholder 2"/>
          <p:cNvSpPr>
            <a:spLocks noGrp="1"/>
          </p:cNvSpPr>
          <p:nvPr>
            <p:ph sz="quarter" idx="1"/>
          </p:nvPr>
        </p:nvSpPr>
        <p:spPr>
          <a:xfrm>
            <a:off x="533400" y="990600"/>
            <a:ext cx="8001000" cy="4800600"/>
          </a:xfrm>
        </p:spPr>
        <p:txBody>
          <a:bodyPr>
            <a:normAutofit/>
          </a:bodyPr>
          <a:lstStyle/>
          <a:p>
            <a:pPr lvl="1"/>
            <a:r>
              <a:rPr lang="en-US" sz="2800" dirty="0" err="1"/>
              <a:t>Xây</a:t>
            </a:r>
            <a:r>
              <a:rPr lang="en-US" sz="2800" dirty="0"/>
              <a:t> </a:t>
            </a:r>
            <a:r>
              <a:rPr lang="en-US" sz="2800" dirty="0" err="1"/>
              <a:t>dựng</a:t>
            </a:r>
            <a:r>
              <a:rPr lang="en-US" sz="2800" dirty="0"/>
              <a:t> </a:t>
            </a:r>
            <a:r>
              <a:rPr lang="en-US" sz="2800" dirty="0" err="1"/>
              <a:t>mô</a:t>
            </a:r>
            <a:r>
              <a:rPr lang="en-US" sz="2800" dirty="0"/>
              <a:t> </a:t>
            </a:r>
            <a:r>
              <a:rPr lang="en-US" sz="2800" dirty="0" err="1"/>
              <a:t>hình</a:t>
            </a:r>
            <a:r>
              <a:rPr lang="en-US" sz="2800" dirty="0"/>
              <a:t> DFD </a:t>
            </a:r>
            <a:r>
              <a:rPr lang="en-US" sz="2800" dirty="0" err="1"/>
              <a:t>từ</a:t>
            </a:r>
            <a:r>
              <a:rPr lang="en-US" sz="2800" dirty="0"/>
              <a:t> </a:t>
            </a:r>
            <a:r>
              <a:rPr lang="en-US" sz="2800" dirty="0" err="1"/>
              <a:t>mô</a:t>
            </a:r>
            <a:r>
              <a:rPr lang="en-US" sz="2800" dirty="0"/>
              <a:t> </a:t>
            </a:r>
            <a:r>
              <a:rPr lang="en-US" sz="2800" dirty="0" err="1"/>
              <a:t>hình</a:t>
            </a:r>
            <a:r>
              <a:rPr lang="en-US" sz="2800" dirty="0"/>
              <a:t> BFD </a:t>
            </a:r>
            <a:r>
              <a:rPr lang="en-US" sz="2800" dirty="0" err="1"/>
              <a:t>của</a:t>
            </a:r>
            <a:r>
              <a:rPr lang="en-US" sz="2800" dirty="0"/>
              <a:t> </a:t>
            </a:r>
            <a:r>
              <a:rPr lang="en-US" sz="2800" dirty="0" err="1"/>
              <a:t>hệ</a:t>
            </a:r>
            <a:r>
              <a:rPr lang="en-US" sz="2800" dirty="0"/>
              <a:t> </a:t>
            </a:r>
            <a:r>
              <a:rPr lang="en-US" sz="2800" dirty="0" err="1"/>
              <a:t>thống</a:t>
            </a:r>
            <a:r>
              <a:rPr lang="en-US" sz="2800" dirty="0"/>
              <a:t> </a:t>
            </a:r>
            <a:r>
              <a:rPr lang="en-US" sz="2800" dirty="0" err="1"/>
              <a:t>Hoạt</a:t>
            </a:r>
            <a:r>
              <a:rPr lang="en-US" sz="2800" dirty="0"/>
              <a:t> </a:t>
            </a:r>
            <a:r>
              <a:rPr lang="en-US" sz="2800" dirty="0" err="1"/>
              <a:t>động</a:t>
            </a:r>
            <a:r>
              <a:rPr lang="en-US" sz="2800" dirty="0"/>
              <a:t> </a:t>
            </a:r>
            <a:r>
              <a:rPr lang="en-US" sz="2800" dirty="0" err="1"/>
              <a:t>tín</a:t>
            </a:r>
            <a:r>
              <a:rPr lang="en-US" sz="2800" dirty="0"/>
              <a:t> </a:t>
            </a:r>
            <a:r>
              <a:rPr lang="en-US" sz="2800" dirty="0" err="1"/>
              <a:t>dụng</a:t>
            </a:r>
            <a:r>
              <a:rPr lang="en-US" sz="2800" dirty="0"/>
              <a:t> </a:t>
            </a:r>
            <a:r>
              <a:rPr lang="en-US" sz="2800" dirty="0" err="1"/>
              <a:t>của</a:t>
            </a:r>
            <a:r>
              <a:rPr lang="en-US" sz="2800" dirty="0"/>
              <a:t> </a:t>
            </a:r>
            <a:r>
              <a:rPr lang="en-US" sz="2800" dirty="0" err="1"/>
              <a:t>Ngân</a:t>
            </a:r>
            <a:r>
              <a:rPr lang="en-US" sz="2800" dirty="0"/>
              <a:t> </a:t>
            </a:r>
            <a:r>
              <a:rPr lang="en-US" sz="2800" dirty="0" err="1"/>
              <a:t>hàng</a:t>
            </a:r>
            <a:endParaRPr lang="en-US" sz="2800" dirty="0"/>
          </a:p>
        </p:txBody>
      </p:sp>
      <p:sp>
        <p:nvSpPr>
          <p:cNvPr id="4" name="Slide Number Placeholder 3"/>
          <p:cNvSpPr>
            <a:spLocks noGrp="1"/>
          </p:cNvSpPr>
          <p:nvPr>
            <p:ph type="sldNum" sz="quarter" idx="12"/>
          </p:nvPr>
        </p:nvSpPr>
        <p:spPr/>
        <p:txBody>
          <a:bodyPr/>
          <a:lstStyle/>
          <a:p>
            <a:pPr>
              <a:defRPr/>
            </a:pPr>
            <a:fld id="{CB9DA405-5840-48CC-9665-6EDCCE37E621}" type="slidenum">
              <a:rPr lang="en-US" smtClean="0"/>
              <a:pPr>
                <a:defRPr/>
              </a:pPr>
              <a:t>82</a:t>
            </a:fld>
            <a:endParaRPr lang="en-US"/>
          </a:p>
        </p:txBody>
      </p:sp>
      <p:pic>
        <p:nvPicPr>
          <p:cNvPr id="46085" name="Picture 2"/>
          <p:cNvPicPr>
            <a:picLocks noChangeAspect="1" noChangeArrowheads="1"/>
          </p:cNvPicPr>
          <p:nvPr/>
        </p:nvPicPr>
        <p:blipFill>
          <a:blip r:embed="rId2"/>
          <a:srcRect/>
          <a:stretch>
            <a:fillRect/>
          </a:stretch>
        </p:blipFill>
        <p:spPr bwMode="auto">
          <a:xfrm>
            <a:off x="990600" y="2088045"/>
            <a:ext cx="7086600" cy="4236555"/>
          </a:xfrm>
          <a:prstGeom prst="rect">
            <a:avLst/>
          </a:prstGeom>
          <a:noFill/>
          <a:ln w="12700">
            <a:solidFill>
              <a:schemeClr val="tx1"/>
            </a:solid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470ACB-D808-4C6A-94D1-7E11DCBDC910}" type="slidenum">
              <a:rPr lang="en-US" smtClean="0"/>
              <a:pPr/>
              <a:t>83</a:t>
            </a:fld>
            <a:endParaRPr lang="en-US"/>
          </a:p>
        </p:txBody>
      </p:sp>
      <p:sp>
        <p:nvSpPr>
          <p:cNvPr id="5" name="Rectangle 15"/>
          <p:cNvSpPr>
            <a:spLocks noChangeArrowheads="1"/>
          </p:cNvSpPr>
          <p:nvPr/>
        </p:nvSpPr>
        <p:spPr bwMode="auto">
          <a:xfrm>
            <a:off x="304800" y="177225"/>
            <a:ext cx="8534400" cy="63171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just">
              <a:lnSpc>
                <a:spcPct val="120000"/>
              </a:lnSpc>
              <a:buNone/>
            </a:pPr>
            <a:r>
              <a:rPr lang="en-US" sz="3200" b="1" dirty="0" err="1">
                <a:solidFill>
                  <a:schemeClr val="bg1"/>
                </a:solidFill>
              </a:rPr>
              <a:t>Yêu</a:t>
            </a:r>
            <a:r>
              <a:rPr lang="en-US" sz="3200" b="1" dirty="0">
                <a:solidFill>
                  <a:schemeClr val="bg1"/>
                </a:solidFill>
              </a:rPr>
              <a:t> </a:t>
            </a:r>
            <a:r>
              <a:rPr lang="en-US" sz="3200" b="1" dirty="0" err="1">
                <a:solidFill>
                  <a:schemeClr val="bg1"/>
                </a:solidFill>
              </a:rPr>
              <a:t>cầu</a:t>
            </a:r>
            <a:r>
              <a:rPr lang="en-US" sz="3200" b="1" dirty="0">
                <a:solidFill>
                  <a:schemeClr val="bg1"/>
                </a:solidFill>
              </a:rPr>
              <a:t> </a:t>
            </a:r>
            <a:r>
              <a:rPr lang="en-US" sz="3200" b="1" dirty="0" err="1">
                <a:solidFill>
                  <a:schemeClr val="bg1"/>
                </a:solidFill>
              </a:rPr>
              <a:t>bài</a:t>
            </a:r>
            <a:r>
              <a:rPr lang="en-US" sz="3200" b="1" dirty="0">
                <a:solidFill>
                  <a:schemeClr val="bg1"/>
                </a:solidFill>
              </a:rPr>
              <a:t> </a:t>
            </a:r>
            <a:r>
              <a:rPr lang="en-US" sz="3200" b="1" dirty="0" err="1">
                <a:solidFill>
                  <a:schemeClr val="bg1"/>
                </a:solidFill>
              </a:rPr>
              <a:t>tập</a:t>
            </a:r>
            <a:r>
              <a:rPr lang="en-US" sz="3200" b="1" dirty="0">
                <a:solidFill>
                  <a:schemeClr val="bg1"/>
                </a:solidFill>
              </a:rPr>
              <a:t> </a:t>
            </a:r>
            <a:r>
              <a:rPr lang="en-US" sz="3200" b="1" dirty="0" err="1">
                <a:solidFill>
                  <a:schemeClr val="bg1"/>
                </a:solidFill>
              </a:rPr>
              <a:t>nhóm</a:t>
            </a:r>
            <a:r>
              <a:rPr lang="en-US" sz="3200" b="1" dirty="0">
                <a:solidFill>
                  <a:schemeClr val="bg1"/>
                </a:solidFill>
              </a:rPr>
              <a:t> – </a:t>
            </a:r>
            <a:r>
              <a:rPr lang="en-US" sz="3200" b="1" dirty="0" err="1">
                <a:solidFill>
                  <a:schemeClr val="bg1"/>
                </a:solidFill>
              </a:rPr>
              <a:t>Đồ</a:t>
            </a:r>
            <a:r>
              <a:rPr lang="en-US" sz="3200" b="1" dirty="0">
                <a:solidFill>
                  <a:schemeClr val="bg1"/>
                </a:solidFill>
              </a:rPr>
              <a:t> </a:t>
            </a:r>
            <a:r>
              <a:rPr lang="en-US" sz="3200" b="1" dirty="0" err="1">
                <a:solidFill>
                  <a:schemeClr val="bg1"/>
                </a:solidFill>
              </a:rPr>
              <a:t>án</a:t>
            </a:r>
            <a:endParaRPr lang="en-US" sz="3200" b="1" dirty="0">
              <a:latin typeface="Times New Roman (Body)"/>
            </a:endParaRPr>
          </a:p>
        </p:txBody>
      </p:sp>
      <p:sp>
        <p:nvSpPr>
          <p:cNvPr id="6" name="Content Placeholder 7"/>
          <p:cNvSpPr>
            <a:spLocks noGrp="1"/>
          </p:cNvSpPr>
          <p:nvPr>
            <p:ph sz="quarter" idx="1"/>
          </p:nvPr>
        </p:nvSpPr>
        <p:spPr>
          <a:xfrm>
            <a:off x="381000" y="1066800"/>
            <a:ext cx="8382000" cy="5410200"/>
          </a:xfrm>
        </p:spPr>
        <p:txBody>
          <a:bodyPr>
            <a:noAutofit/>
          </a:bodyPr>
          <a:lstStyle/>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Thực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khảo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sát</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hiện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trạng</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cho</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đồ</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án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học</a:t>
            </a:r>
            <a:endParaRPr lang="en-US" b="1"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err="1">
                <a:solidFill>
                  <a:schemeClr val="tx2">
                    <a:lumMod val="75000"/>
                  </a:schemeClr>
                </a:solidFill>
                <a:latin typeface="Times New Roman (Body)"/>
              </a:rPr>
              <a:t>Mô</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tả</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quy</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trình</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nghiệp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vụ</a:t>
            </a:r>
            <a:endParaRPr lang="en-US" dirty="0">
              <a:solidFill>
                <a:schemeClr val="tx2">
                  <a:lumMod val="75000"/>
                </a:schemeClr>
              </a:solidFill>
              <a:latin typeface="Times New Roman (Body)"/>
            </a:endParaRPr>
          </a:p>
          <a:p>
            <a:pPr marL="571500" lvl="1" indent="-252413" algn="just">
              <a:lnSpc>
                <a:spcPct val="120000"/>
              </a:lnSpc>
              <a:spcBef>
                <a:spcPts val="600"/>
              </a:spcBef>
              <a:buFont typeface="Wingdings" pitchFamily="2" charset="2"/>
              <a:buChar char="v"/>
              <a:tabLst>
                <a:tab pos="520700" algn="l"/>
              </a:tabLst>
            </a:pPr>
            <a:r>
              <a:rPr lang="en-US" dirty="0">
                <a:solidFill>
                  <a:schemeClr val="tx2">
                    <a:lumMod val="75000"/>
                  </a:schemeClr>
                </a:solidFill>
                <a:latin typeface="Times New Roman (Body)"/>
              </a:rPr>
              <a:t>Thu </a:t>
            </a:r>
            <a:r>
              <a:rPr lang="en-US" dirty="0" err="1">
                <a:solidFill>
                  <a:schemeClr val="tx2">
                    <a:lumMod val="75000"/>
                  </a:schemeClr>
                </a:solidFill>
                <a:latin typeface="Times New Roman (Body)"/>
              </a:rPr>
              <a:t>thập</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các</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biểu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mẫu</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liên</a:t>
            </a:r>
            <a:r>
              <a:rPr lang="en-US" dirty="0">
                <a:solidFill>
                  <a:schemeClr val="tx2">
                    <a:lumMod val="75000"/>
                  </a:schemeClr>
                </a:solidFill>
                <a:latin typeface="Times New Roman (Body)"/>
              </a:rPr>
              <a:t> </a:t>
            </a:r>
            <a:r>
              <a:rPr lang="en-US" dirty="0" err="1">
                <a:solidFill>
                  <a:schemeClr val="tx2">
                    <a:lumMod val="75000"/>
                  </a:schemeClr>
                </a:solidFill>
                <a:latin typeface="Times New Roman (Body)"/>
              </a:rPr>
              <a:t>quan</a:t>
            </a:r>
            <a:endParaRPr lang="en-US"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BPM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tả</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quy</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trình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nghiệp</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vụ</a:t>
            </a:r>
            <a:endParaRPr lang="en-US" b="1" dirty="0">
              <a:solidFill>
                <a:schemeClr val="tx2">
                  <a:lumMod val="75000"/>
                </a:schemeClr>
              </a:solidFill>
              <a:latin typeface="Times New Roman (Body)"/>
            </a:endParaRP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dữ</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liệu</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mức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quan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niệm</a:t>
            </a:r>
            <a:r>
              <a:rPr lang="en-US" b="1" dirty="0">
                <a:solidFill>
                  <a:schemeClr val="tx2">
                    <a:lumMod val="75000"/>
                  </a:schemeClr>
                </a:solidFill>
                <a:latin typeface="Times New Roman (Body)"/>
              </a:rPr>
              <a:t> CDM</a:t>
            </a:r>
          </a:p>
          <a:p>
            <a:pPr marL="349250" indent="-349250" algn="just">
              <a:lnSpc>
                <a:spcPct val="120000"/>
              </a:lnSpc>
              <a:spcBef>
                <a:spcPts val="600"/>
              </a:spcBef>
              <a:buFont typeface="Wingdings" pitchFamily="2" charset="2"/>
              <a:buChar char="v"/>
              <a:tabLst>
                <a:tab pos="531813" algn="l"/>
              </a:tabLst>
            </a:pPr>
            <a:r>
              <a:rPr lang="en-US" b="1" dirty="0" err="1">
                <a:solidFill>
                  <a:schemeClr val="tx2">
                    <a:lumMod val="75000"/>
                  </a:schemeClr>
                </a:solidFill>
                <a:latin typeface="Times New Roman (Body)"/>
              </a:rPr>
              <a:t>Vẽ</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mô</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hình</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phân</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cấp</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chức</a:t>
            </a:r>
            <a:r>
              <a:rPr lang="en-US" b="1" dirty="0">
                <a:solidFill>
                  <a:schemeClr val="tx2">
                    <a:lumMod val="75000"/>
                  </a:schemeClr>
                </a:solidFill>
                <a:latin typeface="Times New Roman (Body)"/>
              </a:rPr>
              <a:t> </a:t>
            </a:r>
            <a:r>
              <a:rPr lang="en-US" b="1" dirty="0" err="1">
                <a:solidFill>
                  <a:schemeClr val="tx2">
                    <a:lumMod val="75000"/>
                  </a:schemeClr>
                </a:solidFill>
                <a:latin typeface="Times New Roman (Body)"/>
              </a:rPr>
              <a:t>năng</a:t>
            </a:r>
            <a:r>
              <a:rPr lang="en-US" b="1" dirty="0">
                <a:solidFill>
                  <a:schemeClr val="tx2">
                    <a:lumMod val="75000"/>
                  </a:schemeClr>
                </a:solidFill>
                <a:latin typeface="Times New Roman (Body)"/>
              </a:rPr>
              <a:t> BFD</a:t>
            </a:r>
          </a:p>
          <a:p>
            <a:pPr marL="349250" indent="-349250" algn="just">
              <a:lnSpc>
                <a:spcPct val="120000"/>
              </a:lnSpc>
              <a:spcBef>
                <a:spcPts val="600"/>
              </a:spcBef>
              <a:buFont typeface="Wingdings" pitchFamily="2" charset="2"/>
              <a:buChar char="v"/>
              <a:tabLst>
                <a:tab pos="531813" algn="l"/>
              </a:tabLst>
            </a:pPr>
            <a:r>
              <a:rPr lang="en-US" b="1" dirty="0" err="1"/>
              <a:t>Vẽ</a:t>
            </a:r>
            <a:r>
              <a:rPr lang="en-US" b="1" dirty="0"/>
              <a:t> </a:t>
            </a:r>
            <a:r>
              <a:rPr lang="en-US" b="1" dirty="0" err="1"/>
              <a:t>mô</a:t>
            </a:r>
            <a:r>
              <a:rPr lang="en-US" b="1" dirty="0"/>
              <a:t> </a:t>
            </a:r>
            <a:r>
              <a:rPr lang="en-US" b="1" dirty="0" err="1"/>
              <a:t>hình</a:t>
            </a:r>
            <a:r>
              <a:rPr lang="en-US" b="1" dirty="0"/>
              <a:t> </a:t>
            </a:r>
            <a:r>
              <a:rPr lang="en-US" b="1" dirty="0" err="1"/>
              <a:t>luồng</a:t>
            </a:r>
            <a:r>
              <a:rPr lang="en-US" b="1" dirty="0"/>
              <a:t> </a:t>
            </a:r>
            <a:r>
              <a:rPr lang="en-US" b="1" dirty="0" err="1"/>
              <a:t>dữ</a:t>
            </a:r>
            <a:r>
              <a:rPr lang="en-US" b="1" dirty="0"/>
              <a:t> </a:t>
            </a:r>
            <a:r>
              <a:rPr lang="en-US" b="1" dirty="0" err="1"/>
              <a:t>liệu</a:t>
            </a:r>
            <a:r>
              <a:rPr lang="en-US" b="1" dirty="0"/>
              <a:t> DFD</a:t>
            </a:r>
          </a:p>
          <a:p>
            <a:pPr algn="just">
              <a:lnSpc>
                <a:spcPct val="120000"/>
              </a:lnSpc>
              <a:spcBef>
                <a:spcPts val="600"/>
              </a:spcBef>
              <a:buFont typeface="Wingdings" pitchFamily="2" charset="2"/>
              <a:buChar char="v"/>
              <a:tabLst>
                <a:tab pos="531813" algn="l"/>
              </a:tabLst>
            </a:pPr>
            <a:endParaRPr lang="en-US" dirty="0"/>
          </a:p>
          <a:p>
            <a:pPr marL="319087" lvl="1" indent="0" algn="just">
              <a:lnSpc>
                <a:spcPct val="120000"/>
              </a:lnSpc>
              <a:spcBef>
                <a:spcPts val="600"/>
              </a:spcBef>
              <a:buNone/>
              <a:tabLst>
                <a:tab pos="520700" algn="l"/>
              </a:tabLst>
            </a:pPr>
            <a:endParaRPr lang="en-US" dirty="0">
              <a:latin typeface="Times New Roman (Body)"/>
            </a:endParaRPr>
          </a:p>
          <a:p>
            <a:pPr lvl="1" algn="just">
              <a:lnSpc>
                <a:spcPct val="120000"/>
              </a:lnSpc>
              <a:spcBef>
                <a:spcPts val="600"/>
              </a:spcBef>
              <a:buNone/>
              <a:tabLst>
                <a:tab pos="531813" algn="l"/>
              </a:tabLst>
            </a:pPr>
            <a:endParaRPr lang="en-US" dirty="0">
              <a:latin typeface="Times New Roman (Body)"/>
            </a:endParaRPr>
          </a:p>
        </p:txBody>
      </p:sp>
    </p:spTree>
    <p:extLst>
      <p:ext uri="{BB962C8B-B14F-4D97-AF65-F5344CB8AC3E}">
        <p14:creationId xmlns:p14="http://schemas.microsoft.com/office/powerpoint/2010/main" val="3319550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t3.gstatic.com/images?q=tbn:ANd9GcSNLzJCyj8tmnakPR4fSSTRlFmtgP333-6jXL_y-OM8z0Fg-C3d1Q"/>
          <p:cNvPicPr>
            <a:picLocks noChangeAspect="1" noChangeArrowheads="1"/>
          </p:cNvPicPr>
          <p:nvPr/>
        </p:nvPicPr>
        <p:blipFill>
          <a:blip r:embed="rId2"/>
          <a:srcRect/>
          <a:stretch>
            <a:fillRect/>
          </a:stretch>
        </p:blipFill>
        <p:spPr bwMode="auto">
          <a:xfrm>
            <a:off x="2928938" y="2071688"/>
            <a:ext cx="3048000" cy="35163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1EC9FFC-197A-4590-AAA9-4CB6B3644173}" type="slidenum">
              <a:rPr lang="en-US" smtClean="0"/>
              <a:pPr>
                <a:defRPr/>
              </a:pPr>
              <a:t>9</a:t>
            </a:fld>
            <a:endParaRPr lang="en-US"/>
          </a:p>
        </p:txBody>
      </p:sp>
      <p:sp>
        <p:nvSpPr>
          <p:cNvPr id="4" name="Content Placeholder 3"/>
          <p:cNvSpPr>
            <a:spLocks noGrp="1"/>
          </p:cNvSpPr>
          <p:nvPr>
            <p:ph sz="quarter" idx="1"/>
          </p:nvPr>
        </p:nvSpPr>
        <p:spPr>
          <a:xfrm>
            <a:off x="381000" y="990600"/>
            <a:ext cx="8305800" cy="4572000"/>
          </a:xfrm>
        </p:spPr>
        <p:txBody>
          <a:bodyPr/>
          <a:lstStyle/>
          <a:p>
            <a:r>
              <a:rPr lang="en-US" dirty="0" err="1"/>
              <a:t>Xét</a:t>
            </a:r>
            <a:r>
              <a:rPr lang="en-US" dirty="0"/>
              <a:t> </a:t>
            </a:r>
            <a:r>
              <a:rPr lang="en-US" dirty="0" err="1"/>
              <a:t>hệ</a:t>
            </a:r>
            <a:r>
              <a:rPr lang="en-US" dirty="0"/>
              <a:t> </a:t>
            </a:r>
            <a:r>
              <a:rPr lang="en-US" dirty="0" err="1"/>
              <a:t>thống</a:t>
            </a:r>
            <a:r>
              <a:rPr lang="en-US" dirty="0"/>
              <a:t> </a:t>
            </a:r>
            <a:r>
              <a:rPr lang="en-US" dirty="0" err="1"/>
              <a:t>Quản</a:t>
            </a:r>
            <a:r>
              <a:rPr lang="en-US" dirty="0"/>
              <a:t> </a:t>
            </a:r>
            <a:r>
              <a:rPr lang="en-US" dirty="0" err="1"/>
              <a:t>lý</a:t>
            </a:r>
            <a:r>
              <a:rPr lang="en-US" dirty="0"/>
              <a:t> </a:t>
            </a:r>
            <a:r>
              <a:rPr lang="en-US" dirty="0" err="1"/>
              <a:t>Giáo</a:t>
            </a:r>
            <a:r>
              <a:rPr lang="en-US" dirty="0"/>
              <a:t> vụ </a:t>
            </a:r>
            <a:r>
              <a:rPr lang="en-US" dirty="0" err="1"/>
              <a:t>tại</a:t>
            </a:r>
            <a:r>
              <a:rPr lang="en-US" dirty="0"/>
              <a:t> </a:t>
            </a:r>
            <a:r>
              <a:rPr lang="en-US" dirty="0" err="1"/>
              <a:t>trường</a:t>
            </a:r>
            <a:r>
              <a:rPr lang="en-US" dirty="0"/>
              <a:t> </a:t>
            </a:r>
            <a:r>
              <a:rPr lang="en-US" dirty="0" err="1"/>
              <a:t>Đại</a:t>
            </a:r>
            <a:r>
              <a:rPr lang="en-US" dirty="0"/>
              <a:t> </a:t>
            </a:r>
            <a:r>
              <a:rPr lang="en-US" dirty="0" err="1"/>
              <a:t>học</a:t>
            </a:r>
            <a:endParaRPr lang="en-US" dirty="0"/>
          </a:p>
          <a:p>
            <a:pPr>
              <a:buNone/>
            </a:pPr>
            <a:r>
              <a:rPr lang="en-US" dirty="0"/>
              <a:t> </a:t>
            </a:r>
            <a:r>
              <a:rPr lang="en-US" b="1" dirty="0" err="1"/>
              <a:t>Phương</a:t>
            </a:r>
            <a:r>
              <a:rPr lang="en-US" b="1" dirty="0"/>
              <a:t> </a:t>
            </a:r>
            <a:r>
              <a:rPr lang="en-US" b="1" dirty="0" err="1"/>
              <a:t>án</a:t>
            </a:r>
            <a:r>
              <a:rPr lang="en-US" b="1" dirty="0"/>
              <a:t> </a:t>
            </a:r>
            <a:r>
              <a:rPr lang="en-US" b="1" dirty="0" err="1"/>
              <a:t>triển</a:t>
            </a:r>
            <a:r>
              <a:rPr lang="en-US" b="1" dirty="0"/>
              <a:t> </a:t>
            </a:r>
            <a:r>
              <a:rPr lang="en-US" b="1" dirty="0" err="1"/>
              <a:t>khai</a:t>
            </a:r>
            <a:r>
              <a:rPr lang="en-US" b="1" dirty="0"/>
              <a:t> 2</a:t>
            </a:r>
          </a:p>
        </p:txBody>
      </p:sp>
      <p:pic>
        <p:nvPicPr>
          <p:cNvPr id="4098" name="Picture 2"/>
          <p:cNvPicPr>
            <a:picLocks noChangeAspect="1" noChangeArrowheads="1"/>
          </p:cNvPicPr>
          <p:nvPr/>
        </p:nvPicPr>
        <p:blipFill>
          <a:blip r:embed="rId2"/>
          <a:srcRect/>
          <a:stretch>
            <a:fillRect/>
          </a:stretch>
        </p:blipFill>
        <p:spPr bwMode="auto">
          <a:xfrm>
            <a:off x="990600" y="2057400"/>
            <a:ext cx="7162800" cy="4064353"/>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8A8E9F27-A477-4D9B-AFD5-EA968A15457A}"/>
              </a:ext>
            </a:extLst>
          </p:cNvPr>
          <p:cNvSpPr>
            <a:spLocks noGrp="1"/>
          </p:cNvSpPr>
          <p:nvPr>
            <p:ph type="title"/>
          </p:nvPr>
        </p:nvSpPr>
        <p:spPr>
          <a:xfrm>
            <a:off x="381000" y="250371"/>
            <a:ext cx="8305800" cy="587829"/>
          </a:xfrm>
        </p:spPr>
        <p:txBody>
          <a:bodyPr>
            <a:noAutofit/>
          </a:bodyPr>
          <a:lstStyle/>
          <a:p>
            <a:pPr>
              <a:lnSpc>
                <a:spcPct val="120000"/>
              </a:lnSpc>
            </a:pPr>
            <a:r>
              <a:rPr lang="en-US" sz="3200" dirty="0" err="1"/>
              <a:t>Giai</a:t>
            </a:r>
            <a:r>
              <a:rPr lang="en-US" sz="3200" dirty="0"/>
              <a:t> </a:t>
            </a:r>
            <a:r>
              <a:rPr lang="en-US" sz="3200" dirty="0" err="1"/>
              <a:t>đoạn</a:t>
            </a:r>
            <a:r>
              <a:rPr lang="en-US" sz="3200" dirty="0"/>
              <a:t> </a:t>
            </a:r>
            <a:r>
              <a:rPr lang="en-US" sz="3200" dirty="0" err="1"/>
              <a:t>phân</a:t>
            </a:r>
            <a:r>
              <a:rPr lang="en-US" sz="3200" dirty="0"/>
              <a:t> </a:t>
            </a:r>
            <a:r>
              <a:rPr lang="en-US" sz="3200" dirty="0" err="1"/>
              <a:t>tích</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Times New Roman"/>
        <a:ea typeface=""/>
        <a:cs typeface=""/>
      </a:majorFont>
      <a:minorFont>
        <a:latin typeface="Times New Roman"/>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2544</TotalTime>
  <Words>4648</Words>
  <Application>Microsoft Office PowerPoint</Application>
  <PresentationFormat>On-screen Show (4:3)</PresentationFormat>
  <Paragraphs>569</Paragraphs>
  <Slides>84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Arial</vt:lpstr>
      <vt:lpstr>Calibri</vt:lpstr>
      <vt:lpstr>Courier New</vt:lpstr>
      <vt:lpstr>Tahoma</vt:lpstr>
      <vt:lpstr>Times New Roman</vt:lpstr>
      <vt:lpstr>Times New Roman (Body)</vt:lpstr>
      <vt:lpstr>Wingdings</vt:lpstr>
      <vt:lpstr>Wingdings 2</vt:lpstr>
      <vt:lpstr>Equity</vt:lpstr>
      <vt:lpstr>Chương 3. KHẢO SÁT HIỆN TRẠNG, PHÂN TÍCH VÀ ĐẶC TẢ CÁC YÊU CẦU</vt:lpstr>
      <vt:lpstr>PowerPoint Presentation</vt:lpstr>
      <vt:lpstr>Mục tiêu</vt:lpstr>
      <vt:lpstr>Nội dung</vt:lpstr>
      <vt:lpstr>Giai đoạn phân tích</vt:lpstr>
      <vt:lpstr>Giai đoạn phân tích</vt:lpstr>
      <vt:lpstr>Giai đoạn phân tích</vt:lpstr>
      <vt:lpstr>Giai đoạn phân tích</vt:lpstr>
      <vt:lpstr>Giai đoạn phân tích</vt:lpstr>
      <vt:lpstr>2. Mô hình dữ liệu quan niệm (CDM/ ERD)</vt:lpstr>
      <vt:lpstr>Ví dụ: Xét ứng dụng Quản lý Thời khóa biểu</vt:lpstr>
      <vt:lpstr>PowerPoint Presentation</vt:lpstr>
      <vt:lpstr>PowerPoint Presentation</vt:lpstr>
      <vt:lpstr>Ví dụ: Xét ứng dụng Quản lý Thời khóa biểu</vt:lpstr>
      <vt:lpstr>Ví dụ: Xét ứng dụng Quản lý Thời khóa biểu</vt:lpstr>
      <vt:lpstr>Ví dụ: Mô hình ERD/CDM</vt:lpstr>
      <vt:lpstr>Các thành phần trong CDM</vt:lpstr>
      <vt:lpstr>PowerPoint Presentation</vt:lpstr>
      <vt:lpstr>PowerPoint Presentation</vt:lpstr>
      <vt:lpstr>PowerPoint Presentation</vt:lpstr>
      <vt:lpstr>PowerPoint Presentation</vt:lpstr>
      <vt:lpstr>Quan hệ giữa các thực thể</vt:lpstr>
      <vt:lpstr>Quan hệ giữa các thực thể</vt:lpstr>
      <vt:lpstr>Quan hệ giữa các thực thể</vt:lpstr>
      <vt:lpstr>Quan hệ giữa các thực thể</vt:lpstr>
      <vt:lpstr>Quan hệ giữa các thực thể/ mối kết hợp</vt:lpstr>
      <vt:lpstr>Quan hệ giữa các thực thể và mối kết hợp</vt:lpstr>
      <vt:lpstr>Quan hệ giữa các thực thể</vt:lpstr>
      <vt:lpstr>Các thành phần trong CDM</vt:lpstr>
      <vt:lpstr>Các thành phần trong CDM</vt:lpstr>
      <vt:lpstr>PowerPoint Presentation</vt:lpstr>
      <vt:lpstr>PowerPoint Presentation</vt:lpstr>
      <vt:lpstr>Đề xuất: thuộc tính có giá trị rời rạc</vt:lpstr>
      <vt:lpstr>Các thành phần trong CDM</vt:lpstr>
      <vt:lpstr>Các thành phần trong CDM</vt:lpstr>
      <vt:lpstr>Các thành phần trong CDM</vt:lpstr>
      <vt:lpstr>Các thành phần trong CDM</vt:lpstr>
      <vt:lpstr>Đề xuất: thuộc tính là đối tượng phụ</vt:lpstr>
      <vt:lpstr>Chọn mô hình nào?</vt:lpstr>
      <vt:lpstr>Các thành phần trong CDM</vt:lpstr>
      <vt:lpstr>Tổng kết: Xây dựng mô hình CDM (ER)</vt:lpstr>
      <vt:lpstr>Tổng kết: Các bước xây dựng mô hình CDM</vt:lpstr>
      <vt:lpstr>Tạo mô hình CDM trong Power Designer</vt:lpstr>
      <vt:lpstr>Bài tập</vt:lpstr>
      <vt:lpstr>PowerPoint Presentation</vt:lpstr>
      <vt:lpstr>3. Xây dựng mô hình DFD</vt:lpstr>
      <vt:lpstr>3.1. Phương pháp chung để phân tích</vt:lpstr>
      <vt:lpstr>3.1. Phương pháp chung để phân tích</vt:lpstr>
      <vt:lpstr>3.2. Công cụ diễn tả các xử lý</vt:lpstr>
      <vt:lpstr>3.2.1. Biểu đồ BFD</vt:lpstr>
      <vt:lpstr>3.2.1. Biểu đồ BFD</vt:lpstr>
      <vt:lpstr>Thành phần chức năng của BFD</vt:lpstr>
      <vt:lpstr>Thành phần quan hệ phân cấp của BFD</vt:lpstr>
      <vt:lpstr>Xây dựng mô hình</vt:lpstr>
      <vt:lpstr>Xây dựng mô hình (tt)</vt:lpstr>
      <vt:lpstr>Cách bố trí sắp xếp</vt:lpstr>
      <vt:lpstr>Yêu cầu của xây dựng mô hình</vt:lpstr>
      <vt:lpstr>Xây dựng mô hình (tt)</vt:lpstr>
      <vt:lpstr>Bài tập – Vẽ mô hình phân cấp chức năng BFD cho bài toán sau</vt:lpstr>
      <vt:lpstr>PowerPoint Presentation</vt:lpstr>
      <vt:lpstr>3.2.2. Biểu đồ luồng dữ liệu – DFD</vt:lpstr>
      <vt:lpstr>3.2.2. Biểu đồ luồng dữ liệu – DFD</vt:lpstr>
      <vt:lpstr>5 yếu tố chính trong biểu đồ DFD</vt:lpstr>
      <vt:lpstr>PowerPoint Presentation</vt:lpstr>
      <vt:lpstr>Phân tích các thành phần trong biểu đồ DFD</vt:lpstr>
      <vt:lpstr>Phân tích các thành phần trong biểu đồ DFD</vt:lpstr>
      <vt:lpstr>Phân tích các thành phần trong biểu đồ DFD</vt:lpstr>
      <vt:lpstr>Ví dụ</vt:lpstr>
      <vt:lpstr>Phân tích các thành phần trong biểu đồ DFD</vt:lpstr>
      <vt:lpstr>Phân tích các thành phần trong biểu đồ DFD</vt:lpstr>
      <vt:lpstr>Bài tập 2</vt:lpstr>
      <vt:lpstr>Vẽ mô hình luồng dữ liệu cho hệ thống Quản lý Bến xe khách</vt:lpstr>
      <vt:lpstr>Một số quy tắc vẽ biểu đồ luồng dữ liệu</vt:lpstr>
      <vt:lpstr>Một số quy tắc vẽ biểu đồ luồng dữ liệu (tt)</vt:lpstr>
      <vt:lpstr>Xét mô hình BFD của Hệ cung ứng vật tư</vt:lpstr>
      <vt:lpstr>Xây dựng mô hình luồng dữ liệu</vt:lpstr>
      <vt:lpstr>Xây dựng mô hình luồng dữ liệu</vt:lpstr>
      <vt:lpstr>PowerPoint Presentation</vt:lpstr>
      <vt:lpstr>Xây dựng mô hình luồng dữ liệu</vt:lpstr>
      <vt:lpstr>PowerPoint Presentation</vt:lpstr>
      <vt:lpstr>Một số chú ý khi tạo mô hình DFD</vt:lpstr>
      <vt:lpstr>Bài tập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Ngan</dc:creator>
  <cp:lastModifiedBy>Mạnh Thiên Lý</cp:lastModifiedBy>
  <cp:revision>268</cp:revision>
  <dcterms:created xsi:type="dcterms:W3CDTF">2010-02-25T02:35:13Z</dcterms:created>
  <dcterms:modified xsi:type="dcterms:W3CDTF">2022-08-31T16:03:47Z</dcterms:modified>
</cp:coreProperties>
</file>