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478" r:id="rId2"/>
    <p:sldId id="321" r:id="rId3"/>
    <p:sldId id="322" r:id="rId4"/>
    <p:sldId id="323" r:id="rId5"/>
    <p:sldId id="324" r:id="rId6"/>
    <p:sldId id="356" r:id="rId7"/>
    <p:sldId id="357" r:id="rId8"/>
    <p:sldId id="326" r:id="rId9"/>
    <p:sldId id="358" r:id="rId10"/>
    <p:sldId id="359" r:id="rId11"/>
    <p:sldId id="327" r:id="rId12"/>
    <p:sldId id="360" r:id="rId13"/>
    <p:sldId id="361" r:id="rId14"/>
    <p:sldId id="362" r:id="rId15"/>
    <p:sldId id="325" r:id="rId16"/>
    <p:sldId id="328" r:id="rId17"/>
    <p:sldId id="329" r:id="rId18"/>
    <p:sldId id="331" r:id="rId19"/>
    <p:sldId id="332" r:id="rId20"/>
    <p:sldId id="342" r:id="rId21"/>
    <p:sldId id="343" r:id="rId22"/>
    <p:sldId id="276" r:id="rId23"/>
    <p:sldId id="278" r:id="rId24"/>
    <p:sldId id="279" r:id="rId25"/>
    <p:sldId id="280" r:id="rId26"/>
    <p:sldId id="281" r:id="rId27"/>
    <p:sldId id="282" r:id="rId28"/>
    <p:sldId id="286" r:id="rId29"/>
    <p:sldId id="287" r:id="rId30"/>
    <p:sldId id="289" r:id="rId31"/>
    <p:sldId id="288" r:id="rId32"/>
    <p:sldId id="290" r:id="rId33"/>
    <p:sldId id="292" r:id="rId34"/>
    <p:sldId id="293" r:id="rId35"/>
    <p:sldId id="294" r:id="rId36"/>
    <p:sldId id="296" r:id="rId37"/>
    <p:sldId id="297" r:id="rId38"/>
    <p:sldId id="298" r:id="rId39"/>
    <p:sldId id="299" r:id="rId40"/>
    <p:sldId id="301" r:id="rId41"/>
    <p:sldId id="302" r:id="rId42"/>
    <p:sldId id="303" r:id="rId43"/>
    <p:sldId id="304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05" r:id="rId57"/>
    <p:sldId id="318" r:id="rId58"/>
    <p:sldId id="319" r:id="rId59"/>
    <p:sldId id="320" r:id="rId60"/>
    <p:sldId id="477" r:id="rId61"/>
    <p:sldId id="363" r:id="rId6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8" autoAdjust="0"/>
    <p:restoredTop sz="76248" autoAdjust="0"/>
  </p:normalViewPr>
  <p:slideViewPr>
    <p:cSldViewPr>
      <p:cViewPr varScale="1">
        <p:scale>
          <a:sx n="48" d="100"/>
          <a:sy n="48" d="100"/>
        </p:scale>
        <p:origin x="172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2684" y="4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A1FCC1-E187-59EC-BC60-8457EDAD19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D1786-A3B2-4040-BCC8-D4785A3C9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89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70630C-6562-4DA9-961E-8358A1D9487B}" type="datetimeFigureOut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C5BE3-D26A-4454-A6AF-0C4E5D022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24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9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494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Roboto"/>
              </a:rPr>
              <a:t> </a:t>
            </a:r>
            <a:endParaRPr lang="vi-VN" b="0" i="0" dirty="0">
              <a:solidFill>
                <a:srgbClr val="333333"/>
              </a:solidFill>
              <a:effectLst/>
              <a:latin typeface="Robot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1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33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8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2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11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9C5BE3-D26A-4454-A6AF-0C4E5D022EB9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118D3-EE70-4791-9819-0D1B43505D5C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6136-2484-4CC3-8570-FAD27CBDEA1E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8425A-56E8-4922-AF27-E9E24898651C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1084-2806-4BCE-87F1-46F8146DB1C5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56E2-2D1B-41CC-945B-1697B21E2847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FFEBA-27B3-4E1E-B57B-35C24CD2E4E5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887B2-503B-42DF-A556-776EBF9C5D8F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5F79-DDCF-402D-B020-18265083295A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DD2E-1E14-42D9-9090-E4CEB4FD9B87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892A-EE3A-46A0-A897-59B6BCEF8574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2CB9-0259-49B9-8317-9C8CFAFADBF5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080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none"/>
        </p:style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6BA49E9-BEB5-47B8-9E50-5D2D289A9289}" type="datetime1">
              <a:rPr lang="en-US" smtClean="0"/>
              <a:pPr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FA0FF9E-484C-4B14-8410-168169E4512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1524000"/>
            <a:ext cx="8991600" cy="1470025"/>
          </a:xfrm>
        </p:spPr>
        <p:txBody>
          <a:bodyPr>
            <a:normAutofit/>
          </a:bodyPr>
          <a:lstStyle/>
          <a:p>
            <a:r>
              <a:rPr lang="en-US" sz="3600" b="1" err="1">
                <a:solidFill>
                  <a:schemeClr val="bg1"/>
                </a:solidFill>
              </a:rPr>
              <a:t>Chương</a:t>
            </a:r>
            <a:r>
              <a:rPr lang="en-US" sz="3600" b="1">
                <a:solidFill>
                  <a:schemeClr val="bg1"/>
                </a:solidFill>
              </a:rPr>
              <a:t> 5. </a:t>
            </a:r>
            <a:r>
              <a:rPr lang="en-US" sz="3600" b="1" dirty="0">
                <a:solidFill>
                  <a:schemeClr val="bg1"/>
                </a:solidFill>
              </a:rPr>
              <a:t>LẬP TRÌNH PHẦN MỀM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609600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solidFill>
                  <a:schemeClr val="accent6">
                    <a:lumMod val="75000"/>
                  </a:schemeClr>
                </a:solidFill>
              </a:rPr>
              <a:t>NHẬP MÔN CÔNG NGHỆ PHẦN MỀM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34962"/>
            <a:ext cx="8083296" cy="579438"/>
          </a:xfrm>
        </p:spPr>
        <p:txBody>
          <a:bodyPr>
            <a:noAutofit/>
          </a:bodyPr>
          <a:lstStyle/>
          <a:p>
            <a:r>
              <a:rPr lang="en-US"/>
              <a:t>Ví dụ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8001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587204"/>
          </a:xfrm>
        </p:spPr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3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28600" y="2438400"/>
            <a:ext cx="8534400" cy="2438400"/>
            <a:chOff x="533400" y="2438400"/>
            <a:chExt cx="8229600" cy="2045732"/>
          </a:xfrm>
        </p:grpSpPr>
        <p:sp>
          <p:nvSpPr>
            <p:cNvPr id="6" name="Smiley Face 5"/>
            <p:cNvSpPr/>
            <p:nvPr/>
          </p:nvSpPr>
          <p:spPr>
            <a:xfrm>
              <a:off x="533400" y="2667000"/>
              <a:ext cx="1143000" cy="1066800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3429000" y="2590800"/>
              <a:ext cx="2057400" cy="1295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7543800" y="2590800"/>
              <a:ext cx="1219200" cy="12954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CSDL</a:t>
              </a: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5867400" y="2971800"/>
              <a:ext cx="1143000" cy="458788"/>
              <a:chOff x="5486400" y="2971800"/>
              <a:chExt cx="1143000" cy="45878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5486400" y="29718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5638800" y="34290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"/>
            <p:cNvGrpSpPr/>
            <p:nvPr/>
          </p:nvGrpSpPr>
          <p:grpSpPr>
            <a:xfrm>
              <a:off x="1981200" y="3048000"/>
              <a:ext cx="1143000" cy="382588"/>
              <a:chOff x="1981200" y="3048000"/>
              <a:chExt cx="1143000" cy="382588"/>
            </a:xfrm>
          </p:grpSpPr>
          <p:cxnSp>
            <p:nvCxnSpPr>
              <p:cNvPr id="22" name="Straight Arrow Connector 9"/>
              <p:cNvCxnSpPr/>
              <p:nvPr/>
            </p:nvCxnSpPr>
            <p:spPr>
              <a:xfrm>
                <a:off x="1981200" y="30480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2057400" y="34290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1828800" y="2667000"/>
              <a:ext cx="1447800" cy="1219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2438400"/>
              <a:ext cx="2209800" cy="1600200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2438400"/>
              <a:ext cx="1828800" cy="13716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2743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1. Nhập dữ liệu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29718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2. Kiểm tra, xử lý tính toán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26670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3. Truy vấn CSDL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505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4. Trả kết quả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3581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5. Hiển thị kết quả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05200" y="4114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Bussiness Logic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038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F0"/>
                  </a:solidFill>
                </a:rPr>
                <a:t>Presentation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3962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Data access logic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3124200" y="1905000"/>
            <a:ext cx="4495800" cy="3048000"/>
          </a:xfrm>
          <a:prstGeom prst="rect">
            <a:avLst/>
          </a:prstGeom>
          <a:noFill/>
          <a:ln w="38100">
            <a:solidFill>
              <a:srgbClr val="FADD0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1905000"/>
            <a:ext cx="1752600" cy="3048000"/>
          </a:xfrm>
          <a:prstGeom prst="rect">
            <a:avLst/>
          </a:prstGeom>
          <a:noFill/>
          <a:ln w="38100">
            <a:solidFill>
              <a:srgbClr val="FADD0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486400" y="1981200"/>
            <a:ext cx="2133600" cy="3048000"/>
          </a:xfrm>
          <a:prstGeom prst="rect">
            <a:avLst/>
          </a:prstGeom>
          <a:noFill/>
          <a:ln w="38100">
            <a:solidFill>
              <a:srgbClr val="FADD0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153400" cy="609600"/>
          </a:xfrm>
        </p:spPr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 tier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371600"/>
            <a:ext cx="7696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83296" cy="609600"/>
          </a:xfrm>
        </p:spPr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 tier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95400"/>
            <a:ext cx="730567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01000" cy="609600"/>
          </a:xfrm>
        </p:spPr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3 tier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524000"/>
            <a:ext cx="76200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286" y="381000"/>
            <a:ext cx="8177514" cy="609600"/>
          </a:xfrm>
        </p:spPr>
        <p:txBody>
          <a:bodyPr>
            <a:noAutofit/>
          </a:bodyPr>
          <a:lstStyle/>
          <a:p>
            <a:r>
              <a:rPr lang="en-US" dirty="0" err="1">
                <a:latin typeface="tidy)"/>
              </a:rPr>
              <a:t>Mở</a:t>
            </a:r>
            <a:r>
              <a:rPr lang="en-US" dirty="0">
                <a:latin typeface="tidy)"/>
              </a:rPr>
              <a:t> </a:t>
            </a:r>
            <a:r>
              <a:rPr lang="en-US" dirty="0" err="1">
                <a:latin typeface="tidy)"/>
              </a:rPr>
              <a:t>rộng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229600" cy="4572000"/>
          </a:xfrm>
        </p:spPr>
        <p:txBody>
          <a:bodyPr/>
          <a:lstStyle/>
          <a:p>
            <a:pPr>
              <a:buNone/>
            </a:pPr>
            <a:r>
              <a:rPr lang="en-US" dirty="0"/>
              <a:t>a) CSDL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057400"/>
            <a:ext cx="7543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772400" cy="5029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0250" y="381000"/>
            <a:ext cx="8153400" cy="6096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>
                <a:shade val="50000"/>
              </a:schemeClr>
            </a:solidFill>
            <a:prstDash val="solid"/>
          </a:ln>
          <a:effectLst/>
        </p:spPr>
        <p:txBody>
          <a:bodyPr bIns="9144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dy)"/>
                <a:ea typeface="+mj-ea"/>
                <a:cs typeface="+mj-cs"/>
              </a:rPr>
              <a:t>Mở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dy)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dy)"/>
                <a:ea typeface="+mj-ea"/>
                <a:cs typeface="+mj-cs"/>
              </a:rPr>
              <a:t>rộng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01000" cy="609600"/>
          </a:xfrm>
        </p:spPr>
        <p:txBody>
          <a:bodyPr>
            <a:no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3504" y="1219200"/>
            <a:ext cx="7930896" cy="4572000"/>
          </a:xfrm>
        </p:spPr>
        <p:txBody>
          <a:bodyPr/>
          <a:lstStyle/>
          <a:p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3143" y="1714500"/>
            <a:ext cx="7957457" cy="491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609600"/>
          </a:xfrm>
        </p:spPr>
        <p:txBody>
          <a:bodyPr>
            <a:no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sinh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153400" cy="457200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MS Access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MS SQL Server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Oracle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8077200" cy="4572000"/>
          </a:xfrm>
        </p:spPr>
        <p:txBody>
          <a:bodyPr/>
          <a:lstStyle/>
          <a:p>
            <a:pPr>
              <a:buNone/>
            </a:pPr>
            <a:r>
              <a:rPr lang="en-US" dirty="0"/>
              <a:t>b) CSDL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696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533400" y="381000"/>
            <a:ext cx="8077200" cy="609600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chemeClr val="accent2">
                <a:shade val="50000"/>
              </a:schemeClr>
            </a:solidFill>
            <a:prstDash val="solid"/>
          </a:ln>
          <a:effectLst/>
        </p:spPr>
        <p:txBody>
          <a:bodyPr bIns="91440" anchor="b" anchorCtr="0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dy)"/>
                <a:ea typeface="+mj-ea"/>
                <a:cs typeface="+mj-cs"/>
              </a:rPr>
              <a:t>Mở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dy)"/>
                <a:ea typeface="+mj-ea"/>
                <a:cs typeface="+mj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dy)"/>
                <a:ea typeface="+mj-ea"/>
                <a:cs typeface="+mj-cs"/>
              </a:rPr>
              <a:t>rộng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609600"/>
          </a:xfrm>
        </p:spPr>
        <p:txBody>
          <a:bodyPr>
            <a:noAutofit/>
          </a:bodyPr>
          <a:lstStyle/>
          <a:p>
            <a:r>
              <a:rPr lang="en-US" b="1" dirty="0" err="1"/>
              <a:t>Nội</a:t>
            </a:r>
            <a:r>
              <a:rPr lang="en-US" b="1" dirty="0"/>
              <a:t> dung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530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vi-VN" sz="3200" dirty="0">
                <a:latin typeface="tidy)"/>
              </a:rPr>
              <a:t>Kiến</a:t>
            </a:r>
            <a:r>
              <a:rPr lang="en-US" sz="3200" dirty="0">
                <a:latin typeface="tidy)"/>
              </a:rPr>
              <a:t> </a:t>
            </a:r>
            <a:r>
              <a:rPr lang="en-US" sz="3200" dirty="0" err="1">
                <a:latin typeface="tidy)"/>
              </a:rPr>
              <a:t>trúc</a:t>
            </a:r>
            <a:r>
              <a:rPr lang="en-US" sz="3200" dirty="0">
                <a:latin typeface="tidy)"/>
              </a:rPr>
              <a:t> </a:t>
            </a:r>
            <a:r>
              <a:rPr lang="en-US" sz="3200" dirty="0" err="1">
                <a:latin typeface="tidy)"/>
              </a:rPr>
              <a:t>của</a:t>
            </a:r>
            <a:r>
              <a:rPr lang="en-US" sz="3200" dirty="0">
                <a:latin typeface="tidy)"/>
              </a:rPr>
              <a:t> </a:t>
            </a:r>
            <a:r>
              <a:rPr lang="en-US" sz="3200" dirty="0" err="1">
                <a:latin typeface="tidy)"/>
              </a:rPr>
              <a:t>một</a:t>
            </a:r>
            <a:r>
              <a:rPr lang="en-US" sz="3200" dirty="0">
                <a:latin typeface="tidy)"/>
              </a:rPr>
              <a:t> application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dirty="0" err="1">
                <a:latin typeface="tidy)"/>
              </a:rPr>
              <a:t>Mô</a:t>
            </a:r>
            <a:r>
              <a:rPr lang="en-US" sz="3200" dirty="0">
                <a:latin typeface="tidy)"/>
              </a:rPr>
              <a:t> </a:t>
            </a:r>
            <a:r>
              <a:rPr lang="en-US" sz="3200" dirty="0" err="1">
                <a:latin typeface="tidy)"/>
              </a:rPr>
              <a:t>hình</a:t>
            </a:r>
            <a:r>
              <a:rPr lang="en-US" sz="3200" dirty="0">
                <a:latin typeface="tidy)"/>
              </a:rPr>
              <a:t> 1 </a:t>
            </a:r>
            <a:r>
              <a:rPr lang="en-US" sz="3200" dirty="0" err="1">
                <a:latin typeface="tidy)"/>
              </a:rPr>
              <a:t>lớp</a:t>
            </a:r>
            <a:endParaRPr lang="en-US" sz="3200" dirty="0">
              <a:latin typeface="tidy)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dirty="0" err="1">
                <a:latin typeface="tidy)"/>
              </a:rPr>
              <a:t>Mô</a:t>
            </a:r>
            <a:r>
              <a:rPr lang="en-US" sz="3200" dirty="0">
                <a:latin typeface="tidy)"/>
              </a:rPr>
              <a:t> </a:t>
            </a:r>
            <a:r>
              <a:rPr lang="en-US" sz="3200" dirty="0" err="1">
                <a:latin typeface="tidy)"/>
              </a:rPr>
              <a:t>hình</a:t>
            </a:r>
            <a:r>
              <a:rPr lang="en-US" sz="3200" dirty="0">
                <a:latin typeface="tidy)"/>
              </a:rPr>
              <a:t> 2 </a:t>
            </a:r>
            <a:r>
              <a:rPr lang="en-US" sz="3200" dirty="0" err="1">
                <a:latin typeface="tidy)"/>
              </a:rPr>
              <a:t>lớp</a:t>
            </a:r>
            <a:endParaRPr lang="en-US" sz="3200" dirty="0">
              <a:latin typeface="tidy)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3200" dirty="0" err="1">
                <a:latin typeface="tidy)"/>
              </a:rPr>
              <a:t>Mô</a:t>
            </a:r>
            <a:r>
              <a:rPr lang="en-US" sz="3200" dirty="0">
                <a:latin typeface="tidy)"/>
              </a:rPr>
              <a:t> </a:t>
            </a:r>
            <a:r>
              <a:rPr lang="en-US" sz="3200" dirty="0" err="1">
                <a:latin typeface="tidy)"/>
              </a:rPr>
              <a:t>hình</a:t>
            </a:r>
            <a:r>
              <a:rPr lang="en-US" sz="3200" dirty="0">
                <a:latin typeface="tidy)"/>
              </a:rPr>
              <a:t> 3 </a:t>
            </a:r>
            <a:r>
              <a:rPr lang="en-US" sz="3200" dirty="0" err="1">
                <a:latin typeface="tidy)"/>
              </a:rPr>
              <a:t>lớp</a:t>
            </a:r>
            <a:endParaRPr lang="en-US" sz="3200" dirty="0">
              <a:latin typeface="tidy)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3200" dirty="0">
              <a:latin typeface="tidy)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en-US" sz="3200" dirty="0">
              <a:latin typeface="tidy)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  <a:r>
              <a:rPr lang="en-US" dirty="0" err="1"/>
              <a:t>thêm</a:t>
            </a:r>
            <a:r>
              <a:rPr lang="en-US" dirty="0"/>
              <a:t>/</a:t>
            </a:r>
            <a:r>
              <a:rPr lang="en-US" dirty="0" err="1"/>
              <a:t>xóa</a:t>
            </a:r>
            <a:r>
              <a:rPr lang="en-US" dirty="0"/>
              <a:t>/</a:t>
            </a:r>
            <a:r>
              <a:rPr lang="en-US" dirty="0" err="1"/>
              <a:t>sửa</a:t>
            </a:r>
            <a:r>
              <a:rPr lang="en-US" dirty="0"/>
              <a:t>…	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066800"/>
            <a:ext cx="8543925" cy="534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04800" y="6096000"/>
            <a:ext cx="914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81000"/>
            <a:ext cx="8007096" cy="609600"/>
          </a:xfrm>
        </p:spPr>
        <p:txBody>
          <a:bodyPr>
            <a:noAutofit/>
          </a:bodyPr>
          <a:lstStyle/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câu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Insert/Delete/Update,…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962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874837"/>
            <a:ext cx="7930896" cy="4144963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sz="2800" dirty="0" err="1"/>
              <a:t>Một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những</a:t>
            </a:r>
            <a:r>
              <a:rPr lang="en-US" sz="2800" dirty="0"/>
              <a:t> </a:t>
            </a:r>
            <a:r>
              <a:rPr lang="en-US" sz="2800" dirty="0" err="1"/>
              <a:t>lựa</a:t>
            </a:r>
            <a:r>
              <a:rPr lang="en-US" sz="2800" dirty="0"/>
              <a:t> </a:t>
            </a:r>
            <a:r>
              <a:rPr lang="en-US" sz="2800" dirty="0" err="1"/>
              <a:t>chọn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cụ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trọng</a:t>
            </a:r>
            <a:r>
              <a:rPr lang="en-US" sz="2800" dirty="0"/>
              <a:t> </a:t>
            </a:r>
            <a:r>
              <a:rPr lang="en-US" sz="2800" dirty="0" err="1"/>
              <a:t>nhất</a:t>
            </a:r>
            <a:r>
              <a:rPr lang="en-US" sz="2800" dirty="0"/>
              <a:t> </a:t>
            </a:r>
            <a:r>
              <a:rPr lang="en-US" sz="2800" dirty="0" err="1"/>
              <a:t>dùng</a:t>
            </a:r>
            <a:r>
              <a:rPr lang="en-US" sz="2800" dirty="0"/>
              <a:t> </a:t>
            </a:r>
            <a:r>
              <a:rPr lang="en-US" sz="2800" dirty="0" err="1"/>
              <a:t>tạo</a:t>
            </a:r>
            <a:r>
              <a:rPr lang="en-US" sz="2800" dirty="0"/>
              <a:t> ra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 là </a:t>
            </a:r>
            <a:r>
              <a:rPr lang="en-US" sz="2800" b="1" dirty="0" err="1">
                <a:solidFill>
                  <a:srgbClr val="C00000"/>
                </a:solidFill>
              </a:rPr>
              <a:t>ngôn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ngữ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lập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 err="1">
                <a:solidFill>
                  <a:srgbClr val="C00000"/>
                </a:solidFill>
              </a:rPr>
              <a:t>trình</a:t>
            </a:r>
            <a:r>
              <a:rPr lang="en-US" sz="2800" dirty="0"/>
              <a:t>.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thường</a:t>
            </a:r>
            <a:r>
              <a:rPr lang="en-US" sz="2800" dirty="0"/>
              <a:t> </a:t>
            </a:r>
            <a:r>
              <a:rPr lang="en-US" sz="2800" dirty="0" err="1"/>
              <a:t>việc</a:t>
            </a:r>
            <a:r>
              <a:rPr lang="en-US" sz="2800" dirty="0"/>
              <a:t> </a:t>
            </a:r>
            <a:r>
              <a:rPr lang="en-US" sz="2800" dirty="0" err="1"/>
              <a:t>lựa</a:t>
            </a:r>
            <a:r>
              <a:rPr lang="en-US" sz="2800" dirty="0"/>
              <a:t> </a:t>
            </a:r>
            <a:r>
              <a:rPr lang="en-US" sz="2800" dirty="0" err="1"/>
              <a:t>chọn</a:t>
            </a:r>
            <a:r>
              <a:rPr lang="en-US" sz="2800" dirty="0"/>
              <a:t> </a:t>
            </a:r>
            <a:r>
              <a:rPr lang="en-US" sz="2800" dirty="0" err="1"/>
              <a:t>này</a:t>
            </a:r>
            <a:r>
              <a:rPr lang="en-US" sz="2800" dirty="0"/>
              <a:t> </a:t>
            </a:r>
            <a:r>
              <a:rPr lang="en-US" sz="2800" dirty="0" err="1"/>
              <a:t>được</a:t>
            </a:r>
            <a:r>
              <a:rPr lang="en-US" sz="2800" dirty="0"/>
              <a:t> </a:t>
            </a:r>
            <a:r>
              <a:rPr lang="en-US" sz="2800" dirty="0" err="1"/>
              <a:t>thực</a:t>
            </a:r>
            <a:r>
              <a:rPr lang="en-US" sz="2800" dirty="0"/>
              <a:t> </a:t>
            </a:r>
            <a:r>
              <a:rPr lang="en-US" sz="2800" dirty="0" err="1"/>
              <a:t>hiện</a:t>
            </a:r>
            <a:r>
              <a:rPr lang="en-US" sz="2800" dirty="0"/>
              <a:t> mà </a:t>
            </a:r>
            <a:r>
              <a:rPr lang="en-US" sz="2800" dirty="0" err="1"/>
              <a:t>không</a:t>
            </a:r>
            <a:r>
              <a:rPr lang="en-US" sz="2800" dirty="0"/>
              <a:t> có </a:t>
            </a:r>
            <a:r>
              <a:rPr lang="en-US" sz="2800" dirty="0" err="1"/>
              <a:t>sư</a:t>
            </a:r>
            <a:r>
              <a:rPr lang="en-US" sz="2800" dirty="0"/>
              <a:t>̣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tích</a:t>
            </a:r>
            <a:r>
              <a:rPr lang="en-US" sz="2800" dirty="0"/>
              <a:t> </a:t>
            </a:r>
            <a:r>
              <a:rPr lang="en-US" sz="2800" dirty="0" err="1"/>
              <a:t>đến</a:t>
            </a:r>
            <a:r>
              <a:rPr lang="en-US" sz="2800" dirty="0"/>
              <a:t> chi phí. </a:t>
            </a:r>
            <a:r>
              <a:rPr lang="en-US" sz="2800" dirty="0" err="1"/>
              <a:t>Kết</a:t>
            </a:r>
            <a:r>
              <a:rPr lang="en-US" sz="2800" dirty="0"/>
              <a:t> quả là </a:t>
            </a:r>
            <a:r>
              <a:rPr lang="en-US" sz="2800" dirty="0" err="1"/>
              <a:t>phần</a:t>
            </a:r>
            <a:r>
              <a:rPr lang="en-US" sz="2800" dirty="0"/>
              <a:t> </a:t>
            </a:r>
            <a:r>
              <a:rPr lang="en-US" sz="2800" dirty="0" err="1"/>
              <a:t>mềm</a:t>
            </a:r>
            <a:r>
              <a:rPr lang="en-US" sz="2800" dirty="0"/>
              <a:t> </a:t>
            </a:r>
            <a:r>
              <a:rPr lang="en-US" sz="2800" dirty="0" err="1"/>
              <a:t>thường</a:t>
            </a:r>
            <a:r>
              <a:rPr lang="en-US" sz="2800" dirty="0"/>
              <a:t> có chi phí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mức</a:t>
            </a:r>
            <a:r>
              <a:rPr lang="en-US" sz="2800" dirty="0"/>
              <a:t> </a:t>
            </a:r>
            <a:r>
              <a:rPr lang="en-US" sz="2800" dirty="0" err="1"/>
              <a:t>cần</a:t>
            </a:r>
            <a:r>
              <a:rPr lang="en-US" sz="2800" dirty="0"/>
              <a:t> </a:t>
            </a:r>
            <a:r>
              <a:rPr lang="en-US" sz="2800" dirty="0" err="1"/>
              <a:t>thiết</a:t>
            </a:r>
            <a:r>
              <a:rPr lang="en-US" sz="2800" dirty="0"/>
              <a:t>.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lang="en-US" sz="2800" dirty="0" err="1"/>
              <a:t>Chúng</a:t>
            </a:r>
            <a:r>
              <a:rPr lang="en-US" sz="2800" dirty="0"/>
              <a:t> ta </a:t>
            </a:r>
            <a:r>
              <a:rPr lang="en-US" sz="2800" dirty="0" err="1"/>
              <a:t>nên</a:t>
            </a:r>
            <a:r>
              <a:rPr lang="en-US" sz="2800" dirty="0"/>
              <a:t> có </a:t>
            </a:r>
            <a:r>
              <a:rPr lang="en-US" sz="2800" dirty="0" err="1"/>
              <a:t>kê</a:t>
            </a:r>
            <a:r>
              <a:rPr lang="en-US" sz="2800" dirty="0"/>
              <a:t>́ </a:t>
            </a:r>
            <a:r>
              <a:rPr lang="en-US" sz="2800" dirty="0" err="1"/>
              <a:t>hoạch</a:t>
            </a:r>
            <a:r>
              <a:rPr lang="en-US" sz="2800" dirty="0"/>
              <a:t> </a:t>
            </a:r>
            <a:r>
              <a:rPr lang="en-US" sz="2800" dirty="0" err="1"/>
              <a:t>tìm</a:t>
            </a:r>
            <a:r>
              <a:rPr lang="en-US" sz="2800" dirty="0"/>
              <a:t> </a:t>
            </a:r>
            <a:r>
              <a:rPr lang="en-US" sz="2800" dirty="0" err="1"/>
              <a:t>hiểu</a:t>
            </a:r>
            <a:r>
              <a:rPr lang="en-US" sz="2800" dirty="0"/>
              <a:t> </a:t>
            </a:r>
            <a:r>
              <a:rPr lang="en-US" sz="2800" dirty="0" err="1"/>
              <a:t>một</a:t>
            </a:r>
            <a:r>
              <a:rPr lang="en-US" sz="2800" dirty="0"/>
              <a:t> </a:t>
            </a:r>
            <a:r>
              <a:rPr lang="en-US" sz="2800" dirty="0" err="1"/>
              <a:t>ngôn</a:t>
            </a:r>
            <a:r>
              <a:rPr lang="en-US" sz="2800" dirty="0"/>
              <a:t> </a:t>
            </a:r>
            <a:r>
              <a:rPr lang="en-US" sz="2800" dirty="0" err="1"/>
              <a:t>ngữ</a:t>
            </a:r>
            <a:r>
              <a:rPr lang="en-US" sz="2800" dirty="0"/>
              <a:t> </a:t>
            </a:r>
            <a:r>
              <a:rPr lang="en-US" sz="2800" dirty="0" err="1"/>
              <a:t>lập</a:t>
            </a:r>
            <a:r>
              <a:rPr lang="en-US" sz="2800" dirty="0"/>
              <a:t> </a:t>
            </a:r>
            <a:r>
              <a:rPr lang="en-US" sz="2800" dirty="0" err="1"/>
              <a:t>trình</a:t>
            </a:r>
            <a:r>
              <a:rPr lang="en-US" sz="2800" dirty="0"/>
              <a:t> </a:t>
            </a:r>
            <a:r>
              <a:rPr lang="en-US" sz="2800" dirty="0" err="1"/>
              <a:t>mới</a:t>
            </a:r>
            <a:r>
              <a:rPr lang="en-US" sz="2800" dirty="0"/>
              <a:t> </a:t>
            </a:r>
            <a:r>
              <a:rPr lang="en-US" sz="2800" dirty="0" err="1"/>
              <a:t>mỗi</a:t>
            </a:r>
            <a:r>
              <a:rPr lang="en-US" sz="2800" dirty="0"/>
              <a:t> </a:t>
            </a:r>
            <a:r>
              <a:rPr lang="en-US" sz="2800" dirty="0" err="1"/>
              <a:t>năm</a:t>
            </a:r>
            <a:r>
              <a:rPr lang="en-US" sz="2800" dirty="0"/>
              <a:t> </a:t>
            </a:r>
            <a:r>
              <a:rPr lang="en-US" sz="2800" dirty="0" err="1"/>
              <a:t>hoặc</a:t>
            </a:r>
            <a:r>
              <a:rPr lang="en-US" sz="2800" dirty="0"/>
              <a:t> </a:t>
            </a:r>
            <a:r>
              <a:rPr lang="en-US" sz="2800" dirty="0" err="1"/>
              <a:t>lâu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3504" y="10668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Lựa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chọn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ngôn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ngữ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lập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905000"/>
            <a:ext cx="7936992" cy="46863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sô</a:t>
            </a:r>
            <a:r>
              <a:rPr lang="en-US" sz="2800" dirty="0"/>
              <a:t>́ </a:t>
            </a:r>
            <a:r>
              <a:rPr lang="en-US" sz="2800" dirty="0" err="1"/>
              <a:t>các</a:t>
            </a:r>
            <a:r>
              <a:rPr lang="en-US" sz="2800" dirty="0"/>
              <a:t> NNLT </a:t>
            </a:r>
            <a:r>
              <a:rPr lang="en-US" sz="2800" dirty="0" err="1"/>
              <a:t>cấp</a:t>
            </a:r>
            <a:r>
              <a:rPr lang="en-US" sz="2800" dirty="0"/>
              <a:t> </a:t>
            </a:r>
            <a:r>
              <a:rPr lang="en-US" sz="2800" dirty="0" err="1"/>
              <a:t>cao</a:t>
            </a:r>
            <a:r>
              <a:rPr lang="en-US" sz="2800" dirty="0"/>
              <a:t>, </a:t>
            </a:r>
            <a:r>
              <a:rPr lang="en-US" sz="2800" dirty="0" err="1"/>
              <a:t>chúng</a:t>
            </a:r>
            <a:r>
              <a:rPr lang="en-US" sz="2800" dirty="0"/>
              <a:t> </a:t>
            </a:r>
            <a:r>
              <a:rPr lang="en-US" sz="2800" dirty="0" err="1"/>
              <a:t>ta</a:t>
            </a:r>
            <a:r>
              <a:rPr lang="en-US" sz="2800" dirty="0"/>
              <a:t> </a:t>
            </a:r>
            <a:r>
              <a:rPr lang="en-US" sz="2800" dirty="0" err="1"/>
              <a:t>nên</a:t>
            </a:r>
            <a:r>
              <a:rPr lang="en-US" sz="2800" dirty="0"/>
              <a:t> </a:t>
            </a:r>
            <a:r>
              <a:rPr lang="en-US" sz="2800" dirty="0" err="1"/>
              <a:t>biết</a:t>
            </a:r>
            <a:r>
              <a:rPr lang="en-US" sz="2800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 err="1"/>
              <a:t>Ngôn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r>
              <a:rPr lang="en-US" sz="2600" dirty="0"/>
              <a:t> </a:t>
            </a:r>
            <a:r>
              <a:rPr lang="en-US" sz="2600" dirty="0" err="1"/>
              <a:t>dạng</a:t>
            </a:r>
            <a:r>
              <a:rPr lang="en-US" sz="2600" dirty="0"/>
              <a:t> </a:t>
            </a:r>
            <a:r>
              <a:rPr lang="en-US" sz="2600" dirty="0" err="1"/>
              <a:t>mệnh</a:t>
            </a:r>
            <a:r>
              <a:rPr lang="en-US" sz="2600" dirty="0"/>
              <a:t> </a:t>
            </a:r>
            <a:r>
              <a:rPr lang="en-US" sz="2600" dirty="0" err="1"/>
              <a:t>lệnh</a:t>
            </a:r>
            <a:r>
              <a:rPr lang="en-US" sz="2600" dirty="0"/>
              <a:t> </a:t>
            </a:r>
            <a:r>
              <a:rPr lang="en-US" sz="2600" dirty="0" err="1"/>
              <a:t>cấp</a:t>
            </a:r>
            <a:r>
              <a:rPr lang="en-US" sz="2600" dirty="0"/>
              <a:t> </a:t>
            </a:r>
            <a:r>
              <a:rPr lang="en-US" sz="2600" dirty="0" err="1"/>
              <a:t>thấp</a:t>
            </a:r>
            <a:r>
              <a:rPr lang="en-US" sz="2600" dirty="0"/>
              <a:t>: C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 err="1"/>
              <a:t>Ngôn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r>
              <a:rPr lang="en-US" sz="2600" dirty="0"/>
              <a:t> </a:t>
            </a:r>
            <a:r>
              <a:rPr lang="en-US" sz="2600" dirty="0" err="1"/>
              <a:t>dạng</a:t>
            </a:r>
            <a:r>
              <a:rPr lang="en-US" sz="2600" dirty="0"/>
              <a:t> </a:t>
            </a:r>
            <a:r>
              <a:rPr lang="en-US" sz="2600" dirty="0" err="1"/>
              <a:t>mệnh</a:t>
            </a:r>
            <a:r>
              <a:rPr lang="en-US" sz="2600" dirty="0"/>
              <a:t> </a:t>
            </a:r>
            <a:r>
              <a:rPr lang="en-US" sz="2600" dirty="0" err="1"/>
              <a:t>lệnh</a:t>
            </a:r>
            <a:r>
              <a:rPr lang="en-US" sz="2600" dirty="0"/>
              <a:t> </a:t>
            </a:r>
            <a:r>
              <a:rPr lang="en-US" sz="2600" dirty="0" err="1"/>
              <a:t>cấp</a:t>
            </a:r>
            <a:r>
              <a:rPr lang="en-US" sz="2600" dirty="0"/>
              <a:t> </a:t>
            </a:r>
            <a:r>
              <a:rPr lang="en-US" sz="2600" dirty="0" err="1"/>
              <a:t>cao</a:t>
            </a:r>
            <a:r>
              <a:rPr lang="en-US" sz="2600" dirty="0"/>
              <a:t>: Ada, Common lisp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 err="1"/>
              <a:t>Ngôn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r>
              <a:rPr lang="en-US" sz="2600" dirty="0"/>
              <a:t> </a:t>
            </a:r>
            <a:r>
              <a:rPr lang="en-US" sz="2600" dirty="0" err="1"/>
              <a:t>dạng</a:t>
            </a:r>
            <a:r>
              <a:rPr lang="en-US" sz="2600" dirty="0"/>
              <a:t> </a:t>
            </a:r>
            <a:r>
              <a:rPr lang="en-US" sz="2600" dirty="0" err="1"/>
              <a:t>hàm</a:t>
            </a:r>
            <a:r>
              <a:rPr lang="en-US" sz="2600" dirty="0"/>
              <a:t>: </a:t>
            </a:r>
            <a:r>
              <a:rPr lang="en-US" sz="2600" dirty="0" err="1"/>
              <a:t>Caml</a:t>
            </a:r>
            <a:r>
              <a:rPr lang="en-US" sz="2600" dirty="0"/>
              <a:t>, Haskell, Common lisp.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 err="1"/>
              <a:t>Ngôn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r>
              <a:rPr lang="en-US" sz="2600" dirty="0"/>
              <a:t> </a:t>
            </a:r>
            <a:r>
              <a:rPr lang="en-US" sz="2600" dirty="0" err="1"/>
              <a:t>hướng</a:t>
            </a:r>
            <a:r>
              <a:rPr lang="en-US" sz="2600" dirty="0"/>
              <a:t> </a:t>
            </a:r>
            <a:r>
              <a:rPr lang="en-US" sz="2600" dirty="0" err="1"/>
              <a:t>đối</a:t>
            </a:r>
            <a:r>
              <a:rPr lang="en-US" sz="2600" dirty="0"/>
              <a:t> </a:t>
            </a:r>
            <a:r>
              <a:rPr lang="en-US" sz="2600" dirty="0" err="1"/>
              <a:t>tượng</a:t>
            </a:r>
            <a:r>
              <a:rPr lang="en-US" sz="2600" dirty="0"/>
              <a:t>: C#, Java, Smalltalk…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 err="1"/>
              <a:t>Ngôn</a:t>
            </a:r>
            <a:r>
              <a:rPr lang="en-US" sz="2600" dirty="0"/>
              <a:t> </a:t>
            </a:r>
            <a:r>
              <a:rPr lang="en-US" sz="2600" dirty="0" err="1"/>
              <a:t>ngữ</a:t>
            </a:r>
            <a:r>
              <a:rPr lang="en-US" sz="2600" dirty="0"/>
              <a:t> logic: Prolog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0ACD04-9379-4C4B-8C3A-624C73E1B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ACD691-93D9-4AE3-A06B-21EE1196B4E3}"/>
              </a:ext>
            </a:extLst>
          </p:cNvPr>
          <p:cNvSpPr txBox="1">
            <a:spLocks/>
          </p:cNvSpPr>
          <p:nvPr/>
        </p:nvSpPr>
        <p:spPr>
          <a:xfrm>
            <a:off x="603504" y="10668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Lựa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chọn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ngôn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ngữ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lập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905000"/>
            <a:ext cx="7936992" cy="4686300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  <a:spcBef>
                <a:spcPts val="600"/>
              </a:spcBef>
            </a:pPr>
            <a:r>
              <a:rPr lang="en-US" sz="3400" dirty="0" err="1"/>
              <a:t>Một</a:t>
            </a:r>
            <a:r>
              <a:rPr lang="en-US" sz="3400" dirty="0"/>
              <a:t> </a:t>
            </a:r>
            <a:r>
              <a:rPr lang="en-US" sz="3400" dirty="0" err="1"/>
              <a:t>sô</a:t>
            </a:r>
            <a:r>
              <a:rPr lang="en-US" sz="3400" dirty="0"/>
              <a:t>́ </a:t>
            </a:r>
            <a:r>
              <a:rPr lang="en-US" sz="3400" dirty="0" err="1"/>
              <a:t>ngôn</a:t>
            </a:r>
            <a:r>
              <a:rPr lang="en-US" sz="3400" dirty="0"/>
              <a:t> </a:t>
            </a:r>
            <a:r>
              <a:rPr lang="en-US" sz="3400" dirty="0" err="1"/>
              <a:t>ngữ</a:t>
            </a:r>
            <a:r>
              <a:rPr lang="en-US" sz="3400" dirty="0"/>
              <a:t> </a:t>
            </a:r>
            <a:r>
              <a:rPr lang="en-US" sz="3400" dirty="0" err="1"/>
              <a:t>được</a:t>
            </a:r>
            <a:r>
              <a:rPr lang="en-US" sz="3400" dirty="0"/>
              <a:t> </a:t>
            </a:r>
            <a:r>
              <a:rPr lang="en-US" sz="3400" dirty="0" err="1"/>
              <a:t>ưa</a:t>
            </a:r>
            <a:r>
              <a:rPr lang="en-US" sz="3400" dirty="0"/>
              <a:t> </a:t>
            </a:r>
            <a:r>
              <a:rPr lang="en-US" sz="3400" dirty="0" err="1"/>
              <a:t>thích</a:t>
            </a:r>
            <a:r>
              <a:rPr lang="en-US" sz="3400" dirty="0"/>
              <a:t> </a:t>
            </a:r>
            <a:r>
              <a:rPr lang="en-US" sz="3400" dirty="0" err="1"/>
              <a:t>khác</a:t>
            </a:r>
            <a:r>
              <a:rPr lang="en-US" sz="3400" dirty="0"/>
              <a:t>: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sz="3100" dirty="0"/>
              <a:t>PHP 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sz="3100" dirty="0" err="1"/>
              <a:t>Javascript</a:t>
            </a:r>
            <a:r>
              <a:rPr lang="en-US" sz="3100" dirty="0"/>
              <a:t> or </a:t>
            </a:r>
            <a:r>
              <a:rPr lang="en-US" sz="3100" dirty="0" err="1"/>
              <a:t>ECMAScript</a:t>
            </a:r>
            <a:endParaRPr lang="en-US" sz="3100" dirty="0"/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sz="3100" dirty="0"/>
              <a:t>Python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sz="3100" dirty="0"/>
              <a:t>Ruby</a:t>
            </a:r>
          </a:p>
          <a:p>
            <a:pPr lvl="1" algn="just">
              <a:lnSpc>
                <a:spcPct val="140000"/>
              </a:lnSpc>
              <a:spcBef>
                <a:spcPts val="600"/>
              </a:spcBef>
            </a:pPr>
            <a:r>
              <a:rPr lang="en-US" sz="3100" dirty="0"/>
              <a:t>C++</a:t>
            </a:r>
          </a:p>
          <a:p>
            <a:pPr algn="just">
              <a:lnSpc>
                <a:spcPct val="140000"/>
              </a:lnSpc>
              <a:spcBef>
                <a:spcPts val="600"/>
              </a:spcBef>
            </a:pPr>
            <a:r>
              <a:rPr lang="en-US" sz="3100" dirty="0" err="1"/>
              <a:t>Xét</a:t>
            </a:r>
            <a:r>
              <a:rPr lang="en-US" sz="3100" dirty="0"/>
              <a:t> </a:t>
            </a:r>
            <a:r>
              <a:rPr lang="en-US" sz="3100" dirty="0" err="1"/>
              <a:t>vê</a:t>
            </a:r>
            <a:r>
              <a:rPr lang="en-US" sz="3100" dirty="0"/>
              <a:t>̀ </a:t>
            </a:r>
            <a:r>
              <a:rPr lang="en-US" sz="3100" dirty="0" err="1"/>
              <a:t>mặt</a:t>
            </a:r>
            <a:r>
              <a:rPr lang="en-US" sz="3100" dirty="0"/>
              <a:t> </a:t>
            </a:r>
            <a:r>
              <a:rPr lang="en-US" sz="3100" dirty="0" err="1"/>
              <a:t>hiệu</a:t>
            </a:r>
            <a:r>
              <a:rPr lang="en-US" sz="3100" dirty="0"/>
              <a:t> quả, </a:t>
            </a:r>
            <a:r>
              <a:rPr lang="en-US" sz="3100" dirty="0" err="1"/>
              <a:t>thông</a:t>
            </a:r>
            <a:r>
              <a:rPr lang="en-US" sz="3100" dirty="0"/>
              <a:t> </a:t>
            </a:r>
            <a:r>
              <a:rPr lang="en-US" sz="3100" dirty="0" err="1"/>
              <a:t>thường</a:t>
            </a:r>
            <a:r>
              <a:rPr lang="en-US" sz="3100" dirty="0"/>
              <a:t> </a:t>
            </a:r>
            <a:r>
              <a:rPr lang="en-US" sz="3100" dirty="0" err="1"/>
              <a:t>mọi</a:t>
            </a:r>
            <a:r>
              <a:rPr lang="en-US" sz="3100" dirty="0"/>
              <a:t> </a:t>
            </a:r>
            <a:r>
              <a:rPr lang="en-US" sz="3100" dirty="0" err="1"/>
              <a:t>người</a:t>
            </a:r>
            <a:r>
              <a:rPr lang="en-US" sz="3100" dirty="0"/>
              <a:t> </a:t>
            </a:r>
            <a:r>
              <a:rPr lang="en-US" sz="3100" dirty="0" err="1"/>
              <a:t>thường</a:t>
            </a:r>
            <a:r>
              <a:rPr lang="en-US" sz="3100" dirty="0"/>
              <a:t> </a:t>
            </a:r>
            <a:r>
              <a:rPr lang="en-US" sz="3100" dirty="0" err="1"/>
              <a:t>chọn</a:t>
            </a:r>
            <a:r>
              <a:rPr lang="en-US" sz="3100" dirty="0"/>
              <a:t> </a:t>
            </a:r>
            <a:r>
              <a:rPr lang="en-US" sz="3100" dirty="0" err="1"/>
              <a:t>ngôn</a:t>
            </a:r>
            <a:r>
              <a:rPr lang="en-US" sz="3100" dirty="0"/>
              <a:t> </a:t>
            </a:r>
            <a:r>
              <a:rPr lang="en-US" sz="3100" dirty="0" err="1"/>
              <a:t>ngữ</a:t>
            </a:r>
            <a:r>
              <a:rPr lang="en-US" sz="3100" dirty="0"/>
              <a:t> </a:t>
            </a:r>
            <a:r>
              <a:rPr lang="en-US" sz="3100" dirty="0" err="1"/>
              <a:t>cấp</a:t>
            </a:r>
            <a:r>
              <a:rPr lang="en-US" sz="3100" dirty="0"/>
              <a:t> </a:t>
            </a:r>
            <a:r>
              <a:rPr lang="en-US" sz="3100" dirty="0" err="1"/>
              <a:t>cao</a:t>
            </a:r>
            <a:r>
              <a:rPr lang="en-US" sz="3100" dirty="0"/>
              <a:t> </a:t>
            </a:r>
            <a:r>
              <a:rPr lang="en-US" sz="3100" dirty="0" err="1"/>
              <a:t>đê</a:t>
            </a:r>
            <a:r>
              <a:rPr lang="en-US" sz="3100" dirty="0"/>
              <a:t>̉ </a:t>
            </a:r>
            <a:r>
              <a:rPr lang="en-US" sz="3100" dirty="0" err="1"/>
              <a:t>tìm</a:t>
            </a:r>
            <a:r>
              <a:rPr lang="en-US" sz="3100" dirty="0"/>
              <a:t> </a:t>
            </a:r>
            <a:r>
              <a:rPr lang="en-US" sz="3100" dirty="0" err="1"/>
              <a:t>hiểu</a:t>
            </a:r>
            <a:r>
              <a:rPr lang="en-US" sz="3100" dirty="0"/>
              <a:t>. Vì </a:t>
            </a:r>
            <a:r>
              <a:rPr lang="en-US" sz="3100" dirty="0" err="1"/>
              <a:t>các</a:t>
            </a:r>
            <a:r>
              <a:rPr lang="en-US" sz="3100" dirty="0"/>
              <a:t> NNLT </a:t>
            </a:r>
            <a:r>
              <a:rPr lang="en-US" sz="3100" dirty="0" err="1"/>
              <a:t>cấp</a:t>
            </a:r>
            <a:r>
              <a:rPr lang="en-US" sz="3100" dirty="0"/>
              <a:t> </a:t>
            </a:r>
            <a:r>
              <a:rPr lang="en-US" sz="3100" dirty="0" err="1"/>
              <a:t>cao</a:t>
            </a:r>
            <a:r>
              <a:rPr lang="en-US" sz="3100" dirty="0"/>
              <a:t> </a:t>
            </a:r>
            <a:r>
              <a:rPr lang="en-US" sz="3100" dirty="0" err="1"/>
              <a:t>thường</a:t>
            </a:r>
            <a:r>
              <a:rPr lang="en-US" sz="3100" dirty="0"/>
              <a:t> </a:t>
            </a:r>
            <a:r>
              <a:rPr lang="en-US" sz="3100" dirty="0" err="1"/>
              <a:t>sử</a:t>
            </a:r>
            <a:r>
              <a:rPr lang="en-US" sz="3100" dirty="0"/>
              <a:t> </a:t>
            </a:r>
            <a:r>
              <a:rPr lang="en-US" sz="3100" dirty="0" err="1"/>
              <a:t>dụng</a:t>
            </a:r>
            <a:r>
              <a:rPr lang="en-US" sz="3100" dirty="0"/>
              <a:t> </a:t>
            </a:r>
            <a:r>
              <a:rPr lang="en-US" sz="3100" dirty="0" err="1"/>
              <a:t>bộ</a:t>
            </a:r>
            <a:r>
              <a:rPr lang="en-US" sz="3100" dirty="0"/>
              <a:t> </a:t>
            </a:r>
            <a:r>
              <a:rPr lang="en-US" sz="3100" dirty="0" err="1"/>
              <a:t>nhớ</a:t>
            </a:r>
            <a:r>
              <a:rPr lang="en-US" sz="3100" dirty="0"/>
              <a:t> </a:t>
            </a:r>
            <a:r>
              <a:rPr lang="en-US" sz="3100" dirty="0" err="1"/>
              <a:t>quản</a:t>
            </a:r>
            <a:r>
              <a:rPr lang="en-US" sz="3100" dirty="0"/>
              <a:t> </a:t>
            </a:r>
            <a:r>
              <a:rPr lang="en-US" sz="3100" dirty="0" err="1"/>
              <a:t>lý</a:t>
            </a:r>
            <a:r>
              <a:rPr lang="en-US" sz="3100" dirty="0"/>
              <a:t> </a:t>
            </a:r>
            <a:r>
              <a:rPr lang="en-US" sz="3100" dirty="0" err="1"/>
              <a:t>tư</a:t>
            </a:r>
            <a:r>
              <a:rPr lang="en-US" sz="3100" dirty="0"/>
              <a:t>̣ </a:t>
            </a:r>
            <a:r>
              <a:rPr lang="en-US" sz="3100" dirty="0" err="1"/>
              <a:t>động</a:t>
            </a:r>
            <a:r>
              <a:rPr lang="en-US" sz="3100" dirty="0"/>
              <a:t>, là </a:t>
            </a:r>
            <a:r>
              <a:rPr lang="en-US" sz="3100" dirty="0" err="1"/>
              <a:t>yêu</a:t>
            </a:r>
            <a:r>
              <a:rPr lang="en-US" sz="3100" dirty="0"/>
              <a:t> </a:t>
            </a:r>
            <a:r>
              <a:rPr lang="en-US" sz="3100" dirty="0" err="1"/>
              <a:t>cầu</a:t>
            </a:r>
            <a:r>
              <a:rPr lang="en-US" sz="3100" dirty="0"/>
              <a:t> </a:t>
            </a:r>
            <a:r>
              <a:rPr lang="en-US" sz="3100" dirty="0" err="1"/>
              <a:t>của</a:t>
            </a:r>
            <a:r>
              <a:rPr lang="en-US" sz="3100" dirty="0"/>
              <a:t> </a:t>
            </a:r>
            <a:r>
              <a:rPr lang="en-US" sz="3100" dirty="0" err="1"/>
              <a:t>đa</a:t>
            </a:r>
            <a:r>
              <a:rPr lang="en-US" sz="3100" dirty="0"/>
              <a:t> </a:t>
            </a:r>
            <a:r>
              <a:rPr lang="en-US" sz="3100" dirty="0" err="1"/>
              <a:t>sô</a:t>
            </a:r>
            <a:r>
              <a:rPr lang="en-US" sz="3100" dirty="0"/>
              <a:t>́ </a:t>
            </a:r>
            <a:r>
              <a:rPr lang="en-US" sz="3100" dirty="0" err="1"/>
              <a:t>ứng</a:t>
            </a:r>
            <a:r>
              <a:rPr lang="en-US" sz="3100" dirty="0"/>
              <a:t> </a:t>
            </a:r>
            <a:r>
              <a:rPr lang="en-US" sz="3100" dirty="0" err="1"/>
              <a:t>dụng</a:t>
            </a:r>
            <a:r>
              <a:rPr lang="en-US" sz="3100" dirty="0"/>
              <a:t> </a:t>
            </a:r>
            <a:r>
              <a:rPr lang="en-US" sz="3100" dirty="0" err="1"/>
              <a:t>thời</a:t>
            </a:r>
            <a:r>
              <a:rPr lang="en-US" sz="3100" dirty="0"/>
              <a:t> </a:t>
            </a:r>
            <a:r>
              <a:rPr lang="en-US" sz="3100" dirty="0" err="1"/>
              <a:t>gian</a:t>
            </a:r>
            <a:r>
              <a:rPr lang="en-US" sz="3100" dirty="0"/>
              <a:t> </a:t>
            </a:r>
            <a:r>
              <a:rPr lang="en-US" sz="3100" dirty="0" err="1"/>
              <a:t>thực</a:t>
            </a:r>
            <a:r>
              <a:rPr lang="en-US" sz="3100" dirty="0"/>
              <a:t> (real – time).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486C5DE-EB64-4449-971E-914CEB535AFD}"/>
              </a:ext>
            </a:extLst>
          </p:cNvPr>
          <p:cNvSpPr txBox="1">
            <a:spLocks/>
          </p:cNvSpPr>
          <p:nvPr/>
        </p:nvSpPr>
        <p:spPr>
          <a:xfrm>
            <a:off x="603504" y="10668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Lựa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chọn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ngôn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ngữ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lập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E7DC5A2F-DF19-4467-87E8-7B35F653C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905000"/>
            <a:ext cx="7936992" cy="472440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tạo</a:t>
            </a:r>
            <a:r>
              <a:rPr lang="en-US" sz="2400" dirty="0"/>
              <a:t>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phần</a:t>
            </a:r>
            <a:r>
              <a:rPr lang="en-US" sz="2400" dirty="0"/>
              <a:t> </a:t>
            </a:r>
            <a:r>
              <a:rPr lang="en-US" sz="2400" dirty="0" err="1"/>
              <a:t>mềm</a:t>
            </a:r>
            <a:r>
              <a:rPr lang="en-US" sz="2400" dirty="0"/>
              <a:t> (có </a:t>
            </a:r>
            <a:r>
              <a:rPr lang="en-US" sz="2400" dirty="0" err="1"/>
              <a:t>ứng</a:t>
            </a:r>
            <a:r>
              <a:rPr lang="en-US" sz="2400" dirty="0"/>
              <a:t> </a:t>
            </a:r>
            <a:r>
              <a:rPr lang="en-US" sz="2400" dirty="0" err="1"/>
              <a:t>dụng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trọng</a:t>
            </a:r>
            <a:r>
              <a:rPr lang="en-US" sz="2400" dirty="0"/>
              <a:t>), </a:t>
            </a:r>
            <a:r>
              <a:rPr lang="en-US" sz="2400" dirty="0" err="1"/>
              <a:t>chúng</a:t>
            </a:r>
            <a:r>
              <a:rPr lang="en-US" sz="2400" dirty="0"/>
              <a:t> ta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chọn</a:t>
            </a:r>
            <a:r>
              <a:rPr lang="en-US" sz="2400" dirty="0"/>
              <a:t> 1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với</a:t>
            </a:r>
            <a:r>
              <a:rPr lang="en-US" sz="2400" dirty="0"/>
              <a:t>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chuẩn</a:t>
            </a:r>
            <a:r>
              <a:rPr lang="en-US" sz="2400" dirty="0"/>
              <a:t> </a:t>
            </a:r>
            <a:r>
              <a:rPr lang="en-US" sz="2400" dirty="0" err="1"/>
              <a:t>bởi</a:t>
            </a:r>
            <a:r>
              <a:rPr lang="en-US" sz="2400" dirty="0"/>
              <a:t>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tô</a:t>
            </a:r>
            <a:r>
              <a:rPr lang="en-US" sz="2400" dirty="0"/>
              <a:t>̉ </a:t>
            </a:r>
            <a:r>
              <a:rPr lang="en-US" sz="2400" dirty="0" err="1"/>
              <a:t>chức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r>
              <a:rPr lang="en-US" sz="2400" dirty="0"/>
              <a:t> </a:t>
            </a:r>
            <a:r>
              <a:rPr lang="en-US" sz="2400" dirty="0" err="1"/>
              <a:t>chuẩn</a:t>
            </a:r>
            <a:r>
              <a:rPr lang="en-US" sz="2400" dirty="0"/>
              <a:t> </a:t>
            </a:r>
            <a:r>
              <a:rPr lang="en-US" sz="2400" dirty="0" err="1"/>
              <a:t>hóa</a:t>
            </a:r>
            <a:r>
              <a:rPr lang="en-US" sz="2400" dirty="0"/>
              <a:t> (ISO, ANSI, IEEE, …).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được</a:t>
            </a:r>
            <a:r>
              <a:rPr lang="en-US" sz="2400" dirty="0"/>
              <a:t> </a:t>
            </a:r>
            <a:r>
              <a:rPr lang="en-US" sz="2400" dirty="0" err="1"/>
              <a:t>kiểm</a:t>
            </a:r>
            <a:r>
              <a:rPr lang="en-US" sz="2400" dirty="0"/>
              <a:t> </a:t>
            </a:r>
            <a:r>
              <a:rPr lang="en-US" sz="2400" dirty="0" err="1"/>
              <a:t>soát</a:t>
            </a:r>
            <a:r>
              <a:rPr lang="en-US" sz="2400" dirty="0"/>
              <a:t> </a:t>
            </a:r>
            <a:r>
              <a:rPr lang="en-US" sz="2400" dirty="0" err="1"/>
              <a:t>điều</a:t>
            </a:r>
            <a:r>
              <a:rPr lang="en-US" sz="2400" dirty="0"/>
              <a:t> </a:t>
            </a:r>
            <a:r>
              <a:rPr lang="en-US" sz="2400" dirty="0" err="1"/>
              <a:t>khiển</a:t>
            </a:r>
            <a:r>
              <a:rPr lang="en-US" sz="2400" dirty="0"/>
              <a:t> </a:t>
            </a:r>
            <a:r>
              <a:rPr lang="en-US" sz="2400" dirty="0" err="1"/>
              <a:t>bởi</a:t>
            </a:r>
            <a:r>
              <a:rPr lang="en-US" sz="2400" dirty="0"/>
              <a:t>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cấp</a:t>
            </a:r>
            <a:r>
              <a:rPr lang="en-US" sz="2400" dirty="0"/>
              <a:t> (</a:t>
            </a:r>
            <a:r>
              <a:rPr lang="en-US" sz="2400" dirty="0" err="1"/>
              <a:t>hoặc</a:t>
            </a:r>
            <a:r>
              <a:rPr lang="en-US" sz="2400" dirty="0"/>
              <a:t> </a:t>
            </a:r>
            <a:r>
              <a:rPr lang="en-US" sz="2400" dirty="0" err="1"/>
              <a:t>tê</a:t>
            </a:r>
            <a:r>
              <a:rPr lang="en-US" sz="2400" dirty="0"/>
              <a:t>̣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bởi</a:t>
            </a:r>
            <a:r>
              <a:rPr lang="en-US" sz="2400" dirty="0"/>
              <a:t> </a:t>
            </a:r>
            <a:r>
              <a:rPr lang="en-US" sz="2400" dirty="0" err="1"/>
              <a:t>một</a:t>
            </a:r>
            <a:r>
              <a:rPr lang="en-US" sz="2400" dirty="0"/>
              <a:t> cá </a:t>
            </a:r>
            <a:r>
              <a:rPr lang="en-US" sz="2400" dirty="0" err="1"/>
              <a:t>nhân</a:t>
            </a:r>
            <a:r>
              <a:rPr lang="en-US" sz="2400" dirty="0"/>
              <a:t> </a:t>
            </a:r>
            <a:r>
              <a:rPr lang="en-US" sz="2400" dirty="0" err="1"/>
              <a:t>nào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). Nó có </a:t>
            </a:r>
            <a:r>
              <a:rPr lang="en-US" sz="2400" dirty="0" err="1"/>
              <a:t>thê</a:t>
            </a:r>
            <a:r>
              <a:rPr lang="en-US" sz="2400" dirty="0"/>
              <a:t>̉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đổi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những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mà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đầu</a:t>
            </a:r>
            <a:r>
              <a:rPr lang="en-US" sz="2400" dirty="0"/>
              <a:t> </a:t>
            </a:r>
            <a:r>
              <a:rPr lang="en-US" sz="2400" dirty="0" err="1"/>
              <a:t>tư</a:t>
            </a:r>
            <a:r>
              <a:rPr lang="en-US" sz="2400" dirty="0"/>
              <a:t> </a:t>
            </a:r>
            <a:r>
              <a:rPr lang="en-US" sz="2400" dirty="0" err="1"/>
              <a:t>lớn</a:t>
            </a:r>
            <a:r>
              <a:rPr lang="en-US" sz="2400" dirty="0"/>
              <a:t> </a:t>
            </a:r>
            <a:r>
              <a:rPr lang="en-US" sz="2400" dirty="0" err="1"/>
              <a:t>thành</a:t>
            </a:r>
            <a:r>
              <a:rPr lang="en-US" sz="2400" dirty="0"/>
              <a:t> </a:t>
            </a:r>
            <a:r>
              <a:rPr lang="en-US" sz="2400" dirty="0" err="1"/>
              <a:t>vô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trị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đêm</a:t>
            </a:r>
            <a:r>
              <a:rPr lang="en-US" sz="2400" dirty="0"/>
              <a:t>. </a:t>
            </a:r>
            <a:r>
              <a:rPr lang="en-US" sz="2400" dirty="0" err="1"/>
              <a:t>Tuy</a:t>
            </a:r>
            <a:r>
              <a:rPr lang="en-US" sz="2400" dirty="0"/>
              <a:t> </a:t>
            </a:r>
            <a:r>
              <a:rPr lang="en-US" sz="2400" dirty="0" err="1"/>
              <a:t>nhiên</a:t>
            </a:r>
            <a:r>
              <a:rPr lang="en-US" sz="2400" dirty="0"/>
              <a:t> </a:t>
            </a:r>
            <a:r>
              <a:rPr lang="en-US" sz="2400" dirty="0" err="1"/>
              <a:t>những</a:t>
            </a:r>
            <a:r>
              <a:rPr lang="en-US" sz="2400" dirty="0"/>
              <a:t>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loại</a:t>
            </a:r>
            <a:r>
              <a:rPr lang="en-US" sz="2400" dirty="0"/>
              <a:t> </a:t>
            </a:r>
            <a:r>
              <a:rPr lang="en-US" sz="2400" dirty="0" err="1"/>
              <a:t>này</a:t>
            </a:r>
            <a:r>
              <a:rPr lang="en-US" sz="2400" dirty="0"/>
              <a:t> </a:t>
            </a:r>
            <a:r>
              <a:rPr lang="en-US" sz="2400" dirty="0" err="1"/>
              <a:t>thường</a:t>
            </a:r>
            <a:r>
              <a:rPr lang="en-US" sz="2400" dirty="0"/>
              <a:t> </a:t>
            </a:r>
            <a:r>
              <a:rPr lang="en-US" sz="2400" dirty="0" err="1"/>
              <a:t>đem</a:t>
            </a:r>
            <a:r>
              <a:rPr lang="en-US" sz="2400" dirty="0"/>
              <a:t> </a:t>
            </a:r>
            <a:r>
              <a:rPr lang="en-US" sz="2400" dirty="0" err="1"/>
              <a:t>lại</a:t>
            </a:r>
            <a:r>
              <a:rPr lang="en-US" sz="2400" dirty="0"/>
              <a:t> </a:t>
            </a:r>
            <a:r>
              <a:rPr lang="en-US" sz="2400" dirty="0" err="1"/>
              <a:t>lợi</a:t>
            </a:r>
            <a:r>
              <a:rPr lang="en-US" sz="2400" dirty="0"/>
              <a:t> </a:t>
            </a:r>
            <a:r>
              <a:rPr lang="en-US" sz="2400" dirty="0" err="1"/>
              <a:t>ích</a:t>
            </a:r>
            <a:r>
              <a:rPr lang="en-US" sz="2400" dirty="0"/>
              <a:t> là </a:t>
            </a:r>
            <a:r>
              <a:rPr lang="en-US" sz="2400" dirty="0" err="1"/>
              <a:t>thường</a:t>
            </a:r>
            <a:r>
              <a:rPr lang="en-US" sz="2400" dirty="0"/>
              <a:t> </a:t>
            </a:r>
            <a:r>
              <a:rPr lang="en-US" sz="2400" dirty="0" err="1"/>
              <a:t>cung</a:t>
            </a:r>
            <a:r>
              <a:rPr lang="en-US" sz="2400" dirty="0"/>
              <a:t> </a:t>
            </a:r>
            <a:r>
              <a:rPr lang="en-US" sz="2400" dirty="0" err="1"/>
              <a:t>cấp</a:t>
            </a:r>
            <a:r>
              <a:rPr lang="en-US" sz="2400" dirty="0"/>
              <a:t> </a:t>
            </a:r>
            <a:r>
              <a:rPr lang="en-US" sz="2400" dirty="0" err="1"/>
              <a:t>các</a:t>
            </a:r>
            <a:r>
              <a:rPr lang="en-US" sz="2400" dirty="0"/>
              <a:t> free, open-source.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66A4DB-0A91-4187-9808-5F584D5B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02EE1A-0FD5-43DB-93C3-3A0FD70B0D58}"/>
              </a:ext>
            </a:extLst>
          </p:cNvPr>
          <p:cNvSpPr txBox="1">
            <a:spLocks/>
          </p:cNvSpPr>
          <p:nvPr/>
        </p:nvSpPr>
        <p:spPr>
          <a:xfrm>
            <a:off x="603504" y="10668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Lựa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chọn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ngôn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ngữ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lập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696" y="1951037"/>
            <a:ext cx="3727704" cy="39925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sô</a:t>
            </a:r>
            <a:r>
              <a:rPr lang="en-US" sz="2400" dirty="0"/>
              <a:t>́ </a:t>
            </a:r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chuẩn</a:t>
            </a:r>
            <a:r>
              <a:rPr lang="en-US" sz="2400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C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C++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C#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Common Lisp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/>
              <a:t>Prolog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/>
              <a:t>ECMAScript</a:t>
            </a:r>
            <a:endParaRPr lang="en-US" sz="2000" dirty="0"/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000" dirty="0" err="1"/>
              <a:t>Ada</a:t>
            </a:r>
            <a:r>
              <a:rPr lang="en-US" sz="2000" dirty="0"/>
              <a:t>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95800" y="1943101"/>
            <a:ext cx="4343400" cy="39925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Một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sô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́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ngôn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ngữ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không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chuẩn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sz="2000" dirty="0"/>
              <a:t>Python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Ruby</a:t>
            </a:r>
          </a:p>
          <a:p>
            <a:pPr marL="742950" marR="0" lvl="1" indent="-285750" algn="just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F1839762-4CFF-40EB-8722-CE7833E4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06F3E9-1D32-4A03-A624-693E28782049}"/>
              </a:ext>
            </a:extLst>
          </p:cNvPr>
          <p:cNvSpPr txBox="1">
            <a:spLocks/>
          </p:cNvSpPr>
          <p:nvPr/>
        </p:nvSpPr>
        <p:spPr>
          <a:xfrm>
            <a:off x="603504" y="10668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Lựa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chọn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ngôn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ngữ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lập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5696" y="1828800"/>
            <a:ext cx="7924800" cy="4297363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dirty="0" err="1"/>
              <a:t>Một</a:t>
            </a:r>
            <a:r>
              <a:rPr lang="en-US" dirty="0"/>
              <a:t> </a:t>
            </a:r>
            <a:r>
              <a:rPr lang="en-US" dirty="0" err="1"/>
              <a:t>sô</a:t>
            </a:r>
            <a:r>
              <a:rPr lang="en-US" dirty="0"/>
              <a:t>́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sản</a:t>
            </a:r>
            <a:r>
              <a:rPr lang="en-US" dirty="0"/>
              <a:t> </a:t>
            </a:r>
            <a:r>
              <a:rPr lang="en-US" dirty="0" err="1"/>
              <a:t>xuất</a:t>
            </a:r>
            <a:r>
              <a:rPr lang="en-US" dirty="0"/>
              <a:t> (</a:t>
            </a:r>
            <a:r>
              <a:rPr lang="en-US" dirty="0" err="1"/>
              <a:t>đơn</a:t>
            </a:r>
            <a:r>
              <a:rPr lang="en-US" dirty="0"/>
              <a:t>)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cấp</a:t>
            </a:r>
            <a:r>
              <a:rPr lang="en-US" dirty="0"/>
              <a:t>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đóng</a:t>
            </a:r>
            <a:r>
              <a:rPr lang="en-US" dirty="0"/>
              <a:t> </a:t>
            </a:r>
            <a:r>
              <a:rPr lang="en-US" dirty="0" err="1"/>
              <a:t>gói</a:t>
            </a:r>
            <a:r>
              <a:rPr lang="en-US" dirty="0"/>
              <a:t>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 err="1"/>
              <a:t>VisualBasic</a:t>
            </a:r>
            <a:r>
              <a:rPr lang="en-US" sz="2600" dirty="0"/>
              <a:t> (Microsoft)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Delphi (Borland)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600" dirty="0" err="1"/>
              <a:t>Rebol</a:t>
            </a:r>
            <a:r>
              <a:rPr lang="en-US" sz="2600" dirty="0"/>
              <a:t> (</a:t>
            </a:r>
            <a:r>
              <a:rPr lang="en-US" sz="2600" dirty="0" err="1"/>
              <a:t>RebolTechnologies</a:t>
            </a:r>
            <a:r>
              <a:rPr lang="en-US" sz="2600" dirty="0"/>
              <a:t>)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5AE9244-95CC-4329-AD55-5AF9362C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7F598F-D5E5-4AAF-AFD6-4DC4EC0BC81A}"/>
              </a:ext>
            </a:extLst>
          </p:cNvPr>
          <p:cNvSpPr txBox="1">
            <a:spLocks/>
          </p:cNvSpPr>
          <p:nvPr/>
        </p:nvSpPr>
        <p:spPr>
          <a:xfrm>
            <a:off x="603504" y="10668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Lựa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chọn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ngôn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ngữ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lập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828800"/>
            <a:ext cx="7936992" cy="39624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Maintainable code (</a:t>
            </a:r>
            <a:r>
              <a:rPr lang="en-US" b="1" dirty="0" err="1"/>
              <a:t>Bảo</a:t>
            </a:r>
            <a:r>
              <a:rPr lang="en-US" b="1" dirty="0"/>
              <a:t> trì code)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b="1" dirty="0"/>
              <a:t> 	</a:t>
            </a:r>
            <a:r>
              <a:rPr lang="en-US" dirty="0" err="1"/>
              <a:t>Đê</a:t>
            </a:r>
            <a:r>
              <a:rPr lang="en-US" dirty="0"/>
              <a:t>̉ </a:t>
            </a:r>
            <a:r>
              <a:rPr lang="en-US" dirty="0" err="1"/>
              <a:t>việc</a:t>
            </a:r>
            <a:r>
              <a:rPr lang="en-US" dirty="0"/>
              <a:t> </a:t>
            </a:r>
            <a:r>
              <a:rPr lang="en-US" dirty="0" err="1"/>
              <a:t>bảo</a:t>
            </a:r>
            <a:r>
              <a:rPr lang="en-US" dirty="0"/>
              <a:t> trì code </a:t>
            </a:r>
            <a:r>
              <a:rPr lang="en-US" dirty="0" err="1"/>
              <a:t>được</a:t>
            </a:r>
            <a:r>
              <a:rPr lang="en-US" dirty="0"/>
              <a:t> </a:t>
            </a:r>
            <a:r>
              <a:rPr lang="en-US" dirty="0" err="1"/>
              <a:t>thuận</a:t>
            </a:r>
            <a:r>
              <a:rPr lang="en-US" dirty="0"/>
              <a:t> </a:t>
            </a:r>
            <a:r>
              <a:rPr lang="en-US" dirty="0" err="1"/>
              <a:t>lợi</a:t>
            </a:r>
            <a:r>
              <a:rPr lang="en-US" dirty="0"/>
              <a:t>, code </a:t>
            </a:r>
            <a:r>
              <a:rPr lang="en-US" dirty="0" err="1"/>
              <a:t>cần</a:t>
            </a:r>
            <a:r>
              <a:rPr lang="en-US" dirty="0"/>
              <a:t> </a:t>
            </a:r>
            <a:r>
              <a:rPr lang="en-US" dirty="0" err="1"/>
              <a:t>thỏa</a:t>
            </a:r>
            <a:r>
              <a:rPr lang="en-US" dirty="0"/>
              <a:t> </a:t>
            </a:r>
            <a:r>
              <a:rPr lang="en-US" dirty="0" err="1"/>
              <a:t>những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chuẩn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Understandable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Extendible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Modular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sz="2600" dirty="0"/>
              <a:t>Reusable 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AC1C42-A338-4565-AD48-0BC3D5545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B836DF-4BA7-4474-BD2B-D0CAB4E6C458}"/>
              </a:ext>
            </a:extLst>
          </p:cNvPr>
          <p:cNvSpPr txBox="1">
            <a:spLocks/>
          </p:cNvSpPr>
          <p:nvPr/>
        </p:nvSpPr>
        <p:spPr>
          <a:xfrm>
            <a:off x="603504" y="10668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Lựa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chọn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ngôn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ngữ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lập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828800"/>
            <a:ext cx="7936992" cy="45720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b="1" dirty="0"/>
              <a:t>Understandable code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/>
              <a:t>Code </a:t>
            </a:r>
            <a:r>
              <a:rPr lang="en-US" sz="2400" dirty="0" err="1"/>
              <a:t>được</a:t>
            </a:r>
            <a:r>
              <a:rPr lang="en-US" sz="2400" dirty="0"/>
              <a:t> </a:t>
            </a:r>
            <a:r>
              <a:rPr lang="en-US" sz="2400" dirty="0" err="1"/>
              <a:t>đọc</a:t>
            </a:r>
            <a:r>
              <a:rPr lang="en-US" sz="2400" dirty="0"/>
              <a:t> </a:t>
            </a:r>
            <a:r>
              <a:rPr lang="en-US" sz="2400" dirty="0" err="1"/>
              <a:t>bởi</a:t>
            </a:r>
            <a:r>
              <a:rPr lang="en-US" sz="2400" dirty="0"/>
              <a:t>: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 The compiler (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dịch</a:t>
            </a:r>
            <a:r>
              <a:rPr lang="en-US" dirty="0"/>
              <a:t>).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Code </a:t>
            </a:r>
            <a:r>
              <a:rPr lang="en-US" dirty="0" err="1"/>
              <a:t>cần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cú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nghĩa</a:t>
            </a:r>
            <a:r>
              <a:rPr lang="en-US" dirty="0"/>
              <a:t> </a:t>
            </a:r>
            <a:r>
              <a:rPr lang="en-US" dirty="0" err="1"/>
              <a:t>của</a:t>
            </a:r>
            <a:r>
              <a:rPr lang="en-US" dirty="0"/>
              <a:t> NNLT.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text editor (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trình</a:t>
            </a:r>
            <a:r>
              <a:rPr lang="en-US" dirty="0"/>
              <a:t> </a:t>
            </a:r>
            <a:r>
              <a:rPr lang="en-US" dirty="0" err="1"/>
              <a:t>soạn</a:t>
            </a:r>
            <a:r>
              <a:rPr lang="en-US" dirty="0"/>
              <a:t> </a:t>
            </a:r>
            <a:r>
              <a:rPr lang="en-US" dirty="0" err="1"/>
              <a:t>thảo</a:t>
            </a:r>
            <a:r>
              <a:rPr lang="en-US" dirty="0"/>
              <a:t>).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Code </a:t>
            </a:r>
            <a:r>
              <a:rPr lang="en-US" dirty="0" err="1"/>
              <a:t>cần</a:t>
            </a:r>
            <a:r>
              <a:rPr lang="en-US" dirty="0"/>
              <a:t> </a:t>
            </a:r>
            <a:r>
              <a:rPr lang="en-US" dirty="0" err="1"/>
              <a:t>thuân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những</a:t>
            </a:r>
            <a:r>
              <a:rPr lang="en-US" dirty="0"/>
              <a:t> cú </a:t>
            </a:r>
            <a:r>
              <a:rPr lang="en-US" dirty="0" err="1"/>
              <a:t>pháp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Other tools (</a:t>
            </a:r>
            <a:r>
              <a:rPr lang="en-US" dirty="0" err="1"/>
              <a:t>các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cụ </a:t>
            </a:r>
            <a:r>
              <a:rPr lang="en-US" dirty="0" err="1"/>
              <a:t>khác</a:t>
            </a:r>
            <a:r>
              <a:rPr lang="en-US" dirty="0"/>
              <a:t>).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Code </a:t>
            </a:r>
            <a:r>
              <a:rPr lang="en-US" dirty="0" err="1"/>
              <a:t>phải</a:t>
            </a:r>
            <a:r>
              <a:rPr lang="en-US" dirty="0"/>
              <a:t> </a:t>
            </a:r>
            <a:r>
              <a:rPr lang="en-US" dirty="0" err="1"/>
              <a:t>chịu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những</a:t>
            </a:r>
            <a:r>
              <a:rPr lang="en-US" dirty="0"/>
              <a:t> </a:t>
            </a:r>
            <a:r>
              <a:rPr lang="en-US" dirty="0" err="1"/>
              <a:t>ràng</a:t>
            </a:r>
            <a:r>
              <a:rPr lang="en-US" dirty="0"/>
              <a:t> </a:t>
            </a:r>
            <a:r>
              <a:rPr lang="en-US" dirty="0" err="1"/>
              <a:t>buộc</a:t>
            </a:r>
            <a:r>
              <a:rPr lang="en-US" dirty="0"/>
              <a:t> </a:t>
            </a:r>
            <a:r>
              <a:rPr lang="en-US" dirty="0" err="1"/>
              <a:t>khác</a:t>
            </a:r>
            <a:r>
              <a:rPr lang="en-US" dirty="0"/>
              <a:t>.</a:t>
            </a:r>
          </a:p>
          <a:p>
            <a:pPr lvl="1" algn="just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Maintainers (</a:t>
            </a:r>
            <a:r>
              <a:rPr lang="en-US" dirty="0" err="1"/>
              <a:t>người</a:t>
            </a:r>
            <a:r>
              <a:rPr lang="en-US" dirty="0"/>
              <a:t> </a:t>
            </a:r>
            <a:r>
              <a:rPr lang="en-US" dirty="0" err="1"/>
              <a:t>bảo</a:t>
            </a:r>
            <a:r>
              <a:rPr lang="en-US" dirty="0"/>
              <a:t> trì)</a:t>
            </a:r>
          </a:p>
          <a:p>
            <a:pPr lvl="2" algn="just">
              <a:lnSpc>
                <a:spcPct val="120000"/>
              </a:lnSpc>
              <a:spcBef>
                <a:spcPts val="600"/>
              </a:spcBef>
            </a:pPr>
            <a:endParaRPr lang="en-US" sz="1600" dirty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dirty="0"/>
              <a:t>   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88D39C4-E3FF-4A47-BAE1-EBA630A4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6EC8EE-1BFC-4C5F-BEFF-C61AC2B8ECA7}"/>
              </a:ext>
            </a:extLst>
          </p:cNvPr>
          <p:cNvSpPr txBox="1">
            <a:spLocks/>
          </p:cNvSpPr>
          <p:nvPr/>
        </p:nvSpPr>
        <p:spPr>
          <a:xfrm>
            <a:off x="603504" y="1066800"/>
            <a:ext cx="7924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1. 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Lựa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chọn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ngôn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ngữ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lập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2800" b="1" i="0" u="none" strike="noStrike" kern="120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727" y="1371600"/>
            <a:ext cx="8220074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3504" y="1874837"/>
            <a:ext cx="7936992" cy="45259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AutoNum type="alphaLcPeriod"/>
            </a:pPr>
            <a:r>
              <a:rPr lang="en-US" b="1" dirty="0"/>
              <a:t>Indentation (</a:t>
            </a:r>
            <a:r>
              <a:rPr lang="en-US" b="1" dirty="0" err="1"/>
              <a:t>thụt</a:t>
            </a:r>
            <a:r>
              <a:rPr lang="en-US" b="1" dirty="0"/>
              <a:t> </a:t>
            </a:r>
            <a:r>
              <a:rPr lang="en-US" b="1" dirty="0" err="1"/>
              <a:t>đầu</a:t>
            </a:r>
            <a:r>
              <a:rPr lang="en-US" b="1" dirty="0"/>
              <a:t> </a:t>
            </a:r>
            <a:r>
              <a:rPr lang="en-US" b="1" dirty="0" err="1"/>
              <a:t>dòng</a:t>
            </a:r>
            <a:r>
              <a:rPr lang="en-US" b="1" dirty="0"/>
              <a:t>)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600" dirty="0"/>
              <a:t>Là </a:t>
            </a:r>
            <a:r>
              <a:rPr lang="en-US" sz="2600" dirty="0" err="1"/>
              <a:t>yếu</a:t>
            </a:r>
            <a:r>
              <a:rPr lang="en-US" sz="2600" dirty="0"/>
              <a:t> </a:t>
            </a:r>
            <a:r>
              <a:rPr lang="en-US" sz="2600" dirty="0" err="1"/>
              <a:t>tô</a:t>
            </a:r>
            <a:r>
              <a:rPr lang="en-US" sz="2600" dirty="0"/>
              <a:t>́ </a:t>
            </a:r>
            <a:r>
              <a:rPr lang="en-US" sz="2600" dirty="0" err="1"/>
              <a:t>cần</a:t>
            </a:r>
            <a:r>
              <a:rPr lang="en-US" sz="2600" dirty="0"/>
              <a:t> </a:t>
            </a:r>
            <a:r>
              <a:rPr lang="en-US" sz="2600" dirty="0" err="1"/>
              <a:t>thiết</a:t>
            </a:r>
            <a:r>
              <a:rPr lang="en-US" sz="2600" dirty="0"/>
              <a:t> </a:t>
            </a:r>
            <a:r>
              <a:rPr lang="en-US" sz="2600" dirty="0" err="1"/>
              <a:t>đê</a:t>
            </a:r>
            <a:r>
              <a:rPr lang="en-US" sz="2600" dirty="0"/>
              <a:t>̉ </a:t>
            </a:r>
            <a:r>
              <a:rPr lang="en-US" sz="2600" dirty="0" err="1"/>
              <a:t>làm</a:t>
            </a:r>
            <a:r>
              <a:rPr lang="en-US" sz="2600" dirty="0"/>
              <a:t> code </a:t>
            </a:r>
            <a:r>
              <a:rPr lang="en-US" sz="2600" dirty="0" err="1"/>
              <a:t>dê</a:t>
            </a:r>
            <a:r>
              <a:rPr lang="en-US" sz="2600" dirty="0"/>
              <a:t>̃ </a:t>
            </a:r>
            <a:r>
              <a:rPr lang="en-US" sz="2600" dirty="0" err="1"/>
              <a:t>hiểu</a:t>
            </a:r>
            <a:r>
              <a:rPr lang="en-US" sz="2600" dirty="0"/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600" dirty="0"/>
              <a:t>Nó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thuộc</a:t>
            </a:r>
            <a:r>
              <a:rPr lang="en-US" sz="2600" dirty="0"/>
              <a:t> </a:t>
            </a:r>
            <a:r>
              <a:rPr lang="en-US" sz="2600" dirty="0" err="1"/>
              <a:t>vê</a:t>
            </a:r>
            <a:r>
              <a:rPr lang="en-US" sz="2600" dirty="0"/>
              <a:t>̀ </a:t>
            </a:r>
            <a:r>
              <a:rPr lang="en-US" sz="2600" dirty="0" err="1"/>
              <a:t>phong</a:t>
            </a:r>
            <a:r>
              <a:rPr lang="en-US" sz="2600" dirty="0"/>
              <a:t> </a:t>
            </a:r>
            <a:r>
              <a:rPr lang="en-US" sz="2600" dirty="0" err="1"/>
              <a:t>cách</a:t>
            </a:r>
            <a:r>
              <a:rPr lang="en-US" sz="2600" dirty="0"/>
              <a:t> </a:t>
            </a:r>
            <a:r>
              <a:rPr lang="en-US" sz="2600" dirty="0" err="1"/>
              <a:t>mỗi</a:t>
            </a:r>
            <a:r>
              <a:rPr lang="en-US" sz="2600" dirty="0"/>
              <a:t> </a:t>
            </a:r>
            <a:r>
              <a:rPr lang="en-US" sz="2600" dirty="0" err="1"/>
              <a:t>người</a:t>
            </a:r>
            <a:r>
              <a:rPr lang="en-US" sz="2600" dirty="0"/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600" dirty="0" err="1"/>
              <a:t>Nên</a:t>
            </a:r>
            <a:r>
              <a:rPr lang="en-US" sz="2600" dirty="0"/>
              <a:t> </a:t>
            </a:r>
            <a:r>
              <a:rPr lang="en-US" sz="2600" dirty="0" err="1"/>
              <a:t>dùng</a:t>
            </a:r>
            <a:r>
              <a:rPr lang="en-US" sz="2600" dirty="0"/>
              <a:t> </a:t>
            </a:r>
            <a:r>
              <a:rPr lang="en-US" sz="2600" dirty="0" err="1"/>
              <a:t>chuẩn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qui </a:t>
            </a:r>
            <a:r>
              <a:rPr lang="en-US" sz="2600" dirty="0" err="1"/>
              <a:t>định</a:t>
            </a:r>
            <a:r>
              <a:rPr lang="en-US" sz="2600" dirty="0"/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600" dirty="0" err="1"/>
              <a:t>Sử</a:t>
            </a:r>
            <a:r>
              <a:rPr lang="en-US" sz="2600" dirty="0"/>
              <a:t> </a:t>
            </a:r>
            <a:r>
              <a:rPr lang="en-US" sz="2600" dirty="0" err="1"/>
              <a:t>dụng</a:t>
            </a:r>
            <a:r>
              <a:rPr lang="en-US" sz="2600" dirty="0"/>
              <a:t> </a:t>
            </a:r>
            <a:r>
              <a:rPr lang="en-US" sz="2600" dirty="0" err="1"/>
              <a:t>một</a:t>
            </a:r>
            <a:r>
              <a:rPr lang="en-US" sz="2600" dirty="0"/>
              <a:t> </a:t>
            </a:r>
            <a:r>
              <a:rPr lang="en-US" sz="2600" dirty="0" err="1"/>
              <a:t>chuẩn</a:t>
            </a:r>
            <a:r>
              <a:rPr lang="en-US" sz="2600" dirty="0"/>
              <a:t> </a:t>
            </a:r>
            <a:r>
              <a:rPr lang="en-US" sz="2600" dirty="0" err="1"/>
              <a:t>cho</a:t>
            </a:r>
            <a:r>
              <a:rPr lang="en-US" sz="2600" dirty="0"/>
              <a:t> </a:t>
            </a:r>
            <a:r>
              <a:rPr lang="en-US" sz="2600" dirty="0" err="1"/>
              <a:t>toàn</a:t>
            </a:r>
            <a:r>
              <a:rPr lang="en-US" sz="2600" dirty="0"/>
              <a:t> </a:t>
            </a: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chương</a:t>
            </a:r>
            <a:r>
              <a:rPr lang="en-US" sz="2600" dirty="0"/>
              <a:t> </a:t>
            </a:r>
            <a:r>
              <a:rPr lang="en-US" sz="2600" dirty="0" err="1"/>
              <a:t>trình</a:t>
            </a:r>
            <a:r>
              <a:rPr lang="en-US" sz="2600" dirty="0"/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600" dirty="0" err="1"/>
              <a:t>Một</a:t>
            </a:r>
            <a:r>
              <a:rPr lang="en-US" sz="2600" dirty="0"/>
              <a:t> </a:t>
            </a:r>
            <a:r>
              <a:rPr lang="en-US" sz="2600" dirty="0" err="1"/>
              <a:t>thụt</a:t>
            </a:r>
            <a:r>
              <a:rPr lang="en-US" sz="2600" dirty="0"/>
              <a:t> </a:t>
            </a:r>
            <a:r>
              <a:rPr lang="en-US" sz="2600" dirty="0" err="1"/>
              <a:t>đầu</a:t>
            </a:r>
            <a:r>
              <a:rPr lang="en-US" sz="2600" dirty="0"/>
              <a:t> </a:t>
            </a:r>
            <a:r>
              <a:rPr lang="en-US" sz="2600" dirty="0" err="1"/>
              <a:t>dòng</a:t>
            </a:r>
            <a:r>
              <a:rPr lang="en-US" sz="2600" dirty="0"/>
              <a:t> </a:t>
            </a:r>
            <a:r>
              <a:rPr lang="en-US" sz="2600" dirty="0" err="1"/>
              <a:t>thường</a:t>
            </a:r>
            <a:r>
              <a:rPr lang="en-US" sz="2600" dirty="0"/>
              <a:t> </a:t>
            </a:r>
            <a:r>
              <a:rPr lang="en-US" sz="2600" dirty="0" err="1"/>
              <a:t>khoảng</a:t>
            </a:r>
            <a:r>
              <a:rPr lang="en-US" sz="2600" dirty="0"/>
              <a:t> 2 </a:t>
            </a:r>
            <a:r>
              <a:rPr lang="en-US" sz="2600" dirty="0" err="1"/>
              <a:t>ký</a:t>
            </a:r>
            <a:r>
              <a:rPr lang="en-US" sz="2600" dirty="0"/>
              <a:t> </a:t>
            </a:r>
            <a:r>
              <a:rPr lang="en-US" sz="2600" dirty="0" err="1"/>
              <a:t>tự</a:t>
            </a:r>
            <a:r>
              <a:rPr lang="en-US" sz="2600" dirty="0"/>
              <a:t> </a:t>
            </a:r>
            <a:r>
              <a:rPr lang="en-US" sz="2600" dirty="0" err="1"/>
              <a:t>trống</a:t>
            </a:r>
            <a:r>
              <a:rPr lang="en-US" sz="2600" dirty="0"/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3504" y="1066800"/>
            <a:ext cx="8311896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(coding)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7C93D4-54D2-4294-BDE8-9446E834C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7924800" cy="609600"/>
          </a:xfrm>
        </p:spPr>
        <p:txBody>
          <a:bodyPr>
            <a:no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phong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1752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1000" y="1143000"/>
            <a:ext cx="2896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Cách</a:t>
            </a:r>
            <a:r>
              <a:rPr lang="en-US" sz="2400" b="1" dirty="0"/>
              <a:t> </a:t>
            </a:r>
            <a:r>
              <a:rPr lang="en-US" sz="2400" b="1" dirty="0" err="1"/>
              <a:t>đặt</a:t>
            </a:r>
            <a:r>
              <a:rPr lang="en-US" sz="2400" b="1" dirty="0"/>
              <a:t> </a:t>
            </a:r>
            <a:r>
              <a:rPr lang="en-US" sz="2400" b="1" dirty="0" err="1"/>
              <a:t>dấu</a:t>
            </a:r>
            <a:r>
              <a:rPr lang="en-US" sz="2400" b="1" dirty="0"/>
              <a:t> </a:t>
            </a:r>
            <a:r>
              <a:rPr lang="en-US" sz="2400" b="1" dirty="0" err="1"/>
              <a:t>ngoặc</a:t>
            </a:r>
            <a:r>
              <a:rPr lang="en-US" sz="2400" b="1" dirty="0"/>
              <a:t>: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1905000"/>
            <a:ext cx="2514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7400" y="1905000"/>
            <a:ext cx="2362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(coding)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36637"/>
            <a:ext cx="8077200" cy="46783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b. Spacing (</a:t>
            </a:r>
            <a:r>
              <a:rPr lang="en-US" sz="2400" b="1" dirty="0" err="1"/>
              <a:t>khoảng</a:t>
            </a:r>
            <a:r>
              <a:rPr lang="en-US" sz="2400" b="1" dirty="0"/>
              <a:t> </a:t>
            </a:r>
            <a:r>
              <a:rPr lang="en-US" sz="2400" b="1" dirty="0" err="1"/>
              <a:t>trống</a:t>
            </a:r>
            <a:r>
              <a:rPr lang="en-US" sz="2400" b="1" dirty="0"/>
              <a:t>)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400" dirty="0" err="1"/>
              <a:t>Cũng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thụt</a:t>
            </a:r>
            <a:r>
              <a:rPr lang="en-US" sz="2400" dirty="0"/>
              <a:t> </a:t>
            </a:r>
            <a:r>
              <a:rPr lang="en-US" sz="2400" dirty="0" err="1"/>
              <a:t>đầu</a:t>
            </a:r>
            <a:r>
              <a:rPr lang="en-US" sz="2400" dirty="0"/>
              <a:t> </a:t>
            </a:r>
            <a:r>
              <a:rPr lang="en-US" sz="2400" dirty="0" err="1"/>
              <a:t>dòng</a:t>
            </a:r>
            <a:r>
              <a:rPr lang="en-US" sz="2400" dirty="0"/>
              <a:t>,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 </a:t>
            </a:r>
            <a:r>
              <a:rPr lang="en-US" sz="2400" dirty="0" err="1"/>
              <a:t>cũng</a:t>
            </a:r>
            <a:r>
              <a:rPr lang="en-US" sz="2400" dirty="0"/>
              <a:t> là </a:t>
            </a:r>
            <a:r>
              <a:rPr lang="en-US" sz="2400" dirty="0" err="1"/>
              <a:t>yếu</a:t>
            </a:r>
            <a:r>
              <a:rPr lang="en-US" sz="2400" dirty="0"/>
              <a:t> </a:t>
            </a:r>
            <a:r>
              <a:rPr lang="en-US" sz="2400" dirty="0" err="1"/>
              <a:t>tô</a:t>
            </a:r>
            <a:r>
              <a:rPr lang="en-US" sz="2400" dirty="0"/>
              <a:t>́ </a:t>
            </a:r>
            <a:r>
              <a:rPr lang="en-US" sz="2400" dirty="0" err="1"/>
              <a:t>cần</a:t>
            </a:r>
            <a:r>
              <a:rPr lang="en-US" sz="2400" dirty="0"/>
              <a:t> </a:t>
            </a:r>
            <a:r>
              <a:rPr lang="en-US" sz="2400" dirty="0" err="1"/>
              <a:t>thiết</a:t>
            </a:r>
            <a:r>
              <a:rPr lang="en-US" sz="2400" dirty="0"/>
              <a:t> </a:t>
            </a:r>
            <a:r>
              <a:rPr lang="en-US" sz="2400" dirty="0" err="1"/>
              <a:t>đê</a:t>
            </a:r>
            <a:r>
              <a:rPr lang="en-US" sz="2400" dirty="0"/>
              <a:t>̉ </a:t>
            </a:r>
            <a:r>
              <a:rPr lang="en-US" sz="2400" dirty="0" err="1"/>
              <a:t>làm</a:t>
            </a:r>
            <a:r>
              <a:rPr lang="en-US" sz="2400" dirty="0"/>
              <a:t> code </a:t>
            </a:r>
            <a:r>
              <a:rPr lang="en-US" sz="2400" dirty="0" err="1"/>
              <a:t>dê</a:t>
            </a:r>
            <a:r>
              <a:rPr lang="en-US" sz="2400" dirty="0"/>
              <a:t>̃ </a:t>
            </a:r>
            <a:r>
              <a:rPr lang="en-US" sz="2400" dirty="0" err="1"/>
              <a:t>hiểu</a:t>
            </a:r>
            <a:r>
              <a:rPr lang="en-US" sz="2400" dirty="0"/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400" dirty="0"/>
              <a:t>Nó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thuộc</a:t>
            </a:r>
            <a:r>
              <a:rPr lang="en-US" sz="2400" dirty="0"/>
              <a:t> </a:t>
            </a:r>
            <a:r>
              <a:rPr lang="en-US" sz="2400" dirty="0" err="1"/>
              <a:t>vê</a:t>
            </a:r>
            <a:r>
              <a:rPr lang="en-US" sz="2400" dirty="0"/>
              <a:t>̀ </a:t>
            </a:r>
            <a:r>
              <a:rPr lang="en-US" sz="2400" dirty="0" err="1"/>
              <a:t>phong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mỗi</a:t>
            </a:r>
            <a:r>
              <a:rPr lang="en-US" sz="2400" dirty="0"/>
              <a:t> </a:t>
            </a:r>
            <a:r>
              <a:rPr lang="en-US" sz="2400" dirty="0" err="1"/>
              <a:t>người</a:t>
            </a:r>
            <a:r>
              <a:rPr lang="en-US" sz="2400" dirty="0"/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dirty="0" err="1"/>
              <a:t>N</a:t>
            </a:r>
            <a:r>
              <a:rPr lang="en-US" sz="2400" dirty="0" err="1"/>
              <a:t>ên</a:t>
            </a:r>
            <a:r>
              <a:rPr lang="en-US" sz="2400" dirty="0"/>
              <a:t> </a:t>
            </a:r>
            <a:r>
              <a:rPr lang="en-US" sz="2400" dirty="0" err="1"/>
              <a:t>dùng</a:t>
            </a:r>
            <a:r>
              <a:rPr lang="en-US" sz="2400" dirty="0"/>
              <a:t> </a:t>
            </a:r>
            <a:r>
              <a:rPr lang="en-US" sz="2400" dirty="0" err="1"/>
              <a:t>chuẩn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qui </a:t>
            </a:r>
            <a:r>
              <a:rPr lang="en-US" sz="2400" dirty="0" err="1"/>
              <a:t>định</a:t>
            </a:r>
            <a:r>
              <a:rPr lang="en-US" sz="2400" dirty="0"/>
              <a:t>.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dụng</a:t>
            </a:r>
            <a:r>
              <a:rPr lang="en-US" sz="2400" dirty="0"/>
              <a:t>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chuẩn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toàn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r>
              <a:rPr lang="en-US" sz="2400" dirty="0"/>
              <a:t>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EAD4E0-CF0D-48A1-9545-596B1490A0A2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b="1" smtClean="0"/>
              <a:pPr/>
              <a:t>33</a:t>
            </a:fld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45259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b. Spacing (</a:t>
            </a:r>
            <a:r>
              <a:rPr lang="en-US" sz="2400" b="1" dirty="0" err="1"/>
              <a:t>khoảng</a:t>
            </a:r>
            <a:r>
              <a:rPr lang="en-US" sz="2400" b="1" dirty="0"/>
              <a:t> </a:t>
            </a:r>
            <a:r>
              <a:rPr lang="en-US" sz="2400" b="1" dirty="0" err="1"/>
              <a:t>trống</a:t>
            </a:r>
            <a:r>
              <a:rPr lang="en-US" sz="2400" b="1" dirty="0"/>
              <a:t>)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b="1" dirty="0"/>
              <a:t>	</a:t>
            </a: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C++: </a:t>
            </a:r>
            <a:r>
              <a:rPr lang="en-US" sz="2400" dirty="0" err="1"/>
              <a:t>Đối</a:t>
            </a:r>
            <a:r>
              <a:rPr lang="en-US" sz="2400" dirty="0"/>
              <a:t> </a:t>
            </a:r>
            <a:r>
              <a:rPr lang="en-US" sz="2400" dirty="0" err="1"/>
              <a:t>với</a:t>
            </a:r>
            <a:r>
              <a:rPr lang="en-US" sz="2400" dirty="0"/>
              <a:t>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phép</a:t>
            </a:r>
            <a:r>
              <a:rPr lang="en-US" sz="2400" dirty="0"/>
              <a:t> </a:t>
            </a:r>
            <a:r>
              <a:rPr lang="en-US" sz="2400" dirty="0" err="1"/>
              <a:t>toán</a:t>
            </a:r>
            <a:r>
              <a:rPr lang="en-US" sz="2400" dirty="0"/>
              <a:t> </a:t>
            </a:r>
            <a:r>
              <a:rPr lang="en-US" sz="2400" dirty="0" err="1"/>
              <a:t>sô</a:t>
            </a:r>
            <a:r>
              <a:rPr lang="en-US" sz="2400" dirty="0"/>
              <a:t>́ </a:t>
            </a:r>
            <a:r>
              <a:rPr lang="en-US" sz="2400" dirty="0" err="1"/>
              <a:t>học</a:t>
            </a:r>
            <a:r>
              <a:rPr lang="en-US" sz="2400" dirty="0"/>
              <a:t> </a:t>
            </a:r>
            <a:r>
              <a:rPr lang="en-US" sz="2400" dirty="0" err="1"/>
              <a:t>hoặc</a:t>
            </a:r>
            <a:r>
              <a:rPr lang="en-US" sz="2400" dirty="0"/>
              <a:t> logic, </a:t>
            </a:r>
            <a:r>
              <a:rPr lang="en-US" sz="2400" dirty="0" err="1"/>
              <a:t>nên</a:t>
            </a:r>
            <a:r>
              <a:rPr lang="en-US" sz="2400" dirty="0"/>
              <a:t> có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 ở </a:t>
            </a:r>
            <a:r>
              <a:rPr lang="en-US" sz="2400" dirty="0" err="1"/>
              <a:t>mỗi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4871" y="2743200"/>
            <a:ext cx="2364129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657600" y="3551237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743200"/>
            <a:ext cx="2667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447800" y="5486400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nên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468905" y="548640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Nên</a:t>
            </a:r>
            <a:endParaRPr lang="en-US" sz="2000" b="1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59186A5-5C74-4305-B6DB-1C95E0898920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12837"/>
            <a:ext cx="8153400" cy="46783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b. Spacing (</a:t>
            </a:r>
            <a:r>
              <a:rPr lang="en-US" sz="2400" b="1" dirty="0" err="1"/>
              <a:t>khoảng</a:t>
            </a:r>
            <a:r>
              <a:rPr lang="en-US" sz="2400" b="1" dirty="0"/>
              <a:t> </a:t>
            </a:r>
            <a:r>
              <a:rPr lang="en-US" sz="2400" b="1" dirty="0" err="1"/>
              <a:t>trống</a:t>
            </a:r>
            <a:r>
              <a:rPr lang="en-US" sz="2400" b="1" dirty="0"/>
              <a:t>)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b="1" dirty="0"/>
              <a:t>	</a:t>
            </a:r>
            <a:r>
              <a:rPr lang="en-US" sz="2200" dirty="0"/>
              <a:t> </a:t>
            </a:r>
            <a:r>
              <a:rPr lang="en-US" sz="2400" dirty="0" err="1"/>
              <a:t>Xét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C++: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dấu</a:t>
            </a:r>
            <a:r>
              <a:rPr lang="en-US" sz="2400" dirty="0"/>
              <a:t> , </a:t>
            </a:r>
            <a:r>
              <a:rPr lang="en-US" sz="2400" dirty="0" err="1"/>
              <a:t>hoặc</a:t>
            </a:r>
            <a:r>
              <a:rPr lang="en-US" sz="2400" dirty="0"/>
              <a:t> ; 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đứng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1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đứng</a:t>
            </a:r>
            <a:r>
              <a:rPr lang="en-US" sz="2400" dirty="0"/>
              <a:t> </a:t>
            </a:r>
            <a:r>
              <a:rPr lang="en-US" sz="2400" dirty="0" err="1"/>
              <a:t>trước</a:t>
            </a:r>
            <a:r>
              <a:rPr lang="en-US" sz="2400" dirty="0"/>
              <a:t> 1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1400" y="3135868"/>
            <a:ext cx="33528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Arrow 6"/>
          <p:cNvSpPr/>
          <p:nvPr/>
        </p:nvSpPr>
        <p:spPr>
          <a:xfrm>
            <a:off x="3632200" y="4050268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56200" y="3288268"/>
            <a:ext cx="2844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8F6FA75-0AEC-4E63-851F-8F38B5039370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07EB1-D5A8-496B-B642-DFD71423DB02}"/>
              </a:ext>
            </a:extLst>
          </p:cNvPr>
          <p:cNvSpPr txBox="1"/>
          <p:nvPr/>
        </p:nvSpPr>
        <p:spPr>
          <a:xfrm>
            <a:off x="1600200" y="6153090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nên</a:t>
            </a:r>
            <a:endParaRPr lang="en-US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DEDC22-660F-40FA-99D1-6C4B3556982D}"/>
              </a:ext>
            </a:extLst>
          </p:cNvPr>
          <p:cNvSpPr txBox="1"/>
          <p:nvPr/>
        </p:nvSpPr>
        <p:spPr>
          <a:xfrm>
            <a:off x="5384800" y="615309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Nên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19851"/>
            <a:ext cx="8153400" cy="3680749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b. Spacing (</a:t>
            </a:r>
            <a:r>
              <a:rPr lang="en-US" sz="2400" b="1" dirty="0" err="1"/>
              <a:t>khoảng</a:t>
            </a:r>
            <a:r>
              <a:rPr lang="en-US" sz="2400" b="1" dirty="0"/>
              <a:t> </a:t>
            </a:r>
            <a:r>
              <a:rPr lang="en-US" sz="2400" b="1" dirty="0" err="1"/>
              <a:t>trống</a:t>
            </a:r>
            <a:r>
              <a:rPr lang="en-US" sz="2400" b="1" dirty="0"/>
              <a:t>)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C++: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dấu</a:t>
            </a:r>
            <a:r>
              <a:rPr lang="en-US" sz="2400" dirty="0"/>
              <a:t> , </a:t>
            </a:r>
            <a:r>
              <a:rPr lang="en-US" sz="2400" dirty="0" err="1"/>
              <a:t>hoặc</a:t>
            </a:r>
            <a:r>
              <a:rPr lang="en-US" sz="2400" dirty="0"/>
              <a:t> ; 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đứng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1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đứng</a:t>
            </a:r>
            <a:r>
              <a:rPr lang="en-US" sz="2400" dirty="0"/>
              <a:t> </a:t>
            </a:r>
            <a:r>
              <a:rPr lang="en-US" sz="2400" dirty="0" err="1"/>
              <a:t>trước</a:t>
            </a:r>
            <a:r>
              <a:rPr lang="en-US" sz="2400" dirty="0"/>
              <a:t> 1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200" dirty="0"/>
          </a:p>
        </p:txBody>
      </p:sp>
      <p:sp>
        <p:nvSpPr>
          <p:cNvPr id="7" name="Right Arrow 6"/>
          <p:cNvSpPr/>
          <p:nvPr/>
        </p:nvSpPr>
        <p:spPr>
          <a:xfrm>
            <a:off x="3657600" y="38862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95400" y="4953000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nên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334000" y="495300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Nên</a:t>
            </a:r>
            <a:endParaRPr lang="en-US" sz="20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1" y="3154968"/>
            <a:ext cx="2592532" cy="14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3276600"/>
            <a:ext cx="2419350" cy="141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0A36D1F0-52DC-4B4E-AF93-02B82A1FE2BD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12837"/>
            <a:ext cx="8153400" cy="32305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b. Spacing (</a:t>
            </a:r>
            <a:r>
              <a:rPr lang="en-US" sz="2400" b="1" dirty="0" err="1"/>
              <a:t>khoảng</a:t>
            </a:r>
            <a:r>
              <a:rPr lang="en-US" sz="2400" b="1" dirty="0"/>
              <a:t> </a:t>
            </a:r>
            <a:r>
              <a:rPr lang="en-US" sz="2400" b="1" dirty="0" err="1"/>
              <a:t>trống</a:t>
            </a:r>
            <a:r>
              <a:rPr lang="en-US" sz="2400" b="1" dirty="0"/>
              <a:t>)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C++: Có </a:t>
            </a:r>
            <a:r>
              <a:rPr lang="en-US" sz="2400" dirty="0" err="1"/>
              <a:t>thê</a:t>
            </a:r>
            <a:r>
              <a:rPr lang="en-US" sz="2400" dirty="0"/>
              <a:t>̉ có </a:t>
            </a:r>
            <a:r>
              <a:rPr lang="en-US" sz="2400" dirty="0" err="1"/>
              <a:t>hoặc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có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 </a:t>
            </a:r>
            <a:r>
              <a:rPr lang="en-US" sz="2400" dirty="0" err="1"/>
              <a:t>giữa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hàm</a:t>
            </a:r>
            <a:r>
              <a:rPr lang="en-US" sz="2400" dirty="0"/>
              <a:t> </a:t>
            </a:r>
            <a:r>
              <a:rPr lang="en-US" sz="2400" dirty="0" err="1"/>
              <a:t>với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sách</a:t>
            </a:r>
            <a:r>
              <a:rPr lang="en-US" sz="2400" dirty="0"/>
              <a:t> </a:t>
            </a:r>
            <a:r>
              <a:rPr lang="en-US" sz="2400" dirty="0" err="1"/>
              <a:t>hàm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2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55700" y="2743200"/>
            <a:ext cx="2273300" cy="149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800350"/>
            <a:ext cx="23622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B92261E-2389-4554-B2D7-2E2F7692AB3B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153400" cy="38100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b. Spacing (</a:t>
            </a:r>
            <a:r>
              <a:rPr lang="en-US" sz="2400" b="1" dirty="0" err="1"/>
              <a:t>khoảng</a:t>
            </a:r>
            <a:r>
              <a:rPr lang="en-US" sz="2400" b="1" dirty="0"/>
              <a:t> </a:t>
            </a:r>
            <a:r>
              <a:rPr lang="en-US" sz="2400" b="1" dirty="0" err="1"/>
              <a:t>trống</a:t>
            </a:r>
            <a:r>
              <a:rPr lang="en-US" sz="2400" b="1" dirty="0"/>
              <a:t>)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	</a:t>
            </a: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C++: </a:t>
            </a:r>
            <a:r>
              <a:rPr lang="en-US" sz="2400" dirty="0" err="1"/>
              <a:t>Nên</a:t>
            </a:r>
            <a:r>
              <a:rPr lang="en-US" sz="2400" dirty="0"/>
              <a:t> có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 </a:t>
            </a:r>
            <a:r>
              <a:rPr lang="en-US" sz="2400" dirty="0" err="1"/>
              <a:t>giữa</a:t>
            </a:r>
            <a:r>
              <a:rPr lang="en-US" sz="2400" dirty="0"/>
              <a:t>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khóa</a:t>
            </a:r>
            <a:r>
              <a:rPr lang="en-US" sz="2400" dirty="0"/>
              <a:t> </a:t>
            </a:r>
            <a:r>
              <a:rPr lang="en-US" sz="2400" i="1" dirty="0"/>
              <a:t>if, while, for </a:t>
            </a:r>
            <a:r>
              <a:rPr lang="en-US" sz="2400" dirty="0" err="1"/>
              <a:t>với</a:t>
            </a:r>
            <a:r>
              <a:rPr lang="en-US" sz="2400" dirty="0"/>
              <a:t> </a:t>
            </a:r>
            <a:r>
              <a:rPr lang="en-US" sz="2400" dirty="0" err="1"/>
              <a:t>biểu</a:t>
            </a:r>
            <a:r>
              <a:rPr lang="en-US" sz="2400" dirty="0"/>
              <a:t> </a:t>
            </a:r>
            <a:r>
              <a:rPr lang="en-US" sz="2400" dirty="0" err="1"/>
              <a:t>thức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nó.</a:t>
            </a:r>
          </a:p>
        </p:txBody>
      </p:sp>
      <p:sp>
        <p:nvSpPr>
          <p:cNvPr id="7" name="Right Arrow 6"/>
          <p:cNvSpPr/>
          <p:nvPr/>
        </p:nvSpPr>
        <p:spPr>
          <a:xfrm>
            <a:off x="3657600" y="37338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66800" y="5029200"/>
            <a:ext cx="138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Không</a:t>
            </a:r>
            <a:r>
              <a:rPr lang="en-US" sz="2000" b="1" dirty="0"/>
              <a:t> </a:t>
            </a:r>
            <a:r>
              <a:rPr lang="en-US" sz="2000" b="1" dirty="0" err="1"/>
              <a:t>nên</a:t>
            </a:r>
            <a:endParaRPr lang="en-US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0200" y="5029200"/>
            <a:ext cx="6270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/>
              <a:t>Nên</a:t>
            </a:r>
            <a:endParaRPr 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95600"/>
            <a:ext cx="2486025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971800"/>
            <a:ext cx="31242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B1E822E-1F26-4AE2-83F3-A0E0A07B1E7C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4678363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b. Spacing (</a:t>
            </a:r>
            <a:r>
              <a:rPr lang="en-US" sz="2400" b="1" dirty="0" err="1"/>
              <a:t>khoảng</a:t>
            </a:r>
            <a:r>
              <a:rPr lang="en-US" sz="2400" b="1" dirty="0"/>
              <a:t> </a:t>
            </a:r>
            <a:r>
              <a:rPr lang="en-US" sz="2400" b="1" dirty="0" err="1"/>
              <a:t>trống</a:t>
            </a:r>
            <a:r>
              <a:rPr lang="en-US" sz="2400" b="1" dirty="0"/>
              <a:t>)</a:t>
            </a:r>
            <a:endParaRPr lang="en-US" sz="2200" b="1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b="1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C++: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khoảng</a:t>
            </a:r>
            <a:r>
              <a:rPr lang="en-US" sz="2400" dirty="0"/>
              <a:t> </a:t>
            </a:r>
            <a:r>
              <a:rPr lang="en-US" sz="2400" dirty="0" err="1"/>
              <a:t>trống</a:t>
            </a:r>
            <a:r>
              <a:rPr lang="en-US" sz="2400" dirty="0"/>
              <a:t> </a:t>
            </a:r>
            <a:r>
              <a:rPr lang="en-US" sz="2400" dirty="0" err="1"/>
              <a:t>giữa</a:t>
            </a:r>
            <a:r>
              <a:rPr lang="en-US" sz="2400" dirty="0"/>
              <a:t> </a:t>
            </a:r>
            <a:r>
              <a:rPr lang="en-US" sz="2400" dirty="0" err="1"/>
              <a:t>dấu</a:t>
            </a:r>
            <a:r>
              <a:rPr lang="en-US" sz="2400" dirty="0"/>
              <a:t> </a:t>
            </a:r>
            <a:r>
              <a:rPr lang="en-US" sz="2400" dirty="0" err="1"/>
              <a:t>ngoặc</a:t>
            </a:r>
            <a:r>
              <a:rPr lang="en-US" sz="2400" dirty="0"/>
              <a:t> </a:t>
            </a:r>
            <a:r>
              <a:rPr lang="en-US" sz="2400" dirty="0" err="1"/>
              <a:t>với</a:t>
            </a:r>
            <a:r>
              <a:rPr lang="en-US" sz="2400" dirty="0"/>
              <a:t> </a:t>
            </a:r>
            <a:r>
              <a:rPr lang="en-US" sz="2400" dirty="0" err="1"/>
              <a:t>biểu</a:t>
            </a:r>
            <a:r>
              <a:rPr lang="en-US" sz="2400" dirty="0"/>
              <a:t> </a:t>
            </a:r>
            <a:r>
              <a:rPr lang="en-US" sz="2400" dirty="0" err="1"/>
              <a:t>thức</a:t>
            </a:r>
            <a:r>
              <a:rPr lang="en-US" sz="2400" dirty="0"/>
              <a:t> </a:t>
            </a:r>
            <a:r>
              <a:rPr lang="en-US" sz="2400" dirty="0" err="1"/>
              <a:t>bên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endParaRPr lang="en-US" sz="2200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30480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0" y="2971800"/>
            <a:ext cx="3048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Oval 12"/>
          <p:cNvSpPr/>
          <p:nvPr/>
        </p:nvSpPr>
        <p:spPr>
          <a:xfrm>
            <a:off x="1447800" y="3124200"/>
            <a:ext cx="381000" cy="533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971800"/>
            <a:ext cx="3429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Oval 14"/>
          <p:cNvSpPr/>
          <p:nvPr/>
        </p:nvSpPr>
        <p:spPr>
          <a:xfrm>
            <a:off x="3886200" y="3048000"/>
            <a:ext cx="381000" cy="5334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676400" y="4191000"/>
            <a:ext cx="533400" cy="6096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819400" y="4191000"/>
            <a:ext cx="533400" cy="6096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858000" y="3048000"/>
            <a:ext cx="762000" cy="609600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23676B-9E9C-4AD9-886C-FEBA5F721B94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229600" cy="1600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c. </a:t>
            </a:r>
            <a:r>
              <a:rPr lang="en-US" sz="2400" b="1" dirty="0" err="1"/>
              <a:t>Cấu</a:t>
            </a:r>
            <a:r>
              <a:rPr lang="en-US" sz="2400" b="1" dirty="0"/>
              <a:t> </a:t>
            </a:r>
            <a:r>
              <a:rPr lang="en-US" sz="2400" b="1" dirty="0" err="1"/>
              <a:t>trúc</a:t>
            </a:r>
            <a:r>
              <a:rPr lang="en-US" sz="2400" b="1" dirty="0"/>
              <a:t> </a:t>
            </a:r>
            <a:r>
              <a:rPr lang="en-US" sz="2400" b="1" dirty="0" err="1"/>
              <a:t>lệnh</a:t>
            </a:r>
            <a:endParaRPr lang="en-US" sz="2400" b="1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	</a:t>
            </a: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C++: </a:t>
            </a:r>
            <a:r>
              <a:rPr lang="en-US" sz="2400" dirty="0" err="1"/>
              <a:t>Dùng</a:t>
            </a:r>
            <a:r>
              <a:rPr lang="en-US" sz="2400" dirty="0"/>
              <a:t>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trúc</a:t>
            </a:r>
            <a:r>
              <a:rPr lang="en-US" sz="2400" dirty="0"/>
              <a:t> </a:t>
            </a:r>
            <a:r>
              <a:rPr lang="en-US" sz="2400" dirty="0" err="1"/>
              <a:t>lệnh</a:t>
            </a:r>
            <a:r>
              <a:rPr lang="en-US" sz="2400" dirty="0"/>
              <a:t> </a:t>
            </a:r>
            <a:r>
              <a:rPr lang="en-US" sz="2400" dirty="0" err="1"/>
              <a:t>rõ</a:t>
            </a:r>
            <a:r>
              <a:rPr lang="en-US" sz="2400" dirty="0"/>
              <a:t> </a:t>
            </a:r>
            <a:r>
              <a:rPr lang="en-US" sz="2400" dirty="0" err="1"/>
              <a:t>ràng</a:t>
            </a:r>
            <a:r>
              <a:rPr lang="en-US" sz="2400" dirty="0"/>
              <a:t> </a:t>
            </a:r>
            <a:r>
              <a:rPr lang="en-US" sz="2400" dirty="0" err="1"/>
              <a:t>nhất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971800"/>
            <a:ext cx="2209800" cy="2187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ight Arrow 18"/>
          <p:cNvSpPr/>
          <p:nvPr/>
        </p:nvSpPr>
        <p:spPr>
          <a:xfrm>
            <a:off x="3429000" y="3581401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2971801"/>
            <a:ext cx="3810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990600" y="5257801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953000" y="5257801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Nên</a:t>
            </a:r>
            <a:endParaRPr lang="en-US" b="1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6B7827-5762-4599-B205-95915FA28889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4962"/>
            <a:ext cx="8229600" cy="597134"/>
          </a:xfrm>
        </p:spPr>
        <p:txBody>
          <a:bodyPr>
            <a:noAutofit/>
          </a:bodyPr>
          <a:lstStyle/>
          <a:p>
            <a:r>
              <a:rPr lang="en-US" dirty="0"/>
              <a:t>1.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1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thường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228600" y="2438400"/>
            <a:ext cx="8534400" cy="2438400"/>
            <a:chOff x="533400" y="2438400"/>
            <a:chExt cx="8229600" cy="2045732"/>
          </a:xfrm>
        </p:grpSpPr>
        <p:sp>
          <p:nvSpPr>
            <p:cNvPr id="6" name="Smiley Face 5"/>
            <p:cNvSpPr/>
            <p:nvPr/>
          </p:nvSpPr>
          <p:spPr>
            <a:xfrm>
              <a:off x="533400" y="2667000"/>
              <a:ext cx="1143000" cy="1066800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3429000" y="2590800"/>
              <a:ext cx="2057400" cy="1295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7543800" y="2590800"/>
              <a:ext cx="1219200" cy="12954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CSDL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5867400" y="2971800"/>
              <a:ext cx="1143000" cy="458788"/>
              <a:chOff x="5486400" y="2971800"/>
              <a:chExt cx="1143000" cy="458788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>
                <a:off x="5486400" y="29718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0800000">
                <a:off x="5638800" y="34290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1981200" y="3048000"/>
              <a:ext cx="1143000" cy="382588"/>
              <a:chOff x="1981200" y="3048000"/>
              <a:chExt cx="1143000" cy="382588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>
                <a:off x="1981200" y="30480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0800000">
                <a:off x="2057400" y="34290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828800" y="2667000"/>
              <a:ext cx="1447800" cy="1219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352800" y="2438400"/>
              <a:ext cx="2209800" cy="1600200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638800" y="2438400"/>
              <a:ext cx="1828800" cy="13716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752600" y="2743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1. Nhập dữ liệu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29000" y="29718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2. Kiểm tra, xử lý tính toán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26670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3. Truy vấn CSDL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562600" y="3505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4. Trả kết quả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524000" y="3581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5. Hiển thị kết quả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4114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Bussiness Logic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447800" y="4038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F0"/>
                  </a:solidFill>
                </a:rPr>
                <a:t>Presentation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715000" y="3962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Data access logic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1600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c. </a:t>
            </a:r>
            <a:r>
              <a:rPr lang="en-US" sz="2400" b="1" dirty="0" err="1"/>
              <a:t>Cấu</a:t>
            </a:r>
            <a:r>
              <a:rPr lang="en-US" sz="2400" b="1" dirty="0"/>
              <a:t> </a:t>
            </a:r>
            <a:r>
              <a:rPr lang="en-US" sz="2400" b="1" dirty="0" err="1"/>
              <a:t>trúc</a:t>
            </a:r>
            <a:r>
              <a:rPr lang="en-US" sz="2400" b="1" dirty="0"/>
              <a:t> </a:t>
            </a:r>
            <a:r>
              <a:rPr lang="en-US" sz="2400" b="1" dirty="0" err="1"/>
              <a:t>lệnh</a:t>
            </a:r>
            <a:endParaRPr lang="en-US" sz="2400" b="1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/>
              <a:t>	</a:t>
            </a:r>
            <a:r>
              <a:rPr lang="en-US" sz="2400"/>
              <a:t>Xét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</a:t>
            </a:r>
            <a:r>
              <a:rPr lang="en-US" sz="2400"/>
              <a:t>C++: Dùng </a:t>
            </a:r>
            <a:r>
              <a:rPr lang="en-US" sz="2400" dirty="0" err="1"/>
              <a:t>cấu</a:t>
            </a:r>
            <a:r>
              <a:rPr lang="en-US" sz="2400" dirty="0"/>
              <a:t> </a:t>
            </a:r>
            <a:r>
              <a:rPr lang="en-US" sz="2400" dirty="0" err="1"/>
              <a:t>trúc</a:t>
            </a:r>
            <a:r>
              <a:rPr lang="en-US" sz="2400" dirty="0"/>
              <a:t> </a:t>
            </a:r>
            <a:r>
              <a:rPr lang="en-US" sz="2400" err="1"/>
              <a:t>lệnh</a:t>
            </a:r>
            <a:r>
              <a:rPr lang="en-US" sz="2400"/>
              <a:t> rõ </a:t>
            </a:r>
            <a:r>
              <a:rPr lang="en-US" sz="2400" dirty="0" err="1"/>
              <a:t>ràng</a:t>
            </a:r>
            <a:r>
              <a:rPr lang="en-US" sz="2400" dirty="0"/>
              <a:t> </a:t>
            </a:r>
            <a:r>
              <a:rPr lang="en-US" sz="2400" dirty="0" err="1"/>
              <a:t>nhất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3657600" y="36576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219200" y="4572000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42389" y="4572000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Nên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95600"/>
            <a:ext cx="2066818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2895600"/>
            <a:ext cx="2362200" cy="1312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51337C6-D5F1-417A-A437-AD87B6001610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1600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d. </a:t>
            </a:r>
            <a:r>
              <a:rPr lang="en-US" sz="2400" b="1" dirty="0" err="1"/>
              <a:t>Lệnh</a:t>
            </a:r>
            <a:r>
              <a:rPr lang="en-US" sz="2400" b="1" dirty="0"/>
              <a:t> return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	</a:t>
            </a: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code </a:t>
            </a:r>
            <a:r>
              <a:rPr lang="en-US" sz="2400" dirty="0" err="1"/>
              <a:t>trên</a:t>
            </a:r>
            <a:r>
              <a:rPr lang="en-US" sz="2400" dirty="0"/>
              <a:t> JAVA, C, C++: return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phải</a:t>
            </a:r>
            <a:r>
              <a:rPr lang="en-US" sz="2400" dirty="0"/>
              <a:t> là </a:t>
            </a:r>
            <a:r>
              <a:rPr lang="en-US" sz="2400" dirty="0" err="1"/>
              <a:t>một</a:t>
            </a:r>
            <a:r>
              <a:rPr lang="en-US" sz="2400" dirty="0"/>
              <a:t> </a:t>
            </a:r>
            <a:r>
              <a:rPr lang="en-US" sz="2400" dirty="0" err="1"/>
              <a:t>hàm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cần</a:t>
            </a:r>
            <a:r>
              <a:rPr lang="en-US" sz="2400" dirty="0"/>
              <a:t> </a:t>
            </a:r>
            <a:r>
              <a:rPr lang="en-US" sz="2400" dirty="0" err="1"/>
              <a:t>đặt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 trị </a:t>
            </a:r>
            <a:r>
              <a:rPr lang="en-US" sz="2400" dirty="0" err="1"/>
              <a:t>vào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dấu</a:t>
            </a:r>
            <a:r>
              <a:rPr lang="en-US" sz="2400" dirty="0"/>
              <a:t> </a:t>
            </a:r>
            <a:r>
              <a:rPr lang="en-US" sz="2400" dirty="0" err="1"/>
              <a:t>ngoặc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19" name="Right Arrow 18"/>
          <p:cNvSpPr/>
          <p:nvPr/>
        </p:nvSpPr>
        <p:spPr>
          <a:xfrm>
            <a:off x="3962400" y="3200400"/>
            <a:ext cx="914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143000" y="4267200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715000" y="4267200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Nên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971800"/>
            <a:ext cx="2667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800" y="2971800"/>
            <a:ext cx="2514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C0D8E52-9DC8-40F0-BEBE-B48F573DB78B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153400" cy="1600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d. </a:t>
            </a:r>
            <a:r>
              <a:rPr lang="en-US" sz="2400" b="1" dirty="0" err="1"/>
              <a:t>Lệnh</a:t>
            </a:r>
            <a:r>
              <a:rPr lang="en-US" sz="2400" b="1" dirty="0"/>
              <a:t> return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	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dùng</a:t>
            </a:r>
            <a:r>
              <a:rPr lang="en-US" sz="2400" dirty="0"/>
              <a:t> </a:t>
            </a:r>
            <a:r>
              <a:rPr lang="en-US" sz="2400" dirty="0" err="1"/>
              <a:t>biểu</a:t>
            </a:r>
            <a:r>
              <a:rPr lang="en-US" sz="2400" dirty="0"/>
              <a:t> </a:t>
            </a:r>
            <a:r>
              <a:rPr lang="en-US" sz="2400" dirty="0" err="1"/>
              <a:t>thức</a:t>
            </a:r>
            <a:r>
              <a:rPr lang="en-US" sz="2400" dirty="0"/>
              <a:t> </a:t>
            </a:r>
            <a:r>
              <a:rPr lang="en-US" sz="2400" dirty="0" err="1"/>
              <a:t>điều</a:t>
            </a:r>
            <a:r>
              <a:rPr lang="en-US" sz="2400" dirty="0"/>
              <a:t> </a:t>
            </a:r>
            <a:r>
              <a:rPr lang="en-US" sz="2400" dirty="0" err="1"/>
              <a:t>kiện</a:t>
            </a:r>
            <a:r>
              <a:rPr lang="en-US" sz="2400" dirty="0"/>
              <a:t>, </a:t>
            </a:r>
            <a:r>
              <a:rPr lang="en-US" sz="2400" dirty="0" err="1"/>
              <a:t>nếu</a:t>
            </a:r>
            <a:r>
              <a:rPr lang="en-US" sz="2400" dirty="0"/>
              <a:t> có </a:t>
            </a:r>
            <a:r>
              <a:rPr lang="en-US" sz="2400" dirty="0" err="1"/>
              <a:t>thê</a:t>
            </a:r>
            <a:r>
              <a:rPr lang="en-US" sz="2400" dirty="0"/>
              <a:t>̉ </a:t>
            </a:r>
            <a:r>
              <a:rPr lang="en-US" sz="2400" dirty="0" err="1"/>
              <a:t>cần</a:t>
            </a:r>
            <a:r>
              <a:rPr lang="en-US" sz="2400" dirty="0"/>
              <a:t> </a:t>
            </a:r>
            <a:r>
              <a:rPr lang="en-US" sz="2400" dirty="0" err="1"/>
              <a:t>tránh</a:t>
            </a:r>
            <a:r>
              <a:rPr lang="en-US" sz="2400" dirty="0"/>
              <a:t> </a:t>
            </a:r>
            <a:r>
              <a:rPr lang="en-US" sz="2400" dirty="0" err="1"/>
              <a:t>lặp</a:t>
            </a:r>
            <a:r>
              <a:rPr lang="en-US" sz="2400" dirty="0"/>
              <a:t> </a:t>
            </a:r>
            <a:r>
              <a:rPr lang="en-US" sz="2400" dirty="0" err="1"/>
              <a:t>lại</a:t>
            </a:r>
            <a:r>
              <a:rPr lang="en-US" sz="2400" dirty="0"/>
              <a:t> code.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828800" y="5791200"/>
            <a:ext cx="126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nên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410200" y="5791200"/>
            <a:ext cx="58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Nên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2819400"/>
            <a:ext cx="4648200" cy="2733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14912" y="2819400"/>
            <a:ext cx="3976688" cy="1476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B1BE85E-CB3A-4787-A0FB-6ABC3BBDB419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458200" cy="54864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e. </a:t>
            </a:r>
            <a:r>
              <a:rPr lang="en-US" sz="2400" b="1" dirty="0" err="1"/>
              <a:t>Định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– identifier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200" dirty="0" err="1"/>
              <a:t>Lớp</a:t>
            </a:r>
            <a:r>
              <a:rPr lang="en-US" sz="2200" dirty="0"/>
              <a:t> (class): </a:t>
            </a:r>
            <a:r>
              <a:rPr lang="en-US" sz="2200" dirty="0" err="1"/>
              <a:t>Thường</a:t>
            </a:r>
            <a:r>
              <a:rPr lang="en-US" sz="2200" dirty="0"/>
              <a:t> </a:t>
            </a:r>
            <a:r>
              <a:rPr lang="en-US" sz="2200" dirty="0" err="1"/>
              <a:t>dùng</a:t>
            </a:r>
            <a:r>
              <a:rPr lang="en-US" sz="2200" dirty="0"/>
              <a:t> </a:t>
            </a:r>
            <a:r>
              <a:rPr lang="en-US" sz="2200" b="1" dirty="0" err="1"/>
              <a:t>danh</a:t>
            </a:r>
            <a:r>
              <a:rPr lang="en-US" sz="2200" b="1" dirty="0"/>
              <a:t> </a:t>
            </a:r>
            <a:r>
              <a:rPr lang="en-US" sz="2200" b="1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đê</a:t>
            </a:r>
            <a:r>
              <a:rPr lang="en-US" sz="2200" dirty="0"/>
              <a:t>̉ </a:t>
            </a:r>
            <a:r>
              <a:rPr lang="en-US" sz="2200" dirty="0" err="1"/>
              <a:t>đặt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. Ví dụ: person, vehicle, course,… Vì </a:t>
            </a:r>
            <a:r>
              <a:rPr lang="en-US" sz="2200" dirty="0" err="1"/>
              <a:t>lớp</a:t>
            </a:r>
            <a:r>
              <a:rPr lang="en-US" sz="2200" dirty="0"/>
              <a:t> là </a:t>
            </a:r>
            <a:r>
              <a:rPr lang="en-US" sz="2200" dirty="0" err="1"/>
              <a:t>đối</a:t>
            </a:r>
            <a:r>
              <a:rPr lang="en-US" sz="2200" dirty="0"/>
              <a:t> </a:t>
            </a:r>
            <a:r>
              <a:rPr lang="en-US" sz="2200" dirty="0" err="1"/>
              <a:t>tượng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thê</a:t>
            </a:r>
            <a:r>
              <a:rPr lang="en-US" sz="2200" dirty="0"/>
              <a:t>̉ là </a:t>
            </a:r>
            <a:r>
              <a:rPr lang="en-US" sz="2200" dirty="0" err="1"/>
              <a:t>hành</a:t>
            </a:r>
            <a:r>
              <a:rPr lang="en-US" sz="2200" dirty="0"/>
              <a:t> </a:t>
            </a:r>
            <a:r>
              <a:rPr lang="en-US" sz="2200" dirty="0" err="1"/>
              <a:t>động</a:t>
            </a:r>
            <a:r>
              <a:rPr lang="en-US" sz="2200" dirty="0"/>
              <a:t>, </a:t>
            </a:r>
            <a:r>
              <a:rPr lang="en-US" sz="2200" dirty="0" err="1"/>
              <a:t>nếu</a:t>
            </a:r>
            <a:r>
              <a:rPr lang="en-US" sz="2200" dirty="0"/>
              <a:t> </a:t>
            </a:r>
            <a:r>
              <a:rPr lang="en-US" sz="2200" dirty="0" err="1"/>
              <a:t>dùng</a:t>
            </a:r>
            <a:r>
              <a:rPr lang="en-US" sz="2200" dirty="0"/>
              <a:t> </a:t>
            </a:r>
            <a:r>
              <a:rPr lang="en-US" sz="2200" dirty="0" err="1"/>
              <a:t>động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thi</a:t>
            </a:r>
            <a:r>
              <a:rPr lang="en-US" sz="2200" dirty="0"/>
              <a:t>̀ sẽ </a:t>
            </a:r>
            <a:r>
              <a:rPr lang="en-US" sz="2200" dirty="0" err="1"/>
              <a:t>nhầm</a:t>
            </a:r>
            <a:r>
              <a:rPr lang="en-US" sz="2200" dirty="0"/>
              <a:t> </a:t>
            </a:r>
            <a:r>
              <a:rPr lang="en-US" sz="2200" dirty="0" err="1"/>
              <a:t>lẫn</a:t>
            </a:r>
            <a:r>
              <a:rPr lang="en-US" sz="2200" dirty="0"/>
              <a:t> </a:t>
            </a:r>
            <a:r>
              <a:rPr lang="en-US" sz="2200" dirty="0" err="1"/>
              <a:t>với</a:t>
            </a:r>
            <a:r>
              <a:rPr lang="en-US" sz="2200" dirty="0"/>
              <a:t> </a:t>
            </a:r>
            <a:r>
              <a:rPr lang="en-US" sz="2200" dirty="0" err="1"/>
              <a:t>các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thức</a:t>
            </a:r>
            <a:r>
              <a:rPr lang="en-US" sz="22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200" dirty="0" err="1"/>
              <a:t>Hàm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phương</a:t>
            </a:r>
            <a:r>
              <a:rPr lang="en-US" sz="2200" dirty="0"/>
              <a:t> </a:t>
            </a:r>
            <a:r>
              <a:rPr lang="en-US" sz="2200" dirty="0" err="1"/>
              <a:t>thức</a:t>
            </a:r>
            <a:r>
              <a:rPr lang="en-US" sz="2200" dirty="0"/>
              <a:t> </a:t>
            </a:r>
            <a:r>
              <a:rPr lang="en-US" sz="2200" dirty="0" err="1"/>
              <a:t>dùng</a:t>
            </a:r>
            <a:r>
              <a:rPr lang="en-US" sz="2200" dirty="0"/>
              <a:t> </a:t>
            </a:r>
            <a:r>
              <a:rPr lang="en-US" sz="2200" dirty="0" err="1"/>
              <a:t>đê</a:t>
            </a:r>
            <a:r>
              <a:rPr lang="en-US" sz="2200" dirty="0"/>
              <a:t>̉ </a:t>
            </a:r>
            <a:r>
              <a:rPr lang="en-US" sz="2200" dirty="0" err="1"/>
              <a:t>thực</a:t>
            </a:r>
            <a:r>
              <a:rPr lang="en-US" sz="2200" dirty="0"/>
              <a:t> </a:t>
            </a:r>
            <a:r>
              <a:rPr lang="en-US" sz="2200" dirty="0" err="1"/>
              <a:t>hiện</a:t>
            </a:r>
            <a:r>
              <a:rPr lang="en-US" sz="2200" dirty="0"/>
              <a:t> </a:t>
            </a:r>
            <a:r>
              <a:rPr lang="en-US" sz="2200" dirty="0" err="1"/>
              <a:t>một</a:t>
            </a:r>
            <a:r>
              <a:rPr lang="en-US" sz="2200" dirty="0"/>
              <a:t> </a:t>
            </a:r>
            <a:r>
              <a:rPr lang="en-US" sz="2200" dirty="0" err="1"/>
              <a:t>việc</a:t>
            </a:r>
            <a:r>
              <a:rPr lang="en-US" sz="2200" dirty="0"/>
              <a:t> </a:t>
            </a:r>
            <a:r>
              <a:rPr lang="en-US" sz="2200" dirty="0" err="1"/>
              <a:t>nào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: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thường</a:t>
            </a:r>
            <a:r>
              <a:rPr lang="en-US" sz="2200" dirty="0"/>
              <a:t> </a:t>
            </a:r>
            <a:r>
              <a:rPr lang="en-US" sz="2200" dirty="0" err="1"/>
              <a:t>bắt</a:t>
            </a:r>
            <a:r>
              <a:rPr lang="en-US" sz="2200" dirty="0"/>
              <a:t> </a:t>
            </a:r>
            <a:r>
              <a:rPr lang="en-US" sz="2200" dirty="0" err="1"/>
              <a:t>đầu</a:t>
            </a:r>
            <a:r>
              <a:rPr lang="en-US" sz="2200" dirty="0"/>
              <a:t> </a:t>
            </a:r>
            <a:r>
              <a:rPr lang="en-US" sz="2200" dirty="0" err="1"/>
              <a:t>bằng</a:t>
            </a:r>
            <a:r>
              <a:rPr lang="en-US" sz="2200" dirty="0"/>
              <a:t> </a:t>
            </a:r>
            <a:r>
              <a:rPr lang="en-US" sz="2200" b="1" dirty="0" err="1"/>
              <a:t>động</a:t>
            </a:r>
            <a:r>
              <a:rPr lang="en-US" sz="2200" b="1" dirty="0"/>
              <a:t> </a:t>
            </a:r>
            <a:r>
              <a:rPr lang="en-US" sz="2200" b="1" dirty="0" err="1"/>
              <a:t>từ</a:t>
            </a:r>
            <a:r>
              <a:rPr lang="en-US" sz="22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200" dirty="0"/>
              <a:t>Có 2 </a:t>
            </a:r>
            <a:r>
              <a:rPr lang="en-US" sz="2200" dirty="0" err="1"/>
              <a:t>mẫu</a:t>
            </a:r>
            <a:r>
              <a:rPr lang="en-US" sz="2200" dirty="0"/>
              <a:t> </a:t>
            </a:r>
            <a:r>
              <a:rPr lang="en-US" sz="2200" dirty="0" err="1"/>
              <a:t>đê</a:t>
            </a:r>
            <a:r>
              <a:rPr lang="en-US" sz="2200" dirty="0"/>
              <a:t>̉ </a:t>
            </a:r>
            <a:r>
              <a:rPr lang="en-US" sz="2200" dirty="0" err="1"/>
              <a:t>định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:</a:t>
            </a:r>
          </a:p>
          <a:p>
            <a:pPr marL="723900" lvl="1" indent="-323850" algn="just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err="1"/>
              <a:t>Viết</a:t>
            </a:r>
            <a:r>
              <a:rPr lang="en-US" sz="2000" dirty="0"/>
              <a:t> </a:t>
            </a:r>
            <a:r>
              <a:rPr lang="en-US" sz="2000" dirty="0" err="1"/>
              <a:t>hoa</a:t>
            </a:r>
            <a:r>
              <a:rPr lang="en-US" sz="2000" dirty="0"/>
              <a:t> </a:t>
            </a:r>
            <a:r>
              <a:rPr lang="en-US" sz="2000" dirty="0" err="1"/>
              <a:t>các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tư</a:t>
            </a:r>
            <a:r>
              <a:rPr lang="en-US" sz="2000" dirty="0"/>
              <a:t>̣ </a:t>
            </a:r>
            <a:r>
              <a:rPr lang="en-US" sz="2000" dirty="0" err="1"/>
              <a:t>đầu</a:t>
            </a:r>
            <a:r>
              <a:rPr lang="en-US" sz="2000" dirty="0"/>
              <a:t> </a:t>
            </a:r>
            <a:r>
              <a:rPr lang="en-US" sz="2000" dirty="0" err="1"/>
              <a:t>của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(</a:t>
            </a:r>
            <a:r>
              <a:rPr lang="en-US" sz="2000" dirty="0" err="1"/>
              <a:t>phương</a:t>
            </a:r>
            <a:r>
              <a:rPr lang="en-US" sz="2000" dirty="0"/>
              <a:t> </a:t>
            </a:r>
            <a:r>
              <a:rPr lang="en-US" sz="2000" dirty="0" err="1"/>
              <a:t>thức</a:t>
            </a:r>
            <a:r>
              <a:rPr lang="en-US" sz="2000" dirty="0"/>
              <a:t>: </a:t>
            </a:r>
            <a:r>
              <a:rPr lang="en-US" sz="2000" dirty="0" err="1"/>
              <a:t>viết</a:t>
            </a:r>
            <a:r>
              <a:rPr lang="en-US" sz="2000" dirty="0"/>
              <a:t> </a:t>
            </a:r>
            <a:r>
              <a:rPr lang="en-US" sz="2000" dirty="0" err="1"/>
              <a:t>thường</a:t>
            </a:r>
            <a:r>
              <a:rPr lang="en-US" sz="2000" dirty="0"/>
              <a:t> </a:t>
            </a:r>
            <a:r>
              <a:rPr lang="en-US" sz="2000" dirty="0" err="1"/>
              <a:t>ký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</a:t>
            </a:r>
            <a:r>
              <a:rPr lang="en-US" sz="2000" dirty="0" err="1"/>
              <a:t>đầu</a:t>
            </a:r>
            <a:r>
              <a:rPr lang="en-US" sz="2000" dirty="0"/>
              <a:t> </a:t>
            </a:r>
            <a:r>
              <a:rPr lang="en-US" sz="2000" dirty="0" err="1"/>
              <a:t>tiên</a:t>
            </a:r>
            <a:r>
              <a:rPr lang="en-US" sz="2000" dirty="0"/>
              <a:t>).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u="sng" dirty="0"/>
              <a:t>Ví </a:t>
            </a:r>
            <a:r>
              <a:rPr lang="en-US" sz="1800" b="1" u="sng" dirty="0" err="1"/>
              <a:t>dụ</a:t>
            </a:r>
            <a:r>
              <a:rPr lang="en-US" sz="1800" dirty="0"/>
              <a:t>: </a:t>
            </a:r>
            <a:r>
              <a:rPr lang="en-US" sz="1800" b="1" dirty="0" err="1">
                <a:solidFill>
                  <a:srgbClr val="FF0000"/>
                </a:solidFill>
              </a:rPr>
              <a:t>c</a:t>
            </a:r>
            <a:r>
              <a:rPr lang="en-US" sz="1800" dirty="0" err="1"/>
              <a:t>ompute</a:t>
            </a:r>
            <a:r>
              <a:rPr lang="en-US" sz="1800" b="1" dirty="0" err="1"/>
              <a:t>N</a:t>
            </a:r>
            <a:r>
              <a:rPr lang="en-US" sz="1800" dirty="0" err="1"/>
              <a:t>ext</a:t>
            </a:r>
            <a:r>
              <a:rPr lang="en-US" sz="1800" b="1" dirty="0" err="1"/>
              <a:t>I</a:t>
            </a:r>
            <a:r>
              <a:rPr lang="en-US" sz="1800" dirty="0" err="1"/>
              <a:t>tem</a:t>
            </a:r>
            <a:r>
              <a:rPr lang="en-US" sz="1800" b="1" dirty="0" err="1"/>
              <a:t>I</a:t>
            </a:r>
            <a:r>
              <a:rPr lang="en-US" sz="1800" dirty="0" err="1"/>
              <a:t>n</a:t>
            </a:r>
            <a:r>
              <a:rPr lang="en-US" sz="1800" b="1" dirty="0" err="1"/>
              <a:t>L</a:t>
            </a:r>
            <a:r>
              <a:rPr lang="en-US" sz="1800" dirty="0" err="1"/>
              <a:t>ist</a:t>
            </a:r>
            <a:r>
              <a:rPr lang="en-US" sz="1800" dirty="0"/>
              <a:t>, </a:t>
            </a:r>
            <a:r>
              <a:rPr lang="en-US" sz="1800" b="1" dirty="0" err="1"/>
              <a:t>F</a:t>
            </a:r>
            <a:r>
              <a:rPr lang="en-US" sz="1800" dirty="0" err="1"/>
              <a:t>our</a:t>
            </a:r>
            <a:r>
              <a:rPr lang="en-US" sz="1800" b="1" dirty="0" err="1"/>
              <a:t>W</a:t>
            </a:r>
            <a:r>
              <a:rPr lang="en-US" sz="1800" dirty="0" err="1"/>
              <a:t>heel</a:t>
            </a:r>
            <a:r>
              <a:rPr lang="en-US" sz="1800" b="1" dirty="0" err="1"/>
              <a:t>V</a:t>
            </a:r>
            <a:r>
              <a:rPr lang="en-US" sz="1800" dirty="0" err="1"/>
              <a:t>ehicle</a:t>
            </a:r>
            <a:r>
              <a:rPr lang="en-US" sz="1800" dirty="0"/>
              <a:t>.</a:t>
            </a:r>
          </a:p>
          <a:p>
            <a:pPr marL="723900" lvl="1" indent="-323850" algn="just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err="1"/>
              <a:t>Dùng</a:t>
            </a:r>
            <a:r>
              <a:rPr lang="en-US" sz="2000" dirty="0"/>
              <a:t> </a:t>
            </a:r>
            <a:r>
              <a:rPr lang="en-US" sz="2000" dirty="0" err="1"/>
              <a:t>dấu</a:t>
            </a:r>
            <a:r>
              <a:rPr lang="en-US" sz="2000" dirty="0"/>
              <a:t> underscore </a:t>
            </a:r>
            <a:r>
              <a:rPr lang="en-US" sz="2000" dirty="0" err="1"/>
              <a:t>đê</a:t>
            </a:r>
            <a:r>
              <a:rPr lang="en-US" sz="2000" dirty="0"/>
              <a:t>̉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cách</a:t>
            </a:r>
            <a:r>
              <a:rPr lang="en-US" sz="2000" dirty="0"/>
              <a:t> </a:t>
            </a:r>
            <a:r>
              <a:rPr lang="en-US" sz="2000" dirty="0" err="1"/>
              <a:t>các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. </a:t>
            </a:r>
          </a:p>
          <a:p>
            <a:pPr marL="857250" lvl="1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b="1" u="sng" dirty="0"/>
              <a:t>Ví </a:t>
            </a:r>
            <a:r>
              <a:rPr lang="en-US" sz="1800" b="1" u="sng" dirty="0" err="1"/>
              <a:t>dụ</a:t>
            </a:r>
            <a:r>
              <a:rPr lang="en-US" sz="1800" dirty="0"/>
              <a:t>: </a:t>
            </a:r>
            <a:r>
              <a:rPr lang="en-US" sz="1800" dirty="0" err="1"/>
              <a:t>compute_next_item_in_list</a:t>
            </a:r>
            <a:r>
              <a:rPr lang="en-US" sz="1800" dirty="0"/>
              <a:t>, </a:t>
            </a:r>
            <a:r>
              <a:rPr lang="en-US" sz="1800" dirty="0" err="1"/>
              <a:t>four_wheel_vehicle</a:t>
            </a:r>
            <a:endParaRPr lang="en-US" sz="1800" dirty="0"/>
          </a:p>
          <a:p>
            <a:pPr marL="457200" lvl="1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chọn</a:t>
            </a:r>
            <a:r>
              <a:rPr lang="en-US" sz="2200" dirty="0"/>
              <a:t> 1 </a:t>
            </a:r>
            <a:r>
              <a:rPr lang="en-US" sz="2200" dirty="0" err="1"/>
              <a:t>mẫu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tuân</a:t>
            </a:r>
            <a:r>
              <a:rPr lang="en-US" sz="2200" dirty="0"/>
              <a:t> </a:t>
            </a:r>
            <a:r>
              <a:rPr lang="en-US" sz="2200" dirty="0" err="1"/>
              <a:t>thủ</a:t>
            </a:r>
            <a:r>
              <a:rPr lang="en-US" sz="2200" dirty="0"/>
              <a:t> </a:t>
            </a:r>
            <a:r>
              <a:rPr lang="en-US" sz="2200" dirty="0" err="1"/>
              <a:t>trong</a:t>
            </a:r>
            <a:r>
              <a:rPr lang="en-US" sz="2200" dirty="0"/>
              <a:t> cả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trình</a:t>
            </a:r>
            <a:r>
              <a:rPr lang="en-US" sz="22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74BB5F-3C53-42E5-8DE5-16193D71BF40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77200" cy="5029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buNone/>
            </a:pPr>
            <a:r>
              <a:rPr lang="en-US" sz="2400" b="1" dirty="0"/>
              <a:t>e. </a:t>
            </a:r>
            <a:r>
              <a:rPr lang="en-US" sz="2400" b="1" dirty="0" err="1"/>
              <a:t>Định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– identifier </a:t>
            </a:r>
          </a:p>
          <a:p>
            <a:pPr marL="457200" indent="-457200" algn="just">
              <a:lnSpc>
                <a:spcPct val="120000"/>
              </a:lnSpc>
              <a:buFontTx/>
              <a:buChar char="-"/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đặt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quá </a:t>
            </a:r>
            <a:r>
              <a:rPr lang="en-US" sz="2200" dirty="0" err="1"/>
              <a:t>dài</a:t>
            </a:r>
            <a:r>
              <a:rPr lang="en-US" sz="2200" dirty="0"/>
              <a:t> </a:t>
            </a:r>
            <a:r>
              <a:rPr lang="en-US" sz="2200" dirty="0" err="1"/>
              <a:t>hoặc</a:t>
            </a:r>
            <a:r>
              <a:rPr lang="en-US" sz="2200" dirty="0"/>
              <a:t> quá </a:t>
            </a:r>
            <a:r>
              <a:rPr lang="en-US" sz="2200" dirty="0" err="1"/>
              <a:t>ngắn</a:t>
            </a:r>
            <a:r>
              <a:rPr lang="en-US" sz="2200" dirty="0"/>
              <a:t>. </a:t>
            </a:r>
            <a:r>
              <a:rPr lang="en-US" sz="2200" dirty="0" err="1"/>
              <a:t>Tùy</a:t>
            </a:r>
            <a:r>
              <a:rPr lang="en-US" sz="2200" dirty="0"/>
              <a:t> </a:t>
            </a:r>
            <a:r>
              <a:rPr lang="en-US" sz="2200" dirty="0" err="1"/>
              <a:t>trường</a:t>
            </a:r>
            <a:r>
              <a:rPr lang="en-US" sz="2200" dirty="0"/>
              <a:t> </a:t>
            </a:r>
            <a:r>
              <a:rPr lang="en-US" sz="2200" dirty="0" err="1"/>
              <a:t>hợp</a:t>
            </a:r>
            <a:r>
              <a:rPr lang="en-US" sz="2200" dirty="0"/>
              <a:t> mà </a:t>
            </a:r>
            <a:r>
              <a:rPr lang="en-US" sz="2200" dirty="0" err="1"/>
              <a:t>định</a:t>
            </a:r>
            <a:r>
              <a:rPr lang="en-US" sz="2200" dirty="0"/>
              <a:t>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phù</a:t>
            </a:r>
            <a:r>
              <a:rPr lang="en-US" sz="2200" dirty="0"/>
              <a:t> </a:t>
            </a:r>
            <a:r>
              <a:rPr lang="en-US" sz="2200" dirty="0" err="1"/>
              <a:t>hợp</a:t>
            </a:r>
            <a:r>
              <a:rPr lang="en-US" sz="2200" dirty="0"/>
              <a:t>.</a:t>
            </a:r>
          </a:p>
          <a:p>
            <a:pPr marL="0" indent="0" algn="just">
              <a:lnSpc>
                <a:spcPct val="120000"/>
              </a:lnSpc>
              <a:buNone/>
              <a:tabLst>
                <a:tab pos="457200" algn="l"/>
              </a:tabLst>
            </a:pPr>
            <a:r>
              <a:rPr lang="en-US" sz="2000" dirty="0"/>
              <a:t>	</a:t>
            </a:r>
            <a:r>
              <a:rPr lang="en-US" sz="2200" b="1" u="sng" dirty="0"/>
              <a:t>Ví dụ: </a:t>
            </a:r>
          </a:p>
          <a:p>
            <a:pPr marL="857250" lvl="1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dài</a:t>
            </a:r>
            <a:r>
              <a:rPr lang="en-US" sz="2200" dirty="0"/>
              <a:t> </a:t>
            </a:r>
            <a:r>
              <a:rPr lang="en-US" sz="2200" dirty="0" err="1"/>
              <a:t>tốt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ngắn</a:t>
            </a:r>
            <a:r>
              <a:rPr lang="en-US" sz="2200" dirty="0"/>
              <a:t>, </a:t>
            </a:r>
            <a:r>
              <a:rPr lang="en-US" sz="2200" dirty="0" err="1"/>
              <a:t>chẳng</a:t>
            </a:r>
            <a:r>
              <a:rPr lang="en-US" sz="2200" dirty="0"/>
              <a:t> </a:t>
            </a:r>
            <a:r>
              <a:rPr lang="en-US" sz="2200" dirty="0" err="1"/>
              <a:t>hạn</a:t>
            </a:r>
            <a:r>
              <a:rPr lang="en-US" sz="2200" dirty="0"/>
              <a:t> </a:t>
            </a:r>
            <a:r>
              <a:rPr lang="en-US" sz="2200" b="1" dirty="0"/>
              <a:t>temperature</a:t>
            </a:r>
            <a:r>
              <a:rPr lang="en-US" sz="2200" dirty="0"/>
              <a:t> </a:t>
            </a:r>
            <a:r>
              <a:rPr lang="en-US" sz="2200" dirty="0" err="1"/>
              <a:t>rõ</a:t>
            </a:r>
            <a:r>
              <a:rPr lang="en-US" sz="2200" dirty="0"/>
              <a:t> </a:t>
            </a:r>
            <a:r>
              <a:rPr lang="en-US" sz="2200" dirty="0" err="1"/>
              <a:t>ràng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 </a:t>
            </a:r>
            <a:r>
              <a:rPr lang="en-US" sz="2200" b="1" dirty="0"/>
              <a:t>temp</a:t>
            </a:r>
            <a:r>
              <a:rPr lang="en-US" sz="2200" dirty="0"/>
              <a:t> </a:t>
            </a:r>
            <a:r>
              <a:rPr lang="en-US" sz="2200" dirty="0" err="1"/>
              <a:t>hoặc</a:t>
            </a:r>
            <a:r>
              <a:rPr lang="en-US" sz="2200" dirty="0"/>
              <a:t> </a:t>
            </a:r>
            <a:r>
              <a:rPr lang="en-US" sz="2200" b="1" dirty="0"/>
              <a:t>t</a:t>
            </a:r>
            <a:r>
              <a:rPr lang="en-US" sz="2200" dirty="0"/>
              <a:t>.</a:t>
            </a:r>
          </a:p>
          <a:p>
            <a:pPr marL="857250" lvl="1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 err="1"/>
              <a:t>Tên</a:t>
            </a:r>
            <a:r>
              <a:rPr lang="en-US" sz="2200" dirty="0"/>
              <a:t> </a:t>
            </a:r>
            <a:r>
              <a:rPr lang="en-US" sz="2200" dirty="0" err="1"/>
              <a:t>ngắn</a:t>
            </a:r>
            <a:r>
              <a:rPr lang="en-US" sz="2200" dirty="0"/>
              <a:t> </a:t>
            </a:r>
            <a:r>
              <a:rPr lang="en-US" sz="2200" dirty="0" err="1"/>
              <a:t>tốt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, </a:t>
            </a:r>
            <a:r>
              <a:rPr lang="en-US" sz="2200" dirty="0" err="1"/>
              <a:t>chẳng</a:t>
            </a:r>
            <a:r>
              <a:rPr lang="en-US" sz="2200" dirty="0"/>
              <a:t> </a:t>
            </a:r>
            <a:r>
              <a:rPr lang="en-US" sz="2200" dirty="0" err="1"/>
              <a:t>hạn</a:t>
            </a:r>
            <a:r>
              <a:rPr lang="en-US" sz="2200" dirty="0"/>
              <a:t> </a:t>
            </a:r>
            <a:r>
              <a:rPr lang="en-US" sz="2200" b="1" dirty="0"/>
              <a:t>x, y </a:t>
            </a:r>
            <a:r>
              <a:rPr lang="en-US" sz="2200" dirty="0" err="1"/>
              <a:t>đê</a:t>
            </a:r>
            <a:r>
              <a:rPr lang="en-US" sz="2200" dirty="0"/>
              <a:t>̉ chỉ 2 </a:t>
            </a:r>
            <a:r>
              <a:rPr lang="en-US" sz="2200" dirty="0" err="1"/>
              <a:t>sô</a:t>
            </a:r>
            <a:r>
              <a:rPr lang="en-US" sz="2200" dirty="0"/>
              <a:t>́ </a:t>
            </a:r>
            <a:r>
              <a:rPr lang="en-US" sz="2200" dirty="0" err="1"/>
              <a:t>bất</a:t>
            </a:r>
            <a:r>
              <a:rPr lang="en-US" sz="2200" dirty="0"/>
              <a:t> </a:t>
            </a:r>
            <a:r>
              <a:rPr lang="en-US" sz="2200" dirty="0" err="1"/>
              <a:t>kỳ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vì </a:t>
            </a:r>
            <a:r>
              <a:rPr lang="en-US" sz="2200" b="1" dirty="0" err="1"/>
              <a:t>theFirstArbitraryNumber</a:t>
            </a:r>
            <a:r>
              <a:rPr lang="en-US" sz="2200" b="1" dirty="0"/>
              <a:t>, </a:t>
            </a:r>
            <a:r>
              <a:rPr lang="en-US" sz="2200" b="1" dirty="0" err="1"/>
              <a:t>theSecondArbitraryNumber</a:t>
            </a:r>
            <a:r>
              <a:rPr lang="en-US" sz="2200" dirty="0"/>
              <a:t>. </a:t>
            </a:r>
          </a:p>
          <a:p>
            <a:pPr marL="857250" lvl="1" indent="-457200"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sz="2200" dirty="0"/>
              <a:t>	</a:t>
            </a:r>
            <a:r>
              <a:rPr lang="en-US" sz="2200" dirty="0" err="1"/>
              <a:t>Hoặc</a:t>
            </a:r>
            <a:r>
              <a:rPr lang="en-US" sz="2200" dirty="0"/>
              <a:t> </a:t>
            </a:r>
            <a:r>
              <a:rPr lang="en-US" sz="2200" b="1" dirty="0" err="1"/>
              <a:t>i</a:t>
            </a:r>
            <a:r>
              <a:rPr lang="en-US" sz="2200" b="1" dirty="0"/>
              <a:t>, j </a:t>
            </a:r>
            <a:r>
              <a:rPr lang="en-US" sz="2200" dirty="0"/>
              <a:t>là </a:t>
            </a:r>
            <a:r>
              <a:rPr lang="en-US" sz="2200" dirty="0" err="1"/>
              <a:t>biến</a:t>
            </a:r>
            <a:r>
              <a:rPr lang="en-US" sz="2200" dirty="0"/>
              <a:t> </a:t>
            </a:r>
            <a:r>
              <a:rPr lang="en-US" sz="2200" dirty="0" err="1"/>
              <a:t>chạy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</a:t>
            </a:r>
            <a:r>
              <a:rPr lang="en-US" sz="2200" dirty="0" err="1"/>
              <a:t>cho</a:t>
            </a:r>
            <a:r>
              <a:rPr lang="en-US" sz="2200" dirty="0"/>
              <a:t> for </a:t>
            </a:r>
            <a:r>
              <a:rPr lang="en-US" sz="2200" dirty="0" err="1"/>
              <a:t>hoặc</a:t>
            </a:r>
            <a:r>
              <a:rPr lang="en-US" sz="2200" dirty="0"/>
              <a:t> chỉ </a:t>
            </a:r>
            <a:r>
              <a:rPr lang="en-US" sz="2200" dirty="0" err="1"/>
              <a:t>sô</a:t>
            </a:r>
            <a:r>
              <a:rPr lang="en-US" sz="2200" dirty="0"/>
              <a:t>́ </a:t>
            </a:r>
            <a:r>
              <a:rPr lang="en-US" sz="2200" dirty="0" err="1"/>
              <a:t>mảng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vì </a:t>
            </a:r>
            <a:r>
              <a:rPr lang="en-US" sz="2200" b="1" dirty="0" err="1"/>
              <a:t>arrayInDexes</a:t>
            </a:r>
            <a:r>
              <a:rPr lang="en-US" sz="2200" dirty="0"/>
              <a:t>.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tư</a:t>
            </a:r>
            <a:r>
              <a:rPr lang="en-US" sz="2200" dirty="0"/>
              <a:t>̣ </a:t>
            </a:r>
            <a:r>
              <a:rPr lang="en-US" sz="2200" dirty="0" err="1"/>
              <a:t>ta</a:t>
            </a:r>
            <a:r>
              <a:rPr lang="en-US" sz="2200" dirty="0"/>
              <a:t> </a:t>
            </a:r>
            <a:r>
              <a:rPr lang="en-US" sz="2200" dirty="0" err="1"/>
              <a:t>dùng</a:t>
            </a:r>
            <a:r>
              <a:rPr lang="en-US" sz="2200" dirty="0"/>
              <a:t> </a:t>
            </a:r>
            <a:r>
              <a:rPr lang="en-US" sz="2200" b="1" dirty="0"/>
              <a:t>n</a:t>
            </a:r>
            <a:r>
              <a:rPr lang="en-US" sz="2200" dirty="0"/>
              <a:t> chỉ </a:t>
            </a:r>
            <a:r>
              <a:rPr lang="en-US" sz="2200" dirty="0" err="1"/>
              <a:t>sô</a:t>
            </a:r>
            <a:r>
              <a:rPr lang="en-US" sz="2200" dirty="0"/>
              <a:t>́ </a:t>
            </a:r>
            <a:r>
              <a:rPr lang="en-US" sz="2200" dirty="0" err="1"/>
              <a:t>thành</a:t>
            </a:r>
            <a:r>
              <a:rPr lang="en-US" sz="2200" dirty="0"/>
              <a:t> </a:t>
            </a:r>
            <a:r>
              <a:rPr lang="en-US" sz="2200" dirty="0" err="1"/>
              <a:t>phần</a:t>
            </a:r>
            <a:r>
              <a:rPr lang="en-US" sz="2200" dirty="0"/>
              <a:t> </a:t>
            </a:r>
            <a:r>
              <a:rPr lang="en-US" sz="2200" dirty="0" err="1"/>
              <a:t>của</a:t>
            </a:r>
            <a:r>
              <a:rPr lang="en-US" sz="2200" dirty="0"/>
              <a:t> </a:t>
            </a:r>
            <a:r>
              <a:rPr lang="en-US" sz="2200" dirty="0" err="1"/>
              <a:t>mảng</a:t>
            </a:r>
            <a:r>
              <a:rPr lang="en-US" sz="2200" dirty="0"/>
              <a:t> </a:t>
            </a:r>
            <a:r>
              <a:rPr lang="en-US" sz="2200" dirty="0" err="1"/>
              <a:t>thay</a:t>
            </a:r>
            <a:r>
              <a:rPr lang="en-US" sz="2200" dirty="0"/>
              <a:t> vì </a:t>
            </a:r>
            <a:r>
              <a:rPr lang="en-US" sz="2200" b="1" dirty="0" err="1"/>
              <a:t>theNumberOfElements</a:t>
            </a:r>
            <a:r>
              <a:rPr lang="en-US" sz="2200" b="1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3B540A-5EA2-469B-B846-956811E59764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001000" cy="28956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f. </a:t>
            </a:r>
            <a:r>
              <a:rPr lang="en-US" sz="2400" b="1" dirty="0" err="1"/>
              <a:t>Chú</a:t>
            </a:r>
            <a:r>
              <a:rPr lang="en-US" sz="2400" b="1" dirty="0"/>
              <a:t> </a:t>
            </a:r>
            <a:r>
              <a:rPr lang="en-US" sz="2400" b="1" dirty="0" err="1"/>
              <a:t>thích</a:t>
            </a:r>
            <a:r>
              <a:rPr lang="en-US" sz="2400" b="1" dirty="0"/>
              <a:t> - comment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200" dirty="0" err="1"/>
              <a:t>Mục</a:t>
            </a:r>
            <a:r>
              <a:rPr lang="en-US" sz="2200" dirty="0"/>
              <a:t> </a:t>
            </a:r>
            <a:r>
              <a:rPr lang="en-US" sz="2200" dirty="0" err="1"/>
              <a:t>đích</a:t>
            </a:r>
            <a:r>
              <a:rPr lang="en-US" sz="2200" dirty="0"/>
              <a:t> </a:t>
            </a:r>
            <a:r>
              <a:rPr lang="en-US" sz="2200" dirty="0" err="1"/>
              <a:t>của</a:t>
            </a:r>
            <a:r>
              <a:rPr lang="en-US" sz="2200" dirty="0"/>
              <a:t> </a:t>
            </a:r>
            <a:r>
              <a:rPr lang="en-US" sz="2200" dirty="0" err="1"/>
              <a:t>chú</a:t>
            </a:r>
            <a:r>
              <a:rPr lang="en-US" sz="2200" dirty="0"/>
              <a:t> </a:t>
            </a:r>
            <a:r>
              <a:rPr lang="en-US" sz="2200" dirty="0" err="1"/>
              <a:t>thích</a:t>
            </a:r>
            <a:endParaRPr lang="en-US" sz="2200" dirty="0"/>
          </a:p>
          <a:p>
            <a:pPr marL="731520" lvl="1" indent="-457200" algn="just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err="1"/>
              <a:t>Đê</a:t>
            </a:r>
            <a:r>
              <a:rPr lang="en-US" sz="2200" dirty="0"/>
              <a:t>̉ </a:t>
            </a:r>
            <a:r>
              <a:rPr lang="en-US" sz="2200" dirty="0" err="1"/>
              <a:t>làm</a:t>
            </a:r>
            <a:r>
              <a:rPr lang="en-US" sz="2200" dirty="0"/>
              <a:t> </a:t>
            </a:r>
            <a:r>
              <a:rPr lang="en-US" sz="2200" dirty="0" err="1"/>
              <a:t>rõ</a:t>
            </a:r>
            <a:r>
              <a:rPr lang="en-US" sz="2200" dirty="0"/>
              <a:t> </a:t>
            </a:r>
            <a:r>
              <a:rPr lang="en-US" sz="2200" dirty="0" err="1"/>
              <a:t>nghĩa</a:t>
            </a:r>
            <a:r>
              <a:rPr lang="en-US" sz="2200" dirty="0"/>
              <a:t> </a:t>
            </a:r>
            <a:r>
              <a:rPr lang="en-US" sz="2200" dirty="0" err="1"/>
              <a:t>những</a:t>
            </a:r>
            <a:r>
              <a:rPr lang="en-US" sz="2200" dirty="0"/>
              <a:t> </a:t>
            </a:r>
            <a:r>
              <a:rPr lang="en-US" sz="2200" dirty="0" err="1"/>
              <a:t>đoạn</a:t>
            </a:r>
            <a:r>
              <a:rPr lang="en-US" sz="2200" dirty="0"/>
              <a:t> code </a:t>
            </a:r>
            <a:r>
              <a:rPr lang="en-US" sz="2200" dirty="0" err="1"/>
              <a:t>khó</a:t>
            </a:r>
            <a:r>
              <a:rPr lang="en-US" sz="2200" dirty="0"/>
              <a:t>. </a:t>
            </a:r>
          </a:p>
          <a:p>
            <a:pPr marL="731520" lvl="1" indent="-457200" algn="just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200" dirty="0" err="1"/>
              <a:t>Đê</a:t>
            </a:r>
            <a:r>
              <a:rPr lang="en-US" sz="2200" dirty="0"/>
              <a:t>̉ </a:t>
            </a:r>
            <a:r>
              <a:rPr lang="en-US" sz="2200" dirty="0" err="1"/>
              <a:t>ghi</a:t>
            </a:r>
            <a:r>
              <a:rPr lang="en-US" sz="2200" dirty="0"/>
              <a:t> </a:t>
            </a:r>
            <a:r>
              <a:rPr lang="en-US" sz="2200" dirty="0" err="1"/>
              <a:t>nhận</a:t>
            </a:r>
            <a:r>
              <a:rPr lang="en-US" sz="2200" dirty="0"/>
              <a:t> </a:t>
            </a:r>
            <a:r>
              <a:rPr lang="en-US" sz="2200" dirty="0" err="1"/>
              <a:t>lại</a:t>
            </a:r>
            <a:r>
              <a:rPr lang="en-US" sz="2200" dirty="0"/>
              <a:t> </a:t>
            </a:r>
            <a:r>
              <a:rPr lang="en-US" sz="2200" dirty="0" err="1"/>
              <a:t>tác</a:t>
            </a:r>
            <a:r>
              <a:rPr lang="en-US" sz="2200" dirty="0"/>
              <a:t> </a:t>
            </a:r>
            <a:r>
              <a:rPr lang="en-US" sz="2200" dirty="0" err="1"/>
              <a:t>giả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ngày</a:t>
            </a:r>
            <a:r>
              <a:rPr lang="en-US" sz="2200" dirty="0"/>
              <a:t> </a:t>
            </a:r>
            <a:r>
              <a:rPr lang="en-US" sz="2200" dirty="0" err="1"/>
              <a:t>tạo</a:t>
            </a:r>
            <a:r>
              <a:rPr lang="en-US" sz="2200" dirty="0"/>
              <a:t> </a:t>
            </a:r>
            <a:r>
              <a:rPr lang="en-US" sz="2200" dirty="0" err="1"/>
              <a:t>hoặc</a:t>
            </a:r>
            <a:r>
              <a:rPr lang="en-US" sz="2200" dirty="0"/>
              <a:t> </a:t>
            </a:r>
            <a:r>
              <a:rPr lang="en-US" sz="2200" dirty="0" err="1"/>
              <a:t>chỉnh</a:t>
            </a:r>
            <a:r>
              <a:rPr lang="en-US" sz="2200" dirty="0"/>
              <a:t> </a:t>
            </a:r>
            <a:r>
              <a:rPr lang="en-US" sz="2200" dirty="0" err="1"/>
              <a:t>sửa</a:t>
            </a:r>
            <a:r>
              <a:rPr lang="en-US" sz="2200" dirty="0"/>
              <a:t> </a:t>
            </a:r>
            <a:r>
              <a:rPr lang="en-US" sz="2200" dirty="0" err="1"/>
              <a:t>chương</a:t>
            </a:r>
            <a:r>
              <a:rPr lang="en-US" sz="2200" dirty="0"/>
              <a:t> </a:t>
            </a:r>
            <a:r>
              <a:rPr lang="en-US" sz="2200" dirty="0" err="1"/>
              <a:t>trình</a:t>
            </a:r>
            <a:r>
              <a:rPr lang="en-US" sz="22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b="1" dirty="0"/>
              <a:t>	Ví </a:t>
            </a:r>
            <a:r>
              <a:rPr lang="en-US" sz="2200" b="1" dirty="0" err="1"/>
              <a:t>dụ</a:t>
            </a:r>
            <a:endParaRPr lang="en-US" sz="2200" b="1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18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3886200"/>
            <a:ext cx="533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9B4B2D3-FAC2-4393-845A-8CE7F4EB73E1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33528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f. </a:t>
            </a:r>
            <a:r>
              <a:rPr lang="en-US" sz="2400" b="1" dirty="0" err="1"/>
              <a:t>Chú</a:t>
            </a:r>
            <a:r>
              <a:rPr lang="en-US" sz="2400" b="1" dirty="0"/>
              <a:t> </a:t>
            </a:r>
            <a:r>
              <a:rPr lang="en-US" sz="2400" b="1" dirty="0" err="1"/>
              <a:t>thích</a:t>
            </a:r>
            <a:r>
              <a:rPr lang="en-US" sz="2400" b="1" dirty="0"/>
              <a:t> - comment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200" dirty="0" err="1"/>
              <a:t>Chú</a:t>
            </a:r>
            <a:r>
              <a:rPr lang="en-US" sz="2200" dirty="0"/>
              <a:t> </a:t>
            </a:r>
            <a:r>
              <a:rPr lang="en-US" sz="2200" dirty="0" err="1"/>
              <a:t>thích</a:t>
            </a:r>
            <a:r>
              <a:rPr lang="en-US" sz="2200" dirty="0"/>
              <a:t> </a:t>
            </a: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phải</a:t>
            </a:r>
            <a:r>
              <a:rPr lang="en-US" sz="2200" dirty="0"/>
              <a:t> là </a:t>
            </a:r>
            <a:r>
              <a:rPr lang="en-US" sz="2200" dirty="0" err="1"/>
              <a:t>diễn</a:t>
            </a:r>
            <a:r>
              <a:rPr lang="en-US" sz="2200" dirty="0"/>
              <a:t> </a:t>
            </a:r>
            <a:r>
              <a:rPr lang="en-US" sz="2200" dirty="0" err="1"/>
              <a:t>giải</a:t>
            </a:r>
            <a:r>
              <a:rPr lang="en-US" sz="2200" dirty="0"/>
              <a:t> code.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b="1" dirty="0"/>
              <a:t>	Ví </a:t>
            </a:r>
            <a:r>
              <a:rPr lang="en-US" sz="2200" b="1" dirty="0" err="1"/>
              <a:t>dụ</a:t>
            </a:r>
            <a:endParaRPr lang="en-US" sz="2200" b="1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18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590800"/>
            <a:ext cx="7239000" cy="3709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097A018-375E-4CB2-8021-D12E714A90A1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33528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f. </a:t>
            </a:r>
            <a:r>
              <a:rPr lang="en-US" sz="2400" b="1" dirty="0" err="1"/>
              <a:t>Chú</a:t>
            </a:r>
            <a:r>
              <a:rPr lang="en-US" sz="2400" b="1" dirty="0"/>
              <a:t> </a:t>
            </a:r>
            <a:r>
              <a:rPr lang="en-US" sz="2400" b="1" dirty="0" err="1"/>
              <a:t>thích</a:t>
            </a:r>
            <a:r>
              <a:rPr lang="en-US" sz="2400" b="1" dirty="0"/>
              <a:t> - comment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Tx/>
              <a:buChar char="-"/>
            </a:pPr>
            <a:r>
              <a:rPr lang="en-US" sz="2200" dirty="0" err="1"/>
              <a:t>Không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chú</a:t>
            </a:r>
            <a:r>
              <a:rPr lang="en-US" sz="2200" dirty="0"/>
              <a:t> </a:t>
            </a:r>
            <a:r>
              <a:rPr lang="en-US" sz="2200" dirty="0" err="1"/>
              <a:t>thích</a:t>
            </a:r>
            <a:r>
              <a:rPr lang="en-US" sz="2200" dirty="0"/>
              <a:t> quá </a:t>
            </a:r>
            <a:r>
              <a:rPr lang="en-US" sz="2200" dirty="0" err="1"/>
              <a:t>mức</a:t>
            </a:r>
            <a:r>
              <a:rPr lang="en-US" sz="2200" dirty="0"/>
              <a:t> </a:t>
            </a:r>
            <a:r>
              <a:rPr lang="en-US" sz="2200" dirty="0" err="1"/>
              <a:t>cần</a:t>
            </a:r>
            <a:r>
              <a:rPr lang="en-US" sz="2200" dirty="0"/>
              <a:t> </a:t>
            </a:r>
            <a:r>
              <a:rPr lang="en-US" sz="2200" dirty="0" err="1"/>
              <a:t>thiết</a:t>
            </a:r>
            <a:r>
              <a:rPr lang="en-US" sz="2200" dirty="0"/>
              <a:t>. 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200" b="1" dirty="0"/>
              <a:t>	Ví </a:t>
            </a:r>
            <a:r>
              <a:rPr lang="en-US" sz="2200" b="1" dirty="0" err="1"/>
              <a:t>dụ</a:t>
            </a:r>
            <a:endParaRPr lang="en-US" sz="2200" b="1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1800" b="1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667000"/>
            <a:ext cx="4572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90A3033-18C2-4C5E-AAFD-729F544E0043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838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 dirty="0"/>
              <a:t>g. </a:t>
            </a:r>
            <a:r>
              <a:rPr lang="en-US" sz="2400" b="1" dirty="0" err="1"/>
              <a:t>Tránh</a:t>
            </a:r>
            <a:r>
              <a:rPr lang="en-US" sz="2400" b="1" dirty="0"/>
              <a:t> </a:t>
            </a:r>
            <a:r>
              <a:rPr lang="en-US" sz="2400" b="1" dirty="0" err="1"/>
              <a:t>viết</a:t>
            </a:r>
            <a:r>
              <a:rPr lang="en-US" sz="2400" b="1" dirty="0"/>
              <a:t> code “</a:t>
            </a:r>
            <a:r>
              <a:rPr lang="en-US" sz="2400" b="1" dirty="0" err="1"/>
              <a:t>xoắn</a:t>
            </a:r>
            <a:r>
              <a:rPr lang="en-US" sz="2400" b="1" dirty="0"/>
              <a:t>” </a:t>
            </a:r>
            <a:r>
              <a:rPr lang="en-US" sz="2400" b="1" dirty="0" err="1"/>
              <a:t>nhau</a:t>
            </a:r>
            <a:r>
              <a:rPr lang="en-US" sz="2400" b="1" dirty="0"/>
              <a:t> – avoid convoluted code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0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1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057400"/>
            <a:ext cx="2590800" cy="25098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3657600" y="25146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" y="5000625"/>
            <a:ext cx="4391025" cy="1247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0600" y="1981200"/>
            <a:ext cx="2999133" cy="1295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ight Arrow 11"/>
          <p:cNvSpPr/>
          <p:nvPr/>
        </p:nvSpPr>
        <p:spPr>
          <a:xfrm>
            <a:off x="5029200" y="5486400"/>
            <a:ext cx="9906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48400" y="5029200"/>
            <a:ext cx="2438400" cy="1143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402B486-A6AF-4958-8BAD-2598CBD66A9E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838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 dirty="0"/>
              <a:t>g. </a:t>
            </a:r>
            <a:r>
              <a:rPr lang="en-US" sz="2400" b="1" dirty="0" err="1"/>
              <a:t>Tránh</a:t>
            </a:r>
            <a:r>
              <a:rPr lang="en-US" sz="2400" b="1" dirty="0"/>
              <a:t> </a:t>
            </a:r>
            <a:r>
              <a:rPr lang="en-US" sz="2400" b="1" dirty="0" err="1"/>
              <a:t>viết</a:t>
            </a:r>
            <a:r>
              <a:rPr lang="en-US" sz="2400" b="1" dirty="0"/>
              <a:t> code “</a:t>
            </a:r>
            <a:r>
              <a:rPr lang="en-US" sz="2400" b="1" dirty="0" err="1"/>
              <a:t>xoắn</a:t>
            </a:r>
            <a:r>
              <a:rPr lang="en-US" sz="2400" b="1" dirty="0"/>
              <a:t>” </a:t>
            </a:r>
            <a:r>
              <a:rPr lang="en-US" sz="2400" b="1" dirty="0" err="1"/>
              <a:t>nhau</a:t>
            </a:r>
            <a:r>
              <a:rPr lang="en-US" sz="2400" b="1" dirty="0"/>
              <a:t> – avoid convoluted code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0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752600"/>
            <a:ext cx="5791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F9E295-4C45-46D4-8CBC-68D7572D8217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7204"/>
          </a:xfrm>
        </p:spPr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1 </a:t>
            </a:r>
            <a:r>
              <a:rPr lang="en-US" dirty="0" err="1"/>
              <a:t>lớp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8600" y="2438400"/>
            <a:ext cx="8534400" cy="2438400"/>
            <a:chOff x="533400" y="2438400"/>
            <a:chExt cx="8229600" cy="2045732"/>
          </a:xfrm>
        </p:grpSpPr>
        <p:sp>
          <p:nvSpPr>
            <p:cNvPr id="6" name="Smiley Face 5"/>
            <p:cNvSpPr/>
            <p:nvPr/>
          </p:nvSpPr>
          <p:spPr>
            <a:xfrm>
              <a:off x="533400" y="2667000"/>
              <a:ext cx="1143000" cy="1066800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3429000" y="2590800"/>
              <a:ext cx="2057400" cy="1295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7543800" y="2590800"/>
              <a:ext cx="1219200" cy="12954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CSDL</a:t>
              </a:r>
            </a:p>
          </p:txBody>
        </p:sp>
        <p:grpSp>
          <p:nvGrpSpPr>
            <p:cNvPr id="9" name="Group 14"/>
            <p:cNvGrpSpPr/>
            <p:nvPr/>
          </p:nvGrpSpPr>
          <p:grpSpPr>
            <a:xfrm>
              <a:off x="5867400" y="2971800"/>
              <a:ext cx="1143000" cy="458788"/>
              <a:chOff x="5486400" y="2971800"/>
              <a:chExt cx="1143000" cy="45878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5486400" y="29718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5638800" y="34290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15"/>
            <p:cNvGrpSpPr/>
            <p:nvPr/>
          </p:nvGrpSpPr>
          <p:grpSpPr>
            <a:xfrm>
              <a:off x="1981200" y="3048000"/>
              <a:ext cx="1143000" cy="382588"/>
              <a:chOff x="1981200" y="3048000"/>
              <a:chExt cx="1143000" cy="382588"/>
            </a:xfrm>
          </p:grpSpPr>
          <p:cxnSp>
            <p:nvCxnSpPr>
              <p:cNvPr id="22" name="Straight Arrow Connector 9"/>
              <p:cNvCxnSpPr/>
              <p:nvPr/>
            </p:nvCxnSpPr>
            <p:spPr>
              <a:xfrm>
                <a:off x="1981200" y="30480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2057400" y="34290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1828800" y="2667000"/>
              <a:ext cx="1447800" cy="1219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2438400"/>
              <a:ext cx="2209800" cy="1600200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2438400"/>
              <a:ext cx="1828800" cy="13716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2743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1. Nhập dữ liệu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29718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2. Kiểm tra, xử lý tính toán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26670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3. Truy vấn CSDL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505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4. Trả kết quả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3581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5. Hiển thị kết quả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05200" y="4114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Bussiness Logic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038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F0"/>
                  </a:solidFill>
                </a:rPr>
                <a:t>Presentation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3962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Data access logic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295400" y="1981200"/>
            <a:ext cx="6324600" cy="2971800"/>
          </a:xfrm>
          <a:prstGeom prst="rect">
            <a:avLst/>
          </a:prstGeom>
          <a:noFill/>
          <a:ln w="38100">
            <a:solidFill>
              <a:srgbClr val="FADD0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838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/>
              <a:t>g. Tránh </a:t>
            </a:r>
            <a:r>
              <a:rPr lang="en-US" sz="2400" b="1" dirty="0" err="1"/>
              <a:t>viết</a:t>
            </a:r>
            <a:r>
              <a:rPr lang="en-US" sz="2400" b="1" dirty="0"/>
              <a:t> code “</a:t>
            </a:r>
            <a:r>
              <a:rPr lang="en-US" sz="2400" b="1" dirty="0" err="1"/>
              <a:t>xoắn</a:t>
            </a:r>
            <a:r>
              <a:rPr lang="en-US" sz="2400" b="1" dirty="0"/>
              <a:t>” </a:t>
            </a:r>
            <a:r>
              <a:rPr lang="en-US" sz="2400" b="1" dirty="0" err="1"/>
              <a:t>nhau</a:t>
            </a:r>
            <a:r>
              <a:rPr lang="en-US" sz="2400" b="1" dirty="0"/>
              <a:t> – avoid convoluted code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1905000"/>
            <a:ext cx="6477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DB20FD1-8FF8-450B-9623-6D6AD2E97AB1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838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 dirty="0"/>
              <a:t>h. </a:t>
            </a:r>
            <a:r>
              <a:rPr lang="en-US" sz="2400" b="1" dirty="0" err="1"/>
              <a:t>Nên</a:t>
            </a:r>
            <a:r>
              <a:rPr lang="en-US" sz="2400" b="1" dirty="0"/>
              <a:t> </a:t>
            </a:r>
            <a:r>
              <a:rPr lang="en-US" sz="2400" b="1" dirty="0" err="1"/>
              <a:t>dùng</a:t>
            </a:r>
            <a:r>
              <a:rPr lang="en-US" sz="2400" b="1" dirty="0"/>
              <a:t> </a:t>
            </a:r>
            <a:r>
              <a:rPr lang="en-US" sz="2400" b="1" dirty="0" err="1"/>
              <a:t>hằng</a:t>
            </a:r>
            <a:r>
              <a:rPr lang="en-US" sz="2400" b="1" dirty="0"/>
              <a:t> (constant) </a:t>
            </a:r>
            <a:r>
              <a:rPr lang="en-US" sz="2400" b="1" dirty="0" err="1"/>
              <a:t>thay</a:t>
            </a:r>
            <a:r>
              <a:rPr lang="en-US" sz="2400" b="1" dirty="0"/>
              <a:t> vì </a:t>
            </a:r>
            <a:r>
              <a:rPr lang="en-US" sz="2400" b="1" dirty="0" err="1"/>
              <a:t>ghi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trị </a:t>
            </a:r>
            <a:r>
              <a:rPr lang="en-US" sz="2400" b="1" dirty="0" err="1"/>
              <a:t>trực</a:t>
            </a:r>
            <a:r>
              <a:rPr lang="en-US" sz="2400" b="1" dirty="0"/>
              <a:t> </a:t>
            </a:r>
            <a:r>
              <a:rPr lang="en-US" sz="2400" b="1" dirty="0" err="1"/>
              <a:t>tiếp</a:t>
            </a:r>
            <a:endParaRPr lang="en-US" sz="24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0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876425"/>
            <a:ext cx="502920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886200"/>
            <a:ext cx="5257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1F40063-06EF-4E22-979C-1AF28DB1C654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305800" cy="838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 dirty="0" err="1"/>
              <a:t>i</a:t>
            </a:r>
            <a:r>
              <a:rPr lang="en-US" sz="2400" b="1" dirty="0"/>
              <a:t>. </a:t>
            </a:r>
            <a:r>
              <a:rPr lang="en-US" sz="2400" b="1" dirty="0" err="1"/>
              <a:t>Nên</a:t>
            </a:r>
            <a:r>
              <a:rPr lang="en-US" sz="2400" b="1" dirty="0"/>
              <a:t> </a:t>
            </a:r>
            <a:r>
              <a:rPr lang="en-US" sz="2400" b="1" dirty="0" err="1"/>
              <a:t>gán</a:t>
            </a:r>
            <a:r>
              <a:rPr lang="en-US" sz="2400" b="1" dirty="0"/>
              <a:t> </a:t>
            </a:r>
            <a:r>
              <a:rPr lang="en-US" sz="2400" b="1" dirty="0" err="1"/>
              <a:t>giá</a:t>
            </a:r>
            <a:r>
              <a:rPr lang="en-US" sz="2400" b="1" dirty="0"/>
              <a:t> trị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biến</a:t>
            </a:r>
            <a:r>
              <a:rPr lang="en-US" sz="2400" b="1" dirty="0"/>
              <a:t> </a:t>
            </a:r>
            <a:r>
              <a:rPr lang="en-US" sz="2400" b="1" dirty="0" err="1"/>
              <a:t>ngay</a:t>
            </a:r>
            <a:r>
              <a:rPr lang="en-US" sz="2400" b="1" dirty="0"/>
              <a:t> </a:t>
            </a:r>
            <a:r>
              <a:rPr lang="en-US" sz="2400" b="1" dirty="0" err="1"/>
              <a:t>khi</a:t>
            </a:r>
            <a:r>
              <a:rPr lang="en-US" sz="2400" b="1" dirty="0"/>
              <a:t> </a:t>
            </a:r>
            <a:r>
              <a:rPr lang="en-US" sz="2400" b="1" dirty="0" err="1"/>
              <a:t>mới</a:t>
            </a:r>
            <a:r>
              <a:rPr lang="en-US" sz="2400" b="1" dirty="0"/>
              <a:t> </a:t>
            </a:r>
            <a:r>
              <a:rPr lang="en-US" sz="2400" b="1" dirty="0" err="1"/>
              <a:t>khai</a:t>
            </a:r>
            <a:r>
              <a:rPr lang="en-US" sz="2400" b="1" dirty="0"/>
              <a:t> </a:t>
            </a:r>
            <a:r>
              <a:rPr lang="en-US" sz="2400" b="1" dirty="0" err="1"/>
              <a:t>báo</a:t>
            </a:r>
            <a:r>
              <a:rPr lang="en-US" sz="2400" b="1" dirty="0"/>
              <a:t> (</a:t>
            </a:r>
            <a:r>
              <a:rPr lang="en-US" sz="2400" b="1" dirty="0" err="1"/>
              <a:t>nếu</a:t>
            </a:r>
            <a:r>
              <a:rPr lang="en-US" sz="2400" b="1" dirty="0"/>
              <a:t> có </a:t>
            </a:r>
            <a:r>
              <a:rPr lang="en-US" sz="2400" b="1" dirty="0" err="1"/>
              <a:t>thê</a:t>
            </a:r>
            <a:r>
              <a:rPr lang="en-US" sz="2400" b="1" dirty="0"/>
              <a:t>̉)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0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2022324"/>
            <a:ext cx="3581400" cy="3768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ACA3F9-46F7-401E-8EFB-8789E198BC67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8001000" cy="8382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 dirty="0"/>
              <a:t>j. </a:t>
            </a:r>
            <a:r>
              <a:rPr lang="en-US" sz="2400" b="1" dirty="0" err="1"/>
              <a:t>Giảm</a:t>
            </a:r>
            <a:r>
              <a:rPr lang="en-US" sz="2400" b="1" dirty="0"/>
              <a:t> </a:t>
            </a:r>
            <a:r>
              <a:rPr lang="en-US" sz="2400" b="1" dirty="0" err="1"/>
              <a:t>phạm</a:t>
            </a:r>
            <a:r>
              <a:rPr lang="en-US" sz="2400" b="1" dirty="0"/>
              <a:t> vi </a:t>
            </a:r>
            <a:r>
              <a:rPr lang="en-US" sz="2400" b="1" dirty="0" err="1"/>
              <a:t>của</a:t>
            </a:r>
            <a:r>
              <a:rPr lang="en-US" sz="2400" b="1" dirty="0"/>
              <a:t> </a:t>
            </a:r>
            <a:r>
              <a:rPr lang="en-US" sz="2400" b="1" dirty="0" err="1"/>
              <a:t>biến</a:t>
            </a:r>
            <a:r>
              <a:rPr lang="en-US" sz="2400" b="1" dirty="0"/>
              <a:t> (</a:t>
            </a:r>
            <a:r>
              <a:rPr lang="en-US" sz="2400" b="1" dirty="0" err="1"/>
              <a:t>nếu</a:t>
            </a:r>
            <a:r>
              <a:rPr lang="en-US" sz="2400" b="1" dirty="0"/>
              <a:t> có </a:t>
            </a:r>
            <a:r>
              <a:rPr lang="en-US" sz="2400" b="1" dirty="0" err="1"/>
              <a:t>thê</a:t>
            </a:r>
            <a:r>
              <a:rPr lang="en-US" sz="2400" b="1" dirty="0"/>
              <a:t>̉)</a:t>
            </a:r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0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1981200"/>
            <a:ext cx="342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ight Arrow 7"/>
          <p:cNvSpPr/>
          <p:nvPr/>
        </p:nvSpPr>
        <p:spPr>
          <a:xfrm>
            <a:off x="4267200" y="31242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1981200"/>
            <a:ext cx="3581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B635232-B5F2-4F8F-BE25-AD24F4D261E6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05800" cy="47244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k. </a:t>
            </a:r>
            <a:r>
              <a:rPr lang="en-US" sz="2400" b="1" dirty="0" err="1"/>
              <a:t>Tránh</a:t>
            </a:r>
            <a:r>
              <a:rPr lang="en-US" sz="2400" b="1" dirty="0"/>
              <a:t> </a:t>
            </a:r>
            <a:r>
              <a:rPr lang="en-US" sz="2400" b="1" dirty="0" err="1"/>
              <a:t>lặp</a:t>
            </a:r>
            <a:r>
              <a:rPr lang="en-US" sz="2400" b="1" dirty="0"/>
              <a:t> </a:t>
            </a:r>
            <a:r>
              <a:rPr lang="en-US" sz="2400" b="1" dirty="0" err="1"/>
              <a:t>lại</a:t>
            </a:r>
            <a:r>
              <a:rPr lang="en-US" sz="2400" b="1" dirty="0"/>
              <a:t> code (code duplication)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-"/>
            </a:pPr>
            <a:r>
              <a:rPr lang="en-US" sz="2400" dirty="0" err="1"/>
              <a:t>Việc</a:t>
            </a:r>
            <a:r>
              <a:rPr lang="en-US" sz="2400" dirty="0"/>
              <a:t> </a:t>
            </a:r>
            <a:r>
              <a:rPr lang="en-US" sz="2400" dirty="0" err="1"/>
              <a:t>lặp</a:t>
            </a:r>
            <a:r>
              <a:rPr lang="en-US" sz="2400" dirty="0"/>
              <a:t> </a:t>
            </a:r>
            <a:r>
              <a:rPr lang="en-US" sz="2400" dirty="0" err="1"/>
              <a:t>lại</a:t>
            </a:r>
            <a:r>
              <a:rPr lang="en-US" sz="2400" dirty="0"/>
              <a:t> code sẽ </a:t>
            </a:r>
            <a:r>
              <a:rPr lang="en-US" sz="2400" dirty="0" err="1"/>
              <a:t>làm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quá </a:t>
            </a:r>
            <a:r>
              <a:rPr lang="en-US" sz="2400" dirty="0" err="1"/>
              <a:t>trình</a:t>
            </a:r>
            <a:r>
              <a:rPr lang="en-US" sz="2400" dirty="0"/>
              <a:t> </a:t>
            </a:r>
            <a:r>
              <a:rPr lang="en-US" sz="2400" dirty="0" err="1"/>
              <a:t>bảo</a:t>
            </a:r>
            <a:r>
              <a:rPr lang="en-US" sz="2400" dirty="0"/>
              <a:t> trì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, vì </a:t>
            </a:r>
            <a:r>
              <a:rPr lang="en-US" sz="2400" dirty="0" err="1"/>
              <a:t>phải</a:t>
            </a:r>
            <a:r>
              <a:rPr lang="en-US" sz="2400" dirty="0"/>
              <a:t> </a:t>
            </a:r>
            <a:r>
              <a:rPr lang="en-US" sz="2400" dirty="0" err="1"/>
              <a:t>tìm</a:t>
            </a:r>
            <a:r>
              <a:rPr lang="en-US" sz="2400" dirty="0"/>
              <a:t> </a:t>
            </a:r>
            <a:r>
              <a:rPr lang="en-US" sz="2400" dirty="0" err="1"/>
              <a:t>tất</a:t>
            </a:r>
            <a:r>
              <a:rPr lang="en-US" sz="2400" dirty="0"/>
              <a:t> cả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đoạn</a:t>
            </a:r>
            <a:r>
              <a:rPr lang="en-US" sz="2400" dirty="0"/>
              <a:t> code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đê</a:t>
            </a:r>
            <a:r>
              <a:rPr lang="en-US" sz="2400" dirty="0"/>
              <a:t>̉ </a:t>
            </a:r>
            <a:r>
              <a:rPr lang="en-US" sz="2400" dirty="0" err="1"/>
              <a:t>xem</a:t>
            </a:r>
            <a:r>
              <a:rPr lang="en-US" sz="2400" dirty="0"/>
              <a:t> </a:t>
            </a:r>
            <a:r>
              <a:rPr lang="en-US" sz="2400" dirty="0" err="1"/>
              <a:t>xét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sửa</a:t>
            </a:r>
            <a:r>
              <a:rPr lang="en-US" sz="2400" dirty="0"/>
              <a:t> </a:t>
            </a:r>
            <a:r>
              <a:rPr lang="en-US" sz="2400" dirty="0" err="1"/>
              <a:t>chữa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dirty="0"/>
              <a:t>l. </a:t>
            </a:r>
            <a:r>
              <a:rPr lang="en-US" sz="2400" b="1" dirty="0" err="1"/>
              <a:t>Nên</a:t>
            </a:r>
            <a:r>
              <a:rPr lang="en-US" sz="2400" b="1" dirty="0"/>
              <a:t> </a:t>
            </a:r>
            <a:r>
              <a:rPr lang="en-US" sz="2400" b="1" dirty="0" err="1"/>
              <a:t>dùng</a:t>
            </a:r>
            <a:r>
              <a:rPr lang="en-US" sz="2400" b="1" dirty="0"/>
              <a:t> </a:t>
            </a:r>
            <a:r>
              <a:rPr lang="en-US" sz="2400" b="1" dirty="0" err="1"/>
              <a:t>nhiều</a:t>
            </a:r>
            <a:r>
              <a:rPr lang="en-US" sz="2400" b="1" dirty="0"/>
              <a:t> </a:t>
            </a:r>
            <a:r>
              <a:rPr lang="en-US" sz="2400" b="1" dirty="0" err="1"/>
              <a:t>hàm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phương</a:t>
            </a:r>
            <a:r>
              <a:rPr lang="en-US" sz="2400" b="1" dirty="0"/>
              <a:t> </a:t>
            </a:r>
            <a:r>
              <a:rPr lang="en-US" sz="2400" b="1" dirty="0" err="1"/>
              <a:t>thức</a:t>
            </a:r>
            <a:r>
              <a:rPr lang="en-US" sz="2400" b="1" dirty="0"/>
              <a:t> con (</a:t>
            </a:r>
            <a:r>
              <a:rPr lang="en-US" sz="2400" b="1" dirty="0" err="1"/>
              <a:t>nếu</a:t>
            </a:r>
            <a:r>
              <a:rPr lang="en-US" sz="2400" b="1" dirty="0"/>
              <a:t> có </a:t>
            </a:r>
            <a:r>
              <a:rPr lang="en-US" sz="2400" b="1" dirty="0" err="1"/>
              <a:t>thê</a:t>
            </a:r>
            <a:r>
              <a:rPr lang="en-US" sz="2400" b="1" dirty="0"/>
              <a:t>̉).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2400" b="1" dirty="0"/>
              <a:t>	</a:t>
            </a:r>
            <a:r>
              <a:rPr lang="en-US" sz="2400" dirty="0" err="1"/>
              <a:t>Đây</a:t>
            </a:r>
            <a:r>
              <a:rPr lang="en-US" sz="2400" dirty="0"/>
              <a:t> là </a:t>
            </a:r>
            <a:r>
              <a:rPr lang="en-US" sz="2400" dirty="0" err="1"/>
              <a:t>cách</a:t>
            </a:r>
            <a:r>
              <a:rPr lang="en-US" sz="2400" dirty="0"/>
              <a:t> </a:t>
            </a:r>
            <a:r>
              <a:rPr lang="en-US" sz="2400" dirty="0" err="1"/>
              <a:t>hiệu</a:t>
            </a:r>
            <a:r>
              <a:rPr lang="en-US" sz="2400" dirty="0"/>
              <a:t> quả </a:t>
            </a:r>
            <a:r>
              <a:rPr lang="en-US" sz="2400" dirty="0" err="1"/>
              <a:t>đê</a:t>
            </a:r>
            <a:r>
              <a:rPr lang="en-US" sz="2400" dirty="0"/>
              <a:t>̉ chia </a:t>
            </a:r>
            <a:r>
              <a:rPr lang="en-US" sz="2400" dirty="0" err="1"/>
              <a:t>nhỏ</a:t>
            </a:r>
            <a:r>
              <a:rPr lang="en-US" sz="2400" dirty="0"/>
              <a:t> </a:t>
            </a:r>
            <a:r>
              <a:rPr lang="en-US" sz="2400" dirty="0" err="1"/>
              <a:t>bài</a:t>
            </a:r>
            <a:r>
              <a:rPr lang="en-US" sz="2400" dirty="0"/>
              <a:t> </a:t>
            </a:r>
            <a:r>
              <a:rPr lang="en-US" sz="2400" dirty="0" err="1"/>
              <a:t>toán</a:t>
            </a:r>
            <a:r>
              <a:rPr lang="en-US" sz="2400" dirty="0"/>
              <a:t>, </a:t>
            </a:r>
            <a:r>
              <a:rPr lang="en-US" sz="2400" dirty="0" err="1"/>
              <a:t>nhằm</a:t>
            </a:r>
            <a:r>
              <a:rPr lang="en-US" sz="2400" dirty="0"/>
              <a:t> </a:t>
            </a:r>
            <a:r>
              <a:rPr lang="en-US" sz="2400" dirty="0" err="1"/>
              <a:t>giúp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giản</a:t>
            </a:r>
            <a:r>
              <a:rPr lang="en-US" sz="2400" dirty="0"/>
              <a:t> </a:t>
            </a:r>
            <a:r>
              <a:rPr lang="en-US" sz="2400" dirty="0" err="1"/>
              <a:t>hóa</a:t>
            </a:r>
            <a:r>
              <a:rPr lang="en-US" sz="2400" dirty="0"/>
              <a:t> </a:t>
            </a:r>
            <a:r>
              <a:rPr lang="en-US" sz="2400" dirty="0" err="1"/>
              <a:t>vấn</a:t>
            </a:r>
            <a:r>
              <a:rPr lang="en-US" sz="2400" dirty="0"/>
              <a:t> </a:t>
            </a:r>
            <a:r>
              <a:rPr lang="en-US" sz="2400" dirty="0" err="1"/>
              <a:t>đê</a:t>
            </a:r>
            <a:r>
              <a:rPr lang="en-US" sz="2400" dirty="0"/>
              <a:t>̀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dàng</a:t>
            </a:r>
            <a:r>
              <a:rPr lang="en-US" sz="2400" dirty="0"/>
              <a:t> </a:t>
            </a:r>
            <a:r>
              <a:rPr lang="en-US" sz="2400" dirty="0" err="1"/>
              <a:t>quản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các</a:t>
            </a:r>
            <a:r>
              <a:rPr lang="en-US" sz="2400" dirty="0"/>
              <a:t> </a:t>
            </a:r>
            <a:r>
              <a:rPr lang="en-US" sz="2400" dirty="0" err="1"/>
              <a:t>đối</a:t>
            </a:r>
            <a:r>
              <a:rPr lang="en-US" sz="2400" dirty="0"/>
              <a:t> </a:t>
            </a:r>
            <a:r>
              <a:rPr lang="en-US" sz="2400" dirty="0" err="1"/>
              <a:t>tượng</a:t>
            </a:r>
            <a:r>
              <a:rPr lang="en-US" sz="2400" dirty="0"/>
              <a:t>,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thức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chương</a:t>
            </a:r>
            <a:r>
              <a:rPr lang="en-US" sz="2400" dirty="0"/>
              <a:t> </a:t>
            </a:r>
            <a:r>
              <a:rPr lang="en-US" sz="2400" dirty="0" err="1"/>
              <a:t>trình</a:t>
            </a:r>
            <a:r>
              <a:rPr lang="en-US" sz="2400" dirty="0"/>
              <a:t>.</a:t>
            </a:r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Font typeface="Times New Roman" pitchFamily="18" charset="0"/>
              <a:buChar char="-"/>
            </a:pPr>
            <a:endParaRPr lang="en-US" sz="2400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400" b="1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400" b="1" dirty="0"/>
          </a:p>
          <a:p>
            <a:pPr marL="457200" indent="-457200" algn="just">
              <a:lnSpc>
                <a:spcPct val="120000"/>
              </a:lnSpc>
              <a:spcBef>
                <a:spcPts val="600"/>
              </a:spcBef>
              <a:buNone/>
            </a:pPr>
            <a:endParaRPr lang="en-US" sz="20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2F6ED3-008A-4597-96F6-8BA1F917A2CD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001000" cy="9906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buNone/>
            </a:pPr>
            <a:r>
              <a:rPr lang="en-US" sz="2400" b="1" dirty="0"/>
              <a:t>m. </a:t>
            </a:r>
            <a:r>
              <a:rPr lang="en-US" sz="2400" b="1" dirty="0" err="1"/>
              <a:t>Tối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trình</a:t>
            </a:r>
            <a:r>
              <a:rPr lang="en-US" sz="2400" b="1" dirty="0"/>
              <a:t> </a:t>
            </a:r>
            <a:r>
              <a:rPr lang="en-US" sz="2400" b="1" dirty="0" err="1"/>
              <a:t>biên</a:t>
            </a:r>
            <a:r>
              <a:rPr lang="en-US" sz="2400" b="1" dirty="0"/>
              <a:t> </a:t>
            </a:r>
            <a:r>
              <a:rPr lang="en-US" sz="2400" b="1" dirty="0" err="1"/>
              <a:t>dịch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bộ</a:t>
            </a:r>
            <a:r>
              <a:rPr lang="en-US" sz="2400" b="1" dirty="0"/>
              <a:t> </a:t>
            </a:r>
            <a:r>
              <a:rPr lang="en-US" sz="2400" b="1" dirty="0" err="1"/>
              <a:t>xử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endParaRPr lang="en-US" sz="2400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400" b="1" dirty="0"/>
          </a:p>
          <a:p>
            <a:pPr marL="457200" indent="-457200" algn="just">
              <a:lnSpc>
                <a:spcPct val="150000"/>
              </a:lnSpc>
              <a:buNone/>
            </a:pPr>
            <a:endParaRPr lang="en-US" sz="20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2209800"/>
            <a:ext cx="40386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81600" y="2209800"/>
            <a:ext cx="32004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ight Arrow 7"/>
          <p:cNvSpPr/>
          <p:nvPr/>
        </p:nvSpPr>
        <p:spPr>
          <a:xfrm>
            <a:off x="4724400" y="28956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0" y="389786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389786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Good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4495800"/>
            <a:ext cx="4114800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81600" y="4495800"/>
            <a:ext cx="3810000" cy="1524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ight Arrow 12"/>
          <p:cNvSpPr/>
          <p:nvPr/>
        </p:nvSpPr>
        <p:spPr>
          <a:xfrm>
            <a:off x="4800600" y="5105400"/>
            <a:ext cx="3048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8A5EC3-4D6D-4C50-9A4D-39895B5ED840}"/>
              </a:ext>
            </a:extLst>
          </p:cNvPr>
          <p:cNvSpPr txBox="1">
            <a:spLocks/>
          </p:cNvSpPr>
          <p:nvPr/>
        </p:nvSpPr>
        <p:spPr>
          <a:xfrm>
            <a:off x="381000" y="190500"/>
            <a:ext cx="83058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2.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Một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sô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́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vấn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đê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̀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trong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khi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viết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chương</a:t>
            </a:r>
            <a:r>
              <a:rPr lang="en-US" sz="28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trình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/>
      <p:bldP spid="1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err="1"/>
              <a:t>Bài</a:t>
            </a:r>
            <a:r>
              <a:rPr lang="en-US" sz="2800" b="1" dirty="0"/>
              <a:t> </a:t>
            </a:r>
            <a:r>
              <a:rPr lang="en-US" sz="2800" b="1" dirty="0" err="1"/>
              <a:t>tập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22860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err="1"/>
              <a:t>Hãy</a:t>
            </a:r>
            <a:r>
              <a:rPr lang="en-US" sz="2400" dirty="0"/>
              <a:t> </a:t>
            </a:r>
            <a:r>
              <a:rPr lang="en-US" sz="2400" dirty="0" err="1"/>
              <a:t>tìm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đoạn</a:t>
            </a:r>
            <a:r>
              <a:rPr lang="en-US" sz="2400" dirty="0"/>
              <a:t> code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những</a:t>
            </a:r>
            <a:r>
              <a:rPr lang="en-US" sz="2400" dirty="0"/>
              <a:t> </a:t>
            </a:r>
            <a:r>
              <a:rPr lang="en-US" sz="2400" dirty="0" err="1"/>
              <a:t>vấn</a:t>
            </a:r>
            <a:r>
              <a:rPr lang="en-US" sz="2400" dirty="0"/>
              <a:t> </a:t>
            </a:r>
            <a:r>
              <a:rPr lang="en-US" sz="2400" dirty="0" err="1"/>
              <a:t>đê</a:t>
            </a:r>
            <a:r>
              <a:rPr lang="en-US" sz="2400" dirty="0"/>
              <a:t>̀ mà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bạn</a:t>
            </a:r>
            <a:r>
              <a:rPr lang="en-US" sz="2400" dirty="0"/>
              <a:t> </a:t>
            </a:r>
            <a:r>
              <a:rPr lang="en-US" sz="2400" dirty="0" err="1"/>
              <a:t>viết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hay? Vì </a:t>
            </a:r>
            <a:r>
              <a:rPr lang="en-US" sz="2400" dirty="0" err="1"/>
              <a:t>sao</a:t>
            </a:r>
            <a:r>
              <a:rPr lang="en-US" sz="2400" dirty="0"/>
              <a:t>?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n-US" sz="2400" dirty="0" err="1"/>
              <a:t>Bạn</a:t>
            </a:r>
            <a:r>
              <a:rPr lang="en-US" sz="2400" dirty="0"/>
              <a:t> </a:t>
            </a:r>
            <a:r>
              <a:rPr lang="en-US" sz="2400" dirty="0" err="1"/>
              <a:t>hãy</a:t>
            </a:r>
            <a:r>
              <a:rPr lang="en-US" sz="2400" dirty="0"/>
              <a:t> </a:t>
            </a:r>
            <a:r>
              <a:rPr lang="en-US" sz="2400" dirty="0" err="1"/>
              <a:t>chỉnh</a:t>
            </a:r>
            <a:r>
              <a:rPr lang="en-US" sz="2400" dirty="0"/>
              <a:t> </a:t>
            </a:r>
            <a:r>
              <a:rPr lang="en-US" sz="2400" dirty="0" err="1"/>
              <a:t>sửa</a:t>
            </a:r>
            <a:r>
              <a:rPr lang="en-US" sz="2400" dirty="0"/>
              <a:t> </a:t>
            </a:r>
            <a:r>
              <a:rPr lang="en-US" sz="2400" dirty="0" err="1"/>
              <a:t>những</a:t>
            </a:r>
            <a:r>
              <a:rPr lang="en-US" sz="2400" dirty="0"/>
              <a:t> </a:t>
            </a:r>
            <a:r>
              <a:rPr lang="en-US" sz="2400" dirty="0" err="1"/>
              <a:t>vấn</a:t>
            </a:r>
            <a:r>
              <a:rPr lang="en-US" sz="2400" dirty="0"/>
              <a:t> </a:t>
            </a:r>
            <a:r>
              <a:rPr lang="en-US" sz="2400" dirty="0" err="1"/>
              <a:t>đê</a:t>
            </a:r>
            <a:r>
              <a:rPr lang="en-US" sz="2400" dirty="0"/>
              <a:t>̀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đê</a:t>
            </a:r>
            <a:r>
              <a:rPr lang="en-US" sz="2400" dirty="0"/>
              <a:t>̉ code </a:t>
            </a:r>
            <a:r>
              <a:rPr lang="en-US" sz="2400" dirty="0" err="1"/>
              <a:t>dễ</a:t>
            </a:r>
            <a:r>
              <a:rPr lang="en-US" sz="2400" dirty="0"/>
              <a:t> </a:t>
            </a:r>
            <a:r>
              <a:rPr lang="en-US" sz="2400" dirty="0" err="1"/>
              <a:t>hiểu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tối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2895600"/>
            <a:ext cx="312420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Câu</a:t>
            </a:r>
            <a:r>
              <a:rPr lang="en-US" sz="2000" b="1" dirty="0"/>
              <a:t> 1.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dempt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a[],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dpt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=0;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for(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=0;i&lt;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++)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if(a[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]%2==0)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dpt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+=1;	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886200" y="2895600"/>
            <a:ext cx="49530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Câu</a:t>
            </a:r>
            <a:r>
              <a:rPr lang="en-US" sz="2000" b="1" dirty="0"/>
              <a:t> 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sapxepgiam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a[],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t;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for(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=0;i&lt;n-1;i++)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if(a[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]&lt;a[i+1])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{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t=a[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]=a[i+1];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a[i+1]=t;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}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000" y="228600"/>
            <a:ext cx="8077200" cy="65402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Câu</a:t>
            </a:r>
            <a:r>
              <a:rPr lang="en-US" sz="2000" b="1" dirty="0"/>
              <a:t> 3.</a:t>
            </a:r>
          </a:p>
          <a:p>
            <a:pPr>
              <a:lnSpc>
                <a:spcPct val="95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/*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Hàm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tìm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max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của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mang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va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̀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biết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max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đo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́ có là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nguyên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tố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*/</a:t>
            </a:r>
          </a:p>
          <a:p>
            <a:pPr>
              <a:lnSpc>
                <a:spcPct val="95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void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tim_max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a[100],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n)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max=a[0];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for(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=0;i&lt;=n-1;i++)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if(a[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]&gt;max)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max=a[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("\n so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nhat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la: %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d",max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for(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=2;i&lt;max-1;i++)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if(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max%i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==0)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{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("\n max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khong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phai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la so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nguyen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to");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return;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}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printf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("\n max la so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nguyen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to");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>
              <a:lnSpc>
                <a:spcPct val="95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4800" y="609600"/>
            <a:ext cx="42672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tabLst>
                <a:tab pos="96520" algn="l"/>
                <a:tab pos="9361170" algn="r"/>
              </a:tabLst>
            </a:pPr>
            <a:r>
              <a:rPr lang="en-US" b="1" dirty="0" err="1">
                <a:ea typeface="Times New Roman"/>
              </a:rPr>
              <a:t>Câu</a:t>
            </a:r>
            <a:r>
              <a:rPr lang="en-US" b="1" dirty="0">
                <a:ea typeface="Times New Roman"/>
              </a:rPr>
              <a:t> 4.</a:t>
            </a:r>
          </a:p>
          <a:p>
            <a:pPr algn="just">
              <a:tabLst>
                <a:tab pos="96520" algn="l"/>
                <a:tab pos="9361170" algn="r"/>
              </a:tabLst>
            </a:pPr>
            <a:r>
              <a:rPr lang="en-US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InsertNode</a:t>
            </a: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(Node* &amp;root, Node* p)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{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if(root ==NULL)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{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lvl="1"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  root = p;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lvl="1"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  return 1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}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else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{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lvl="1"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if(root-&gt;key ==p-&gt;key)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lvl="1"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         return 0;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lvl="1"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 if(root-&gt;key &gt; p-&gt;key)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lvl="1"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         return </a:t>
            </a:r>
            <a:r>
              <a:rPr lang="en-US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InsertNode</a:t>
            </a: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(root-&gt;left, p);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lvl="1"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 if(root-&gt;key &lt; p-&gt;key)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lvl="1"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          return </a:t>
            </a:r>
            <a:r>
              <a:rPr lang="en-US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InsertNode</a:t>
            </a: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(root-&gt;</a:t>
            </a:r>
            <a:r>
              <a:rPr lang="en-US" dirty="0" err="1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right,p</a:t>
            </a: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) ;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  <a:p>
            <a:pPr algn="just">
              <a:tabLst>
                <a:tab pos="96520" algn="l"/>
                <a:tab pos="9361170" algn="r"/>
              </a:tabLst>
            </a:pPr>
            <a:r>
              <a:rPr lang="en-US" dirty="0">
                <a:latin typeface="Calibri" panose="020F0502020204030204" pitchFamily="34" charset="0"/>
                <a:ea typeface="Times New Roman"/>
                <a:cs typeface="Calibri" panose="020F0502020204030204" pitchFamily="34" charset="0"/>
              </a:rPr>
              <a:t>   }</a:t>
            </a:r>
            <a:endParaRPr lang="en-US" sz="1600" dirty="0">
              <a:latin typeface="Calibri" panose="020F0502020204030204" pitchFamily="34" charset="0"/>
              <a:ea typeface="Times New Roman"/>
              <a:cs typeface="Calibri" panose="020F050202020403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505200"/>
            <a:ext cx="2590800" cy="292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10200" y="228600"/>
            <a:ext cx="2438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43113"/>
            <a:ext cx="7543800" cy="6336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388701"/>
            <a:ext cx="8229600" cy="579438"/>
          </a:xfrm>
        </p:spPr>
        <p:txBody>
          <a:bodyPr>
            <a:noAutofit/>
          </a:bodyPr>
          <a:lstStyle/>
          <a:p>
            <a:r>
              <a:rPr lang="en-US"/>
              <a:t>Mô hình kiến trúc 1 lớp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295400"/>
            <a:ext cx="760095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70ACB-D808-4C6A-94D1-7E11DCBDC910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Rectangle 15"/>
          <p:cNvSpPr>
            <a:spLocks noChangeArrowheads="1"/>
          </p:cNvSpPr>
          <p:nvPr/>
        </p:nvSpPr>
        <p:spPr bwMode="auto">
          <a:xfrm>
            <a:off x="304800" y="177225"/>
            <a:ext cx="8534400" cy="631711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200" b="1" dirty="0" err="1">
                <a:solidFill>
                  <a:schemeClr val="bg1"/>
                </a:solidFill>
              </a:rPr>
              <a:t>Yêu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cầu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bài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tập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nhóm</a:t>
            </a:r>
            <a:r>
              <a:rPr lang="en-US" sz="3200" b="1" dirty="0">
                <a:solidFill>
                  <a:schemeClr val="bg1"/>
                </a:solidFill>
              </a:rPr>
              <a:t> – </a:t>
            </a:r>
            <a:r>
              <a:rPr lang="en-US" sz="3200" b="1" dirty="0" err="1">
                <a:solidFill>
                  <a:schemeClr val="bg1"/>
                </a:solidFill>
              </a:rPr>
              <a:t>Đồ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án</a:t>
            </a:r>
            <a:endParaRPr lang="en-US" sz="3200" b="1" dirty="0">
              <a:latin typeface="Times New Roman (Body)"/>
            </a:endParaRPr>
          </a:p>
        </p:txBody>
      </p:sp>
      <p:sp>
        <p:nvSpPr>
          <p:cNvPr id="6" name="Content Placeholder 7"/>
          <p:cNvSpPr>
            <a:spLocks noGrp="1"/>
          </p:cNvSpPr>
          <p:nvPr>
            <p:ph sz="quarter" idx="1"/>
          </p:nvPr>
        </p:nvSpPr>
        <p:spPr>
          <a:xfrm>
            <a:off x="381000" y="1066800"/>
            <a:ext cx="8382000" cy="5410200"/>
          </a:xfrm>
        </p:spPr>
        <p:txBody>
          <a:bodyPr>
            <a:noAutofit/>
          </a:bodyPr>
          <a:lstStyle/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Thực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hiện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khảo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sát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hiện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trạng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cho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đồ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án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học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BPM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tả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quy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trình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nghiệp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vụ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dữ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liệu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mức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quan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niệm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CDM</a:t>
            </a: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phân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cấp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chức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năng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BFD</a:t>
            </a: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mô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hình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luồng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dữ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liệu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DFD</a:t>
            </a: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Thiết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kế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dữ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liệu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,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xử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lý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và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giao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Times New Roman (Body)"/>
              </a:rPr>
              <a:t>diện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Times New Roman (Body)"/>
            </a:endParaRPr>
          </a:p>
          <a:p>
            <a:pPr marL="349250" indent="-349250"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r>
              <a:rPr lang="en-US" b="1" dirty="0" err="1"/>
              <a:t>Lập</a:t>
            </a:r>
            <a:r>
              <a:rPr lang="en-US" b="1" dirty="0"/>
              <a:t> </a:t>
            </a:r>
            <a:r>
              <a:rPr lang="en-US" b="1" dirty="0" err="1"/>
              <a:t>trình</a:t>
            </a:r>
            <a:r>
              <a:rPr lang="en-US" b="1" dirty="0"/>
              <a:t> </a:t>
            </a:r>
            <a:r>
              <a:rPr lang="en-US" b="1" dirty="0" err="1"/>
              <a:t>phần</a:t>
            </a:r>
            <a:r>
              <a:rPr lang="en-US" b="1" dirty="0"/>
              <a:t> </a:t>
            </a:r>
            <a:r>
              <a:rPr lang="en-US" b="1" dirty="0" err="1"/>
              <a:t>mềm</a:t>
            </a:r>
            <a:endParaRPr lang="en-US" b="1" dirty="0"/>
          </a:p>
          <a:p>
            <a:pPr algn="just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v"/>
              <a:tabLst>
                <a:tab pos="531813" algn="l"/>
              </a:tabLst>
            </a:pPr>
            <a:endParaRPr lang="en-US" dirty="0"/>
          </a:p>
          <a:p>
            <a:pPr marL="319087" lvl="1" indent="0" algn="just">
              <a:lnSpc>
                <a:spcPct val="120000"/>
              </a:lnSpc>
              <a:spcBef>
                <a:spcPts val="600"/>
              </a:spcBef>
              <a:buNone/>
              <a:tabLst>
                <a:tab pos="520700" algn="l"/>
              </a:tabLst>
            </a:pPr>
            <a:endParaRPr lang="en-US" dirty="0">
              <a:latin typeface="Times New Roman (Body)"/>
            </a:endParaRPr>
          </a:p>
          <a:p>
            <a:pPr lvl="1" algn="just">
              <a:lnSpc>
                <a:spcPct val="120000"/>
              </a:lnSpc>
              <a:spcBef>
                <a:spcPts val="600"/>
              </a:spcBef>
              <a:buNone/>
              <a:tabLst>
                <a:tab pos="531813" algn="l"/>
              </a:tabLst>
            </a:pPr>
            <a:endParaRPr lang="en-US" dirty="0">
              <a:latin typeface="Times New Roman (Body)"/>
            </a:endParaRPr>
          </a:p>
        </p:txBody>
      </p:sp>
    </p:spTree>
    <p:extLst>
      <p:ext uri="{BB962C8B-B14F-4D97-AF65-F5344CB8AC3E}">
        <p14:creationId xmlns:p14="http://schemas.microsoft.com/office/powerpoint/2010/main" val="33195505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429000"/>
            <a:ext cx="7772400" cy="808038"/>
          </a:xfrm>
        </p:spPr>
        <p:txBody>
          <a:bodyPr/>
          <a:lstStyle/>
          <a:p>
            <a:pPr algn="ctr"/>
            <a:r>
              <a:rPr lang="en-US"/>
              <a:t>THE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77200" cy="609600"/>
          </a:xfrm>
        </p:spPr>
        <p:txBody>
          <a:bodyPr>
            <a:noAutofit/>
          </a:bodyPr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181100"/>
            <a:ext cx="7562850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34962"/>
            <a:ext cx="8001000" cy="633242"/>
          </a:xfrm>
        </p:spPr>
        <p:txBody>
          <a:bodyPr/>
          <a:lstStyle/>
          <a:p>
            <a:r>
              <a:rPr lang="en-US"/>
              <a:t>Mô hình kiến trúc 2 lớp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228600" y="2438400"/>
            <a:ext cx="8534400" cy="2438400"/>
            <a:chOff x="533400" y="2438400"/>
            <a:chExt cx="8229600" cy="2045732"/>
          </a:xfrm>
        </p:grpSpPr>
        <p:sp>
          <p:nvSpPr>
            <p:cNvPr id="6" name="Smiley Face 5"/>
            <p:cNvSpPr/>
            <p:nvPr/>
          </p:nvSpPr>
          <p:spPr>
            <a:xfrm>
              <a:off x="533400" y="2667000"/>
              <a:ext cx="1143000" cy="1066800"/>
            </a:xfrm>
            <a:prstGeom prst="smileyFac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Cube 6"/>
            <p:cNvSpPr/>
            <p:nvPr/>
          </p:nvSpPr>
          <p:spPr>
            <a:xfrm>
              <a:off x="3429000" y="2590800"/>
              <a:ext cx="2057400" cy="1295400"/>
            </a:xfrm>
            <a:prstGeom prst="cub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7543800" y="2590800"/>
              <a:ext cx="1219200" cy="1295400"/>
            </a:xfrm>
            <a:prstGeom prst="can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CSDL</a:t>
              </a:r>
            </a:p>
          </p:txBody>
        </p:sp>
        <p:grpSp>
          <p:nvGrpSpPr>
            <p:cNvPr id="5" name="Group 14"/>
            <p:cNvGrpSpPr/>
            <p:nvPr/>
          </p:nvGrpSpPr>
          <p:grpSpPr>
            <a:xfrm>
              <a:off x="5867400" y="2971800"/>
              <a:ext cx="1143000" cy="458788"/>
              <a:chOff x="5486400" y="2971800"/>
              <a:chExt cx="1143000" cy="458788"/>
            </a:xfrm>
          </p:grpSpPr>
          <p:cxnSp>
            <p:nvCxnSpPr>
              <p:cNvPr id="24" name="Straight Arrow Connector 23"/>
              <p:cNvCxnSpPr/>
              <p:nvPr/>
            </p:nvCxnSpPr>
            <p:spPr>
              <a:xfrm>
                <a:off x="5486400" y="29718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>
                <a:off x="5638800" y="34290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15"/>
            <p:cNvGrpSpPr/>
            <p:nvPr/>
          </p:nvGrpSpPr>
          <p:grpSpPr>
            <a:xfrm>
              <a:off x="1981200" y="3048000"/>
              <a:ext cx="1143000" cy="382588"/>
              <a:chOff x="1981200" y="3048000"/>
              <a:chExt cx="1143000" cy="382588"/>
            </a:xfrm>
          </p:grpSpPr>
          <p:cxnSp>
            <p:nvCxnSpPr>
              <p:cNvPr id="22" name="Straight Arrow Connector 9"/>
              <p:cNvCxnSpPr/>
              <p:nvPr/>
            </p:nvCxnSpPr>
            <p:spPr>
              <a:xfrm>
                <a:off x="1981200" y="3048000"/>
                <a:ext cx="11430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rot="10800000">
                <a:off x="2057400" y="3429000"/>
                <a:ext cx="99060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/>
            <p:cNvSpPr/>
            <p:nvPr/>
          </p:nvSpPr>
          <p:spPr>
            <a:xfrm>
              <a:off x="1828800" y="2667000"/>
              <a:ext cx="1447800" cy="1219200"/>
            </a:xfrm>
            <a:prstGeom prst="rect">
              <a:avLst/>
            </a:prstGeom>
            <a:noFill/>
            <a:ln w="38100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352800" y="2438400"/>
              <a:ext cx="2209800" cy="1600200"/>
            </a:xfrm>
            <a:prstGeom prst="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638800" y="2438400"/>
              <a:ext cx="1828800" cy="1371600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752600" y="27432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1. Nhập dữ liệu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29000" y="2971800"/>
              <a:ext cx="18288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2. Kiểm tra, xử lý tính toán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638800" y="26670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3. Truy vấn CSDL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62600" y="3505200"/>
              <a:ext cx="2057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4. Trả kết quả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0" y="3581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/>
                <a:t>5. Hiển thị kết quả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05200" y="41148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C00000"/>
                  </a:solidFill>
                </a:rPr>
                <a:t>Bussiness Logic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47800" y="40386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F0"/>
                  </a:solidFill>
                </a:rPr>
                <a:t>Presentation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15000" y="3962400"/>
              <a:ext cx="2133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solidFill>
                    <a:srgbClr val="00B050"/>
                  </a:solidFill>
                </a:rPr>
                <a:t>Data access logic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1524000" y="1981200"/>
            <a:ext cx="3962400" cy="2971800"/>
          </a:xfrm>
          <a:prstGeom prst="rect">
            <a:avLst/>
          </a:prstGeom>
          <a:noFill/>
          <a:ln w="38100">
            <a:solidFill>
              <a:srgbClr val="FADD0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486400" y="1981200"/>
            <a:ext cx="2057400" cy="2971800"/>
          </a:xfrm>
          <a:prstGeom prst="rect">
            <a:avLst/>
          </a:prstGeom>
          <a:noFill/>
          <a:ln w="38100">
            <a:solidFill>
              <a:srgbClr val="FADD0A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0FF9E-484C-4B14-8410-168169E4512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3716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57850"/>
            <a:ext cx="8153400" cy="609600"/>
          </a:xfrm>
        </p:spPr>
        <p:txBody>
          <a:bodyPr>
            <a:noAutofit/>
          </a:bodyPr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2 </a:t>
            </a:r>
            <a:r>
              <a:rPr lang="en-US" dirty="0" err="1"/>
              <a:t>lớp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2261</TotalTime>
  <Words>2780</Words>
  <Application>Microsoft Office PowerPoint</Application>
  <PresentationFormat>On-screen Show (4:3)</PresentationFormat>
  <Paragraphs>408</Paragraphs>
  <Slides>61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0" baseType="lpstr">
      <vt:lpstr>Arial</vt:lpstr>
      <vt:lpstr>Calibri</vt:lpstr>
      <vt:lpstr>Roboto</vt:lpstr>
      <vt:lpstr>tidy)</vt:lpstr>
      <vt:lpstr>Times New Roman</vt:lpstr>
      <vt:lpstr>Times New Roman (Body)</vt:lpstr>
      <vt:lpstr>Wingdings</vt:lpstr>
      <vt:lpstr>Wingdings 2</vt:lpstr>
      <vt:lpstr>Equity</vt:lpstr>
      <vt:lpstr>Chương 5. LẬP TRÌNH PHẦN MỀM</vt:lpstr>
      <vt:lpstr>Nội dung</vt:lpstr>
      <vt:lpstr>Mô hình phần mềm</vt:lpstr>
      <vt:lpstr>1. Các kiểu kiến trúc của một application</vt:lpstr>
      <vt:lpstr>Mô hình kiến trúc 1 lớp</vt:lpstr>
      <vt:lpstr>Mô hình kiến trúc 1 lớp</vt:lpstr>
      <vt:lpstr>Ví dụ</vt:lpstr>
      <vt:lpstr>Mô hình kiến trúc 2 lớp</vt:lpstr>
      <vt:lpstr>Mô hình kiến trúc 2 lớp</vt:lpstr>
      <vt:lpstr>Ví dụ</vt:lpstr>
      <vt:lpstr>Mô hình kiến trúc 3 lớp</vt:lpstr>
      <vt:lpstr>Mô hình 3 tier</vt:lpstr>
      <vt:lpstr>Mô hình 3 tier</vt:lpstr>
      <vt:lpstr>Mô hình 3 tier</vt:lpstr>
      <vt:lpstr>Mở rộng</vt:lpstr>
      <vt:lpstr>PowerPoint Presentation</vt:lpstr>
      <vt:lpstr>Ví dụ hệ thống quản lý học sinh</vt:lpstr>
      <vt:lpstr>Ví dụ hệ thống quản lý học sinh</vt:lpstr>
      <vt:lpstr>PowerPoint Presentation</vt:lpstr>
      <vt:lpstr>Tương tác dữ liệu: thêm/xóa/sửa… </vt:lpstr>
      <vt:lpstr>Thực thi câu lệnh Insert/Delete/Update,…</vt:lpstr>
      <vt:lpstr>Một số vấn đề về phong cách lập trình</vt:lpstr>
      <vt:lpstr>Một số vấn đề về phong cách lập trình</vt:lpstr>
      <vt:lpstr>Một số vấn đề về phong cách lập trình</vt:lpstr>
      <vt:lpstr>Một số vấn đề về phong cách lập trình</vt:lpstr>
      <vt:lpstr>Một số vấn đề về phong cách lập trình</vt:lpstr>
      <vt:lpstr>Một số vấn đề về phong cách lập trình</vt:lpstr>
      <vt:lpstr>Một số vấn đề về phong cách lập trình</vt:lpstr>
      <vt:lpstr>Một số vấn đề về phong cách lập trình</vt:lpstr>
      <vt:lpstr>Một số vấn đề về phong cách lập trình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Bài tập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BichNgan</dc:creator>
  <cp:lastModifiedBy>Mạnh Thiên Lý</cp:lastModifiedBy>
  <cp:revision>261</cp:revision>
  <dcterms:created xsi:type="dcterms:W3CDTF">2010-03-03T08:18:47Z</dcterms:created>
  <dcterms:modified xsi:type="dcterms:W3CDTF">2022-08-31T16:06:14Z</dcterms:modified>
</cp:coreProperties>
</file>