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78" r:id="rId2"/>
    <p:sldId id="287" r:id="rId3"/>
    <p:sldId id="286" r:id="rId4"/>
    <p:sldId id="285" r:id="rId5"/>
    <p:sldId id="264" r:id="rId6"/>
    <p:sldId id="288" r:id="rId7"/>
    <p:sldId id="289" r:id="rId8"/>
    <p:sldId id="290" r:id="rId9"/>
    <p:sldId id="291" r:id="rId10"/>
    <p:sldId id="292" r:id="rId11"/>
    <p:sldId id="293" r:id="rId12"/>
    <p:sldId id="315" r:id="rId13"/>
    <p:sldId id="316" r:id="rId14"/>
    <p:sldId id="294" r:id="rId15"/>
    <p:sldId id="295" r:id="rId16"/>
    <p:sldId id="296" r:id="rId17"/>
    <p:sldId id="298" r:id="rId18"/>
    <p:sldId id="301" r:id="rId19"/>
    <p:sldId id="299" r:id="rId20"/>
    <p:sldId id="300" r:id="rId21"/>
    <p:sldId id="302" r:id="rId22"/>
    <p:sldId id="304" r:id="rId23"/>
    <p:sldId id="305" r:id="rId24"/>
    <p:sldId id="306" r:id="rId25"/>
    <p:sldId id="310" r:id="rId26"/>
    <p:sldId id="309" r:id="rId27"/>
    <p:sldId id="311" r:id="rId28"/>
    <p:sldId id="312" r:id="rId29"/>
    <p:sldId id="314" r:id="rId30"/>
    <p:sldId id="313" r:id="rId31"/>
    <p:sldId id="477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2726" autoAdjust="0"/>
  </p:normalViewPr>
  <p:slideViewPr>
    <p:cSldViewPr>
      <p:cViewPr varScale="1">
        <p:scale>
          <a:sx n="52" d="100"/>
          <a:sy n="52" d="100"/>
        </p:scale>
        <p:origin x="16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26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38B53-8684-A5D8-63EA-C4858ABA84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A290-ABA5-4992-8043-10DD0A8F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D1902B8-CF7F-4C40-8FF5-1A1D5588CA2D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DCC95C-5E99-41D3-907B-B87CEE8D2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CC95C-5E99-41D3-907B-B87CEE8D27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CC95C-5E99-41D3-907B-B87CEE8D27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CC95C-5E99-41D3-907B-B87CEE8D27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CC95C-5E99-41D3-907B-B87CEE8D27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CC95C-5E99-41D3-907B-B87CEE8D27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7D52-E203-41F9-B791-DC9C1A323E76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F7C3-4D9A-4217-8602-32B2AD8532FC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70DE-EBD0-46DF-AEDB-74894A946267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8CF-A59E-4EF0-89BA-F88B0F59683C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E756-7678-4682-A8B1-A289146F9591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6BD0-30CB-46CA-ACB8-3F7A9B7E2C1B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FA4F-644C-46CF-A55F-82844381CDFD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C88A-443A-4987-BFA6-56FDCF296AEB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A176-39E5-4590-8688-A590EBE2AB7D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A11C-29C8-49BA-B0E0-90170D3E7785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D60-807A-4AB8-97E2-1104BDD6CB7F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8E9D82-2B8A-4D20-9229-F999F065E8C0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AC7EEB2-8C48-4FF9-BD34-61AC7B2A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32" y="1501775"/>
            <a:ext cx="9001000" cy="1470025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600" b="1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 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KIỂM TH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Ử, TRIỂN KHAI VÀ BẢO TRÌ </a:t>
            </a:r>
            <a:r>
              <a:rPr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PHẦN MỀM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accent6">
                    <a:lumMod val="75000"/>
                  </a:schemeClr>
                </a:solidFill>
              </a:rPr>
              <a:t>NHẬP MÔN CÔNG NGHỆ PHẦN MỀM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4015" y="1268760"/>
            <a:ext cx="7988423" cy="511256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Kiểm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màn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hình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đăng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b="1" dirty="0" err="1"/>
              <a:t>Projetc</a:t>
            </a:r>
            <a:r>
              <a:rPr lang="en-US" b="1" dirty="0"/>
              <a:t>: </a:t>
            </a:r>
            <a:r>
              <a:rPr lang="en-US" dirty="0"/>
              <a:t>Web testing application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b="1" dirty="0"/>
              <a:t>Module: </a:t>
            </a:r>
            <a:r>
              <a:rPr lang="en-US" dirty="0"/>
              <a:t>Testing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:</a:t>
            </a:r>
            <a:r>
              <a:rPr lang="en-US" dirty="0"/>
              <a:t> A001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test:</a:t>
            </a:r>
          </a:p>
          <a:p>
            <a:pPr lvl="2" algn="just">
              <a:lnSpc>
                <a:spcPct val="140000"/>
              </a:lnSpc>
              <a:spcBef>
                <a:spcPts val="600"/>
              </a:spcBef>
            </a:pPr>
            <a:r>
              <a:rPr lang="en-US" dirty="0"/>
              <a:t>Username: </a:t>
            </a:r>
            <a:r>
              <a:rPr lang="en-US" i="1" dirty="0" err="1"/>
              <a:t>thanh</a:t>
            </a:r>
            <a:r>
              <a:rPr lang="en-US" dirty="0"/>
              <a:t>, pass: </a:t>
            </a:r>
            <a:r>
              <a:rPr lang="en-US" i="1" dirty="0" err="1"/>
              <a:t>thanh</a:t>
            </a:r>
            <a:endParaRPr lang="en-US" i="1" dirty="0"/>
          </a:p>
          <a:p>
            <a:pPr lvl="2" algn="just">
              <a:lnSpc>
                <a:spcPct val="140000"/>
              </a:lnSpc>
              <a:spcBef>
                <a:spcPts val="600"/>
              </a:spcBef>
            </a:pPr>
            <a:r>
              <a:rPr lang="en-US" dirty="0"/>
              <a:t>Username: </a:t>
            </a:r>
            <a:r>
              <a:rPr lang="en-US" i="1" dirty="0"/>
              <a:t>admin</a:t>
            </a:r>
            <a:r>
              <a:rPr lang="en-US" dirty="0"/>
              <a:t>, pass: </a:t>
            </a:r>
            <a:r>
              <a:rPr lang="en-US" i="1" dirty="0"/>
              <a:t>admin</a:t>
            </a:r>
            <a:endParaRPr lang="en-US" dirty="0"/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7794"/>
            <a:ext cx="8064896" cy="6529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 – test step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196752"/>
            <a:ext cx="89344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Bich 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https://cdn.softwaretestinghelp.com/wp-content/qa/uploads/2017/10/Test-Case-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5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Bich 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Test Cas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1"/>
            <a:ext cx="9144000" cy="68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6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8060432" cy="652934"/>
          </a:xfrm>
        </p:spPr>
        <p:txBody>
          <a:bodyPr>
            <a:normAutofit fontScale="90000"/>
          </a:bodyPr>
          <a:lstStyle/>
          <a:p>
            <a:r>
              <a:rPr lang="en-US"/>
              <a:t>Bug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4016" y="1340768"/>
            <a:ext cx="8060432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Cấu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trúc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chung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của</a:t>
            </a:r>
            <a:r>
              <a:rPr lang="en-US" sz="2800" b="1" dirty="0">
                <a:solidFill>
                  <a:srgbClr val="0070C0"/>
                </a:solidFill>
              </a:rPr>
              <a:t> Bug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Tên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Test case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quay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88424" cy="648072"/>
          </a:xfrm>
        </p:spPr>
        <p:txBody>
          <a:bodyPr>
            <a:normAutofit fontScale="90000"/>
          </a:bodyPr>
          <a:lstStyle/>
          <a:p>
            <a:r>
              <a:rPr lang="en-US"/>
              <a:t>Test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7988424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0070C0"/>
                </a:solidFill>
              </a:rPr>
              <a:t>Cấu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trúc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chung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của</a:t>
            </a:r>
            <a:r>
              <a:rPr lang="en-US" b="1" dirty="0">
                <a:solidFill>
                  <a:srgbClr val="0070C0"/>
                </a:solidFill>
              </a:rPr>
              <a:t> Test report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Test plan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test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module/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/test case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29575" cy="6480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268760"/>
            <a:ext cx="80295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24" y="332656"/>
            <a:ext cx="7916416" cy="612576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test (test phases)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6024" y="1340768"/>
            <a:ext cx="7916416" cy="4572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Unit test (white box)</a:t>
            </a:r>
            <a:r>
              <a:rPr lang="en-US" dirty="0"/>
              <a:t>: test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source code,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tool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unit test.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Live testing (black box)</a:t>
            </a:r>
            <a:r>
              <a:rPr lang="en-US" dirty="0"/>
              <a:t>: test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report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0070C0"/>
                </a:solidFill>
              </a:rPr>
              <a:t>Intergration</a:t>
            </a:r>
            <a:r>
              <a:rPr lang="en-US" b="1" dirty="0">
                <a:solidFill>
                  <a:srgbClr val="0070C0"/>
                </a:solidFill>
              </a:rPr>
              <a:t> testing:</a:t>
            </a:r>
            <a:r>
              <a:rPr lang="en-US" dirty="0"/>
              <a:t> test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.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Acceptance testing</a:t>
            </a:r>
            <a:r>
              <a:rPr lang="en-US" dirty="0"/>
              <a:t>: </a:t>
            </a:r>
            <a:r>
              <a:rPr lang="vi-VN" dirty="0"/>
              <a:t>Kiểm tra các ứng dụng hoàn chỉnh cho phù hợp với thông số kỹ thuật chi tiết trước khi</a:t>
            </a:r>
            <a:r>
              <a:rPr lang="en-US" dirty="0"/>
              <a:t> </a:t>
            </a:r>
            <a:r>
              <a:rPr lang="vi-VN" dirty="0"/>
              <a:t>giao hàng cho khách hàng</a:t>
            </a:r>
            <a:r>
              <a:rPr lang="en-US" dirty="0"/>
              <a:t>.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endParaRPr lang="en-US" dirty="0"/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(testing type)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7992888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b="1" dirty="0">
                <a:solidFill>
                  <a:srgbClr val="FF0000"/>
                </a:solidFill>
              </a:rPr>
              <a:t>White-box testing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Test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source code (test unit).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b="1" dirty="0">
                <a:solidFill>
                  <a:srgbClr val="FF0000"/>
                </a:solidFill>
              </a:rPr>
              <a:t>Black – box testing</a:t>
            </a:r>
            <a:endParaRPr lang="en-US" sz="28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Test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màn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, report.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88424" cy="724942"/>
          </a:xfrm>
        </p:spPr>
        <p:txBody>
          <a:bodyPr>
            <a:normAutofit fontScale="90000"/>
          </a:bodyPr>
          <a:lstStyle/>
          <a:p>
            <a:r>
              <a:rPr lang="en-US" dirty="0"/>
              <a:t>White – box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233264"/>
            <a:ext cx="7916416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r>
              <a:rPr lang="vi-VN" dirty="0">
                <a:solidFill>
                  <a:srgbClr val="C00000"/>
                </a:solidFill>
              </a:rPr>
              <a:t>Để kiểm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vi-VN" dirty="0">
                <a:solidFill>
                  <a:srgbClr val="C00000"/>
                </a:solidFill>
              </a:rPr>
              <a:t>tra tính đúng đắn của đoạn code </a:t>
            </a:r>
            <a:r>
              <a:rPr lang="en-US" dirty="0" err="1">
                <a:solidFill>
                  <a:srgbClr val="C00000"/>
                </a:solidFill>
              </a:rPr>
              <a:t>trên</a:t>
            </a:r>
            <a:r>
              <a:rPr lang="vi-VN" dirty="0">
                <a:solidFill>
                  <a:srgbClr val="C00000"/>
                </a:solidFill>
              </a:rPr>
              <a:t> cần ít nhất bao nhiêu trường hợp ?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255117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4543094"/>
            <a:ext cx="7988424" cy="182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04800" y="167640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/>
                </a:solidFill>
              </a:rPr>
              <a:t>Khảo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sát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hiện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trạng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09700" y="22510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Xác</a:t>
            </a:r>
            <a:r>
              <a:rPr lang="en-US" sz="1400" b="1" dirty="0"/>
              <a:t> </a:t>
            </a:r>
            <a:r>
              <a:rPr lang="en-US" sz="1400" b="1" dirty="0" err="1"/>
              <a:t>định</a:t>
            </a:r>
            <a:r>
              <a:rPr lang="en-US" sz="1400" b="1" dirty="0"/>
              <a:t> </a:t>
            </a:r>
            <a:r>
              <a:rPr lang="en-US" sz="1400" b="1" dirty="0" err="1"/>
              <a:t>yêu</a:t>
            </a:r>
            <a:r>
              <a:rPr lang="en-US" sz="1400" b="1" dirty="0"/>
              <a:t> </a:t>
            </a:r>
            <a:r>
              <a:rPr lang="en-US" sz="1400" b="1" dirty="0" err="1"/>
              <a:t>cầu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514600" y="282575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tích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19500" y="3402013"/>
            <a:ext cx="1106488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err="1"/>
              <a:t>Thiết</a:t>
            </a:r>
            <a:r>
              <a:rPr lang="en-US" sz="1400" b="1"/>
              <a:t> kế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725988" y="39782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Cài</a:t>
            </a:r>
            <a:r>
              <a:rPr lang="en-US" sz="1400" b="1" dirty="0"/>
              <a:t> </a:t>
            </a:r>
            <a:r>
              <a:rPr lang="en-US" sz="1400" b="1" dirty="0" err="1"/>
              <a:t>đặt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770563" y="4552950"/>
            <a:ext cx="1103312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Kiểm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chứng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13550" y="51276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Triển</a:t>
            </a:r>
            <a:r>
              <a:rPr lang="en-US" sz="1400" b="1" dirty="0"/>
              <a:t> </a:t>
            </a:r>
            <a:r>
              <a:rPr lang="en-US" sz="1400" b="1" dirty="0" err="1"/>
              <a:t>khai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886700" y="5733256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Bảo</a:t>
            </a:r>
            <a:r>
              <a:rPr lang="en-US" sz="1400" b="1" dirty="0"/>
              <a:t> </a:t>
            </a:r>
            <a:r>
              <a:rPr lang="en-US" sz="1400" b="1" dirty="0" err="1"/>
              <a:t>trì</a:t>
            </a:r>
            <a:endParaRPr lang="en-US" sz="1400" b="1" dirty="0"/>
          </a:p>
        </p:txBody>
      </p:sp>
      <p:sp>
        <p:nvSpPr>
          <p:cNvPr id="32" name="Right Arrow 31"/>
          <p:cNvSpPr/>
          <p:nvPr/>
        </p:nvSpPr>
        <p:spPr>
          <a:xfrm rot="16200000">
            <a:off x="6096000" y="41148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105400" y="2971800"/>
            <a:ext cx="3211016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Nội</a:t>
            </a:r>
            <a:r>
              <a:rPr lang="en-US" b="1" dirty="0">
                <a:solidFill>
                  <a:srgbClr val="005392"/>
                </a:solidFill>
              </a:rPr>
              <a:t> dung: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Kiểm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lỗi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   +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Kiểm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lỗi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hệ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   +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Kiểm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lỗi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hệ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thống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39480" y="4419600"/>
            <a:ext cx="15365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Kết</a:t>
            </a:r>
            <a:r>
              <a:rPr lang="en-US" b="1" dirty="0">
                <a:solidFill>
                  <a:srgbClr val="005392"/>
                </a:solidFill>
              </a:rPr>
              <a:t> </a:t>
            </a:r>
            <a:r>
              <a:rPr lang="en-US" b="1" dirty="0" err="1">
                <a:solidFill>
                  <a:srgbClr val="005392"/>
                </a:solidFill>
              </a:rPr>
              <a:t>quả</a:t>
            </a:r>
            <a:r>
              <a:rPr lang="en-US" b="1" dirty="0">
                <a:solidFill>
                  <a:srgbClr val="005392"/>
                </a:solidFill>
              </a:rPr>
              <a:t>: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Test plan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Test case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Bug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+ Test report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39552" y="294481"/>
            <a:ext cx="8072952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Phân tích chi tiết quy trình công nghệ phần mềm dựa trên </a:t>
            </a:r>
          </a:p>
          <a:p>
            <a:pPr algn="ctr"/>
            <a:r>
              <a:rPr lang="en-US" sz="2400" b="1">
                <a:solidFill>
                  <a:schemeClr val="bg1"/>
                </a:solidFill>
              </a:rPr>
              <a:t>mô hình thác nước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5159375" y="46482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2328139-1E42-46D2-B7E0-E1DE96D1D9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4800" y="1219200"/>
            <a:ext cx="434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tx1"/>
                </a:solidFill>
              </a:rPr>
              <a:t>Giai đoạn kiểm chứng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 – test data – 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2692248"/>
              </p:ext>
            </p:extLst>
          </p:nvPr>
        </p:nvGraphicFramePr>
        <p:xfrm>
          <a:off x="539552" y="1312521"/>
          <a:ext cx="7992886" cy="485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147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Trường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hợp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kiểm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Dữ liệu</a:t>
                      </a:r>
                      <a:r>
                        <a:rPr lang="en-US" sz="2400" baseline="0"/>
                        <a:t> kiểm tra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Kết quả</a:t>
                      </a:r>
                      <a:r>
                        <a:rPr lang="en-US" sz="2400" baseline="0"/>
                        <a:t> mong muốn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Kết</a:t>
                      </a:r>
                      <a:r>
                        <a:rPr lang="en-US" sz="2400" baseline="0"/>
                        <a:t> quả thật sự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72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&gt; b, a &gt;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77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&gt; b, a &lt;=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</a:t>
                      </a:r>
                      <a:r>
                        <a:rPr lang="en-US" sz="2400" baseline="0" dirty="0"/>
                        <a:t> 5, 10</a:t>
                      </a:r>
                    </a:p>
                    <a:p>
                      <a:pPr algn="ctr"/>
                      <a:r>
                        <a:rPr lang="en-US" sz="2400" baseline="0" dirty="0"/>
                        <a:t>8, 5, 8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477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&lt;= b, b &gt;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4, 6, 1</a:t>
                      </a:r>
                    </a:p>
                    <a:p>
                      <a:pPr algn="ctr"/>
                      <a:r>
                        <a:rPr lang="en-US" sz="2400" dirty="0"/>
                        <a:t>4, 4, 1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6096"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&lt;= b, b &lt;= c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1, 2, 3</a:t>
                      </a:r>
                    </a:p>
                    <a:p>
                      <a:pPr algn="ctr"/>
                      <a:r>
                        <a:rPr lang="en-US" sz="2400" dirty="0"/>
                        <a:t>1, 1, 3</a:t>
                      </a:r>
                    </a:p>
                    <a:p>
                      <a:pPr algn="ctr"/>
                      <a:r>
                        <a:rPr lang="en-US" sz="2400" dirty="0"/>
                        <a:t>1, 2, 2</a:t>
                      </a:r>
                    </a:p>
                    <a:p>
                      <a:pPr algn="ctr"/>
                      <a:r>
                        <a:rPr lang="en-US" sz="2400" dirty="0"/>
                        <a:t>1, 1, 1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  <a:p>
                      <a:pPr algn="ctr"/>
                      <a:r>
                        <a:rPr lang="en-US" sz="2400" dirty="0"/>
                        <a:t>3</a:t>
                      </a:r>
                    </a:p>
                    <a:p>
                      <a:pPr algn="ctr"/>
                      <a:r>
                        <a:rPr lang="en-US" sz="2400" dirty="0"/>
                        <a:t>2</a:t>
                      </a:r>
                    </a:p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  <a:p>
                      <a:pPr algn="ctr"/>
                      <a:r>
                        <a:rPr lang="en-US" sz="2400" dirty="0"/>
                        <a:t>?</a:t>
                      </a:r>
                    </a:p>
                    <a:p>
                      <a:pPr algn="ctr"/>
                      <a:r>
                        <a:rPr lang="en-US" sz="2400" dirty="0"/>
                        <a:t>?</a:t>
                      </a:r>
                    </a:p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27794"/>
            <a:ext cx="7988424" cy="689446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– box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4016" y="1268759"/>
            <a:ext cx="7988424" cy="5007461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7103" y="1872208"/>
            <a:ext cx="579120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5445224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Để kiểm tra tính đúng đắn của màn hình trên chúng ta cần có những trường hợp nào?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652934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– box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268760"/>
            <a:ext cx="7772400" cy="45720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57400"/>
            <a:ext cx="579120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6950" y="2028825"/>
            <a:ext cx="28384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652934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– box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4016" y="1268760"/>
            <a:ext cx="7911952" cy="45720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82516"/>
            <a:ext cx="3657600" cy="216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085974"/>
            <a:ext cx="4496313" cy="363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652934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– box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4016" y="1268760"/>
            <a:ext cx="7911952" cy="45720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69704"/>
            <a:ext cx="3657600" cy="216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7990" y="1789584"/>
            <a:ext cx="3475018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48200" y="1772816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 – test data – 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6450300"/>
              </p:ext>
            </p:extLst>
          </p:nvPr>
        </p:nvGraphicFramePr>
        <p:xfrm>
          <a:off x="544016" y="1564392"/>
          <a:ext cx="7988424" cy="432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147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Trường hợp</a:t>
                      </a:r>
                      <a:r>
                        <a:rPr lang="en-US" sz="2400" baseline="0"/>
                        <a:t> kiểm tra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Dữ liệu</a:t>
                      </a:r>
                      <a:r>
                        <a:rPr lang="en-US" sz="2400" baseline="0"/>
                        <a:t> kiểm tra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Kết quả</a:t>
                      </a:r>
                      <a:r>
                        <a:rPr lang="en-US" sz="2400" baseline="0"/>
                        <a:t> mong muốn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Kết</a:t>
                      </a:r>
                      <a:r>
                        <a:rPr lang="en-US" sz="2400" baseline="0"/>
                        <a:t> quả thật sự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6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60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  <a:p>
                      <a:pPr algn="ctr"/>
                      <a:r>
                        <a:rPr lang="en-US" sz="2400" dirty="0"/>
                        <a:t>?</a:t>
                      </a:r>
                    </a:p>
                    <a:p>
                      <a:pPr algn="ctr"/>
                      <a:r>
                        <a:rPr lang="en-US" sz="2400" dirty="0"/>
                        <a:t>?</a:t>
                      </a:r>
                    </a:p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7200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7988424" cy="475252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menu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menu (toolbar, </a:t>
            </a:r>
            <a:r>
              <a:rPr lang="en-US" dirty="0" err="1"/>
              <a:t>listbar</a:t>
            </a:r>
            <a:r>
              <a:rPr lang="en-US" dirty="0"/>
              <a:t>, dialog bar,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, …)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)</a:t>
            </a:r>
            <a:endParaRPr lang="vi-VN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vi-VN" dirty="0"/>
              <a:t>Kiểm tra tất cả các dữ liệu bắt buộc nhập trong các màn hình (hợp lệ/ không hợp lệ)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8060432" cy="652934"/>
          </a:xfrm>
        </p:spPr>
        <p:txBody>
          <a:bodyPr>
            <a:normAutofit fontScale="90000"/>
          </a:bodyPr>
          <a:lstStyle/>
          <a:p>
            <a:r>
              <a:rPr lang="vi-VN" dirty="0"/>
              <a:t>Tester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4016" y="1196752"/>
            <a:ext cx="4030216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vi-VN" sz="2800" b="1" dirty="0">
                <a:solidFill>
                  <a:srgbClr val="0070C0"/>
                </a:solidFill>
              </a:rPr>
              <a:t>Vai trò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vi-VN" dirty="0"/>
              <a:t>Kiểm lỗi phần mềm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vi-VN" dirty="0"/>
              <a:t>Kiểm lỗi bản đóng gói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vi-VN" dirty="0"/>
              <a:t>Kiểm lỗi tài liệu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vi-VN" dirty="0"/>
              <a:t>User guide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vi-VN" dirty="0"/>
              <a:t>Installation guide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vi-VN" dirty="0"/>
              <a:t>Releas</a:t>
            </a:r>
            <a:r>
              <a:rPr lang="en-US" dirty="0"/>
              <a:t>e</a:t>
            </a:r>
            <a:r>
              <a:rPr lang="vi-VN" dirty="0"/>
              <a:t> node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vi-VN" dirty="0"/>
              <a:t>Troublesho</a:t>
            </a:r>
            <a:r>
              <a:rPr lang="en-US" dirty="0"/>
              <a:t>o</a:t>
            </a:r>
            <a:r>
              <a:rPr lang="vi-VN" dirty="0"/>
              <a:t>ting</a:t>
            </a:r>
            <a:endParaRPr lang="vi-VN" sz="24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2800" b="1" u="sng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55976" y="1196752"/>
            <a:ext cx="4176464" cy="52565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vi-V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Công</a:t>
            </a:r>
            <a:r>
              <a:rPr kumimoji="0" lang="vi-VN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việc</a:t>
            </a:r>
            <a:endParaRPr kumimoji="0" lang="vi-V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Chuẩn</a:t>
            </a:r>
            <a:r>
              <a:rPr kumimoji="0" lang="vi-V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bị môi trường test</a:t>
            </a:r>
          </a:p>
          <a:p>
            <a:pPr marL="1005840" lvl="2" indent="-228600" algn="just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kumimoji="0" lang="vi-V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Operation System</a:t>
            </a:r>
          </a:p>
          <a:p>
            <a:pPr marL="1005840" lvl="2" indent="-228600" algn="just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en-US" dirty="0"/>
              <a:t>IE, </a:t>
            </a:r>
            <a:r>
              <a:rPr lang="en-US" dirty="0" err="1"/>
              <a:t>FireFox</a:t>
            </a:r>
            <a:r>
              <a:rPr lang="en-US" dirty="0"/>
              <a:t>, Netscape, Mozilla</a:t>
            </a:r>
          </a:p>
          <a:p>
            <a:pPr marL="1005840" lvl="2" indent="-228600" algn="just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en-US" dirty="0"/>
              <a:t>Test Database, Test data</a:t>
            </a:r>
            <a:endParaRPr lang="vi-VN" sz="2000" dirty="0"/>
          </a:p>
          <a:p>
            <a:pPr marL="548640" lvl="1" indent="-228600" algn="just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vi-VN" sz="2000" dirty="0"/>
              <a:t>Viết test case</a:t>
            </a:r>
          </a:p>
          <a:p>
            <a:pPr marL="548640" lvl="1" indent="-228600" algn="just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vi-VN" sz="2000" dirty="0"/>
              <a:t>Thực hiện test các test case trong từng môi trường khác nhau.</a:t>
            </a:r>
          </a:p>
          <a:p>
            <a:pPr marL="548640" lvl="1" indent="-228600" algn="just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vi-VN" sz="2000" dirty="0"/>
              <a:t>Mô tả Bug và chi tiết các bước để tạo ra </a:t>
            </a:r>
            <a:r>
              <a:rPr lang="en-US" sz="2000" dirty="0"/>
              <a:t>B</a:t>
            </a:r>
            <a:r>
              <a:rPr lang="vi-VN" sz="2000" dirty="0"/>
              <a:t>ug</a:t>
            </a:r>
          </a:p>
          <a:p>
            <a:pPr marL="548640" lvl="1" indent="-228600" algn="just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vi-VN" sz="2000" dirty="0"/>
              <a:t>Theo dõi quá trình Fix Bug</a:t>
            </a:r>
          </a:p>
          <a:p>
            <a:pPr marL="548640" lvl="1" indent="-228600" algn="just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vi-VN" sz="2000" dirty="0"/>
              <a:t>Báo cáo kết quả test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64896" cy="649932"/>
          </a:xfrm>
        </p:spPr>
        <p:txBody>
          <a:bodyPr>
            <a:normAutofit fontScale="90000"/>
          </a:bodyPr>
          <a:lstStyle/>
          <a:p>
            <a:r>
              <a:rPr lang="vi-VN" dirty="0"/>
              <a:t>Tester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528248" cy="525658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vi-VN" sz="2800" b="1" dirty="0">
                <a:solidFill>
                  <a:srgbClr val="0070C0"/>
                </a:solidFill>
              </a:rPr>
              <a:t>Phần mềm sử dụng</a:t>
            </a:r>
            <a:endParaRPr lang="vi-VN" sz="2400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Web testing</a:t>
            </a:r>
            <a:endParaRPr lang="vi-VN" dirty="0"/>
          </a:p>
          <a:p>
            <a:pPr lvl="2" algn="just">
              <a:lnSpc>
                <a:spcPct val="120000"/>
              </a:lnSpc>
            </a:pPr>
            <a:r>
              <a:rPr lang="en-US" dirty="0" err="1"/>
              <a:t>TestManagerRole</a:t>
            </a:r>
            <a:endParaRPr lang="vi-VN" dirty="0"/>
          </a:p>
          <a:p>
            <a:pPr lvl="2" algn="just">
              <a:lnSpc>
                <a:spcPct val="120000"/>
              </a:lnSpc>
            </a:pPr>
            <a:r>
              <a:rPr lang="en-US" dirty="0"/>
              <a:t>Tester Role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Manual Test (Rational Manual Test, Test Complete…)</a:t>
            </a:r>
            <a:endParaRPr lang="vi-VN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Automation Test (Rational Functional Test, Test Complete,…)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Load testing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Code Analysis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Project</a:t>
            </a:r>
            <a:r>
              <a:rPr lang="vi-VN" dirty="0"/>
              <a:t> </a:t>
            </a:r>
            <a:r>
              <a:rPr lang="en-US" dirty="0"/>
              <a:t>Management</a:t>
            </a:r>
            <a:r>
              <a:rPr lang="vi-VN" dirty="0"/>
              <a:t> </a:t>
            </a:r>
            <a:r>
              <a:rPr lang="en-US" dirty="0"/>
              <a:t>Tool</a:t>
            </a:r>
            <a:endParaRPr lang="vi-VN" dirty="0"/>
          </a:p>
          <a:p>
            <a:pPr lvl="1" algn="just">
              <a:lnSpc>
                <a:spcPct val="120000"/>
              </a:lnSpc>
            </a:pPr>
            <a:r>
              <a:rPr lang="vi-VN" dirty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684584"/>
          </a:xfrm>
        </p:spPr>
        <p:txBody>
          <a:bodyPr>
            <a:normAutofit fontScale="90000"/>
          </a:bodyPr>
          <a:lstStyle/>
          <a:p>
            <a:r>
              <a:rPr lang="vi-VN" dirty="0"/>
              <a:t>Bài tập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4016" y="1268760"/>
            <a:ext cx="7988424" cy="4572000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Bài </a:t>
            </a:r>
            <a:r>
              <a:rPr lang="en-US" b="1" dirty="0"/>
              <a:t>1</a:t>
            </a:r>
            <a:r>
              <a:rPr lang="vi-VN" b="1" dirty="0"/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vi-VN" dirty="0"/>
              <a:t>	H</a:t>
            </a:r>
            <a:r>
              <a:rPr lang="en-US" dirty="0" err="1"/>
              <a:t>ãy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testcase, </a:t>
            </a:r>
            <a:r>
              <a:rPr lang="en-US" dirty="0" err="1"/>
              <a:t>testdata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r>
              <a:rPr lang="en-US" i="1" dirty="0"/>
              <a:t>Cho </a:t>
            </a:r>
            <a:r>
              <a:rPr lang="en-US" i="1" dirty="0" err="1"/>
              <a:t>bộ</a:t>
            </a:r>
            <a:r>
              <a:rPr lang="en-US" i="1" dirty="0"/>
              <a:t> 3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nguyên</a:t>
            </a:r>
            <a:r>
              <a:rPr lang="en-US" i="1" dirty="0"/>
              <a:t> </a:t>
            </a:r>
            <a:r>
              <a:rPr lang="en-US" i="1" dirty="0" err="1"/>
              <a:t>a,b,c</a:t>
            </a:r>
            <a:r>
              <a:rPr lang="en-US" i="1" dirty="0"/>
              <a:t>. </a:t>
            </a: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tra</a:t>
            </a:r>
            <a:r>
              <a:rPr lang="en-US" i="1" dirty="0"/>
              <a:t> a, </a:t>
            </a:r>
            <a:r>
              <a:rPr lang="en-US" i="1" dirty="0" err="1"/>
              <a:t>b,c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dài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1 tam </a:t>
            </a:r>
            <a:r>
              <a:rPr lang="en-US" i="1" dirty="0" err="1"/>
              <a:t>giác.Nếu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biết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tam </a:t>
            </a:r>
            <a:r>
              <a:rPr lang="en-US" i="1" dirty="0" err="1"/>
              <a:t>giác</a:t>
            </a:r>
            <a:r>
              <a:rPr lang="en-US" i="1" dirty="0"/>
              <a:t> </a:t>
            </a:r>
            <a:r>
              <a:rPr lang="en-US" i="1" dirty="0" err="1"/>
              <a:t>gì</a:t>
            </a:r>
            <a:r>
              <a:rPr lang="en-US" i="1" dirty="0"/>
              <a:t>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8060432" cy="7200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4016" y="1521296"/>
            <a:ext cx="8060432" cy="45720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vi-VN" sz="2800" dirty="0"/>
              <a:t>Biết được qui trình kiểm tra phần mềm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vi-VN" sz="2800" dirty="0"/>
              <a:t>Biết được một số loại test cơ bản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vi-VN" sz="2800" dirty="0"/>
              <a:t>Biết được 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vi-VN" sz="2800" dirty="0"/>
              <a:t> khái</a:t>
            </a:r>
            <a:r>
              <a:rPr lang="en-US" sz="2800" dirty="0"/>
              <a:t> </a:t>
            </a:r>
            <a:r>
              <a:rPr lang="vi-VN" sz="2800" dirty="0"/>
              <a:t>niệm liên quan đến testing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vi-VN" sz="2800" dirty="0"/>
              <a:t>Biết được công việc, công cụ thường dùng</a:t>
            </a:r>
            <a:r>
              <a:rPr lang="en-US" sz="2800" dirty="0"/>
              <a:t> </a:t>
            </a:r>
            <a:r>
              <a:rPr lang="vi-VN" sz="2800" dirty="0"/>
              <a:t>của</a:t>
            </a:r>
            <a:r>
              <a:rPr lang="en-US" sz="2800" dirty="0"/>
              <a:t> </a:t>
            </a:r>
            <a:r>
              <a:rPr lang="vi-VN" sz="2800" dirty="0"/>
              <a:t>Tester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724942"/>
          </a:xfrm>
        </p:spPr>
        <p:txBody>
          <a:bodyPr>
            <a:normAutofit fontScale="90000"/>
          </a:bodyPr>
          <a:lstStyle/>
          <a:p>
            <a:r>
              <a:rPr lang="vi-VN" dirty="0"/>
              <a:t>Bài tập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1268760"/>
            <a:ext cx="7928936" cy="4572000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Bài </a:t>
            </a:r>
            <a:r>
              <a:rPr lang="en-US" b="1" dirty="0"/>
              <a:t>2</a:t>
            </a:r>
            <a:r>
              <a:rPr lang="vi-VN" b="1" dirty="0"/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vi-VN" dirty="0"/>
              <a:t>	H</a:t>
            </a:r>
            <a:r>
              <a:rPr lang="en-US" dirty="0" err="1"/>
              <a:t>ãy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testcase, </a:t>
            </a:r>
            <a:r>
              <a:rPr lang="en-US" dirty="0" err="1"/>
              <a:t>testdata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r>
              <a:rPr lang="en-US" i="1" dirty="0"/>
              <a:t>Password </a:t>
            </a:r>
            <a:r>
              <a:rPr lang="en-US" i="1" dirty="0" err="1"/>
              <a:t>thỏa</a:t>
            </a:r>
            <a:r>
              <a:rPr lang="en-US" i="1" dirty="0"/>
              <a:t> </a:t>
            </a:r>
            <a:r>
              <a:rPr lang="en-US" i="1" dirty="0" err="1"/>
              <a:t>mãn</a:t>
            </a:r>
            <a:r>
              <a:rPr lang="en-US" i="1" dirty="0"/>
              <a:t>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ít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5 </a:t>
            </a:r>
            <a:r>
              <a:rPr lang="en-US" i="1" dirty="0" err="1"/>
              <a:t>ký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tối</a:t>
            </a:r>
            <a:r>
              <a:rPr lang="en-US" i="1" dirty="0"/>
              <a:t> </a:t>
            </a:r>
            <a:r>
              <a:rPr lang="en-US" i="1" dirty="0" err="1"/>
              <a:t>đa</a:t>
            </a:r>
            <a:r>
              <a:rPr lang="en-US" i="1" dirty="0"/>
              <a:t> 15 </a:t>
            </a:r>
            <a:r>
              <a:rPr lang="en-US" i="1" dirty="0" err="1"/>
              <a:t>kí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ít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1 </a:t>
            </a:r>
            <a:r>
              <a:rPr lang="en-US" i="1" dirty="0" err="1"/>
              <a:t>ký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1 </a:t>
            </a:r>
            <a:r>
              <a:rPr lang="en-US" i="1" dirty="0" err="1"/>
              <a:t>chữ</a:t>
            </a:r>
            <a:r>
              <a:rPr lang="en-US" i="1" dirty="0"/>
              <a:t> </a:t>
            </a:r>
            <a:r>
              <a:rPr lang="en-US" i="1" dirty="0" err="1"/>
              <a:t>cái</a:t>
            </a:r>
            <a:r>
              <a:rPr lang="en-US" i="1" dirty="0"/>
              <a:t> </a:t>
            </a:r>
            <a:r>
              <a:rPr lang="en-US" i="1" dirty="0" err="1"/>
              <a:t>nhưng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chứa</a:t>
            </a:r>
            <a:r>
              <a:rPr lang="en-US" i="1" dirty="0"/>
              <a:t> </a:t>
            </a:r>
            <a:r>
              <a:rPr lang="en-US" i="1" dirty="0" err="1"/>
              <a:t>ký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đặc</a:t>
            </a:r>
            <a:r>
              <a:rPr lang="en-US" i="1" dirty="0"/>
              <a:t> </a:t>
            </a:r>
            <a:r>
              <a:rPr lang="en-US" i="1" dirty="0" err="1"/>
              <a:t>biệt</a:t>
            </a:r>
            <a:r>
              <a:rPr lang="en-US" i="1" dirty="0"/>
              <a:t> (</a:t>
            </a:r>
            <a:r>
              <a:rPr lang="en-US" i="1" dirty="0" err="1"/>
              <a:t>ký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đặc</a:t>
            </a:r>
            <a:r>
              <a:rPr lang="en-US" i="1" dirty="0"/>
              <a:t> </a:t>
            </a:r>
            <a:r>
              <a:rPr lang="en-US" i="1" dirty="0" err="1"/>
              <a:t>biệt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ký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ký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hoặc</a:t>
            </a:r>
            <a:r>
              <a:rPr lang="en-US" i="1" dirty="0"/>
              <a:t> </a:t>
            </a:r>
            <a:r>
              <a:rPr lang="en-US" i="1" dirty="0" err="1"/>
              <a:t>chữ</a:t>
            </a:r>
            <a:r>
              <a:rPr lang="en-US" i="1" dirty="0"/>
              <a:t> </a:t>
            </a:r>
            <a:r>
              <a:rPr lang="en-US" i="1" dirty="0" err="1"/>
              <a:t>cái</a:t>
            </a:r>
            <a:r>
              <a:rPr lang="en-US" i="1" dirty="0"/>
              <a:t>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77225"/>
            <a:ext cx="85344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cầu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bài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tập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nhóm</a:t>
            </a:r>
            <a:r>
              <a:rPr lang="en-US" sz="3200" b="1" dirty="0">
                <a:solidFill>
                  <a:schemeClr val="bg1"/>
                </a:solidFill>
              </a:rPr>
              <a:t> – </a:t>
            </a:r>
            <a:r>
              <a:rPr lang="en-US" sz="3200" b="1" dirty="0" err="1">
                <a:solidFill>
                  <a:schemeClr val="bg1"/>
                </a:solidFill>
              </a:rPr>
              <a:t>Đồ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án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82000" cy="5410200"/>
          </a:xfrm>
        </p:spPr>
        <p:txBody>
          <a:bodyPr>
            <a:noAutofit/>
          </a:bodyPr>
          <a:lstStyle/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Thực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hiện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khảo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sát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hiện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trạng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cho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đồ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án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học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 (Body)"/>
            </a:endParaRP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BPM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tả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quy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trình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nghiệp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vụ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 (Body)"/>
            </a:endParaRP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dữ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liệu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mức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quan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niệm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CDM</a:t>
            </a: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phân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cấp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chức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năng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BFD</a:t>
            </a: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luồng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dữ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liệu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DFD</a:t>
            </a: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Thiết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kế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dữ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liệu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xử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giao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diện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 (Body)"/>
            </a:endParaRP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en-US" b="1" dirty="0"/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en-US" b="1" dirty="0"/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endParaRPr lang="en-US" dirty="0"/>
          </a:p>
          <a:p>
            <a:pPr marL="319087" lvl="1" indent="0" algn="just">
              <a:lnSpc>
                <a:spcPct val="120000"/>
              </a:lnSpc>
              <a:spcBef>
                <a:spcPts val="600"/>
              </a:spcBef>
              <a:buNone/>
              <a:tabLst>
                <a:tab pos="520700" algn="l"/>
              </a:tabLst>
            </a:pP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1955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7200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Nội</a:t>
            </a:r>
            <a:r>
              <a:rPr lang="en-US" dirty="0"/>
              <a:t> dung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7983962" cy="45720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Testing: test plan, test case,…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test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test case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64648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1. </a:t>
            </a:r>
            <a:r>
              <a:rPr lang="en-US" sz="3200" b="1" dirty="0" err="1"/>
              <a:t>Tiến</a:t>
            </a:r>
            <a:r>
              <a:rPr lang="en-US" sz="3200" b="1" dirty="0"/>
              <a:t> </a:t>
            </a:r>
            <a:r>
              <a:rPr lang="en-US" sz="3200" b="1" dirty="0" err="1"/>
              <a:t>trình</a:t>
            </a:r>
            <a:r>
              <a:rPr lang="en-US" sz="3200" b="1" dirty="0"/>
              <a:t> </a:t>
            </a:r>
            <a:r>
              <a:rPr lang="en-US" sz="3200" b="1" dirty="0" err="1"/>
              <a:t>kiểm</a:t>
            </a:r>
            <a:r>
              <a:rPr lang="en-US" sz="3200" b="1" dirty="0"/>
              <a:t> </a:t>
            </a:r>
            <a:r>
              <a:rPr lang="en-US" sz="3200" b="1" dirty="0" err="1"/>
              <a:t>thử</a:t>
            </a:r>
            <a:endParaRPr lang="en-US" sz="3200" b="1" dirty="0"/>
          </a:p>
        </p:txBody>
      </p: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2400" y="1772816"/>
            <a:ext cx="8868770" cy="3810000"/>
            <a:chOff x="-3733800" y="1828800"/>
            <a:chExt cx="14120495" cy="3810000"/>
          </a:xfrm>
        </p:grpSpPr>
        <p:sp>
          <p:nvSpPr>
            <p:cNvPr id="7" name="Rectangle 6"/>
            <p:cNvSpPr/>
            <p:nvPr/>
          </p:nvSpPr>
          <p:spPr>
            <a:xfrm>
              <a:off x="1253303" y="1828800"/>
              <a:ext cx="1032697" cy="11061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Test cases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6690" y="1828800"/>
              <a:ext cx="1032697" cy="11061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Test data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50772" y="1844824"/>
              <a:ext cx="1032698" cy="11061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Test results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0515" y="2074606"/>
              <a:ext cx="1255860" cy="11061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Test reports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" y="4163961"/>
              <a:ext cx="1579418" cy="147483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Design test cases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121039" y="4163961"/>
              <a:ext cx="1722012" cy="147483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Prepare test data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187453" y="4163961"/>
              <a:ext cx="1951613" cy="147483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Run </a:t>
              </a:r>
            </a:p>
            <a:p>
              <a:pPr algn="ctr"/>
              <a:r>
                <a:rPr lang="en-US" sz="1200" b="1"/>
                <a:t>program </a:t>
              </a:r>
              <a:r>
                <a:rPr lang="en-US" sz="1200" b="1" dirty="0"/>
                <a:t>with test data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417172" y="4163961"/>
              <a:ext cx="1903109" cy="147483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Compare results to test cases</a:t>
              </a:r>
            </a:p>
          </p:txBody>
        </p:sp>
        <p:cxnSp>
          <p:nvCxnSpPr>
            <p:cNvPr id="16" name="Shape 15"/>
            <p:cNvCxnSpPr>
              <a:stCxn id="11" idx="0"/>
              <a:endCxn id="7" idx="1"/>
            </p:cNvCxnSpPr>
            <p:nvPr/>
          </p:nvCxnSpPr>
          <p:spPr>
            <a:xfrm rot="5400000" flipH="1" flipV="1">
              <a:off x="244758" y="3155416"/>
              <a:ext cx="1782096" cy="23499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stCxn id="11" idx="6"/>
              <a:endCxn id="12" idx="2"/>
            </p:cNvCxnSpPr>
            <p:nvPr/>
          </p:nvCxnSpPr>
          <p:spPr>
            <a:xfrm>
              <a:off x="1808017" y="4901381"/>
              <a:ext cx="313022" cy="158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hape 20"/>
            <p:cNvCxnSpPr>
              <a:stCxn id="7" idx="3"/>
              <a:endCxn id="12" idx="1"/>
            </p:cNvCxnSpPr>
            <p:nvPr/>
          </p:nvCxnSpPr>
          <p:spPr>
            <a:xfrm>
              <a:off x="2286001" y="2381865"/>
              <a:ext cx="87221" cy="199808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hape 22"/>
            <p:cNvCxnSpPr>
              <a:stCxn id="12" idx="0"/>
              <a:endCxn id="8" idx="1"/>
            </p:cNvCxnSpPr>
            <p:nvPr/>
          </p:nvCxnSpPr>
          <p:spPr>
            <a:xfrm rot="5400000" flipH="1" flipV="1">
              <a:off x="2263319" y="3100591"/>
              <a:ext cx="1782096" cy="34464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Straight Arrow Connector 46"/>
            <p:cNvCxnSpPr>
              <a:stCxn id="12" idx="6"/>
              <a:endCxn id="13" idx="2"/>
            </p:cNvCxnSpPr>
            <p:nvPr/>
          </p:nvCxnSpPr>
          <p:spPr>
            <a:xfrm>
              <a:off x="3843051" y="4901381"/>
              <a:ext cx="34440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Shape 48"/>
            <p:cNvCxnSpPr>
              <a:stCxn id="8" idx="3"/>
              <a:endCxn id="13" idx="1"/>
            </p:cNvCxnSpPr>
            <p:nvPr/>
          </p:nvCxnSpPr>
          <p:spPr>
            <a:xfrm>
              <a:off x="4359388" y="2381865"/>
              <a:ext cx="113873" cy="199808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Shape 58"/>
            <p:cNvCxnSpPr>
              <a:stCxn id="13" idx="0"/>
              <a:endCxn id="9" idx="1"/>
            </p:cNvCxnSpPr>
            <p:nvPr/>
          </p:nvCxnSpPr>
          <p:spPr>
            <a:xfrm rot="5400000" flipH="1" flipV="1">
              <a:off x="4423980" y="3137169"/>
              <a:ext cx="1766072" cy="287512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0" name="Straight Arrow Connector 59"/>
            <p:cNvCxnSpPr>
              <a:stCxn id="13" idx="6"/>
              <a:endCxn id="14" idx="2"/>
            </p:cNvCxnSpPr>
            <p:nvPr/>
          </p:nvCxnSpPr>
          <p:spPr>
            <a:xfrm>
              <a:off x="6139066" y="4901381"/>
              <a:ext cx="27810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1" name="Shape 60"/>
            <p:cNvCxnSpPr>
              <a:stCxn id="9" idx="3"/>
              <a:endCxn id="14" idx="1"/>
            </p:cNvCxnSpPr>
            <p:nvPr/>
          </p:nvCxnSpPr>
          <p:spPr>
            <a:xfrm>
              <a:off x="6483470" y="2397889"/>
              <a:ext cx="212407" cy="198205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0" name="Shape 69"/>
            <p:cNvCxnSpPr>
              <a:stCxn id="14" idx="7"/>
              <a:endCxn id="10" idx="1"/>
            </p:cNvCxnSpPr>
            <p:nvPr/>
          </p:nvCxnSpPr>
          <p:spPr>
            <a:xfrm rot="16200000" flipV="1">
              <a:off x="6989911" y="3328277"/>
              <a:ext cx="1752275" cy="351063"/>
            </a:xfrm>
            <a:prstGeom prst="bentConnector4">
              <a:avLst>
                <a:gd name="adj1" fmla="val 28056"/>
                <a:gd name="adj2" fmla="val 566386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Elbow Connector 73"/>
            <p:cNvCxnSpPr>
              <a:stCxn id="7" idx="0"/>
              <a:endCxn id="14" idx="0"/>
            </p:cNvCxnSpPr>
            <p:nvPr/>
          </p:nvCxnSpPr>
          <p:spPr>
            <a:xfrm rot="16200000" flipH="1">
              <a:off x="3401609" y="196843"/>
              <a:ext cx="2335161" cy="5599075"/>
            </a:xfrm>
            <a:prstGeom prst="bentConnector3">
              <a:avLst>
                <a:gd name="adj1" fmla="val -9789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Straight Arrow Connector 24"/>
            <p:cNvCxnSpPr>
              <a:stCxn id="10" idx="3"/>
              <a:endCxn id="26" idx="2"/>
            </p:cNvCxnSpPr>
            <p:nvPr/>
          </p:nvCxnSpPr>
          <p:spPr>
            <a:xfrm>
              <a:off x="8946375" y="2627671"/>
              <a:ext cx="297320" cy="12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243695" y="2362200"/>
              <a:ext cx="11430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End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-3733800" y="4724400"/>
              <a:ext cx="1506855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Begin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-1960418" y="4163961"/>
              <a:ext cx="1579418" cy="1474839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Design </a:t>
              </a:r>
              <a:r>
                <a:rPr lang="en-US" sz="1200" b="1"/>
                <a:t>test plan</a:t>
              </a:r>
              <a:endParaRPr lang="en-US" sz="1200" b="1" dirty="0"/>
            </a:p>
          </p:txBody>
        </p:sp>
        <p:cxnSp>
          <p:nvCxnSpPr>
            <p:cNvPr id="28" name="Shape 27"/>
            <p:cNvCxnSpPr>
              <a:stCxn id="27" idx="1"/>
              <a:endCxn id="30" idx="1"/>
            </p:cNvCxnSpPr>
            <p:nvPr/>
          </p:nvCxnSpPr>
          <p:spPr>
            <a:xfrm rot="5400000" flipH="1" flipV="1">
              <a:off x="-2399612" y="3089231"/>
              <a:ext cx="1961210" cy="62022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-1108897" y="1865671"/>
              <a:ext cx="1032697" cy="1106129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Test plan</a:t>
              </a:r>
              <a:endParaRPr lang="en-US" sz="1200" b="1" dirty="0"/>
            </a:p>
          </p:txBody>
        </p:sp>
        <p:cxnSp>
          <p:nvCxnSpPr>
            <p:cNvPr id="32" name="Elbow Connector 31"/>
            <p:cNvCxnSpPr>
              <a:stCxn id="27" idx="6"/>
              <a:endCxn id="11" idx="2"/>
            </p:cNvCxnSpPr>
            <p:nvPr/>
          </p:nvCxnSpPr>
          <p:spPr>
            <a:xfrm>
              <a:off x="-381000" y="4901381"/>
              <a:ext cx="609600" cy="158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7" name="Shape 36"/>
            <p:cNvCxnSpPr>
              <a:stCxn id="30" idx="3"/>
              <a:endCxn id="11" idx="1"/>
            </p:cNvCxnSpPr>
            <p:nvPr/>
          </p:nvCxnSpPr>
          <p:spPr>
            <a:xfrm>
              <a:off x="-76200" y="2418736"/>
              <a:ext cx="536101" cy="196121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7F69EE-4D60-4C82-9E2C-96CAEB5F93F5}"/>
              </a:ext>
            </a:extLst>
          </p:cNvPr>
          <p:cNvCxnSpPr>
            <a:cxnSpLocks/>
          </p:cNvCxnSpPr>
          <p:nvPr/>
        </p:nvCxnSpPr>
        <p:spPr>
          <a:xfrm>
            <a:off x="1072892" y="4939939"/>
            <a:ext cx="186740" cy="1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64896" cy="684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2.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khái</a:t>
            </a:r>
            <a:r>
              <a:rPr lang="en-US" sz="3600" dirty="0"/>
              <a:t> </a:t>
            </a:r>
            <a:r>
              <a:rPr lang="en-US" sz="3600" dirty="0" err="1"/>
              <a:t>niệm</a:t>
            </a:r>
            <a:r>
              <a:rPr lang="en-US" sz="3600" dirty="0"/>
              <a:t> </a:t>
            </a:r>
            <a:r>
              <a:rPr lang="en-US" sz="3600" dirty="0" err="1"/>
              <a:t>cơ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268760"/>
            <a:ext cx="8064896" cy="4572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Test plan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Test case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Bug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Test Report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Test manager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Test designer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Tester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88424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1" y="1412776"/>
            <a:ext cx="7988425" cy="4572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800" dirty="0" err="1">
                <a:solidFill>
                  <a:srgbClr val="0070C0"/>
                </a:solidFill>
              </a:rPr>
              <a:t>Cấu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trúc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chung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của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một</a:t>
            </a:r>
            <a:r>
              <a:rPr lang="en-US" sz="2800" dirty="0">
                <a:solidFill>
                  <a:srgbClr val="0070C0"/>
                </a:solidFill>
              </a:rPr>
              <a:t> Test plan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Test project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cần</a:t>
            </a:r>
            <a:r>
              <a:rPr lang="en-US" dirty="0"/>
              <a:t> test.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(server, workstation, printer, …)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MS Project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…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643528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1" y="1196752"/>
            <a:ext cx="7992889" cy="54707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300" dirty="0" err="1">
                <a:solidFill>
                  <a:srgbClr val="0070C0"/>
                </a:solidFill>
              </a:rPr>
              <a:t>Cấu</a:t>
            </a:r>
            <a:r>
              <a:rPr lang="en-US" sz="3300" dirty="0">
                <a:solidFill>
                  <a:srgbClr val="0070C0"/>
                </a:solidFill>
              </a:rPr>
              <a:t> </a:t>
            </a:r>
            <a:r>
              <a:rPr lang="en-US" sz="3300" dirty="0" err="1">
                <a:solidFill>
                  <a:srgbClr val="0070C0"/>
                </a:solidFill>
              </a:rPr>
              <a:t>trúc</a:t>
            </a:r>
            <a:r>
              <a:rPr lang="en-US" sz="3300" dirty="0">
                <a:solidFill>
                  <a:srgbClr val="0070C0"/>
                </a:solidFill>
              </a:rPr>
              <a:t> </a:t>
            </a:r>
            <a:r>
              <a:rPr lang="en-US" sz="3300" dirty="0" err="1">
                <a:solidFill>
                  <a:srgbClr val="0070C0"/>
                </a:solidFill>
              </a:rPr>
              <a:t>chung</a:t>
            </a:r>
            <a:r>
              <a:rPr lang="en-US" sz="3300" dirty="0">
                <a:solidFill>
                  <a:srgbClr val="0070C0"/>
                </a:solidFill>
              </a:rPr>
              <a:t> </a:t>
            </a:r>
            <a:r>
              <a:rPr lang="en-US" sz="3300" dirty="0" err="1">
                <a:solidFill>
                  <a:srgbClr val="0070C0"/>
                </a:solidFill>
              </a:rPr>
              <a:t>của</a:t>
            </a:r>
            <a:r>
              <a:rPr lang="en-US" sz="3300" dirty="0">
                <a:solidFill>
                  <a:srgbClr val="0070C0"/>
                </a:solidFill>
              </a:rPr>
              <a:t> </a:t>
            </a:r>
            <a:r>
              <a:rPr lang="en-US" sz="3300" dirty="0" err="1">
                <a:solidFill>
                  <a:srgbClr val="0070C0"/>
                </a:solidFill>
              </a:rPr>
              <a:t>một</a:t>
            </a:r>
            <a:r>
              <a:rPr lang="en-US" sz="3300" dirty="0">
                <a:solidFill>
                  <a:srgbClr val="0070C0"/>
                </a:solidFill>
              </a:rPr>
              <a:t> Test case</a:t>
            </a:r>
            <a:endParaRPr lang="en-US" sz="2800" dirty="0">
              <a:solidFill>
                <a:srgbClr val="0070C0"/>
              </a:solidFill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 err="1"/>
              <a:t>Tên</a:t>
            </a:r>
            <a:r>
              <a:rPr lang="en-US" sz="2600" dirty="0"/>
              <a:t> project, module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 err="1"/>
              <a:t>Màn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, </a:t>
            </a:r>
            <a:r>
              <a:rPr lang="en-US" sz="2600" dirty="0" err="1"/>
              <a:t>chức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endParaRPr lang="en-US" sz="2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endParaRPr lang="en-US" sz="2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 err="1"/>
              <a:t>Tài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tham</a:t>
            </a:r>
            <a:r>
              <a:rPr lang="en-US" sz="2600" dirty="0"/>
              <a:t> </a:t>
            </a:r>
            <a:r>
              <a:rPr lang="en-US" sz="2600" dirty="0" err="1"/>
              <a:t>khảo</a:t>
            </a:r>
            <a:endParaRPr lang="en-US" sz="2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 err="1"/>
              <a:t>Mục</a:t>
            </a:r>
            <a:r>
              <a:rPr lang="en-US" sz="2600" dirty="0"/>
              <a:t> </a:t>
            </a:r>
            <a:r>
              <a:rPr lang="en-US" sz="2600" dirty="0" err="1"/>
              <a:t>đích</a:t>
            </a:r>
            <a:endParaRPr lang="en-US" sz="2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test (test data)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tả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bước</a:t>
            </a:r>
            <a:r>
              <a:rPr lang="en-US" sz="2600" dirty="0"/>
              <a:t> (test step)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 err="1"/>
              <a:t>Trạng</a:t>
            </a:r>
            <a:r>
              <a:rPr lang="en-US" sz="2600" dirty="0"/>
              <a:t> </a:t>
            </a:r>
            <a:r>
              <a:rPr lang="en-US" sz="2600" dirty="0" err="1"/>
              <a:t>thái</a:t>
            </a:r>
            <a:endParaRPr lang="en-US" sz="2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 err="1"/>
              <a:t>Ngày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endParaRPr lang="en-US" sz="2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sz="2600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6" y="332656"/>
            <a:ext cx="7988424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EB2-8C48-4FF9-BD34-61AC7B2AB30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4016" y="1196752"/>
            <a:ext cx="7988424" cy="45720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1701502"/>
            <a:ext cx="70770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999</TotalTime>
  <Words>1402</Words>
  <Application>Microsoft Office PowerPoint</Application>
  <PresentationFormat>On-screen Show (4:3)</PresentationFormat>
  <Paragraphs>308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Times New Roman</vt:lpstr>
      <vt:lpstr>Times New Roman (Body)</vt:lpstr>
      <vt:lpstr>Wingdings</vt:lpstr>
      <vt:lpstr>Wingdings 2</vt:lpstr>
      <vt:lpstr>Equity</vt:lpstr>
      <vt:lpstr>Chương 6. KIỂM THỬ, TRIỂN KHAI VÀ BẢO TRÌ PHẦN MỀM</vt:lpstr>
      <vt:lpstr>PowerPoint Presentation</vt:lpstr>
      <vt:lpstr>Mục tiêu</vt:lpstr>
      <vt:lpstr>Nội dung</vt:lpstr>
      <vt:lpstr>1. Tiến trình kiểm thử</vt:lpstr>
      <vt:lpstr>2. Một số khái niệm cơ bản</vt:lpstr>
      <vt:lpstr>Test plan</vt:lpstr>
      <vt:lpstr>Test case</vt:lpstr>
      <vt:lpstr>Test case</vt:lpstr>
      <vt:lpstr>Test case</vt:lpstr>
      <vt:lpstr>Test case – test step</vt:lpstr>
      <vt:lpstr>PowerPoint Presentation</vt:lpstr>
      <vt:lpstr>PowerPoint Presentation</vt:lpstr>
      <vt:lpstr>Bug </vt:lpstr>
      <vt:lpstr>Test report</vt:lpstr>
      <vt:lpstr>Chiến lược kiểm tra</vt:lpstr>
      <vt:lpstr>3. Các giai đoạn test (test phases)</vt:lpstr>
      <vt:lpstr>4. Phân loại kiểm tra (testing type)</vt:lpstr>
      <vt:lpstr>White – box testing</vt:lpstr>
      <vt:lpstr>Test case – test data – test result</vt:lpstr>
      <vt:lpstr>Black – box testing</vt:lpstr>
      <vt:lpstr>Black – box testing</vt:lpstr>
      <vt:lpstr>Black – box testing</vt:lpstr>
      <vt:lpstr>Black – box testing</vt:lpstr>
      <vt:lpstr>Test case – test data – test result</vt:lpstr>
      <vt:lpstr>Chính sách kiểm tra</vt:lpstr>
      <vt:lpstr>Tester</vt:lpstr>
      <vt:lpstr>Tester</vt:lpstr>
      <vt:lpstr>Bài tập</vt:lpstr>
      <vt:lpstr>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5: KIỂM THỬ VÀ BẢO TRÌ</dc:title>
  <dc:creator>BichNgan</dc:creator>
  <cp:lastModifiedBy>Mạnh Thiên Lý</cp:lastModifiedBy>
  <cp:revision>197</cp:revision>
  <dcterms:created xsi:type="dcterms:W3CDTF">2010-04-09T03:06:31Z</dcterms:created>
  <dcterms:modified xsi:type="dcterms:W3CDTF">2022-08-31T16:09:57Z</dcterms:modified>
</cp:coreProperties>
</file>