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7" r:id="rId9"/>
    <p:sldId id="275" r:id="rId10"/>
    <p:sldId id="258" r:id="rId11"/>
    <p:sldId id="259" r:id="rId12"/>
    <p:sldId id="260" r:id="rId13"/>
    <p:sldId id="261" r:id="rId14"/>
    <p:sldId id="263" r:id="rId15"/>
    <p:sldId id="274" r:id="rId16"/>
    <p:sldId id="264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02" autoAdjust="0"/>
  </p:normalViewPr>
  <p:slideViewPr>
    <p:cSldViewPr snapToGrid="0">
      <p:cViewPr>
        <p:scale>
          <a:sx n="66" d="100"/>
          <a:sy n="66" d="100"/>
        </p:scale>
        <p:origin x="1224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E54D-23AB-4FC0-B24B-F23EC06CF004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EF0A3-AB26-4CCF-B6C9-EC4846A9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EF0A3-AB26-4CCF-B6C9-EC4846A916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4835-A72A-4AEF-B6EC-BD8CE85FBF4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0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9926037-2DFC-49C1-BFE5-BEEB9067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720897-7524-49C1-AB7E-87D63B342608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31EBDBDF-5FCA-4213-A6C0-A7B61F0E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B5706BF-EA71-4A33-91AF-EA4A2A0C5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7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1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867F-A908-4D24-9C11-1BC69841D02B}" type="datetimeFigureOut">
              <a:rPr lang="en-US" smtClean="0"/>
              <a:t>11/04/2024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FA39-2C22-4D98-ACFC-0F7988E0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Chapter 5:  CPU Scheduling: The Gantt Chart for the schedule, turnaround time, waiting time )</a:t>
            </a:r>
          </a:p>
          <a:p>
            <a:pPr>
              <a:buFontTx/>
              <a:buChar char="-"/>
            </a:pPr>
            <a:r>
              <a:rPr lang="en-US" dirty="0"/>
              <a:t>FCFS</a:t>
            </a:r>
          </a:p>
          <a:p>
            <a:pPr>
              <a:buFontTx/>
              <a:buChar char="-"/>
            </a:pPr>
            <a:r>
              <a:rPr lang="en-US" dirty="0"/>
              <a:t>SJF </a:t>
            </a:r>
          </a:p>
          <a:p>
            <a:pPr>
              <a:buFontTx/>
              <a:buChar char="-"/>
            </a:pPr>
            <a:r>
              <a:rPr lang="en-US" dirty="0"/>
              <a:t>SRTF</a:t>
            </a:r>
          </a:p>
          <a:p>
            <a:pPr>
              <a:buFontTx/>
              <a:buChar char="-"/>
            </a:pPr>
            <a:r>
              <a:rPr lang="en-US" dirty="0"/>
              <a:t>RR</a:t>
            </a:r>
          </a:p>
          <a:p>
            <a:pPr marL="0" indent="0">
              <a:buNone/>
            </a:pPr>
            <a:r>
              <a:rPr lang="en-US" altLang="en-US" dirty="0"/>
              <a:t>Chapter 8:  Deadlocks</a:t>
            </a:r>
          </a:p>
          <a:p>
            <a:pPr>
              <a:buFontTx/>
              <a:buChar char="-"/>
            </a:pPr>
            <a:r>
              <a:rPr lang="en-US" altLang="en-US" dirty="0"/>
              <a:t>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3646" y="1819032"/>
            <a:ext cx="731359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200400" algn="l"/>
                <a:tab pos="624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segment table</a:t>
            </a:r>
            <a:endParaRPr lang="en-US" alt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physical addresses for the following logical addresses: 0.31; 1.300; 2.10; 3.678; 4.1025</a:t>
            </a:r>
            <a:endParaRPr lang="en-US" alt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27861" y="3243132"/>
          <a:ext cx="3708400" cy="2218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678">
                  <a:extLst>
                    <a:ext uri="{9D8B030D-6E8A-4147-A177-3AD203B41FA5}">
                      <a16:colId xmlns:a16="http://schemas.microsoft.com/office/drawing/2014/main" val="2125233100"/>
                    </a:ext>
                  </a:extLst>
                </a:gridCol>
                <a:gridCol w="1010714">
                  <a:extLst>
                    <a:ext uri="{9D8B030D-6E8A-4147-A177-3AD203B41FA5}">
                      <a16:colId xmlns:a16="http://schemas.microsoft.com/office/drawing/2014/main" val="3374226209"/>
                    </a:ext>
                  </a:extLst>
                </a:gridCol>
                <a:gridCol w="1230008">
                  <a:extLst>
                    <a:ext uri="{9D8B030D-6E8A-4147-A177-3AD203B41FA5}">
                      <a16:colId xmlns:a16="http://schemas.microsoft.com/office/drawing/2014/main" val="1418019837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 dirty="0">
                          <a:effectLst/>
                        </a:rPr>
                        <a:t>Segment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Base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Limit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352152"/>
                  </a:ext>
                </a:extLst>
              </a:tr>
              <a:tr h="3755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870608"/>
                  </a:ext>
                </a:extLst>
              </a:tr>
              <a:tr h="3755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935867"/>
                  </a:ext>
                </a:extLst>
              </a:tr>
              <a:tr h="3755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1495408"/>
                  </a:ext>
                </a:extLst>
              </a:tr>
              <a:tr h="3755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1540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800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467362"/>
                  </a:ext>
                </a:extLst>
              </a:tr>
              <a:tr h="3755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>
                          <a:effectLst/>
                        </a:rPr>
                        <a:t>1300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0" algn="r"/>
                        </a:tabLst>
                      </a:pPr>
                      <a:r>
                        <a:rPr lang="en-US" sz="1100" dirty="0">
                          <a:effectLst/>
                        </a:rPr>
                        <a:t>768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3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6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85566" y="1192307"/>
            <a:ext cx="50964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b="1" dirty="0">
                <a:latin typeface="Times New Roman" charset="0"/>
                <a:cs typeface="ＭＳ Ｐゴシック" charset="-128"/>
              </a:rPr>
              <a:t> 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0,31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114 + 31 = 145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1,300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Illegal address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2,10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1200 + 10 = 1210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3,678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1540 + 678 = 2218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4,1025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Illegal address</a:t>
            </a:r>
            <a:endParaRPr lang="en-US" dirty="0">
              <a:latin typeface="Times New Roman" charset="0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72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98060" y="1246095"/>
            <a:ext cx="5983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52400" algn="l"/>
                <a:tab pos="3200400" algn="l"/>
                <a:tab pos="6248400" algn="l"/>
              </a:tabLst>
            </a:pPr>
            <a:r>
              <a:rPr lang="en-US" alt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physical addresses in the multi-partition for the following addresses: </a:t>
            </a:r>
          </a:p>
          <a:p>
            <a:pPr>
              <a:tabLst>
                <a:tab pos="152400" algn="l"/>
                <a:tab pos="3200400" algn="l"/>
                <a:tab pos="62484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115, 256, 2048, 300, 512, 3002, 3000, 6234, 1024, 1111</a:t>
            </a:r>
            <a:r>
              <a:rPr lang="en-US" alt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base register is </a:t>
            </a: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0x2357</a:t>
            </a:r>
            <a:r>
              <a:rPr lang="en-US" alt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limit register is </a:t>
            </a: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5120</a:t>
            </a:r>
            <a:r>
              <a:rPr lang="en-US" alt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1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77554" y="-89647"/>
            <a:ext cx="411928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b="1" dirty="0">
                <a:latin typeface="Times New Roman" charset="0"/>
                <a:cs typeface="ＭＳ Ｐゴシック" charset="-128"/>
              </a:rPr>
              <a:t> 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Thanh ghi nền: 0x2357 = 9047</a:t>
            </a:r>
            <a:r>
              <a:rPr lang="en-US" dirty="0">
                <a:latin typeface="Times New Roman" charset="0"/>
                <a:cs typeface="ＭＳ Ｐゴシック" charset="-128"/>
              </a:rPr>
              <a:t> = 2*16^3+3*16^2+5*16+7</a:t>
            </a:r>
            <a:r>
              <a:rPr lang="vi-VN" dirty="0">
                <a:latin typeface="Times New Roman" charset="0"/>
                <a:cs typeface="ＭＳ Ｐゴシック" charset="-128"/>
              </a:rPr>
              <a:t>, thanh ghi giới hạn: 5120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115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+ 115 = 9162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256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+ 256 = 9303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2048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+ 2048 = 11095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300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+ 300 = 9347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512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+ 512 = 9559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3002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+ 3002 = 12049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3000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+ 3000 = 12047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6234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Illegal Address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1024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+ 1024 = 10071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1111</a:t>
            </a:r>
            <a:endParaRPr lang="en-US" dirty="0">
              <a:latin typeface="Times New Roman" charset="0"/>
              <a:cs typeface="ＭＳ Ｐゴシック" charset="-128"/>
            </a:endParaRPr>
          </a:p>
          <a:p>
            <a:r>
              <a:rPr lang="vi-VN" dirty="0">
                <a:latin typeface="Times New Roman" charset="0"/>
                <a:cs typeface="ＭＳ Ｐゴシック" charset="-128"/>
              </a:rPr>
              <a:t>9047 + 1111 = 10158</a:t>
            </a:r>
            <a:endParaRPr lang="en-US" dirty="0">
              <a:latin typeface="Times New Roman" charset="0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30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BCD139-3A6D-4B81-8226-0503E6A63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10: 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87690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8735" y="241529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8736" y="1052514"/>
            <a:ext cx="7582515" cy="5762625"/>
          </a:xfrm>
        </p:spPr>
        <p:txBody>
          <a:bodyPr>
            <a:normAutofit/>
          </a:bodyPr>
          <a:lstStyle/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r>
              <a:rPr lang="en-US" altLang="en-US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2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8735" y="241529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8736" y="1052514"/>
            <a:ext cx="758251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r>
              <a:rPr lang="en-US" altLang="en-US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Can vary by reference string: consider 1,2,3,4,1,2,5,1,2,3,4,5</a:t>
            </a:r>
          </a:p>
          <a:p>
            <a:pPr lvl="1"/>
            <a:r>
              <a:rPr lang="en-US" altLang="en-US" dirty="0"/>
              <a:t>Adding more frames can cause more page faults!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Belady</a:t>
            </a:r>
            <a:r>
              <a:rPr lang="ja-JP" altLang="en-US" b="1" dirty="0">
                <a:solidFill>
                  <a:srgbClr val="006699"/>
                </a:solidFill>
                <a:latin typeface="+mj-lt"/>
              </a:rPr>
              <a:t>’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s Anomaly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How to track ages of pages? </a:t>
            </a:r>
          </a:p>
          <a:p>
            <a:pPr lvl="1"/>
            <a:r>
              <a:rPr lang="en-US" altLang="en-US" dirty="0"/>
              <a:t>Just use a FIFO queue</a:t>
            </a:r>
          </a:p>
        </p:txBody>
      </p:sp>
      <p:sp>
        <p:nvSpPr>
          <p:cNvPr id="38916" name="Text Box 16">
            <a:extLst>
              <a:ext uri="{FF2B5EF4-FFF2-40B4-BE49-F238E27FC236}">
                <a16:creationId xmlns:a16="http://schemas.microsoft.com/office/drawing/2014/main" id="{70D1F977-A605-4231-817D-50B414BD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35464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8917" name="Picture 1">
            <a:extLst>
              <a:ext uri="{FF2B5EF4-FFF2-40B4-BE49-F238E27FC236}">
                <a16:creationId xmlns:a16="http://schemas.microsoft.com/office/drawing/2014/main" id="{308629FE-BC55-408D-8CD8-72B5F698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2" y="2034381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96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095923-7FD6-4706-A8FA-9ABF0514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231422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Optimal Algorithm (OPT)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D0553F-9E25-4083-8F1B-77A52F7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3755" y="1119189"/>
            <a:ext cx="7495397" cy="2052637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1889125" algn="l"/>
              </a:tabLst>
            </a:pPr>
            <a:r>
              <a:rPr lang="en-US" altLang="en-US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read the future</a:t>
            </a: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dirty="0"/>
              <a:t>Used for measuring how well your algorithm performs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0C2DEEDF-7F2E-4341-B388-D2725985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1" y="3171826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43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2774" y="18524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3F137F8-4D5E-42D0-B9E4-ACCE3B23C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1080" y="1260965"/>
            <a:ext cx="7751989" cy="48355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:a16="http://schemas.microsoft.com/office/drawing/2014/main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2635546"/>
            <a:ext cx="6170612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6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52" y="548948"/>
            <a:ext cx="11619322" cy="1732339"/>
          </a:xfrm>
        </p:spPr>
        <p:txBody>
          <a:bodyPr>
            <a:normAutofit/>
          </a:bodyPr>
          <a:lstStyle/>
          <a:p>
            <a:r>
              <a:rPr lang="en-US" sz="3600" dirty="0"/>
              <a:t>Consider the following snapshot of a system with 4 types of resources: 9 A, 9 B, 8 C, 6 D. What is the content of the matrix Need? Is the system in a safe state?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416054"/>
              </p:ext>
            </p:extLst>
          </p:nvPr>
        </p:nvGraphicFramePr>
        <p:xfrm>
          <a:off x="398697" y="2379718"/>
          <a:ext cx="6925172" cy="28019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4715">
                  <a:extLst>
                    <a:ext uri="{9D8B030D-6E8A-4147-A177-3AD203B41FA5}">
                      <a16:colId xmlns:a16="http://schemas.microsoft.com/office/drawing/2014/main" val="1530000080"/>
                    </a:ext>
                  </a:extLst>
                </a:gridCol>
                <a:gridCol w="3172232">
                  <a:extLst>
                    <a:ext uri="{9D8B030D-6E8A-4147-A177-3AD203B41FA5}">
                      <a16:colId xmlns:a16="http://schemas.microsoft.com/office/drawing/2014/main" val="2054607865"/>
                    </a:ext>
                  </a:extLst>
                </a:gridCol>
                <a:gridCol w="3068225">
                  <a:extLst>
                    <a:ext uri="{9D8B030D-6E8A-4147-A177-3AD203B41FA5}">
                      <a16:colId xmlns:a16="http://schemas.microsoft.com/office/drawing/2014/main" val="610547396"/>
                    </a:ext>
                  </a:extLst>
                </a:gridCol>
              </a:tblGrid>
              <a:tr h="800547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Allocation</a:t>
                      </a:r>
                      <a:endParaRPr lang="en-US" sz="1100">
                        <a:effectLst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	B	C	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Max</a:t>
                      </a:r>
                      <a:endParaRPr lang="en-US" sz="1100" dirty="0">
                        <a:effectLst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	B	C	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383909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	2	0	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	4	1	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039612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	0	1	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	5	6	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70684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	1	1	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	2	5	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153106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	2	0	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	2	3	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625294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	2	0	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	4	5	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744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88B878-2014-E0C6-71B9-8A0BDDEE0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35916"/>
              </p:ext>
            </p:extLst>
          </p:nvPr>
        </p:nvGraphicFramePr>
        <p:xfrm>
          <a:off x="7312316" y="2493471"/>
          <a:ext cx="4480987" cy="26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621">
                  <a:extLst>
                    <a:ext uri="{9D8B030D-6E8A-4147-A177-3AD203B41FA5}">
                      <a16:colId xmlns:a16="http://schemas.microsoft.com/office/drawing/2014/main" val="2218086588"/>
                    </a:ext>
                  </a:extLst>
                </a:gridCol>
                <a:gridCol w="852569">
                  <a:extLst>
                    <a:ext uri="{9D8B030D-6E8A-4147-A177-3AD203B41FA5}">
                      <a16:colId xmlns:a16="http://schemas.microsoft.com/office/drawing/2014/main" val="1863285273"/>
                    </a:ext>
                  </a:extLst>
                </a:gridCol>
                <a:gridCol w="847116">
                  <a:extLst>
                    <a:ext uri="{9D8B030D-6E8A-4147-A177-3AD203B41FA5}">
                      <a16:colId xmlns:a16="http://schemas.microsoft.com/office/drawing/2014/main" val="3509418998"/>
                    </a:ext>
                  </a:extLst>
                </a:gridCol>
                <a:gridCol w="883472">
                  <a:extLst>
                    <a:ext uri="{9D8B030D-6E8A-4147-A177-3AD203B41FA5}">
                      <a16:colId xmlns:a16="http://schemas.microsoft.com/office/drawing/2014/main" val="1114216354"/>
                    </a:ext>
                  </a:extLst>
                </a:gridCol>
                <a:gridCol w="836209">
                  <a:extLst>
                    <a:ext uri="{9D8B030D-6E8A-4147-A177-3AD203B41FA5}">
                      <a16:colId xmlns:a16="http://schemas.microsoft.com/office/drawing/2014/main" val="1117227779"/>
                    </a:ext>
                  </a:extLst>
                </a:gridCol>
              </a:tblGrid>
              <a:tr h="37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066605"/>
                  </a:ext>
                </a:extLst>
              </a:tr>
              <a:tr h="37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633880"/>
                  </a:ext>
                </a:extLst>
              </a:tr>
              <a:tr h="37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    P1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967249"/>
                  </a:ext>
                </a:extLst>
              </a:tr>
              <a:tr h="37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   P3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565676"/>
                  </a:ext>
                </a:extLst>
              </a:tr>
              <a:tr h="37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   P4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09826"/>
                  </a:ext>
                </a:extLst>
              </a:tr>
              <a:tr h="37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  P5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051124"/>
                  </a:ext>
                </a:extLst>
              </a:tr>
              <a:tr h="37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  P2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0032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103E0E-9D39-6357-C139-740B0C1C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65282"/>
              </p:ext>
            </p:extLst>
          </p:nvPr>
        </p:nvGraphicFramePr>
        <p:xfrm>
          <a:off x="3131706" y="5181640"/>
          <a:ext cx="4480987" cy="1308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621">
                  <a:extLst>
                    <a:ext uri="{9D8B030D-6E8A-4147-A177-3AD203B41FA5}">
                      <a16:colId xmlns:a16="http://schemas.microsoft.com/office/drawing/2014/main" val="2218086588"/>
                    </a:ext>
                  </a:extLst>
                </a:gridCol>
                <a:gridCol w="852569">
                  <a:extLst>
                    <a:ext uri="{9D8B030D-6E8A-4147-A177-3AD203B41FA5}">
                      <a16:colId xmlns:a16="http://schemas.microsoft.com/office/drawing/2014/main" val="1863285273"/>
                    </a:ext>
                  </a:extLst>
                </a:gridCol>
                <a:gridCol w="847116">
                  <a:extLst>
                    <a:ext uri="{9D8B030D-6E8A-4147-A177-3AD203B41FA5}">
                      <a16:colId xmlns:a16="http://schemas.microsoft.com/office/drawing/2014/main" val="3509418998"/>
                    </a:ext>
                  </a:extLst>
                </a:gridCol>
                <a:gridCol w="883472">
                  <a:extLst>
                    <a:ext uri="{9D8B030D-6E8A-4147-A177-3AD203B41FA5}">
                      <a16:colId xmlns:a16="http://schemas.microsoft.com/office/drawing/2014/main" val="1114216354"/>
                    </a:ext>
                  </a:extLst>
                </a:gridCol>
                <a:gridCol w="836209">
                  <a:extLst>
                    <a:ext uri="{9D8B030D-6E8A-4147-A177-3AD203B41FA5}">
                      <a16:colId xmlns:a16="http://schemas.microsoft.com/office/drawing/2014/main" val="1117227779"/>
                    </a:ext>
                  </a:extLst>
                </a:gridCol>
              </a:tblGrid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066605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633880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967249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565676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09826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05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Safe state: P1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P3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P4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P5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P2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05141"/>
              </p:ext>
            </p:extLst>
          </p:nvPr>
        </p:nvGraphicFramePr>
        <p:xfrm>
          <a:off x="1733099" y="2391132"/>
          <a:ext cx="3098062" cy="621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596">
                  <a:extLst>
                    <a:ext uri="{9D8B030D-6E8A-4147-A177-3AD203B41FA5}">
                      <a16:colId xmlns:a16="http://schemas.microsoft.com/office/drawing/2014/main" val="2897438009"/>
                    </a:ext>
                  </a:extLst>
                </a:gridCol>
                <a:gridCol w="765538">
                  <a:extLst>
                    <a:ext uri="{9D8B030D-6E8A-4147-A177-3AD203B41FA5}">
                      <a16:colId xmlns:a16="http://schemas.microsoft.com/office/drawing/2014/main" val="1237203470"/>
                    </a:ext>
                  </a:extLst>
                </a:gridCol>
                <a:gridCol w="760641">
                  <a:extLst>
                    <a:ext uri="{9D8B030D-6E8A-4147-A177-3AD203B41FA5}">
                      <a16:colId xmlns:a16="http://schemas.microsoft.com/office/drawing/2014/main" val="3524655855"/>
                    </a:ext>
                  </a:extLst>
                </a:gridCol>
                <a:gridCol w="793287">
                  <a:extLst>
                    <a:ext uri="{9D8B030D-6E8A-4147-A177-3AD203B41FA5}">
                      <a16:colId xmlns:a16="http://schemas.microsoft.com/office/drawing/2014/main" val="3461282278"/>
                    </a:ext>
                  </a:extLst>
                </a:gridCol>
              </a:tblGrid>
              <a:tr h="3107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074880"/>
                  </a:ext>
                </a:extLst>
              </a:tr>
              <a:tr h="3107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66772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91628"/>
              </p:ext>
            </p:extLst>
          </p:nvPr>
        </p:nvGraphicFramePr>
        <p:xfrm>
          <a:off x="3049366" y="4205261"/>
          <a:ext cx="4480987" cy="1308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621">
                  <a:extLst>
                    <a:ext uri="{9D8B030D-6E8A-4147-A177-3AD203B41FA5}">
                      <a16:colId xmlns:a16="http://schemas.microsoft.com/office/drawing/2014/main" val="2218086588"/>
                    </a:ext>
                  </a:extLst>
                </a:gridCol>
                <a:gridCol w="852569">
                  <a:extLst>
                    <a:ext uri="{9D8B030D-6E8A-4147-A177-3AD203B41FA5}">
                      <a16:colId xmlns:a16="http://schemas.microsoft.com/office/drawing/2014/main" val="1863285273"/>
                    </a:ext>
                  </a:extLst>
                </a:gridCol>
                <a:gridCol w="847116">
                  <a:extLst>
                    <a:ext uri="{9D8B030D-6E8A-4147-A177-3AD203B41FA5}">
                      <a16:colId xmlns:a16="http://schemas.microsoft.com/office/drawing/2014/main" val="3509418998"/>
                    </a:ext>
                  </a:extLst>
                </a:gridCol>
                <a:gridCol w="883472">
                  <a:extLst>
                    <a:ext uri="{9D8B030D-6E8A-4147-A177-3AD203B41FA5}">
                      <a16:colId xmlns:a16="http://schemas.microsoft.com/office/drawing/2014/main" val="1114216354"/>
                    </a:ext>
                  </a:extLst>
                </a:gridCol>
                <a:gridCol w="836209">
                  <a:extLst>
                    <a:ext uri="{9D8B030D-6E8A-4147-A177-3AD203B41FA5}">
                      <a16:colId xmlns:a16="http://schemas.microsoft.com/office/drawing/2014/main" val="1117227779"/>
                    </a:ext>
                  </a:extLst>
                </a:gridCol>
              </a:tblGrid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066605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633880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967249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565676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09826"/>
                  </a:ext>
                </a:extLst>
              </a:tr>
              <a:tr h="218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05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4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81" y="365125"/>
            <a:ext cx="11489086" cy="1460500"/>
          </a:xfrm>
        </p:spPr>
        <p:txBody>
          <a:bodyPr>
            <a:noAutofit/>
          </a:bodyPr>
          <a:lstStyle/>
          <a:p>
            <a:r>
              <a:rPr lang="en-US" sz="3500" dirty="0"/>
              <a:t>Assume that you have following processes, their arrival times and burst times. For FCFS scheduling algorithms, determine the waiting times for each process and the average waiting times.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13959"/>
              </p:ext>
            </p:extLst>
          </p:nvPr>
        </p:nvGraphicFramePr>
        <p:xfrm>
          <a:off x="2259106" y="2254214"/>
          <a:ext cx="7207623" cy="2904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7503">
                  <a:extLst>
                    <a:ext uri="{9D8B030D-6E8A-4147-A177-3AD203B41FA5}">
                      <a16:colId xmlns:a16="http://schemas.microsoft.com/office/drawing/2014/main" val="1747110589"/>
                    </a:ext>
                  </a:extLst>
                </a:gridCol>
                <a:gridCol w="3128810">
                  <a:extLst>
                    <a:ext uri="{9D8B030D-6E8A-4147-A177-3AD203B41FA5}">
                      <a16:colId xmlns:a16="http://schemas.microsoft.com/office/drawing/2014/main" val="1607377251"/>
                    </a:ext>
                  </a:extLst>
                </a:gridCol>
                <a:gridCol w="2701310">
                  <a:extLst>
                    <a:ext uri="{9D8B030D-6E8A-4147-A177-3AD203B41FA5}">
                      <a16:colId xmlns:a16="http://schemas.microsoft.com/office/drawing/2014/main" val="421723834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Arrival Time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burst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93774"/>
                  </a:ext>
                </a:extLst>
              </a:tr>
              <a:tr h="414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J1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310497"/>
                  </a:ext>
                </a:extLst>
              </a:tr>
              <a:tr h="414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J2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622587"/>
                  </a:ext>
                </a:extLst>
              </a:tr>
              <a:tr h="414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J3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411579"/>
                  </a:ext>
                </a:extLst>
              </a:tr>
              <a:tr h="414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J4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892104"/>
                  </a:ext>
                </a:extLst>
              </a:tr>
              <a:tr h="414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J5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663482"/>
                  </a:ext>
                </a:extLst>
              </a:tr>
              <a:tr h="414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J6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30650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66DCC44-3148-8145-D583-04DEBD1C9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670951"/>
              </p:ext>
            </p:extLst>
          </p:nvPr>
        </p:nvGraphicFramePr>
        <p:xfrm>
          <a:off x="1945780" y="5587369"/>
          <a:ext cx="7350372" cy="652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98">
                  <a:extLst>
                    <a:ext uri="{9D8B030D-6E8A-4147-A177-3AD203B41FA5}">
                      <a16:colId xmlns:a16="http://schemas.microsoft.com/office/drawing/2014/main" val="111675810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469162129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1827621166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4192377585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53466411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45170730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066960426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34049195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1909699790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591336361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19907967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2395426672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68241639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947198817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219128011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05287308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497853526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1488256473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98201206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450336349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2471774850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847189181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108905705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3599285932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638554768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84907511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3010048109"/>
                    </a:ext>
                  </a:extLst>
                </a:gridCol>
              </a:tblGrid>
              <a:tr h="65218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2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8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01278"/>
              </p:ext>
            </p:extLst>
          </p:nvPr>
        </p:nvGraphicFramePr>
        <p:xfrm>
          <a:off x="1638091" y="1755452"/>
          <a:ext cx="7350372" cy="652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98">
                  <a:extLst>
                    <a:ext uri="{9D8B030D-6E8A-4147-A177-3AD203B41FA5}">
                      <a16:colId xmlns:a16="http://schemas.microsoft.com/office/drawing/2014/main" val="111675810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469162129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1827621166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4192377585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53466411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45170730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066960426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34049195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1909699790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591336361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19907967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2395426672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68241639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947198817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219128011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205287308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497853526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1488256473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982012069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450336349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2471774850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847189181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108905705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3599285932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1638554768"/>
                    </a:ext>
                  </a:extLst>
                </a:gridCol>
                <a:gridCol w="271998">
                  <a:extLst>
                    <a:ext uri="{9D8B030D-6E8A-4147-A177-3AD203B41FA5}">
                      <a16:colId xmlns:a16="http://schemas.microsoft.com/office/drawing/2014/main" val="3849075114"/>
                    </a:ext>
                  </a:extLst>
                </a:gridCol>
                <a:gridCol w="272712">
                  <a:extLst>
                    <a:ext uri="{9D8B030D-6E8A-4147-A177-3AD203B41FA5}">
                      <a16:colId xmlns:a16="http://schemas.microsoft.com/office/drawing/2014/main" val="3010048109"/>
                    </a:ext>
                  </a:extLst>
                </a:gridCol>
              </a:tblGrid>
              <a:tr h="65218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281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8467"/>
              </p:ext>
            </p:extLst>
          </p:nvPr>
        </p:nvGraphicFramePr>
        <p:xfrm>
          <a:off x="1246909" y="2762756"/>
          <a:ext cx="8449643" cy="2885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830">
                  <a:extLst>
                    <a:ext uri="{9D8B030D-6E8A-4147-A177-3AD203B41FA5}">
                      <a16:colId xmlns:a16="http://schemas.microsoft.com/office/drawing/2014/main" val="2874333124"/>
                    </a:ext>
                  </a:extLst>
                </a:gridCol>
                <a:gridCol w="2563166">
                  <a:extLst>
                    <a:ext uri="{9D8B030D-6E8A-4147-A177-3AD203B41FA5}">
                      <a16:colId xmlns:a16="http://schemas.microsoft.com/office/drawing/2014/main" val="3312681020"/>
                    </a:ext>
                  </a:extLst>
                </a:gridCol>
                <a:gridCol w="3729647">
                  <a:extLst>
                    <a:ext uri="{9D8B030D-6E8A-4147-A177-3AD203B41FA5}">
                      <a16:colId xmlns:a16="http://schemas.microsoft.com/office/drawing/2014/main" val="2356467727"/>
                    </a:ext>
                  </a:extLst>
                </a:gridCol>
              </a:tblGrid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Job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Thời gian chờ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Thời gian hoàn 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622325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5 – 0 =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788271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5 – 3 =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11 – 3 =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6052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11 – 4 =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19 – 4 = 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534559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19 – 10 =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23 – 10 = 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886220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23 – 12 =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24 – 12 =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283410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24 – 15 =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27 – 15 =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70012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Trung Bình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6.33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10.83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57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3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27" y="365125"/>
            <a:ext cx="11676936" cy="1561472"/>
          </a:xfrm>
        </p:spPr>
        <p:txBody>
          <a:bodyPr>
            <a:noAutofit/>
          </a:bodyPr>
          <a:lstStyle/>
          <a:p>
            <a:r>
              <a:rPr lang="en-US" sz="3500" dirty="0"/>
              <a:t>Assume that you have following processes, their arrival times and burst times. For </a:t>
            </a:r>
            <a:r>
              <a:rPr lang="en-US" sz="3500" dirty="0">
                <a:highlight>
                  <a:srgbClr val="FFFF00"/>
                </a:highlight>
              </a:rPr>
              <a:t>SJF</a:t>
            </a:r>
            <a:r>
              <a:rPr lang="en-US" sz="3500" dirty="0"/>
              <a:t> non-preemptive scheduling algorithms, determine the waiting times for each process and the average waiting times.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748494"/>
              </p:ext>
            </p:extLst>
          </p:nvPr>
        </p:nvGraphicFramePr>
        <p:xfrm>
          <a:off x="2273776" y="2195540"/>
          <a:ext cx="7041368" cy="2924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728">
                  <a:extLst>
                    <a:ext uri="{9D8B030D-6E8A-4147-A177-3AD203B41FA5}">
                      <a16:colId xmlns:a16="http://schemas.microsoft.com/office/drawing/2014/main" val="4119963369"/>
                    </a:ext>
                  </a:extLst>
                </a:gridCol>
                <a:gridCol w="3056640">
                  <a:extLst>
                    <a:ext uri="{9D8B030D-6E8A-4147-A177-3AD203B41FA5}">
                      <a16:colId xmlns:a16="http://schemas.microsoft.com/office/drawing/2014/main" val="3364220472"/>
                    </a:ext>
                  </a:extLst>
                </a:gridCol>
                <a:gridCol w="2639000">
                  <a:extLst>
                    <a:ext uri="{9D8B030D-6E8A-4147-A177-3AD203B41FA5}">
                      <a16:colId xmlns:a16="http://schemas.microsoft.com/office/drawing/2014/main" val="309876574"/>
                    </a:ext>
                  </a:extLst>
                </a:gridCol>
              </a:tblGrid>
              <a:tr h="4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Arrival Time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burst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601171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J1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695029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J2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82845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J3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860700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J4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443829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J5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83502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J6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55332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4EBEBAA-3429-F011-A831-5987C8D6E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262854"/>
              </p:ext>
            </p:extLst>
          </p:nvPr>
        </p:nvGraphicFramePr>
        <p:xfrm>
          <a:off x="1801646" y="5388607"/>
          <a:ext cx="7668198" cy="1048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59">
                  <a:extLst>
                    <a:ext uri="{9D8B030D-6E8A-4147-A177-3AD203B41FA5}">
                      <a16:colId xmlns:a16="http://schemas.microsoft.com/office/drawing/2014/main" val="412891036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484598787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146548135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43953186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840158433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3769749423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177134796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697080709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24587400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1604549734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884104182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4175935965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1337148146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772654649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2341671967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03313303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579130991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354356911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466305007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471846666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129669962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864836174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641453343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1671757138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4210329173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72528258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2410853259"/>
                    </a:ext>
                  </a:extLst>
                </a:gridCol>
              </a:tblGrid>
              <a:tr h="1048262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34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1496"/>
            <a:ext cx="10515600" cy="1325563"/>
          </a:xfrm>
        </p:spPr>
        <p:txBody>
          <a:bodyPr/>
          <a:lstStyle/>
          <a:p>
            <a:r>
              <a:rPr lang="en-US" dirty="0"/>
              <a:t>SJF(Non-</a:t>
            </a:r>
            <a:r>
              <a:rPr lang="en-US" dirty="0" err="1"/>
              <a:t>Preemtive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237489"/>
              </p:ext>
            </p:extLst>
          </p:nvPr>
        </p:nvGraphicFramePr>
        <p:xfrm>
          <a:off x="1437620" y="2136860"/>
          <a:ext cx="7668198" cy="1048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59">
                  <a:extLst>
                    <a:ext uri="{9D8B030D-6E8A-4147-A177-3AD203B41FA5}">
                      <a16:colId xmlns:a16="http://schemas.microsoft.com/office/drawing/2014/main" val="412891036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484598787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146548135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43953186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840158433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3769749423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177134796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697080709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24587400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1604549734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884104182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4175935965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1337148146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772654649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2341671967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03313303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3579130991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3543569111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466305007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471846666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129669962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2864836174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641453343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1671757138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4210329173"/>
                    </a:ext>
                  </a:extLst>
                </a:gridCol>
                <a:gridCol w="283759">
                  <a:extLst>
                    <a:ext uri="{9D8B030D-6E8A-4147-A177-3AD203B41FA5}">
                      <a16:colId xmlns:a16="http://schemas.microsoft.com/office/drawing/2014/main" val="72528258"/>
                    </a:ext>
                  </a:extLst>
                </a:gridCol>
                <a:gridCol w="284504">
                  <a:extLst>
                    <a:ext uri="{9D8B030D-6E8A-4147-A177-3AD203B41FA5}">
                      <a16:colId xmlns:a16="http://schemas.microsoft.com/office/drawing/2014/main" val="2410853259"/>
                    </a:ext>
                  </a:extLst>
                </a:gridCol>
              </a:tblGrid>
              <a:tr h="1048262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J3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3486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56066"/>
              </p:ext>
            </p:extLst>
          </p:nvPr>
        </p:nvGraphicFramePr>
        <p:xfrm>
          <a:off x="1916819" y="4051954"/>
          <a:ext cx="6703968" cy="244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234">
                  <a:extLst>
                    <a:ext uri="{9D8B030D-6E8A-4147-A177-3AD203B41FA5}">
                      <a16:colId xmlns:a16="http://schemas.microsoft.com/office/drawing/2014/main" val="1052671421"/>
                    </a:ext>
                  </a:extLst>
                </a:gridCol>
                <a:gridCol w="2033623">
                  <a:extLst>
                    <a:ext uri="{9D8B030D-6E8A-4147-A177-3AD203B41FA5}">
                      <a16:colId xmlns:a16="http://schemas.microsoft.com/office/drawing/2014/main" val="356024997"/>
                    </a:ext>
                  </a:extLst>
                </a:gridCol>
                <a:gridCol w="2959111">
                  <a:extLst>
                    <a:ext uri="{9D8B030D-6E8A-4147-A177-3AD203B41FA5}">
                      <a16:colId xmlns:a16="http://schemas.microsoft.com/office/drawing/2014/main" val="139217599"/>
                    </a:ext>
                  </a:extLst>
                </a:gridCol>
              </a:tblGrid>
              <a:tr h="287817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Thời gian chờ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Thời gian hoàn 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711559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5 – 0 =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86239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5 – 3 =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11 – 3 =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073997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19 – 4 = 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27 – 4 = 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464673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11 – 10 =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15 – 10 =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980209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15 – 12 =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16 – 12 =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058696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J6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16 – 15 =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19 – 15 =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593594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>
                          <a:effectLst/>
                        </a:rPr>
                        <a:t>Trung Bình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3.67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6343650" algn="r"/>
                        </a:tabLst>
                      </a:pPr>
                      <a:r>
                        <a:rPr lang="en-US" sz="1200" dirty="0">
                          <a:effectLst/>
                        </a:rPr>
                        <a:t>8.167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79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9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Chapter 9:  Main Memory</a:t>
            </a:r>
          </a:p>
          <a:p>
            <a:pPr marL="0" indent="0">
              <a:buNone/>
            </a:pPr>
            <a:r>
              <a:rPr lang="en-US" dirty="0"/>
              <a:t>1.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/>
            <a:r>
              <a:rPr lang="en-US" altLang="en-US" dirty="0"/>
              <a:t>Produces the smallest leftover hole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/>
            <a:r>
              <a:rPr lang="en-US" altLang="en-US" dirty="0"/>
              <a:t>Produces the largest leftover hole.</a:t>
            </a:r>
          </a:p>
          <a:p>
            <a:pPr marL="457200" lvl="1" indent="0">
              <a:buNone/>
            </a:pPr>
            <a:r>
              <a:rPr lang="en-US" altLang="en-US" dirty="0"/>
              <a:t>2.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logical address space of eight pages of 1024 words each, mapped onto a physical memory of 32 frames.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bits are there in the logical address?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How many bits are there in the physical address?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540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963-D0F6-849D-105F-DFA63CFB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28"/>
            <a:ext cx="10515600" cy="1325563"/>
          </a:xfrm>
        </p:spPr>
        <p:txBody>
          <a:bodyPr>
            <a:noAutofit/>
          </a:bodyPr>
          <a:lstStyle/>
          <a:p>
            <a:r>
              <a:rPr lang="en-US" sz="3500" dirty="0"/>
              <a:t>. Given five memory partitions of 100 KB, 500 KB, 200 KB, 300 KB, and 600 KB (in order), how would each of the First-fit, Best-fit and worst fit place processes of 210 KB, 415 KB, 100 KB, and 586 KB (in order)?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9AF0-9875-281F-932A-275216DB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96" y="22286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First-fit	</a:t>
            </a:r>
          </a:p>
          <a:p>
            <a:pPr marL="0" indent="0">
              <a:buNone/>
            </a:pPr>
            <a:r>
              <a:rPr lang="en-US" sz="1400" dirty="0"/>
              <a:t>		100, 500, 200, 300, 600</a:t>
            </a:r>
          </a:p>
          <a:p>
            <a:pPr marL="0" indent="0">
              <a:buNone/>
            </a:pPr>
            <a:r>
              <a:rPr lang="en-US" sz="1400" dirty="0"/>
              <a:t>P1(210)	100, 290,200, 300, 600</a:t>
            </a:r>
          </a:p>
          <a:p>
            <a:pPr marL="0" indent="0">
              <a:buNone/>
            </a:pPr>
            <a:r>
              <a:rPr lang="en-US" sz="1400" dirty="0"/>
              <a:t>P2(415)	100, 290, 200, 300, 185</a:t>
            </a:r>
          </a:p>
          <a:p>
            <a:pPr marL="0" indent="0">
              <a:buNone/>
            </a:pPr>
            <a:r>
              <a:rPr lang="en-US" sz="1400" dirty="0"/>
              <a:t>P3(100)	0,  290, 200, 300, 185</a:t>
            </a:r>
          </a:p>
          <a:p>
            <a:pPr marL="0" indent="0">
              <a:buNone/>
            </a:pPr>
            <a:r>
              <a:rPr lang="en-US" sz="1400" dirty="0"/>
              <a:t>P4(586)	Wait</a:t>
            </a:r>
          </a:p>
          <a:p>
            <a:pPr marL="0" indent="0">
              <a:buNone/>
            </a:pPr>
            <a:r>
              <a:rPr lang="en-US" sz="1500" dirty="0"/>
              <a:t>Best-fit</a:t>
            </a:r>
          </a:p>
          <a:p>
            <a:pPr marL="0" indent="0">
              <a:buNone/>
            </a:pPr>
            <a:r>
              <a:rPr lang="en-US" sz="1500" dirty="0"/>
              <a:t>		100, 500, 200, 300, 600</a:t>
            </a:r>
          </a:p>
          <a:p>
            <a:pPr marL="0" indent="0">
              <a:buNone/>
            </a:pPr>
            <a:r>
              <a:rPr lang="en-US" sz="1500" dirty="0"/>
              <a:t>P1(210)	100, 500, 200, 90, 600</a:t>
            </a:r>
          </a:p>
          <a:p>
            <a:pPr marL="0" indent="0">
              <a:buNone/>
            </a:pPr>
            <a:r>
              <a:rPr lang="en-US" sz="1500" dirty="0"/>
              <a:t>P2(415)	100, 85, 200, 90, 600</a:t>
            </a:r>
          </a:p>
          <a:p>
            <a:pPr marL="0" indent="0">
              <a:buNone/>
            </a:pPr>
            <a:r>
              <a:rPr lang="en-US" sz="1500" dirty="0"/>
              <a:t>P3(100)	0, 85, 200, 90, 600</a:t>
            </a:r>
          </a:p>
          <a:p>
            <a:pPr marL="0" indent="0">
              <a:buNone/>
            </a:pPr>
            <a:r>
              <a:rPr lang="en-US" sz="1500" dirty="0"/>
              <a:t>P4(586)	0, 85, 200, 90,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934A-2F2A-CE45-2990-FA7A938FF2A7}"/>
              </a:ext>
            </a:extLst>
          </p:cNvPr>
          <p:cNvSpPr txBox="1"/>
          <p:nvPr/>
        </p:nvSpPr>
        <p:spPr>
          <a:xfrm flipV="1">
            <a:off x="6582814" y="2323806"/>
            <a:ext cx="490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3417C-0BF0-38E7-CB73-7412737A3759}"/>
              </a:ext>
            </a:extLst>
          </p:cNvPr>
          <p:cNvSpPr txBox="1"/>
          <p:nvPr/>
        </p:nvSpPr>
        <p:spPr>
          <a:xfrm>
            <a:off x="4524330" y="3063890"/>
            <a:ext cx="682947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Worst-fit</a:t>
            </a:r>
          </a:p>
          <a:p>
            <a:r>
              <a:rPr lang="en-US" sz="3500" dirty="0"/>
              <a:t>		100, 500, 200, 300, 600</a:t>
            </a:r>
          </a:p>
          <a:p>
            <a:r>
              <a:rPr lang="en-US" sz="3500" dirty="0"/>
              <a:t>P1(210)	100, 500, 200, 300, 390</a:t>
            </a:r>
          </a:p>
          <a:p>
            <a:r>
              <a:rPr lang="en-US" sz="3500" dirty="0"/>
              <a:t>P2(415)	100, 85, 200, 300, 390</a:t>
            </a:r>
          </a:p>
          <a:p>
            <a:r>
              <a:rPr lang="en-US" sz="3500" dirty="0"/>
              <a:t>P3(100)	100, 85, 200, 300, 290</a:t>
            </a:r>
          </a:p>
          <a:p>
            <a:r>
              <a:rPr lang="en-US" sz="3500" dirty="0"/>
              <a:t>P4(586) wait	</a:t>
            </a:r>
          </a:p>
        </p:txBody>
      </p:sp>
    </p:spTree>
    <p:extLst>
      <p:ext uri="{BB962C8B-B14F-4D97-AF65-F5344CB8AC3E}">
        <p14:creationId xmlns:p14="http://schemas.microsoft.com/office/powerpoint/2010/main" val="158722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1365</Words>
  <Application>Microsoft Office PowerPoint</Application>
  <PresentationFormat>Widescreen</PresentationFormat>
  <Paragraphs>476</Paragraphs>
  <Slides>18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Monotype Sorts</vt:lpstr>
      <vt:lpstr>Tahoma</vt:lpstr>
      <vt:lpstr>Times New Roman</vt:lpstr>
      <vt:lpstr>VNI-Times</vt:lpstr>
      <vt:lpstr>Wingdings</vt:lpstr>
      <vt:lpstr>Office Theme</vt:lpstr>
      <vt:lpstr>PowerPoint Presentation</vt:lpstr>
      <vt:lpstr>Consider the following snapshot of a system with 4 types of resources: 9 A, 9 B, 8 C, 6 D. What is the content of the matrix Need? Is the system in a safe state?</vt:lpstr>
      <vt:lpstr>PowerPoint Presentation</vt:lpstr>
      <vt:lpstr>Assume that you have following processes, their arrival times and burst times. For FCFS scheduling algorithms, determine the waiting times for each process and the average waiting times.</vt:lpstr>
      <vt:lpstr>FCFS</vt:lpstr>
      <vt:lpstr>Assume that you have following processes, their arrival times and burst times. For SJF non-preemptive scheduling algorithms, determine the waiting times for each process and the average waiting times.</vt:lpstr>
      <vt:lpstr>SJF(Non-Preemtive)</vt:lpstr>
      <vt:lpstr>PowerPoint Presentation</vt:lpstr>
      <vt:lpstr>. Given five memory partitions of 100 KB, 500 KB, 200 KB, 300 KB, and 600 KB (in order), how would each of the First-fit, Best-fit and worst fit place processes of 210 KB, 415 KB, 100 KB, and 586 KB (in order)?</vt:lpstr>
      <vt:lpstr>PowerPoint Presentation</vt:lpstr>
      <vt:lpstr>PowerPoint Presentation</vt:lpstr>
      <vt:lpstr>PowerPoint Presentation</vt:lpstr>
      <vt:lpstr>PowerPoint Presentation</vt:lpstr>
      <vt:lpstr>Chapter 10:  Virtual Memory</vt:lpstr>
      <vt:lpstr>First-In-First-Out (FIFO) Algorithm</vt:lpstr>
      <vt:lpstr>First-In-First-Out (FIFO) Algorithm</vt:lpstr>
      <vt:lpstr>Optimal Algorithm (OPT)</vt:lpstr>
      <vt:lpstr>Least Recently Used (LRU)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Huỳnh Nguyễn Quốc Bảo-CN22CLCA</cp:lastModifiedBy>
  <cp:revision>14</cp:revision>
  <dcterms:created xsi:type="dcterms:W3CDTF">2021-05-31T16:11:11Z</dcterms:created>
  <dcterms:modified xsi:type="dcterms:W3CDTF">2024-04-11T15:52:57Z</dcterms:modified>
</cp:coreProperties>
</file>