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403" r:id="rId13"/>
    <p:sldId id="404" r:id="rId14"/>
    <p:sldId id="342" r:id="rId15"/>
    <p:sldId id="343" r:id="rId16"/>
    <p:sldId id="348" r:id="rId17"/>
    <p:sldId id="399" r:id="rId18"/>
    <p:sldId id="349" r:id="rId19"/>
    <p:sldId id="350" r:id="rId20"/>
    <p:sldId id="351" r:id="rId21"/>
    <p:sldId id="352" r:id="rId22"/>
    <p:sldId id="353" r:id="rId2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1" autoAdjust="0"/>
    <p:restoredTop sz="94660"/>
  </p:normalViewPr>
  <p:slideViewPr>
    <p:cSldViewPr snapToGrid="0">
      <p:cViewPr varScale="1">
        <p:scale>
          <a:sx n="25" d="100"/>
          <a:sy n="25" d="100"/>
        </p:scale>
        <p:origin x="-544" y="-9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858"/>
    </p:cViewPr>
  </p:sorterViewPr>
  <p:notesViewPr>
    <p:cSldViewPr snapToGrid="0">
      <p:cViewPr varScale="1">
        <p:scale>
          <a:sx n="65" d="100"/>
          <a:sy n="65" d="100"/>
        </p:scale>
        <p:origin x="3125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A241D02D-F0BE-479D-BFAE-28F6DABC06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09A33344-A246-47EE-87AD-DC2B769C31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AF886B7E-9DF3-450F-92F2-1A3BF26B8AC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3169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53339C26-84D6-4CAB-9ACB-F216D653813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fld id="{DF7B4608-F3D0-4E52-ABA4-6F2681683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776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5345CDFB-7A76-4C4D-913D-3C7D6FE5DE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7FB24A69-0B86-44C0-95FA-F8D9A693114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xmlns="" id="{AA27146D-C92E-4EEF-9F79-56BA93AB219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A01186F9-B596-4A19-9264-7D2B4FC636C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0C645014-0F43-4A0F-901D-B500E062F28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116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A87C6AF3-49D0-4016-A1FB-7B03E0453D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fld id="{47794835-A72A-4AEF-B6EC-BD8CE85FB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6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xmlns="" id="{99622B3D-0367-4444-9539-0A19B9C5C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0F231A0-42E6-42C1-AA16-355CDC8B6E93}" type="slidenum">
              <a:rPr lang="en-US" altLang="en-US">
                <a:latin typeface="Helvetica" panose="020B0604020202020204" pitchFamily="34" charset="0"/>
              </a:rPr>
              <a:pPr/>
              <a:t>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EA8275E6-FD6A-48F9-B73C-B9CBBABB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0E929097-3E92-4823-A49C-65FB8759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xmlns="" id="{CE0E1E75-0157-44F3-9622-F350D085CC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7A095-AA18-4824-800F-5810C91ED729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xmlns="" id="{325FA7A5-5293-4037-A8FE-84A57628CC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xmlns="" id="{B76E2EA0-63AB-4CE6-9C1C-A93A950A4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xmlns="" id="{F9EA5C68-574E-43D3-8AA4-1A0D2027A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BCCD95-CD05-47DB-845C-969685A4B775}" type="slidenum">
              <a:rPr lang="en-US" altLang="en-US">
                <a:latin typeface="Helvetica" panose="020B0604020202020204" pitchFamily="34" charset="0"/>
              </a:rPr>
              <a:pPr/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D6CC32CC-C84C-408C-875E-EC881AC2B5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316F2FD8-38C8-4D92-A346-9A90DEAD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xmlns="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xmlns="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xmlns="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xmlns="" id="{F7928AB6-7C3B-4284-B62D-52F8811E9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F6CBA1-5D3E-43EC-A5A8-ECCA8CDA3AD6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CA8E06C7-855A-4A71-93B8-11AE283BF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D7B26E9D-0999-4B30-AAA7-486C7B89D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xmlns="" id="{C1E2D357-98EF-44EF-B229-8FA6D52439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A78D6B-1C3F-43B1-8131-69093AE887F4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B9137F58-B6E2-4DA1-8F77-D8941EA61B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xmlns="" id="{9923125C-6B37-4814-8FA7-9CCA22E9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xmlns="" id="{EA5E9E73-6680-4E2A-BDBC-23CBA418BA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B949489-9DD0-4351-83D6-B782AC42A5C2}" type="slidenum">
              <a:rPr lang="en-US" altLang="en-US">
                <a:latin typeface="Helvetica" panose="020B0604020202020204" pitchFamily="34" charset="0"/>
              </a:rPr>
              <a:pPr/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B84BDA33-3B5E-4843-A374-C409C28E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xmlns="" id="{DCD1BC93-1450-4427-8557-C475503C4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xmlns="" id="{23FCA68B-76DE-4E19-AFEB-C704D673A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A47A3-9678-4904-932E-9EDB75B03B24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2DA20A22-D5AD-48A6-BFB6-E91F19D04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xmlns="" id="{3B366905-0837-46D1-8A35-E7D3946BB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xmlns="" id="{4DF6CBB8-BE1B-4115-8FA4-3DA7E6684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8548D9-7E48-4BD7-865E-CD96DE02414D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xmlns="" id="{6AA81E7E-1E15-49B4-BC44-1BDAD2867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xmlns="" id="{0D836AD2-F06B-4210-85C4-32B1FA7D4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413C20D6-3B91-4BDF-A0EB-A01D448F9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8747A0-3F23-4346-9D94-40B7D7FD4BD7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2DF4BF30-6508-4917-B4C4-0D2D5FF3DA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BA14F544-E18E-4FD8-8779-D7DF3900C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xmlns="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xmlns="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xmlns="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xmlns="" id="{9F30B147-5EF2-41FD-A336-400E42907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E255C31-64E2-43F9-BBBD-9CEB59C57D52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xmlns="" id="{B2EF8695-F0C2-4FCB-9C59-377007B3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xmlns="" id="{A0CE4DCE-61B5-44FB-9697-E30B508F9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116CDF5D-5DA4-4CFA-BCC7-390A2861E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EAABF19-B1BB-4598-B75E-B058130364E3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6FB5F106-41EE-4364-BF1E-20D5C6B2A4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0294DEFC-309C-4B8E-9AC7-318287BBAF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xmlns="" id="{E4CBE908-8BB0-4DF6-A630-7278A1DB2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2CC5BE-059E-4E33-A616-7566B8C50E03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8C41B09B-CF38-410C-AB74-BB59838E0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0C60F9F9-E7B8-45A8-91CF-E2EF6341B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xmlns="" id="{98DA1FFB-D227-47BC-9728-00B782DC28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9090DC-ADAD-4D5C-A055-EC054CBA9BCF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CD1394AA-6D61-4202-8BF0-CEA24B547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F15A9A43-7F68-408F-9962-E7E257DA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xmlns="" id="{2F9B0566-9DAA-40C6-BD9B-DA3EA4130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4794C4-13B3-47CE-ACEF-23B8A06F7C64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81609710-F8FF-4ADB-8E3E-64DA55F85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xmlns="" id="{DAD31A64-FBDF-459A-A519-16090EBFF3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845A6516-3DB2-4824-B72A-8EE1BBC964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DB922B-DA28-4C54-94E7-219C3AC7D96C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A894EF00-BCDC-4C20-B789-F97A7D949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9C601010-0C10-45CE-AA58-E5A36F0C52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xmlns="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xmlns="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xmlns="" id="{92D03978-248F-4696-B60F-15CD45A7C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2CCE4291-D714-4279-B2A7-8F16FBBE1455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67EC0B7F-4FC3-4478-9027-E8EE05E8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D2D394CA-65D6-4B9E-8B3A-820F32DF2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DB53706C-F40D-4391-BED3-927BEFA5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3DBF7E6E-01C9-4F8E-8169-2A534741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40A712DA-57B7-4C35-AF2D-585D6C4CA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23FF6E01-B082-4987-9C4A-C0A440FA8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F35C5DFA-BB79-4089-88B7-D92F5341E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845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33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8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751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569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73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75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7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52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90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1AB84DD3-4A46-4765-841C-BF9DFC087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8B8B9C40-FB55-4BC1-9678-A5A9E978A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9E491697-DEDE-4F27-95FC-692C936D7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E35AC41D-CD6D-4AA1-A267-3D1BBA2D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82C41C68-24EF-44DE-8ADF-448757180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4DE0286C-F756-496E-ABEB-5613EE236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18630376-BF82-4C11-BC51-C4D2919A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7051F425-51BF-47D4-98B0-661C9EA67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9.</a:t>
            </a:r>
            <a:fld id="{A1B636A9-AB21-4ABC-8AA3-56D421424B49}" type="slidenum"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6623C3AB-13C0-4491-A41B-99C50D89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8853500B-FBC1-47E1-B755-E9D8F229B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E96BDB3D-3FA1-40ED-87F9-5B987345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079997BE-9BB1-4138-B224-8F7553DD502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93750"/>
            <a:ext cx="7772400" cy="2128838"/>
          </a:xfrm>
        </p:spPr>
        <p:txBody>
          <a:bodyPr/>
          <a:lstStyle/>
          <a:p>
            <a:pPr eaLnBrk="1" hangingPunct="1"/>
            <a:r>
              <a:rPr lang="en-US" altLang="en-US"/>
              <a:t>Chapter 9:  Main Memory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808" y="235762"/>
            <a:ext cx="7548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236663"/>
            <a:ext cx="7702615" cy="4468812"/>
          </a:xfrm>
        </p:spPr>
        <p:txBody>
          <a:bodyPr/>
          <a:lstStyle/>
          <a:p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generated by a program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</a:t>
            </a:r>
            <a:r>
              <a:rPr lang="en-US" altLang="en-US" sz="2800" dirty="0"/>
              <a:t>MMU</a:t>
            </a:r>
            <a:r>
              <a:rPr lang="en-US" altLang="en-US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48574B01-7329-4E5A-9F99-22E3D937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7" y="1147602"/>
            <a:ext cx="7623108" cy="4484688"/>
          </a:xfrm>
        </p:spPr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Many methods possible, covered in the rest of this chapter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3316" name="Picture 4" descr="W:\os-book\OS10\slide-dir\os-figures\9_04.jpg">
            <a:extLst>
              <a:ext uri="{FF2B5EF4-FFF2-40B4-BE49-F238E27FC236}">
                <a16:creationId xmlns:a16="http://schemas.microsoft.com/office/drawing/2014/main" xmlns="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900238"/>
            <a:ext cx="5137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C1853C0D-86FA-4ABD-BE59-06CB86C67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5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CFED0DC6-3DA5-44F7-A884-CB2916BA4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630045" cy="4484687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pPr>
              <a:defRPr/>
            </a:pPr>
            <a:r>
              <a:rPr lang="en-US" altLang="en-US" dirty="0"/>
              <a:t>The value in the relocation register is added to every address generated by a user process at the time it is sent to memory</a:t>
            </a:r>
          </a:p>
          <a:p>
            <a:pPr>
              <a:defRPr/>
            </a:pPr>
            <a:r>
              <a:rPr lang="en-US" altLang="en-US" dirty="0"/>
              <a:t>The user program deals with </a:t>
            </a:r>
            <a:r>
              <a:rPr lang="en-US" altLang="en-US" i="1" dirty="0"/>
              <a:t>logical</a:t>
            </a:r>
            <a:r>
              <a:rPr lang="en-US" altLang="en-US" dirty="0"/>
              <a:t> addresses; it never sees the </a:t>
            </a:r>
            <a:r>
              <a:rPr lang="en-US" altLang="en-US" i="1" dirty="0"/>
              <a:t>real</a:t>
            </a:r>
            <a:r>
              <a:rPr lang="en-US" altLang="en-US" dirty="0"/>
              <a:t> physical addresses</a:t>
            </a:r>
          </a:p>
          <a:p>
            <a:pPr lvl="1">
              <a:defRPr/>
            </a:pPr>
            <a:r>
              <a:rPr lang="en-US" altLang="en-US" dirty="0"/>
              <a:t>Execution-time binding occurs when reference is made to location in memory</a:t>
            </a:r>
          </a:p>
          <a:p>
            <a:pPr lvl="1">
              <a:defRPr/>
            </a:pPr>
            <a:r>
              <a:rPr lang="en-US" altLang="en-US" dirty="0"/>
              <a:t>Logical address bound to physical addresses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03BE3E9-3276-40C6-9019-A680702CA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9475" y="225267"/>
            <a:ext cx="78390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3112FE82-FDC2-4B07-9892-9E8699A75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1482" y="1163638"/>
            <a:ext cx="7704690" cy="4484687"/>
          </a:xfrm>
        </p:spPr>
        <p:txBody>
          <a:bodyPr/>
          <a:lstStyle/>
          <a:p>
            <a:r>
              <a:rPr lang="en-US" altLang="en-US" dirty="0"/>
              <a:t>Consider simple scheme. which is  a generalization of the base-register scheme.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dirty="0"/>
              <a:t>The base register now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relocation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register</a:t>
            </a:r>
          </a:p>
          <a:p>
            <a:r>
              <a:rPr lang="en-US" altLang="en-US" dirty="0"/>
              <a:t>The value in the relocation register is added to every address generated by a user process at the time it is sent to memory</a:t>
            </a:r>
          </a:p>
        </p:txBody>
      </p:sp>
      <p:pic>
        <p:nvPicPr>
          <p:cNvPr id="15364" name="Picture 2" descr="W:\os-book\OS10\slide-dir\os-figures\9_05.jpg">
            <a:extLst>
              <a:ext uri="{FF2B5EF4-FFF2-40B4-BE49-F238E27FC236}">
                <a16:creationId xmlns:a16="http://schemas.microsoft.com/office/drawing/2014/main" xmlns="" id="{CBF084AF-4DAB-4818-B64F-34A63D306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2957513"/>
            <a:ext cx="398145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237998"/>
            <a:ext cx="8224837" cy="571500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7" y="1135063"/>
            <a:ext cx="764177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The entire  program does need to be in memory to execute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3696C27A-FB51-40E7-91BD-D5EBFD1BE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Linking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7C59CC23-F8F4-463E-94EA-C3BD81D92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4" y="1062038"/>
            <a:ext cx="7669764" cy="46609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Static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linking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system libraries and program code combined by the loader into the binary program image</a:t>
            </a:r>
          </a:p>
          <a:p>
            <a:r>
              <a:rPr lang="en-US" altLang="en-US" dirty="0"/>
              <a:t>Dynamic linking –linking postponed until execution time</a:t>
            </a:r>
            <a:endParaRPr lang="en-US" altLang="en-US" sz="800" dirty="0"/>
          </a:p>
          <a:p>
            <a:r>
              <a:rPr lang="en-US" altLang="en-US" dirty="0"/>
              <a:t>Small piece of code,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stub</a:t>
            </a:r>
            <a:r>
              <a:rPr lang="en-US" altLang="en-US" dirty="0"/>
              <a:t>, used to locate the appropriate memory-resident library routine</a:t>
            </a:r>
            <a:endParaRPr lang="en-US" altLang="en-US" sz="800" dirty="0"/>
          </a:p>
          <a:p>
            <a:r>
              <a:rPr lang="en-US" altLang="en-US" dirty="0"/>
              <a:t>Stub replaces itself with the address of the routine, and executes the routine</a:t>
            </a:r>
            <a:endParaRPr lang="en-US" altLang="en-US" sz="800" dirty="0"/>
          </a:p>
          <a:p>
            <a:r>
              <a:rPr lang="en-US" altLang="en-US" dirty="0"/>
              <a:t>Operating system checks if routine is in processes</a:t>
            </a:r>
            <a:r>
              <a:rPr lang="ja-JP" altLang="en-US" dirty="0"/>
              <a:t>’</a:t>
            </a:r>
            <a:r>
              <a:rPr lang="en-US" altLang="ja-JP" dirty="0"/>
              <a:t> memory address</a:t>
            </a:r>
          </a:p>
          <a:p>
            <a:pPr lvl="1"/>
            <a:r>
              <a:rPr lang="en-US" altLang="en-US" dirty="0"/>
              <a:t>If not in address space, add to address space</a:t>
            </a:r>
            <a:endParaRPr lang="en-US" altLang="en-US" sz="800" dirty="0"/>
          </a:p>
          <a:p>
            <a:r>
              <a:rPr lang="en-US" altLang="en-US" dirty="0"/>
              <a:t>Dynamic linking is particularly useful for libraries</a:t>
            </a:r>
            <a:endParaRPr lang="en-US" altLang="en-US" sz="800" dirty="0"/>
          </a:p>
          <a:p>
            <a:r>
              <a:rPr lang="en-US" altLang="en-US" dirty="0"/>
              <a:t>System also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libraries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Consider applicability to patching system libraries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Versioning may be needed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>
            <a:extLst>
              <a:ext uri="{FF2B5EF4-FFF2-40B4-BE49-F238E27FC236}">
                <a16:creationId xmlns:a16="http://schemas.microsoft.com/office/drawing/2014/main" xmlns="" id="{5A517565-09AB-4767-AA90-A8C1F0CB8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22674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18435" name="Rectangle 1027">
            <a:extLst>
              <a:ext uri="{FF2B5EF4-FFF2-40B4-BE49-F238E27FC236}">
                <a16:creationId xmlns:a16="http://schemas.microsoft.com/office/drawing/2014/main" xmlns="" id="{363EA7DD-91CF-4272-A490-C12027151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77913"/>
            <a:ext cx="7633413" cy="4991100"/>
          </a:xfrm>
        </p:spPr>
        <p:txBody>
          <a:bodyPr/>
          <a:lstStyle/>
          <a:p>
            <a:r>
              <a:rPr lang="en-US" altLang="en-US" dirty="0"/>
              <a:t>Main memory must support both OS and user processes</a:t>
            </a:r>
          </a:p>
          <a:p>
            <a:r>
              <a:rPr lang="en-US" altLang="en-US" dirty="0"/>
              <a:t>Limited resource, must allocate efficiently</a:t>
            </a:r>
          </a:p>
          <a:p>
            <a:r>
              <a:rPr lang="en-US" altLang="en-US" dirty="0"/>
              <a:t>Contiguous allocation is one early method</a:t>
            </a:r>
          </a:p>
          <a:p>
            <a:r>
              <a:rPr lang="en-US" altLang="en-US" dirty="0"/>
              <a:t>Main memory usually into two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Resident operating system, usually held in low memory with interrupt vector</a:t>
            </a:r>
          </a:p>
          <a:p>
            <a:pPr lvl="1"/>
            <a:r>
              <a:rPr lang="en-US" altLang="en-US" dirty="0"/>
              <a:t>User processes then held in high memory</a:t>
            </a:r>
          </a:p>
          <a:p>
            <a:pPr lvl="1"/>
            <a:r>
              <a:rPr lang="en-US" altLang="en-US" dirty="0"/>
              <a:t>Each process contained in single contiguous section of memory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>
            <a:extLst>
              <a:ext uri="{FF2B5EF4-FFF2-40B4-BE49-F238E27FC236}">
                <a16:creationId xmlns:a16="http://schemas.microsoft.com/office/drawing/2014/main" xmlns="" id="{8560E35A-794D-4ECB-A0B0-C5E4764E2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775" y="232005"/>
            <a:ext cx="78200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19459" name="Rectangle 1027">
            <a:extLst>
              <a:ext uri="{FF2B5EF4-FFF2-40B4-BE49-F238E27FC236}">
                <a16:creationId xmlns:a16="http://schemas.microsoft.com/office/drawing/2014/main" xmlns="" id="{05D35068-7CB7-493B-864A-9C27D4AD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775" y="1093788"/>
            <a:ext cx="7605421" cy="4991100"/>
          </a:xfrm>
        </p:spPr>
        <p:txBody>
          <a:bodyPr/>
          <a:lstStyle/>
          <a:p>
            <a:r>
              <a:rPr lang="en-US" altLang="en-US" dirty="0"/>
              <a:t>Relocation registers used to protect user processes from each other, and from changing operating-system code and data</a:t>
            </a:r>
          </a:p>
          <a:p>
            <a:pPr lvl="1"/>
            <a:r>
              <a:rPr lang="en-US" altLang="en-US" dirty="0"/>
              <a:t>Base register contains value of smallest physical address</a:t>
            </a:r>
          </a:p>
          <a:p>
            <a:pPr lvl="1"/>
            <a:r>
              <a:rPr lang="en-US" altLang="en-US" dirty="0"/>
              <a:t>Limit register contains range of logical addresses – each logical address must be less than the limit register </a:t>
            </a:r>
          </a:p>
          <a:p>
            <a:pPr lvl="1"/>
            <a:r>
              <a:rPr lang="en-US" altLang="en-US" dirty="0"/>
              <a:t>MMU maps logical address </a:t>
            </a:r>
            <a:r>
              <a:rPr lang="en-US" altLang="en-US" i="1" dirty="0"/>
              <a:t>dynamically</a:t>
            </a:r>
          </a:p>
          <a:p>
            <a:pPr lvl="1"/>
            <a:r>
              <a:rPr lang="en-US" altLang="en-US" dirty="0"/>
              <a:t>Can then allow actions such as kernel code being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transient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and kernel changing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CA539788-E800-4271-88C5-165DD4531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93" y="232005"/>
            <a:ext cx="8442325" cy="5762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Hardware Support for Relocation and Limit Registers</a:t>
            </a:r>
          </a:p>
        </p:txBody>
      </p:sp>
      <p:pic>
        <p:nvPicPr>
          <p:cNvPr id="20483" name="Picture 4" descr="8">
            <a:extLst>
              <a:ext uri="{FF2B5EF4-FFF2-40B4-BE49-F238E27FC236}">
                <a16:creationId xmlns:a16="http://schemas.microsoft.com/office/drawing/2014/main" xmlns="" id="{8B9138A6-75B5-441A-842E-43E123DF3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1347788"/>
            <a:ext cx="5845175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EE547A1C-BA00-4FD5-B75F-1BA0C14C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9837" y="184150"/>
            <a:ext cx="8438113" cy="615950"/>
          </a:xfrm>
        </p:spPr>
        <p:txBody>
          <a:bodyPr/>
          <a:lstStyle/>
          <a:p>
            <a:pPr eaLnBrk="1" hangingPunct="1"/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Variable Partition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4B12B19D-5F62-4569-A4AE-2840954F1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7400" y="1076325"/>
            <a:ext cx="7770813" cy="3262313"/>
          </a:xfrm>
        </p:spPr>
        <p:txBody>
          <a:bodyPr/>
          <a:lstStyle/>
          <a:p>
            <a:r>
              <a:rPr lang="en-US" altLang="en-US" dirty="0"/>
              <a:t>Multiple-partition allocation</a:t>
            </a:r>
          </a:p>
          <a:p>
            <a:pPr lvl="1"/>
            <a:r>
              <a:rPr lang="en-US" altLang="en-US" sz="1600" dirty="0"/>
              <a:t>Degree of multiprogramming limited by number of partitions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Variable-partition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/>
              <a:t>sizes for efficiency (sized to a given process’ needs)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Hole</a:t>
            </a:r>
            <a:r>
              <a:rPr lang="en-US" altLang="en-US" sz="1600" dirty="0"/>
              <a:t> – block of available memory; holes of various size are scattered throughout memory</a:t>
            </a:r>
          </a:p>
          <a:p>
            <a:pPr lvl="1"/>
            <a:r>
              <a:rPr lang="en-US" altLang="en-US" sz="1600" dirty="0"/>
              <a:t>When a process arrives, it is allocated memory from a hole large enough to accommodate it</a:t>
            </a:r>
          </a:p>
          <a:p>
            <a:pPr lvl="1"/>
            <a:r>
              <a:rPr lang="en-US" altLang="en-US" sz="1600" dirty="0"/>
              <a:t>Process exiting frees its partition, adjacent free partitions combined</a:t>
            </a:r>
          </a:p>
          <a:p>
            <a:pPr lvl="1"/>
            <a:r>
              <a:rPr lang="en-US" altLang="en-US" sz="1600" dirty="0"/>
              <a:t>Operating system maintains information about:</a:t>
            </a:r>
            <a:br>
              <a:rPr lang="en-US" altLang="en-US" sz="1600" dirty="0"/>
            </a:br>
            <a:r>
              <a:rPr lang="en-US" altLang="en-US" sz="1600" dirty="0"/>
              <a:t>a) allocated partitions    b) free partitions (hole)</a:t>
            </a:r>
          </a:p>
        </p:txBody>
      </p:sp>
      <p:pic>
        <p:nvPicPr>
          <p:cNvPr id="21508" name="Picture 5" descr="W:\os-book\OS10\slide-dir\os-figures\9_07.jpg">
            <a:extLst>
              <a:ext uri="{FF2B5EF4-FFF2-40B4-BE49-F238E27FC236}">
                <a16:creationId xmlns:a16="http://schemas.microsoft.com/office/drawing/2014/main" xmlns="" id="{6DDB2633-499B-427F-A2B7-19B399A9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5" y="4446588"/>
            <a:ext cx="4899025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C0C38B97-7795-4DED-B696-8AD40F968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14313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9:  Memory Management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9427F6F0-7B2E-46E8-AA4D-0BCC9683C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203325"/>
            <a:ext cx="7678381" cy="4483100"/>
          </a:xfrm>
        </p:spPr>
        <p:txBody>
          <a:bodyPr/>
          <a:lstStyle/>
          <a:p>
            <a:r>
              <a:rPr lang="en-US" altLang="en-US" dirty="0"/>
              <a:t>Background</a:t>
            </a:r>
          </a:p>
          <a:p>
            <a:r>
              <a:rPr lang="en-US" altLang="en-US" dirty="0"/>
              <a:t>Contiguous Memory Allocation</a:t>
            </a:r>
          </a:p>
          <a:p>
            <a:r>
              <a:rPr lang="en-US" altLang="en-US" dirty="0"/>
              <a:t>Paging</a:t>
            </a:r>
          </a:p>
          <a:p>
            <a:r>
              <a:rPr lang="en-US" altLang="en-US" dirty="0"/>
              <a:t>Structure of the Page Table</a:t>
            </a:r>
          </a:p>
          <a:p>
            <a:r>
              <a:rPr lang="en-US" altLang="en-US" dirty="0"/>
              <a:t>Swapping</a:t>
            </a:r>
          </a:p>
          <a:p>
            <a:r>
              <a:rPr lang="en-US" altLang="en-US" dirty="0"/>
              <a:t>Example: The Intel 32 and 64-bit Architectures</a:t>
            </a:r>
          </a:p>
          <a:p>
            <a:r>
              <a:rPr lang="en-US" altLang="en-US" dirty="0"/>
              <a:t>Example: ARMv8 Architecture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E1A741CD-CC0B-4B8D-B4DA-1C981F6F7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9886" y="23576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Dynamic Storage-Allocation Problem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046846F0-F200-438E-8BA7-F729921F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9550" y="1709738"/>
            <a:ext cx="7001977" cy="2605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first</a:t>
            </a:r>
            <a:r>
              <a:rPr lang="en-US" altLang="en-US" dirty="0"/>
              <a:t> hole that is big enough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smallest</a:t>
            </a:r>
            <a:r>
              <a:rPr lang="en-US" altLang="en-US" dirty="0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smallest leftover hole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Worst-fit</a:t>
            </a:r>
            <a:r>
              <a:rPr lang="en-US" altLang="en-US" dirty="0"/>
              <a:t>:  Allocate the </a:t>
            </a:r>
            <a:r>
              <a:rPr lang="en-US" altLang="en-US" b="1" i="1" dirty="0"/>
              <a:t>largest</a:t>
            </a:r>
            <a:r>
              <a:rPr lang="en-US" altLang="en-US" dirty="0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Produces the largest leftover hole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xmlns="" id="{21455A16-B9AD-4BA3-B8E6-118DAB62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886" y="1164447"/>
            <a:ext cx="6108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 dirty="0">
                <a:latin typeface="Helvetica" panose="020B0604020202020204" pitchFamily="34" charset="0"/>
              </a:rPr>
              <a:t>n</a:t>
            </a:r>
            <a:r>
              <a:rPr lang="en-US" altLang="en-US" dirty="0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xmlns="" id="{6E8A16A6-712F-4B6F-B60A-95477559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455" y="3844115"/>
            <a:ext cx="722212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xmlns="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5663" y="236379"/>
            <a:ext cx="78311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xmlns="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114425"/>
            <a:ext cx="7663186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/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493"/>
            <a:ext cx="8229600" cy="576263"/>
          </a:xfrm>
        </p:spPr>
        <p:txBody>
          <a:bodyPr/>
          <a:lstStyle/>
          <a:p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xmlns="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54113"/>
            <a:ext cx="7651102" cy="4530725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/>
            <a:r>
              <a:rPr lang="en-US" altLang="en-US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  <a:p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8CB8D04B-AD7F-49A8-9388-3AF72B45C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05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3B5605CA-B522-4E77-8066-64E7764355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0426" y="1262063"/>
            <a:ext cx="7735078" cy="4440237"/>
          </a:xfrm>
        </p:spPr>
        <p:txBody>
          <a:bodyPr/>
          <a:lstStyle/>
          <a:p>
            <a:r>
              <a:rPr lang="en-US" altLang="en-US" dirty="0"/>
              <a:t>To provide a detailed description of various ways of organizing memory hardware</a:t>
            </a:r>
          </a:p>
          <a:p>
            <a:r>
              <a:rPr lang="en-US" altLang="en-US" dirty="0"/>
              <a:t>To discuss various memory-management techniques, </a:t>
            </a:r>
          </a:p>
          <a:p>
            <a:r>
              <a:rPr lang="en-US" altLang="en-US" dirty="0"/>
              <a:t>To provide a detailed description of the Intel Pentium, which supports both pure segmentation and segmentation with paging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xmlns="" id="{14E85D12-A179-49DD-AB72-1C6EAAF20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450" y="228830"/>
            <a:ext cx="67643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6147" name="Rectangle 1027">
            <a:extLst>
              <a:ext uri="{FF2B5EF4-FFF2-40B4-BE49-F238E27FC236}">
                <a16:creationId xmlns:a16="http://schemas.microsoft.com/office/drawing/2014/main" xmlns="" id="{3919CD36-C961-4D2E-8F87-B9EA333CB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08088"/>
            <a:ext cx="7669763" cy="4483100"/>
          </a:xfrm>
        </p:spPr>
        <p:txBody>
          <a:bodyPr/>
          <a:lstStyle/>
          <a:p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r>
              <a:rPr lang="en-US" altLang="en-US" dirty="0"/>
              <a:t>Main memory and registers are only storage CPU can access directly</a:t>
            </a:r>
          </a:p>
          <a:p>
            <a:r>
              <a:rPr lang="en-US" altLang="en-US" dirty="0"/>
              <a:t>Memory unit only sees a stream of:</a:t>
            </a:r>
          </a:p>
          <a:p>
            <a:pPr lvl="1"/>
            <a:r>
              <a:rPr lang="en-US" altLang="en-US" dirty="0"/>
              <a:t>addresses + read requests, or </a:t>
            </a:r>
          </a:p>
          <a:p>
            <a:pPr lvl="1"/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r>
              <a:rPr lang="en-US" altLang="en-US" dirty="0"/>
              <a:t>Protection of memory required to ensure correct operation</a:t>
            </a:r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2E119B86-5C5B-4A93-AC7C-158FC121E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238" y="224685"/>
            <a:ext cx="655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Protection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2CDF6D2A-F8C6-4CEA-AF47-307E410F6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00636"/>
            <a:ext cx="7688424" cy="1690687"/>
          </a:xfrm>
        </p:spPr>
        <p:txBody>
          <a:bodyPr/>
          <a:lstStyle/>
          <a:p>
            <a:r>
              <a:rPr lang="en-US" altLang="en-US" dirty="0"/>
              <a:t>Need to censure that a process can access only access those addresses in it address space.</a:t>
            </a:r>
          </a:p>
          <a:p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7172" name="Picture 5" descr="W:\os-book\OS10\slide-dir\os-figures\9_01.jpg">
            <a:extLst>
              <a:ext uri="{FF2B5EF4-FFF2-40B4-BE49-F238E27FC236}">
                <a16:creationId xmlns:a16="http://schemas.microsoft.com/office/drawing/2014/main" xmlns="" id="{AFDDF805-A4EF-4AEB-B1EC-649AE0885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2725414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xmlns="" id="{0FEA4152-F51E-450F-8EB1-7EDAF762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388" y="228636"/>
            <a:ext cx="7745412" cy="576262"/>
          </a:xfrm>
        </p:spPr>
        <p:txBody>
          <a:bodyPr/>
          <a:lstStyle/>
          <a:p>
            <a:r>
              <a:rPr lang="en-US" altLang="en-US" dirty="0"/>
              <a:t>Hardware Address Protection</a:t>
            </a:r>
          </a:p>
        </p:txBody>
      </p:sp>
      <p:sp>
        <p:nvSpPr>
          <p:cNvPr id="8195" name="Content Placeholder 3">
            <a:extLst>
              <a:ext uri="{FF2B5EF4-FFF2-40B4-BE49-F238E27FC236}">
                <a16:creationId xmlns:a16="http://schemas.microsoft.com/office/drawing/2014/main" xmlns="" id="{E339BA72-DE38-4DD0-AECD-94CEBF5B2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147763"/>
            <a:ext cx="7380514" cy="4610100"/>
          </a:xfrm>
        </p:spPr>
        <p:txBody>
          <a:bodyPr/>
          <a:lstStyle/>
          <a:p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196" name="Picture 4" descr="W:\os-book\OS10\slide-dir\os-figures\9_02.jpg">
            <a:extLst>
              <a:ext uri="{FF2B5EF4-FFF2-40B4-BE49-F238E27FC236}">
                <a16:creationId xmlns:a16="http://schemas.microsoft.com/office/drawing/2014/main" xmlns="" id="{174AFAC5-44F9-4ADE-8DC6-07277643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203200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1270BE95-63FA-4E80-993B-493058D8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568"/>
            <a:ext cx="8229600" cy="576262"/>
          </a:xfrm>
        </p:spPr>
        <p:txBody>
          <a:bodyPr/>
          <a:lstStyle/>
          <a:p>
            <a:r>
              <a:rPr lang="en-US" altLang="en-US" dirty="0"/>
              <a:t>Address Binding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xmlns="" id="{8A5804ED-6C6C-4BF4-8BFF-7FB99CC30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5" y="1144588"/>
            <a:ext cx="7688424" cy="4926012"/>
          </a:xfrm>
        </p:spPr>
        <p:txBody>
          <a:bodyPr/>
          <a:lstStyle/>
          <a:p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/>
            <a:r>
              <a:rPr kumimoji="0" lang="en-US" altLang="en-US" dirty="0"/>
              <a:t>Without support, must be loaded into address 0000</a:t>
            </a:r>
          </a:p>
          <a:p>
            <a:r>
              <a:rPr kumimoji="0" lang="en-US" altLang="en-US" dirty="0"/>
              <a:t>Inconvenient to have first user process physical address always at 0000 </a:t>
            </a:r>
          </a:p>
          <a:p>
            <a:pPr lvl="1"/>
            <a:r>
              <a:rPr kumimoji="0" lang="en-US" altLang="en-US" dirty="0"/>
              <a:t>How can it not be?</a:t>
            </a:r>
            <a:endParaRPr lang="en-US" altLang="en-US" dirty="0"/>
          </a:p>
          <a:p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/>
            <a:r>
              <a:rPr kumimoji="0" lang="en-US" altLang="en-US" dirty="0"/>
              <a:t>Source code addresses usually symbolic</a:t>
            </a:r>
          </a:p>
          <a:p>
            <a:pPr lvl="1"/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/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/>
            <a:r>
              <a:rPr kumimoji="0" lang="en-US" altLang="en-US" dirty="0"/>
              <a:t>Linker or loader will bind relocatable addresses to absolute addresses</a:t>
            </a:r>
          </a:p>
          <a:p>
            <a:pPr lvl="2"/>
            <a:r>
              <a:rPr kumimoji="0" lang="en-US" altLang="en-US" dirty="0"/>
              <a:t>i.e., 74014</a:t>
            </a:r>
          </a:p>
          <a:p>
            <a:pPr lvl="1"/>
            <a:r>
              <a:rPr kumimoji="0" lang="en-US" altLang="en-US" dirty="0"/>
              <a:t>Each binding maps one address space to another</a:t>
            </a:r>
          </a:p>
          <a:p>
            <a:pPr>
              <a:buFont typeface="Monotype Sorts" pitchFamily="-84" charset="2"/>
              <a:buNone/>
            </a:pPr>
            <a:endParaRPr kumimoji="0" lang="en-US" altLang="en-US" dirty="0"/>
          </a:p>
          <a:p>
            <a:pPr lvl="1"/>
            <a:endParaRPr kumimoji="0"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631FDCDF-862F-4130-9AC2-74FFC4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2692" y="346499"/>
            <a:ext cx="813435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Binding of Instructions and Data to Memory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0EEA4A90-B04E-4456-A1FE-DC4568DFF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692" y="1334278"/>
            <a:ext cx="7665488" cy="3860736"/>
          </a:xfrm>
        </p:spPr>
        <p:txBody>
          <a:bodyPr/>
          <a:lstStyle/>
          <a:p>
            <a:r>
              <a:rPr kumimoji="0" lang="en-US" altLang="en-US" dirty="0"/>
              <a:t>Address binding of instructions and data to memory addresses can happen at three different stages</a:t>
            </a:r>
          </a:p>
          <a:p>
            <a:pPr lvl="1"/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/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/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/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EA256429-8A29-4AF1-9F8C-6CD506523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705" y="239976"/>
            <a:ext cx="7632442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Multistep Processing of a User Program </a:t>
            </a:r>
          </a:p>
        </p:txBody>
      </p:sp>
      <p:pic>
        <p:nvPicPr>
          <p:cNvPr id="11267" name="Picture 4" descr="8">
            <a:extLst>
              <a:ext uri="{FF2B5EF4-FFF2-40B4-BE49-F238E27FC236}">
                <a16:creationId xmlns:a16="http://schemas.microsoft.com/office/drawing/2014/main" xmlns="" id="{75CF92DA-1727-49A0-ABD7-10CB996C9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1231900"/>
            <a:ext cx="2554287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12842</TotalTime>
  <Words>1384</Words>
  <Application>Microsoft Macintosh PowerPoint</Application>
  <PresentationFormat>On-screen Show (4:3)</PresentationFormat>
  <Paragraphs>176</Paragraphs>
  <Slides>22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os-8</vt:lpstr>
      <vt:lpstr>Chapter 9:  Main Memory</vt:lpstr>
      <vt:lpstr>Chapter 9:  Memory Management</vt:lpstr>
      <vt:lpstr>Objectives</vt:lpstr>
      <vt:lpstr>Background</vt:lpstr>
      <vt:lpstr>Protection</vt:lpstr>
      <vt:lpstr>Hardware Address Protection</vt:lpstr>
      <vt:lpstr>Address Binding</vt:lpstr>
      <vt:lpstr>Binding of Instructions and Data to Memory</vt:lpstr>
      <vt:lpstr>Multistep Processing of a User Program </vt:lpstr>
      <vt:lpstr>Logical vs. Physical Address Space</vt:lpstr>
      <vt:lpstr>Memory-Management Unit (MMU)</vt:lpstr>
      <vt:lpstr>Memory-Management Unit (Cont.)</vt:lpstr>
      <vt:lpstr>Memory-Management Unit (Cont.)</vt:lpstr>
      <vt:lpstr>Dynamic Loading</vt:lpstr>
      <vt:lpstr>Dynamic Linking</vt:lpstr>
      <vt:lpstr>Contiguous Allocation</vt:lpstr>
      <vt:lpstr>Contiguous Allocation (Cont.)</vt:lpstr>
      <vt:lpstr>Hardware Support for Relocation and Limit Registers</vt:lpstr>
      <vt:lpstr> Variable Partition</vt:lpstr>
      <vt:lpstr>Dynamic Storage-Allocation Problem</vt:lpstr>
      <vt:lpstr>Fragmentation</vt:lpstr>
      <vt:lpstr>Fragmentation (Cont.)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Nhung</cp:lastModifiedBy>
  <cp:revision>344</cp:revision>
  <cp:lastPrinted>2013-09-30T19:34:56Z</cp:lastPrinted>
  <dcterms:created xsi:type="dcterms:W3CDTF">2011-01-13T23:43:38Z</dcterms:created>
  <dcterms:modified xsi:type="dcterms:W3CDTF">2020-02-22T02:57:50Z</dcterms:modified>
</cp:coreProperties>
</file>