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Lst>
  <p:sldSz cy="6858000" cx="9144000"/>
  <p:notesSz cx="6858000" cy="9144000"/>
  <p:embeddedFontLst>
    <p:embeddedFont>
      <p:font typeface="Helvetica Neue"/>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GoogleSlidesCustomDataVersion2">
      <go:slidesCustomData xmlns:go="http://customooxmlschemas.google.com/" r:id="rId62" roundtripDataSignature="AMtx7mj/1+rPRpaZYQSMK1Rw5suaT4hdz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customschemas.google.com/relationships/presentationmetadata" Target="metadata"/><Relationship Id="rId61" Type="http://schemas.openxmlformats.org/officeDocument/2006/relationships/font" Target="fonts/HelveticaNeue-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HelveticaNeue-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HelveticaNeue-bold.fntdata"/><Relationship Id="rId14" Type="http://schemas.openxmlformats.org/officeDocument/2006/relationships/slide" Target="slides/slide9.xml"/><Relationship Id="rId58" Type="http://schemas.openxmlformats.org/officeDocument/2006/relationships/font" Target="fonts/HelveticaNeue-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 name="Google Shape;65;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Hỏi bài sinh viên và ôn tập lại kiến thức chương 4 (khoảng 15 phút)</a:t>
            </a:r>
            <a:endParaRPr/>
          </a:p>
        </p:txBody>
      </p:sp>
      <p:sp>
        <p:nvSpPr>
          <p:cNvPr id="66" name="Google Shape;66;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5" name="Google Shape;265;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1" name="Google Shape;341;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2" name="Google Shape;352;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2" name="Google Shape;362;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5" name="Google Shape;375;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 name="Google Shape;7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5" name="Google Shape;385;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p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8" name="Google Shape;408;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9" name="Google Shape;409;p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2" name="Google Shape;442;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3" name="Google Shape;443;p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2" name="Google Shape;452;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3" name="Google Shape;453;p3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2" name="Google Shape;462;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3" name="Google Shape;463;p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2" name="Google Shape;472;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3" name="Google Shape;473;p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9" name="Google Shape;519;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0" name="Google Shape;520;p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3" name="Google Shape;623;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8" name="Google Shape;638;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 name="Google Shape;84;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 name="Google Shape;85;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7" name="Google Shape;647;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6" name="Google Shape;656;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5" name="Google Shape;665;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4" name="Google Shape;674;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5" name="Google Shape;675;p4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4" name="Google Shape;684;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4" name="Google Shape;694;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4" name="Google Shape;704;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4" name="Google Shape;714;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3" name="Google Shape;723;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2" name="Google Shape;732;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 name="Google Shape;94;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1" name="Google Shape;741;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0" name="Google Shape;750;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9" name="Google Shape;759;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0" name="Google Shape;760;p5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 name="Google Shape;104;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lang="en-US">
                <a:latin typeface="Times New Roman"/>
                <a:ea typeface="Times New Roman"/>
                <a:cs typeface="Times New Roman"/>
                <a:sym typeface="Times New Roman"/>
              </a:rPr>
              <a:t>Các cái tên kinh điển P và V xuất phát từ tiếng Hà Lan. Chữ V trong verhoog nghĩa là "tăng". Một vài lời giải thích đưa ra cho chữ P (bao gồm passeer có nghĩa là "vượt qua", probeer có nghĩa là thử, và pakken với nghĩa "nắm lấy"), nhưng thực ra Dijkstra viết rằng ông dùng P để đại diện cho từ tự tạo portmanteau prolaag,[1] là viết tắt của probeer te verlagen, hay "kiểm-tra-để-giảm"</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15" name="Google Shape;115;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 name="Google Shape;124;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4.jp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 スライド" type="title">
  <p:cSld name="TITLE">
    <p:spTree>
      <p:nvGrpSpPr>
        <p:cNvPr id="19" name="Shape 19"/>
        <p:cNvGrpSpPr/>
        <p:nvPr/>
      </p:nvGrpSpPr>
      <p:grpSpPr>
        <a:xfrm>
          <a:off x="0" y="0"/>
          <a:ext cx="0" cy="0"/>
          <a:chOff x="0" y="0"/>
          <a:chExt cx="0" cy="0"/>
        </a:xfrm>
      </p:grpSpPr>
      <p:pic>
        <p:nvPicPr>
          <p:cNvPr descr="OFDM" id="20" name="Google Shape;20;p54"/>
          <p:cNvPicPr preferRelativeResize="0"/>
          <p:nvPr/>
        </p:nvPicPr>
        <p:blipFill rotWithShape="1">
          <a:blip r:embed="rId2">
            <a:alphaModFix/>
          </a:blip>
          <a:srcRect b="0" l="0" r="0" t="0"/>
          <a:stretch/>
        </p:blipFill>
        <p:spPr>
          <a:xfrm>
            <a:off x="0" y="4654550"/>
            <a:ext cx="9144000" cy="1485900"/>
          </a:xfrm>
          <a:prstGeom prst="rect">
            <a:avLst/>
          </a:prstGeom>
          <a:noFill/>
          <a:ln>
            <a:noFill/>
          </a:ln>
        </p:spPr>
      </p:pic>
      <p:sp>
        <p:nvSpPr>
          <p:cNvPr id="21" name="Google Shape;21;p54"/>
          <p:cNvSpPr txBox="1"/>
          <p:nvPr>
            <p:ph type="ctrTitle"/>
          </p:nvPr>
        </p:nvSpPr>
        <p:spPr>
          <a:xfrm>
            <a:off x="684213" y="2133600"/>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54"/>
          <p:cNvSpPr/>
          <p:nvPr/>
        </p:nvSpPr>
        <p:spPr>
          <a:xfrm flipH="1">
            <a:off x="0" y="4652963"/>
            <a:ext cx="9144000" cy="1560512"/>
          </a:xfrm>
          <a:prstGeom prst="rect">
            <a:avLst/>
          </a:prstGeom>
          <a:solidFill>
            <a:schemeClr val="lt1">
              <a:alpha val="2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23" name="Google Shape;23;p5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560"/>
              </a:spcBef>
              <a:spcAft>
                <a:spcPts val="0"/>
              </a:spcAft>
              <a:buSzPts val="2800"/>
              <a:buFont typeface="Noto Sans Symbols"/>
              <a:buNone/>
              <a:defRPr/>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p:txBody>
      </p:sp>
      <p:sp>
        <p:nvSpPr>
          <p:cNvPr id="24" name="Google Shape;24;p54"/>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4"/>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54"/>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27" name="Google Shape;27;p54"/>
          <p:cNvPicPr preferRelativeResize="0"/>
          <p:nvPr/>
        </p:nvPicPr>
        <p:blipFill rotWithShape="1">
          <a:blip r:embed="rId3">
            <a:alphaModFix/>
          </a:blip>
          <a:srcRect b="0" l="0" r="0" t="0"/>
          <a:stretch/>
        </p:blipFill>
        <p:spPr>
          <a:xfrm>
            <a:off x="-446" y="10715"/>
            <a:ext cx="1762101" cy="1762101"/>
          </a:xfrm>
          <a:prstGeom prst="rect">
            <a:avLst/>
          </a:prstGeom>
          <a:noFill/>
          <a:ln>
            <a:noFill/>
          </a:ln>
        </p:spPr>
      </p:pic>
      <p:pic>
        <p:nvPicPr>
          <p:cNvPr id="28" name="Google Shape;28;p54"/>
          <p:cNvPicPr preferRelativeResize="0"/>
          <p:nvPr/>
        </p:nvPicPr>
        <p:blipFill rotWithShape="1">
          <a:blip r:embed="rId4">
            <a:alphaModFix/>
          </a:blip>
          <a:srcRect b="0" l="0" r="0" t="0"/>
          <a:stretch/>
        </p:blipFill>
        <p:spPr>
          <a:xfrm>
            <a:off x="7668344" y="72008"/>
            <a:ext cx="1362874" cy="16288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コンテンツ" type="obj">
  <p:cSld name="OBJECT">
    <p:spTree>
      <p:nvGrpSpPr>
        <p:cNvPr id="29" name="Shape 29"/>
        <p:cNvGrpSpPr/>
        <p:nvPr/>
      </p:nvGrpSpPr>
      <p:grpSpPr>
        <a:xfrm>
          <a:off x="0" y="0"/>
          <a:ext cx="0" cy="0"/>
          <a:chOff x="0" y="0"/>
          <a:chExt cx="0" cy="0"/>
        </a:xfrm>
      </p:grpSpPr>
      <p:sp>
        <p:nvSpPr>
          <p:cNvPr id="30" name="Google Shape;30;p55"/>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5"/>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a:lvl1pPr>
            <a:lvl2pPr indent="-381000" lvl="1" marL="914400" algn="l">
              <a:spcBef>
                <a:spcPts val="480"/>
              </a:spcBef>
              <a:spcAft>
                <a:spcPts val="0"/>
              </a:spcAft>
              <a:buSzPts val="2400"/>
              <a:buChar char="🞐"/>
              <a:defRPr/>
            </a:lvl2pPr>
            <a:lvl3pPr indent="-355600" lvl="2" marL="1371600" algn="l">
              <a:spcBef>
                <a:spcPts val="400"/>
              </a:spcBef>
              <a:spcAft>
                <a:spcPts val="0"/>
              </a:spcAft>
              <a:buSzPts val="20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2" name="Google Shape;32;p55"/>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5"/>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sz="1000">
                <a:solidFill>
                  <a:schemeClr val="dk1"/>
                </a:solidFill>
                <a:latin typeface="Times New Roman"/>
                <a:ea typeface="Times New Roman"/>
                <a:cs typeface="Times New Roman"/>
                <a:sym typeface="Times New Roman"/>
              </a:defRPr>
            </a:lvl1pPr>
            <a:lvl2pPr indent="0" lvl="1" marL="0" algn="r">
              <a:spcBef>
                <a:spcPts val="0"/>
              </a:spcBef>
              <a:buNone/>
              <a:defRPr sz="1000">
                <a:solidFill>
                  <a:schemeClr val="dk1"/>
                </a:solidFill>
                <a:latin typeface="Times New Roman"/>
                <a:ea typeface="Times New Roman"/>
                <a:cs typeface="Times New Roman"/>
                <a:sym typeface="Times New Roman"/>
              </a:defRPr>
            </a:lvl2pPr>
            <a:lvl3pPr indent="0" lvl="2" marL="0" algn="r">
              <a:spcBef>
                <a:spcPts val="0"/>
              </a:spcBef>
              <a:buNone/>
              <a:defRPr sz="1000">
                <a:solidFill>
                  <a:schemeClr val="dk1"/>
                </a:solidFill>
                <a:latin typeface="Times New Roman"/>
                <a:ea typeface="Times New Roman"/>
                <a:cs typeface="Times New Roman"/>
                <a:sym typeface="Times New Roman"/>
              </a:defRPr>
            </a:lvl3pPr>
            <a:lvl4pPr indent="0" lvl="3" marL="0" algn="r">
              <a:spcBef>
                <a:spcPts val="0"/>
              </a:spcBef>
              <a:buNone/>
              <a:defRPr sz="1000">
                <a:solidFill>
                  <a:schemeClr val="dk1"/>
                </a:solidFill>
                <a:latin typeface="Times New Roman"/>
                <a:ea typeface="Times New Roman"/>
                <a:cs typeface="Times New Roman"/>
                <a:sym typeface="Times New Roman"/>
              </a:defRPr>
            </a:lvl4pPr>
            <a:lvl5pPr indent="0" lvl="4" marL="0" algn="r">
              <a:spcBef>
                <a:spcPts val="0"/>
              </a:spcBef>
              <a:buNone/>
              <a:defRPr sz="1000">
                <a:solidFill>
                  <a:schemeClr val="dk1"/>
                </a:solidFill>
                <a:latin typeface="Times New Roman"/>
                <a:ea typeface="Times New Roman"/>
                <a:cs typeface="Times New Roman"/>
                <a:sym typeface="Times New Roman"/>
              </a:defRPr>
            </a:lvl5pPr>
            <a:lvl6pPr indent="0" lvl="5" marL="0" algn="r">
              <a:spcBef>
                <a:spcPts val="0"/>
              </a:spcBef>
              <a:buNone/>
              <a:defRPr sz="1000">
                <a:solidFill>
                  <a:schemeClr val="dk1"/>
                </a:solidFill>
                <a:latin typeface="Times New Roman"/>
                <a:ea typeface="Times New Roman"/>
                <a:cs typeface="Times New Roman"/>
                <a:sym typeface="Times New Roman"/>
              </a:defRPr>
            </a:lvl6pPr>
            <a:lvl7pPr indent="0" lvl="6" marL="0" algn="r">
              <a:spcBef>
                <a:spcPts val="0"/>
              </a:spcBef>
              <a:buNone/>
              <a:defRPr sz="1000">
                <a:solidFill>
                  <a:schemeClr val="dk1"/>
                </a:solidFill>
                <a:latin typeface="Times New Roman"/>
                <a:ea typeface="Times New Roman"/>
                <a:cs typeface="Times New Roman"/>
                <a:sym typeface="Times New Roman"/>
              </a:defRPr>
            </a:lvl7pPr>
            <a:lvl8pPr indent="0" lvl="7" marL="0" algn="r">
              <a:spcBef>
                <a:spcPts val="0"/>
              </a:spcBef>
              <a:buNone/>
              <a:defRPr sz="1000">
                <a:solidFill>
                  <a:schemeClr val="dk1"/>
                </a:solidFill>
                <a:latin typeface="Times New Roman"/>
                <a:ea typeface="Times New Roman"/>
                <a:cs typeface="Times New Roman"/>
                <a:sym typeface="Times New Roman"/>
              </a:defRPr>
            </a:lvl8pPr>
            <a:lvl9pPr indent="0" lvl="8" marL="0" algn="r">
              <a:spcBef>
                <a:spcPts val="0"/>
              </a:spcBef>
              <a:buNone/>
              <a:defRPr sz="10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34" name="Google Shape;34;p55"/>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35" name="Shape 35"/>
        <p:cNvGrpSpPr/>
        <p:nvPr/>
      </p:nvGrpSpPr>
      <p:grpSpPr>
        <a:xfrm>
          <a:off x="0" y="0"/>
          <a:ext cx="0" cy="0"/>
          <a:chOff x="0" y="0"/>
          <a:chExt cx="0" cy="0"/>
        </a:xfrm>
      </p:grpSpPr>
      <p:sp>
        <p:nvSpPr>
          <p:cNvPr id="36" name="Google Shape;36;p56"/>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6"/>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6"/>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9" name="Google Shape;39;p56"/>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セクション見出し" type="secHead">
  <p:cSld name="SECTION_HEADER">
    <p:spTree>
      <p:nvGrpSpPr>
        <p:cNvPr id="40" name="Shape 40"/>
        <p:cNvGrpSpPr/>
        <p:nvPr/>
      </p:nvGrpSpPr>
      <p:grpSpPr>
        <a:xfrm>
          <a:off x="0" y="0"/>
          <a:ext cx="0" cy="0"/>
          <a:chOff x="0" y="0"/>
          <a:chExt cx="0" cy="0"/>
        </a:xfrm>
      </p:grpSpPr>
      <p:sp>
        <p:nvSpPr>
          <p:cNvPr id="41" name="Google Shape;41;p5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2000"/>
              <a:buNone/>
              <a:defRPr sz="2000"/>
            </a:lvl1pPr>
            <a:lvl2pPr indent="-228600" lvl="1" marL="914400" algn="l">
              <a:spcBef>
                <a:spcPts val="360"/>
              </a:spcBef>
              <a:spcAft>
                <a:spcPts val="0"/>
              </a:spcAft>
              <a:buSzPts val="1800"/>
              <a:buNone/>
              <a:defRPr sz="1800"/>
            </a:lvl2pPr>
            <a:lvl3pPr indent="-228600" lvl="2" marL="1371600" algn="l">
              <a:spcBef>
                <a:spcPts val="320"/>
              </a:spcBef>
              <a:spcAft>
                <a:spcPts val="0"/>
              </a:spcAft>
              <a:buSzPts val="1600"/>
              <a:buNone/>
              <a:defRPr sz="1600"/>
            </a:lvl3pPr>
            <a:lvl4pPr indent="-228600" lvl="3" marL="1828800" algn="l">
              <a:spcBef>
                <a:spcPts val="280"/>
              </a:spcBef>
              <a:spcAft>
                <a:spcPts val="0"/>
              </a:spcAft>
              <a:buSzPts val="1400"/>
              <a:buNone/>
              <a:defRPr sz="1400"/>
            </a:lvl4pPr>
            <a:lvl5pPr indent="-228600" lvl="4" marL="2286000" algn="l">
              <a:spcBef>
                <a:spcPts val="280"/>
              </a:spcBef>
              <a:spcAft>
                <a:spcPts val="0"/>
              </a:spcAft>
              <a:buSzPts val="1400"/>
              <a:buNone/>
              <a:defRPr sz="1400"/>
            </a:lvl5pPr>
            <a:lvl6pPr indent="-228600" lvl="5" marL="2743200" algn="l">
              <a:spcBef>
                <a:spcPts val="280"/>
              </a:spcBef>
              <a:spcAft>
                <a:spcPts val="0"/>
              </a:spcAft>
              <a:buSzPts val="1400"/>
              <a:buNone/>
              <a:defRPr sz="1400"/>
            </a:lvl6pPr>
            <a:lvl7pPr indent="-228600" lvl="6" marL="3200400" algn="l">
              <a:spcBef>
                <a:spcPts val="280"/>
              </a:spcBef>
              <a:spcAft>
                <a:spcPts val="0"/>
              </a:spcAft>
              <a:buSzPts val="1400"/>
              <a:buNone/>
              <a:defRPr sz="1400"/>
            </a:lvl7pPr>
            <a:lvl8pPr indent="-228600" lvl="7" marL="3657600" algn="l">
              <a:spcBef>
                <a:spcPts val="280"/>
              </a:spcBef>
              <a:spcAft>
                <a:spcPts val="0"/>
              </a:spcAft>
              <a:buSzPts val="1400"/>
              <a:buNone/>
              <a:defRPr sz="1400"/>
            </a:lvl8pPr>
            <a:lvl9pPr indent="-228600" lvl="8" marL="4114800" algn="l">
              <a:spcBef>
                <a:spcPts val="280"/>
              </a:spcBef>
              <a:spcAft>
                <a:spcPts val="0"/>
              </a:spcAft>
              <a:buSzPts val="1400"/>
              <a:buNone/>
              <a:defRPr sz="1400"/>
            </a:lvl9pPr>
          </a:lstStyle>
          <a:p/>
        </p:txBody>
      </p:sp>
      <p:sp>
        <p:nvSpPr>
          <p:cNvPr id="43" name="Google Shape;43;p57"/>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7"/>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sz="1000">
                <a:solidFill>
                  <a:schemeClr val="dk1"/>
                </a:solidFill>
                <a:latin typeface="Times New Roman"/>
                <a:ea typeface="Times New Roman"/>
                <a:cs typeface="Times New Roman"/>
                <a:sym typeface="Times New Roman"/>
              </a:defRPr>
            </a:lvl1pPr>
            <a:lvl2pPr indent="0" lvl="1" marL="0" algn="r">
              <a:spcBef>
                <a:spcPts val="0"/>
              </a:spcBef>
              <a:buNone/>
              <a:defRPr sz="1000">
                <a:solidFill>
                  <a:schemeClr val="dk1"/>
                </a:solidFill>
                <a:latin typeface="Times New Roman"/>
                <a:ea typeface="Times New Roman"/>
                <a:cs typeface="Times New Roman"/>
                <a:sym typeface="Times New Roman"/>
              </a:defRPr>
            </a:lvl2pPr>
            <a:lvl3pPr indent="0" lvl="2" marL="0" algn="r">
              <a:spcBef>
                <a:spcPts val="0"/>
              </a:spcBef>
              <a:buNone/>
              <a:defRPr sz="1000">
                <a:solidFill>
                  <a:schemeClr val="dk1"/>
                </a:solidFill>
                <a:latin typeface="Times New Roman"/>
                <a:ea typeface="Times New Roman"/>
                <a:cs typeface="Times New Roman"/>
                <a:sym typeface="Times New Roman"/>
              </a:defRPr>
            </a:lvl3pPr>
            <a:lvl4pPr indent="0" lvl="3" marL="0" algn="r">
              <a:spcBef>
                <a:spcPts val="0"/>
              </a:spcBef>
              <a:buNone/>
              <a:defRPr sz="1000">
                <a:solidFill>
                  <a:schemeClr val="dk1"/>
                </a:solidFill>
                <a:latin typeface="Times New Roman"/>
                <a:ea typeface="Times New Roman"/>
                <a:cs typeface="Times New Roman"/>
                <a:sym typeface="Times New Roman"/>
              </a:defRPr>
            </a:lvl4pPr>
            <a:lvl5pPr indent="0" lvl="4" marL="0" algn="r">
              <a:spcBef>
                <a:spcPts val="0"/>
              </a:spcBef>
              <a:buNone/>
              <a:defRPr sz="1000">
                <a:solidFill>
                  <a:schemeClr val="dk1"/>
                </a:solidFill>
                <a:latin typeface="Times New Roman"/>
                <a:ea typeface="Times New Roman"/>
                <a:cs typeface="Times New Roman"/>
                <a:sym typeface="Times New Roman"/>
              </a:defRPr>
            </a:lvl5pPr>
            <a:lvl6pPr indent="0" lvl="5" marL="0" algn="r">
              <a:spcBef>
                <a:spcPts val="0"/>
              </a:spcBef>
              <a:buNone/>
              <a:defRPr sz="1000">
                <a:solidFill>
                  <a:schemeClr val="dk1"/>
                </a:solidFill>
                <a:latin typeface="Times New Roman"/>
                <a:ea typeface="Times New Roman"/>
                <a:cs typeface="Times New Roman"/>
                <a:sym typeface="Times New Roman"/>
              </a:defRPr>
            </a:lvl6pPr>
            <a:lvl7pPr indent="0" lvl="6" marL="0" algn="r">
              <a:spcBef>
                <a:spcPts val="0"/>
              </a:spcBef>
              <a:buNone/>
              <a:defRPr sz="1000">
                <a:solidFill>
                  <a:schemeClr val="dk1"/>
                </a:solidFill>
                <a:latin typeface="Times New Roman"/>
                <a:ea typeface="Times New Roman"/>
                <a:cs typeface="Times New Roman"/>
                <a:sym typeface="Times New Roman"/>
              </a:defRPr>
            </a:lvl7pPr>
            <a:lvl8pPr indent="0" lvl="7" marL="0" algn="r">
              <a:spcBef>
                <a:spcPts val="0"/>
              </a:spcBef>
              <a:buNone/>
              <a:defRPr sz="1000">
                <a:solidFill>
                  <a:schemeClr val="dk1"/>
                </a:solidFill>
                <a:latin typeface="Times New Roman"/>
                <a:ea typeface="Times New Roman"/>
                <a:cs typeface="Times New Roman"/>
                <a:sym typeface="Times New Roman"/>
              </a:defRPr>
            </a:lvl8pPr>
            <a:lvl9pPr indent="0" lvl="8" marL="0" algn="r">
              <a:spcBef>
                <a:spcPts val="0"/>
              </a:spcBef>
              <a:buNone/>
              <a:defRPr sz="10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45" name="Google Shape;45;p57"/>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つのコンテンツ">
  <p:cSld name="2 つのコンテンツ">
    <p:spTree>
      <p:nvGrpSpPr>
        <p:cNvPr id="46" name="Shape 46"/>
        <p:cNvGrpSpPr/>
        <p:nvPr/>
      </p:nvGrpSpPr>
      <p:grpSpPr>
        <a:xfrm>
          <a:off x="0" y="0"/>
          <a:ext cx="0" cy="0"/>
          <a:chOff x="0" y="0"/>
          <a:chExt cx="0" cy="0"/>
        </a:xfrm>
      </p:grpSpPr>
      <p:sp>
        <p:nvSpPr>
          <p:cNvPr id="47" name="Google Shape;47;p58"/>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8"/>
          <p:cNvSpPr txBox="1"/>
          <p:nvPr>
            <p:ph idx="1" type="body"/>
          </p:nvPr>
        </p:nvSpPr>
        <p:spPr>
          <a:xfrm>
            <a:off x="468313" y="1628775"/>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49" name="Google Shape;49;p58"/>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58"/>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sz="1000">
                <a:solidFill>
                  <a:schemeClr val="dk1"/>
                </a:solidFill>
                <a:latin typeface="Times New Roman"/>
                <a:ea typeface="Times New Roman"/>
                <a:cs typeface="Times New Roman"/>
                <a:sym typeface="Times New Roman"/>
              </a:defRPr>
            </a:lvl1pPr>
            <a:lvl2pPr indent="0" lvl="1" marL="0" algn="r">
              <a:spcBef>
                <a:spcPts val="0"/>
              </a:spcBef>
              <a:buNone/>
              <a:defRPr sz="1000">
                <a:solidFill>
                  <a:schemeClr val="dk1"/>
                </a:solidFill>
                <a:latin typeface="Times New Roman"/>
                <a:ea typeface="Times New Roman"/>
                <a:cs typeface="Times New Roman"/>
                <a:sym typeface="Times New Roman"/>
              </a:defRPr>
            </a:lvl2pPr>
            <a:lvl3pPr indent="0" lvl="2" marL="0" algn="r">
              <a:spcBef>
                <a:spcPts val="0"/>
              </a:spcBef>
              <a:buNone/>
              <a:defRPr sz="1000">
                <a:solidFill>
                  <a:schemeClr val="dk1"/>
                </a:solidFill>
                <a:latin typeface="Times New Roman"/>
                <a:ea typeface="Times New Roman"/>
                <a:cs typeface="Times New Roman"/>
                <a:sym typeface="Times New Roman"/>
              </a:defRPr>
            </a:lvl3pPr>
            <a:lvl4pPr indent="0" lvl="3" marL="0" algn="r">
              <a:spcBef>
                <a:spcPts val="0"/>
              </a:spcBef>
              <a:buNone/>
              <a:defRPr sz="1000">
                <a:solidFill>
                  <a:schemeClr val="dk1"/>
                </a:solidFill>
                <a:latin typeface="Times New Roman"/>
                <a:ea typeface="Times New Roman"/>
                <a:cs typeface="Times New Roman"/>
                <a:sym typeface="Times New Roman"/>
              </a:defRPr>
            </a:lvl4pPr>
            <a:lvl5pPr indent="0" lvl="4" marL="0" algn="r">
              <a:spcBef>
                <a:spcPts val="0"/>
              </a:spcBef>
              <a:buNone/>
              <a:defRPr sz="1000">
                <a:solidFill>
                  <a:schemeClr val="dk1"/>
                </a:solidFill>
                <a:latin typeface="Times New Roman"/>
                <a:ea typeface="Times New Roman"/>
                <a:cs typeface="Times New Roman"/>
                <a:sym typeface="Times New Roman"/>
              </a:defRPr>
            </a:lvl5pPr>
            <a:lvl6pPr indent="0" lvl="5" marL="0" algn="r">
              <a:spcBef>
                <a:spcPts val="0"/>
              </a:spcBef>
              <a:buNone/>
              <a:defRPr sz="1000">
                <a:solidFill>
                  <a:schemeClr val="dk1"/>
                </a:solidFill>
                <a:latin typeface="Times New Roman"/>
                <a:ea typeface="Times New Roman"/>
                <a:cs typeface="Times New Roman"/>
                <a:sym typeface="Times New Roman"/>
              </a:defRPr>
            </a:lvl6pPr>
            <a:lvl7pPr indent="0" lvl="6" marL="0" algn="r">
              <a:spcBef>
                <a:spcPts val="0"/>
              </a:spcBef>
              <a:buNone/>
              <a:defRPr sz="1000">
                <a:solidFill>
                  <a:schemeClr val="dk1"/>
                </a:solidFill>
                <a:latin typeface="Times New Roman"/>
                <a:ea typeface="Times New Roman"/>
                <a:cs typeface="Times New Roman"/>
                <a:sym typeface="Times New Roman"/>
              </a:defRPr>
            </a:lvl7pPr>
            <a:lvl8pPr indent="0" lvl="7" marL="0" algn="r">
              <a:spcBef>
                <a:spcPts val="0"/>
              </a:spcBef>
              <a:buNone/>
              <a:defRPr sz="1000">
                <a:solidFill>
                  <a:schemeClr val="dk1"/>
                </a:solidFill>
                <a:latin typeface="Times New Roman"/>
                <a:ea typeface="Times New Roman"/>
                <a:cs typeface="Times New Roman"/>
                <a:sym typeface="Times New Roman"/>
              </a:defRPr>
            </a:lvl8pPr>
            <a:lvl9pPr indent="0" lvl="8" marL="0" algn="r">
              <a:spcBef>
                <a:spcPts val="0"/>
              </a:spcBef>
              <a:buNone/>
              <a:defRPr sz="10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51" name="Google Shape;51;p58"/>
          <p:cNvSpPr txBox="1"/>
          <p:nvPr>
            <p:ph idx="2" type="body"/>
          </p:nvPr>
        </p:nvSpPr>
        <p:spPr>
          <a:xfrm>
            <a:off x="4709864" y="16288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52" name="Google Shape;52;p58"/>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jp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OFDM" id="10" name="Google Shape;10;p53"/>
          <p:cNvPicPr preferRelativeResize="0"/>
          <p:nvPr/>
        </p:nvPicPr>
        <p:blipFill rotWithShape="1">
          <a:blip r:embed="rId1">
            <a:alphaModFix/>
          </a:blip>
          <a:srcRect b="0" l="0" r="0" t="0"/>
          <a:stretch/>
        </p:blipFill>
        <p:spPr>
          <a:xfrm>
            <a:off x="179388" y="84138"/>
            <a:ext cx="7983537" cy="1296987"/>
          </a:xfrm>
          <a:prstGeom prst="rect">
            <a:avLst/>
          </a:prstGeom>
          <a:noFill/>
          <a:ln>
            <a:noFill/>
          </a:ln>
        </p:spPr>
      </p:pic>
      <p:sp>
        <p:nvSpPr>
          <p:cNvPr id="11" name="Google Shape;11;p53"/>
          <p:cNvSpPr/>
          <p:nvPr/>
        </p:nvSpPr>
        <p:spPr>
          <a:xfrm>
            <a:off x="0" y="44450"/>
            <a:ext cx="8640763" cy="1296988"/>
          </a:xfrm>
          <a:prstGeom prst="rect">
            <a:avLst/>
          </a:prstGeom>
          <a:solidFill>
            <a:schemeClr val="lt1">
              <a:alpha val="6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2" name="Google Shape;12;p53"/>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3200" u="none" cap="none" strike="noStrike">
                <a:solidFill>
                  <a:srgbClr val="3366CC"/>
                </a:solidFill>
                <a:latin typeface="Times New Roman"/>
                <a:ea typeface="Times New Roman"/>
                <a:cs typeface="Times New Roman"/>
                <a:sym typeface="Times New Roman"/>
              </a:defRPr>
            </a:lvl1pPr>
            <a:lvl2pPr lvl="1" marR="0" rtl="0" algn="l">
              <a:spcBef>
                <a:spcPts val="0"/>
              </a:spcBef>
              <a:spcAft>
                <a:spcPts val="0"/>
              </a:spcAft>
              <a:buSzPts val="1400"/>
              <a:buNone/>
              <a:defRPr b="0" i="0" sz="4400" u="none" cap="none" strike="noStrike">
                <a:solidFill>
                  <a:srgbClr val="3366CC"/>
                </a:solidFill>
                <a:latin typeface="Times New Roman"/>
                <a:ea typeface="Times New Roman"/>
                <a:cs typeface="Times New Roman"/>
                <a:sym typeface="Times New Roman"/>
              </a:defRPr>
            </a:lvl2pPr>
            <a:lvl3pPr lvl="2" marR="0" rtl="0" algn="l">
              <a:spcBef>
                <a:spcPts val="0"/>
              </a:spcBef>
              <a:spcAft>
                <a:spcPts val="0"/>
              </a:spcAft>
              <a:buSzPts val="1400"/>
              <a:buNone/>
              <a:defRPr b="0" i="0" sz="4400" u="none" cap="none" strike="noStrike">
                <a:solidFill>
                  <a:srgbClr val="3366CC"/>
                </a:solidFill>
                <a:latin typeface="Times New Roman"/>
                <a:ea typeface="Times New Roman"/>
                <a:cs typeface="Times New Roman"/>
                <a:sym typeface="Times New Roman"/>
              </a:defRPr>
            </a:lvl3pPr>
            <a:lvl4pPr lvl="3" marR="0" rtl="0" algn="l">
              <a:spcBef>
                <a:spcPts val="0"/>
              </a:spcBef>
              <a:spcAft>
                <a:spcPts val="0"/>
              </a:spcAft>
              <a:buSzPts val="1400"/>
              <a:buNone/>
              <a:defRPr b="0" i="0" sz="4400" u="none" cap="none" strike="noStrike">
                <a:solidFill>
                  <a:srgbClr val="3366CC"/>
                </a:solidFill>
                <a:latin typeface="Times New Roman"/>
                <a:ea typeface="Times New Roman"/>
                <a:cs typeface="Times New Roman"/>
                <a:sym typeface="Times New Roman"/>
              </a:defRPr>
            </a:lvl4pPr>
            <a:lvl5pPr lvl="4" marR="0" rtl="0" algn="l">
              <a:spcBef>
                <a:spcPts val="0"/>
              </a:spcBef>
              <a:spcAft>
                <a:spcPts val="0"/>
              </a:spcAft>
              <a:buSzPts val="1400"/>
              <a:buNone/>
              <a:defRPr b="0" i="0" sz="4400" u="none" cap="none" strike="noStrike">
                <a:solidFill>
                  <a:srgbClr val="3366CC"/>
                </a:solidFill>
                <a:latin typeface="Times New Roman"/>
                <a:ea typeface="Times New Roman"/>
                <a:cs typeface="Times New Roman"/>
                <a:sym typeface="Times New Roman"/>
              </a:defRPr>
            </a:lvl5pPr>
            <a:lvl6pPr lvl="5" marR="0" rtl="0" algn="l">
              <a:spcBef>
                <a:spcPts val="0"/>
              </a:spcBef>
              <a:spcAft>
                <a:spcPts val="0"/>
              </a:spcAft>
              <a:buSzPts val="1400"/>
              <a:buNone/>
              <a:defRPr b="0" i="0" sz="4400" u="none" cap="none" strike="noStrike">
                <a:solidFill>
                  <a:srgbClr val="3366CC"/>
                </a:solidFill>
                <a:latin typeface="Times New Roman"/>
                <a:ea typeface="Times New Roman"/>
                <a:cs typeface="Times New Roman"/>
                <a:sym typeface="Times New Roman"/>
              </a:defRPr>
            </a:lvl6pPr>
            <a:lvl7pPr lvl="6" marR="0" rtl="0" algn="l">
              <a:spcBef>
                <a:spcPts val="0"/>
              </a:spcBef>
              <a:spcAft>
                <a:spcPts val="0"/>
              </a:spcAft>
              <a:buSzPts val="1400"/>
              <a:buNone/>
              <a:defRPr b="0" i="0" sz="4400" u="none" cap="none" strike="noStrike">
                <a:solidFill>
                  <a:srgbClr val="3366CC"/>
                </a:solidFill>
                <a:latin typeface="Times New Roman"/>
                <a:ea typeface="Times New Roman"/>
                <a:cs typeface="Times New Roman"/>
                <a:sym typeface="Times New Roman"/>
              </a:defRPr>
            </a:lvl7pPr>
            <a:lvl8pPr lvl="7" marR="0" rtl="0" algn="l">
              <a:spcBef>
                <a:spcPts val="0"/>
              </a:spcBef>
              <a:spcAft>
                <a:spcPts val="0"/>
              </a:spcAft>
              <a:buSzPts val="1400"/>
              <a:buNone/>
              <a:defRPr b="0" i="0" sz="4400" u="none" cap="none" strike="noStrike">
                <a:solidFill>
                  <a:srgbClr val="3366CC"/>
                </a:solidFill>
                <a:latin typeface="Times New Roman"/>
                <a:ea typeface="Times New Roman"/>
                <a:cs typeface="Times New Roman"/>
                <a:sym typeface="Times New Roman"/>
              </a:defRPr>
            </a:lvl8pPr>
            <a:lvl9pPr lvl="8" marR="0" rtl="0" algn="l">
              <a:spcBef>
                <a:spcPts val="0"/>
              </a:spcBef>
              <a:spcAft>
                <a:spcPts val="0"/>
              </a:spcAft>
              <a:buSzPts val="1400"/>
              <a:buNone/>
              <a:defRPr b="0" i="0" sz="4400" u="none" cap="none" strike="noStrike">
                <a:solidFill>
                  <a:srgbClr val="3366CC"/>
                </a:solidFill>
                <a:latin typeface="Times New Roman"/>
                <a:ea typeface="Times New Roman"/>
                <a:cs typeface="Times New Roman"/>
                <a:sym typeface="Times New Roman"/>
              </a:defRPr>
            </a:lvl9pPr>
          </a:lstStyle>
          <a:p/>
        </p:txBody>
      </p:sp>
      <p:sp>
        <p:nvSpPr>
          <p:cNvPr id="13" name="Google Shape;13;p53"/>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rgbClr val="003399"/>
              </a:buClr>
              <a:buSzPts val="2800"/>
              <a:buFont typeface="Noto Sans Symbols"/>
              <a:buChar char="■"/>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spcBef>
                <a:spcPts val="480"/>
              </a:spcBef>
              <a:spcAft>
                <a:spcPts val="0"/>
              </a:spcAft>
              <a:buClr>
                <a:srgbClr val="003399"/>
              </a:buClr>
              <a:buSzPts val="2400"/>
              <a:buFont typeface="Noto Sans Symbols"/>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spcBef>
                <a:spcPts val="400"/>
              </a:spcBef>
              <a:spcAft>
                <a:spcPts val="0"/>
              </a:spcAft>
              <a:buClr>
                <a:srgbClr val="003399"/>
              </a:buClr>
              <a:buSzPts val="2000"/>
              <a:buFont typeface="Noto Sans Symbols"/>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spcBef>
                <a:spcPts val="360"/>
              </a:spcBef>
              <a:spcAft>
                <a:spcPts val="0"/>
              </a:spcAft>
              <a:buClr>
                <a:srgbClr val="003399"/>
              </a:buClr>
              <a:buSzPts val="1800"/>
              <a:buFont typeface="Noto Sans Symbols"/>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spcBef>
                <a:spcPts val="360"/>
              </a:spcBef>
              <a:spcAft>
                <a:spcPts val="0"/>
              </a:spcAft>
              <a:buClr>
                <a:srgbClr val="003399"/>
              </a:buClr>
              <a:buSzPts val="1800"/>
              <a:buFont typeface="Noto Sans Symbols"/>
              <a:buChar char="■"/>
              <a:defRPr b="0" i="0" sz="18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rgbClr val="003399"/>
              </a:buClr>
              <a:buSzPts val="2000"/>
              <a:buFont typeface="Noto Sans Symbols"/>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rgbClr val="003399"/>
              </a:buClr>
              <a:buSzPts val="2000"/>
              <a:buFont typeface="Noto Sans Symbols"/>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rgbClr val="003399"/>
              </a:buClr>
              <a:buSzPts val="2000"/>
              <a:buFont typeface="Noto Sans Symbols"/>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rgbClr val="003399"/>
              </a:buClr>
              <a:buSzPts val="2000"/>
              <a:buFont typeface="Noto Sans Symbols"/>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4" name="Google Shape;14;p53"/>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0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15" name="Google Shape;15;p53"/>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sz="10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16" name="Google Shape;16;p53"/>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sz="1000" u="none">
                <a:solidFill>
                  <a:schemeClr val="dk1"/>
                </a:solidFill>
                <a:latin typeface="Times New Roman"/>
                <a:ea typeface="Times New Roman"/>
                <a:cs typeface="Times New Roman"/>
                <a:sym typeface="Times New Roman"/>
              </a:defRPr>
            </a:lvl1pPr>
            <a:lvl2pPr indent="0" lvl="1" marL="0" marR="0" rtl="0" algn="r">
              <a:spcBef>
                <a:spcPts val="0"/>
              </a:spcBef>
              <a:buNone/>
              <a:defRPr b="0" sz="1000" u="none">
                <a:solidFill>
                  <a:schemeClr val="dk1"/>
                </a:solidFill>
                <a:latin typeface="Times New Roman"/>
                <a:ea typeface="Times New Roman"/>
                <a:cs typeface="Times New Roman"/>
                <a:sym typeface="Times New Roman"/>
              </a:defRPr>
            </a:lvl2pPr>
            <a:lvl3pPr indent="0" lvl="2" marL="0" marR="0" rtl="0" algn="r">
              <a:spcBef>
                <a:spcPts val="0"/>
              </a:spcBef>
              <a:buNone/>
              <a:defRPr b="0" sz="1000" u="none">
                <a:solidFill>
                  <a:schemeClr val="dk1"/>
                </a:solidFill>
                <a:latin typeface="Times New Roman"/>
                <a:ea typeface="Times New Roman"/>
                <a:cs typeface="Times New Roman"/>
                <a:sym typeface="Times New Roman"/>
              </a:defRPr>
            </a:lvl3pPr>
            <a:lvl4pPr indent="0" lvl="3" marL="0" marR="0" rtl="0" algn="r">
              <a:spcBef>
                <a:spcPts val="0"/>
              </a:spcBef>
              <a:buNone/>
              <a:defRPr b="0" sz="1000" u="none">
                <a:solidFill>
                  <a:schemeClr val="dk1"/>
                </a:solidFill>
                <a:latin typeface="Times New Roman"/>
                <a:ea typeface="Times New Roman"/>
                <a:cs typeface="Times New Roman"/>
                <a:sym typeface="Times New Roman"/>
              </a:defRPr>
            </a:lvl4pPr>
            <a:lvl5pPr indent="0" lvl="4" marL="0" marR="0" rtl="0" algn="r">
              <a:spcBef>
                <a:spcPts val="0"/>
              </a:spcBef>
              <a:buNone/>
              <a:defRPr b="0" sz="1000" u="none">
                <a:solidFill>
                  <a:schemeClr val="dk1"/>
                </a:solidFill>
                <a:latin typeface="Times New Roman"/>
                <a:ea typeface="Times New Roman"/>
                <a:cs typeface="Times New Roman"/>
                <a:sym typeface="Times New Roman"/>
              </a:defRPr>
            </a:lvl5pPr>
            <a:lvl6pPr indent="0" lvl="5" marL="0" marR="0" rtl="0" algn="r">
              <a:spcBef>
                <a:spcPts val="0"/>
              </a:spcBef>
              <a:buNone/>
              <a:defRPr b="0" sz="1000" u="none">
                <a:solidFill>
                  <a:schemeClr val="dk1"/>
                </a:solidFill>
                <a:latin typeface="Times New Roman"/>
                <a:ea typeface="Times New Roman"/>
                <a:cs typeface="Times New Roman"/>
                <a:sym typeface="Times New Roman"/>
              </a:defRPr>
            </a:lvl6pPr>
            <a:lvl7pPr indent="0" lvl="6" marL="0" marR="0" rtl="0" algn="r">
              <a:spcBef>
                <a:spcPts val="0"/>
              </a:spcBef>
              <a:buNone/>
              <a:defRPr b="0" sz="1000" u="none">
                <a:solidFill>
                  <a:schemeClr val="dk1"/>
                </a:solidFill>
                <a:latin typeface="Times New Roman"/>
                <a:ea typeface="Times New Roman"/>
                <a:cs typeface="Times New Roman"/>
                <a:sym typeface="Times New Roman"/>
              </a:defRPr>
            </a:lvl7pPr>
            <a:lvl8pPr indent="0" lvl="7" marL="0" marR="0" rtl="0" algn="r">
              <a:spcBef>
                <a:spcPts val="0"/>
              </a:spcBef>
              <a:buNone/>
              <a:defRPr b="0" sz="1000" u="none">
                <a:solidFill>
                  <a:schemeClr val="dk1"/>
                </a:solidFill>
                <a:latin typeface="Times New Roman"/>
                <a:ea typeface="Times New Roman"/>
                <a:cs typeface="Times New Roman"/>
                <a:sym typeface="Times New Roman"/>
              </a:defRPr>
            </a:lvl8pPr>
            <a:lvl9pPr indent="0" lvl="8" marL="0" marR="0" rtl="0" algn="r">
              <a:spcBef>
                <a:spcPts val="0"/>
              </a:spcBef>
              <a:buNone/>
              <a:defRPr b="0" sz="10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53"/>
          <p:cNvCxnSpPr/>
          <p:nvPr/>
        </p:nvCxnSpPr>
        <p:spPr>
          <a:xfrm>
            <a:off x="144463" y="1123680"/>
            <a:ext cx="8496300" cy="0"/>
          </a:xfrm>
          <a:prstGeom prst="straightConnector1">
            <a:avLst/>
          </a:prstGeom>
          <a:noFill/>
          <a:ln cap="flat" cmpd="sng" w="9525">
            <a:solidFill>
              <a:srgbClr val="3366CC"/>
            </a:solidFill>
            <a:prstDash val="solid"/>
            <a:round/>
            <a:headEnd len="med" w="med" type="none"/>
            <a:tailEnd len="med" w="med" type="none"/>
          </a:ln>
        </p:spPr>
      </p:cxnSp>
      <p:pic>
        <p:nvPicPr>
          <p:cNvPr id="18" name="Google Shape;18;p53"/>
          <p:cNvPicPr preferRelativeResize="0"/>
          <p:nvPr/>
        </p:nvPicPr>
        <p:blipFill rotWithShape="1">
          <a:blip r:embed="rId2">
            <a:alphaModFix/>
          </a:blip>
          <a:srcRect b="0" l="0" r="0" t="0"/>
          <a:stretch/>
        </p:blipFill>
        <p:spPr>
          <a:xfrm>
            <a:off x="107504" y="1592"/>
            <a:ext cx="1116507" cy="111650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
          <p:cNvSpPr txBox="1"/>
          <p:nvPr>
            <p:ph type="ctrTitle"/>
          </p:nvPr>
        </p:nvSpPr>
        <p:spPr>
          <a:xfrm>
            <a:off x="684213" y="2133600"/>
            <a:ext cx="7772400" cy="1470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400"/>
              <a:t>HỆ ĐIỀU HÀNH</a:t>
            </a:r>
            <a:br>
              <a:rPr b="1" lang="en-US" sz="4400"/>
            </a:br>
            <a:r>
              <a:rPr b="1" lang="en-US" sz="4400"/>
              <a:t>Chương 5 – Đồng bộ (3)</a:t>
            </a:r>
            <a:br>
              <a:rPr b="1" lang="en-US" sz="4400"/>
            </a:br>
            <a:endParaRPr/>
          </a:p>
        </p:txBody>
      </p:sp>
      <p:sp>
        <p:nvSpPr>
          <p:cNvPr id="59" name="Google Shape;59;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2800"/>
              <a:buFont typeface="Noto Sans Symbols"/>
              <a:buNone/>
            </a:pPr>
            <a:r>
              <a:rPr lang="en-US"/>
              <a:t> 5/4/2020</a:t>
            </a:r>
            <a:endParaRPr/>
          </a:p>
        </p:txBody>
      </p:sp>
      <p:sp>
        <p:nvSpPr>
          <p:cNvPr id="60" name="Google Shape;60;p1"/>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5/4/2020</a:t>
            </a:r>
            <a:endParaRPr/>
          </a:p>
        </p:txBody>
      </p:sp>
      <p:sp>
        <p:nvSpPr>
          <p:cNvPr id="61" name="Google Shape;61;p1"/>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62" name="Google Shape;62;p1"/>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0"/>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Hiện thực semaphore (tt)</a:t>
            </a:r>
            <a:endParaRPr/>
          </a:p>
        </p:txBody>
      </p:sp>
      <p:sp>
        <p:nvSpPr>
          <p:cNvPr id="149" name="Google Shape;149;p10"/>
          <p:cNvSpPr txBox="1"/>
          <p:nvPr>
            <p:ph idx="1" type="body"/>
          </p:nvPr>
        </p:nvSpPr>
        <p:spPr>
          <a:xfrm>
            <a:off x="251520" y="1371599"/>
            <a:ext cx="8640960" cy="51530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lang="en-US" sz="2400"/>
              <a:t>Các tác vụ semaphore được hiện thực như sau</a:t>
            </a:r>
            <a:endParaRPr/>
          </a:p>
          <a:p>
            <a:pPr indent="-342900" lvl="0" marL="342900" rtl="0" algn="l">
              <a:lnSpc>
                <a:spcPct val="90000"/>
              </a:lnSpc>
              <a:spcBef>
                <a:spcPts val="300"/>
              </a:spcBef>
              <a:spcAft>
                <a:spcPts val="0"/>
              </a:spcAft>
              <a:buClr>
                <a:schemeClr val="dk1"/>
              </a:buClr>
              <a:buSzPts val="2400"/>
              <a:buNone/>
            </a:pPr>
            <a:r>
              <a:rPr lang="en-US" sz="2400"/>
              <a:t>	</a:t>
            </a:r>
            <a:r>
              <a:rPr lang="en-US" sz="2100">
                <a:latin typeface="Arial"/>
                <a:ea typeface="Arial"/>
                <a:cs typeface="Arial"/>
                <a:sym typeface="Arial"/>
              </a:rPr>
              <a:t>void </a:t>
            </a:r>
            <a:r>
              <a:rPr lang="en-US" sz="2100">
                <a:solidFill>
                  <a:srgbClr val="0000FF"/>
                </a:solidFill>
                <a:latin typeface="Arial"/>
                <a:ea typeface="Arial"/>
                <a:cs typeface="Arial"/>
                <a:sym typeface="Arial"/>
              </a:rPr>
              <a:t>wait(semaphore S) </a:t>
            </a:r>
            <a:r>
              <a:rPr lang="en-US" sz="2100">
                <a:latin typeface="Arial"/>
                <a:ea typeface="Arial"/>
                <a:cs typeface="Arial"/>
                <a:sym typeface="Arial"/>
              </a:rPr>
              <a:t>{	</a:t>
            </a:r>
            <a:br>
              <a:rPr lang="en-US" sz="2100">
                <a:latin typeface="Arial"/>
                <a:ea typeface="Arial"/>
                <a:cs typeface="Arial"/>
                <a:sym typeface="Arial"/>
              </a:rPr>
            </a:br>
            <a:r>
              <a:rPr lang="en-US" sz="2100">
                <a:latin typeface="Arial"/>
                <a:ea typeface="Arial"/>
                <a:cs typeface="Arial"/>
                <a:sym typeface="Arial"/>
              </a:rPr>
              <a:t>	              S.value--;</a:t>
            </a:r>
            <a:endParaRPr/>
          </a:p>
          <a:p>
            <a:pPr indent="-342900" lvl="0" marL="342900" rtl="0" algn="l">
              <a:lnSpc>
                <a:spcPct val="90000"/>
              </a:lnSpc>
              <a:spcBef>
                <a:spcPts val="300"/>
              </a:spcBef>
              <a:spcAft>
                <a:spcPts val="0"/>
              </a:spcAft>
              <a:buClr>
                <a:schemeClr val="dk1"/>
              </a:buClr>
              <a:buSzPts val="2100"/>
              <a:buNone/>
            </a:pPr>
            <a:r>
              <a:rPr lang="en-US" sz="2100">
                <a:latin typeface="Arial"/>
                <a:ea typeface="Arial"/>
                <a:cs typeface="Arial"/>
                <a:sym typeface="Arial"/>
              </a:rPr>
              <a:t>		              if (S.value &lt; 0) { </a:t>
            </a:r>
            <a:endParaRPr/>
          </a:p>
          <a:p>
            <a:pPr indent="-342900" lvl="0" marL="342900" rtl="0" algn="l">
              <a:lnSpc>
                <a:spcPct val="90000"/>
              </a:lnSpc>
              <a:spcBef>
                <a:spcPts val="300"/>
              </a:spcBef>
              <a:spcAft>
                <a:spcPts val="0"/>
              </a:spcAft>
              <a:buClr>
                <a:schemeClr val="dk1"/>
              </a:buClr>
              <a:buSzPts val="2100"/>
              <a:buNone/>
            </a:pPr>
            <a:r>
              <a:rPr lang="en-US" sz="2100">
                <a:latin typeface="Arial"/>
                <a:ea typeface="Arial"/>
                <a:cs typeface="Arial"/>
                <a:sym typeface="Arial"/>
              </a:rPr>
              <a:t>					add this process to S.L;</a:t>
            </a:r>
            <a:br>
              <a:rPr lang="en-US" sz="2100">
                <a:latin typeface="Arial"/>
                <a:ea typeface="Arial"/>
                <a:cs typeface="Arial"/>
                <a:sym typeface="Arial"/>
              </a:rPr>
            </a:br>
            <a:r>
              <a:rPr lang="en-US" sz="2100">
                <a:latin typeface="Arial"/>
                <a:ea typeface="Arial"/>
                <a:cs typeface="Arial"/>
                <a:sym typeface="Arial"/>
              </a:rPr>
              <a:t>				block();</a:t>
            </a:r>
            <a:endParaRPr/>
          </a:p>
          <a:p>
            <a:pPr indent="-342900" lvl="0" marL="342900" rtl="0" algn="l">
              <a:lnSpc>
                <a:spcPct val="90000"/>
              </a:lnSpc>
              <a:spcBef>
                <a:spcPts val="300"/>
              </a:spcBef>
              <a:spcAft>
                <a:spcPts val="0"/>
              </a:spcAft>
              <a:buClr>
                <a:schemeClr val="dk1"/>
              </a:buClr>
              <a:buSzPts val="2100"/>
              <a:buNone/>
            </a:pPr>
            <a:r>
              <a:rPr lang="en-US" sz="2100">
                <a:latin typeface="Arial"/>
                <a:ea typeface="Arial"/>
                <a:cs typeface="Arial"/>
                <a:sym typeface="Arial"/>
              </a:rPr>
              <a:t>		      	}</a:t>
            </a:r>
            <a:br>
              <a:rPr lang="en-US" sz="2100">
                <a:latin typeface="Arial"/>
                <a:ea typeface="Arial"/>
                <a:cs typeface="Arial"/>
                <a:sym typeface="Arial"/>
              </a:rPr>
            </a:br>
            <a:r>
              <a:rPr lang="en-US" sz="2100">
                <a:latin typeface="Arial"/>
                <a:ea typeface="Arial"/>
                <a:cs typeface="Arial"/>
                <a:sym typeface="Arial"/>
              </a:rPr>
              <a:t>	}</a:t>
            </a:r>
            <a:endParaRPr/>
          </a:p>
          <a:p>
            <a:pPr indent="-342900" lvl="0" marL="342900" rtl="0" algn="l">
              <a:lnSpc>
                <a:spcPct val="90000"/>
              </a:lnSpc>
              <a:spcBef>
                <a:spcPts val="300"/>
              </a:spcBef>
              <a:spcAft>
                <a:spcPts val="0"/>
              </a:spcAft>
              <a:buClr>
                <a:schemeClr val="dk1"/>
              </a:buClr>
              <a:buSzPts val="2100"/>
              <a:buNone/>
            </a:pPr>
            <a:r>
              <a:rPr lang="en-US" sz="2100">
                <a:latin typeface="Arial"/>
                <a:ea typeface="Arial"/>
                <a:cs typeface="Arial"/>
                <a:sym typeface="Arial"/>
              </a:rPr>
              <a:t>	void </a:t>
            </a:r>
            <a:r>
              <a:rPr lang="en-US" sz="2100">
                <a:solidFill>
                  <a:srgbClr val="0000FF"/>
                </a:solidFill>
                <a:latin typeface="Arial"/>
                <a:ea typeface="Arial"/>
                <a:cs typeface="Arial"/>
                <a:sym typeface="Arial"/>
              </a:rPr>
              <a:t>signal(semaphore S)</a:t>
            </a:r>
            <a:r>
              <a:rPr lang="en-US" sz="2100">
                <a:latin typeface="Arial"/>
                <a:ea typeface="Arial"/>
                <a:cs typeface="Arial"/>
                <a:sym typeface="Arial"/>
              </a:rPr>
              <a:t> { </a:t>
            </a:r>
            <a:br>
              <a:rPr lang="en-US" sz="2100">
                <a:latin typeface="Arial"/>
                <a:ea typeface="Arial"/>
                <a:cs typeface="Arial"/>
                <a:sym typeface="Arial"/>
              </a:rPr>
            </a:br>
            <a:r>
              <a:rPr lang="en-US" sz="2100">
                <a:latin typeface="Arial"/>
                <a:ea typeface="Arial"/>
                <a:cs typeface="Arial"/>
                <a:sym typeface="Arial"/>
              </a:rPr>
              <a:t>	              S.value++;</a:t>
            </a:r>
            <a:endParaRPr/>
          </a:p>
          <a:p>
            <a:pPr indent="-342900" lvl="0" marL="342900" rtl="0" algn="l">
              <a:lnSpc>
                <a:spcPct val="90000"/>
              </a:lnSpc>
              <a:spcBef>
                <a:spcPts val="300"/>
              </a:spcBef>
              <a:spcAft>
                <a:spcPts val="0"/>
              </a:spcAft>
              <a:buClr>
                <a:schemeClr val="dk1"/>
              </a:buClr>
              <a:buSzPts val="2100"/>
              <a:buNone/>
            </a:pPr>
            <a:r>
              <a:rPr lang="en-US" sz="2100">
                <a:latin typeface="Arial"/>
                <a:ea typeface="Arial"/>
                <a:cs typeface="Arial"/>
                <a:sym typeface="Arial"/>
              </a:rPr>
              <a:t>		              if (S.value &lt;= 0) {</a:t>
            </a:r>
            <a:endParaRPr/>
          </a:p>
          <a:p>
            <a:pPr indent="-342900" lvl="0" marL="342900" rtl="0" algn="l">
              <a:lnSpc>
                <a:spcPct val="90000"/>
              </a:lnSpc>
              <a:spcBef>
                <a:spcPts val="300"/>
              </a:spcBef>
              <a:spcAft>
                <a:spcPts val="0"/>
              </a:spcAft>
              <a:buClr>
                <a:schemeClr val="dk1"/>
              </a:buClr>
              <a:buSzPts val="2100"/>
              <a:buNone/>
            </a:pPr>
            <a:r>
              <a:rPr lang="en-US" sz="2100">
                <a:latin typeface="Arial"/>
                <a:ea typeface="Arial"/>
                <a:cs typeface="Arial"/>
                <a:sym typeface="Arial"/>
              </a:rPr>
              <a:t>					remove a process P from S.L;</a:t>
            </a:r>
            <a:br>
              <a:rPr lang="en-US" sz="2100">
                <a:latin typeface="Arial"/>
                <a:ea typeface="Arial"/>
                <a:cs typeface="Arial"/>
                <a:sym typeface="Arial"/>
              </a:rPr>
            </a:br>
            <a:r>
              <a:rPr lang="en-US" sz="2100">
                <a:latin typeface="Arial"/>
                <a:ea typeface="Arial"/>
                <a:cs typeface="Arial"/>
                <a:sym typeface="Arial"/>
              </a:rPr>
              <a:t>				wakeup(P);</a:t>
            </a:r>
            <a:endParaRPr/>
          </a:p>
          <a:p>
            <a:pPr indent="-342900" lvl="0" marL="342900" rtl="0" algn="l">
              <a:lnSpc>
                <a:spcPct val="90000"/>
              </a:lnSpc>
              <a:spcBef>
                <a:spcPts val="300"/>
              </a:spcBef>
              <a:spcAft>
                <a:spcPts val="0"/>
              </a:spcAft>
              <a:buClr>
                <a:schemeClr val="dk1"/>
              </a:buClr>
              <a:buSzPts val="2100"/>
              <a:buNone/>
            </a:pPr>
            <a:r>
              <a:rPr lang="en-US" sz="2100">
                <a:latin typeface="Arial"/>
                <a:ea typeface="Arial"/>
                <a:cs typeface="Arial"/>
                <a:sym typeface="Arial"/>
              </a:rPr>
              <a:t>		      	}</a:t>
            </a:r>
            <a:endParaRPr/>
          </a:p>
          <a:p>
            <a:pPr indent="-342900" lvl="0" marL="342900" rtl="0" algn="l">
              <a:lnSpc>
                <a:spcPct val="90000"/>
              </a:lnSpc>
              <a:spcBef>
                <a:spcPts val="300"/>
              </a:spcBef>
              <a:spcAft>
                <a:spcPts val="0"/>
              </a:spcAft>
              <a:buClr>
                <a:schemeClr val="dk1"/>
              </a:buClr>
              <a:buSzPts val="2100"/>
              <a:buNone/>
            </a:pPr>
            <a:r>
              <a:rPr lang="en-US" sz="2100">
                <a:latin typeface="Arial"/>
                <a:ea typeface="Arial"/>
                <a:cs typeface="Arial"/>
                <a:sym typeface="Arial"/>
              </a:rPr>
              <a:t>		}</a:t>
            </a:r>
            <a:endParaRPr sz="2100"/>
          </a:p>
        </p:txBody>
      </p:sp>
      <p:sp>
        <p:nvSpPr>
          <p:cNvPr id="150" name="Google Shape;150;p10"/>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5/4/2020</a:t>
            </a:r>
            <a:endParaRPr/>
          </a:p>
        </p:txBody>
      </p:sp>
      <p:sp>
        <p:nvSpPr>
          <p:cNvPr id="151" name="Google Shape;151;p10"/>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152" name="Google Shape;152;p10"/>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1"/>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Hiện thực semaphore (tt)</a:t>
            </a:r>
            <a:endParaRPr/>
          </a:p>
        </p:txBody>
      </p:sp>
      <p:sp>
        <p:nvSpPr>
          <p:cNvPr id="159" name="Google Shape;159;p11"/>
          <p:cNvSpPr txBox="1"/>
          <p:nvPr>
            <p:ph idx="1" type="body"/>
          </p:nvPr>
        </p:nvSpPr>
        <p:spPr>
          <a:xfrm>
            <a:off x="251520" y="1371599"/>
            <a:ext cx="8640960" cy="5153025"/>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SzPts val="2400"/>
              <a:buChar char="■"/>
            </a:pPr>
            <a:r>
              <a:rPr lang="en-US" sz="2400"/>
              <a:t>Khi một process phải chờ trên semaphore S, nó sẽ bị blocked và được đặt trong hàng đợi semaphore</a:t>
            </a:r>
            <a:endParaRPr sz="2400"/>
          </a:p>
          <a:p>
            <a:pPr indent="-285750" lvl="1" marL="742950" rtl="0" algn="l">
              <a:lnSpc>
                <a:spcPct val="150000"/>
              </a:lnSpc>
              <a:spcBef>
                <a:spcPts val="480"/>
              </a:spcBef>
              <a:spcAft>
                <a:spcPts val="0"/>
              </a:spcAft>
              <a:buSzPts val="2400"/>
              <a:buChar char="🞐"/>
            </a:pPr>
            <a:r>
              <a:rPr lang="en-US"/>
              <a:t>Hàng đợi này là danh sách liên kết các PCB</a:t>
            </a:r>
            <a:endParaRPr/>
          </a:p>
          <a:p>
            <a:pPr indent="-342900" lvl="0" marL="342900" rtl="0" algn="l">
              <a:lnSpc>
                <a:spcPct val="150000"/>
              </a:lnSpc>
              <a:spcBef>
                <a:spcPts val="480"/>
              </a:spcBef>
              <a:spcAft>
                <a:spcPts val="0"/>
              </a:spcAft>
              <a:buSzPts val="2400"/>
              <a:buChar char="■"/>
            </a:pPr>
            <a:r>
              <a:rPr lang="en-US" sz="2400"/>
              <a:t>Tác vụ signal() thường sử dụng cơ chế FIFO khi chọn một process từ hàng đợi và đưa vào hàng đợi ready</a:t>
            </a:r>
            <a:endParaRPr/>
          </a:p>
          <a:p>
            <a:pPr indent="-342900" lvl="0" marL="342900" rtl="0" algn="l">
              <a:lnSpc>
                <a:spcPct val="150000"/>
              </a:lnSpc>
              <a:spcBef>
                <a:spcPts val="480"/>
              </a:spcBef>
              <a:spcAft>
                <a:spcPts val="0"/>
              </a:spcAft>
              <a:buSzPts val="2400"/>
              <a:buChar char="■"/>
            </a:pPr>
            <a:r>
              <a:rPr lang="en-US" sz="2400"/>
              <a:t>block() và wakeup() thay đổi trạng thái của process</a:t>
            </a:r>
            <a:endParaRPr sz="2400"/>
          </a:p>
          <a:p>
            <a:pPr indent="-285750" lvl="1" marL="742950" rtl="0" algn="l">
              <a:lnSpc>
                <a:spcPct val="150000"/>
              </a:lnSpc>
              <a:spcBef>
                <a:spcPts val="480"/>
              </a:spcBef>
              <a:spcAft>
                <a:spcPts val="0"/>
              </a:spcAft>
              <a:buSzPts val="2400"/>
              <a:buChar char="🞐"/>
            </a:pPr>
            <a:r>
              <a:rPr lang="en-US"/>
              <a:t>block: chuyển từ running sang waiting</a:t>
            </a:r>
            <a:endParaRPr/>
          </a:p>
          <a:p>
            <a:pPr indent="-285750" lvl="1" marL="742950" rtl="0" algn="l">
              <a:lnSpc>
                <a:spcPct val="150000"/>
              </a:lnSpc>
              <a:spcBef>
                <a:spcPts val="480"/>
              </a:spcBef>
              <a:spcAft>
                <a:spcPts val="0"/>
              </a:spcAft>
              <a:buSzPts val="2400"/>
              <a:buChar char="🞐"/>
            </a:pPr>
            <a:r>
              <a:rPr lang="en-US"/>
              <a:t>wakeup: chuyển từ waiting sang ready</a:t>
            </a:r>
            <a:endParaRPr/>
          </a:p>
        </p:txBody>
      </p:sp>
      <p:sp>
        <p:nvSpPr>
          <p:cNvPr id="160" name="Google Shape;160;p11"/>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5/4/2020</a:t>
            </a:r>
            <a:endParaRPr/>
          </a:p>
        </p:txBody>
      </p:sp>
      <p:sp>
        <p:nvSpPr>
          <p:cNvPr id="161" name="Google Shape;161;p11"/>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162" name="Google Shape;162;p11"/>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2"/>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Ví dụ sử dụng semaphore 1</a:t>
            </a:r>
            <a:endParaRPr/>
          </a:p>
        </p:txBody>
      </p:sp>
      <p:sp>
        <p:nvSpPr>
          <p:cNvPr id="169" name="Google Shape;169;p12"/>
          <p:cNvSpPr txBox="1"/>
          <p:nvPr>
            <p:ph idx="1" type="body"/>
          </p:nvPr>
        </p:nvSpPr>
        <p:spPr>
          <a:xfrm>
            <a:off x="251520" y="1371599"/>
            <a:ext cx="4244280" cy="51530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60"/>
              <a:buChar char="■"/>
            </a:pPr>
            <a:r>
              <a:rPr lang="en-US" sz="2400"/>
              <a:t>Dùng cho n process</a:t>
            </a:r>
            <a:endParaRPr/>
          </a:p>
          <a:p>
            <a:pPr indent="-205740" lvl="0" marL="342900" rtl="0" algn="l">
              <a:spcBef>
                <a:spcPts val="480"/>
              </a:spcBef>
              <a:spcAft>
                <a:spcPts val="0"/>
              </a:spcAft>
              <a:buSzPts val="2160"/>
              <a:buNone/>
            </a:pPr>
            <a:r>
              <a:t/>
            </a:r>
            <a:endParaRPr sz="2400"/>
          </a:p>
          <a:p>
            <a:pPr indent="-342900" lvl="0" marL="342900" rtl="0" algn="l">
              <a:spcBef>
                <a:spcPts val="480"/>
              </a:spcBef>
              <a:spcAft>
                <a:spcPts val="0"/>
              </a:spcAft>
              <a:buSzPts val="2160"/>
              <a:buChar char="■"/>
            </a:pPr>
            <a:r>
              <a:rPr lang="en-US" sz="2400"/>
              <a:t>Khởi tạo S.value = 1</a:t>
            </a:r>
            <a:endParaRPr/>
          </a:p>
          <a:p>
            <a:pPr indent="-342900" lvl="0" marL="342900" rtl="0" algn="l">
              <a:spcBef>
                <a:spcPts val="480"/>
              </a:spcBef>
              <a:spcAft>
                <a:spcPts val="0"/>
              </a:spcAft>
              <a:buSzPts val="2160"/>
              <a:buChar char="■"/>
            </a:pPr>
            <a:r>
              <a:rPr lang="en-US" sz="2400"/>
              <a:t>Chỉ duy nhất một process được vào CS (mutual exclusion)</a:t>
            </a:r>
            <a:endParaRPr/>
          </a:p>
          <a:p>
            <a:pPr indent="-205740" lvl="0" marL="342900" rtl="0" algn="l">
              <a:spcBef>
                <a:spcPts val="480"/>
              </a:spcBef>
              <a:spcAft>
                <a:spcPts val="0"/>
              </a:spcAft>
              <a:buSzPts val="2160"/>
              <a:buNone/>
            </a:pPr>
            <a:r>
              <a:t/>
            </a:r>
            <a:endParaRPr sz="2400"/>
          </a:p>
          <a:p>
            <a:pPr indent="-342900" lvl="0" marL="342900" rtl="0" algn="l">
              <a:spcBef>
                <a:spcPts val="480"/>
              </a:spcBef>
              <a:spcAft>
                <a:spcPts val="0"/>
              </a:spcAft>
              <a:buSzPts val="2160"/>
              <a:buChar char="■"/>
            </a:pPr>
            <a:r>
              <a:rPr lang="en-US" sz="2400"/>
              <a:t>Để cho phép k process vào CS, khởi tạo S.value = k</a:t>
            </a:r>
            <a:endParaRPr/>
          </a:p>
        </p:txBody>
      </p:sp>
      <p:sp>
        <p:nvSpPr>
          <p:cNvPr id="170" name="Google Shape;170;p12"/>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5/4/2020</a:t>
            </a:r>
            <a:endParaRPr/>
          </a:p>
        </p:txBody>
      </p:sp>
      <p:sp>
        <p:nvSpPr>
          <p:cNvPr id="171" name="Google Shape;171;p12"/>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172" name="Google Shape;172;p12"/>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3" name="Google Shape;173;p12"/>
          <p:cNvSpPr txBox="1"/>
          <p:nvPr/>
        </p:nvSpPr>
        <p:spPr>
          <a:xfrm>
            <a:off x="4832350" y="1168400"/>
            <a:ext cx="3956050" cy="5251450"/>
          </a:xfrm>
          <a:prstGeom prst="rect">
            <a:avLst/>
          </a:prstGeom>
          <a:noFill/>
          <a:ln>
            <a:noFill/>
          </a:ln>
        </p:spPr>
        <p:txBody>
          <a:bodyPr anchorCtr="0" anchor="t" bIns="45700" lIns="91425" spcFirstLastPara="1" rIns="91425" wrap="square" tIns="45700">
            <a:noAutofit/>
          </a:bodyPr>
          <a:lstStyle/>
          <a:p>
            <a:pPr indent="0" lvl="0" marL="0" marR="0" rtl="0" algn="l">
              <a:lnSpc>
                <a:spcPct val="104000"/>
              </a:lnSpc>
              <a:spcBef>
                <a:spcPts val="0"/>
              </a:spcBef>
              <a:spcAft>
                <a:spcPts val="0"/>
              </a:spcAft>
              <a:buClr>
                <a:srgbClr val="003399"/>
              </a:buClr>
              <a:buSzPts val="1540"/>
              <a:buFont typeface="Noto Sans Symbols"/>
              <a:buNone/>
            </a:pPr>
            <a:r>
              <a:rPr lang="en-US" sz="2200">
                <a:solidFill>
                  <a:schemeClr val="dk1"/>
                </a:solidFill>
                <a:latin typeface="Times New Roman"/>
                <a:ea typeface="Times New Roman"/>
                <a:cs typeface="Times New Roman"/>
                <a:sym typeface="Times New Roman"/>
              </a:rPr>
              <a:t>Shared data:</a:t>
            </a:r>
            <a:endParaRPr/>
          </a:p>
          <a:p>
            <a:pPr indent="0" lvl="0" marL="0" marR="0" rtl="0" algn="l">
              <a:lnSpc>
                <a:spcPct val="104000"/>
              </a:lnSpc>
              <a:spcBef>
                <a:spcPts val="400"/>
              </a:spcBef>
              <a:spcAft>
                <a:spcPts val="0"/>
              </a:spcAft>
              <a:buClr>
                <a:srgbClr val="003399"/>
              </a:buClr>
              <a:buSzPts val="2200"/>
              <a:buFont typeface="Arial"/>
              <a:buNone/>
            </a:pPr>
            <a:r>
              <a:rPr b="1" lang="en-US" sz="2200">
                <a:solidFill>
                  <a:schemeClr val="dk1"/>
                </a:solidFill>
                <a:latin typeface="Times New Roman"/>
                <a:ea typeface="Times New Roman"/>
                <a:cs typeface="Times New Roman"/>
                <a:sym typeface="Times New Roman"/>
              </a:rPr>
              <a:t>   semaphore  mutex; </a:t>
            </a:r>
            <a:endParaRPr/>
          </a:p>
          <a:p>
            <a:pPr indent="0" lvl="0" marL="0" marR="0" rtl="0" algn="l">
              <a:lnSpc>
                <a:spcPct val="104000"/>
              </a:lnSpc>
              <a:spcBef>
                <a:spcPts val="400"/>
              </a:spcBef>
              <a:spcAft>
                <a:spcPts val="0"/>
              </a:spcAft>
              <a:buClr>
                <a:srgbClr val="003399"/>
              </a:buClr>
              <a:buSzPts val="2200"/>
              <a:buFont typeface="Arial"/>
              <a:buNone/>
            </a:pPr>
            <a:r>
              <a:rPr b="1" lang="en-US" sz="2200">
                <a:solidFill>
                  <a:schemeClr val="dk1"/>
                </a:solidFill>
                <a:latin typeface="Times New Roman"/>
                <a:ea typeface="Times New Roman"/>
                <a:cs typeface="Times New Roman"/>
                <a:sym typeface="Times New Roman"/>
              </a:rPr>
              <a:t>   </a:t>
            </a:r>
            <a:r>
              <a:rPr lang="en-US" sz="2200">
                <a:solidFill>
                  <a:schemeClr val="dk1"/>
                </a:solidFill>
                <a:latin typeface="Times New Roman"/>
                <a:ea typeface="Times New Roman"/>
                <a:cs typeface="Times New Roman"/>
                <a:sym typeface="Times New Roman"/>
              </a:rPr>
              <a:t>/* initially mutex.value</a:t>
            </a:r>
            <a:r>
              <a:rPr i="1" lang="en-US" sz="2200">
                <a:solidFill>
                  <a:schemeClr val="dk1"/>
                </a:solidFill>
                <a:latin typeface="Times New Roman"/>
                <a:ea typeface="Times New Roman"/>
                <a:cs typeface="Times New Roman"/>
                <a:sym typeface="Times New Roman"/>
              </a:rPr>
              <a:t> </a:t>
            </a:r>
            <a:r>
              <a:rPr lang="en-US" sz="2200">
                <a:solidFill>
                  <a:schemeClr val="dk1"/>
                </a:solidFill>
                <a:latin typeface="Times New Roman"/>
                <a:ea typeface="Times New Roman"/>
                <a:cs typeface="Times New Roman"/>
                <a:sym typeface="Times New Roman"/>
              </a:rPr>
              <a:t>= 1 */</a:t>
            </a:r>
            <a:br>
              <a:rPr lang="en-US" sz="2200">
                <a:solidFill>
                  <a:schemeClr val="dk1"/>
                </a:solidFill>
                <a:latin typeface="Times New Roman"/>
                <a:ea typeface="Times New Roman"/>
                <a:cs typeface="Times New Roman"/>
                <a:sym typeface="Times New Roman"/>
              </a:rPr>
            </a:br>
            <a:endParaRPr sz="2200">
              <a:solidFill>
                <a:schemeClr val="dk1"/>
              </a:solidFill>
              <a:latin typeface="Times New Roman"/>
              <a:ea typeface="Times New Roman"/>
              <a:cs typeface="Times New Roman"/>
              <a:sym typeface="Times New Roman"/>
            </a:endParaRPr>
          </a:p>
          <a:p>
            <a:pPr indent="0" lvl="0" marL="0" marR="0" rtl="0" algn="l">
              <a:lnSpc>
                <a:spcPct val="104000"/>
              </a:lnSpc>
              <a:spcBef>
                <a:spcPts val="400"/>
              </a:spcBef>
              <a:spcAft>
                <a:spcPts val="0"/>
              </a:spcAft>
              <a:buClr>
                <a:srgbClr val="003399"/>
              </a:buClr>
              <a:buSzPts val="1540"/>
              <a:buFont typeface="Noto Sans Symbols"/>
              <a:buNone/>
            </a:pPr>
            <a:r>
              <a:rPr lang="en-US" sz="2200">
                <a:solidFill>
                  <a:schemeClr val="dk1"/>
                </a:solidFill>
                <a:latin typeface="Times New Roman"/>
                <a:ea typeface="Times New Roman"/>
                <a:cs typeface="Times New Roman"/>
                <a:sym typeface="Times New Roman"/>
              </a:rPr>
              <a:t>Process </a:t>
            </a:r>
            <a:r>
              <a:rPr i="1" lang="en-US" sz="2200">
                <a:solidFill>
                  <a:schemeClr val="dk1"/>
                </a:solidFill>
                <a:latin typeface="Times New Roman"/>
                <a:ea typeface="Times New Roman"/>
                <a:cs typeface="Times New Roman"/>
                <a:sym typeface="Times New Roman"/>
              </a:rPr>
              <a:t>Pi: </a:t>
            </a:r>
            <a:endParaRPr/>
          </a:p>
          <a:p>
            <a:pPr indent="0" lvl="0" marL="0" marR="0" rtl="0" algn="l">
              <a:lnSpc>
                <a:spcPct val="104000"/>
              </a:lnSpc>
              <a:spcBef>
                <a:spcPts val="400"/>
              </a:spcBef>
              <a:spcAft>
                <a:spcPts val="0"/>
              </a:spcAft>
              <a:buClr>
                <a:srgbClr val="003399"/>
              </a:buClr>
              <a:buSzPts val="1540"/>
              <a:buFont typeface="Arial"/>
              <a:buNone/>
            </a:pPr>
            <a:r>
              <a:rPr lang="en-US" sz="2200">
                <a:solidFill>
                  <a:schemeClr val="dk1"/>
                </a:solidFill>
                <a:latin typeface="Times New Roman"/>
                <a:ea typeface="Times New Roman"/>
                <a:cs typeface="Times New Roman"/>
                <a:sym typeface="Times New Roman"/>
              </a:rPr>
              <a:t>do {</a:t>
            </a:r>
            <a:br>
              <a:rPr lang="en-US" sz="2200">
                <a:solidFill>
                  <a:schemeClr val="dk1"/>
                </a:solidFill>
                <a:latin typeface="Times New Roman"/>
                <a:ea typeface="Times New Roman"/>
                <a:cs typeface="Times New Roman"/>
                <a:sym typeface="Times New Roman"/>
              </a:rPr>
            </a:br>
            <a:r>
              <a:rPr b="1" lang="en-US" sz="2200">
                <a:solidFill>
                  <a:schemeClr val="dk1"/>
                </a:solidFill>
                <a:latin typeface="Times New Roman"/>
                <a:ea typeface="Times New Roman"/>
                <a:cs typeface="Times New Roman"/>
                <a:sym typeface="Times New Roman"/>
              </a:rPr>
              <a:t>    	wait(mutex);</a:t>
            </a:r>
            <a:br>
              <a:rPr b="1" lang="en-US" sz="2200">
                <a:solidFill>
                  <a:schemeClr val="dk1"/>
                </a:solidFill>
                <a:latin typeface="Times New Roman"/>
                <a:ea typeface="Times New Roman"/>
                <a:cs typeface="Times New Roman"/>
                <a:sym typeface="Times New Roman"/>
              </a:rPr>
            </a:br>
            <a:r>
              <a:rPr b="1" lang="en-US" sz="2200">
                <a:solidFill>
                  <a:schemeClr val="dk1"/>
                </a:solidFill>
                <a:latin typeface="Times New Roman"/>
                <a:ea typeface="Times New Roman"/>
                <a:cs typeface="Times New Roman"/>
                <a:sym typeface="Times New Roman"/>
              </a:rPr>
              <a:t>          </a:t>
            </a:r>
            <a:r>
              <a:rPr i="1" lang="en-US" sz="2200">
                <a:solidFill>
                  <a:schemeClr val="dk1"/>
                </a:solidFill>
                <a:latin typeface="Times New Roman"/>
                <a:ea typeface="Times New Roman"/>
                <a:cs typeface="Times New Roman"/>
                <a:sym typeface="Times New Roman"/>
              </a:rPr>
              <a:t>critical section</a:t>
            </a:r>
            <a:endParaRPr/>
          </a:p>
          <a:p>
            <a:pPr indent="0" lvl="0" marL="0" marR="0" rtl="0" algn="l">
              <a:lnSpc>
                <a:spcPct val="104000"/>
              </a:lnSpc>
              <a:spcBef>
                <a:spcPts val="400"/>
              </a:spcBef>
              <a:spcAft>
                <a:spcPts val="0"/>
              </a:spcAft>
              <a:buClr>
                <a:srgbClr val="003399"/>
              </a:buClr>
              <a:buSzPts val="2200"/>
              <a:buFont typeface="Arial"/>
              <a:buNone/>
            </a:pPr>
            <a:r>
              <a:rPr b="1" lang="en-US" sz="2200">
                <a:solidFill>
                  <a:schemeClr val="dk1"/>
                </a:solidFill>
                <a:latin typeface="Times New Roman"/>
                <a:ea typeface="Times New Roman"/>
                <a:cs typeface="Times New Roman"/>
                <a:sym typeface="Times New Roman"/>
              </a:rPr>
              <a:t> 	    	signal(mutex);</a:t>
            </a:r>
            <a:br>
              <a:rPr b="1" lang="en-US" sz="2200">
                <a:solidFill>
                  <a:schemeClr val="dk1"/>
                </a:solidFill>
                <a:latin typeface="Times New Roman"/>
                <a:ea typeface="Times New Roman"/>
                <a:cs typeface="Times New Roman"/>
                <a:sym typeface="Times New Roman"/>
              </a:rPr>
            </a:br>
            <a:r>
              <a:rPr b="1" lang="en-US" sz="2200">
                <a:solidFill>
                  <a:schemeClr val="dk1"/>
                </a:solidFill>
                <a:latin typeface="Times New Roman"/>
                <a:ea typeface="Times New Roman"/>
                <a:cs typeface="Times New Roman"/>
                <a:sym typeface="Times New Roman"/>
              </a:rPr>
              <a:t>          </a:t>
            </a:r>
            <a:r>
              <a:rPr i="1" lang="en-US" sz="2200">
                <a:solidFill>
                  <a:schemeClr val="dk1"/>
                </a:solidFill>
                <a:latin typeface="Times New Roman"/>
                <a:ea typeface="Times New Roman"/>
                <a:cs typeface="Times New Roman"/>
                <a:sym typeface="Times New Roman"/>
              </a:rPr>
              <a:t>remainder section</a:t>
            </a:r>
            <a:br>
              <a:rPr i="1" lang="en-US" sz="2200">
                <a:solidFill>
                  <a:schemeClr val="dk1"/>
                </a:solidFill>
                <a:latin typeface="Times New Roman"/>
                <a:ea typeface="Times New Roman"/>
                <a:cs typeface="Times New Roman"/>
                <a:sym typeface="Times New Roman"/>
              </a:rPr>
            </a:br>
            <a:r>
              <a:rPr lang="en-US" sz="2200">
                <a:solidFill>
                  <a:schemeClr val="dk1"/>
                </a:solidFill>
                <a:latin typeface="Times New Roman"/>
                <a:ea typeface="Times New Roman"/>
                <a:cs typeface="Times New Roman"/>
                <a:sym typeface="Times New Roman"/>
              </a:rPr>
              <a:t>} while (1);</a:t>
            </a:r>
            <a:r>
              <a:rPr baseline="-25000" i="1" lang="en-US" sz="2200">
                <a:solidFill>
                  <a:schemeClr val="dk1"/>
                </a:solidFill>
                <a:latin typeface="Times New Roman"/>
                <a:ea typeface="Times New Roman"/>
                <a:cs typeface="Times New Roman"/>
                <a:sym typeface="Times New Roman"/>
              </a:rPr>
              <a:t> </a:t>
            </a: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3"/>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Ví dụ sử dụng semaphore 2</a:t>
            </a:r>
            <a:endParaRPr/>
          </a:p>
        </p:txBody>
      </p:sp>
      <p:sp>
        <p:nvSpPr>
          <p:cNvPr id="180" name="Google Shape;180;p13"/>
          <p:cNvSpPr txBox="1"/>
          <p:nvPr>
            <p:ph idx="1" type="body"/>
          </p:nvPr>
        </p:nvSpPr>
        <p:spPr>
          <a:xfrm>
            <a:off x="251520" y="1371599"/>
            <a:ext cx="4244280" cy="51530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lang="en-US" sz="2400"/>
              <a:t>Hai process: P1 và P2</a:t>
            </a:r>
            <a:endParaRPr/>
          </a:p>
          <a:p>
            <a:pPr indent="-342900" lvl="0" marL="342900" rtl="0" algn="l">
              <a:spcBef>
                <a:spcPts val="480"/>
              </a:spcBef>
              <a:spcAft>
                <a:spcPts val="0"/>
              </a:spcAft>
              <a:buSzPts val="2400"/>
              <a:buChar char="■"/>
            </a:pPr>
            <a:r>
              <a:rPr lang="en-US" sz="2400"/>
              <a:t>Yêu cầu: lệnh S1 trong P1 cần được thực thi </a:t>
            </a:r>
            <a:r>
              <a:rPr lang="en-US" sz="2400">
                <a:solidFill>
                  <a:srgbClr val="FF0000"/>
                </a:solidFill>
              </a:rPr>
              <a:t>trước</a:t>
            </a:r>
            <a:r>
              <a:rPr lang="en-US" sz="2400"/>
              <a:t> lệnh S2 trong P2</a:t>
            </a:r>
            <a:endParaRPr/>
          </a:p>
          <a:p>
            <a:pPr indent="-342900" lvl="0" marL="342900" rtl="0" algn="l">
              <a:spcBef>
                <a:spcPts val="480"/>
              </a:spcBef>
              <a:spcAft>
                <a:spcPts val="0"/>
              </a:spcAft>
              <a:buSzPts val="2400"/>
              <a:buChar char="■"/>
            </a:pPr>
            <a:r>
              <a:rPr lang="en-US" sz="2400"/>
              <a:t>Định nghĩa semaphore synch để đồng bộ</a:t>
            </a:r>
            <a:endParaRPr/>
          </a:p>
          <a:p>
            <a:pPr indent="-342900" lvl="0" marL="342900" rtl="0" algn="l">
              <a:spcBef>
                <a:spcPts val="480"/>
              </a:spcBef>
              <a:spcAft>
                <a:spcPts val="0"/>
              </a:spcAft>
              <a:buSzPts val="2400"/>
              <a:buChar char="■"/>
            </a:pPr>
            <a:r>
              <a:rPr lang="en-US" sz="2400"/>
              <a:t>Khởi động semaphore:</a:t>
            </a:r>
            <a:endParaRPr/>
          </a:p>
          <a:p>
            <a:pPr indent="0" lvl="0" marL="0" rtl="0" algn="l">
              <a:spcBef>
                <a:spcPts val="480"/>
              </a:spcBef>
              <a:spcAft>
                <a:spcPts val="0"/>
              </a:spcAft>
              <a:buSzPts val="2400"/>
              <a:buFont typeface="Arial"/>
              <a:buNone/>
            </a:pPr>
            <a:r>
              <a:rPr lang="en-US" sz="2400"/>
              <a:t>	synch.value = 0</a:t>
            </a:r>
            <a:endParaRPr sz="2400"/>
          </a:p>
        </p:txBody>
      </p:sp>
      <p:sp>
        <p:nvSpPr>
          <p:cNvPr id="181" name="Google Shape;181;p13"/>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5/4/2020</a:t>
            </a:r>
            <a:endParaRPr/>
          </a:p>
        </p:txBody>
      </p:sp>
      <p:sp>
        <p:nvSpPr>
          <p:cNvPr id="182" name="Google Shape;182;p13"/>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183" name="Google Shape;183;p13"/>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4" name="Google Shape;184;p13"/>
          <p:cNvSpPr txBox="1"/>
          <p:nvPr/>
        </p:nvSpPr>
        <p:spPr>
          <a:xfrm>
            <a:off x="4911030" y="1126951"/>
            <a:ext cx="3956050" cy="5251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3399"/>
              </a:buClr>
              <a:buSzPts val="1750"/>
              <a:buFont typeface="Noto Sans Symbols"/>
              <a:buNone/>
            </a:pPr>
            <a:r>
              <a:rPr lang="en-US" sz="2500">
                <a:solidFill>
                  <a:schemeClr val="dk1"/>
                </a:solidFill>
                <a:latin typeface="Times New Roman"/>
                <a:ea typeface="Times New Roman"/>
                <a:cs typeface="Times New Roman"/>
                <a:sym typeface="Times New Roman"/>
              </a:rPr>
              <a:t>Để đồng bộ hoạt động theo yêu cầu, P1 phải định nghĩa như sau: </a:t>
            </a:r>
            <a:endParaRPr/>
          </a:p>
          <a:p>
            <a:pPr indent="0" lvl="1" marL="285750" marR="0" rtl="0" algn="l">
              <a:spcBef>
                <a:spcPts val="400"/>
              </a:spcBef>
              <a:spcAft>
                <a:spcPts val="0"/>
              </a:spcAft>
              <a:buClr>
                <a:srgbClr val="003399"/>
              </a:buClr>
              <a:buSzPts val="2500"/>
              <a:buFont typeface="Arial"/>
              <a:buNone/>
            </a:pPr>
            <a:r>
              <a:rPr b="0" i="0" lang="en-US" sz="2500" u="none" cap="none" strike="noStrike">
                <a:solidFill>
                  <a:schemeClr val="dk1"/>
                </a:solidFill>
                <a:latin typeface="Times New Roman"/>
                <a:ea typeface="Times New Roman"/>
                <a:cs typeface="Times New Roman"/>
                <a:sym typeface="Times New Roman"/>
              </a:rPr>
              <a:t>	S1;</a:t>
            </a:r>
            <a:endParaRPr/>
          </a:p>
          <a:p>
            <a:pPr indent="0" lvl="1" marL="285750" marR="0" rtl="0" algn="l">
              <a:spcBef>
                <a:spcPts val="400"/>
              </a:spcBef>
              <a:spcAft>
                <a:spcPts val="0"/>
              </a:spcAft>
              <a:buClr>
                <a:srgbClr val="003399"/>
              </a:buClr>
              <a:buSzPts val="2500"/>
              <a:buFont typeface="Arial"/>
              <a:buNone/>
            </a:pPr>
            <a:r>
              <a:rPr b="0" i="0" lang="en-US" sz="2500" u="none" cap="none" strike="noStrike">
                <a:solidFill>
                  <a:schemeClr val="dk1"/>
                </a:solidFill>
                <a:latin typeface="Times New Roman"/>
                <a:ea typeface="Times New Roman"/>
                <a:cs typeface="Times New Roman"/>
                <a:sym typeface="Times New Roman"/>
              </a:rPr>
              <a:t>	signal(synch);</a:t>
            </a:r>
            <a:endParaRPr/>
          </a:p>
          <a:p>
            <a:pPr indent="-276225" lvl="0" marL="387350" marR="0" rtl="0" algn="l">
              <a:spcBef>
                <a:spcPts val="400"/>
              </a:spcBef>
              <a:spcAft>
                <a:spcPts val="0"/>
              </a:spcAft>
              <a:buClr>
                <a:srgbClr val="003399"/>
              </a:buClr>
              <a:buSzPts val="1750"/>
              <a:buFont typeface="Noto Sans Symbols"/>
              <a:buNone/>
            </a:pPr>
            <a:r>
              <a:t/>
            </a:r>
            <a:endParaRPr sz="2500">
              <a:solidFill>
                <a:schemeClr val="dk1"/>
              </a:solidFill>
              <a:latin typeface="Times New Roman"/>
              <a:ea typeface="Times New Roman"/>
              <a:cs typeface="Times New Roman"/>
              <a:sym typeface="Times New Roman"/>
            </a:endParaRPr>
          </a:p>
          <a:p>
            <a:pPr indent="0" lvl="0" marL="0" marR="0" rtl="0" algn="l">
              <a:spcBef>
                <a:spcPts val="500"/>
              </a:spcBef>
              <a:spcAft>
                <a:spcPts val="0"/>
              </a:spcAft>
              <a:buClr>
                <a:srgbClr val="003399"/>
              </a:buClr>
              <a:buSzPts val="1750"/>
              <a:buFont typeface="Noto Sans Symbols"/>
              <a:buNone/>
            </a:pPr>
            <a:r>
              <a:rPr lang="en-US" sz="2500">
                <a:solidFill>
                  <a:schemeClr val="dk1"/>
                </a:solidFill>
                <a:latin typeface="Times New Roman"/>
                <a:ea typeface="Times New Roman"/>
                <a:cs typeface="Times New Roman"/>
                <a:sym typeface="Times New Roman"/>
              </a:rPr>
              <a:t>Và P2 định nghĩa như sau:</a:t>
            </a:r>
            <a:endParaRPr/>
          </a:p>
          <a:p>
            <a:pPr indent="0" lvl="1" marL="285750" marR="0" rtl="0" algn="l">
              <a:spcBef>
                <a:spcPts val="400"/>
              </a:spcBef>
              <a:spcAft>
                <a:spcPts val="0"/>
              </a:spcAft>
              <a:buClr>
                <a:srgbClr val="003399"/>
              </a:buClr>
              <a:buSzPts val="2500"/>
              <a:buFont typeface="Arial"/>
              <a:buNone/>
            </a:pPr>
            <a:r>
              <a:rPr b="0" i="0" lang="en-US" sz="2500" u="none" cap="none" strike="noStrike">
                <a:solidFill>
                  <a:schemeClr val="dk1"/>
                </a:solidFill>
                <a:latin typeface="Times New Roman"/>
                <a:ea typeface="Times New Roman"/>
                <a:cs typeface="Times New Roman"/>
                <a:sym typeface="Times New Roman"/>
              </a:rPr>
              <a:t>	wait(synch);</a:t>
            </a:r>
            <a:endParaRPr/>
          </a:p>
          <a:p>
            <a:pPr indent="0" lvl="1" marL="285750" marR="0" rtl="0" algn="l">
              <a:spcBef>
                <a:spcPts val="400"/>
              </a:spcBef>
              <a:spcAft>
                <a:spcPts val="0"/>
              </a:spcAft>
              <a:buClr>
                <a:srgbClr val="003399"/>
              </a:buClr>
              <a:buSzPts val="2500"/>
              <a:buFont typeface="Arial"/>
              <a:buNone/>
            </a:pPr>
            <a:r>
              <a:rPr b="0" i="0" lang="en-US" sz="2500" u="none" cap="none" strike="noStrike">
                <a:solidFill>
                  <a:schemeClr val="dk1"/>
                </a:solidFill>
                <a:latin typeface="Times New Roman"/>
                <a:ea typeface="Times New Roman"/>
                <a:cs typeface="Times New Roman"/>
                <a:sym typeface="Times New Roman"/>
              </a:rPr>
              <a:t>	S2;</a:t>
            </a:r>
            <a:endParaRPr b="0" i="0" sz="25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4"/>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Ví dụ sử dụng semaphore 3</a:t>
            </a:r>
            <a:endParaRPr/>
          </a:p>
        </p:txBody>
      </p:sp>
      <p:sp>
        <p:nvSpPr>
          <p:cNvPr id="191" name="Google Shape;191;p14"/>
          <p:cNvSpPr txBox="1"/>
          <p:nvPr>
            <p:ph idx="1" type="body"/>
          </p:nvPr>
        </p:nvSpPr>
        <p:spPr>
          <a:xfrm>
            <a:off x="251520" y="1371599"/>
            <a:ext cx="4244280" cy="51530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lang="en-US" sz="2400"/>
              <a:t>Xét 2 tiến trình xử lý đoạn chương trình sau:</a:t>
            </a:r>
            <a:endParaRPr/>
          </a:p>
          <a:p>
            <a:pPr indent="-342900" lvl="0" marL="342900" rtl="0" algn="l">
              <a:spcBef>
                <a:spcPts val="480"/>
              </a:spcBef>
              <a:spcAft>
                <a:spcPts val="0"/>
              </a:spcAft>
              <a:buSzPts val="2400"/>
              <a:buChar char="■"/>
            </a:pPr>
            <a:r>
              <a:rPr lang="en-US" sz="2400"/>
              <a:t>Tiến trình P1 {A1, A2} Tiến trình P2 {B1, B2}</a:t>
            </a:r>
            <a:endParaRPr/>
          </a:p>
          <a:p>
            <a:pPr indent="-342900" lvl="0" marL="342900" rtl="0" algn="l">
              <a:spcBef>
                <a:spcPts val="480"/>
              </a:spcBef>
              <a:spcAft>
                <a:spcPts val="0"/>
              </a:spcAft>
              <a:buSzPts val="2400"/>
              <a:buChar char="■"/>
            </a:pPr>
            <a:r>
              <a:rPr lang="en-US" sz="2400"/>
              <a:t>Đồng bộ hóa hoạt động của 2 tiến trình sao cho cả A1 và B1 đều hoàn tất trước khi A2 và B2 bắt đầu.</a:t>
            </a:r>
            <a:endParaRPr sz="2400"/>
          </a:p>
          <a:p>
            <a:pPr indent="-342900" lvl="0" marL="342900" rtl="0" algn="l">
              <a:spcBef>
                <a:spcPts val="480"/>
              </a:spcBef>
              <a:spcAft>
                <a:spcPts val="0"/>
              </a:spcAft>
              <a:buSzPts val="2400"/>
              <a:buChar char="■"/>
            </a:pPr>
            <a:r>
              <a:rPr lang="en-US" sz="2400"/>
              <a:t>Khởi tạo </a:t>
            </a:r>
            <a:endParaRPr/>
          </a:p>
          <a:p>
            <a:pPr indent="0" lvl="0" marL="0" rtl="0" algn="l">
              <a:spcBef>
                <a:spcPts val="480"/>
              </a:spcBef>
              <a:spcAft>
                <a:spcPts val="0"/>
              </a:spcAft>
              <a:buSzPts val="2400"/>
              <a:buFont typeface="Arial"/>
              <a:buNone/>
            </a:pPr>
            <a:r>
              <a:rPr lang="en-US" sz="2400"/>
              <a:t>semaphore s1.v = s2.v = 0</a:t>
            </a:r>
            <a:endParaRPr sz="2400"/>
          </a:p>
        </p:txBody>
      </p:sp>
      <p:sp>
        <p:nvSpPr>
          <p:cNvPr id="192" name="Google Shape;192;p14"/>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5/4/2020</a:t>
            </a:r>
            <a:endParaRPr/>
          </a:p>
        </p:txBody>
      </p:sp>
      <p:sp>
        <p:nvSpPr>
          <p:cNvPr id="193" name="Google Shape;193;p14"/>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194" name="Google Shape;194;p14"/>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5" name="Google Shape;195;p14"/>
          <p:cNvSpPr txBox="1"/>
          <p:nvPr/>
        </p:nvSpPr>
        <p:spPr>
          <a:xfrm>
            <a:off x="4911030" y="1126951"/>
            <a:ext cx="3956050" cy="5251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3399"/>
              </a:buClr>
              <a:buSzPts val="1750"/>
              <a:buFont typeface="Noto Sans Symbols"/>
              <a:buNone/>
            </a:pPr>
            <a:r>
              <a:rPr lang="en-US" sz="2500">
                <a:solidFill>
                  <a:schemeClr val="dk1"/>
                </a:solidFill>
                <a:latin typeface="Times New Roman"/>
                <a:ea typeface="Times New Roman"/>
                <a:cs typeface="Times New Roman"/>
                <a:sym typeface="Times New Roman"/>
              </a:rPr>
              <a:t>Để đồng bộ hoạt động theo yêu cầu, P1 phải định nghĩa như sau: </a:t>
            </a:r>
            <a:endParaRPr/>
          </a:p>
          <a:p>
            <a:pPr indent="0" lvl="1" marL="285750" marR="0" rtl="0" algn="l">
              <a:spcBef>
                <a:spcPts val="400"/>
              </a:spcBef>
              <a:spcAft>
                <a:spcPts val="0"/>
              </a:spcAft>
              <a:buClr>
                <a:srgbClr val="003399"/>
              </a:buClr>
              <a:buSzPts val="2500"/>
              <a:buFont typeface="Arial"/>
              <a:buNone/>
            </a:pPr>
            <a:r>
              <a:rPr b="0" i="0" lang="en-US" sz="2500" u="none" cap="none" strike="noStrike">
                <a:solidFill>
                  <a:schemeClr val="dk1"/>
                </a:solidFill>
                <a:latin typeface="Times New Roman"/>
                <a:ea typeface="Times New Roman"/>
                <a:cs typeface="Times New Roman"/>
                <a:sym typeface="Times New Roman"/>
              </a:rPr>
              <a:t>	A1;</a:t>
            </a:r>
            <a:endParaRPr/>
          </a:p>
          <a:p>
            <a:pPr indent="0" lvl="1" marL="285750" marR="0" rtl="0" algn="l">
              <a:spcBef>
                <a:spcPts val="400"/>
              </a:spcBef>
              <a:spcAft>
                <a:spcPts val="0"/>
              </a:spcAft>
              <a:buClr>
                <a:srgbClr val="003399"/>
              </a:buClr>
              <a:buSzPts val="2500"/>
              <a:buFont typeface="Arial"/>
              <a:buNone/>
            </a:pPr>
            <a:r>
              <a:rPr b="0" i="0" lang="en-US" sz="2500" u="none" cap="none" strike="noStrike">
                <a:solidFill>
                  <a:schemeClr val="dk1"/>
                </a:solidFill>
                <a:latin typeface="Times New Roman"/>
                <a:ea typeface="Times New Roman"/>
                <a:cs typeface="Times New Roman"/>
                <a:sym typeface="Times New Roman"/>
              </a:rPr>
              <a:t>	signal(s1);,</a:t>
            </a:r>
            <a:endParaRPr/>
          </a:p>
          <a:p>
            <a:pPr indent="0" lvl="1" marL="285750" marR="0" rtl="0" algn="l">
              <a:spcBef>
                <a:spcPts val="400"/>
              </a:spcBef>
              <a:spcAft>
                <a:spcPts val="0"/>
              </a:spcAft>
              <a:buClr>
                <a:srgbClr val="003399"/>
              </a:buClr>
              <a:buSzPts val="2500"/>
              <a:buFont typeface="Arial"/>
              <a:buNone/>
            </a:pPr>
            <a:r>
              <a:rPr b="0" i="0" lang="en-US" sz="2500" u="none" cap="none" strike="noStrike">
                <a:solidFill>
                  <a:schemeClr val="dk1"/>
                </a:solidFill>
                <a:latin typeface="Times New Roman"/>
                <a:ea typeface="Times New Roman"/>
                <a:cs typeface="Times New Roman"/>
                <a:sym typeface="Times New Roman"/>
              </a:rPr>
              <a:t>	wait(s2);</a:t>
            </a:r>
            <a:endParaRPr/>
          </a:p>
          <a:p>
            <a:pPr indent="0" lvl="1" marL="400050" marR="0" rtl="0" algn="l">
              <a:spcBef>
                <a:spcPts val="400"/>
              </a:spcBef>
              <a:spcAft>
                <a:spcPts val="0"/>
              </a:spcAft>
              <a:buClr>
                <a:srgbClr val="003399"/>
              </a:buClr>
              <a:buSzPts val="1750"/>
              <a:buFont typeface="Arial"/>
              <a:buNone/>
            </a:pPr>
            <a:r>
              <a:rPr b="0" i="0" lang="en-US" sz="2500" u="none" cap="none" strike="noStrike">
                <a:solidFill>
                  <a:schemeClr val="dk1"/>
                </a:solidFill>
                <a:latin typeface="Times New Roman"/>
                <a:ea typeface="Times New Roman"/>
                <a:cs typeface="Times New Roman"/>
                <a:sym typeface="Times New Roman"/>
              </a:rPr>
              <a:t>	A2;</a:t>
            </a:r>
            <a:endParaRPr/>
          </a:p>
          <a:p>
            <a:pPr indent="0" lvl="0" marL="0" marR="0" rtl="0" algn="l">
              <a:spcBef>
                <a:spcPts val="500"/>
              </a:spcBef>
              <a:spcAft>
                <a:spcPts val="0"/>
              </a:spcAft>
              <a:buClr>
                <a:srgbClr val="003399"/>
              </a:buClr>
              <a:buSzPts val="1750"/>
              <a:buFont typeface="Noto Sans Symbols"/>
              <a:buNone/>
            </a:pPr>
            <a:r>
              <a:rPr lang="en-US" sz="2500">
                <a:solidFill>
                  <a:schemeClr val="dk1"/>
                </a:solidFill>
                <a:latin typeface="Times New Roman"/>
                <a:ea typeface="Times New Roman"/>
                <a:cs typeface="Times New Roman"/>
                <a:sym typeface="Times New Roman"/>
              </a:rPr>
              <a:t>Và P2 định nghĩa như sau:</a:t>
            </a:r>
            <a:endParaRPr/>
          </a:p>
          <a:p>
            <a:pPr indent="0" lvl="1" marL="285750" marR="0" rtl="0" algn="l">
              <a:spcBef>
                <a:spcPts val="400"/>
              </a:spcBef>
              <a:spcAft>
                <a:spcPts val="0"/>
              </a:spcAft>
              <a:buClr>
                <a:srgbClr val="003399"/>
              </a:buClr>
              <a:buSzPts val="2500"/>
              <a:buFont typeface="Arial"/>
              <a:buNone/>
            </a:pPr>
            <a:r>
              <a:rPr b="0" i="0" lang="en-US" sz="2500" u="none" cap="none" strike="noStrike">
                <a:solidFill>
                  <a:schemeClr val="dk1"/>
                </a:solidFill>
                <a:latin typeface="Times New Roman"/>
                <a:ea typeface="Times New Roman"/>
                <a:cs typeface="Times New Roman"/>
                <a:sym typeface="Times New Roman"/>
              </a:rPr>
              <a:t>	B1</a:t>
            </a:r>
            <a:endParaRPr/>
          </a:p>
          <a:p>
            <a:pPr indent="0" lvl="1" marL="285750" marR="0" rtl="0" algn="l">
              <a:spcBef>
                <a:spcPts val="400"/>
              </a:spcBef>
              <a:spcAft>
                <a:spcPts val="0"/>
              </a:spcAft>
              <a:buClr>
                <a:srgbClr val="003399"/>
              </a:buClr>
              <a:buSzPts val="2500"/>
              <a:buFont typeface="Arial"/>
              <a:buNone/>
            </a:pPr>
            <a:r>
              <a:rPr b="0" i="0" lang="en-US" sz="2500" u="none" cap="none" strike="noStrike">
                <a:solidFill>
                  <a:schemeClr val="dk1"/>
                </a:solidFill>
                <a:latin typeface="Times New Roman"/>
                <a:ea typeface="Times New Roman"/>
                <a:cs typeface="Times New Roman"/>
                <a:sym typeface="Times New Roman"/>
              </a:rPr>
              <a:t>	signal(s2);</a:t>
            </a:r>
            <a:endParaRPr/>
          </a:p>
          <a:p>
            <a:pPr indent="0" lvl="1" marL="285750" marR="0" rtl="0" algn="l">
              <a:spcBef>
                <a:spcPts val="400"/>
              </a:spcBef>
              <a:spcAft>
                <a:spcPts val="0"/>
              </a:spcAft>
              <a:buClr>
                <a:srgbClr val="003399"/>
              </a:buClr>
              <a:buSzPts val="2500"/>
              <a:buFont typeface="Arial"/>
              <a:buNone/>
            </a:pPr>
            <a:r>
              <a:rPr b="0" i="0" lang="en-US" sz="2500" u="none" cap="none" strike="noStrike">
                <a:solidFill>
                  <a:schemeClr val="dk1"/>
                </a:solidFill>
                <a:latin typeface="Times New Roman"/>
                <a:ea typeface="Times New Roman"/>
                <a:cs typeface="Times New Roman"/>
                <a:sym typeface="Times New Roman"/>
              </a:rPr>
              <a:t>	wait(s1);</a:t>
            </a:r>
            <a:endParaRPr/>
          </a:p>
          <a:p>
            <a:pPr indent="0" lvl="1" marL="285750" marR="0" rtl="0" algn="l">
              <a:spcBef>
                <a:spcPts val="400"/>
              </a:spcBef>
              <a:spcAft>
                <a:spcPts val="0"/>
              </a:spcAft>
              <a:buClr>
                <a:srgbClr val="003399"/>
              </a:buClr>
              <a:buSzPts val="2500"/>
              <a:buFont typeface="Arial"/>
              <a:buNone/>
            </a:pPr>
            <a:r>
              <a:rPr b="0" i="0" lang="en-US" sz="2500" u="none" cap="none" strike="noStrike">
                <a:solidFill>
                  <a:schemeClr val="dk1"/>
                </a:solidFill>
                <a:latin typeface="Times New Roman"/>
                <a:ea typeface="Times New Roman"/>
                <a:cs typeface="Times New Roman"/>
                <a:sym typeface="Times New Roman"/>
              </a:rPr>
              <a:t>	B2;</a:t>
            </a:r>
            <a:endParaRPr b="0" i="0" sz="25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5"/>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Nhận xét</a:t>
            </a:r>
            <a:endParaRPr/>
          </a:p>
        </p:txBody>
      </p:sp>
      <p:sp>
        <p:nvSpPr>
          <p:cNvPr id="202" name="Google Shape;202;p15"/>
          <p:cNvSpPr txBox="1"/>
          <p:nvPr>
            <p:ph idx="1" type="body"/>
          </p:nvPr>
        </p:nvSpPr>
        <p:spPr>
          <a:xfrm>
            <a:off x="251520" y="1371600"/>
            <a:ext cx="8640960" cy="4824536"/>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lang="en-US" sz="2400"/>
              <a:t>Khi S.value ≥ 0:  số process có thể thực thi wait(S) mà không bị blocked = S.value</a:t>
            </a:r>
            <a:endParaRPr/>
          </a:p>
          <a:p>
            <a:pPr indent="-342900" lvl="0" marL="342900" rtl="0" algn="l">
              <a:spcBef>
                <a:spcPts val="480"/>
              </a:spcBef>
              <a:spcAft>
                <a:spcPts val="0"/>
              </a:spcAft>
              <a:buSzPts val="2400"/>
              <a:buChar char="■"/>
            </a:pPr>
            <a:r>
              <a:rPr lang="en-US" sz="2400"/>
              <a:t>Khi S.value &lt; 0: số process đang đợi trên S là |S.value|</a:t>
            </a:r>
            <a:endParaRPr sz="2400"/>
          </a:p>
          <a:p>
            <a:pPr indent="-342900" lvl="0" marL="342900" rtl="0" algn="l">
              <a:spcBef>
                <a:spcPts val="480"/>
              </a:spcBef>
              <a:spcAft>
                <a:spcPts val="0"/>
              </a:spcAft>
              <a:buSzPts val="2400"/>
              <a:buChar char="■"/>
            </a:pPr>
            <a:r>
              <a:rPr lang="en-US" sz="2400"/>
              <a:t>Atomic và mutual exclusion: không được xảy ra trường hợp 2 process cùng đang ở trong thân lệnh wait(S) và signal(S) (cùng semaphore S) tại một thời điểm (ngay cả với hệ thống multiprocessor) </a:t>
            </a:r>
            <a:endParaRPr/>
          </a:p>
          <a:p>
            <a:pPr indent="0" lvl="0" marL="0" rtl="0" algn="l">
              <a:spcBef>
                <a:spcPts val="480"/>
              </a:spcBef>
              <a:spcAft>
                <a:spcPts val="0"/>
              </a:spcAft>
              <a:buSzPts val="2400"/>
              <a:buNone/>
            </a:pPr>
            <a:r>
              <a:rPr lang="en-US" sz="2400"/>
              <a:t>⇒ do đó, đoạn mã định nghĩa các lệnh wait(S) và signal(S) cũng chính là vùng tranh chấp</a:t>
            </a:r>
            <a:endParaRPr/>
          </a:p>
          <a:p>
            <a:pPr indent="-190500" lvl="0" marL="342900" rtl="0" algn="l">
              <a:spcBef>
                <a:spcPts val="480"/>
              </a:spcBef>
              <a:spcAft>
                <a:spcPts val="0"/>
              </a:spcAft>
              <a:buSzPts val="2400"/>
              <a:buNone/>
            </a:pPr>
            <a:r>
              <a:t/>
            </a:r>
            <a:endParaRPr sz="2400"/>
          </a:p>
          <a:p>
            <a:pPr indent="-190500" lvl="0" marL="342900" rtl="0" algn="l">
              <a:spcBef>
                <a:spcPts val="480"/>
              </a:spcBef>
              <a:spcAft>
                <a:spcPts val="0"/>
              </a:spcAft>
              <a:buSzPts val="2400"/>
              <a:buNone/>
            </a:pPr>
            <a:r>
              <a:t/>
            </a:r>
            <a:endParaRPr sz="2400"/>
          </a:p>
          <a:p>
            <a:pPr indent="-190500" lvl="0" marL="342900" rtl="0" algn="l">
              <a:spcBef>
                <a:spcPts val="480"/>
              </a:spcBef>
              <a:spcAft>
                <a:spcPts val="0"/>
              </a:spcAft>
              <a:buSzPts val="2400"/>
              <a:buNone/>
            </a:pPr>
            <a:r>
              <a:t/>
            </a:r>
            <a:endParaRPr sz="2400"/>
          </a:p>
        </p:txBody>
      </p:sp>
      <p:sp>
        <p:nvSpPr>
          <p:cNvPr id="203" name="Google Shape;203;p15"/>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5/4/2020</a:t>
            </a:r>
            <a:endParaRPr/>
          </a:p>
        </p:txBody>
      </p:sp>
      <p:sp>
        <p:nvSpPr>
          <p:cNvPr id="204" name="Google Shape;204;p15"/>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205" name="Google Shape;205;p15"/>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6"/>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Nhận xét (tt)</a:t>
            </a:r>
            <a:endParaRPr/>
          </a:p>
        </p:txBody>
      </p:sp>
      <p:sp>
        <p:nvSpPr>
          <p:cNvPr id="211" name="Google Shape;211;p16"/>
          <p:cNvSpPr txBox="1"/>
          <p:nvPr>
            <p:ph idx="1" type="body"/>
          </p:nvPr>
        </p:nvSpPr>
        <p:spPr>
          <a:xfrm>
            <a:off x="251520" y="1371600"/>
            <a:ext cx="8640960" cy="4824536"/>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800"/>
              <a:buChar char="■"/>
            </a:pPr>
            <a:r>
              <a:rPr lang="en-US"/>
              <a:t>Vùng tranh chấp của các tác vụ wait(S) và signal(S) thông thường rất nhỏ: khoảng 10 lệnh.</a:t>
            </a:r>
            <a:endParaRPr/>
          </a:p>
          <a:p>
            <a:pPr indent="-342900" lvl="0" marL="342900" rtl="0" algn="l">
              <a:spcBef>
                <a:spcPts val="560"/>
              </a:spcBef>
              <a:spcAft>
                <a:spcPts val="0"/>
              </a:spcAft>
              <a:buSzPts val="2800"/>
              <a:buChar char="■"/>
            </a:pPr>
            <a:r>
              <a:rPr lang="en-US"/>
              <a:t>Giải pháp cho vùng tranh chấp wait(S) và signal(S)</a:t>
            </a:r>
            <a:endParaRPr/>
          </a:p>
          <a:p>
            <a:pPr indent="-285750" lvl="1" marL="742950" rtl="0" algn="l">
              <a:spcBef>
                <a:spcPts val="500"/>
              </a:spcBef>
              <a:spcAft>
                <a:spcPts val="0"/>
              </a:spcAft>
              <a:buSzPts val="2500"/>
              <a:buChar char="🞐"/>
            </a:pPr>
            <a:r>
              <a:rPr lang="en-US" sz="2500"/>
              <a:t>Uniprocessor: có thể dùng cơ chế cấm ngắt (disable interrupt). Nhưng phương pháp này không làm việc trên hệ thống multiprocessor.</a:t>
            </a:r>
            <a:endParaRPr/>
          </a:p>
          <a:p>
            <a:pPr indent="-285750" lvl="1" marL="742950" rtl="0" algn="l">
              <a:spcBef>
                <a:spcPts val="500"/>
              </a:spcBef>
              <a:spcAft>
                <a:spcPts val="0"/>
              </a:spcAft>
              <a:buSzPts val="2500"/>
              <a:buChar char="🞐"/>
            </a:pPr>
            <a:r>
              <a:rPr lang="en-US" sz="2500"/>
              <a:t>Multiprocessor: có thể dùng các giải pháp software (như giải thuật Dekker, Peterson) hoặc giải pháp hardware (TestAndSet, Swap).</a:t>
            </a:r>
            <a:endParaRPr/>
          </a:p>
          <a:p>
            <a:pPr indent="-285750" lvl="1" marL="742950" rtl="0" algn="l">
              <a:spcBef>
                <a:spcPts val="560"/>
              </a:spcBef>
              <a:spcAft>
                <a:spcPts val="0"/>
              </a:spcAft>
              <a:buSzPts val="2500"/>
              <a:buChar char="🞐"/>
            </a:pPr>
            <a:r>
              <a:rPr lang="en-US" sz="2500"/>
              <a:t>Vì CS rất nhỏ nên chi phí cho busy waiting sẽ rất thấp</a:t>
            </a:r>
            <a:r>
              <a:rPr lang="en-US" sz="2800"/>
              <a:t>.</a:t>
            </a:r>
            <a:endParaRPr/>
          </a:p>
          <a:p>
            <a:pPr indent="-190500" lvl="0" marL="342900" rtl="0" algn="l">
              <a:spcBef>
                <a:spcPts val="480"/>
              </a:spcBef>
              <a:spcAft>
                <a:spcPts val="0"/>
              </a:spcAft>
              <a:buSzPts val="2400"/>
              <a:buNone/>
            </a:pPr>
            <a:r>
              <a:t/>
            </a:r>
            <a:endParaRPr sz="2400"/>
          </a:p>
          <a:p>
            <a:pPr indent="-190500" lvl="0" marL="342900" rtl="0" algn="l">
              <a:spcBef>
                <a:spcPts val="480"/>
              </a:spcBef>
              <a:spcAft>
                <a:spcPts val="0"/>
              </a:spcAft>
              <a:buSzPts val="2400"/>
              <a:buNone/>
            </a:pPr>
            <a:r>
              <a:t/>
            </a:r>
            <a:endParaRPr sz="2400"/>
          </a:p>
          <a:p>
            <a:pPr indent="-190500" lvl="0" marL="342900" rtl="0" algn="l">
              <a:spcBef>
                <a:spcPts val="480"/>
              </a:spcBef>
              <a:spcAft>
                <a:spcPts val="0"/>
              </a:spcAft>
              <a:buSzPts val="2400"/>
              <a:buNone/>
            </a:pPr>
            <a:r>
              <a:t/>
            </a:r>
            <a:endParaRPr sz="2400"/>
          </a:p>
        </p:txBody>
      </p:sp>
      <p:sp>
        <p:nvSpPr>
          <p:cNvPr id="212" name="Google Shape;212;p16"/>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5/4/2020</a:t>
            </a:r>
            <a:endParaRPr/>
          </a:p>
        </p:txBody>
      </p:sp>
      <p:sp>
        <p:nvSpPr>
          <p:cNvPr id="213" name="Google Shape;213;p16"/>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214" name="Google Shape;214;p16"/>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7"/>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Deadlock và starvation</a:t>
            </a:r>
            <a:endParaRPr/>
          </a:p>
        </p:txBody>
      </p:sp>
      <p:sp>
        <p:nvSpPr>
          <p:cNvPr id="220" name="Google Shape;220;p17"/>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200"/>
              <a:buChar char="■"/>
            </a:pPr>
            <a:r>
              <a:rPr lang="en-US" sz="2200"/>
              <a:t>Deadlock: hai hay nhiều process đang chờ đợi vô hạn định một sự kiện không bao giờ xảy ra (vd: sự kiện do một trong các process đang đợi tạo ra).</a:t>
            </a:r>
            <a:endParaRPr/>
          </a:p>
          <a:p>
            <a:pPr indent="-342900" lvl="0" marL="342900" rtl="0" algn="l">
              <a:spcBef>
                <a:spcPts val="440"/>
              </a:spcBef>
              <a:spcAft>
                <a:spcPts val="0"/>
              </a:spcAft>
              <a:buSzPts val="2200"/>
              <a:buChar char="■"/>
            </a:pPr>
            <a:r>
              <a:rPr lang="en-US" sz="2200"/>
              <a:t>Gọi S và Q là hai biến semaphore được khởi tạo = 1</a:t>
            </a:r>
            <a:endParaRPr/>
          </a:p>
          <a:p>
            <a:pPr indent="0" lvl="0" marL="0" rtl="0" algn="l">
              <a:spcBef>
                <a:spcPts val="200"/>
              </a:spcBef>
              <a:spcAft>
                <a:spcPts val="0"/>
              </a:spcAft>
              <a:buSzPts val="2200"/>
              <a:buFont typeface="Arial"/>
              <a:buNone/>
            </a:pPr>
            <a:r>
              <a:rPr lang="en-US" sz="2200"/>
              <a:t>		</a:t>
            </a:r>
            <a:r>
              <a:rPr lang="en-US" sz="1900">
                <a:solidFill>
                  <a:srgbClr val="FF0000"/>
                </a:solidFill>
              </a:rPr>
              <a:t>P0			P1</a:t>
            </a:r>
            <a:endParaRPr/>
          </a:p>
          <a:p>
            <a:pPr indent="0" lvl="0" marL="0" rtl="0" algn="l">
              <a:spcBef>
                <a:spcPts val="200"/>
              </a:spcBef>
              <a:spcAft>
                <a:spcPts val="0"/>
              </a:spcAft>
              <a:buSzPts val="1900"/>
              <a:buFont typeface="Arial"/>
              <a:buNone/>
            </a:pPr>
            <a:r>
              <a:rPr lang="en-US" sz="1900"/>
              <a:t>		wait(S);			wait(Q);</a:t>
            </a:r>
            <a:endParaRPr/>
          </a:p>
          <a:p>
            <a:pPr indent="0" lvl="0" marL="0" rtl="0" algn="l">
              <a:spcBef>
                <a:spcPts val="200"/>
              </a:spcBef>
              <a:spcAft>
                <a:spcPts val="0"/>
              </a:spcAft>
              <a:buSzPts val="1900"/>
              <a:buFont typeface="Arial"/>
              <a:buNone/>
            </a:pPr>
            <a:r>
              <a:rPr lang="en-US" sz="1900"/>
              <a:t>		wait(Q);			wait(S);	 </a:t>
            </a:r>
            <a:endParaRPr sz="1900"/>
          </a:p>
          <a:p>
            <a:pPr indent="0" lvl="0" marL="0" rtl="0" algn="l">
              <a:spcBef>
                <a:spcPts val="200"/>
              </a:spcBef>
              <a:spcAft>
                <a:spcPts val="0"/>
              </a:spcAft>
              <a:buSzPts val="1900"/>
              <a:buFont typeface="Arial"/>
              <a:buNone/>
            </a:pPr>
            <a:r>
              <a:rPr lang="en-US" sz="1900"/>
              <a:t>		     </a:t>
            </a:r>
            <a:endParaRPr/>
          </a:p>
          <a:p>
            <a:pPr indent="0" lvl="0" marL="0" rtl="0" algn="l">
              <a:spcBef>
                <a:spcPts val="200"/>
              </a:spcBef>
              <a:spcAft>
                <a:spcPts val="0"/>
              </a:spcAft>
              <a:buSzPts val="1900"/>
              <a:buFont typeface="Arial"/>
              <a:buNone/>
            </a:pPr>
            <a:r>
              <a:rPr lang="en-US" sz="1900"/>
              <a:t>		signal(S);		signal(Q);</a:t>
            </a:r>
            <a:endParaRPr/>
          </a:p>
          <a:p>
            <a:pPr indent="0" lvl="0" marL="0" rtl="0" algn="l">
              <a:spcBef>
                <a:spcPts val="200"/>
              </a:spcBef>
              <a:spcAft>
                <a:spcPts val="0"/>
              </a:spcAft>
              <a:buSzPts val="1900"/>
              <a:buFont typeface="Arial"/>
              <a:buNone/>
            </a:pPr>
            <a:r>
              <a:rPr lang="en-US" sz="1900"/>
              <a:t>		signal(Q);		signal(S);</a:t>
            </a:r>
            <a:endParaRPr/>
          </a:p>
          <a:p>
            <a:pPr indent="0" lvl="0" marL="0" rtl="0" algn="l">
              <a:spcBef>
                <a:spcPts val="440"/>
              </a:spcBef>
              <a:spcAft>
                <a:spcPts val="0"/>
              </a:spcAft>
              <a:buSzPts val="2200"/>
              <a:buFont typeface="Arial"/>
              <a:buNone/>
            </a:pPr>
            <a:r>
              <a:rPr lang="en-US" sz="2200"/>
              <a:t>P0 thực thi wait(S), rồi P1 thực thi wait(Q), rồi P0 thực thi wait(Q) bị blocked, P1 thực thi wait(S) bị blocked.</a:t>
            </a:r>
            <a:endParaRPr/>
          </a:p>
          <a:p>
            <a:pPr indent="-342900" lvl="0" marL="342900" rtl="0" algn="l">
              <a:spcBef>
                <a:spcPts val="440"/>
              </a:spcBef>
              <a:spcAft>
                <a:spcPts val="0"/>
              </a:spcAft>
              <a:buSzPts val="2200"/>
              <a:buChar char="■"/>
            </a:pPr>
            <a:r>
              <a:rPr lang="en-US" sz="2200"/>
              <a:t>Starvation (indefinite blocking) Một tiến trình có thể không bao giờ được lấy ra khỏi hàng đợi mà nó bị treo trong hàng đợi đó.</a:t>
            </a:r>
            <a:endParaRPr/>
          </a:p>
          <a:p>
            <a:pPr indent="-101600" lvl="2" marL="1143000" rtl="0" algn="l">
              <a:spcBef>
                <a:spcPts val="400"/>
              </a:spcBef>
              <a:spcAft>
                <a:spcPts val="0"/>
              </a:spcAft>
              <a:buSzPts val="2000"/>
              <a:buNone/>
            </a:pPr>
            <a:r>
              <a:t/>
            </a:r>
            <a:endParaRPr/>
          </a:p>
          <a:p>
            <a:pPr indent="-165100" lvl="0" marL="342900" rtl="0" algn="l">
              <a:spcBef>
                <a:spcPts val="560"/>
              </a:spcBef>
              <a:spcAft>
                <a:spcPts val="0"/>
              </a:spcAft>
              <a:buSzPts val="2800"/>
              <a:buNone/>
            </a:pPr>
            <a:r>
              <a:t/>
            </a:r>
            <a:endParaRPr/>
          </a:p>
          <a:p>
            <a:pPr indent="-165100" lvl="0" marL="342900" rtl="0" algn="l">
              <a:spcBef>
                <a:spcPts val="560"/>
              </a:spcBef>
              <a:spcAft>
                <a:spcPts val="0"/>
              </a:spcAft>
              <a:buSzPts val="2800"/>
              <a:buNone/>
            </a:pPr>
            <a:r>
              <a:t/>
            </a:r>
            <a:endParaRPr/>
          </a:p>
          <a:p>
            <a:pPr indent="-165100" lvl="0" marL="342900" rtl="0" algn="l">
              <a:spcBef>
                <a:spcPts val="560"/>
              </a:spcBef>
              <a:spcAft>
                <a:spcPts val="0"/>
              </a:spcAft>
              <a:buSzPts val="2800"/>
              <a:buNone/>
            </a:pPr>
            <a:r>
              <a:t/>
            </a:r>
            <a:endParaRPr/>
          </a:p>
        </p:txBody>
      </p:sp>
      <p:sp>
        <p:nvSpPr>
          <p:cNvPr id="221" name="Google Shape;221;p17"/>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5/4/2020</a:t>
            </a:r>
            <a:endParaRPr/>
          </a:p>
        </p:txBody>
      </p:sp>
      <p:sp>
        <p:nvSpPr>
          <p:cNvPr id="222" name="Google Shape;222;p17"/>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223" name="Google Shape;223;p17"/>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8"/>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Các loại semaphore</a:t>
            </a:r>
            <a:endParaRPr/>
          </a:p>
        </p:txBody>
      </p:sp>
      <p:sp>
        <p:nvSpPr>
          <p:cNvPr id="229" name="Google Shape;229;p18"/>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800"/>
              <a:buChar char="■"/>
            </a:pPr>
            <a:r>
              <a:rPr lang="en-US"/>
              <a:t>Counting semaphore: một số nguyên có giá trị không hạn chế.</a:t>
            </a:r>
            <a:endParaRPr/>
          </a:p>
          <a:p>
            <a:pPr indent="-342900" lvl="0" marL="342900" rtl="0" algn="l">
              <a:spcBef>
                <a:spcPts val="560"/>
              </a:spcBef>
              <a:spcAft>
                <a:spcPts val="0"/>
              </a:spcAft>
              <a:buSzPts val="2800"/>
              <a:buChar char="■"/>
            </a:pPr>
            <a:r>
              <a:rPr lang="en-US"/>
              <a:t>Binary semaphore: có trị là 0 hay 1. Binary semaphore rất dễ hiện thực.</a:t>
            </a:r>
            <a:endParaRPr/>
          </a:p>
          <a:p>
            <a:pPr indent="-342900" lvl="0" marL="342900" rtl="0" algn="l">
              <a:spcBef>
                <a:spcPts val="560"/>
              </a:spcBef>
              <a:spcAft>
                <a:spcPts val="0"/>
              </a:spcAft>
              <a:buSzPts val="2800"/>
              <a:buChar char="■"/>
            </a:pPr>
            <a:r>
              <a:rPr lang="en-US"/>
              <a:t>Có thể hiện thực counting semaphore bằng binary semaphore</a:t>
            </a:r>
            <a:endParaRPr sz="2800"/>
          </a:p>
        </p:txBody>
      </p:sp>
      <p:sp>
        <p:nvSpPr>
          <p:cNvPr id="230" name="Google Shape;230;p18"/>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5/4/2020</a:t>
            </a:r>
            <a:endParaRPr/>
          </a:p>
        </p:txBody>
      </p:sp>
      <p:sp>
        <p:nvSpPr>
          <p:cNvPr id="231" name="Google Shape;231;p18"/>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232" name="Google Shape;232;p18"/>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9"/>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Các bài toán đồng bộ kinh điển</a:t>
            </a:r>
            <a:endParaRPr/>
          </a:p>
        </p:txBody>
      </p:sp>
      <p:sp>
        <p:nvSpPr>
          <p:cNvPr id="238" name="Google Shape;238;p19"/>
          <p:cNvSpPr txBox="1"/>
          <p:nvPr>
            <p:ph idx="1" type="body"/>
          </p:nvPr>
        </p:nvSpPr>
        <p:spPr>
          <a:xfrm>
            <a:off x="251520" y="1412776"/>
            <a:ext cx="8435280" cy="4911824"/>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800"/>
              <a:buChar char="■"/>
            </a:pPr>
            <a:r>
              <a:rPr lang="en-US"/>
              <a:t>Bounded Buffer Problem</a:t>
            </a:r>
            <a:endParaRPr/>
          </a:p>
          <a:p>
            <a:pPr indent="-342900" lvl="0" marL="342900" rtl="0" algn="l">
              <a:spcBef>
                <a:spcPts val="560"/>
              </a:spcBef>
              <a:spcAft>
                <a:spcPts val="0"/>
              </a:spcAft>
              <a:buSzPts val="2800"/>
              <a:buChar char="■"/>
            </a:pPr>
            <a:r>
              <a:rPr lang="en-US"/>
              <a:t>Dining-Philosophers Problem</a:t>
            </a:r>
            <a:endParaRPr/>
          </a:p>
          <a:p>
            <a:pPr indent="-342900" lvl="0" marL="342900" rtl="0" algn="l">
              <a:spcBef>
                <a:spcPts val="560"/>
              </a:spcBef>
              <a:spcAft>
                <a:spcPts val="0"/>
              </a:spcAft>
              <a:buSzPts val="2800"/>
              <a:buChar char="■"/>
            </a:pPr>
            <a:r>
              <a:rPr lang="en-US"/>
              <a:t>Readers and Writers Problem</a:t>
            </a:r>
            <a:endParaRPr/>
          </a:p>
          <a:p>
            <a:pPr indent="-165100" lvl="0" marL="342900" rtl="0" algn="l">
              <a:spcBef>
                <a:spcPts val="560"/>
              </a:spcBef>
              <a:spcAft>
                <a:spcPts val="0"/>
              </a:spcAft>
              <a:buSzPts val="2800"/>
              <a:buNone/>
            </a:pPr>
            <a:r>
              <a:t/>
            </a:r>
            <a:endParaRPr>
              <a:solidFill>
                <a:srgbClr val="0070C0"/>
              </a:solidFill>
            </a:endParaRPr>
          </a:p>
        </p:txBody>
      </p:sp>
      <p:sp>
        <p:nvSpPr>
          <p:cNvPr id="239" name="Google Shape;239;p19"/>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5/4/2020</a:t>
            </a:r>
            <a:endParaRPr/>
          </a:p>
        </p:txBody>
      </p:sp>
      <p:sp>
        <p:nvSpPr>
          <p:cNvPr id="240" name="Google Shape;240;p19"/>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241" name="Google Shape;241;p19"/>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2"/>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Ôn tập chương 5 (2)</a:t>
            </a:r>
            <a:endParaRPr/>
          </a:p>
        </p:txBody>
      </p:sp>
      <p:sp>
        <p:nvSpPr>
          <p:cNvPr id="69" name="Google Shape;69;p2"/>
          <p:cNvSpPr txBox="1"/>
          <p:nvPr>
            <p:ph idx="1" type="body"/>
          </p:nvPr>
        </p:nvSpPr>
        <p:spPr>
          <a:xfrm>
            <a:off x="251520" y="1371600"/>
            <a:ext cx="8640960" cy="4824536"/>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3000"/>
              <a:buChar char="■"/>
            </a:pPr>
            <a:r>
              <a:rPr lang="en-US" sz="3000"/>
              <a:t>Khi nào thì xảy ra tranh chấp race condition?</a:t>
            </a:r>
            <a:endParaRPr/>
          </a:p>
          <a:p>
            <a:pPr indent="-342900" lvl="0" marL="342900" rtl="0" algn="l">
              <a:spcBef>
                <a:spcPts val="600"/>
              </a:spcBef>
              <a:spcAft>
                <a:spcPts val="0"/>
              </a:spcAft>
              <a:buSzPts val="3000"/>
              <a:buChar char="■"/>
            </a:pPr>
            <a:r>
              <a:rPr lang="en-US" sz="3000"/>
              <a:t>Vấn đề Critical Section là gì?</a:t>
            </a:r>
            <a:endParaRPr/>
          </a:p>
          <a:p>
            <a:pPr indent="-342900" lvl="0" marL="342900" rtl="0" algn="l">
              <a:spcBef>
                <a:spcPts val="600"/>
              </a:spcBef>
              <a:spcAft>
                <a:spcPts val="0"/>
              </a:spcAft>
              <a:buSzPts val="3000"/>
              <a:buChar char="■"/>
            </a:pPr>
            <a:r>
              <a:rPr lang="en-US" sz="3000"/>
              <a:t>Yêu cầu của lời giải cho CS problem?</a:t>
            </a:r>
            <a:endParaRPr/>
          </a:p>
          <a:p>
            <a:pPr indent="-342900" lvl="0" marL="342900" rtl="0" algn="l">
              <a:spcBef>
                <a:spcPts val="600"/>
              </a:spcBef>
              <a:spcAft>
                <a:spcPts val="0"/>
              </a:spcAft>
              <a:buSzPts val="3000"/>
              <a:buChar char="■"/>
            </a:pPr>
            <a:r>
              <a:rPr lang="en-US" sz="3000"/>
              <a:t>Có mấy loại giải pháp? Kể tên?</a:t>
            </a:r>
            <a:endParaRPr/>
          </a:p>
          <a:p>
            <a:pPr indent="-190500" lvl="0" marL="342900" rtl="0" algn="l">
              <a:spcBef>
                <a:spcPts val="480"/>
              </a:spcBef>
              <a:spcAft>
                <a:spcPts val="0"/>
              </a:spcAft>
              <a:buSzPts val="2400"/>
              <a:buNone/>
            </a:pPr>
            <a:r>
              <a:t/>
            </a:r>
            <a:endParaRPr sz="2400"/>
          </a:p>
          <a:p>
            <a:pPr indent="-190500" lvl="0" marL="342900" rtl="0" algn="l">
              <a:spcBef>
                <a:spcPts val="480"/>
              </a:spcBef>
              <a:spcAft>
                <a:spcPts val="0"/>
              </a:spcAft>
              <a:buSzPts val="2400"/>
              <a:buNone/>
            </a:pPr>
            <a:r>
              <a:t/>
            </a:r>
            <a:endParaRPr sz="2400"/>
          </a:p>
          <a:p>
            <a:pPr indent="-190500" lvl="0" marL="342900" rtl="0" algn="l">
              <a:spcBef>
                <a:spcPts val="480"/>
              </a:spcBef>
              <a:spcAft>
                <a:spcPts val="0"/>
              </a:spcAft>
              <a:buSzPts val="2400"/>
              <a:buNone/>
            </a:pPr>
            <a:r>
              <a:t/>
            </a:r>
            <a:endParaRPr sz="2400"/>
          </a:p>
        </p:txBody>
      </p:sp>
      <p:sp>
        <p:nvSpPr>
          <p:cNvPr id="70" name="Google Shape;70;p2"/>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5/4/2020</a:t>
            </a:r>
            <a:endParaRPr/>
          </a:p>
        </p:txBody>
      </p:sp>
      <p:sp>
        <p:nvSpPr>
          <p:cNvPr id="71" name="Google Shape;71;p2"/>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72" name="Google Shape;72;p2"/>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0"/>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2800"/>
              <a:t>Bài toán bounded buffer</a:t>
            </a:r>
            <a:endParaRPr sz="2800"/>
          </a:p>
        </p:txBody>
      </p:sp>
      <p:sp>
        <p:nvSpPr>
          <p:cNvPr id="247" name="Google Shape;247;p20"/>
          <p:cNvSpPr txBox="1"/>
          <p:nvPr>
            <p:ph idx="1" type="body"/>
          </p:nvPr>
        </p:nvSpPr>
        <p:spPr>
          <a:xfrm>
            <a:off x="251520" y="1412776"/>
            <a:ext cx="8435280" cy="4911824"/>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800"/>
              <a:buChar char="■"/>
            </a:pPr>
            <a:r>
              <a:rPr lang="en-US"/>
              <a:t>Dữ liệu chia sẻ:</a:t>
            </a:r>
            <a:endParaRPr/>
          </a:p>
          <a:p>
            <a:pPr indent="-285750" lvl="1" marL="742950" rtl="0" algn="l">
              <a:spcBef>
                <a:spcPts val="560"/>
              </a:spcBef>
              <a:spcAft>
                <a:spcPts val="0"/>
              </a:spcAft>
              <a:buSzPts val="2800"/>
              <a:buChar char="🞐"/>
            </a:pPr>
            <a:r>
              <a:rPr lang="en-US" sz="2800"/>
              <a:t>Semaphore full, empty, mutex;</a:t>
            </a:r>
            <a:endParaRPr sz="2800"/>
          </a:p>
          <a:p>
            <a:pPr indent="-342900" lvl="0" marL="342900" rtl="0" algn="l">
              <a:spcBef>
                <a:spcPts val="560"/>
              </a:spcBef>
              <a:spcAft>
                <a:spcPts val="0"/>
              </a:spcAft>
              <a:buSzPts val="2800"/>
              <a:buChar char="■"/>
            </a:pPr>
            <a:r>
              <a:rPr lang="en-US"/>
              <a:t>Khởi tạo:</a:t>
            </a:r>
            <a:endParaRPr/>
          </a:p>
          <a:p>
            <a:pPr indent="-285750" lvl="1" marL="742950" rtl="0" algn="l">
              <a:spcBef>
                <a:spcPts val="500"/>
              </a:spcBef>
              <a:spcAft>
                <a:spcPts val="0"/>
              </a:spcAft>
              <a:buSzPts val="2500"/>
              <a:buChar char="🞐"/>
            </a:pPr>
            <a:r>
              <a:rPr lang="en-US" sz="2500"/>
              <a:t>full      = 0;	/* số buffers đầy   */</a:t>
            </a:r>
            <a:endParaRPr/>
          </a:p>
          <a:p>
            <a:pPr indent="-285750" lvl="1" marL="742950" rtl="0" algn="l">
              <a:spcBef>
                <a:spcPts val="500"/>
              </a:spcBef>
              <a:spcAft>
                <a:spcPts val="0"/>
              </a:spcAft>
              <a:buSzPts val="2500"/>
              <a:buChar char="🞐"/>
            </a:pPr>
            <a:r>
              <a:rPr lang="en-US" sz="2500"/>
              <a:t>empty = n;	/* số buffers trống */</a:t>
            </a:r>
            <a:endParaRPr/>
          </a:p>
          <a:p>
            <a:pPr indent="-285750" lvl="1" marL="742950" rtl="0" algn="l">
              <a:spcBef>
                <a:spcPts val="500"/>
              </a:spcBef>
              <a:spcAft>
                <a:spcPts val="0"/>
              </a:spcAft>
              <a:buSzPts val="2500"/>
              <a:buChar char="🞐"/>
            </a:pPr>
            <a:r>
              <a:rPr lang="en-US" sz="2500"/>
              <a:t>mutex = 1;</a:t>
            </a:r>
            <a:endParaRPr/>
          </a:p>
        </p:txBody>
      </p:sp>
      <p:sp>
        <p:nvSpPr>
          <p:cNvPr id="248" name="Google Shape;248;p20"/>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5/4/2020</a:t>
            </a:r>
            <a:endParaRPr/>
          </a:p>
        </p:txBody>
      </p:sp>
      <p:sp>
        <p:nvSpPr>
          <p:cNvPr id="249" name="Google Shape;249;p20"/>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250" name="Google Shape;250;p20"/>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1" name="Google Shape;251;p20"/>
          <p:cNvSpPr/>
          <p:nvPr/>
        </p:nvSpPr>
        <p:spPr>
          <a:xfrm>
            <a:off x="3206750" y="5165725"/>
            <a:ext cx="541338" cy="5588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Verdana"/>
              <a:ea typeface="Verdana"/>
              <a:cs typeface="Verdana"/>
              <a:sym typeface="Verdana"/>
            </a:endParaRPr>
          </a:p>
        </p:txBody>
      </p:sp>
      <p:sp>
        <p:nvSpPr>
          <p:cNvPr id="252" name="Google Shape;252;p20"/>
          <p:cNvSpPr/>
          <p:nvPr/>
        </p:nvSpPr>
        <p:spPr>
          <a:xfrm>
            <a:off x="3746500" y="5165725"/>
            <a:ext cx="541338" cy="5588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Verdana"/>
              <a:ea typeface="Verdana"/>
              <a:cs typeface="Verdana"/>
              <a:sym typeface="Verdana"/>
            </a:endParaRPr>
          </a:p>
        </p:txBody>
      </p:sp>
      <p:sp>
        <p:nvSpPr>
          <p:cNvPr id="253" name="Google Shape;253;p20"/>
          <p:cNvSpPr/>
          <p:nvPr/>
        </p:nvSpPr>
        <p:spPr>
          <a:xfrm>
            <a:off x="4292600" y="5165725"/>
            <a:ext cx="541338" cy="558800"/>
          </a:xfrm>
          <a:prstGeom prst="rect">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Verdana"/>
              <a:ea typeface="Verdana"/>
              <a:cs typeface="Verdana"/>
              <a:sym typeface="Verdana"/>
            </a:endParaRPr>
          </a:p>
        </p:txBody>
      </p:sp>
      <p:sp>
        <p:nvSpPr>
          <p:cNvPr id="254" name="Google Shape;254;p20"/>
          <p:cNvSpPr/>
          <p:nvPr/>
        </p:nvSpPr>
        <p:spPr>
          <a:xfrm>
            <a:off x="4832350" y="5165725"/>
            <a:ext cx="541338" cy="558800"/>
          </a:xfrm>
          <a:prstGeom prst="rect">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Verdana"/>
              <a:ea typeface="Verdana"/>
              <a:cs typeface="Verdana"/>
              <a:sym typeface="Verdana"/>
            </a:endParaRPr>
          </a:p>
        </p:txBody>
      </p:sp>
      <p:sp>
        <p:nvSpPr>
          <p:cNvPr id="255" name="Google Shape;255;p20"/>
          <p:cNvSpPr/>
          <p:nvPr/>
        </p:nvSpPr>
        <p:spPr>
          <a:xfrm>
            <a:off x="5365750" y="5165725"/>
            <a:ext cx="541338" cy="558800"/>
          </a:xfrm>
          <a:prstGeom prst="rect">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Verdana"/>
              <a:ea typeface="Verdana"/>
              <a:cs typeface="Verdana"/>
              <a:sym typeface="Verdana"/>
            </a:endParaRPr>
          </a:p>
        </p:txBody>
      </p:sp>
      <p:sp>
        <p:nvSpPr>
          <p:cNvPr id="256" name="Google Shape;256;p20"/>
          <p:cNvSpPr/>
          <p:nvPr/>
        </p:nvSpPr>
        <p:spPr>
          <a:xfrm>
            <a:off x="5908675" y="5165725"/>
            <a:ext cx="541338" cy="558800"/>
          </a:xfrm>
          <a:prstGeom prst="rect">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Verdana"/>
              <a:ea typeface="Verdana"/>
              <a:cs typeface="Verdana"/>
              <a:sym typeface="Verdana"/>
            </a:endParaRPr>
          </a:p>
        </p:txBody>
      </p:sp>
      <p:sp>
        <p:nvSpPr>
          <p:cNvPr id="257" name="Google Shape;257;p20"/>
          <p:cNvSpPr/>
          <p:nvPr/>
        </p:nvSpPr>
        <p:spPr>
          <a:xfrm>
            <a:off x="6442075" y="5165725"/>
            <a:ext cx="541338" cy="558800"/>
          </a:xfrm>
          <a:prstGeom prst="rect">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Verdana"/>
              <a:ea typeface="Verdana"/>
              <a:cs typeface="Verdana"/>
              <a:sym typeface="Verdana"/>
            </a:endParaRPr>
          </a:p>
        </p:txBody>
      </p:sp>
      <p:sp>
        <p:nvSpPr>
          <p:cNvPr id="258" name="Google Shape;258;p20"/>
          <p:cNvSpPr/>
          <p:nvPr/>
        </p:nvSpPr>
        <p:spPr>
          <a:xfrm>
            <a:off x="6981825" y="5165725"/>
            <a:ext cx="541338" cy="5588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Verdana"/>
              <a:ea typeface="Verdana"/>
              <a:cs typeface="Verdana"/>
              <a:sym typeface="Verdana"/>
            </a:endParaRPr>
          </a:p>
        </p:txBody>
      </p:sp>
      <p:sp>
        <p:nvSpPr>
          <p:cNvPr id="259" name="Google Shape;259;p20"/>
          <p:cNvSpPr/>
          <p:nvPr/>
        </p:nvSpPr>
        <p:spPr>
          <a:xfrm>
            <a:off x="7515225" y="5165725"/>
            <a:ext cx="541338" cy="5588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Verdana"/>
              <a:ea typeface="Verdana"/>
              <a:cs typeface="Verdana"/>
              <a:sym typeface="Verdana"/>
            </a:endParaRPr>
          </a:p>
        </p:txBody>
      </p:sp>
      <p:cxnSp>
        <p:nvCxnSpPr>
          <p:cNvPr id="260" name="Google Shape;260;p20"/>
          <p:cNvCxnSpPr/>
          <p:nvPr/>
        </p:nvCxnSpPr>
        <p:spPr>
          <a:xfrm rot="10800000">
            <a:off x="4556125" y="5727700"/>
            <a:ext cx="0" cy="615950"/>
          </a:xfrm>
          <a:prstGeom prst="straightConnector1">
            <a:avLst/>
          </a:prstGeom>
          <a:noFill/>
          <a:ln cap="flat" cmpd="sng" w="9525">
            <a:solidFill>
              <a:schemeClr val="dk1"/>
            </a:solidFill>
            <a:prstDash val="solid"/>
            <a:round/>
            <a:headEnd len="med" w="med" type="none"/>
            <a:tailEnd len="lg" w="lg" type="stealth"/>
          </a:ln>
        </p:spPr>
      </p:cxnSp>
      <p:sp>
        <p:nvSpPr>
          <p:cNvPr id="261" name="Google Shape;261;p20"/>
          <p:cNvSpPr txBox="1"/>
          <p:nvPr/>
        </p:nvSpPr>
        <p:spPr>
          <a:xfrm>
            <a:off x="3817938" y="5881688"/>
            <a:ext cx="62865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Arial"/>
              <a:buNone/>
            </a:pPr>
            <a:r>
              <a:rPr lang="en-US" sz="2400">
                <a:solidFill>
                  <a:schemeClr val="dk1"/>
                </a:solidFill>
                <a:latin typeface="Helvetica Neue"/>
                <a:ea typeface="Helvetica Neue"/>
                <a:cs typeface="Helvetica Neue"/>
                <a:sym typeface="Helvetica Neue"/>
              </a:rPr>
              <a:t>out</a:t>
            </a:r>
            <a:endParaRPr/>
          </a:p>
        </p:txBody>
      </p:sp>
      <p:sp>
        <p:nvSpPr>
          <p:cNvPr id="262" name="Google Shape;262;p20"/>
          <p:cNvSpPr txBox="1"/>
          <p:nvPr/>
        </p:nvSpPr>
        <p:spPr>
          <a:xfrm>
            <a:off x="1193800" y="5205413"/>
            <a:ext cx="1431925"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Arial"/>
              <a:buNone/>
            </a:pPr>
            <a:r>
              <a:rPr i="1" lang="en-US" sz="2400">
                <a:solidFill>
                  <a:schemeClr val="dk1"/>
                </a:solidFill>
                <a:latin typeface="Helvetica Neue"/>
                <a:ea typeface="Helvetica Neue"/>
                <a:cs typeface="Helvetica Neue"/>
                <a:sym typeface="Helvetica Neue"/>
              </a:rPr>
              <a:t>n</a:t>
            </a:r>
            <a:r>
              <a:rPr lang="en-US" sz="2400">
                <a:solidFill>
                  <a:schemeClr val="dk1"/>
                </a:solidFill>
                <a:latin typeface="Helvetica Neue"/>
                <a:ea typeface="Helvetica Neue"/>
                <a:cs typeface="Helvetica Neue"/>
                <a:sym typeface="Helvetica Neue"/>
              </a:rPr>
              <a:t> buffers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1"/>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2800"/>
              <a:t>Bài toán bounded buffer (tt)</a:t>
            </a:r>
            <a:endParaRPr sz="2800"/>
          </a:p>
        </p:txBody>
      </p:sp>
      <p:sp>
        <p:nvSpPr>
          <p:cNvPr id="269" name="Google Shape;269;p21"/>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5/4/2020</a:t>
            </a:r>
            <a:endParaRPr/>
          </a:p>
        </p:txBody>
      </p:sp>
      <p:sp>
        <p:nvSpPr>
          <p:cNvPr id="270" name="Google Shape;270;p21"/>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271" name="Google Shape;271;p21"/>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2" name="Google Shape;272;p21"/>
          <p:cNvSpPr/>
          <p:nvPr/>
        </p:nvSpPr>
        <p:spPr>
          <a:xfrm>
            <a:off x="4637088" y="1919288"/>
            <a:ext cx="4343400" cy="4243387"/>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chemeClr val="dk1"/>
              </a:buClr>
              <a:buSzPts val="2200"/>
              <a:buFont typeface="Arial"/>
              <a:buNone/>
            </a:pPr>
            <a:r>
              <a:rPr lang="en-US" sz="2200">
                <a:solidFill>
                  <a:schemeClr val="dk1"/>
                </a:solidFill>
                <a:latin typeface="Helvetica Neue"/>
                <a:ea typeface="Helvetica Neue"/>
                <a:cs typeface="Helvetica Neue"/>
                <a:sym typeface="Helvetica Neue"/>
              </a:rPr>
              <a:t>do { </a:t>
            </a:r>
            <a:endParaRPr/>
          </a:p>
          <a:p>
            <a:pPr indent="0" lvl="0" marL="0" marR="0" rtl="0" algn="l">
              <a:lnSpc>
                <a:spcPct val="90000"/>
              </a:lnSpc>
              <a:spcBef>
                <a:spcPts val="300"/>
              </a:spcBef>
              <a:spcAft>
                <a:spcPts val="0"/>
              </a:spcAft>
              <a:buClr>
                <a:schemeClr val="dk1"/>
              </a:buClr>
              <a:buSzPts val="2200"/>
              <a:buFont typeface="Arial"/>
              <a:buNone/>
            </a:pPr>
            <a:r>
              <a:rPr b="1" lang="en-US" sz="2200">
                <a:solidFill>
                  <a:schemeClr val="dk1"/>
                </a:solidFill>
                <a:latin typeface="Helvetica Neue"/>
                <a:ea typeface="Helvetica Neue"/>
                <a:cs typeface="Helvetica Neue"/>
                <a:sym typeface="Helvetica Neue"/>
              </a:rPr>
              <a:t>	wait(</a:t>
            </a:r>
            <a:r>
              <a:rPr b="1" lang="en-US" sz="2200">
                <a:solidFill>
                  <a:srgbClr val="0000FF"/>
                </a:solidFill>
                <a:latin typeface="Helvetica Neue"/>
                <a:ea typeface="Helvetica Neue"/>
                <a:cs typeface="Helvetica Neue"/>
                <a:sym typeface="Helvetica Neue"/>
              </a:rPr>
              <a:t>full</a:t>
            </a:r>
            <a:r>
              <a:rPr b="1" lang="en-US" sz="2200">
                <a:solidFill>
                  <a:schemeClr val="dk1"/>
                </a:solidFill>
                <a:latin typeface="Helvetica Neue"/>
                <a:ea typeface="Helvetica Neue"/>
                <a:cs typeface="Helvetica Neue"/>
                <a:sym typeface="Helvetica Neue"/>
              </a:rPr>
              <a:t>)</a:t>
            </a:r>
            <a:endParaRPr/>
          </a:p>
          <a:p>
            <a:pPr indent="0" lvl="0" marL="0" marR="0" rtl="0" algn="l">
              <a:lnSpc>
                <a:spcPct val="90000"/>
              </a:lnSpc>
              <a:spcBef>
                <a:spcPts val="300"/>
              </a:spcBef>
              <a:spcAft>
                <a:spcPts val="0"/>
              </a:spcAft>
              <a:buClr>
                <a:schemeClr val="dk1"/>
              </a:buClr>
              <a:buSzPts val="2200"/>
              <a:buFont typeface="Arial"/>
              <a:buNone/>
            </a:pPr>
            <a:r>
              <a:rPr b="1" lang="en-US" sz="2200">
                <a:solidFill>
                  <a:schemeClr val="dk1"/>
                </a:solidFill>
                <a:latin typeface="Helvetica Neue"/>
                <a:ea typeface="Helvetica Neue"/>
                <a:cs typeface="Helvetica Neue"/>
                <a:sym typeface="Helvetica Neue"/>
              </a:rPr>
              <a:t>	wait(</a:t>
            </a:r>
            <a:r>
              <a:rPr b="1" lang="en-US" sz="2200">
                <a:solidFill>
                  <a:srgbClr val="FF0000"/>
                </a:solidFill>
                <a:latin typeface="Helvetica Neue"/>
                <a:ea typeface="Helvetica Neue"/>
                <a:cs typeface="Helvetica Neue"/>
                <a:sym typeface="Helvetica Neue"/>
              </a:rPr>
              <a:t>mutex</a:t>
            </a:r>
            <a:r>
              <a:rPr b="1" lang="en-US" sz="2200">
                <a:solidFill>
                  <a:schemeClr val="dk1"/>
                </a:solidFill>
                <a:latin typeface="Helvetica Neue"/>
                <a:ea typeface="Helvetica Neue"/>
                <a:cs typeface="Helvetica Neue"/>
                <a:sym typeface="Helvetica Neue"/>
              </a:rPr>
              <a:t>);</a:t>
            </a:r>
            <a:endParaRPr/>
          </a:p>
          <a:p>
            <a:pPr indent="0" lvl="0" marL="0" marR="0" rtl="0" algn="l">
              <a:lnSpc>
                <a:spcPct val="90000"/>
              </a:lnSpc>
              <a:spcBef>
                <a:spcPts val="300"/>
              </a:spcBef>
              <a:spcAft>
                <a:spcPts val="0"/>
              </a:spcAft>
              <a:buClr>
                <a:schemeClr val="dk1"/>
              </a:buClr>
              <a:buSzPts val="2200"/>
              <a:buFont typeface="Arial"/>
              <a:buNone/>
            </a:pPr>
            <a:r>
              <a:rPr b="1" lang="en-US" sz="2200">
                <a:solidFill>
                  <a:schemeClr val="dk1"/>
                </a:solidFill>
                <a:latin typeface="Helvetica Neue"/>
                <a:ea typeface="Helvetica Neue"/>
                <a:cs typeface="Helvetica Neue"/>
                <a:sym typeface="Helvetica Neue"/>
              </a:rPr>
              <a:t>	</a:t>
            </a:r>
            <a:r>
              <a:rPr lang="en-US" sz="2200">
                <a:solidFill>
                  <a:schemeClr val="dk1"/>
                </a:solidFill>
                <a:latin typeface="Helvetica Neue"/>
                <a:ea typeface="Helvetica Neue"/>
                <a:cs typeface="Helvetica Neue"/>
                <a:sym typeface="Helvetica Neue"/>
              </a:rPr>
              <a:t>…</a:t>
            </a:r>
            <a:endParaRPr/>
          </a:p>
          <a:p>
            <a:pPr indent="0" lvl="0" marL="0" marR="0" rtl="0" algn="l">
              <a:lnSpc>
                <a:spcPct val="90000"/>
              </a:lnSpc>
              <a:spcBef>
                <a:spcPts val="300"/>
              </a:spcBef>
              <a:spcAft>
                <a:spcPts val="0"/>
              </a:spcAft>
              <a:buClr>
                <a:schemeClr val="dk1"/>
              </a:buClr>
              <a:buSzPts val="2200"/>
              <a:buFont typeface="Arial"/>
              <a:buNone/>
            </a:pPr>
            <a:r>
              <a:rPr b="1" lang="en-US" sz="2200">
                <a:solidFill>
                  <a:schemeClr val="dk1"/>
                </a:solidFill>
                <a:latin typeface="Helvetica Neue"/>
                <a:ea typeface="Helvetica Neue"/>
                <a:cs typeface="Helvetica Neue"/>
                <a:sym typeface="Helvetica Neue"/>
              </a:rPr>
              <a:t>	</a:t>
            </a:r>
            <a:r>
              <a:rPr lang="en-US" sz="2200">
                <a:solidFill>
                  <a:schemeClr val="dk1"/>
                </a:solidFill>
                <a:latin typeface="Helvetica Neue"/>
                <a:ea typeface="Helvetica Neue"/>
                <a:cs typeface="Helvetica Neue"/>
                <a:sym typeface="Helvetica Neue"/>
              </a:rPr>
              <a:t>nextc</a:t>
            </a:r>
            <a:r>
              <a:rPr b="1" lang="en-US" sz="2200">
                <a:solidFill>
                  <a:schemeClr val="dk1"/>
                </a:solidFill>
                <a:latin typeface="Helvetica Neue"/>
                <a:ea typeface="Helvetica Neue"/>
                <a:cs typeface="Helvetica Neue"/>
                <a:sym typeface="Helvetica Neue"/>
              </a:rPr>
              <a:t> = </a:t>
            </a:r>
            <a:r>
              <a:rPr lang="en-US" sz="2200">
                <a:solidFill>
                  <a:schemeClr val="dk1"/>
                </a:solidFill>
                <a:latin typeface="Helvetica Neue"/>
                <a:ea typeface="Helvetica Neue"/>
                <a:cs typeface="Helvetica Neue"/>
                <a:sym typeface="Helvetica Neue"/>
              </a:rPr>
              <a:t>get_buffer_item(out);</a:t>
            </a:r>
            <a:endParaRPr/>
          </a:p>
          <a:p>
            <a:pPr indent="0" lvl="0" marL="0" marR="0" rtl="0" algn="l">
              <a:lnSpc>
                <a:spcPct val="90000"/>
              </a:lnSpc>
              <a:spcBef>
                <a:spcPts val="300"/>
              </a:spcBef>
              <a:spcAft>
                <a:spcPts val="0"/>
              </a:spcAft>
              <a:buClr>
                <a:schemeClr val="dk1"/>
              </a:buClr>
              <a:buSzPts val="2200"/>
              <a:buFont typeface="Arial"/>
              <a:buNone/>
            </a:pPr>
            <a:r>
              <a:rPr b="1" lang="en-US" sz="2200">
                <a:solidFill>
                  <a:schemeClr val="dk1"/>
                </a:solidFill>
                <a:latin typeface="Helvetica Neue"/>
                <a:ea typeface="Helvetica Neue"/>
                <a:cs typeface="Helvetica Neue"/>
                <a:sym typeface="Helvetica Neue"/>
              </a:rPr>
              <a:t>	</a:t>
            </a:r>
            <a:r>
              <a:rPr lang="en-US" sz="2200">
                <a:solidFill>
                  <a:schemeClr val="dk1"/>
                </a:solidFill>
                <a:latin typeface="Helvetica Neue"/>
                <a:ea typeface="Helvetica Neue"/>
                <a:cs typeface="Helvetica Neue"/>
                <a:sym typeface="Helvetica Neue"/>
              </a:rPr>
              <a:t>…</a:t>
            </a:r>
            <a:endParaRPr/>
          </a:p>
          <a:p>
            <a:pPr indent="0" lvl="0" marL="0" marR="0" rtl="0" algn="l">
              <a:lnSpc>
                <a:spcPct val="90000"/>
              </a:lnSpc>
              <a:spcBef>
                <a:spcPts val="300"/>
              </a:spcBef>
              <a:spcAft>
                <a:spcPts val="0"/>
              </a:spcAft>
              <a:buClr>
                <a:schemeClr val="dk1"/>
              </a:buClr>
              <a:buSzPts val="2200"/>
              <a:buFont typeface="Arial"/>
              <a:buNone/>
            </a:pPr>
            <a:r>
              <a:rPr b="1" lang="en-US" sz="2200">
                <a:solidFill>
                  <a:schemeClr val="dk1"/>
                </a:solidFill>
                <a:latin typeface="Helvetica Neue"/>
                <a:ea typeface="Helvetica Neue"/>
                <a:cs typeface="Helvetica Neue"/>
                <a:sym typeface="Helvetica Neue"/>
              </a:rPr>
              <a:t>	signal(</a:t>
            </a:r>
            <a:r>
              <a:rPr b="1" lang="en-US" sz="2200">
                <a:solidFill>
                  <a:srgbClr val="FF0000"/>
                </a:solidFill>
                <a:latin typeface="Helvetica Neue"/>
                <a:ea typeface="Helvetica Neue"/>
                <a:cs typeface="Helvetica Neue"/>
                <a:sym typeface="Helvetica Neue"/>
              </a:rPr>
              <a:t>mutex</a:t>
            </a:r>
            <a:r>
              <a:rPr b="1" lang="en-US" sz="2200">
                <a:solidFill>
                  <a:schemeClr val="dk1"/>
                </a:solidFill>
                <a:latin typeface="Helvetica Neue"/>
                <a:ea typeface="Helvetica Neue"/>
                <a:cs typeface="Helvetica Neue"/>
                <a:sym typeface="Helvetica Neue"/>
              </a:rPr>
              <a:t>);</a:t>
            </a:r>
            <a:endParaRPr/>
          </a:p>
          <a:p>
            <a:pPr indent="0" lvl="0" marL="0" marR="0" rtl="0" algn="l">
              <a:lnSpc>
                <a:spcPct val="90000"/>
              </a:lnSpc>
              <a:spcBef>
                <a:spcPts val="300"/>
              </a:spcBef>
              <a:spcAft>
                <a:spcPts val="0"/>
              </a:spcAft>
              <a:buClr>
                <a:schemeClr val="dk1"/>
              </a:buClr>
              <a:buSzPts val="2200"/>
              <a:buFont typeface="Arial"/>
              <a:buNone/>
            </a:pPr>
            <a:r>
              <a:rPr b="1" lang="en-US" sz="2200">
                <a:solidFill>
                  <a:schemeClr val="dk1"/>
                </a:solidFill>
                <a:latin typeface="Helvetica Neue"/>
                <a:ea typeface="Helvetica Neue"/>
                <a:cs typeface="Helvetica Neue"/>
                <a:sym typeface="Helvetica Neue"/>
              </a:rPr>
              <a:t>	signal(</a:t>
            </a:r>
            <a:r>
              <a:rPr b="1" lang="en-US" sz="2200">
                <a:solidFill>
                  <a:srgbClr val="00FF00"/>
                </a:solidFill>
                <a:latin typeface="Helvetica Neue"/>
                <a:ea typeface="Helvetica Neue"/>
                <a:cs typeface="Helvetica Neue"/>
                <a:sym typeface="Helvetica Neue"/>
              </a:rPr>
              <a:t>empty</a:t>
            </a:r>
            <a:r>
              <a:rPr b="1" lang="en-US" sz="2200">
                <a:solidFill>
                  <a:schemeClr val="dk1"/>
                </a:solidFill>
                <a:latin typeface="Helvetica Neue"/>
                <a:ea typeface="Helvetica Neue"/>
                <a:cs typeface="Helvetica Neue"/>
                <a:sym typeface="Helvetica Neue"/>
              </a:rPr>
              <a:t>);</a:t>
            </a:r>
            <a:endParaRPr/>
          </a:p>
          <a:p>
            <a:pPr indent="0" lvl="0" marL="0" marR="0" rtl="0" algn="l">
              <a:lnSpc>
                <a:spcPct val="90000"/>
              </a:lnSpc>
              <a:spcBef>
                <a:spcPts val="300"/>
              </a:spcBef>
              <a:spcAft>
                <a:spcPts val="0"/>
              </a:spcAft>
              <a:buClr>
                <a:schemeClr val="dk1"/>
              </a:buClr>
              <a:buSzPts val="2200"/>
              <a:buFont typeface="Arial"/>
              <a:buNone/>
            </a:pPr>
            <a:r>
              <a:rPr b="1" lang="en-US" sz="2200">
                <a:solidFill>
                  <a:schemeClr val="dk1"/>
                </a:solidFill>
                <a:latin typeface="Helvetica Neue"/>
                <a:ea typeface="Helvetica Neue"/>
                <a:cs typeface="Helvetica Neue"/>
                <a:sym typeface="Helvetica Neue"/>
              </a:rPr>
              <a:t>	</a:t>
            </a:r>
            <a:r>
              <a:rPr lang="en-US" sz="2200">
                <a:solidFill>
                  <a:schemeClr val="dk1"/>
                </a:solidFill>
                <a:latin typeface="Helvetica Neue"/>
                <a:ea typeface="Helvetica Neue"/>
                <a:cs typeface="Helvetica Neue"/>
                <a:sym typeface="Helvetica Neue"/>
              </a:rPr>
              <a:t>…</a:t>
            </a:r>
            <a:endParaRPr/>
          </a:p>
          <a:p>
            <a:pPr indent="0" lvl="0" marL="0" marR="0" rtl="0" algn="l">
              <a:lnSpc>
                <a:spcPct val="90000"/>
              </a:lnSpc>
              <a:spcBef>
                <a:spcPts val="300"/>
              </a:spcBef>
              <a:spcAft>
                <a:spcPts val="0"/>
              </a:spcAft>
              <a:buClr>
                <a:schemeClr val="dk1"/>
              </a:buClr>
              <a:buSzPts val="2200"/>
              <a:buFont typeface="Arial"/>
              <a:buNone/>
            </a:pPr>
            <a:r>
              <a:rPr b="1" lang="en-US" sz="2200">
                <a:solidFill>
                  <a:schemeClr val="dk1"/>
                </a:solidFill>
                <a:latin typeface="Helvetica Neue"/>
                <a:ea typeface="Helvetica Neue"/>
                <a:cs typeface="Helvetica Neue"/>
                <a:sym typeface="Helvetica Neue"/>
              </a:rPr>
              <a:t>	</a:t>
            </a:r>
            <a:r>
              <a:rPr lang="en-US" sz="2200">
                <a:solidFill>
                  <a:schemeClr val="dk1"/>
                </a:solidFill>
                <a:latin typeface="Helvetica Neue"/>
                <a:ea typeface="Helvetica Neue"/>
                <a:cs typeface="Helvetica Neue"/>
                <a:sym typeface="Helvetica Neue"/>
              </a:rPr>
              <a:t>consume_item(nextc);</a:t>
            </a:r>
            <a:endParaRPr/>
          </a:p>
          <a:p>
            <a:pPr indent="0" lvl="0" marL="0" marR="0" rtl="0" algn="l">
              <a:lnSpc>
                <a:spcPct val="90000"/>
              </a:lnSpc>
              <a:spcBef>
                <a:spcPts val="300"/>
              </a:spcBef>
              <a:spcAft>
                <a:spcPts val="0"/>
              </a:spcAft>
              <a:buClr>
                <a:schemeClr val="dk1"/>
              </a:buClr>
              <a:buSzPts val="2200"/>
              <a:buFont typeface="Arial"/>
              <a:buNone/>
            </a:pPr>
            <a:r>
              <a:rPr b="1" lang="en-US" sz="2200">
                <a:solidFill>
                  <a:schemeClr val="dk1"/>
                </a:solidFill>
                <a:latin typeface="Helvetica Neue"/>
                <a:ea typeface="Helvetica Neue"/>
                <a:cs typeface="Helvetica Neue"/>
                <a:sym typeface="Helvetica Neue"/>
              </a:rPr>
              <a:t>	</a:t>
            </a:r>
            <a:r>
              <a:rPr lang="en-US" sz="2200">
                <a:solidFill>
                  <a:schemeClr val="dk1"/>
                </a:solidFill>
                <a:latin typeface="Helvetica Neue"/>
                <a:ea typeface="Helvetica Neue"/>
                <a:cs typeface="Helvetica Neue"/>
                <a:sym typeface="Helvetica Neue"/>
              </a:rPr>
              <a:t>…</a:t>
            </a:r>
            <a:endParaRPr/>
          </a:p>
          <a:p>
            <a:pPr indent="0" lvl="0" marL="0" marR="0" rtl="0" algn="l">
              <a:lnSpc>
                <a:spcPct val="90000"/>
              </a:lnSpc>
              <a:spcBef>
                <a:spcPts val="300"/>
              </a:spcBef>
              <a:spcAft>
                <a:spcPts val="0"/>
              </a:spcAft>
              <a:buClr>
                <a:schemeClr val="dk1"/>
              </a:buClr>
              <a:buSzPts val="2200"/>
              <a:buFont typeface="Arial"/>
              <a:buNone/>
            </a:pPr>
            <a:r>
              <a:rPr lang="en-US" sz="2200">
                <a:solidFill>
                  <a:schemeClr val="dk1"/>
                </a:solidFill>
                <a:latin typeface="Helvetica Neue"/>
                <a:ea typeface="Helvetica Neue"/>
                <a:cs typeface="Helvetica Neue"/>
                <a:sym typeface="Helvetica Neue"/>
              </a:rPr>
              <a:t>} while (1);</a:t>
            </a:r>
            <a:endParaRPr sz="1800">
              <a:solidFill>
                <a:schemeClr val="dk1"/>
              </a:solidFill>
              <a:latin typeface="Verdana"/>
              <a:ea typeface="Verdana"/>
              <a:cs typeface="Verdana"/>
              <a:sym typeface="Verdana"/>
            </a:endParaRPr>
          </a:p>
        </p:txBody>
      </p:sp>
      <p:sp>
        <p:nvSpPr>
          <p:cNvPr id="273" name="Google Shape;273;p21"/>
          <p:cNvSpPr/>
          <p:nvPr/>
        </p:nvSpPr>
        <p:spPr>
          <a:xfrm>
            <a:off x="382588" y="1908175"/>
            <a:ext cx="3816350" cy="4243388"/>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chemeClr val="dk1"/>
              </a:buClr>
              <a:buSzPts val="2200"/>
              <a:buFont typeface="Arial"/>
              <a:buNone/>
            </a:pPr>
            <a:r>
              <a:rPr lang="en-US" sz="2200">
                <a:solidFill>
                  <a:schemeClr val="dk1"/>
                </a:solidFill>
                <a:latin typeface="Helvetica Neue"/>
                <a:ea typeface="Helvetica Neue"/>
                <a:cs typeface="Helvetica Neue"/>
                <a:sym typeface="Helvetica Neue"/>
              </a:rPr>
              <a:t>do { </a:t>
            </a:r>
            <a:endParaRPr/>
          </a:p>
          <a:p>
            <a:pPr indent="0" lvl="0" marL="0" marR="0" rtl="0" algn="l">
              <a:lnSpc>
                <a:spcPct val="90000"/>
              </a:lnSpc>
              <a:spcBef>
                <a:spcPts val="300"/>
              </a:spcBef>
              <a:spcAft>
                <a:spcPts val="0"/>
              </a:spcAft>
              <a:buClr>
                <a:schemeClr val="dk1"/>
              </a:buClr>
              <a:buSzPts val="2200"/>
              <a:buFont typeface="Arial"/>
              <a:buNone/>
            </a:pPr>
            <a:r>
              <a:rPr b="1" lang="en-US" sz="2200">
                <a:solidFill>
                  <a:schemeClr val="dk1"/>
                </a:solidFill>
                <a:latin typeface="Helvetica Neue"/>
                <a:ea typeface="Helvetica Neue"/>
                <a:cs typeface="Helvetica Neue"/>
                <a:sym typeface="Helvetica Neue"/>
              </a:rPr>
              <a:t>	</a:t>
            </a:r>
            <a:r>
              <a:rPr lang="en-US" sz="2200">
                <a:solidFill>
                  <a:schemeClr val="dk1"/>
                </a:solidFill>
                <a:latin typeface="Helvetica Neue"/>
                <a:ea typeface="Helvetica Neue"/>
                <a:cs typeface="Helvetica Neue"/>
                <a:sym typeface="Helvetica Neue"/>
              </a:rPr>
              <a:t>…</a:t>
            </a:r>
            <a:endParaRPr/>
          </a:p>
          <a:p>
            <a:pPr indent="0" lvl="0" marL="0" marR="0" rtl="0" algn="l">
              <a:lnSpc>
                <a:spcPct val="90000"/>
              </a:lnSpc>
              <a:spcBef>
                <a:spcPts val="300"/>
              </a:spcBef>
              <a:spcAft>
                <a:spcPts val="0"/>
              </a:spcAft>
              <a:buClr>
                <a:schemeClr val="dk1"/>
              </a:buClr>
              <a:buSzPts val="2200"/>
              <a:buFont typeface="Arial"/>
              <a:buNone/>
            </a:pPr>
            <a:r>
              <a:rPr lang="en-US" sz="2200">
                <a:solidFill>
                  <a:schemeClr val="dk1"/>
                </a:solidFill>
                <a:latin typeface="Helvetica Neue"/>
                <a:ea typeface="Helvetica Neue"/>
                <a:cs typeface="Helvetica Neue"/>
                <a:sym typeface="Helvetica Neue"/>
              </a:rPr>
              <a:t>	nextp</a:t>
            </a:r>
            <a:r>
              <a:rPr b="1" lang="en-US" sz="2200">
                <a:solidFill>
                  <a:schemeClr val="dk1"/>
                </a:solidFill>
                <a:latin typeface="Helvetica Neue"/>
                <a:ea typeface="Helvetica Neue"/>
                <a:cs typeface="Helvetica Neue"/>
                <a:sym typeface="Helvetica Neue"/>
              </a:rPr>
              <a:t> </a:t>
            </a:r>
            <a:r>
              <a:rPr lang="en-US" sz="2200">
                <a:solidFill>
                  <a:schemeClr val="dk1"/>
                </a:solidFill>
                <a:latin typeface="Helvetica Neue"/>
                <a:ea typeface="Helvetica Neue"/>
                <a:cs typeface="Helvetica Neue"/>
                <a:sym typeface="Helvetica Neue"/>
              </a:rPr>
              <a:t>= new_item();</a:t>
            </a:r>
            <a:endParaRPr/>
          </a:p>
          <a:p>
            <a:pPr indent="0" lvl="0" marL="0" marR="0" rtl="0" algn="l">
              <a:lnSpc>
                <a:spcPct val="90000"/>
              </a:lnSpc>
              <a:spcBef>
                <a:spcPts val="300"/>
              </a:spcBef>
              <a:spcAft>
                <a:spcPts val="0"/>
              </a:spcAft>
              <a:buClr>
                <a:schemeClr val="dk1"/>
              </a:buClr>
              <a:buSzPts val="2200"/>
              <a:buFont typeface="Arial"/>
              <a:buNone/>
            </a:pPr>
            <a:r>
              <a:rPr b="1" lang="en-US" sz="2200">
                <a:solidFill>
                  <a:schemeClr val="dk1"/>
                </a:solidFill>
                <a:latin typeface="Helvetica Neue"/>
                <a:ea typeface="Helvetica Neue"/>
                <a:cs typeface="Helvetica Neue"/>
                <a:sym typeface="Helvetica Neue"/>
              </a:rPr>
              <a:t> 	</a:t>
            </a:r>
            <a:r>
              <a:rPr lang="en-US" sz="2200">
                <a:solidFill>
                  <a:schemeClr val="dk1"/>
                </a:solidFill>
                <a:latin typeface="Helvetica Neue"/>
                <a:ea typeface="Helvetica Neue"/>
                <a:cs typeface="Helvetica Neue"/>
                <a:sym typeface="Helvetica Neue"/>
              </a:rPr>
              <a:t>…</a:t>
            </a:r>
            <a:endParaRPr/>
          </a:p>
          <a:p>
            <a:pPr indent="0" lvl="0" marL="0" marR="0" rtl="0" algn="l">
              <a:lnSpc>
                <a:spcPct val="90000"/>
              </a:lnSpc>
              <a:spcBef>
                <a:spcPts val="300"/>
              </a:spcBef>
              <a:spcAft>
                <a:spcPts val="0"/>
              </a:spcAft>
              <a:buClr>
                <a:schemeClr val="dk1"/>
              </a:buClr>
              <a:buSzPts val="2200"/>
              <a:buFont typeface="Arial"/>
              <a:buNone/>
            </a:pPr>
            <a:r>
              <a:rPr b="1" lang="en-US" sz="2200">
                <a:solidFill>
                  <a:schemeClr val="dk1"/>
                </a:solidFill>
                <a:latin typeface="Helvetica Neue"/>
                <a:ea typeface="Helvetica Neue"/>
                <a:cs typeface="Helvetica Neue"/>
                <a:sym typeface="Helvetica Neue"/>
              </a:rPr>
              <a:t>	wait(</a:t>
            </a:r>
            <a:r>
              <a:rPr b="1" lang="en-US" sz="2200">
                <a:solidFill>
                  <a:srgbClr val="00FF00"/>
                </a:solidFill>
                <a:latin typeface="Helvetica Neue"/>
                <a:ea typeface="Helvetica Neue"/>
                <a:cs typeface="Helvetica Neue"/>
                <a:sym typeface="Helvetica Neue"/>
              </a:rPr>
              <a:t>empty</a:t>
            </a:r>
            <a:r>
              <a:rPr b="1" lang="en-US" sz="2200">
                <a:solidFill>
                  <a:schemeClr val="dk1"/>
                </a:solidFill>
                <a:latin typeface="Helvetica Neue"/>
                <a:ea typeface="Helvetica Neue"/>
                <a:cs typeface="Helvetica Neue"/>
                <a:sym typeface="Helvetica Neue"/>
              </a:rPr>
              <a:t>);</a:t>
            </a:r>
            <a:endParaRPr/>
          </a:p>
          <a:p>
            <a:pPr indent="0" lvl="0" marL="0" marR="0" rtl="0" algn="l">
              <a:lnSpc>
                <a:spcPct val="90000"/>
              </a:lnSpc>
              <a:spcBef>
                <a:spcPts val="300"/>
              </a:spcBef>
              <a:spcAft>
                <a:spcPts val="0"/>
              </a:spcAft>
              <a:buClr>
                <a:schemeClr val="dk1"/>
              </a:buClr>
              <a:buSzPts val="2200"/>
              <a:buFont typeface="Arial"/>
              <a:buNone/>
            </a:pPr>
            <a:r>
              <a:rPr b="1" lang="en-US" sz="2200">
                <a:solidFill>
                  <a:schemeClr val="dk1"/>
                </a:solidFill>
                <a:latin typeface="Helvetica Neue"/>
                <a:ea typeface="Helvetica Neue"/>
                <a:cs typeface="Helvetica Neue"/>
                <a:sym typeface="Helvetica Neue"/>
              </a:rPr>
              <a:t>	wait(</a:t>
            </a:r>
            <a:r>
              <a:rPr b="1" lang="en-US" sz="2200">
                <a:solidFill>
                  <a:srgbClr val="FF0000"/>
                </a:solidFill>
                <a:latin typeface="Helvetica Neue"/>
                <a:ea typeface="Helvetica Neue"/>
                <a:cs typeface="Helvetica Neue"/>
                <a:sym typeface="Helvetica Neue"/>
              </a:rPr>
              <a:t>mutex</a:t>
            </a:r>
            <a:r>
              <a:rPr b="1" lang="en-US" sz="2200">
                <a:solidFill>
                  <a:schemeClr val="dk1"/>
                </a:solidFill>
                <a:latin typeface="Helvetica Neue"/>
                <a:ea typeface="Helvetica Neue"/>
                <a:cs typeface="Helvetica Neue"/>
                <a:sym typeface="Helvetica Neue"/>
              </a:rPr>
              <a:t>);</a:t>
            </a:r>
            <a:endParaRPr/>
          </a:p>
          <a:p>
            <a:pPr indent="0" lvl="0" marL="0" marR="0" rtl="0" algn="l">
              <a:lnSpc>
                <a:spcPct val="90000"/>
              </a:lnSpc>
              <a:spcBef>
                <a:spcPts val="300"/>
              </a:spcBef>
              <a:spcAft>
                <a:spcPts val="0"/>
              </a:spcAft>
              <a:buClr>
                <a:schemeClr val="dk1"/>
              </a:buClr>
              <a:buSzPts val="2200"/>
              <a:buFont typeface="Arial"/>
              <a:buNone/>
            </a:pPr>
            <a:r>
              <a:rPr b="1" lang="en-US" sz="2200">
                <a:solidFill>
                  <a:schemeClr val="dk1"/>
                </a:solidFill>
                <a:latin typeface="Helvetica Neue"/>
                <a:ea typeface="Helvetica Neue"/>
                <a:cs typeface="Helvetica Neue"/>
                <a:sym typeface="Helvetica Neue"/>
              </a:rPr>
              <a:t>	</a:t>
            </a:r>
            <a:r>
              <a:rPr lang="en-US" sz="2200">
                <a:solidFill>
                  <a:schemeClr val="dk1"/>
                </a:solidFill>
                <a:latin typeface="Helvetica Neue"/>
                <a:ea typeface="Helvetica Neue"/>
                <a:cs typeface="Helvetica Neue"/>
                <a:sym typeface="Helvetica Neue"/>
              </a:rPr>
              <a:t>…</a:t>
            </a:r>
            <a:endParaRPr/>
          </a:p>
          <a:p>
            <a:pPr indent="0" lvl="0" marL="0" marR="0" rtl="0" algn="l">
              <a:lnSpc>
                <a:spcPct val="90000"/>
              </a:lnSpc>
              <a:spcBef>
                <a:spcPts val="300"/>
              </a:spcBef>
              <a:spcAft>
                <a:spcPts val="0"/>
              </a:spcAft>
              <a:buClr>
                <a:schemeClr val="dk1"/>
              </a:buClr>
              <a:buSzPts val="2200"/>
              <a:buFont typeface="Arial"/>
              <a:buNone/>
            </a:pPr>
            <a:r>
              <a:rPr b="1" lang="en-US" sz="2200">
                <a:solidFill>
                  <a:schemeClr val="dk1"/>
                </a:solidFill>
                <a:latin typeface="Helvetica Neue"/>
                <a:ea typeface="Helvetica Neue"/>
                <a:cs typeface="Helvetica Neue"/>
                <a:sym typeface="Helvetica Neue"/>
              </a:rPr>
              <a:t>	</a:t>
            </a:r>
            <a:r>
              <a:rPr lang="en-US" sz="2200">
                <a:solidFill>
                  <a:schemeClr val="dk1"/>
                </a:solidFill>
                <a:latin typeface="Helvetica Neue"/>
                <a:ea typeface="Helvetica Neue"/>
                <a:cs typeface="Helvetica Neue"/>
                <a:sym typeface="Helvetica Neue"/>
              </a:rPr>
              <a:t>insert_to_buffer(nextp);</a:t>
            </a:r>
            <a:endParaRPr/>
          </a:p>
          <a:p>
            <a:pPr indent="0" lvl="0" marL="0" marR="0" rtl="0" algn="l">
              <a:lnSpc>
                <a:spcPct val="90000"/>
              </a:lnSpc>
              <a:spcBef>
                <a:spcPts val="300"/>
              </a:spcBef>
              <a:spcAft>
                <a:spcPts val="0"/>
              </a:spcAft>
              <a:buClr>
                <a:schemeClr val="dk1"/>
              </a:buClr>
              <a:buSzPts val="2200"/>
              <a:buFont typeface="Arial"/>
              <a:buNone/>
            </a:pPr>
            <a:r>
              <a:rPr b="1" lang="en-US" sz="2200">
                <a:solidFill>
                  <a:schemeClr val="dk1"/>
                </a:solidFill>
                <a:latin typeface="Helvetica Neue"/>
                <a:ea typeface="Helvetica Neue"/>
                <a:cs typeface="Helvetica Neue"/>
                <a:sym typeface="Helvetica Neue"/>
              </a:rPr>
              <a:t>	</a:t>
            </a:r>
            <a:r>
              <a:rPr lang="en-US" sz="2200">
                <a:solidFill>
                  <a:schemeClr val="dk1"/>
                </a:solidFill>
                <a:latin typeface="Helvetica Neue"/>
                <a:ea typeface="Helvetica Neue"/>
                <a:cs typeface="Helvetica Neue"/>
                <a:sym typeface="Helvetica Neue"/>
              </a:rPr>
              <a:t>…</a:t>
            </a:r>
            <a:endParaRPr/>
          </a:p>
          <a:p>
            <a:pPr indent="0" lvl="0" marL="0" marR="0" rtl="0" algn="l">
              <a:lnSpc>
                <a:spcPct val="90000"/>
              </a:lnSpc>
              <a:spcBef>
                <a:spcPts val="300"/>
              </a:spcBef>
              <a:spcAft>
                <a:spcPts val="0"/>
              </a:spcAft>
              <a:buClr>
                <a:schemeClr val="dk1"/>
              </a:buClr>
              <a:buSzPts val="2200"/>
              <a:buFont typeface="Arial"/>
              <a:buNone/>
            </a:pPr>
            <a:r>
              <a:rPr b="1" lang="en-US" sz="2200">
                <a:solidFill>
                  <a:schemeClr val="dk1"/>
                </a:solidFill>
                <a:latin typeface="Helvetica Neue"/>
                <a:ea typeface="Helvetica Neue"/>
                <a:cs typeface="Helvetica Neue"/>
                <a:sym typeface="Helvetica Neue"/>
              </a:rPr>
              <a:t>	signal(</a:t>
            </a:r>
            <a:r>
              <a:rPr b="1" lang="en-US" sz="2200">
                <a:solidFill>
                  <a:srgbClr val="FF0000"/>
                </a:solidFill>
                <a:latin typeface="Helvetica Neue"/>
                <a:ea typeface="Helvetica Neue"/>
                <a:cs typeface="Helvetica Neue"/>
                <a:sym typeface="Helvetica Neue"/>
              </a:rPr>
              <a:t>mutex</a:t>
            </a:r>
            <a:r>
              <a:rPr b="1" lang="en-US" sz="2200">
                <a:solidFill>
                  <a:schemeClr val="dk1"/>
                </a:solidFill>
                <a:latin typeface="Helvetica Neue"/>
                <a:ea typeface="Helvetica Neue"/>
                <a:cs typeface="Helvetica Neue"/>
                <a:sym typeface="Helvetica Neue"/>
              </a:rPr>
              <a:t>);</a:t>
            </a:r>
            <a:endParaRPr/>
          </a:p>
          <a:p>
            <a:pPr indent="0" lvl="0" marL="0" marR="0" rtl="0" algn="l">
              <a:lnSpc>
                <a:spcPct val="90000"/>
              </a:lnSpc>
              <a:spcBef>
                <a:spcPts val="300"/>
              </a:spcBef>
              <a:spcAft>
                <a:spcPts val="0"/>
              </a:spcAft>
              <a:buClr>
                <a:schemeClr val="dk1"/>
              </a:buClr>
              <a:buSzPts val="2200"/>
              <a:buFont typeface="Arial"/>
              <a:buNone/>
            </a:pPr>
            <a:r>
              <a:rPr b="1" lang="en-US" sz="2200">
                <a:solidFill>
                  <a:schemeClr val="dk1"/>
                </a:solidFill>
                <a:latin typeface="Helvetica Neue"/>
                <a:ea typeface="Helvetica Neue"/>
                <a:cs typeface="Helvetica Neue"/>
                <a:sym typeface="Helvetica Neue"/>
              </a:rPr>
              <a:t>	signal(</a:t>
            </a:r>
            <a:r>
              <a:rPr b="1" lang="en-US" sz="2200">
                <a:solidFill>
                  <a:srgbClr val="3333CC"/>
                </a:solidFill>
                <a:latin typeface="Helvetica Neue"/>
                <a:ea typeface="Helvetica Neue"/>
                <a:cs typeface="Helvetica Neue"/>
                <a:sym typeface="Helvetica Neue"/>
              </a:rPr>
              <a:t>full</a:t>
            </a:r>
            <a:r>
              <a:rPr b="1" lang="en-US" sz="2200">
                <a:solidFill>
                  <a:schemeClr val="dk1"/>
                </a:solidFill>
                <a:latin typeface="Helvetica Neue"/>
                <a:ea typeface="Helvetica Neue"/>
                <a:cs typeface="Helvetica Neue"/>
                <a:sym typeface="Helvetica Neue"/>
              </a:rPr>
              <a:t>);</a:t>
            </a:r>
            <a:endParaRPr/>
          </a:p>
          <a:p>
            <a:pPr indent="0" lvl="0" marL="0" marR="0" rtl="0" algn="l">
              <a:lnSpc>
                <a:spcPct val="90000"/>
              </a:lnSpc>
              <a:spcBef>
                <a:spcPts val="300"/>
              </a:spcBef>
              <a:spcAft>
                <a:spcPts val="0"/>
              </a:spcAft>
              <a:buClr>
                <a:schemeClr val="dk1"/>
              </a:buClr>
              <a:buSzPts val="2200"/>
              <a:buFont typeface="Arial"/>
              <a:buNone/>
            </a:pPr>
            <a:r>
              <a:rPr lang="en-US" sz="2200">
                <a:solidFill>
                  <a:schemeClr val="dk1"/>
                </a:solidFill>
                <a:latin typeface="Helvetica Neue"/>
                <a:ea typeface="Helvetica Neue"/>
                <a:cs typeface="Helvetica Neue"/>
                <a:sym typeface="Helvetica Neue"/>
              </a:rPr>
              <a:t>} while (1);</a:t>
            </a:r>
            <a:endParaRPr sz="1800">
              <a:solidFill>
                <a:schemeClr val="dk1"/>
              </a:solidFill>
              <a:latin typeface="Verdana"/>
              <a:ea typeface="Verdana"/>
              <a:cs typeface="Verdana"/>
              <a:sym typeface="Verdana"/>
            </a:endParaRPr>
          </a:p>
        </p:txBody>
      </p:sp>
      <p:cxnSp>
        <p:nvCxnSpPr>
          <p:cNvPr id="274" name="Google Shape;274;p21"/>
          <p:cNvCxnSpPr/>
          <p:nvPr/>
        </p:nvCxnSpPr>
        <p:spPr>
          <a:xfrm>
            <a:off x="4489450" y="1612900"/>
            <a:ext cx="0" cy="5168900"/>
          </a:xfrm>
          <a:prstGeom prst="straightConnector1">
            <a:avLst/>
          </a:prstGeom>
          <a:noFill/>
          <a:ln cap="flat" cmpd="sng" w="12700">
            <a:solidFill>
              <a:srgbClr val="000000"/>
            </a:solidFill>
            <a:prstDash val="solid"/>
            <a:round/>
            <a:headEnd len="med" w="med" type="none"/>
            <a:tailEnd len="med" w="med" type="none"/>
          </a:ln>
        </p:spPr>
      </p:cxnSp>
      <p:sp>
        <p:nvSpPr>
          <p:cNvPr id="275" name="Google Shape;275;p21"/>
          <p:cNvSpPr/>
          <p:nvPr/>
        </p:nvSpPr>
        <p:spPr>
          <a:xfrm>
            <a:off x="1409700" y="1328738"/>
            <a:ext cx="1550988" cy="369887"/>
          </a:xfrm>
          <a:prstGeom prst="rect">
            <a:avLst/>
          </a:prstGeom>
          <a:solidFill>
            <a:srgbClr val="DDDDDD"/>
          </a:solid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0" marR="0" rtl="0" algn="l">
              <a:spcBef>
                <a:spcPts val="0"/>
              </a:spcBef>
              <a:spcAft>
                <a:spcPts val="0"/>
              </a:spcAft>
              <a:buClr>
                <a:schemeClr val="dk1"/>
              </a:buClr>
              <a:buSzPts val="2400"/>
              <a:buFont typeface="Arial"/>
              <a:buNone/>
            </a:pPr>
            <a:r>
              <a:rPr b="1" lang="en-US" sz="2400">
                <a:solidFill>
                  <a:schemeClr val="dk1"/>
                </a:solidFill>
                <a:latin typeface="Helvetica Neue"/>
                <a:ea typeface="Helvetica Neue"/>
                <a:cs typeface="Helvetica Neue"/>
                <a:sym typeface="Helvetica Neue"/>
              </a:rPr>
              <a:t> producer</a:t>
            </a:r>
            <a:endParaRPr sz="1800">
              <a:solidFill>
                <a:schemeClr val="dk1"/>
              </a:solidFill>
              <a:latin typeface="Helvetica Neue"/>
              <a:ea typeface="Helvetica Neue"/>
              <a:cs typeface="Helvetica Neue"/>
              <a:sym typeface="Helvetica Neue"/>
            </a:endParaRPr>
          </a:p>
        </p:txBody>
      </p:sp>
      <p:sp>
        <p:nvSpPr>
          <p:cNvPr id="276" name="Google Shape;276;p21"/>
          <p:cNvSpPr/>
          <p:nvPr/>
        </p:nvSpPr>
        <p:spPr>
          <a:xfrm>
            <a:off x="5448300" y="1309688"/>
            <a:ext cx="1733550" cy="369887"/>
          </a:xfrm>
          <a:prstGeom prst="rect">
            <a:avLst/>
          </a:prstGeom>
          <a:solidFill>
            <a:srgbClr val="DDDDDD"/>
          </a:solid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0" marR="0" rtl="0" algn="l">
              <a:spcBef>
                <a:spcPts val="0"/>
              </a:spcBef>
              <a:spcAft>
                <a:spcPts val="0"/>
              </a:spcAft>
              <a:buClr>
                <a:schemeClr val="dk1"/>
              </a:buClr>
              <a:buSzPts val="2400"/>
              <a:buFont typeface="Arial"/>
              <a:buNone/>
            </a:pPr>
            <a:r>
              <a:rPr b="1" lang="en-US" sz="2400">
                <a:solidFill>
                  <a:schemeClr val="dk1"/>
                </a:solidFill>
                <a:latin typeface="Helvetica Neue"/>
                <a:ea typeface="Helvetica Neue"/>
                <a:cs typeface="Helvetica Neue"/>
                <a:sym typeface="Helvetica Neue"/>
              </a:rPr>
              <a:t> consumer </a:t>
            </a:r>
            <a:endParaRPr sz="1800">
              <a:solidFill>
                <a:schemeClr val="dk1"/>
              </a:solidFill>
              <a:latin typeface="Helvetica Neue"/>
              <a:ea typeface="Helvetica Neue"/>
              <a:cs typeface="Helvetica Neue"/>
              <a:sym typeface="Helvetica Neue"/>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2"/>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Bài toán “Dining Philosophers”</a:t>
            </a:r>
            <a:endParaRPr/>
          </a:p>
        </p:txBody>
      </p:sp>
      <p:sp>
        <p:nvSpPr>
          <p:cNvPr id="282" name="Google Shape;282;p22"/>
          <p:cNvSpPr txBox="1"/>
          <p:nvPr>
            <p:ph idx="1" type="body"/>
          </p:nvPr>
        </p:nvSpPr>
        <p:spPr>
          <a:xfrm>
            <a:off x="251520" y="1412776"/>
            <a:ext cx="4168080" cy="4911824"/>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800"/>
              <a:buChar char="■"/>
            </a:pPr>
            <a:r>
              <a:rPr lang="en-US"/>
              <a:t>5 triết gia ngồi ăn và suy nghĩ </a:t>
            </a:r>
            <a:endParaRPr/>
          </a:p>
          <a:p>
            <a:pPr indent="-342900" lvl="0" marL="342900" rtl="0" algn="l">
              <a:spcBef>
                <a:spcPts val="560"/>
              </a:spcBef>
              <a:spcAft>
                <a:spcPts val="0"/>
              </a:spcAft>
              <a:buSzPts val="2800"/>
              <a:buChar char="■"/>
            </a:pPr>
            <a:r>
              <a:rPr lang="en-US"/>
              <a:t>Mỗi người cần 2 chiếc đũa (chopstick) để ăn</a:t>
            </a:r>
            <a:endParaRPr/>
          </a:p>
          <a:p>
            <a:pPr indent="-342900" lvl="0" marL="342900" rtl="0" algn="l">
              <a:spcBef>
                <a:spcPts val="560"/>
              </a:spcBef>
              <a:spcAft>
                <a:spcPts val="0"/>
              </a:spcAft>
              <a:buSzPts val="2800"/>
              <a:buChar char="■"/>
            </a:pPr>
            <a:r>
              <a:rPr lang="en-US"/>
              <a:t>Trên bàn chỉ có 5 đũa</a:t>
            </a:r>
            <a:endParaRPr/>
          </a:p>
          <a:p>
            <a:pPr indent="-342900" lvl="0" marL="342900" rtl="0" algn="l">
              <a:spcBef>
                <a:spcPts val="560"/>
              </a:spcBef>
              <a:spcAft>
                <a:spcPts val="0"/>
              </a:spcAft>
              <a:buSzPts val="2800"/>
              <a:buChar char="■"/>
            </a:pPr>
            <a:r>
              <a:rPr lang="en-US"/>
              <a:t>Bài toán này minh họa sự khó khăn trong việc phân phối tài nguyên giữa các  process sao cho không xảy ra deadlock và starvation</a:t>
            </a:r>
            <a:endParaRPr/>
          </a:p>
        </p:txBody>
      </p:sp>
      <p:sp>
        <p:nvSpPr>
          <p:cNvPr id="283" name="Google Shape;283;p22"/>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5/4/2020</a:t>
            </a:r>
            <a:endParaRPr/>
          </a:p>
        </p:txBody>
      </p:sp>
      <p:sp>
        <p:nvSpPr>
          <p:cNvPr id="284" name="Google Shape;284;p22"/>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285" name="Google Shape;285;p22"/>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image.png" id="286" name="Google Shape;286;p22"/>
          <p:cNvPicPr preferRelativeResize="0"/>
          <p:nvPr/>
        </p:nvPicPr>
        <p:blipFill rotWithShape="1">
          <a:blip r:embed="rId3">
            <a:alphaModFix/>
          </a:blip>
          <a:srcRect b="707" l="9184" r="9150" t="1529"/>
          <a:stretch/>
        </p:blipFill>
        <p:spPr>
          <a:xfrm>
            <a:off x="4953000" y="1412776"/>
            <a:ext cx="3336925" cy="3195637"/>
          </a:xfrm>
          <a:prstGeom prst="rect">
            <a:avLst/>
          </a:prstGeom>
          <a:noFill/>
          <a:ln cap="flat" cmpd="sng" w="57150">
            <a:solidFill>
              <a:srgbClr val="000000"/>
            </a:solidFill>
            <a:prstDash val="solid"/>
            <a:round/>
            <a:headEnd len="sm" w="sm" type="none"/>
            <a:tailEnd len="sm" w="sm" type="none"/>
          </a:ln>
        </p:spPr>
      </p:pic>
      <p:sp>
        <p:nvSpPr>
          <p:cNvPr id="287" name="Google Shape;287;p22"/>
          <p:cNvSpPr txBox="1"/>
          <p:nvPr/>
        </p:nvSpPr>
        <p:spPr>
          <a:xfrm>
            <a:off x="4419600" y="4779863"/>
            <a:ext cx="4495800" cy="1668562"/>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003399"/>
              </a:buClr>
              <a:buSzPts val="2800"/>
              <a:buFont typeface="Noto Sans Symbols"/>
              <a:buChar char="■"/>
            </a:pPr>
            <a:r>
              <a:rPr lang="en-US" sz="2800">
                <a:solidFill>
                  <a:schemeClr val="dk1"/>
                </a:solidFill>
                <a:latin typeface="Times New Roman"/>
                <a:ea typeface="Times New Roman"/>
                <a:cs typeface="Times New Roman"/>
                <a:sym typeface="Times New Roman"/>
              </a:rPr>
              <a:t>Dữ liệu chia sẻ:</a:t>
            </a:r>
            <a:endParaRPr/>
          </a:p>
          <a:p>
            <a:pPr indent="-285750" lvl="1" marL="742950" marR="0" rtl="0" algn="l">
              <a:spcBef>
                <a:spcPts val="400"/>
              </a:spcBef>
              <a:spcAft>
                <a:spcPts val="0"/>
              </a:spcAft>
              <a:buClr>
                <a:srgbClr val="003399"/>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Semaphore chopstick[5];</a:t>
            </a:r>
            <a:endParaRPr/>
          </a:p>
          <a:p>
            <a:pPr indent="-342900" lvl="0" marL="342900" marR="0" rtl="0" algn="l">
              <a:spcBef>
                <a:spcPts val="560"/>
              </a:spcBef>
              <a:spcAft>
                <a:spcPts val="0"/>
              </a:spcAft>
              <a:buClr>
                <a:srgbClr val="003399"/>
              </a:buClr>
              <a:buSzPts val="2800"/>
              <a:buFont typeface="Noto Sans Symbols"/>
              <a:buChar char="■"/>
            </a:pPr>
            <a:r>
              <a:rPr lang="en-US" sz="2800">
                <a:solidFill>
                  <a:schemeClr val="dk1"/>
                </a:solidFill>
                <a:latin typeface="Times New Roman"/>
                <a:ea typeface="Times New Roman"/>
                <a:cs typeface="Times New Roman"/>
                <a:sym typeface="Times New Roman"/>
              </a:rPr>
              <a:t>Khởi đầu các biến đều là </a:t>
            </a:r>
            <a:r>
              <a:rPr lang="en-US" sz="2800">
                <a:solidFill>
                  <a:srgbClr val="0070C0"/>
                </a:solidFill>
                <a:latin typeface="Times New Roman"/>
                <a:ea typeface="Times New Roman"/>
                <a:cs typeface="Times New Roman"/>
                <a:sym typeface="Times New Roman"/>
              </a:rPr>
              <a:t>1</a:t>
            </a:r>
            <a:endParaRPr sz="2800">
              <a:solidFill>
                <a:srgbClr val="0070C0"/>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3"/>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Bài toán “Dining Philosophers” (tt)</a:t>
            </a:r>
            <a:endParaRPr/>
          </a:p>
        </p:txBody>
      </p:sp>
      <p:sp>
        <p:nvSpPr>
          <p:cNvPr id="293" name="Google Shape;293;p23"/>
          <p:cNvSpPr txBox="1"/>
          <p:nvPr>
            <p:ph idx="1" type="body"/>
          </p:nvPr>
        </p:nvSpPr>
        <p:spPr>
          <a:xfrm>
            <a:off x="251520" y="1412776"/>
            <a:ext cx="8435280" cy="4911824"/>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folHlink"/>
              </a:buClr>
              <a:buSzPts val="2400"/>
              <a:buNone/>
            </a:pPr>
            <a:r>
              <a:rPr lang="en-US" sz="2400"/>
              <a:t>Triết gia thứ i</a:t>
            </a:r>
            <a:r>
              <a:rPr i="1" lang="en-US" sz="2400"/>
              <a:t>:</a:t>
            </a:r>
            <a:endParaRPr/>
          </a:p>
          <a:p>
            <a:pPr indent="-285750" lvl="1" marL="742950" rtl="0" algn="l">
              <a:lnSpc>
                <a:spcPct val="90000"/>
              </a:lnSpc>
              <a:spcBef>
                <a:spcPts val="360"/>
              </a:spcBef>
              <a:spcAft>
                <a:spcPts val="0"/>
              </a:spcAft>
              <a:buClr>
                <a:schemeClr val="folHlink"/>
              </a:buClr>
              <a:buSzPts val="2160"/>
              <a:buFont typeface="Arial"/>
              <a:buNone/>
            </a:pPr>
            <a:r>
              <a:rPr lang="en-US">
                <a:latin typeface="Helvetica Neue"/>
                <a:ea typeface="Helvetica Neue"/>
                <a:cs typeface="Helvetica Neue"/>
                <a:sym typeface="Helvetica Neue"/>
              </a:rPr>
              <a:t>do {</a:t>
            </a:r>
            <a:endParaRPr/>
          </a:p>
          <a:p>
            <a:pPr indent="-285750" lvl="1" marL="742950" rtl="0" algn="l">
              <a:lnSpc>
                <a:spcPct val="90000"/>
              </a:lnSpc>
              <a:spcBef>
                <a:spcPts val="360"/>
              </a:spcBef>
              <a:spcAft>
                <a:spcPts val="0"/>
              </a:spcAft>
              <a:buClr>
                <a:schemeClr val="folHlink"/>
              </a:buClr>
              <a:buSzPts val="2160"/>
              <a:buFont typeface="Arial"/>
              <a:buNone/>
            </a:pPr>
            <a:r>
              <a:rPr b="1" lang="en-US">
                <a:latin typeface="Times New Roman"/>
                <a:ea typeface="Times New Roman"/>
                <a:cs typeface="Times New Roman"/>
                <a:sym typeface="Times New Roman"/>
              </a:rPr>
              <a:t>	wait(</a:t>
            </a:r>
            <a:r>
              <a:rPr lang="en-US">
                <a:latin typeface="Times New Roman"/>
                <a:ea typeface="Times New Roman"/>
                <a:cs typeface="Times New Roman"/>
                <a:sym typeface="Times New Roman"/>
              </a:rPr>
              <a:t>chopstick [ i ]</a:t>
            </a:r>
            <a:r>
              <a:rPr b="1" lang="en-US">
                <a:latin typeface="Times New Roman"/>
                <a:ea typeface="Times New Roman"/>
                <a:cs typeface="Times New Roman"/>
                <a:sym typeface="Times New Roman"/>
              </a:rPr>
              <a:t>)</a:t>
            </a:r>
            <a:endParaRPr/>
          </a:p>
          <a:p>
            <a:pPr indent="-285750" lvl="1" marL="742950" rtl="0" algn="l">
              <a:lnSpc>
                <a:spcPct val="90000"/>
              </a:lnSpc>
              <a:spcBef>
                <a:spcPts val="360"/>
              </a:spcBef>
              <a:spcAft>
                <a:spcPts val="0"/>
              </a:spcAft>
              <a:buClr>
                <a:schemeClr val="folHlink"/>
              </a:buClr>
              <a:buSzPts val="2160"/>
              <a:buFont typeface="Arial"/>
              <a:buNone/>
            </a:pPr>
            <a:r>
              <a:rPr b="1" lang="en-US">
                <a:latin typeface="Times New Roman"/>
                <a:ea typeface="Times New Roman"/>
                <a:cs typeface="Times New Roman"/>
                <a:sym typeface="Times New Roman"/>
              </a:rPr>
              <a:t>	wait(</a:t>
            </a:r>
            <a:r>
              <a:rPr lang="en-US">
                <a:latin typeface="Times New Roman"/>
                <a:ea typeface="Times New Roman"/>
                <a:cs typeface="Times New Roman"/>
                <a:sym typeface="Times New Roman"/>
              </a:rPr>
              <a:t>chopstick [ (i + 1) % 5 ]</a:t>
            </a:r>
            <a:r>
              <a:rPr b="1" lang="en-US">
                <a:latin typeface="Times New Roman"/>
                <a:ea typeface="Times New Roman"/>
                <a:cs typeface="Times New Roman"/>
                <a:sym typeface="Times New Roman"/>
              </a:rPr>
              <a:t>)</a:t>
            </a:r>
            <a:endParaRPr/>
          </a:p>
          <a:p>
            <a:pPr indent="-285750" lvl="1" marL="742950" rtl="0" algn="l">
              <a:lnSpc>
                <a:spcPct val="90000"/>
              </a:lnSpc>
              <a:spcBef>
                <a:spcPts val="360"/>
              </a:spcBef>
              <a:spcAft>
                <a:spcPts val="0"/>
              </a:spcAft>
              <a:buClr>
                <a:schemeClr val="folHlink"/>
              </a:buClr>
              <a:buSzPts val="2160"/>
              <a:buFont typeface="Arial"/>
              <a:buNone/>
            </a:pPr>
            <a:r>
              <a:rPr b="1"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a:t>
            </a:r>
            <a:endParaRPr/>
          </a:p>
          <a:p>
            <a:pPr indent="-285750" lvl="1" marL="742950" rtl="0" algn="l">
              <a:lnSpc>
                <a:spcPct val="90000"/>
              </a:lnSpc>
              <a:spcBef>
                <a:spcPts val="360"/>
              </a:spcBef>
              <a:spcAft>
                <a:spcPts val="0"/>
              </a:spcAft>
              <a:buClr>
                <a:schemeClr val="folHlink"/>
              </a:buClr>
              <a:buSzPts val="2160"/>
              <a:buFont typeface="Arial"/>
              <a:buNone/>
            </a:pPr>
            <a:r>
              <a:rPr b="1"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eat</a:t>
            </a:r>
            <a:endParaRPr/>
          </a:p>
          <a:p>
            <a:pPr indent="-285750" lvl="1" marL="742950" rtl="0" algn="l">
              <a:lnSpc>
                <a:spcPct val="90000"/>
              </a:lnSpc>
              <a:spcBef>
                <a:spcPts val="360"/>
              </a:spcBef>
              <a:spcAft>
                <a:spcPts val="0"/>
              </a:spcAft>
              <a:buClr>
                <a:schemeClr val="folHlink"/>
              </a:buClr>
              <a:buSzPts val="2160"/>
              <a:buFont typeface="Arial"/>
              <a:buNone/>
            </a:pPr>
            <a:r>
              <a:rPr b="1"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a:t>
            </a:r>
            <a:endParaRPr/>
          </a:p>
          <a:p>
            <a:pPr indent="-285750" lvl="1" marL="742950" rtl="0" algn="l">
              <a:lnSpc>
                <a:spcPct val="90000"/>
              </a:lnSpc>
              <a:spcBef>
                <a:spcPts val="360"/>
              </a:spcBef>
              <a:spcAft>
                <a:spcPts val="0"/>
              </a:spcAft>
              <a:buClr>
                <a:schemeClr val="folHlink"/>
              </a:buClr>
              <a:buSzPts val="2160"/>
              <a:buFont typeface="Arial"/>
              <a:buNone/>
            </a:pPr>
            <a:r>
              <a:rPr b="1" lang="en-US">
                <a:latin typeface="Times New Roman"/>
                <a:ea typeface="Times New Roman"/>
                <a:cs typeface="Times New Roman"/>
                <a:sym typeface="Times New Roman"/>
              </a:rPr>
              <a:t>	signal(</a:t>
            </a:r>
            <a:r>
              <a:rPr lang="en-US">
                <a:latin typeface="Times New Roman"/>
                <a:ea typeface="Times New Roman"/>
                <a:cs typeface="Times New Roman"/>
                <a:sym typeface="Times New Roman"/>
              </a:rPr>
              <a:t>chopstick [ i ]</a:t>
            </a:r>
            <a:r>
              <a:rPr b="1" lang="en-US">
                <a:latin typeface="Times New Roman"/>
                <a:ea typeface="Times New Roman"/>
                <a:cs typeface="Times New Roman"/>
                <a:sym typeface="Times New Roman"/>
              </a:rPr>
              <a:t>);</a:t>
            </a:r>
            <a:endParaRPr/>
          </a:p>
          <a:p>
            <a:pPr indent="-285750" lvl="1" marL="742950" rtl="0" algn="l">
              <a:lnSpc>
                <a:spcPct val="90000"/>
              </a:lnSpc>
              <a:spcBef>
                <a:spcPts val="360"/>
              </a:spcBef>
              <a:spcAft>
                <a:spcPts val="0"/>
              </a:spcAft>
              <a:buClr>
                <a:schemeClr val="folHlink"/>
              </a:buClr>
              <a:buSzPts val="2160"/>
              <a:buFont typeface="Arial"/>
              <a:buNone/>
            </a:pPr>
            <a:r>
              <a:rPr b="1" lang="en-US">
                <a:latin typeface="Times New Roman"/>
                <a:ea typeface="Times New Roman"/>
                <a:cs typeface="Times New Roman"/>
                <a:sym typeface="Times New Roman"/>
              </a:rPr>
              <a:t>	signal(</a:t>
            </a:r>
            <a:r>
              <a:rPr lang="en-US">
                <a:latin typeface="Times New Roman"/>
                <a:ea typeface="Times New Roman"/>
                <a:cs typeface="Times New Roman"/>
                <a:sym typeface="Times New Roman"/>
              </a:rPr>
              <a:t>chopstick [ (i + 1) % 5 ]</a:t>
            </a:r>
            <a:r>
              <a:rPr b="1" lang="en-US">
                <a:latin typeface="Times New Roman"/>
                <a:ea typeface="Times New Roman"/>
                <a:cs typeface="Times New Roman"/>
                <a:sym typeface="Times New Roman"/>
              </a:rPr>
              <a:t>);</a:t>
            </a:r>
            <a:endParaRPr/>
          </a:p>
          <a:p>
            <a:pPr indent="-285750" lvl="1" marL="742950" rtl="0" algn="l">
              <a:lnSpc>
                <a:spcPct val="90000"/>
              </a:lnSpc>
              <a:spcBef>
                <a:spcPts val="360"/>
              </a:spcBef>
              <a:spcAft>
                <a:spcPts val="0"/>
              </a:spcAft>
              <a:buClr>
                <a:schemeClr val="folHlink"/>
              </a:buClr>
              <a:buSzPts val="2160"/>
              <a:buFont typeface="Arial"/>
              <a:buNone/>
            </a:pPr>
            <a:r>
              <a:rPr b="1"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a:t>
            </a:r>
            <a:endParaRPr/>
          </a:p>
          <a:p>
            <a:pPr indent="-285750" lvl="1" marL="742950" rtl="0" algn="l">
              <a:lnSpc>
                <a:spcPct val="90000"/>
              </a:lnSpc>
              <a:spcBef>
                <a:spcPts val="360"/>
              </a:spcBef>
              <a:spcAft>
                <a:spcPts val="0"/>
              </a:spcAft>
              <a:buClr>
                <a:schemeClr val="folHlink"/>
              </a:buClr>
              <a:buSzPts val="2160"/>
              <a:buFont typeface="Arial"/>
              <a:buNone/>
            </a:pPr>
            <a:r>
              <a:rPr b="1"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think</a:t>
            </a:r>
            <a:endParaRPr/>
          </a:p>
          <a:p>
            <a:pPr indent="-285750" lvl="1" marL="742950" rtl="0" algn="l">
              <a:lnSpc>
                <a:spcPct val="90000"/>
              </a:lnSpc>
              <a:spcBef>
                <a:spcPts val="360"/>
              </a:spcBef>
              <a:spcAft>
                <a:spcPts val="0"/>
              </a:spcAft>
              <a:buClr>
                <a:schemeClr val="folHlink"/>
              </a:buClr>
              <a:buSzPts val="2160"/>
              <a:buFont typeface="Arial"/>
              <a:buNone/>
            </a:pPr>
            <a:r>
              <a:rPr b="1"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a:t>
            </a:r>
            <a:endParaRPr/>
          </a:p>
          <a:p>
            <a:pPr indent="-285750" lvl="1" marL="742950" rtl="0" algn="l">
              <a:lnSpc>
                <a:spcPct val="90000"/>
              </a:lnSpc>
              <a:spcBef>
                <a:spcPts val="360"/>
              </a:spcBef>
              <a:spcAft>
                <a:spcPts val="0"/>
              </a:spcAft>
              <a:buClr>
                <a:schemeClr val="folHlink"/>
              </a:buClr>
              <a:buSzPts val="2160"/>
              <a:buFont typeface="Arial"/>
              <a:buNone/>
            </a:pPr>
            <a:r>
              <a:rPr lang="en-US">
                <a:latin typeface="Helvetica Neue"/>
                <a:ea typeface="Helvetica Neue"/>
                <a:cs typeface="Helvetica Neue"/>
                <a:sym typeface="Helvetica Neue"/>
              </a:rPr>
              <a:t>} while (1);</a:t>
            </a:r>
            <a:endParaRPr/>
          </a:p>
        </p:txBody>
      </p:sp>
      <p:sp>
        <p:nvSpPr>
          <p:cNvPr id="294" name="Google Shape;294;p23"/>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5/4/2020</a:t>
            </a:r>
            <a:endParaRPr/>
          </a:p>
        </p:txBody>
      </p:sp>
      <p:sp>
        <p:nvSpPr>
          <p:cNvPr id="295" name="Google Shape;295;p23"/>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296" name="Google Shape;296;p23"/>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4"/>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Bài toán “Dining Philosophers” (tt)</a:t>
            </a:r>
            <a:endParaRPr/>
          </a:p>
        </p:txBody>
      </p:sp>
      <p:sp>
        <p:nvSpPr>
          <p:cNvPr id="302" name="Google Shape;302;p24"/>
          <p:cNvSpPr txBox="1"/>
          <p:nvPr>
            <p:ph idx="1" type="body"/>
          </p:nvPr>
        </p:nvSpPr>
        <p:spPr>
          <a:xfrm>
            <a:off x="251520" y="1412776"/>
            <a:ext cx="8435280" cy="4911824"/>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800"/>
              <a:buChar char="■"/>
            </a:pPr>
            <a:r>
              <a:rPr lang="en-US"/>
              <a:t> Giải pháp trên có thể gây ra deadlock</a:t>
            </a:r>
            <a:endParaRPr/>
          </a:p>
          <a:p>
            <a:pPr indent="-285750" lvl="1" marL="742950" rtl="0" algn="l">
              <a:spcBef>
                <a:spcPts val="300"/>
              </a:spcBef>
              <a:spcAft>
                <a:spcPts val="0"/>
              </a:spcAft>
              <a:buSzPts val="2400"/>
              <a:buChar char="🞐"/>
            </a:pPr>
            <a:r>
              <a:rPr lang="en-US"/>
              <a:t>Khi tất cả triết gia đói bụng cùng lúc và đồng thời cầm chiếc đũa bên tay trái ⇒ deadlock</a:t>
            </a:r>
            <a:endParaRPr/>
          </a:p>
          <a:p>
            <a:pPr indent="-342900" lvl="0" marL="342900" rtl="0" algn="l">
              <a:spcBef>
                <a:spcPts val="300"/>
              </a:spcBef>
              <a:spcAft>
                <a:spcPts val="0"/>
              </a:spcAft>
              <a:buSzPts val="2800"/>
              <a:buChar char="■"/>
            </a:pPr>
            <a:r>
              <a:rPr lang="en-US"/>
              <a:t> Một số giải pháp khác giải quyết được deadlock </a:t>
            </a:r>
            <a:endParaRPr/>
          </a:p>
          <a:p>
            <a:pPr indent="-285750" lvl="1" marL="742950" rtl="0" algn="l">
              <a:spcBef>
                <a:spcPts val="300"/>
              </a:spcBef>
              <a:spcAft>
                <a:spcPts val="0"/>
              </a:spcAft>
              <a:buSzPts val="2400"/>
              <a:buChar char="🞐"/>
            </a:pPr>
            <a:r>
              <a:rPr lang="en-US"/>
              <a:t>Cho phép nhiều nhất 4 triết gia ngồi vào cùng một lúc</a:t>
            </a:r>
            <a:endParaRPr/>
          </a:p>
          <a:p>
            <a:pPr indent="-285750" lvl="1" marL="742950" rtl="0" algn="l">
              <a:spcBef>
                <a:spcPts val="300"/>
              </a:spcBef>
              <a:spcAft>
                <a:spcPts val="0"/>
              </a:spcAft>
              <a:buSzPts val="2400"/>
              <a:buChar char="🞐"/>
            </a:pPr>
            <a:r>
              <a:rPr lang="en-US"/>
              <a:t>Cho phép triết gia cầm các đũa chỉ khi cả hai chiếc đũa đều sẵn sàng (nghĩa là tác vụ cầm các đũa phải xảy ra trong CS)</a:t>
            </a:r>
            <a:endParaRPr/>
          </a:p>
          <a:p>
            <a:pPr indent="-285750" lvl="1" marL="742950" rtl="0" algn="l">
              <a:spcBef>
                <a:spcPts val="300"/>
              </a:spcBef>
              <a:spcAft>
                <a:spcPts val="0"/>
              </a:spcAft>
              <a:buSzPts val="2400"/>
              <a:buChar char="🞐"/>
            </a:pPr>
            <a:r>
              <a:rPr lang="en-US"/>
              <a:t>Triết gia ngồi ở vị trí lẻ cầm đũa bên trái trước, sau đó mới đến đũa bên phải, trong khi đó triết gia ở vị trí chẵn cầm đũa bên phải trước, sau đó mới đến đũa bên trái </a:t>
            </a:r>
            <a:endParaRPr/>
          </a:p>
          <a:p>
            <a:pPr indent="-342900" lvl="0" marL="342900" rtl="0" algn="l">
              <a:spcBef>
                <a:spcPts val="300"/>
              </a:spcBef>
              <a:spcAft>
                <a:spcPts val="0"/>
              </a:spcAft>
              <a:buSzPts val="2800"/>
              <a:buChar char="■"/>
            </a:pPr>
            <a:r>
              <a:rPr lang="en-US"/>
              <a:t> Starvation?</a:t>
            </a:r>
            <a:endParaRPr/>
          </a:p>
        </p:txBody>
      </p:sp>
      <p:sp>
        <p:nvSpPr>
          <p:cNvPr id="303" name="Google Shape;303;p24"/>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5/4/2020</a:t>
            </a:r>
            <a:endParaRPr/>
          </a:p>
        </p:txBody>
      </p:sp>
      <p:sp>
        <p:nvSpPr>
          <p:cNvPr id="304" name="Google Shape;304;p24"/>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305" name="Google Shape;305;p24"/>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5"/>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Bài toán Reader-Writers</a:t>
            </a:r>
            <a:endParaRPr/>
          </a:p>
        </p:txBody>
      </p:sp>
      <p:sp>
        <p:nvSpPr>
          <p:cNvPr id="311" name="Google Shape;311;p25"/>
          <p:cNvSpPr txBox="1"/>
          <p:nvPr>
            <p:ph idx="1" type="body"/>
          </p:nvPr>
        </p:nvSpPr>
        <p:spPr>
          <a:xfrm>
            <a:off x="251520" y="1412776"/>
            <a:ext cx="8435280" cy="2016224"/>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800"/>
              <a:buChar char="■"/>
            </a:pPr>
            <a:r>
              <a:rPr lang="en-US"/>
              <a:t>Writer không được cập nhật dữ liệu khi có một Reader đang truy xuất CSDL</a:t>
            </a:r>
            <a:endParaRPr/>
          </a:p>
          <a:p>
            <a:pPr indent="-342900" lvl="0" marL="342900" rtl="0" algn="l">
              <a:spcBef>
                <a:spcPts val="300"/>
              </a:spcBef>
              <a:spcAft>
                <a:spcPts val="0"/>
              </a:spcAft>
              <a:buSzPts val="2800"/>
              <a:buChar char="■"/>
            </a:pPr>
            <a:r>
              <a:rPr lang="en-US"/>
              <a:t>Tại một thời điểm, chỉ cho phép một Writer được sửa đổi nội dung CSDL</a:t>
            </a:r>
            <a:endParaRPr/>
          </a:p>
        </p:txBody>
      </p:sp>
      <p:sp>
        <p:nvSpPr>
          <p:cNvPr id="312" name="Google Shape;312;p25"/>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5/4/2020</a:t>
            </a:r>
            <a:endParaRPr/>
          </a:p>
        </p:txBody>
      </p:sp>
      <p:sp>
        <p:nvSpPr>
          <p:cNvPr id="313" name="Google Shape;313;p25"/>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314" name="Google Shape;314;p25"/>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315" name="Google Shape;315;p25"/>
          <p:cNvGrpSpPr/>
          <p:nvPr/>
        </p:nvGrpSpPr>
        <p:grpSpPr>
          <a:xfrm>
            <a:off x="3003550" y="3506788"/>
            <a:ext cx="3956050" cy="2817812"/>
            <a:chOff x="0" y="-1"/>
            <a:chExt cx="3505201" cy="2371409"/>
          </a:xfrm>
        </p:grpSpPr>
        <p:grpSp>
          <p:nvGrpSpPr>
            <p:cNvPr id="316" name="Google Shape;316;p25"/>
            <p:cNvGrpSpPr/>
            <p:nvPr/>
          </p:nvGrpSpPr>
          <p:grpSpPr>
            <a:xfrm>
              <a:off x="784225" y="1710086"/>
              <a:ext cx="2469199" cy="661322"/>
              <a:chOff x="0" y="666"/>
              <a:chExt cx="2469199" cy="661322"/>
            </a:xfrm>
          </p:grpSpPr>
          <p:sp>
            <p:nvSpPr>
              <p:cNvPr id="317" name="Google Shape;317;p25"/>
              <p:cNvSpPr/>
              <p:nvPr/>
            </p:nvSpPr>
            <p:spPr>
              <a:xfrm>
                <a:off x="648" y="666"/>
                <a:ext cx="2468551" cy="661322"/>
              </a:xfrm>
              <a:prstGeom prst="rect">
                <a:avLst/>
              </a:prstGeom>
              <a:solidFill>
                <a:srgbClr val="3333CC"/>
              </a:solidFill>
              <a:ln cap="flat" cmpd="sng" w="1270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b="1" i="1" sz="2000">
                  <a:solidFill>
                    <a:schemeClr val="dk1"/>
                  </a:solidFill>
                  <a:latin typeface="Helvetica Neue"/>
                  <a:ea typeface="Helvetica Neue"/>
                  <a:cs typeface="Helvetica Neue"/>
                  <a:sym typeface="Helvetica Neue"/>
                </a:endParaRPr>
              </a:p>
            </p:txBody>
          </p:sp>
          <p:sp>
            <p:nvSpPr>
              <p:cNvPr id="318" name="Google Shape;318;p25"/>
              <p:cNvSpPr/>
              <p:nvPr/>
            </p:nvSpPr>
            <p:spPr>
              <a:xfrm>
                <a:off x="0" y="69373"/>
                <a:ext cx="1685415" cy="523241"/>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Clr>
                    <a:schemeClr val="dk1"/>
                  </a:buClr>
                  <a:buSzPts val="1800"/>
                  <a:buFont typeface="Arial"/>
                  <a:buNone/>
                </a:pPr>
                <a:r>
                  <a:rPr b="1" lang="en-US" sz="1800">
                    <a:solidFill>
                      <a:schemeClr val="dk1"/>
                    </a:solidFill>
                    <a:latin typeface="Helvetica Neue"/>
                    <a:ea typeface="Helvetica Neue"/>
                    <a:cs typeface="Helvetica Neue"/>
                    <a:sym typeface="Helvetica Neue"/>
                  </a:rPr>
                  <a:t>Database</a:t>
                </a:r>
                <a:endParaRPr sz="1800">
                  <a:solidFill>
                    <a:schemeClr val="dk1"/>
                  </a:solidFill>
                  <a:latin typeface="Helvetica Neue"/>
                  <a:ea typeface="Helvetica Neue"/>
                  <a:cs typeface="Helvetica Neue"/>
                  <a:sym typeface="Helvetica Neue"/>
                </a:endParaRPr>
              </a:p>
            </p:txBody>
          </p:sp>
        </p:grpSp>
        <p:grpSp>
          <p:nvGrpSpPr>
            <p:cNvPr id="319" name="Google Shape;319;p25"/>
            <p:cNvGrpSpPr/>
            <p:nvPr/>
          </p:nvGrpSpPr>
          <p:grpSpPr>
            <a:xfrm>
              <a:off x="0" y="473074"/>
              <a:ext cx="708917" cy="396241"/>
              <a:chOff x="0" y="-1"/>
              <a:chExt cx="708917" cy="396241"/>
            </a:xfrm>
          </p:grpSpPr>
          <p:sp>
            <p:nvSpPr>
              <p:cNvPr id="320" name="Google Shape;320;p25"/>
              <p:cNvSpPr/>
              <p:nvPr/>
            </p:nvSpPr>
            <p:spPr>
              <a:xfrm>
                <a:off x="0" y="9222"/>
                <a:ext cx="708917" cy="378090"/>
              </a:xfrm>
              <a:custGeom>
                <a:rect b="b" l="l" r="r" t="t"/>
                <a:pathLst>
                  <a:path extrusionOk="0" h="19679" w="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CC99"/>
              </a:solidFill>
              <a:ln cap="flat" cmpd="sng" w="1270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b="1" i="1" sz="2000">
                  <a:solidFill>
                    <a:srgbClr val="006600"/>
                  </a:solidFill>
                  <a:latin typeface="Helvetica Neue"/>
                  <a:ea typeface="Helvetica Neue"/>
                  <a:cs typeface="Helvetica Neue"/>
                  <a:sym typeface="Helvetica Neue"/>
                </a:endParaRPr>
              </a:p>
            </p:txBody>
          </p:sp>
          <p:sp>
            <p:nvSpPr>
              <p:cNvPr id="321" name="Google Shape;321;p25"/>
              <p:cNvSpPr/>
              <p:nvPr/>
            </p:nvSpPr>
            <p:spPr>
              <a:xfrm>
                <a:off x="103912" y="-1"/>
                <a:ext cx="428834" cy="396241"/>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Clr>
                    <a:srgbClr val="006600"/>
                  </a:buClr>
                  <a:buSzPts val="2000"/>
                  <a:buFont typeface="Arial"/>
                  <a:buNone/>
                </a:pPr>
                <a:r>
                  <a:rPr b="1" i="1" lang="en-US" sz="2000">
                    <a:solidFill>
                      <a:srgbClr val="006600"/>
                    </a:solidFill>
                    <a:latin typeface="Helvetica Neue"/>
                    <a:ea typeface="Helvetica Neue"/>
                    <a:cs typeface="Helvetica Neue"/>
                    <a:sym typeface="Helvetica Neue"/>
                  </a:rPr>
                  <a:t>R1</a:t>
                </a:r>
                <a:endParaRPr sz="1800">
                  <a:solidFill>
                    <a:schemeClr val="dk1"/>
                  </a:solidFill>
                  <a:latin typeface="Helvetica Neue"/>
                  <a:ea typeface="Helvetica Neue"/>
                  <a:cs typeface="Helvetica Neue"/>
                  <a:sym typeface="Helvetica Neue"/>
                </a:endParaRPr>
              </a:p>
            </p:txBody>
          </p:sp>
        </p:grpSp>
        <p:grpSp>
          <p:nvGrpSpPr>
            <p:cNvPr id="322" name="Google Shape;322;p25"/>
            <p:cNvGrpSpPr/>
            <p:nvPr/>
          </p:nvGrpSpPr>
          <p:grpSpPr>
            <a:xfrm>
              <a:off x="1756821" y="-1"/>
              <a:ext cx="710323" cy="396241"/>
              <a:chOff x="-541" y="-1"/>
              <a:chExt cx="710322" cy="396241"/>
            </a:xfrm>
          </p:grpSpPr>
          <p:sp>
            <p:nvSpPr>
              <p:cNvPr id="323" name="Google Shape;323;p25"/>
              <p:cNvSpPr/>
              <p:nvPr/>
            </p:nvSpPr>
            <p:spPr>
              <a:xfrm>
                <a:off x="-541" y="9351"/>
                <a:ext cx="710322" cy="378090"/>
              </a:xfrm>
              <a:custGeom>
                <a:rect b="b" l="l" r="r" t="t"/>
                <a:pathLst>
                  <a:path extrusionOk="0" h="19679" w="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CC99"/>
              </a:solidFill>
              <a:ln cap="flat" cmpd="sng" w="1270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b="1" i="1" sz="2000">
                  <a:solidFill>
                    <a:srgbClr val="006600"/>
                  </a:solidFill>
                  <a:latin typeface="Helvetica Neue"/>
                  <a:ea typeface="Helvetica Neue"/>
                  <a:cs typeface="Helvetica Neue"/>
                  <a:sym typeface="Helvetica Neue"/>
                </a:endParaRPr>
              </a:p>
            </p:txBody>
          </p:sp>
          <p:sp>
            <p:nvSpPr>
              <p:cNvPr id="324" name="Google Shape;324;p25"/>
              <p:cNvSpPr/>
              <p:nvPr/>
            </p:nvSpPr>
            <p:spPr>
              <a:xfrm>
                <a:off x="103912" y="-1"/>
                <a:ext cx="428834" cy="396241"/>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Clr>
                    <a:srgbClr val="006600"/>
                  </a:buClr>
                  <a:buSzPts val="2000"/>
                  <a:buFont typeface="Arial"/>
                  <a:buNone/>
                </a:pPr>
                <a:r>
                  <a:rPr b="1" i="1" lang="en-US" sz="2000">
                    <a:solidFill>
                      <a:srgbClr val="006600"/>
                    </a:solidFill>
                    <a:latin typeface="Helvetica Neue"/>
                    <a:ea typeface="Helvetica Neue"/>
                    <a:cs typeface="Helvetica Neue"/>
                    <a:sym typeface="Helvetica Neue"/>
                  </a:rPr>
                  <a:t>R2</a:t>
                </a:r>
                <a:endParaRPr sz="1800">
                  <a:solidFill>
                    <a:schemeClr val="dk1"/>
                  </a:solidFill>
                  <a:latin typeface="Helvetica Neue"/>
                  <a:ea typeface="Helvetica Neue"/>
                  <a:cs typeface="Helvetica Neue"/>
                  <a:sym typeface="Helvetica Neue"/>
                </a:endParaRPr>
              </a:p>
            </p:txBody>
          </p:sp>
        </p:grpSp>
        <p:grpSp>
          <p:nvGrpSpPr>
            <p:cNvPr id="325" name="Google Shape;325;p25"/>
            <p:cNvGrpSpPr/>
            <p:nvPr/>
          </p:nvGrpSpPr>
          <p:grpSpPr>
            <a:xfrm>
              <a:off x="2796284" y="152399"/>
              <a:ext cx="708917" cy="396241"/>
              <a:chOff x="697" y="-1"/>
              <a:chExt cx="708916" cy="396241"/>
            </a:xfrm>
          </p:grpSpPr>
          <p:sp>
            <p:nvSpPr>
              <p:cNvPr id="326" name="Google Shape;326;p25"/>
              <p:cNvSpPr/>
              <p:nvPr/>
            </p:nvSpPr>
            <p:spPr>
              <a:xfrm>
                <a:off x="697" y="9256"/>
                <a:ext cx="708916" cy="378090"/>
              </a:xfrm>
              <a:custGeom>
                <a:rect b="b" l="l" r="r" t="t"/>
                <a:pathLst>
                  <a:path extrusionOk="0" h="19679" w="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CC99"/>
              </a:solidFill>
              <a:ln cap="flat" cmpd="sng" w="1270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b="1" i="1" sz="2000">
                  <a:solidFill>
                    <a:srgbClr val="006600"/>
                  </a:solidFill>
                  <a:latin typeface="Helvetica Neue"/>
                  <a:ea typeface="Helvetica Neue"/>
                  <a:cs typeface="Helvetica Neue"/>
                  <a:sym typeface="Helvetica Neue"/>
                </a:endParaRPr>
              </a:p>
            </p:txBody>
          </p:sp>
          <p:sp>
            <p:nvSpPr>
              <p:cNvPr id="327" name="Google Shape;327;p25"/>
              <p:cNvSpPr/>
              <p:nvPr/>
            </p:nvSpPr>
            <p:spPr>
              <a:xfrm>
                <a:off x="103912" y="-1"/>
                <a:ext cx="428834" cy="396241"/>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Clr>
                    <a:srgbClr val="006600"/>
                  </a:buClr>
                  <a:buSzPts val="2000"/>
                  <a:buFont typeface="Arial"/>
                  <a:buNone/>
                </a:pPr>
                <a:r>
                  <a:rPr b="1" i="1" lang="en-US" sz="2000">
                    <a:solidFill>
                      <a:srgbClr val="006600"/>
                    </a:solidFill>
                    <a:latin typeface="Helvetica Neue"/>
                    <a:ea typeface="Helvetica Neue"/>
                    <a:cs typeface="Helvetica Neue"/>
                    <a:sym typeface="Helvetica Neue"/>
                  </a:rPr>
                  <a:t>R3</a:t>
                </a:r>
                <a:endParaRPr sz="1800">
                  <a:solidFill>
                    <a:schemeClr val="dk1"/>
                  </a:solidFill>
                  <a:latin typeface="Helvetica Neue"/>
                  <a:ea typeface="Helvetica Neue"/>
                  <a:cs typeface="Helvetica Neue"/>
                  <a:sym typeface="Helvetica Neue"/>
                </a:endParaRPr>
              </a:p>
            </p:txBody>
          </p:sp>
        </p:grpSp>
        <p:grpSp>
          <p:nvGrpSpPr>
            <p:cNvPr id="328" name="Google Shape;328;p25"/>
            <p:cNvGrpSpPr/>
            <p:nvPr/>
          </p:nvGrpSpPr>
          <p:grpSpPr>
            <a:xfrm>
              <a:off x="1084475" y="897732"/>
              <a:ext cx="708917" cy="396239"/>
              <a:chOff x="213" y="0"/>
              <a:chExt cx="708916" cy="396240"/>
            </a:xfrm>
          </p:grpSpPr>
          <p:sp>
            <p:nvSpPr>
              <p:cNvPr id="329" name="Google Shape;329;p25"/>
              <p:cNvSpPr/>
              <p:nvPr/>
            </p:nvSpPr>
            <p:spPr>
              <a:xfrm>
                <a:off x="213" y="8079"/>
                <a:ext cx="708916" cy="380762"/>
              </a:xfrm>
              <a:custGeom>
                <a:rect b="b" l="l" r="r" t="t"/>
                <a:pathLst>
                  <a:path extrusionOk="0" h="19679" w="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CCCC"/>
              </a:solidFill>
              <a:ln cap="flat" cmpd="sng" w="1270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b="1" i="1" sz="2000">
                  <a:solidFill>
                    <a:srgbClr val="993366"/>
                  </a:solidFill>
                  <a:latin typeface="Helvetica Neue"/>
                  <a:ea typeface="Helvetica Neue"/>
                  <a:cs typeface="Helvetica Neue"/>
                  <a:sym typeface="Helvetica Neue"/>
                </a:endParaRPr>
              </a:p>
            </p:txBody>
          </p:sp>
          <p:sp>
            <p:nvSpPr>
              <p:cNvPr id="330" name="Google Shape;330;p25"/>
              <p:cNvSpPr/>
              <p:nvPr/>
            </p:nvSpPr>
            <p:spPr>
              <a:xfrm>
                <a:off x="103912" y="0"/>
                <a:ext cx="485141" cy="396240"/>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Clr>
                    <a:srgbClr val="993366"/>
                  </a:buClr>
                  <a:buSzPts val="2000"/>
                  <a:buFont typeface="Arial"/>
                  <a:buNone/>
                </a:pPr>
                <a:r>
                  <a:rPr b="1" i="1" lang="en-US" sz="2000">
                    <a:solidFill>
                      <a:srgbClr val="993366"/>
                    </a:solidFill>
                    <a:latin typeface="Helvetica Neue"/>
                    <a:ea typeface="Helvetica Neue"/>
                    <a:cs typeface="Helvetica Neue"/>
                    <a:sym typeface="Helvetica Neue"/>
                  </a:rPr>
                  <a:t>W1</a:t>
                </a:r>
                <a:endParaRPr sz="1800">
                  <a:solidFill>
                    <a:schemeClr val="dk1"/>
                  </a:solidFill>
                  <a:latin typeface="Helvetica Neue"/>
                  <a:ea typeface="Helvetica Neue"/>
                  <a:cs typeface="Helvetica Neue"/>
                  <a:sym typeface="Helvetica Neue"/>
                </a:endParaRPr>
              </a:p>
            </p:txBody>
          </p:sp>
        </p:grpSp>
        <p:grpSp>
          <p:nvGrpSpPr>
            <p:cNvPr id="331" name="Google Shape;331;p25"/>
            <p:cNvGrpSpPr/>
            <p:nvPr/>
          </p:nvGrpSpPr>
          <p:grpSpPr>
            <a:xfrm>
              <a:off x="2209740" y="915194"/>
              <a:ext cx="711730" cy="396239"/>
              <a:chOff x="-60" y="0"/>
              <a:chExt cx="711730" cy="396240"/>
            </a:xfrm>
          </p:grpSpPr>
          <p:sp>
            <p:nvSpPr>
              <p:cNvPr id="332" name="Google Shape;332;p25"/>
              <p:cNvSpPr/>
              <p:nvPr/>
            </p:nvSpPr>
            <p:spPr>
              <a:xfrm>
                <a:off x="-60" y="7984"/>
                <a:ext cx="711730" cy="380763"/>
              </a:xfrm>
              <a:custGeom>
                <a:rect b="b" l="l" r="r" t="t"/>
                <a:pathLst>
                  <a:path extrusionOk="0" h="19679" w="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CCCC"/>
              </a:solidFill>
              <a:ln cap="flat" cmpd="sng" w="1270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b="1" i="1" sz="2000">
                  <a:solidFill>
                    <a:srgbClr val="993366"/>
                  </a:solidFill>
                  <a:latin typeface="Helvetica Neue"/>
                  <a:ea typeface="Helvetica Neue"/>
                  <a:cs typeface="Helvetica Neue"/>
                  <a:sym typeface="Helvetica Neue"/>
                </a:endParaRPr>
              </a:p>
            </p:txBody>
          </p:sp>
          <p:sp>
            <p:nvSpPr>
              <p:cNvPr id="333" name="Google Shape;333;p25"/>
              <p:cNvSpPr/>
              <p:nvPr/>
            </p:nvSpPr>
            <p:spPr>
              <a:xfrm>
                <a:off x="104144" y="0"/>
                <a:ext cx="485141" cy="396240"/>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Clr>
                    <a:srgbClr val="993366"/>
                  </a:buClr>
                  <a:buSzPts val="2000"/>
                  <a:buFont typeface="Arial"/>
                  <a:buNone/>
                </a:pPr>
                <a:r>
                  <a:rPr b="1" i="1" lang="en-US" sz="2000">
                    <a:solidFill>
                      <a:srgbClr val="993366"/>
                    </a:solidFill>
                    <a:latin typeface="Helvetica Neue"/>
                    <a:ea typeface="Helvetica Neue"/>
                    <a:cs typeface="Helvetica Neue"/>
                    <a:sym typeface="Helvetica Neue"/>
                  </a:rPr>
                  <a:t>W2</a:t>
                </a:r>
                <a:endParaRPr sz="1800">
                  <a:solidFill>
                    <a:schemeClr val="dk1"/>
                  </a:solidFill>
                  <a:latin typeface="Helvetica Neue"/>
                  <a:ea typeface="Helvetica Neue"/>
                  <a:cs typeface="Helvetica Neue"/>
                  <a:sym typeface="Helvetica Neue"/>
                </a:endParaRPr>
              </a:p>
            </p:txBody>
          </p:sp>
        </p:grpSp>
        <p:sp>
          <p:nvSpPr>
            <p:cNvPr id="334" name="Google Shape;334;p25"/>
            <p:cNvSpPr/>
            <p:nvPr/>
          </p:nvSpPr>
          <p:spPr>
            <a:xfrm flipH="1" rot="-5400000">
              <a:off x="-20639" y="1236344"/>
              <a:ext cx="1181101" cy="428626"/>
            </a:xfrm>
            <a:custGeom>
              <a:rect b="b" l="l" r="r" t="t"/>
              <a:pathLst>
                <a:path extrusionOk="0" h="21600" w="21600">
                  <a:moveTo>
                    <a:pt x="0" y="0"/>
                  </a:moveTo>
                  <a:lnTo>
                    <a:pt x="21600" y="0"/>
                  </a:lnTo>
                  <a:lnTo>
                    <a:pt x="21600" y="21600"/>
                  </a:lnTo>
                </a:path>
              </a:pathLst>
            </a:custGeom>
            <a:noFill/>
            <a:ln cap="flat" cmpd="sng" w="50800">
              <a:solidFill>
                <a:srgbClr val="FF0000"/>
              </a:solidFill>
              <a:prstDash val="solid"/>
              <a:round/>
              <a:headEnd len="sm" w="sm" type="none"/>
              <a:tailEnd len="med" w="med" type="triangle"/>
            </a:ln>
          </p:spPr>
          <p:txBody>
            <a:bodyPr anchorCtr="0" anchor="ctr"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cxnSp>
          <p:nvCxnSpPr>
            <p:cNvPr id="335" name="Google Shape;335;p25"/>
            <p:cNvCxnSpPr/>
            <p:nvPr/>
          </p:nvCxnSpPr>
          <p:spPr>
            <a:xfrm>
              <a:off x="1420812" y="1285557"/>
              <a:ext cx="1" cy="423863"/>
            </a:xfrm>
            <a:prstGeom prst="straightConnector1">
              <a:avLst/>
            </a:prstGeom>
            <a:noFill/>
            <a:ln cap="flat" cmpd="sng" w="50800">
              <a:solidFill>
                <a:srgbClr val="FF0000"/>
              </a:solidFill>
              <a:prstDash val="solid"/>
              <a:round/>
              <a:headEnd len="med" w="med" type="none"/>
              <a:tailEnd len="med" w="med" type="triangle"/>
            </a:ln>
          </p:spPr>
        </p:cxnSp>
        <p:cxnSp>
          <p:nvCxnSpPr>
            <p:cNvPr id="336" name="Google Shape;336;p25"/>
            <p:cNvCxnSpPr/>
            <p:nvPr/>
          </p:nvCxnSpPr>
          <p:spPr>
            <a:xfrm flipH="1">
              <a:off x="2093912" y="387032"/>
              <a:ext cx="1" cy="1322388"/>
            </a:xfrm>
            <a:prstGeom prst="straightConnector1">
              <a:avLst/>
            </a:prstGeom>
            <a:noFill/>
            <a:ln cap="flat" cmpd="sng" w="50800">
              <a:solidFill>
                <a:srgbClr val="FF0000"/>
              </a:solidFill>
              <a:prstDash val="solid"/>
              <a:round/>
              <a:headEnd len="med" w="med" type="none"/>
              <a:tailEnd len="med" w="med" type="triangle"/>
            </a:ln>
          </p:spPr>
        </p:cxnSp>
        <p:cxnSp>
          <p:nvCxnSpPr>
            <p:cNvPr id="337" name="Google Shape;337;p25"/>
            <p:cNvCxnSpPr/>
            <p:nvPr/>
          </p:nvCxnSpPr>
          <p:spPr>
            <a:xfrm>
              <a:off x="2574925" y="1285557"/>
              <a:ext cx="0" cy="423863"/>
            </a:xfrm>
            <a:prstGeom prst="straightConnector1">
              <a:avLst/>
            </a:prstGeom>
            <a:noFill/>
            <a:ln cap="flat" cmpd="sng" w="50800">
              <a:solidFill>
                <a:srgbClr val="FF0000"/>
              </a:solidFill>
              <a:prstDash val="solid"/>
              <a:round/>
              <a:headEnd len="med" w="med" type="none"/>
              <a:tailEnd len="med" w="med" type="triangle"/>
            </a:ln>
          </p:spPr>
        </p:cxnSp>
        <p:cxnSp>
          <p:nvCxnSpPr>
            <p:cNvPr id="338" name="Google Shape;338;p25"/>
            <p:cNvCxnSpPr/>
            <p:nvPr/>
          </p:nvCxnSpPr>
          <p:spPr>
            <a:xfrm flipH="1">
              <a:off x="3124200" y="542607"/>
              <a:ext cx="1" cy="1143001"/>
            </a:xfrm>
            <a:prstGeom prst="straightConnector1">
              <a:avLst/>
            </a:prstGeom>
            <a:noFill/>
            <a:ln cap="flat" cmpd="sng" w="50800">
              <a:solidFill>
                <a:srgbClr val="FF0000"/>
              </a:solidFill>
              <a:prstDash val="solid"/>
              <a:round/>
              <a:headEnd len="med" w="med"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15"/>
                                        </p:tgtEl>
                                        <p:attrNameLst>
                                          <p:attrName>style.visibility</p:attrName>
                                        </p:attrNameLst>
                                      </p:cBhvr>
                                      <p:to>
                                        <p:strVal val="visible"/>
                                      </p:to>
                                    </p:set>
                                    <p:anim calcmode="lin" valueType="num">
                                      <p:cBhvr additive="base">
                                        <p:cTn dur="500"/>
                                        <p:tgtEl>
                                          <p:spTgt spid="31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6"/>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Bài toán Reader-Writers (tt)</a:t>
            </a:r>
            <a:endParaRPr/>
          </a:p>
        </p:txBody>
      </p:sp>
      <p:sp>
        <p:nvSpPr>
          <p:cNvPr id="345" name="Google Shape;345;p26"/>
          <p:cNvSpPr txBox="1"/>
          <p:nvPr>
            <p:ph idx="1" type="body"/>
          </p:nvPr>
        </p:nvSpPr>
        <p:spPr>
          <a:xfrm>
            <a:off x="251520" y="1371600"/>
            <a:ext cx="4168080" cy="4911824"/>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lang="en-US" sz="2400"/>
              <a:t>Bộ đọc trước bộ ghi (first reader-writer)</a:t>
            </a:r>
            <a:endParaRPr/>
          </a:p>
          <a:p>
            <a:pPr indent="-342900" lvl="0" marL="342900" rtl="0" algn="l">
              <a:spcBef>
                <a:spcPts val="480"/>
              </a:spcBef>
              <a:spcAft>
                <a:spcPts val="0"/>
              </a:spcAft>
              <a:buSzPts val="2400"/>
              <a:buChar char="■"/>
            </a:pPr>
            <a:r>
              <a:rPr lang="en-US" sz="2400"/>
              <a:t>Dữ liệu chia sẻ</a:t>
            </a:r>
            <a:endParaRPr/>
          </a:p>
          <a:p>
            <a:pPr indent="0" lvl="0" marL="0" rtl="0" algn="l">
              <a:spcBef>
                <a:spcPts val="560"/>
              </a:spcBef>
              <a:spcAft>
                <a:spcPts val="0"/>
              </a:spcAft>
              <a:buSzPts val="2800"/>
              <a:buFont typeface="Arial"/>
              <a:buNone/>
            </a:pPr>
            <a:r>
              <a:rPr lang="en-US"/>
              <a:t>	</a:t>
            </a:r>
            <a:r>
              <a:rPr lang="en-US" sz="2200"/>
              <a:t>semaphore  mutex = 1;</a:t>
            </a:r>
            <a:endParaRPr/>
          </a:p>
          <a:p>
            <a:pPr indent="0" lvl="0" marL="0" rtl="0" algn="l">
              <a:spcBef>
                <a:spcPts val="440"/>
              </a:spcBef>
              <a:spcAft>
                <a:spcPts val="0"/>
              </a:spcAft>
              <a:buSzPts val="2200"/>
              <a:buFont typeface="Arial"/>
              <a:buNone/>
            </a:pPr>
            <a:r>
              <a:rPr lang="en-US" sz="2200"/>
              <a:t>	semaphore  wrt      = 1;</a:t>
            </a:r>
            <a:endParaRPr/>
          </a:p>
          <a:p>
            <a:pPr indent="0" lvl="0" marL="0" rtl="0" algn="l">
              <a:spcBef>
                <a:spcPts val="440"/>
              </a:spcBef>
              <a:spcAft>
                <a:spcPts val="0"/>
              </a:spcAft>
              <a:buSzPts val="2200"/>
              <a:buFont typeface="Arial"/>
              <a:buNone/>
            </a:pPr>
            <a:r>
              <a:rPr lang="en-US" sz="2200"/>
              <a:t>	int         readcount  = 0;</a:t>
            </a:r>
            <a:endParaRPr/>
          </a:p>
          <a:p>
            <a:pPr indent="-342900" lvl="0" marL="342900" rtl="0" algn="l">
              <a:spcBef>
                <a:spcPts val="480"/>
              </a:spcBef>
              <a:spcAft>
                <a:spcPts val="0"/>
              </a:spcAft>
              <a:buSzPts val="2400"/>
              <a:buChar char="■"/>
            </a:pPr>
            <a:r>
              <a:rPr lang="en-US" sz="2400"/>
              <a:t>Writer process</a:t>
            </a:r>
            <a:endParaRPr/>
          </a:p>
          <a:p>
            <a:pPr indent="0" lvl="0" marL="0" rtl="0" algn="l">
              <a:spcBef>
                <a:spcPts val="560"/>
              </a:spcBef>
              <a:spcAft>
                <a:spcPts val="0"/>
              </a:spcAft>
              <a:buSzPts val="2800"/>
              <a:buFont typeface="Arial"/>
              <a:buNone/>
            </a:pPr>
            <a:r>
              <a:rPr lang="en-US"/>
              <a:t>	</a:t>
            </a:r>
            <a:r>
              <a:rPr lang="en-US" sz="2200"/>
              <a:t>wait(</a:t>
            </a:r>
            <a:r>
              <a:rPr lang="en-US" sz="2200">
                <a:solidFill>
                  <a:srgbClr val="FF0000"/>
                </a:solidFill>
              </a:rPr>
              <a:t>wrt</a:t>
            </a:r>
            <a:r>
              <a:rPr lang="en-US" sz="2200"/>
              <a:t>);</a:t>
            </a:r>
            <a:endParaRPr/>
          </a:p>
          <a:p>
            <a:pPr indent="0" lvl="0" marL="0" rtl="0" algn="l">
              <a:spcBef>
                <a:spcPts val="440"/>
              </a:spcBef>
              <a:spcAft>
                <a:spcPts val="0"/>
              </a:spcAft>
              <a:buSzPts val="2200"/>
              <a:buFont typeface="Arial"/>
              <a:buNone/>
            </a:pPr>
            <a:r>
              <a:rPr lang="en-US" sz="2200"/>
              <a:t>	...</a:t>
            </a:r>
            <a:endParaRPr/>
          </a:p>
          <a:p>
            <a:pPr indent="0" lvl="0" marL="0" rtl="0" algn="l">
              <a:spcBef>
                <a:spcPts val="440"/>
              </a:spcBef>
              <a:spcAft>
                <a:spcPts val="0"/>
              </a:spcAft>
              <a:buSzPts val="2200"/>
              <a:buFont typeface="Arial"/>
              <a:buNone/>
            </a:pPr>
            <a:r>
              <a:rPr lang="en-US" sz="2200"/>
              <a:t>	writing is performed</a:t>
            </a:r>
            <a:endParaRPr/>
          </a:p>
          <a:p>
            <a:pPr indent="0" lvl="0" marL="0" rtl="0" algn="l">
              <a:spcBef>
                <a:spcPts val="440"/>
              </a:spcBef>
              <a:spcAft>
                <a:spcPts val="0"/>
              </a:spcAft>
              <a:buSzPts val="2200"/>
              <a:buFont typeface="Arial"/>
              <a:buNone/>
            </a:pPr>
            <a:r>
              <a:rPr lang="en-US" sz="2200"/>
              <a:t>	...</a:t>
            </a:r>
            <a:endParaRPr/>
          </a:p>
          <a:p>
            <a:pPr indent="0" lvl="0" marL="0" rtl="0" algn="l">
              <a:spcBef>
                <a:spcPts val="440"/>
              </a:spcBef>
              <a:spcAft>
                <a:spcPts val="0"/>
              </a:spcAft>
              <a:buSzPts val="2200"/>
              <a:buFont typeface="Arial"/>
              <a:buNone/>
            </a:pPr>
            <a:r>
              <a:rPr lang="en-US" sz="2200"/>
              <a:t>	signal(</a:t>
            </a:r>
            <a:r>
              <a:rPr lang="en-US" sz="2200">
                <a:solidFill>
                  <a:srgbClr val="FF0000"/>
                </a:solidFill>
              </a:rPr>
              <a:t>wrt</a:t>
            </a:r>
            <a:r>
              <a:rPr lang="en-US" sz="2200"/>
              <a:t>);</a:t>
            </a:r>
            <a:endParaRPr sz="2200"/>
          </a:p>
        </p:txBody>
      </p:sp>
      <p:sp>
        <p:nvSpPr>
          <p:cNvPr id="346" name="Google Shape;346;p26"/>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5/4/2020</a:t>
            </a:r>
            <a:endParaRPr/>
          </a:p>
        </p:txBody>
      </p:sp>
      <p:sp>
        <p:nvSpPr>
          <p:cNvPr id="347" name="Google Shape;347;p26"/>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348" name="Google Shape;348;p26"/>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49" name="Google Shape;349;p26"/>
          <p:cNvSpPr txBox="1"/>
          <p:nvPr/>
        </p:nvSpPr>
        <p:spPr>
          <a:xfrm>
            <a:off x="4857750" y="1155700"/>
            <a:ext cx="3879850" cy="525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993300"/>
              </a:buClr>
              <a:buSzPts val="1980"/>
              <a:buFont typeface="Arial"/>
              <a:buNone/>
            </a:pPr>
            <a:r>
              <a:rPr lang="en-US" sz="2200">
                <a:solidFill>
                  <a:schemeClr val="dk1"/>
                </a:solidFill>
                <a:latin typeface="Times New Roman"/>
                <a:ea typeface="Times New Roman"/>
                <a:cs typeface="Times New Roman"/>
                <a:sym typeface="Times New Roman"/>
              </a:rPr>
              <a:t>Reader process</a:t>
            </a:r>
            <a:endParaRPr sz="2200">
              <a:solidFill>
                <a:schemeClr val="dk1"/>
              </a:solidFill>
              <a:latin typeface="Times New Roman"/>
              <a:ea typeface="Times New Roman"/>
              <a:cs typeface="Times New Roman"/>
              <a:sym typeface="Times New Roman"/>
            </a:endParaRPr>
          </a:p>
          <a:p>
            <a:pPr indent="0" lvl="0" marL="0" marR="0" rtl="0" algn="l">
              <a:lnSpc>
                <a:spcPct val="90000"/>
              </a:lnSpc>
              <a:spcBef>
                <a:spcPts val="300"/>
              </a:spcBef>
              <a:spcAft>
                <a:spcPts val="0"/>
              </a:spcAft>
              <a:buClr>
                <a:srgbClr val="993300"/>
              </a:buClr>
              <a:buSzPts val="1980"/>
              <a:buFont typeface="Arial"/>
              <a:buNone/>
            </a:pPr>
            <a:r>
              <a:rPr b="1" lang="en-US" sz="2200">
                <a:solidFill>
                  <a:schemeClr val="dk1"/>
                </a:solidFill>
                <a:latin typeface="Helvetica Neue"/>
                <a:ea typeface="Helvetica Neue"/>
                <a:cs typeface="Helvetica Neue"/>
                <a:sym typeface="Helvetica Neue"/>
              </a:rPr>
              <a:t>	wait</a:t>
            </a:r>
            <a:r>
              <a:rPr lang="en-US" sz="2200">
                <a:solidFill>
                  <a:schemeClr val="dk1"/>
                </a:solidFill>
                <a:latin typeface="Helvetica Neue"/>
                <a:ea typeface="Helvetica Neue"/>
                <a:cs typeface="Helvetica Neue"/>
                <a:sym typeface="Helvetica Neue"/>
              </a:rPr>
              <a:t>(</a:t>
            </a:r>
            <a:r>
              <a:rPr lang="en-US" sz="2200">
                <a:solidFill>
                  <a:srgbClr val="00CC99"/>
                </a:solidFill>
                <a:latin typeface="Helvetica Neue"/>
                <a:ea typeface="Helvetica Neue"/>
                <a:cs typeface="Helvetica Neue"/>
                <a:sym typeface="Helvetica Neue"/>
              </a:rPr>
              <a:t>mutex</a:t>
            </a:r>
            <a:r>
              <a:rPr lang="en-US" sz="2200">
                <a:solidFill>
                  <a:schemeClr val="dk1"/>
                </a:solidFill>
                <a:latin typeface="Helvetica Neue"/>
                <a:ea typeface="Helvetica Neue"/>
                <a:cs typeface="Helvetica Neue"/>
                <a:sym typeface="Helvetica Neue"/>
              </a:rPr>
              <a:t>);</a:t>
            </a:r>
            <a:endParaRPr/>
          </a:p>
          <a:p>
            <a:pPr indent="0" lvl="0" marL="0" marR="0" rtl="0" algn="l">
              <a:lnSpc>
                <a:spcPct val="90000"/>
              </a:lnSpc>
              <a:spcBef>
                <a:spcPts val="300"/>
              </a:spcBef>
              <a:spcAft>
                <a:spcPts val="0"/>
              </a:spcAft>
              <a:buClr>
                <a:srgbClr val="993300"/>
              </a:buClr>
              <a:buSzPts val="1980"/>
              <a:buFont typeface="Arial"/>
              <a:buNone/>
            </a:pPr>
            <a:r>
              <a:rPr lang="en-US" sz="2200">
                <a:solidFill>
                  <a:schemeClr val="dk1"/>
                </a:solidFill>
                <a:latin typeface="Helvetica Neue"/>
                <a:ea typeface="Helvetica Neue"/>
                <a:cs typeface="Helvetica Neue"/>
                <a:sym typeface="Helvetica Neue"/>
              </a:rPr>
              <a:t>	readcount++;	</a:t>
            </a:r>
            <a:endParaRPr/>
          </a:p>
          <a:p>
            <a:pPr indent="0" lvl="0" marL="0" marR="0" rtl="0" algn="l">
              <a:lnSpc>
                <a:spcPct val="90000"/>
              </a:lnSpc>
              <a:spcBef>
                <a:spcPts val="300"/>
              </a:spcBef>
              <a:spcAft>
                <a:spcPts val="0"/>
              </a:spcAft>
              <a:buClr>
                <a:srgbClr val="993300"/>
              </a:buClr>
              <a:buSzPts val="1980"/>
              <a:buFont typeface="Arial"/>
              <a:buNone/>
            </a:pPr>
            <a:r>
              <a:rPr lang="en-US" sz="2200">
                <a:solidFill>
                  <a:schemeClr val="dk1"/>
                </a:solidFill>
                <a:latin typeface="Helvetica Neue"/>
                <a:ea typeface="Helvetica Neue"/>
                <a:cs typeface="Helvetica Neue"/>
                <a:sym typeface="Helvetica Neue"/>
              </a:rPr>
              <a:t>	if (readcount == 1)</a:t>
            </a:r>
            <a:endParaRPr/>
          </a:p>
          <a:p>
            <a:pPr indent="0" lvl="0" marL="0" marR="0" rtl="0" algn="l">
              <a:lnSpc>
                <a:spcPct val="90000"/>
              </a:lnSpc>
              <a:spcBef>
                <a:spcPts val="300"/>
              </a:spcBef>
              <a:spcAft>
                <a:spcPts val="0"/>
              </a:spcAft>
              <a:buClr>
                <a:srgbClr val="993300"/>
              </a:buClr>
              <a:buSzPts val="1980"/>
              <a:buFont typeface="Arial"/>
              <a:buNone/>
            </a:pPr>
            <a:r>
              <a:rPr b="1" lang="en-US" sz="2200">
                <a:solidFill>
                  <a:schemeClr val="dk1"/>
                </a:solidFill>
                <a:latin typeface="Helvetica Neue"/>
                <a:ea typeface="Helvetica Neue"/>
                <a:cs typeface="Helvetica Neue"/>
                <a:sym typeface="Helvetica Neue"/>
              </a:rPr>
              <a:t>	         wait</a:t>
            </a:r>
            <a:r>
              <a:rPr lang="en-US" sz="2200">
                <a:solidFill>
                  <a:schemeClr val="dk1"/>
                </a:solidFill>
                <a:latin typeface="Helvetica Neue"/>
                <a:ea typeface="Helvetica Neue"/>
                <a:cs typeface="Helvetica Neue"/>
                <a:sym typeface="Helvetica Neue"/>
              </a:rPr>
              <a:t>(</a:t>
            </a:r>
            <a:r>
              <a:rPr lang="en-US" sz="2200">
                <a:solidFill>
                  <a:srgbClr val="FF0000"/>
                </a:solidFill>
                <a:latin typeface="Helvetica Neue"/>
                <a:ea typeface="Helvetica Neue"/>
                <a:cs typeface="Helvetica Neue"/>
                <a:sym typeface="Helvetica Neue"/>
              </a:rPr>
              <a:t>wrt</a:t>
            </a:r>
            <a:r>
              <a:rPr lang="en-US" sz="2200">
                <a:solidFill>
                  <a:schemeClr val="dk1"/>
                </a:solidFill>
                <a:latin typeface="Helvetica Neue"/>
                <a:ea typeface="Helvetica Neue"/>
                <a:cs typeface="Helvetica Neue"/>
                <a:sym typeface="Helvetica Neue"/>
              </a:rPr>
              <a:t>);</a:t>
            </a:r>
            <a:endParaRPr/>
          </a:p>
          <a:p>
            <a:pPr indent="0" lvl="0" marL="0" marR="0" rtl="0" algn="l">
              <a:lnSpc>
                <a:spcPct val="90000"/>
              </a:lnSpc>
              <a:spcBef>
                <a:spcPts val="300"/>
              </a:spcBef>
              <a:spcAft>
                <a:spcPts val="0"/>
              </a:spcAft>
              <a:buClr>
                <a:srgbClr val="993300"/>
              </a:buClr>
              <a:buSzPts val="1980"/>
              <a:buFont typeface="Arial"/>
              <a:buNone/>
            </a:pPr>
            <a:r>
              <a:rPr b="1" lang="en-US" sz="2200">
                <a:solidFill>
                  <a:schemeClr val="dk1"/>
                </a:solidFill>
                <a:latin typeface="Helvetica Neue"/>
                <a:ea typeface="Helvetica Neue"/>
                <a:cs typeface="Helvetica Neue"/>
                <a:sym typeface="Helvetica Neue"/>
              </a:rPr>
              <a:t>	signal</a:t>
            </a:r>
            <a:r>
              <a:rPr lang="en-US" sz="2200">
                <a:solidFill>
                  <a:schemeClr val="dk1"/>
                </a:solidFill>
                <a:latin typeface="Helvetica Neue"/>
                <a:ea typeface="Helvetica Neue"/>
                <a:cs typeface="Helvetica Neue"/>
                <a:sym typeface="Helvetica Neue"/>
              </a:rPr>
              <a:t>(</a:t>
            </a:r>
            <a:r>
              <a:rPr lang="en-US" sz="2200">
                <a:solidFill>
                  <a:srgbClr val="00CC99"/>
                </a:solidFill>
                <a:latin typeface="Helvetica Neue"/>
                <a:ea typeface="Helvetica Neue"/>
                <a:cs typeface="Helvetica Neue"/>
                <a:sym typeface="Helvetica Neue"/>
              </a:rPr>
              <a:t>mutex</a:t>
            </a:r>
            <a:r>
              <a:rPr lang="en-US" sz="2200">
                <a:solidFill>
                  <a:schemeClr val="dk1"/>
                </a:solidFill>
                <a:latin typeface="Helvetica Neue"/>
                <a:ea typeface="Helvetica Neue"/>
                <a:cs typeface="Helvetica Neue"/>
                <a:sym typeface="Helvetica Neue"/>
              </a:rPr>
              <a:t>);</a:t>
            </a:r>
            <a:endParaRPr/>
          </a:p>
          <a:p>
            <a:pPr indent="0" lvl="0" marL="0" marR="0" rtl="0" algn="l">
              <a:lnSpc>
                <a:spcPct val="90000"/>
              </a:lnSpc>
              <a:spcBef>
                <a:spcPts val="300"/>
              </a:spcBef>
              <a:spcAft>
                <a:spcPts val="0"/>
              </a:spcAft>
              <a:buClr>
                <a:srgbClr val="993300"/>
              </a:buClr>
              <a:buSzPts val="1980"/>
              <a:buFont typeface="Arial"/>
              <a:buNone/>
            </a:pPr>
            <a:r>
              <a:rPr lang="en-US" sz="2200">
                <a:solidFill>
                  <a:schemeClr val="dk1"/>
                </a:solidFill>
                <a:latin typeface="Helvetica Neue"/>
                <a:ea typeface="Helvetica Neue"/>
                <a:cs typeface="Helvetica Neue"/>
                <a:sym typeface="Helvetica Neue"/>
              </a:rPr>
              <a:t>	...</a:t>
            </a:r>
            <a:endParaRPr/>
          </a:p>
          <a:p>
            <a:pPr indent="0" lvl="0" marL="0" marR="0" rtl="0" algn="l">
              <a:lnSpc>
                <a:spcPct val="90000"/>
              </a:lnSpc>
              <a:spcBef>
                <a:spcPts val="300"/>
              </a:spcBef>
              <a:spcAft>
                <a:spcPts val="0"/>
              </a:spcAft>
              <a:buClr>
                <a:srgbClr val="993300"/>
              </a:buClr>
              <a:buSzPts val="1980"/>
              <a:buFont typeface="Arial"/>
              <a:buNone/>
            </a:pPr>
            <a:r>
              <a:rPr lang="en-US" sz="2200">
                <a:solidFill>
                  <a:schemeClr val="dk1"/>
                </a:solidFill>
                <a:latin typeface="Helvetica Neue"/>
                <a:ea typeface="Helvetica Neue"/>
                <a:cs typeface="Helvetica Neue"/>
                <a:sym typeface="Helvetica Neue"/>
              </a:rPr>
              <a:t>	reading is performed</a:t>
            </a:r>
            <a:endParaRPr/>
          </a:p>
          <a:p>
            <a:pPr indent="0" lvl="0" marL="0" marR="0" rtl="0" algn="l">
              <a:lnSpc>
                <a:spcPct val="90000"/>
              </a:lnSpc>
              <a:spcBef>
                <a:spcPts val="300"/>
              </a:spcBef>
              <a:spcAft>
                <a:spcPts val="0"/>
              </a:spcAft>
              <a:buClr>
                <a:srgbClr val="993300"/>
              </a:buClr>
              <a:buSzPts val="1980"/>
              <a:buFont typeface="Arial"/>
              <a:buNone/>
            </a:pPr>
            <a:r>
              <a:rPr lang="en-US" sz="2200">
                <a:solidFill>
                  <a:schemeClr val="dk1"/>
                </a:solidFill>
                <a:latin typeface="Helvetica Neue"/>
                <a:ea typeface="Helvetica Neue"/>
                <a:cs typeface="Helvetica Neue"/>
                <a:sym typeface="Helvetica Neue"/>
              </a:rPr>
              <a:t>	...</a:t>
            </a:r>
            <a:endParaRPr/>
          </a:p>
          <a:p>
            <a:pPr indent="0" lvl="0" marL="0" marR="0" rtl="0" algn="l">
              <a:lnSpc>
                <a:spcPct val="90000"/>
              </a:lnSpc>
              <a:spcBef>
                <a:spcPts val="300"/>
              </a:spcBef>
              <a:spcAft>
                <a:spcPts val="0"/>
              </a:spcAft>
              <a:buClr>
                <a:srgbClr val="993300"/>
              </a:buClr>
              <a:buSzPts val="1980"/>
              <a:buFont typeface="Arial"/>
              <a:buNone/>
            </a:pPr>
            <a:r>
              <a:rPr b="1" lang="en-US" sz="2200">
                <a:solidFill>
                  <a:schemeClr val="dk1"/>
                </a:solidFill>
                <a:latin typeface="Helvetica Neue"/>
                <a:ea typeface="Helvetica Neue"/>
                <a:cs typeface="Helvetica Neue"/>
                <a:sym typeface="Helvetica Neue"/>
              </a:rPr>
              <a:t>	wait</a:t>
            </a:r>
            <a:r>
              <a:rPr lang="en-US" sz="2200">
                <a:solidFill>
                  <a:schemeClr val="dk1"/>
                </a:solidFill>
                <a:latin typeface="Helvetica Neue"/>
                <a:ea typeface="Helvetica Neue"/>
                <a:cs typeface="Helvetica Neue"/>
                <a:sym typeface="Helvetica Neue"/>
              </a:rPr>
              <a:t>(</a:t>
            </a:r>
            <a:r>
              <a:rPr lang="en-US" sz="2200">
                <a:solidFill>
                  <a:srgbClr val="00CC99"/>
                </a:solidFill>
                <a:latin typeface="Helvetica Neue"/>
                <a:ea typeface="Helvetica Neue"/>
                <a:cs typeface="Helvetica Neue"/>
                <a:sym typeface="Helvetica Neue"/>
              </a:rPr>
              <a:t>mutex</a:t>
            </a:r>
            <a:r>
              <a:rPr lang="en-US" sz="2200">
                <a:solidFill>
                  <a:schemeClr val="dk1"/>
                </a:solidFill>
                <a:latin typeface="Helvetica Neue"/>
                <a:ea typeface="Helvetica Neue"/>
                <a:cs typeface="Helvetica Neue"/>
                <a:sym typeface="Helvetica Neue"/>
              </a:rPr>
              <a:t>);</a:t>
            </a:r>
            <a:endParaRPr/>
          </a:p>
          <a:p>
            <a:pPr indent="0" lvl="0" marL="0" marR="0" rtl="0" algn="l">
              <a:lnSpc>
                <a:spcPct val="90000"/>
              </a:lnSpc>
              <a:spcBef>
                <a:spcPts val="300"/>
              </a:spcBef>
              <a:spcAft>
                <a:spcPts val="0"/>
              </a:spcAft>
              <a:buClr>
                <a:srgbClr val="993300"/>
              </a:buClr>
              <a:buSzPts val="1980"/>
              <a:buFont typeface="Arial"/>
              <a:buNone/>
            </a:pPr>
            <a:r>
              <a:rPr lang="en-US" sz="2200">
                <a:solidFill>
                  <a:schemeClr val="dk1"/>
                </a:solidFill>
                <a:latin typeface="Helvetica Neue"/>
                <a:ea typeface="Helvetica Neue"/>
                <a:cs typeface="Helvetica Neue"/>
                <a:sym typeface="Helvetica Neue"/>
              </a:rPr>
              <a:t>	readcount--;</a:t>
            </a:r>
            <a:endParaRPr/>
          </a:p>
          <a:p>
            <a:pPr indent="0" lvl="0" marL="0" marR="0" rtl="0" algn="l">
              <a:lnSpc>
                <a:spcPct val="90000"/>
              </a:lnSpc>
              <a:spcBef>
                <a:spcPts val="300"/>
              </a:spcBef>
              <a:spcAft>
                <a:spcPts val="0"/>
              </a:spcAft>
              <a:buClr>
                <a:srgbClr val="993300"/>
              </a:buClr>
              <a:buSzPts val="1980"/>
              <a:buFont typeface="Arial"/>
              <a:buNone/>
            </a:pPr>
            <a:r>
              <a:rPr lang="en-US" sz="2200">
                <a:solidFill>
                  <a:schemeClr val="dk1"/>
                </a:solidFill>
                <a:latin typeface="Helvetica Neue"/>
                <a:ea typeface="Helvetica Neue"/>
                <a:cs typeface="Helvetica Neue"/>
                <a:sym typeface="Helvetica Neue"/>
              </a:rPr>
              <a:t>	if (readcount == 0)</a:t>
            </a:r>
            <a:endParaRPr/>
          </a:p>
          <a:p>
            <a:pPr indent="0" lvl="0" marL="0" marR="0" rtl="0" algn="l">
              <a:lnSpc>
                <a:spcPct val="90000"/>
              </a:lnSpc>
              <a:spcBef>
                <a:spcPts val="300"/>
              </a:spcBef>
              <a:spcAft>
                <a:spcPts val="0"/>
              </a:spcAft>
              <a:buClr>
                <a:srgbClr val="993300"/>
              </a:buClr>
              <a:buSzPts val="1980"/>
              <a:buFont typeface="Arial"/>
              <a:buNone/>
            </a:pPr>
            <a:r>
              <a:rPr b="1" lang="en-US" sz="2200">
                <a:solidFill>
                  <a:schemeClr val="dk1"/>
                </a:solidFill>
                <a:latin typeface="Helvetica Neue"/>
                <a:ea typeface="Helvetica Neue"/>
                <a:cs typeface="Helvetica Neue"/>
                <a:sym typeface="Helvetica Neue"/>
              </a:rPr>
              <a:t> 	         signal</a:t>
            </a:r>
            <a:r>
              <a:rPr lang="en-US" sz="2200">
                <a:solidFill>
                  <a:schemeClr val="dk1"/>
                </a:solidFill>
                <a:latin typeface="Helvetica Neue"/>
                <a:ea typeface="Helvetica Neue"/>
                <a:cs typeface="Helvetica Neue"/>
                <a:sym typeface="Helvetica Neue"/>
              </a:rPr>
              <a:t>(</a:t>
            </a:r>
            <a:r>
              <a:rPr lang="en-US" sz="2200">
                <a:solidFill>
                  <a:srgbClr val="FF0000"/>
                </a:solidFill>
                <a:latin typeface="Helvetica Neue"/>
                <a:ea typeface="Helvetica Neue"/>
                <a:cs typeface="Helvetica Neue"/>
                <a:sym typeface="Helvetica Neue"/>
              </a:rPr>
              <a:t>wrt</a:t>
            </a:r>
            <a:r>
              <a:rPr lang="en-US" sz="2200">
                <a:solidFill>
                  <a:schemeClr val="dk1"/>
                </a:solidFill>
                <a:latin typeface="Helvetica Neue"/>
                <a:ea typeface="Helvetica Neue"/>
                <a:cs typeface="Helvetica Neue"/>
                <a:sym typeface="Helvetica Neue"/>
              </a:rPr>
              <a:t>);</a:t>
            </a:r>
            <a:endParaRPr/>
          </a:p>
          <a:p>
            <a:pPr indent="0" lvl="0" marL="0" marR="0" rtl="0" algn="l">
              <a:lnSpc>
                <a:spcPct val="90000"/>
              </a:lnSpc>
              <a:spcBef>
                <a:spcPts val="500"/>
              </a:spcBef>
              <a:spcAft>
                <a:spcPts val="0"/>
              </a:spcAft>
              <a:buClr>
                <a:srgbClr val="993300"/>
              </a:buClr>
              <a:buSzPts val="1980"/>
              <a:buFont typeface="Arial"/>
              <a:buNone/>
            </a:pPr>
            <a:r>
              <a:rPr b="1" lang="en-US" sz="2200">
                <a:solidFill>
                  <a:schemeClr val="dk1"/>
                </a:solidFill>
                <a:latin typeface="Helvetica Neue"/>
                <a:ea typeface="Helvetica Neue"/>
                <a:cs typeface="Helvetica Neue"/>
                <a:sym typeface="Helvetica Neue"/>
              </a:rPr>
              <a:t>	signal</a:t>
            </a:r>
            <a:r>
              <a:rPr lang="en-US" sz="2200">
                <a:solidFill>
                  <a:schemeClr val="dk1"/>
                </a:solidFill>
                <a:latin typeface="Helvetica Neue"/>
                <a:ea typeface="Helvetica Neue"/>
                <a:cs typeface="Helvetica Neue"/>
                <a:sym typeface="Helvetica Neue"/>
              </a:rPr>
              <a:t>(</a:t>
            </a:r>
            <a:r>
              <a:rPr lang="en-US" sz="2200">
                <a:solidFill>
                  <a:srgbClr val="00CC99"/>
                </a:solidFill>
                <a:latin typeface="Helvetica Neue"/>
                <a:ea typeface="Helvetica Neue"/>
                <a:cs typeface="Helvetica Neue"/>
                <a:sym typeface="Helvetica Neue"/>
              </a:rPr>
              <a:t>mutex</a:t>
            </a:r>
            <a:r>
              <a:rPr lang="en-US" sz="2200">
                <a:solidFill>
                  <a:schemeClr val="dk1"/>
                </a:solidFill>
                <a:latin typeface="Helvetica Neue"/>
                <a:ea typeface="Helvetica Neue"/>
                <a:cs typeface="Helvetica Neue"/>
                <a:sym typeface="Helvetica Neue"/>
              </a:rPr>
              <a:t>);</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7"/>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Bài toán Reader-Writers (tt)</a:t>
            </a:r>
            <a:endParaRPr/>
          </a:p>
        </p:txBody>
      </p:sp>
      <p:sp>
        <p:nvSpPr>
          <p:cNvPr id="356" name="Google Shape;356;p27"/>
          <p:cNvSpPr txBox="1"/>
          <p:nvPr>
            <p:ph idx="1" type="body"/>
          </p:nvPr>
        </p:nvSpPr>
        <p:spPr>
          <a:xfrm>
            <a:off x="251520" y="1412776"/>
            <a:ext cx="8435280" cy="4759424"/>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500"/>
              <a:buChar char="■"/>
            </a:pPr>
            <a:r>
              <a:rPr lang="en-US" sz="2500"/>
              <a:t>mutex: “bảo vệ” biến readcount</a:t>
            </a:r>
            <a:endParaRPr/>
          </a:p>
          <a:p>
            <a:pPr indent="-342900" lvl="0" marL="342900" rtl="0" algn="l">
              <a:spcBef>
                <a:spcPts val="500"/>
              </a:spcBef>
              <a:spcAft>
                <a:spcPts val="0"/>
              </a:spcAft>
              <a:buSzPts val="2500"/>
              <a:buChar char="■"/>
            </a:pPr>
            <a:r>
              <a:rPr lang="en-US" sz="2500"/>
              <a:t>wrt</a:t>
            </a:r>
            <a:endParaRPr/>
          </a:p>
          <a:p>
            <a:pPr indent="-285750" lvl="1" marL="742950" rtl="0" algn="l">
              <a:spcBef>
                <a:spcPts val="500"/>
              </a:spcBef>
              <a:spcAft>
                <a:spcPts val="0"/>
              </a:spcAft>
              <a:buSzPts val="2500"/>
              <a:buChar char="🞐"/>
            </a:pPr>
            <a:r>
              <a:rPr lang="en-US" sz="2500"/>
              <a:t>Bảo đảm mutual exclusion đối với các writer</a:t>
            </a:r>
            <a:endParaRPr/>
          </a:p>
          <a:p>
            <a:pPr indent="-285750" lvl="1" marL="742950" rtl="0" algn="l">
              <a:spcBef>
                <a:spcPts val="500"/>
              </a:spcBef>
              <a:spcAft>
                <a:spcPts val="0"/>
              </a:spcAft>
              <a:buSzPts val="2500"/>
              <a:buChar char="🞐"/>
            </a:pPr>
            <a:r>
              <a:rPr lang="en-US" sz="2500"/>
              <a:t>Được sử dụng bởi reader đầu tiên hoặc cuối cùng  vào hay ra khỏi vùng tranh chấp.</a:t>
            </a:r>
            <a:endParaRPr/>
          </a:p>
          <a:p>
            <a:pPr indent="-342900" lvl="0" marL="342900" rtl="0" algn="l">
              <a:spcBef>
                <a:spcPts val="500"/>
              </a:spcBef>
              <a:spcAft>
                <a:spcPts val="0"/>
              </a:spcAft>
              <a:buSzPts val="2500"/>
              <a:buChar char="■"/>
            </a:pPr>
            <a:r>
              <a:rPr lang="en-US" sz="2500"/>
              <a:t>Nếu một writer đang ở trong CS và có n reader đang đợi thì một reader được xếp trong hàng đợi của wrt và n − 1 reader kia trong hàng đợi của mutex</a:t>
            </a:r>
            <a:endParaRPr/>
          </a:p>
          <a:p>
            <a:pPr indent="-342900" lvl="0" marL="342900" rtl="0" algn="l">
              <a:spcBef>
                <a:spcPts val="500"/>
              </a:spcBef>
              <a:spcAft>
                <a:spcPts val="0"/>
              </a:spcAft>
              <a:buSzPts val="2500"/>
              <a:buChar char="■"/>
            </a:pPr>
            <a:r>
              <a:rPr lang="en-US" sz="2500"/>
              <a:t>Khi writer thực thi signal(wrt), hệ thống có thể phục hồi thực thi của một trong các reader đang đợi hoặc writer đang đợi.</a:t>
            </a:r>
            <a:endParaRPr/>
          </a:p>
        </p:txBody>
      </p:sp>
      <p:sp>
        <p:nvSpPr>
          <p:cNvPr id="357" name="Google Shape;357;p27"/>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5/4/2020</a:t>
            </a:r>
            <a:endParaRPr/>
          </a:p>
        </p:txBody>
      </p:sp>
      <p:sp>
        <p:nvSpPr>
          <p:cNvPr id="358" name="Google Shape;358;p27"/>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359" name="Google Shape;359;p27"/>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8"/>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Các vấn đề với semaphore</a:t>
            </a:r>
            <a:endParaRPr/>
          </a:p>
        </p:txBody>
      </p:sp>
      <p:sp>
        <p:nvSpPr>
          <p:cNvPr id="366" name="Google Shape;366;p28"/>
          <p:cNvSpPr txBox="1"/>
          <p:nvPr>
            <p:ph idx="1" type="body"/>
          </p:nvPr>
        </p:nvSpPr>
        <p:spPr>
          <a:xfrm>
            <a:off x="251520" y="1412776"/>
            <a:ext cx="8435280" cy="3235424"/>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500"/>
              <a:buChar char="■"/>
            </a:pPr>
            <a:r>
              <a:rPr lang="en-US" sz="2500"/>
              <a:t>Semaphore cung cấp một công cụ mạnh mẽ để bảo đảm mutual exclusion và phối hợp đồng bộ các process</a:t>
            </a:r>
            <a:endParaRPr/>
          </a:p>
          <a:p>
            <a:pPr indent="-342900" lvl="0" marL="342900" rtl="0" algn="l">
              <a:spcBef>
                <a:spcPts val="500"/>
              </a:spcBef>
              <a:spcAft>
                <a:spcPts val="0"/>
              </a:spcAft>
              <a:buSzPts val="2500"/>
              <a:buChar char="■"/>
            </a:pPr>
            <a:r>
              <a:rPr lang="en-US" sz="2500"/>
              <a:t>Tuy nhiên, nếu các tác vụ wait(S) và signal(S) nằm rải rác ở rất nhiều processes ⇒ khó nắm bắt được hiệu ứng của các tác vụ này. Nếu không sử dụng đúng ⇒ có thể xảy ra tình trạng deadlock hoặc starvation.</a:t>
            </a:r>
            <a:endParaRPr/>
          </a:p>
          <a:p>
            <a:pPr indent="-342900" lvl="0" marL="342900" rtl="0" algn="l">
              <a:spcBef>
                <a:spcPts val="500"/>
              </a:spcBef>
              <a:spcAft>
                <a:spcPts val="0"/>
              </a:spcAft>
              <a:buSzPts val="2500"/>
              <a:buChar char="■"/>
            </a:pPr>
            <a:r>
              <a:rPr lang="en-US" sz="2500"/>
              <a:t>Một process bị “die” có thể kéo theo các process khác cùng sử dụng biến semaphore.</a:t>
            </a:r>
            <a:endParaRPr/>
          </a:p>
        </p:txBody>
      </p:sp>
      <p:sp>
        <p:nvSpPr>
          <p:cNvPr id="367" name="Google Shape;367;p28"/>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5/4/2020</a:t>
            </a:r>
            <a:endParaRPr/>
          </a:p>
        </p:txBody>
      </p:sp>
      <p:sp>
        <p:nvSpPr>
          <p:cNvPr id="368" name="Google Shape;368;p28"/>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369" name="Google Shape;369;p28"/>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70" name="Google Shape;370;p28"/>
          <p:cNvSpPr/>
          <p:nvPr/>
        </p:nvSpPr>
        <p:spPr>
          <a:xfrm>
            <a:off x="1279525" y="4827588"/>
            <a:ext cx="1684338" cy="1490662"/>
          </a:xfrm>
          <a:prstGeom prst="rect">
            <a:avLst/>
          </a:prstGeom>
          <a:solidFill>
            <a:srgbClr val="DDDDDD"/>
          </a:solidFill>
          <a:ln cap="flat" cmpd="sng" w="9525">
            <a:solidFill>
              <a:srgbClr val="000000"/>
            </a:solidFill>
            <a:prstDash val="solid"/>
            <a:round/>
            <a:headEnd len="sm" w="sm" type="none"/>
            <a:tailEnd len="sm" w="sm" type="none"/>
          </a:ln>
          <a:effectLst>
            <a:outerShdw blurRad="63500" rotWithShape="0" algn="ctr" dir="18900000" dist="107763">
              <a:srgbClr val="808080">
                <a:alpha val="49803"/>
              </a:srgbClr>
            </a:outerShdw>
          </a:effectLst>
        </p:spPr>
        <p:txBody>
          <a:bodyPr anchorCtr="0" anchor="t" bIns="0" lIns="0" spcFirstLastPara="1" rIns="0" wrap="square" tIns="0">
            <a:spAutoFit/>
          </a:bodyPr>
          <a:lstStyle/>
          <a:p>
            <a:pPr indent="0" lvl="0" marL="0" marR="0" rtl="0" algn="l">
              <a:spcBef>
                <a:spcPts val="0"/>
              </a:spcBef>
              <a:spcAft>
                <a:spcPts val="0"/>
              </a:spcAft>
              <a:buNone/>
            </a:pPr>
            <a:r>
              <a:rPr lang="en-US" sz="1800">
                <a:solidFill>
                  <a:schemeClr val="dk1"/>
                </a:solidFill>
                <a:latin typeface="Helvetica Neue"/>
                <a:ea typeface="Helvetica Neue"/>
                <a:cs typeface="Helvetica Neue"/>
                <a:sym typeface="Helvetica Neue"/>
              </a:rPr>
              <a:t>signal(mutex)</a:t>
            </a:r>
            <a:br>
              <a:rPr lang="en-US" sz="1800">
                <a:solidFill>
                  <a:schemeClr val="dk1"/>
                </a:solidFill>
                <a:latin typeface="Helvetica Neue"/>
                <a:ea typeface="Helvetica Neue"/>
                <a:cs typeface="Helvetica Neue"/>
                <a:sym typeface="Helvetica Neue"/>
              </a:rPr>
            </a:br>
            <a:r>
              <a:rPr lang="en-US" sz="1800">
                <a:solidFill>
                  <a:schemeClr val="dk1"/>
                </a:solidFill>
                <a:latin typeface="Helvetica Neue"/>
                <a:ea typeface="Helvetica Neue"/>
                <a:cs typeface="Helvetica Neue"/>
                <a:sym typeface="Helvetica Neue"/>
              </a:rPr>
              <a:t>…</a:t>
            </a:r>
            <a:br>
              <a:rPr lang="en-US" sz="1800">
                <a:solidFill>
                  <a:schemeClr val="dk1"/>
                </a:solidFill>
                <a:latin typeface="Helvetica Neue"/>
                <a:ea typeface="Helvetica Neue"/>
                <a:cs typeface="Helvetica Neue"/>
                <a:sym typeface="Helvetica Neue"/>
              </a:rPr>
            </a:br>
            <a:r>
              <a:rPr i="1" lang="en-US" sz="1800">
                <a:solidFill>
                  <a:schemeClr val="dk1"/>
                </a:solidFill>
                <a:latin typeface="Helvetica Neue"/>
                <a:ea typeface="Helvetica Neue"/>
                <a:cs typeface="Helvetica Neue"/>
                <a:sym typeface="Helvetica Neue"/>
              </a:rPr>
              <a:t>critical section</a:t>
            </a:r>
            <a:br>
              <a:rPr i="1" lang="en-US" sz="1800">
                <a:solidFill>
                  <a:schemeClr val="dk1"/>
                </a:solidFill>
                <a:latin typeface="Helvetica Neue"/>
                <a:ea typeface="Helvetica Neue"/>
                <a:cs typeface="Helvetica Neue"/>
                <a:sym typeface="Helvetica Neue"/>
              </a:rPr>
            </a:br>
            <a:r>
              <a:rPr lang="en-US" sz="1800">
                <a:solidFill>
                  <a:schemeClr val="dk1"/>
                </a:solidFill>
                <a:latin typeface="Helvetica Neue"/>
                <a:ea typeface="Helvetica Neue"/>
                <a:cs typeface="Helvetica Neue"/>
                <a:sym typeface="Helvetica Neue"/>
              </a:rPr>
              <a:t>…</a:t>
            </a:r>
            <a:br>
              <a:rPr lang="en-US" sz="1800">
                <a:solidFill>
                  <a:schemeClr val="dk1"/>
                </a:solidFill>
                <a:latin typeface="Helvetica Neue"/>
                <a:ea typeface="Helvetica Neue"/>
                <a:cs typeface="Helvetica Neue"/>
                <a:sym typeface="Helvetica Neue"/>
              </a:rPr>
            </a:br>
            <a:r>
              <a:rPr lang="en-US" sz="1800">
                <a:solidFill>
                  <a:schemeClr val="dk1"/>
                </a:solidFill>
                <a:latin typeface="Helvetica Neue"/>
                <a:ea typeface="Helvetica Neue"/>
                <a:cs typeface="Helvetica Neue"/>
                <a:sym typeface="Helvetica Neue"/>
              </a:rPr>
              <a:t>wait(mutex)</a:t>
            </a:r>
            <a:endParaRPr sz="1800">
              <a:solidFill>
                <a:schemeClr val="dk1"/>
              </a:solidFill>
              <a:latin typeface="Times New Roman"/>
              <a:ea typeface="Times New Roman"/>
              <a:cs typeface="Times New Roman"/>
              <a:sym typeface="Times New Roman"/>
            </a:endParaRPr>
          </a:p>
        </p:txBody>
      </p:sp>
      <p:sp>
        <p:nvSpPr>
          <p:cNvPr id="371" name="Google Shape;371;p28"/>
          <p:cNvSpPr/>
          <p:nvPr/>
        </p:nvSpPr>
        <p:spPr>
          <a:xfrm>
            <a:off x="3603625" y="4827588"/>
            <a:ext cx="1684338" cy="1490662"/>
          </a:xfrm>
          <a:prstGeom prst="rect">
            <a:avLst/>
          </a:prstGeom>
          <a:solidFill>
            <a:srgbClr val="DDDDDD"/>
          </a:solidFill>
          <a:ln cap="flat" cmpd="sng" w="9525">
            <a:solidFill>
              <a:srgbClr val="000000"/>
            </a:solidFill>
            <a:prstDash val="solid"/>
            <a:round/>
            <a:headEnd len="sm" w="sm" type="none"/>
            <a:tailEnd len="sm" w="sm" type="none"/>
          </a:ln>
          <a:effectLst>
            <a:outerShdw blurRad="63500" rotWithShape="0" algn="ctr" dir="18900000" dist="107763">
              <a:srgbClr val="808080">
                <a:alpha val="49803"/>
              </a:srgbClr>
            </a:outerShdw>
          </a:effectLst>
        </p:spPr>
        <p:txBody>
          <a:bodyPr anchorCtr="0" anchor="t" bIns="0" lIns="0" spcFirstLastPara="1" rIns="0" wrap="square" tIns="0">
            <a:spAutoFit/>
          </a:bodyPr>
          <a:lstStyle/>
          <a:p>
            <a:pPr indent="0" lvl="0" marL="0" marR="0" rtl="0" algn="l">
              <a:spcBef>
                <a:spcPts val="0"/>
              </a:spcBef>
              <a:spcAft>
                <a:spcPts val="0"/>
              </a:spcAft>
              <a:buNone/>
            </a:pPr>
            <a:r>
              <a:rPr lang="en-US" sz="1800">
                <a:solidFill>
                  <a:schemeClr val="dk1"/>
                </a:solidFill>
                <a:latin typeface="Helvetica Neue"/>
                <a:ea typeface="Helvetica Neue"/>
                <a:cs typeface="Helvetica Neue"/>
                <a:sym typeface="Helvetica Neue"/>
              </a:rPr>
              <a:t>wait(mutex)</a:t>
            </a:r>
            <a:br>
              <a:rPr lang="en-US" sz="1800">
                <a:solidFill>
                  <a:schemeClr val="dk1"/>
                </a:solidFill>
                <a:latin typeface="Helvetica Neue"/>
                <a:ea typeface="Helvetica Neue"/>
                <a:cs typeface="Helvetica Neue"/>
                <a:sym typeface="Helvetica Neue"/>
              </a:rPr>
            </a:br>
            <a:r>
              <a:rPr lang="en-US" sz="1800">
                <a:solidFill>
                  <a:schemeClr val="dk1"/>
                </a:solidFill>
                <a:latin typeface="Helvetica Neue"/>
                <a:ea typeface="Helvetica Neue"/>
                <a:cs typeface="Helvetica Neue"/>
                <a:sym typeface="Helvetica Neue"/>
              </a:rPr>
              <a:t>…</a:t>
            </a:r>
            <a:br>
              <a:rPr lang="en-US" sz="1800">
                <a:solidFill>
                  <a:schemeClr val="dk1"/>
                </a:solidFill>
                <a:latin typeface="Helvetica Neue"/>
                <a:ea typeface="Helvetica Neue"/>
                <a:cs typeface="Helvetica Neue"/>
                <a:sym typeface="Helvetica Neue"/>
              </a:rPr>
            </a:br>
            <a:r>
              <a:rPr i="1" lang="en-US" sz="1800">
                <a:solidFill>
                  <a:schemeClr val="dk1"/>
                </a:solidFill>
                <a:latin typeface="Helvetica Neue"/>
                <a:ea typeface="Helvetica Neue"/>
                <a:cs typeface="Helvetica Neue"/>
                <a:sym typeface="Helvetica Neue"/>
              </a:rPr>
              <a:t>critical section</a:t>
            </a:r>
            <a:br>
              <a:rPr i="1" lang="en-US" sz="1800">
                <a:solidFill>
                  <a:schemeClr val="dk1"/>
                </a:solidFill>
                <a:latin typeface="Helvetica Neue"/>
                <a:ea typeface="Helvetica Neue"/>
                <a:cs typeface="Helvetica Neue"/>
                <a:sym typeface="Helvetica Neue"/>
              </a:rPr>
            </a:br>
            <a:r>
              <a:rPr lang="en-US" sz="1800">
                <a:solidFill>
                  <a:schemeClr val="dk1"/>
                </a:solidFill>
                <a:latin typeface="Helvetica Neue"/>
                <a:ea typeface="Helvetica Neue"/>
                <a:cs typeface="Helvetica Neue"/>
                <a:sym typeface="Helvetica Neue"/>
              </a:rPr>
              <a:t>…</a:t>
            </a:r>
            <a:br>
              <a:rPr lang="en-US" sz="1800">
                <a:solidFill>
                  <a:schemeClr val="dk1"/>
                </a:solidFill>
                <a:latin typeface="Helvetica Neue"/>
                <a:ea typeface="Helvetica Neue"/>
                <a:cs typeface="Helvetica Neue"/>
                <a:sym typeface="Helvetica Neue"/>
              </a:rPr>
            </a:br>
            <a:r>
              <a:rPr lang="en-US" sz="1800">
                <a:solidFill>
                  <a:schemeClr val="dk1"/>
                </a:solidFill>
                <a:latin typeface="Helvetica Neue"/>
                <a:ea typeface="Helvetica Neue"/>
                <a:cs typeface="Helvetica Neue"/>
                <a:sym typeface="Helvetica Neue"/>
              </a:rPr>
              <a:t>wait(mutex)</a:t>
            </a:r>
            <a:endParaRPr sz="1800">
              <a:solidFill>
                <a:schemeClr val="dk1"/>
              </a:solidFill>
              <a:latin typeface="Times New Roman"/>
              <a:ea typeface="Times New Roman"/>
              <a:cs typeface="Times New Roman"/>
              <a:sym typeface="Times New Roman"/>
            </a:endParaRPr>
          </a:p>
        </p:txBody>
      </p:sp>
      <p:sp>
        <p:nvSpPr>
          <p:cNvPr id="372" name="Google Shape;372;p28"/>
          <p:cNvSpPr/>
          <p:nvPr/>
        </p:nvSpPr>
        <p:spPr>
          <a:xfrm>
            <a:off x="6178550" y="4827588"/>
            <a:ext cx="1684338" cy="1490662"/>
          </a:xfrm>
          <a:prstGeom prst="rect">
            <a:avLst/>
          </a:prstGeom>
          <a:solidFill>
            <a:srgbClr val="DDDDDD"/>
          </a:solidFill>
          <a:ln cap="flat" cmpd="sng" w="9525">
            <a:solidFill>
              <a:srgbClr val="000000"/>
            </a:solidFill>
            <a:prstDash val="solid"/>
            <a:round/>
            <a:headEnd len="sm" w="sm" type="none"/>
            <a:tailEnd len="sm" w="sm" type="none"/>
          </a:ln>
          <a:effectLst>
            <a:outerShdw blurRad="63500" rotWithShape="0" algn="ctr" dir="18900000" dist="107763">
              <a:srgbClr val="808080">
                <a:alpha val="49803"/>
              </a:srgbClr>
            </a:outerShdw>
          </a:effectLst>
        </p:spPr>
        <p:txBody>
          <a:bodyPr anchorCtr="0" anchor="t" bIns="0" lIns="0" spcFirstLastPara="1" rIns="0" wrap="square" tIns="0">
            <a:spAutoFit/>
          </a:bodyPr>
          <a:lstStyle/>
          <a:p>
            <a:pPr indent="0" lvl="0" marL="0" marR="0" rtl="0" algn="l">
              <a:spcBef>
                <a:spcPts val="0"/>
              </a:spcBef>
              <a:spcAft>
                <a:spcPts val="0"/>
              </a:spcAft>
              <a:buNone/>
            </a:pPr>
            <a:r>
              <a:rPr lang="en-US" sz="1800">
                <a:solidFill>
                  <a:schemeClr val="dk1"/>
                </a:solidFill>
                <a:latin typeface="Helvetica Neue"/>
                <a:ea typeface="Helvetica Neue"/>
                <a:cs typeface="Helvetica Neue"/>
                <a:sym typeface="Helvetica Neue"/>
              </a:rPr>
              <a:t>signal(mutex)</a:t>
            </a:r>
            <a:br>
              <a:rPr lang="en-US" sz="1800">
                <a:solidFill>
                  <a:schemeClr val="dk1"/>
                </a:solidFill>
                <a:latin typeface="Helvetica Neue"/>
                <a:ea typeface="Helvetica Neue"/>
                <a:cs typeface="Helvetica Neue"/>
                <a:sym typeface="Helvetica Neue"/>
              </a:rPr>
            </a:br>
            <a:r>
              <a:rPr lang="en-US" sz="1800">
                <a:solidFill>
                  <a:schemeClr val="dk1"/>
                </a:solidFill>
                <a:latin typeface="Helvetica Neue"/>
                <a:ea typeface="Helvetica Neue"/>
                <a:cs typeface="Helvetica Neue"/>
                <a:sym typeface="Helvetica Neue"/>
              </a:rPr>
              <a:t>…</a:t>
            </a:r>
            <a:br>
              <a:rPr lang="en-US" sz="1800">
                <a:solidFill>
                  <a:schemeClr val="dk1"/>
                </a:solidFill>
                <a:latin typeface="Helvetica Neue"/>
                <a:ea typeface="Helvetica Neue"/>
                <a:cs typeface="Helvetica Neue"/>
                <a:sym typeface="Helvetica Neue"/>
              </a:rPr>
            </a:br>
            <a:r>
              <a:rPr i="1" lang="en-US" sz="1800">
                <a:solidFill>
                  <a:schemeClr val="dk1"/>
                </a:solidFill>
                <a:latin typeface="Helvetica Neue"/>
                <a:ea typeface="Helvetica Neue"/>
                <a:cs typeface="Helvetica Neue"/>
                <a:sym typeface="Helvetica Neue"/>
              </a:rPr>
              <a:t>critical section</a:t>
            </a:r>
            <a:br>
              <a:rPr i="1" lang="en-US" sz="1800">
                <a:solidFill>
                  <a:schemeClr val="dk1"/>
                </a:solidFill>
                <a:latin typeface="Helvetica Neue"/>
                <a:ea typeface="Helvetica Neue"/>
                <a:cs typeface="Helvetica Neue"/>
                <a:sym typeface="Helvetica Neue"/>
              </a:rPr>
            </a:br>
            <a:r>
              <a:rPr lang="en-US" sz="1800">
                <a:solidFill>
                  <a:schemeClr val="dk1"/>
                </a:solidFill>
                <a:latin typeface="Helvetica Neue"/>
                <a:ea typeface="Helvetica Neue"/>
                <a:cs typeface="Helvetica Neue"/>
                <a:sym typeface="Helvetica Neue"/>
              </a:rPr>
              <a:t>…</a:t>
            </a:r>
            <a:br>
              <a:rPr lang="en-US" sz="1800">
                <a:solidFill>
                  <a:schemeClr val="dk1"/>
                </a:solidFill>
                <a:latin typeface="Helvetica Neue"/>
                <a:ea typeface="Helvetica Neue"/>
                <a:cs typeface="Helvetica Neue"/>
                <a:sym typeface="Helvetica Neue"/>
              </a:rPr>
            </a:br>
            <a:r>
              <a:rPr lang="en-US" sz="1800">
                <a:solidFill>
                  <a:schemeClr val="dk1"/>
                </a:solidFill>
                <a:latin typeface="Helvetica Neue"/>
                <a:ea typeface="Helvetica Neue"/>
                <a:cs typeface="Helvetica Neue"/>
                <a:sym typeface="Helvetica Neue"/>
              </a:rPr>
              <a:t>signal(mutex)</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9"/>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Critical Region (CR)</a:t>
            </a:r>
            <a:endParaRPr/>
          </a:p>
        </p:txBody>
      </p:sp>
      <p:sp>
        <p:nvSpPr>
          <p:cNvPr id="379" name="Google Shape;379;p29"/>
          <p:cNvSpPr txBox="1"/>
          <p:nvPr>
            <p:ph idx="1" type="body"/>
          </p:nvPr>
        </p:nvSpPr>
        <p:spPr>
          <a:xfrm>
            <a:off x="251520" y="1412776"/>
            <a:ext cx="8435280" cy="4988024"/>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500"/>
              <a:buChar char="■"/>
            </a:pPr>
            <a:r>
              <a:rPr lang="en-US" sz="2500"/>
              <a:t>Là một cấu trúc ngôn ngữ cấp cao (high-level language construct, được dịch sang mã máy bởi một compiler), thuận tiện hơn cho người lập trình.</a:t>
            </a:r>
            <a:endParaRPr/>
          </a:p>
          <a:p>
            <a:pPr indent="-342900" lvl="0" marL="342900" rtl="0" algn="l">
              <a:spcBef>
                <a:spcPts val="500"/>
              </a:spcBef>
              <a:spcAft>
                <a:spcPts val="0"/>
              </a:spcAft>
              <a:buSzPts val="2500"/>
              <a:buChar char="■"/>
            </a:pPr>
            <a:r>
              <a:rPr lang="en-US" sz="2500"/>
              <a:t>Một biến chia sẻ v kiểu dữ liệu T, khai báo như sau</a:t>
            </a:r>
            <a:endParaRPr/>
          </a:p>
          <a:p>
            <a:pPr indent="0" lvl="0" marL="0" rtl="0" algn="l">
              <a:spcBef>
                <a:spcPts val="500"/>
              </a:spcBef>
              <a:spcAft>
                <a:spcPts val="0"/>
              </a:spcAft>
              <a:buSzPts val="2500"/>
              <a:buNone/>
            </a:pPr>
            <a:r>
              <a:rPr lang="en-US" sz="2500"/>
              <a:t>		v: shared T;</a:t>
            </a:r>
            <a:endParaRPr/>
          </a:p>
          <a:p>
            <a:pPr indent="-342900" lvl="0" marL="342900" rtl="0" algn="l">
              <a:spcBef>
                <a:spcPts val="500"/>
              </a:spcBef>
              <a:spcAft>
                <a:spcPts val="0"/>
              </a:spcAft>
              <a:buSzPts val="2500"/>
              <a:buChar char="■"/>
            </a:pPr>
            <a:r>
              <a:rPr lang="en-US" sz="2500"/>
              <a:t>Biến chia sẻ v chỉ có thể được truy xuất qua phát biểu sau</a:t>
            </a:r>
            <a:endParaRPr/>
          </a:p>
          <a:p>
            <a:pPr indent="0" lvl="0" marL="0" rtl="0" algn="l">
              <a:spcBef>
                <a:spcPts val="500"/>
              </a:spcBef>
              <a:spcAft>
                <a:spcPts val="0"/>
              </a:spcAft>
              <a:buSzPts val="2500"/>
              <a:buNone/>
            </a:pPr>
            <a:r>
              <a:rPr lang="en-US" sz="2500"/>
              <a:t>    region v when B do S;   /* B là một biểu thức Boolean */</a:t>
            </a:r>
            <a:endParaRPr/>
          </a:p>
          <a:p>
            <a:pPr indent="-184150" lvl="0" marL="342900" rtl="0" algn="l">
              <a:spcBef>
                <a:spcPts val="500"/>
              </a:spcBef>
              <a:spcAft>
                <a:spcPts val="0"/>
              </a:spcAft>
              <a:buSzPts val="2500"/>
              <a:buNone/>
            </a:pPr>
            <a:r>
              <a:t/>
            </a:r>
            <a:endParaRPr sz="2500"/>
          </a:p>
          <a:p>
            <a:pPr indent="-342900" lvl="0" marL="342900" rtl="0" algn="l">
              <a:spcBef>
                <a:spcPts val="500"/>
              </a:spcBef>
              <a:spcAft>
                <a:spcPts val="0"/>
              </a:spcAft>
              <a:buSzPts val="2500"/>
              <a:buChar char="■"/>
            </a:pPr>
            <a:r>
              <a:rPr lang="en-US" sz="2500"/>
              <a:t>Ý nghĩa: trong khi S được thực thi, không có quá trình khác có thể truy xuất biến v.</a:t>
            </a:r>
            <a:endParaRPr/>
          </a:p>
        </p:txBody>
      </p:sp>
      <p:sp>
        <p:nvSpPr>
          <p:cNvPr id="380" name="Google Shape;380;p29"/>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5/4/2020</a:t>
            </a:r>
            <a:endParaRPr/>
          </a:p>
        </p:txBody>
      </p:sp>
      <p:sp>
        <p:nvSpPr>
          <p:cNvPr id="381" name="Google Shape;381;p29"/>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382" name="Google Shape;382;p29"/>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3"/>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Mục tiêu chương 5 (3)</a:t>
            </a:r>
            <a:endParaRPr/>
          </a:p>
        </p:txBody>
      </p:sp>
      <p:sp>
        <p:nvSpPr>
          <p:cNvPr id="78" name="Google Shape;78;p3"/>
          <p:cNvSpPr txBox="1"/>
          <p:nvPr>
            <p:ph idx="1" type="body"/>
          </p:nvPr>
        </p:nvSpPr>
        <p:spPr>
          <a:xfrm>
            <a:off x="251520" y="1371600"/>
            <a:ext cx="8640960" cy="4824536"/>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SzPts val="2600"/>
              <a:buChar char="■"/>
            </a:pPr>
            <a:r>
              <a:rPr lang="en-US" sz="2600"/>
              <a:t>Biết được các giải pháp đồng bộ tiến trình theo kiểu “Sleep &amp; Wake up” bao gồm:</a:t>
            </a:r>
            <a:endParaRPr/>
          </a:p>
          <a:p>
            <a:pPr indent="-285750" lvl="1" marL="742950" rtl="0" algn="l">
              <a:lnSpc>
                <a:spcPct val="150000"/>
              </a:lnSpc>
              <a:spcBef>
                <a:spcPts val="520"/>
              </a:spcBef>
              <a:spcAft>
                <a:spcPts val="0"/>
              </a:spcAft>
              <a:buSzPts val="2600"/>
              <a:buChar char="🞐"/>
            </a:pPr>
            <a:r>
              <a:rPr lang="en-US" sz="2600"/>
              <a:t>Semaphore</a:t>
            </a:r>
            <a:endParaRPr/>
          </a:p>
          <a:p>
            <a:pPr indent="-285750" lvl="1" marL="742950" rtl="0" algn="l">
              <a:lnSpc>
                <a:spcPct val="150000"/>
              </a:lnSpc>
              <a:spcBef>
                <a:spcPts val="520"/>
              </a:spcBef>
              <a:spcAft>
                <a:spcPts val="0"/>
              </a:spcAft>
              <a:buSzPts val="2600"/>
              <a:buChar char="🞐"/>
            </a:pPr>
            <a:r>
              <a:rPr lang="en-US" sz="2600"/>
              <a:t>Critical Region</a:t>
            </a:r>
            <a:endParaRPr/>
          </a:p>
          <a:p>
            <a:pPr indent="-285750" lvl="1" marL="742950" rtl="0" algn="l">
              <a:lnSpc>
                <a:spcPct val="150000"/>
              </a:lnSpc>
              <a:spcBef>
                <a:spcPts val="520"/>
              </a:spcBef>
              <a:spcAft>
                <a:spcPts val="0"/>
              </a:spcAft>
              <a:buSzPts val="2600"/>
              <a:buChar char="🞐"/>
            </a:pPr>
            <a:r>
              <a:rPr lang="en-US" sz="2600"/>
              <a:t>Monitor</a:t>
            </a:r>
            <a:endParaRPr/>
          </a:p>
          <a:p>
            <a:pPr indent="-342900" lvl="0" marL="342900" rtl="0" algn="l">
              <a:lnSpc>
                <a:spcPct val="150000"/>
              </a:lnSpc>
              <a:spcBef>
                <a:spcPts val="520"/>
              </a:spcBef>
              <a:spcAft>
                <a:spcPts val="0"/>
              </a:spcAft>
              <a:buSzPts val="2600"/>
              <a:buChar char="■"/>
            </a:pPr>
            <a:r>
              <a:rPr lang="en-US" sz="2600"/>
              <a:t>Áp dụng các giải pháp này vào các bài toán đồng bộ kinh điển</a:t>
            </a:r>
            <a:endParaRPr/>
          </a:p>
          <a:p>
            <a:pPr indent="-190500" lvl="0" marL="342900" rtl="0" algn="l">
              <a:spcBef>
                <a:spcPts val="480"/>
              </a:spcBef>
              <a:spcAft>
                <a:spcPts val="0"/>
              </a:spcAft>
              <a:buSzPts val="2400"/>
              <a:buNone/>
            </a:pPr>
            <a:r>
              <a:t/>
            </a:r>
            <a:endParaRPr sz="2400"/>
          </a:p>
          <a:p>
            <a:pPr indent="-190500" lvl="0" marL="342900" rtl="0" algn="l">
              <a:spcBef>
                <a:spcPts val="480"/>
              </a:spcBef>
              <a:spcAft>
                <a:spcPts val="0"/>
              </a:spcAft>
              <a:buSzPts val="2400"/>
              <a:buNone/>
            </a:pPr>
            <a:r>
              <a:t/>
            </a:r>
            <a:endParaRPr sz="2400"/>
          </a:p>
          <a:p>
            <a:pPr indent="-190500" lvl="0" marL="342900" rtl="0" algn="l">
              <a:spcBef>
                <a:spcPts val="480"/>
              </a:spcBef>
              <a:spcAft>
                <a:spcPts val="0"/>
              </a:spcAft>
              <a:buSzPts val="2400"/>
              <a:buNone/>
            </a:pPr>
            <a:r>
              <a:t/>
            </a:r>
            <a:endParaRPr sz="2400"/>
          </a:p>
        </p:txBody>
      </p:sp>
      <p:sp>
        <p:nvSpPr>
          <p:cNvPr id="79" name="Google Shape;79;p3"/>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5/4/2020</a:t>
            </a:r>
            <a:endParaRPr/>
          </a:p>
        </p:txBody>
      </p:sp>
      <p:sp>
        <p:nvSpPr>
          <p:cNvPr id="80" name="Google Shape;80;p3"/>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81" name="Google Shape;81;p3"/>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30"/>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CR và bài toán bounded buffer</a:t>
            </a:r>
            <a:endParaRPr/>
          </a:p>
        </p:txBody>
      </p:sp>
      <p:sp>
        <p:nvSpPr>
          <p:cNvPr id="389" name="Google Shape;389;p30"/>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5/4/2020</a:t>
            </a:r>
            <a:endParaRPr/>
          </a:p>
        </p:txBody>
      </p:sp>
      <p:sp>
        <p:nvSpPr>
          <p:cNvPr id="390" name="Google Shape;390;p30"/>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391" name="Google Shape;391;p30"/>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92" name="Google Shape;392;p30"/>
          <p:cNvSpPr/>
          <p:nvPr/>
        </p:nvSpPr>
        <p:spPr>
          <a:xfrm>
            <a:off x="390525" y="1476375"/>
            <a:ext cx="2965450" cy="375126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2400"/>
              <a:buFont typeface="Arial"/>
              <a:buNone/>
            </a:pPr>
            <a:r>
              <a:rPr b="1" lang="en-US" sz="2400">
                <a:solidFill>
                  <a:srgbClr val="000000"/>
                </a:solidFill>
                <a:latin typeface="Times New Roman"/>
                <a:ea typeface="Times New Roman"/>
                <a:cs typeface="Times New Roman"/>
                <a:sym typeface="Times New Roman"/>
              </a:rPr>
              <a:t>Dữ liệu chia sẻ</a:t>
            </a:r>
            <a:r>
              <a:rPr lang="en-US" sz="2400">
                <a:solidFill>
                  <a:srgbClr val="000000"/>
                </a:solidFill>
                <a:latin typeface="Times New Roman"/>
                <a:ea typeface="Times New Roman"/>
                <a:cs typeface="Times New Roman"/>
                <a:sym typeface="Times New Roman"/>
              </a:rPr>
              <a:t>:</a:t>
            </a:r>
            <a:endParaRPr/>
          </a:p>
          <a:p>
            <a:pPr indent="0" lvl="0" marL="0" marR="0" rtl="0" algn="l">
              <a:spcBef>
                <a:spcPts val="200"/>
              </a:spcBef>
              <a:spcAft>
                <a:spcPts val="0"/>
              </a:spcAft>
              <a:buClr>
                <a:srgbClr val="000000"/>
              </a:buClr>
              <a:buSzPts val="1200"/>
              <a:buFont typeface="Arial"/>
              <a:buNone/>
            </a:pPr>
            <a:r>
              <a:rPr lang="en-US" sz="1200">
                <a:solidFill>
                  <a:srgbClr val="000000"/>
                </a:solidFill>
                <a:latin typeface="Times New Roman"/>
                <a:ea typeface="Times New Roman"/>
                <a:cs typeface="Times New Roman"/>
                <a:sym typeface="Times New Roman"/>
              </a:rPr>
              <a:t>	</a:t>
            </a:r>
            <a:endParaRPr/>
          </a:p>
          <a:p>
            <a:pPr indent="0" lvl="0" marL="0" marR="0" rtl="0" algn="l">
              <a:spcBef>
                <a:spcPts val="500"/>
              </a:spcBef>
              <a:spcAft>
                <a:spcPts val="0"/>
              </a:spcAft>
              <a:buClr>
                <a:srgbClr val="000000"/>
              </a:buClr>
              <a:buSzPts val="2400"/>
              <a:buFont typeface="Arial"/>
              <a:buNone/>
            </a:pPr>
            <a:r>
              <a:rPr lang="en-US" sz="2400">
                <a:solidFill>
                  <a:srgbClr val="000000"/>
                </a:solidFill>
                <a:latin typeface="Helvetica Neue"/>
                <a:ea typeface="Helvetica Neue"/>
                <a:cs typeface="Helvetica Neue"/>
                <a:sym typeface="Helvetica Neue"/>
              </a:rPr>
              <a:t>struct  buffer </a:t>
            </a:r>
            <a:endParaRPr/>
          </a:p>
          <a:p>
            <a:pPr indent="0" lvl="0" marL="0" marR="0" rtl="0" algn="l">
              <a:spcBef>
                <a:spcPts val="500"/>
              </a:spcBef>
              <a:spcAft>
                <a:spcPts val="0"/>
              </a:spcAft>
              <a:buClr>
                <a:srgbClr val="000000"/>
              </a:buClr>
              <a:buSzPts val="2400"/>
              <a:buFont typeface="Arial"/>
              <a:buNone/>
            </a:pPr>
            <a:r>
              <a:rPr lang="en-US" sz="2400">
                <a:solidFill>
                  <a:srgbClr val="000000"/>
                </a:solidFill>
                <a:latin typeface="Helvetica Neue"/>
                <a:ea typeface="Helvetica Neue"/>
                <a:cs typeface="Helvetica Neue"/>
                <a:sym typeface="Helvetica Neue"/>
              </a:rPr>
              <a:t>{</a:t>
            </a:r>
            <a:endParaRPr/>
          </a:p>
          <a:p>
            <a:pPr indent="0" lvl="0" marL="0" marR="0" rtl="0" algn="l">
              <a:spcBef>
                <a:spcPts val="500"/>
              </a:spcBef>
              <a:spcAft>
                <a:spcPts val="0"/>
              </a:spcAft>
              <a:buClr>
                <a:srgbClr val="000000"/>
              </a:buClr>
              <a:buSzPts val="2400"/>
              <a:buFont typeface="Arial"/>
              <a:buNone/>
            </a:pPr>
            <a:r>
              <a:rPr lang="en-US" sz="2400">
                <a:solidFill>
                  <a:srgbClr val="000000"/>
                </a:solidFill>
                <a:latin typeface="Helvetica Neue"/>
                <a:ea typeface="Helvetica Neue"/>
                <a:cs typeface="Helvetica Neue"/>
                <a:sym typeface="Helvetica Neue"/>
              </a:rPr>
              <a:t>	int  pool[n];</a:t>
            </a:r>
            <a:endParaRPr/>
          </a:p>
          <a:p>
            <a:pPr indent="0" lvl="0" marL="0" marR="0" rtl="0" algn="l">
              <a:spcBef>
                <a:spcPts val="500"/>
              </a:spcBef>
              <a:spcAft>
                <a:spcPts val="0"/>
              </a:spcAft>
              <a:buClr>
                <a:srgbClr val="000000"/>
              </a:buClr>
              <a:buSzPts val="2400"/>
              <a:buFont typeface="Arial"/>
              <a:buNone/>
            </a:pPr>
            <a:r>
              <a:rPr lang="en-US" sz="2400">
                <a:solidFill>
                  <a:srgbClr val="000000"/>
                </a:solidFill>
                <a:latin typeface="Helvetica Neue"/>
                <a:ea typeface="Helvetica Neue"/>
                <a:cs typeface="Helvetica Neue"/>
                <a:sym typeface="Helvetica Neue"/>
              </a:rPr>
              <a:t>	int  count,</a:t>
            </a:r>
            <a:endParaRPr/>
          </a:p>
          <a:p>
            <a:pPr indent="0" lvl="0" marL="0" marR="0" rtl="0" algn="l">
              <a:spcBef>
                <a:spcPts val="500"/>
              </a:spcBef>
              <a:spcAft>
                <a:spcPts val="0"/>
              </a:spcAft>
              <a:buClr>
                <a:srgbClr val="000000"/>
              </a:buClr>
              <a:buSzPts val="2400"/>
              <a:buFont typeface="Arial"/>
              <a:buNone/>
            </a:pPr>
            <a:r>
              <a:rPr lang="en-US" sz="2400">
                <a:solidFill>
                  <a:srgbClr val="000000"/>
                </a:solidFill>
                <a:latin typeface="Helvetica Neue"/>
                <a:ea typeface="Helvetica Neue"/>
                <a:cs typeface="Helvetica Neue"/>
                <a:sym typeface="Helvetica Neue"/>
              </a:rPr>
              <a:t>	      in,</a:t>
            </a:r>
            <a:endParaRPr/>
          </a:p>
          <a:p>
            <a:pPr indent="0" lvl="0" marL="0" marR="0" rtl="0" algn="l">
              <a:spcBef>
                <a:spcPts val="500"/>
              </a:spcBef>
              <a:spcAft>
                <a:spcPts val="0"/>
              </a:spcAft>
              <a:buClr>
                <a:srgbClr val="000000"/>
              </a:buClr>
              <a:buSzPts val="2400"/>
              <a:buFont typeface="Arial"/>
              <a:buNone/>
            </a:pPr>
            <a:r>
              <a:rPr lang="en-US" sz="2400">
                <a:solidFill>
                  <a:srgbClr val="000000"/>
                </a:solidFill>
                <a:latin typeface="Helvetica Neue"/>
                <a:ea typeface="Helvetica Neue"/>
                <a:cs typeface="Helvetica Neue"/>
                <a:sym typeface="Helvetica Neue"/>
              </a:rPr>
              <a:t>	      out;</a:t>
            </a:r>
            <a:endParaRPr/>
          </a:p>
          <a:p>
            <a:pPr indent="0" lvl="0" marL="0" marR="0" rtl="0" algn="l">
              <a:spcBef>
                <a:spcPts val="500"/>
              </a:spcBef>
              <a:spcAft>
                <a:spcPts val="0"/>
              </a:spcAft>
              <a:buClr>
                <a:srgbClr val="000000"/>
              </a:buClr>
              <a:buSzPts val="2400"/>
              <a:buFont typeface="Arial"/>
              <a:buNone/>
            </a:pPr>
            <a:r>
              <a:rPr lang="en-US" sz="2400">
                <a:solidFill>
                  <a:srgbClr val="000000"/>
                </a:solidFill>
                <a:latin typeface="Helvetica Neue"/>
                <a:ea typeface="Helvetica Neue"/>
                <a:cs typeface="Helvetica Neue"/>
                <a:sym typeface="Helvetica Neue"/>
              </a:rPr>
              <a:t>}</a:t>
            </a:r>
            <a:endParaRPr sz="1800">
              <a:solidFill>
                <a:srgbClr val="000000"/>
              </a:solidFill>
              <a:latin typeface="Times New Roman"/>
              <a:ea typeface="Times New Roman"/>
              <a:cs typeface="Times New Roman"/>
              <a:sym typeface="Times New Roman"/>
            </a:endParaRPr>
          </a:p>
        </p:txBody>
      </p:sp>
      <p:sp>
        <p:nvSpPr>
          <p:cNvPr id="393" name="Google Shape;393;p30"/>
          <p:cNvSpPr/>
          <p:nvPr/>
        </p:nvSpPr>
        <p:spPr>
          <a:xfrm>
            <a:off x="3709988" y="1897063"/>
            <a:ext cx="4721225" cy="1846659"/>
          </a:xfrm>
          <a:prstGeom prst="rect">
            <a:avLst/>
          </a:prstGeom>
          <a:solidFill>
            <a:srgbClr val="EAEAEA"/>
          </a:solidFill>
          <a:ln cap="flat" cmpd="sng" w="9525">
            <a:solidFill>
              <a:srgbClr val="000000"/>
            </a:solidFill>
            <a:prstDash val="solid"/>
            <a:round/>
            <a:headEnd len="sm" w="sm" type="none"/>
            <a:tailEnd len="sm" w="sm" type="none"/>
          </a:ln>
          <a:effectLst>
            <a:outerShdw blurRad="63500" rotWithShape="0" algn="ctr" dir="18900000" dist="107763">
              <a:srgbClr val="808080">
                <a:alpha val="49803"/>
              </a:srgbClr>
            </a:outerShdw>
          </a:effectLst>
        </p:spPr>
        <p:txBody>
          <a:bodyPr anchorCtr="0" anchor="t" bIns="0" lIns="0" spcFirstLastPara="1" rIns="0" wrap="square" tIns="0">
            <a:spAutoFit/>
          </a:bodyPr>
          <a:lstStyle/>
          <a:p>
            <a:pPr indent="0" lvl="0" marL="0" marR="0" rtl="0" algn="l">
              <a:spcBef>
                <a:spcPts val="0"/>
              </a:spcBef>
              <a:spcAft>
                <a:spcPts val="0"/>
              </a:spcAft>
              <a:buNone/>
            </a:pPr>
            <a:r>
              <a:rPr lang="en-US" sz="2400">
                <a:solidFill>
                  <a:srgbClr val="3333CC"/>
                </a:solidFill>
                <a:latin typeface="Helvetica Neue"/>
                <a:ea typeface="Helvetica Neue"/>
                <a:cs typeface="Helvetica Neue"/>
                <a:sym typeface="Helvetica Neue"/>
              </a:rPr>
              <a:t>region</a:t>
            </a:r>
            <a:r>
              <a:rPr lang="en-US" sz="2400">
                <a:solidFill>
                  <a:schemeClr val="dk1"/>
                </a:solidFill>
                <a:latin typeface="Helvetica Neue"/>
                <a:ea typeface="Helvetica Neue"/>
                <a:cs typeface="Helvetica Neue"/>
                <a:sym typeface="Helvetica Neue"/>
              </a:rPr>
              <a:t> buffer </a:t>
            </a:r>
            <a:r>
              <a:rPr lang="en-US" sz="2400">
                <a:solidFill>
                  <a:srgbClr val="3333CC"/>
                </a:solidFill>
                <a:latin typeface="Helvetica Neue"/>
                <a:ea typeface="Helvetica Neue"/>
                <a:cs typeface="Helvetica Neue"/>
                <a:sym typeface="Helvetica Neue"/>
              </a:rPr>
              <a:t>when</a:t>
            </a:r>
            <a:r>
              <a:rPr lang="en-US" sz="2400">
                <a:solidFill>
                  <a:schemeClr val="dk1"/>
                </a:solidFill>
                <a:latin typeface="Helvetica Neue"/>
                <a:ea typeface="Helvetica Neue"/>
                <a:cs typeface="Helvetica Neue"/>
                <a:sym typeface="Helvetica Neue"/>
              </a:rPr>
              <a:t> (count &lt; n) {</a:t>
            </a:r>
            <a:endParaRPr/>
          </a:p>
          <a:p>
            <a:pPr indent="0" lvl="0" marL="0" marR="0" rtl="0" algn="l">
              <a:spcBef>
                <a:spcPts val="0"/>
              </a:spcBef>
              <a:spcAft>
                <a:spcPts val="0"/>
              </a:spcAft>
              <a:buNone/>
            </a:pPr>
            <a:r>
              <a:rPr lang="en-US" sz="2400">
                <a:solidFill>
                  <a:schemeClr val="dk1"/>
                </a:solidFill>
                <a:latin typeface="Helvetica Neue"/>
                <a:ea typeface="Helvetica Neue"/>
                <a:cs typeface="Helvetica Neue"/>
                <a:sym typeface="Helvetica Neue"/>
              </a:rPr>
              <a:t>	pool[in] = nextp;</a:t>
            </a:r>
            <a:br>
              <a:rPr lang="en-US" sz="2400">
                <a:solidFill>
                  <a:schemeClr val="dk1"/>
                </a:solidFill>
                <a:latin typeface="Helvetica Neue"/>
                <a:ea typeface="Helvetica Neue"/>
                <a:cs typeface="Helvetica Neue"/>
                <a:sym typeface="Helvetica Neue"/>
              </a:rPr>
            </a:br>
            <a:r>
              <a:rPr lang="en-US" sz="2400">
                <a:solidFill>
                  <a:schemeClr val="dk1"/>
                </a:solidFill>
                <a:latin typeface="Helvetica Neue"/>
                <a:ea typeface="Helvetica Neue"/>
                <a:cs typeface="Helvetica Neue"/>
                <a:sym typeface="Helvetica Neue"/>
              </a:rPr>
              <a:t>	in = (in + 1) % n;	</a:t>
            </a:r>
            <a:endParaRPr/>
          </a:p>
          <a:p>
            <a:pPr indent="0" lvl="0" marL="0" marR="0" rtl="0" algn="l">
              <a:spcBef>
                <a:spcPts val="0"/>
              </a:spcBef>
              <a:spcAft>
                <a:spcPts val="0"/>
              </a:spcAft>
              <a:buNone/>
            </a:pPr>
            <a:r>
              <a:rPr lang="en-US" sz="2400">
                <a:solidFill>
                  <a:schemeClr val="dk1"/>
                </a:solidFill>
                <a:latin typeface="Helvetica Neue"/>
                <a:ea typeface="Helvetica Neue"/>
                <a:cs typeface="Helvetica Neue"/>
                <a:sym typeface="Helvetica Neue"/>
              </a:rPr>
              <a:t>	count++;</a:t>
            </a:r>
            <a:endParaRPr/>
          </a:p>
          <a:p>
            <a:pPr indent="0" lvl="0" marL="0" marR="0" rtl="0" algn="l">
              <a:spcBef>
                <a:spcPts val="0"/>
              </a:spcBef>
              <a:spcAft>
                <a:spcPts val="0"/>
              </a:spcAft>
              <a:buNone/>
            </a:pPr>
            <a:r>
              <a:rPr lang="en-US" sz="2400">
                <a:solidFill>
                  <a:schemeClr val="dk1"/>
                </a:solidFill>
                <a:latin typeface="Helvetica Neue"/>
                <a:ea typeface="Helvetica Neue"/>
                <a:cs typeface="Helvetica Neue"/>
                <a:sym typeface="Helvetica Neue"/>
              </a:rPr>
              <a:t>}</a:t>
            </a:r>
            <a:endParaRPr sz="1800">
              <a:solidFill>
                <a:schemeClr val="dk1"/>
              </a:solidFill>
              <a:latin typeface="Times New Roman"/>
              <a:ea typeface="Times New Roman"/>
              <a:cs typeface="Times New Roman"/>
              <a:sym typeface="Times New Roman"/>
            </a:endParaRPr>
          </a:p>
        </p:txBody>
      </p:sp>
      <p:sp>
        <p:nvSpPr>
          <p:cNvPr id="394" name="Google Shape;394;p30"/>
          <p:cNvSpPr/>
          <p:nvPr/>
        </p:nvSpPr>
        <p:spPr>
          <a:xfrm>
            <a:off x="3709988" y="1366838"/>
            <a:ext cx="1441450" cy="45878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2400"/>
              <a:buFont typeface="Arial"/>
              <a:buNone/>
            </a:pPr>
            <a:r>
              <a:rPr b="1" lang="en-US" sz="2400">
                <a:solidFill>
                  <a:srgbClr val="000000"/>
                </a:solidFill>
                <a:latin typeface="Helvetica Neue"/>
                <a:ea typeface="Helvetica Neue"/>
                <a:cs typeface="Helvetica Neue"/>
                <a:sym typeface="Helvetica Neue"/>
              </a:rPr>
              <a:t>Producer</a:t>
            </a:r>
            <a:endParaRPr sz="1800">
              <a:solidFill>
                <a:srgbClr val="000000"/>
              </a:solidFill>
              <a:latin typeface="Helvetica Neue"/>
              <a:ea typeface="Helvetica Neue"/>
              <a:cs typeface="Helvetica Neue"/>
              <a:sym typeface="Helvetica Neue"/>
            </a:endParaRPr>
          </a:p>
        </p:txBody>
      </p:sp>
      <p:sp>
        <p:nvSpPr>
          <p:cNvPr id="395" name="Google Shape;395;p30"/>
          <p:cNvSpPr/>
          <p:nvPr/>
        </p:nvSpPr>
        <p:spPr>
          <a:xfrm>
            <a:off x="3630613" y="4613275"/>
            <a:ext cx="4800600" cy="1941513"/>
          </a:xfrm>
          <a:prstGeom prst="rect">
            <a:avLst/>
          </a:prstGeom>
          <a:solidFill>
            <a:srgbClr val="EAEAEA"/>
          </a:solidFill>
          <a:ln cap="flat" cmpd="sng" w="9525">
            <a:solidFill>
              <a:srgbClr val="000000"/>
            </a:solidFill>
            <a:prstDash val="solid"/>
            <a:round/>
            <a:headEnd len="sm" w="sm" type="none"/>
            <a:tailEnd len="sm" w="sm" type="none"/>
          </a:ln>
          <a:effectLst>
            <a:outerShdw blurRad="63500" rotWithShape="0" algn="ctr" dir="18900000" dist="107763">
              <a:srgbClr val="808080">
                <a:alpha val="49803"/>
              </a:srgbClr>
            </a:outerShdw>
          </a:effectLst>
        </p:spPr>
        <p:txBody>
          <a:bodyPr anchorCtr="0" anchor="t" bIns="0" lIns="0" spcFirstLastPara="1" rIns="0" wrap="square" tIns="0">
            <a:spAutoFit/>
          </a:bodyPr>
          <a:lstStyle/>
          <a:p>
            <a:pPr indent="0" lvl="0" marL="0" marR="0" rtl="0" algn="l">
              <a:spcBef>
                <a:spcPts val="0"/>
              </a:spcBef>
              <a:spcAft>
                <a:spcPts val="0"/>
              </a:spcAft>
              <a:buNone/>
            </a:pPr>
            <a:r>
              <a:rPr lang="en-US" sz="2400">
                <a:solidFill>
                  <a:srgbClr val="3333CC"/>
                </a:solidFill>
                <a:latin typeface="Helvetica Neue"/>
                <a:ea typeface="Helvetica Neue"/>
                <a:cs typeface="Helvetica Neue"/>
                <a:sym typeface="Helvetica Neue"/>
              </a:rPr>
              <a:t>region</a:t>
            </a:r>
            <a:r>
              <a:rPr lang="en-US" sz="2400">
                <a:solidFill>
                  <a:schemeClr val="dk1"/>
                </a:solidFill>
                <a:latin typeface="Helvetica Neue"/>
                <a:ea typeface="Helvetica Neue"/>
                <a:cs typeface="Helvetica Neue"/>
                <a:sym typeface="Helvetica Neue"/>
              </a:rPr>
              <a:t> buffer </a:t>
            </a:r>
            <a:r>
              <a:rPr lang="en-US" sz="2400">
                <a:solidFill>
                  <a:srgbClr val="3333CC"/>
                </a:solidFill>
                <a:latin typeface="Helvetica Neue"/>
                <a:ea typeface="Helvetica Neue"/>
                <a:cs typeface="Helvetica Neue"/>
                <a:sym typeface="Helvetica Neue"/>
              </a:rPr>
              <a:t>when</a:t>
            </a:r>
            <a:r>
              <a:rPr lang="en-US" sz="2400">
                <a:solidFill>
                  <a:schemeClr val="dk1"/>
                </a:solidFill>
                <a:latin typeface="Helvetica Neue"/>
                <a:ea typeface="Helvetica Neue"/>
                <a:cs typeface="Helvetica Neue"/>
                <a:sym typeface="Helvetica Neue"/>
              </a:rPr>
              <a:t> (count &gt; 0){</a:t>
            </a:r>
            <a:endParaRPr/>
          </a:p>
          <a:p>
            <a:pPr indent="0" lvl="0" marL="0" marR="0" rtl="0" algn="l">
              <a:spcBef>
                <a:spcPts val="0"/>
              </a:spcBef>
              <a:spcAft>
                <a:spcPts val="0"/>
              </a:spcAft>
              <a:buNone/>
            </a:pPr>
            <a:r>
              <a:rPr lang="en-US" sz="2400">
                <a:solidFill>
                  <a:schemeClr val="dk1"/>
                </a:solidFill>
                <a:latin typeface="Helvetica Neue"/>
                <a:ea typeface="Helvetica Neue"/>
                <a:cs typeface="Helvetica Neue"/>
                <a:sym typeface="Helvetica Neue"/>
              </a:rPr>
              <a:t>	nextc = pool[out];</a:t>
            </a:r>
            <a:br>
              <a:rPr lang="en-US" sz="2400">
                <a:solidFill>
                  <a:schemeClr val="dk1"/>
                </a:solidFill>
                <a:latin typeface="Helvetica Neue"/>
                <a:ea typeface="Helvetica Neue"/>
                <a:cs typeface="Helvetica Neue"/>
                <a:sym typeface="Helvetica Neue"/>
              </a:rPr>
            </a:br>
            <a:r>
              <a:rPr lang="en-US" sz="2400">
                <a:solidFill>
                  <a:schemeClr val="dk1"/>
                </a:solidFill>
                <a:latin typeface="Helvetica Neue"/>
                <a:ea typeface="Helvetica Neue"/>
                <a:cs typeface="Helvetica Neue"/>
                <a:sym typeface="Helvetica Neue"/>
              </a:rPr>
              <a:t>	out = (out + 1) % n;</a:t>
            </a:r>
            <a:br>
              <a:rPr lang="en-US" sz="2400">
                <a:solidFill>
                  <a:schemeClr val="dk1"/>
                </a:solidFill>
                <a:latin typeface="Helvetica Neue"/>
                <a:ea typeface="Helvetica Neue"/>
                <a:cs typeface="Helvetica Neue"/>
                <a:sym typeface="Helvetica Neue"/>
              </a:rPr>
            </a:br>
            <a:r>
              <a:rPr lang="en-US" sz="2400">
                <a:solidFill>
                  <a:schemeClr val="dk1"/>
                </a:solidFill>
                <a:latin typeface="Helvetica Neue"/>
                <a:ea typeface="Helvetica Neue"/>
                <a:cs typeface="Helvetica Neue"/>
                <a:sym typeface="Helvetica Neue"/>
              </a:rPr>
              <a:t>	count--;</a:t>
            </a:r>
            <a:br>
              <a:rPr lang="en-US" sz="2400">
                <a:solidFill>
                  <a:schemeClr val="dk1"/>
                </a:solidFill>
                <a:latin typeface="Helvetica Neue"/>
                <a:ea typeface="Helvetica Neue"/>
                <a:cs typeface="Helvetica Neue"/>
                <a:sym typeface="Helvetica Neue"/>
              </a:rPr>
            </a:br>
            <a:r>
              <a:rPr lang="en-US" sz="2400">
                <a:solidFill>
                  <a:schemeClr val="dk1"/>
                </a:solidFill>
                <a:latin typeface="Helvetica Neue"/>
                <a:ea typeface="Helvetica Neue"/>
                <a:cs typeface="Helvetica Neue"/>
                <a:sym typeface="Helvetica Neue"/>
              </a:rPr>
              <a:t>}</a:t>
            </a:r>
            <a:endParaRPr sz="1800">
              <a:solidFill>
                <a:schemeClr val="dk1"/>
              </a:solidFill>
              <a:latin typeface="Times New Roman"/>
              <a:ea typeface="Times New Roman"/>
              <a:cs typeface="Times New Roman"/>
              <a:sym typeface="Times New Roman"/>
            </a:endParaRPr>
          </a:p>
        </p:txBody>
      </p:sp>
      <p:sp>
        <p:nvSpPr>
          <p:cNvPr id="396" name="Google Shape;396;p30"/>
          <p:cNvSpPr/>
          <p:nvPr/>
        </p:nvSpPr>
        <p:spPr>
          <a:xfrm>
            <a:off x="3630613" y="4083050"/>
            <a:ext cx="1611312" cy="4587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2400"/>
              <a:buFont typeface="Arial"/>
              <a:buNone/>
            </a:pPr>
            <a:r>
              <a:rPr b="1" lang="en-US" sz="2400">
                <a:solidFill>
                  <a:srgbClr val="000000"/>
                </a:solidFill>
                <a:latin typeface="Helvetica Neue"/>
                <a:ea typeface="Helvetica Neue"/>
                <a:cs typeface="Helvetica Neue"/>
                <a:sym typeface="Helvetica Neue"/>
              </a:rPr>
              <a:t>Consumer</a:t>
            </a:r>
            <a:endParaRPr sz="1800">
              <a:solidFill>
                <a:srgbClr val="000000"/>
              </a:solidFill>
              <a:latin typeface="Helvetica Neue"/>
              <a:ea typeface="Helvetica Neue"/>
              <a:cs typeface="Helvetica Neue"/>
              <a:sym typeface="Helvetica Neue"/>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1"/>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Monitor</a:t>
            </a:r>
            <a:endParaRPr/>
          </a:p>
        </p:txBody>
      </p:sp>
      <p:sp>
        <p:nvSpPr>
          <p:cNvPr id="402" name="Google Shape;402;p31"/>
          <p:cNvSpPr txBox="1"/>
          <p:nvPr>
            <p:ph idx="1" type="body"/>
          </p:nvPr>
        </p:nvSpPr>
        <p:spPr>
          <a:xfrm>
            <a:off x="251520" y="1412776"/>
            <a:ext cx="8435280" cy="4911824"/>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800"/>
              <a:buChar char="■"/>
            </a:pPr>
            <a:r>
              <a:rPr lang="en-US"/>
              <a:t>Cũng là một cấu trúc ngôn ngữ cấp cao tương tự CR, có chức năng như semaphore nhưng dễ điều khiển hơn</a:t>
            </a:r>
            <a:endParaRPr/>
          </a:p>
          <a:p>
            <a:pPr indent="-342900" lvl="0" marL="342900" rtl="0" algn="l">
              <a:spcBef>
                <a:spcPts val="560"/>
              </a:spcBef>
              <a:spcAft>
                <a:spcPts val="0"/>
              </a:spcAft>
              <a:buSzPts val="2800"/>
              <a:buChar char="■"/>
            </a:pPr>
            <a:r>
              <a:rPr lang="en-US"/>
              <a:t>Xuất hiện trong nhiều ngôn ngữ lập trình đồng thời như </a:t>
            </a:r>
            <a:endParaRPr/>
          </a:p>
          <a:p>
            <a:pPr indent="-285750" lvl="1" marL="742950" rtl="0" algn="l">
              <a:spcBef>
                <a:spcPts val="560"/>
              </a:spcBef>
              <a:spcAft>
                <a:spcPts val="0"/>
              </a:spcAft>
              <a:buSzPts val="2800"/>
              <a:buChar char="🞐"/>
            </a:pPr>
            <a:r>
              <a:rPr lang="en-US" sz="2800"/>
              <a:t>Concurrent Pascal, Modula-3, Java,…</a:t>
            </a:r>
            <a:endParaRPr/>
          </a:p>
          <a:p>
            <a:pPr indent="-342900" lvl="0" marL="342900" rtl="0" algn="l">
              <a:spcBef>
                <a:spcPts val="560"/>
              </a:spcBef>
              <a:spcAft>
                <a:spcPts val="0"/>
              </a:spcAft>
              <a:buSzPts val="2800"/>
              <a:buChar char="■"/>
            </a:pPr>
            <a:r>
              <a:rPr lang="en-US"/>
              <a:t>Có thể hiện thực bằng semaphore</a:t>
            </a:r>
            <a:endParaRPr/>
          </a:p>
        </p:txBody>
      </p:sp>
      <p:sp>
        <p:nvSpPr>
          <p:cNvPr id="403" name="Google Shape;403;p31"/>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5/4/2020</a:t>
            </a:r>
            <a:endParaRPr/>
          </a:p>
        </p:txBody>
      </p:sp>
      <p:sp>
        <p:nvSpPr>
          <p:cNvPr id="404" name="Google Shape;404;p31"/>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405" name="Google Shape;405;p31"/>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32"/>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Monitor (tt)</a:t>
            </a:r>
            <a:endParaRPr/>
          </a:p>
        </p:txBody>
      </p:sp>
      <p:sp>
        <p:nvSpPr>
          <p:cNvPr id="412" name="Google Shape;412;p32"/>
          <p:cNvSpPr txBox="1"/>
          <p:nvPr>
            <p:ph idx="1" type="body"/>
          </p:nvPr>
        </p:nvSpPr>
        <p:spPr>
          <a:xfrm>
            <a:off x="251520" y="1412776"/>
            <a:ext cx="8435280" cy="4911824"/>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lang="en-US" sz="2400"/>
              <a:t>Là một module phần mềm, bao gồm</a:t>
            </a:r>
            <a:endParaRPr/>
          </a:p>
          <a:p>
            <a:pPr indent="-285750" lvl="1" marL="742950" rtl="0" algn="l">
              <a:spcBef>
                <a:spcPts val="480"/>
              </a:spcBef>
              <a:spcAft>
                <a:spcPts val="0"/>
              </a:spcAft>
              <a:buSzPts val="2400"/>
              <a:buChar char="🞐"/>
            </a:pPr>
            <a:r>
              <a:rPr lang="en-US"/>
              <a:t>Một hoặc nhiều thủ tục (procedure)</a:t>
            </a:r>
            <a:endParaRPr/>
          </a:p>
          <a:p>
            <a:pPr indent="-285750" lvl="1" marL="742950" rtl="0" algn="l">
              <a:spcBef>
                <a:spcPts val="480"/>
              </a:spcBef>
              <a:spcAft>
                <a:spcPts val="0"/>
              </a:spcAft>
              <a:buSzPts val="2400"/>
              <a:buChar char="🞐"/>
            </a:pPr>
            <a:r>
              <a:rPr lang="en-US"/>
              <a:t>Một đoạn code khởi tạo (initialization code)</a:t>
            </a:r>
            <a:endParaRPr/>
          </a:p>
          <a:p>
            <a:pPr indent="-285750" lvl="1" marL="742950" rtl="0" algn="l">
              <a:spcBef>
                <a:spcPts val="480"/>
              </a:spcBef>
              <a:spcAft>
                <a:spcPts val="0"/>
              </a:spcAft>
              <a:buSzPts val="2400"/>
              <a:buChar char="🞐"/>
            </a:pPr>
            <a:r>
              <a:rPr lang="en-US"/>
              <a:t>Các biến dữ liệu cục bộ (local data variable)</a:t>
            </a:r>
            <a:endParaRPr/>
          </a:p>
        </p:txBody>
      </p:sp>
      <p:sp>
        <p:nvSpPr>
          <p:cNvPr id="413" name="Google Shape;413;p32"/>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5/4/2020</a:t>
            </a:r>
            <a:endParaRPr/>
          </a:p>
        </p:txBody>
      </p:sp>
      <p:sp>
        <p:nvSpPr>
          <p:cNvPr id="414" name="Google Shape;414;p32"/>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415" name="Google Shape;415;p32"/>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16" name="Google Shape;416;p32"/>
          <p:cNvSpPr/>
          <p:nvPr/>
        </p:nvSpPr>
        <p:spPr>
          <a:xfrm>
            <a:off x="1481137" y="3810000"/>
            <a:ext cx="1973263" cy="1973263"/>
          </a:xfrm>
          <a:custGeom>
            <a:rect b="b" l="l" r="r" t="t"/>
            <a:pathLst>
              <a:path extrusionOk="0" h="19679" w="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417" name="Google Shape;417;p32"/>
          <p:cNvSpPr/>
          <p:nvPr/>
        </p:nvSpPr>
        <p:spPr>
          <a:xfrm>
            <a:off x="3651250" y="3979863"/>
            <a:ext cx="252412" cy="288925"/>
          </a:xfrm>
          <a:prstGeom prst="rect">
            <a:avLst/>
          </a:prstGeom>
          <a:no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418" name="Google Shape;418;p32"/>
          <p:cNvSpPr/>
          <p:nvPr/>
        </p:nvSpPr>
        <p:spPr>
          <a:xfrm>
            <a:off x="4114800" y="3979863"/>
            <a:ext cx="252412" cy="288925"/>
          </a:xfrm>
          <a:prstGeom prst="rect">
            <a:avLst/>
          </a:prstGeom>
          <a:no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419" name="Google Shape;419;p32"/>
          <p:cNvSpPr/>
          <p:nvPr/>
        </p:nvSpPr>
        <p:spPr>
          <a:xfrm>
            <a:off x="4578350" y="3979863"/>
            <a:ext cx="252412" cy="288925"/>
          </a:xfrm>
          <a:prstGeom prst="rect">
            <a:avLst/>
          </a:prstGeom>
          <a:no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420" name="Google Shape;420;p32"/>
          <p:cNvSpPr/>
          <p:nvPr/>
        </p:nvSpPr>
        <p:spPr>
          <a:xfrm>
            <a:off x="5041900" y="3979863"/>
            <a:ext cx="252412" cy="288925"/>
          </a:xfrm>
          <a:prstGeom prst="rect">
            <a:avLst/>
          </a:prstGeom>
          <a:no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cxnSp>
        <p:nvCxnSpPr>
          <p:cNvPr id="421" name="Google Shape;421;p32"/>
          <p:cNvCxnSpPr>
            <a:stCxn id="417" idx="0"/>
            <a:endCxn id="418" idx="0"/>
          </p:cNvCxnSpPr>
          <p:nvPr/>
        </p:nvCxnSpPr>
        <p:spPr>
          <a:xfrm>
            <a:off x="3777456" y="3979863"/>
            <a:ext cx="463500" cy="0"/>
          </a:xfrm>
          <a:prstGeom prst="straightConnector1">
            <a:avLst/>
          </a:prstGeom>
          <a:noFill/>
          <a:ln cap="flat" cmpd="sng" w="19050">
            <a:solidFill>
              <a:srgbClr val="000000"/>
            </a:solidFill>
            <a:prstDash val="solid"/>
            <a:round/>
            <a:headEnd len="med" w="med" type="none"/>
            <a:tailEnd len="med" w="med" type="stealth"/>
          </a:ln>
        </p:spPr>
      </p:cxnSp>
      <p:cxnSp>
        <p:nvCxnSpPr>
          <p:cNvPr id="422" name="Google Shape;422;p32"/>
          <p:cNvCxnSpPr>
            <a:stCxn id="418" idx="0"/>
            <a:endCxn id="419" idx="0"/>
          </p:cNvCxnSpPr>
          <p:nvPr/>
        </p:nvCxnSpPr>
        <p:spPr>
          <a:xfrm>
            <a:off x="4241006" y="3979863"/>
            <a:ext cx="463500" cy="0"/>
          </a:xfrm>
          <a:prstGeom prst="straightConnector1">
            <a:avLst/>
          </a:prstGeom>
          <a:noFill/>
          <a:ln cap="flat" cmpd="sng" w="19050">
            <a:solidFill>
              <a:srgbClr val="000000"/>
            </a:solidFill>
            <a:prstDash val="solid"/>
            <a:round/>
            <a:headEnd len="med" w="med" type="none"/>
            <a:tailEnd len="med" w="med" type="stealth"/>
          </a:ln>
        </p:spPr>
      </p:cxnSp>
      <p:cxnSp>
        <p:nvCxnSpPr>
          <p:cNvPr id="423" name="Google Shape;423;p32"/>
          <p:cNvCxnSpPr>
            <a:stCxn id="419" idx="0"/>
            <a:endCxn id="420" idx="0"/>
          </p:cNvCxnSpPr>
          <p:nvPr/>
        </p:nvCxnSpPr>
        <p:spPr>
          <a:xfrm>
            <a:off x="4704556" y="3979863"/>
            <a:ext cx="463500" cy="0"/>
          </a:xfrm>
          <a:prstGeom prst="straightConnector1">
            <a:avLst/>
          </a:prstGeom>
          <a:noFill/>
          <a:ln cap="flat" cmpd="sng" w="19050">
            <a:solidFill>
              <a:srgbClr val="000000"/>
            </a:solidFill>
            <a:prstDash val="solid"/>
            <a:round/>
            <a:headEnd len="med" w="med" type="none"/>
            <a:tailEnd len="med" w="med" type="stealth"/>
          </a:ln>
        </p:spPr>
      </p:cxnSp>
      <p:sp>
        <p:nvSpPr>
          <p:cNvPr id="424" name="Google Shape;424;p32"/>
          <p:cNvSpPr/>
          <p:nvPr/>
        </p:nvSpPr>
        <p:spPr>
          <a:xfrm>
            <a:off x="1841500" y="3949700"/>
            <a:ext cx="1311275" cy="3698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shared data</a:t>
            </a:r>
            <a:endParaRPr/>
          </a:p>
        </p:txBody>
      </p:sp>
      <p:cxnSp>
        <p:nvCxnSpPr>
          <p:cNvPr id="425" name="Google Shape;425;p32"/>
          <p:cNvCxnSpPr/>
          <p:nvPr/>
        </p:nvCxnSpPr>
        <p:spPr>
          <a:xfrm>
            <a:off x="1630362" y="4298950"/>
            <a:ext cx="1673225" cy="0"/>
          </a:xfrm>
          <a:prstGeom prst="straightConnector1">
            <a:avLst/>
          </a:prstGeom>
          <a:noFill/>
          <a:ln cap="flat" cmpd="sng" w="19050">
            <a:solidFill>
              <a:srgbClr val="000000"/>
            </a:solidFill>
            <a:prstDash val="solid"/>
            <a:round/>
            <a:headEnd len="med" w="med" type="none"/>
            <a:tailEnd len="med" w="med" type="none"/>
          </a:ln>
        </p:spPr>
      </p:cxnSp>
      <p:cxnSp>
        <p:nvCxnSpPr>
          <p:cNvPr id="426" name="Google Shape;426;p32"/>
          <p:cNvCxnSpPr/>
          <p:nvPr/>
        </p:nvCxnSpPr>
        <p:spPr>
          <a:xfrm flipH="1" rot="10800000">
            <a:off x="3265487" y="4129088"/>
            <a:ext cx="388938" cy="82550"/>
          </a:xfrm>
          <a:prstGeom prst="straightConnector1">
            <a:avLst/>
          </a:prstGeom>
          <a:noFill/>
          <a:ln cap="flat" cmpd="sng" w="19050">
            <a:solidFill>
              <a:srgbClr val="000000"/>
            </a:solidFill>
            <a:prstDash val="solid"/>
            <a:round/>
            <a:headEnd len="med" w="med" type="none"/>
            <a:tailEnd len="med" w="med" type="stealth"/>
          </a:ln>
        </p:spPr>
      </p:cxnSp>
      <p:sp>
        <p:nvSpPr>
          <p:cNvPr id="427" name="Google Shape;427;p32"/>
          <p:cNvSpPr/>
          <p:nvPr/>
        </p:nvSpPr>
        <p:spPr>
          <a:xfrm>
            <a:off x="3851275" y="4359275"/>
            <a:ext cx="1311275" cy="3698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entry queue</a:t>
            </a:r>
            <a:endParaRPr/>
          </a:p>
        </p:txBody>
      </p:sp>
      <p:cxnSp>
        <p:nvCxnSpPr>
          <p:cNvPr id="428" name="Google Shape;428;p32"/>
          <p:cNvCxnSpPr/>
          <p:nvPr/>
        </p:nvCxnSpPr>
        <p:spPr>
          <a:xfrm>
            <a:off x="5538787" y="4381500"/>
            <a:ext cx="225425" cy="0"/>
          </a:xfrm>
          <a:prstGeom prst="straightConnector1">
            <a:avLst/>
          </a:prstGeom>
          <a:noFill/>
          <a:ln cap="flat" cmpd="sng" w="19050">
            <a:solidFill>
              <a:srgbClr val="000000"/>
            </a:solidFill>
            <a:prstDash val="solid"/>
            <a:round/>
            <a:headEnd len="med" w="med" type="none"/>
            <a:tailEnd len="med" w="med" type="none"/>
          </a:ln>
        </p:spPr>
      </p:cxnSp>
      <p:cxnSp>
        <p:nvCxnSpPr>
          <p:cNvPr id="429" name="Google Shape;429;p32"/>
          <p:cNvCxnSpPr/>
          <p:nvPr/>
        </p:nvCxnSpPr>
        <p:spPr>
          <a:xfrm>
            <a:off x="5602287" y="4454525"/>
            <a:ext cx="111125" cy="0"/>
          </a:xfrm>
          <a:prstGeom prst="straightConnector1">
            <a:avLst/>
          </a:prstGeom>
          <a:noFill/>
          <a:ln cap="flat" cmpd="sng" w="19050">
            <a:solidFill>
              <a:srgbClr val="000000"/>
            </a:solidFill>
            <a:prstDash val="solid"/>
            <a:round/>
            <a:headEnd len="med" w="med" type="none"/>
            <a:tailEnd len="med" w="med" type="none"/>
          </a:ln>
        </p:spPr>
      </p:cxnSp>
      <p:sp>
        <p:nvSpPr>
          <p:cNvPr id="430" name="Google Shape;430;p32"/>
          <p:cNvSpPr/>
          <p:nvPr/>
        </p:nvSpPr>
        <p:spPr>
          <a:xfrm>
            <a:off x="5295900" y="4127500"/>
            <a:ext cx="354012" cy="252413"/>
          </a:xfrm>
          <a:custGeom>
            <a:rect b="b" l="l" r="r" t="t"/>
            <a:pathLst>
              <a:path extrusionOk="0" h="21600" w="21600">
                <a:moveTo>
                  <a:pt x="0" y="0"/>
                </a:moveTo>
                <a:lnTo>
                  <a:pt x="21600" y="0"/>
                </a:lnTo>
                <a:lnTo>
                  <a:pt x="21600" y="21600"/>
                </a:lnTo>
              </a:path>
            </a:pathLst>
          </a:custGeom>
          <a:noFill/>
          <a:ln cap="flat" cmpd="sng" w="19050">
            <a:solidFill>
              <a:srgbClr val="000000"/>
            </a:solidFill>
            <a:prstDash val="solid"/>
            <a:round/>
            <a:headEnd len="sm" w="sm" type="none"/>
            <a:tailEnd len="med" w="med" type="stealth"/>
          </a:ln>
        </p:spPr>
        <p:txBody>
          <a:bodyPr anchorCtr="0" anchor="ctr"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431" name="Google Shape;431;p32"/>
          <p:cNvSpPr/>
          <p:nvPr/>
        </p:nvSpPr>
        <p:spPr>
          <a:xfrm>
            <a:off x="1752600" y="4398963"/>
            <a:ext cx="223837" cy="430212"/>
          </a:xfrm>
          <a:prstGeom prst="rect">
            <a:avLst/>
          </a:prstGeom>
          <a:solidFill>
            <a:srgbClr val="DDDDDD"/>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432" name="Google Shape;432;p32"/>
          <p:cNvSpPr/>
          <p:nvPr/>
        </p:nvSpPr>
        <p:spPr>
          <a:xfrm>
            <a:off x="2143125" y="4398963"/>
            <a:ext cx="223837" cy="430212"/>
          </a:xfrm>
          <a:prstGeom prst="rect">
            <a:avLst/>
          </a:prstGeom>
          <a:solidFill>
            <a:srgbClr val="DDDDDD"/>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433" name="Google Shape;433;p32"/>
          <p:cNvSpPr/>
          <p:nvPr/>
        </p:nvSpPr>
        <p:spPr>
          <a:xfrm>
            <a:off x="2924175" y="4398963"/>
            <a:ext cx="223837" cy="430212"/>
          </a:xfrm>
          <a:prstGeom prst="rect">
            <a:avLst/>
          </a:prstGeom>
          <a:solidFill>
            <a:srgbClr val="DDDDDD"/>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434" name="Google Shape;434;p32"/>
          <p:cNvSpPr/>
          <p:nvPr/>
        </p:nvSpPr>
        <p:spPr>
          <a:xfrm>
            <a:off x="2398712" y="4373563"/>
            <a:ext cx="407988" cy="45878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2400"/>
              <a:buFont typeface="Arial"/>
              <a:buNone/>
            </a:pPr>
            <a:r>
              <a:rPr lang="en-US" sz="2400">
                <a:solidFill>
                  <a:srgbClr val="000000"/>
                </a:solidFill>
                <a:latin typeface="Helvetica Neue"/>
                <a:ea typeface="Helvetica Neue"/>
                <a:cs typeface="Helvetica Neue"/>
                <a:sym typeface="Helvetica Neue"/>
              </a:rPr>
              <a:t>…</a:t>
            </a:r>
            <a:endParaRPr sz="1800">
              <a:solidFill>
                <a:srgbClr val="000000"/>
              </a:solidFill>
              <a:latin typeface="Helvetica Neue"/>
              <a:ea typeface="Helvetica Neue"/>
              <a:cs typeface="Helvetica Neue"/>
              <a:sym typeface="Helvetica Neue"/>
            </a:endParaRPr>
          </a:p>
        </p:txBody>
      </p:sp>
      <p:sp>
        <p:nvSpPr>
          <p:cNvPr id="435" name="Google Shape;435;p32"/>
          <p:cNvSpPr/>
          <p:nvPr/>
        </p:nvSpPr>
        <p:spPr>
          <a:xfrm rot="5400000">
            <a:off x="2418556" y="4164807"/>
            <a:ext cx="79375" cy="1449387"/>
          </a:xfrm>
          <a:custGeom>
            <a:rect b="b" l="l" r="r" t="t"/>
            <a:pathLst>
              <a:path extrusionOk="0" h="21600" w="21600">
                <a:moveTo>
                  <a:pt x="0" y="0"/>
                </a:moveTo>
                <a:lnTo>
                  <a:pt x="0" y="0"/>
                </a:lnTo>
                <a:cubicBezTo>
                  <a:pt x="5965" y="0"/>
                  <a:pt x="10800" y="806"/>
                  <a:pt x="10800" y="1800"/>
                </a:cubicBezTo>
                <a:lnTo>
                  <a:pt x="10800" y="9000"/>
                </a:lnTo>
                <a:cubicBezTo>
                  <a:pt x="10800" y="9994"/>
                  <a:pt x="15635" y="10800"/>
                  <a:pt x="21600" y="10800"/>
                </a:cubicBezTo>
                <a:cubicBezTo>
                  <a:pt x="15635" y="10800"/>
                  <a:pt x="10800" y="11606"/>
                  <a:pt x="10800" y="12600"/>
                </a:cubicBezTo>
                <a:lnTo>
                  <a:pt x="10800" y="19800"/>
                </a:lnTo>
                <a:cubicBezTo>
                  <a:pt x="10800" y="20794"/>
                  <a:pt x="5965" y="21600"/>
                  <a:pt x="0" y="21600"/>
                </a:cubicBezTo>
              </a:path>
            </a:pathLst>
          </a:custGeom>
          <a:no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436" name="Google Shape;436;p32"/>
          <p:cNvSpPr/>
          <p:nvPr/>
        </p:nvSpPr>
        <p:spPr>
          <a:xfrm>
            <a:off x="1895475" y="4897438"/>
            <a:ext cx="1171575" cy="36988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operations</a:t>
            </a:r>
            <a:endParaRPr/>
          </a:p>
        </p:txBody>
      </p:sp>
      <p:sp>
        <p:nvSpPr>
          <p:cNvPr id="437" name="Google Shape;437;p32"/>
          <p:cNvSpPr/>
          <p:nvPr/>
        </p:nvSpPr>
        <p:spPr>
          <a:xfrm>
            <a:off x="1858962" y="5265738"/>
            <a:ext cx="1349375" cy="620712"/>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initialization</a:t>
            </a:r>
            <a:endParaRPr/>
          </a:p>
          <a:p>
            <a:pPr indent="0" lvl="0" marL="0" marR="0" rtl="0" algn="l">
              <a:lnSpc>
                <a:spcPct val="90000"/>
              </a:lnSpc>
              <a:spcBef>
                <a:spcPts val="0"/>
              </a:spcBef>
              <a:spcAft>
                <a:spcPts val="0"/>
              </a:spcAft>
              <a:buClr>
                <a:srgbClr val="000000"/>
              </a:buClr>
              <a:buSzPts val="1800"/>
              <a:buFont typeface="Arial"/>
              <a:buNone/>
            </a:pPr>
            <a:r>
              <a:rPr lang="en-US" sz="1800">
                <a:solidFill>
                  <a:srgbClr val="000000"/>
                </a:solidFill>
                <a:latin typeface="Helvetica Neue"/>
                <a:ea typeface="Helvetica Neue"/>
                <a:cs typeface="Helvetica Neue"/>
                <a:sym typeface="Helvetica Neue"/>
              </a:rPr>
              <a:t>code</a:t>
            </a:r>
            <a:endParaRPr sz="1800">
              <a:solidFill>
                <a:srgbClr val="000000"/>
              </a:solidFill>
              <a:latin typeface="Times New Roman"/>
              <a:ea typeface="Times New Roman"/>
              <a:cs typeface="Times New Roman"/>
              <a:sym typeface="Times New Roman"/>
            </a:endParaRPr>
          </a:p>
        </p:txBody>
      </p:sp>
      <p:cxnSp>
        <p:nvCxnSpPr>
          <p:cNvPr id="438" name="Google Shape;438;p32"/>
          <p:cNvCxnSpPr/>
          <p:nvPr/>
        </p:nvCxnSpPr>
        <p:spPr>
          <a:xfrm>
            <a:off x="1603375" y="5267325"/>
            <a:ext cx="1720850" cy="0"/>
          </a:xfrm>
          <a:prstGeom prst="straightConnector1">
            <a:avLst/>
          </a:prstGeom>
          <a:noFill/>
          <a:ln cap="flat" cmpd="sng" w="19050">
            <a:solidFill>
              <a:srgbClr val="000000"/>
            </a:solidFill>
            <a:prstDash val="solid"/>
            <a:round/>
            <a:headEnd len="med" w="med" type="none"/>
            <a:tailEnd len="med" w="med" type="none"/>
          </a:ln>
        </p:spPr>
      </p:cxnSp>
      <p:sp>
        <p:nvSpPr>
          <p:cNvPr id="439" name="Google Shape;439;p32"/>
          <p:cNvSpPr/>
          <p:nvPr/>
        </p:nvSpPr>
        <p:spPr>
          <a:xfrm>
            <a:off x="3541712" y="5286375"/>
            <a:ext cx="2630488" cy="61595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2000"/>
              <a:buFont typeface="Arial"/>
              <a:buNone/>
            </a:pPr>
            <a:r>
              <a:rPr lang="en-US" sz="2000">
                <a:solidFill>
                  <a:srgbClr val="000000"/>
                </a:solidFill>
                <a:latin typeface="Times New Roman"/>
                <a:ea typeface="Times New Roman"/>
                <a:cs typeface="Times New Roman"/>
                <a:sym typeface="Times New Roman"/>
              </a:rPr>
              <a:t>Mô hình của một monitor</a:t>
            </a:r>
            <a:endParaRPr/>
          </a:p>
          <a:p>
            <a:pPr indent="0" lvl="0" marL="0" marR="0" rtl="0" algn="l">
              <a:spcBef>
                <a:spcPts val="0"/>
              </a:spcBef>
              <a:spcAft>
                <a:spcPts val="0"/>
              </a:spcAft>
              <a:buClr>
                <a:srgbClr val="000000"/>
              </a:buClr>
              <a:buSzPts val="2000"/>
              <a:buFont typeface="Arial"/>
              <a:buNone/>
            </a:pPr>
            <a:r>
              <a:rPr lang="en-US" sz="2000">
                <a:solidFill>
                  <a:srgbClr val="000000"/>
                </a:solidFill>
                <a:latin typeface="Times New Roman"/>
                <a:ea typeface="Times New Roman"/>
                <a:cs typeface="Times New Roman"/>
                <a:sym typeface="Times New Roman"/>
              </a:rPr>
              <a:t>đơn giản</a:t>
            </a:r>
            <a:endParaRPr sz="1800">
              <a:solidFill>
                <a:srgbClr val="000000"/>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33"/>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Monitor (tt)</a:t>
            </a:r>
            <a:endParaRPr/>
          </a:p>
        </p:txBody>
      </p:sp>
      <p:sp>
        <p:nvSpPr>
          <p:cNvPr id="446" name="Google Shape;446;p33"/>
          <p:cNvSpPr txBox="1"/>
          <p:nvPr>
            <p:ph idx="1" type="body"/>
          </p:nvPr>
        </p:nvSpPr>
        <p:spPr>
          <a:xfrm>
            <a:off x="251520" y="1412776"/>
            <a:ext cx="8435280" cy="4911824"/>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lang="en-US" sz="2400"/>
              <a:t>Đặc tính của monitor</a:t>
            </a:r>
            <a:endParaRPr/>
          </a:p>
          <a:p>
            <a:pPr indent="-285750" lvl="1" marL="742950" rtl="0" algn="l">
              <a:spcBef>
                <a:spcPts val="480"/>
              </a:spcBef>
              <a:spcAft>
                <a:spcPts val="0"/>
              </a:spcAft>
              <a:buSzPts val="2400"/>
              <a:buChar char="🞐"/>
            </a:pPr>
            <a:r>
              <a:rPr lang="en-US"/>
              <a:t>Local variable chỉ có thể truy xuất bởi các thủ tục của monitor</a:t>
            </a:r>
            <a:endParaRPr/>
          </a:p>
          <a:p>
            <a:pPr indent="-285750" lvl="1" marL="742950" rtl="0" algn="l">
              <a:spcBef>
                <a:spcPts val="480"/>
              </a:spcBef>
              <a:spcAft>
                <a:spcPts val="0"/>
              </a:spcAft>
              <a:buSzPts val="2400"/>
              <a:buChar char="🞐"/>
            </a:pPr>
            <a:r>
              <a:rPr lang="en-US"/>
              <a:t>Process “vào monitor” bằng cách gọi một trong các thủ tục đó</a:t>
            </a:r>
            <a:endParaRPr/>
          </a:p>
          <a:p>
            <a:pPr indent="-285750" lvl="1" marL="742950" rtl="0" algn="l">
              <a:spcBef>
                <a:spcPts val="480"/>
              </a:spcBef>
              <a:spcAft>
                <a:spcPts val="0"/>
              </a:spcAft>
              <a:buSzPts val="2400"/>
              <a:buChar char="🞐"/>
            </a:pPr>
            <a:r>
              <a:rPr lang="en-US"/>
              <a:t>Chỉ có một process có thể vào monitor tại một thời điểm ⇒ mutual exclusion được bảo đảm</a:t>
            </a:r>
            <a:endParaRPr/>
          </a:p>
        </p:txBody>
      </p:sp>
      <p:sp>
        <p:nvSpPr>
          <p:cNvPr id="447" name="Google Shape;447;p33"/>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5/4/2020</a:t>
            </a:r>
            <a:endParaRPr/>
          </a:p>
        </p:txBody>
      </p:sp>
      <p:sp>
        <p:nvSpPr>
          <p:cNvPr id="448" name="Google Shape;448;p33"/>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449" name="Google Shape;449;p33"/>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34"/>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Cấu trúc của monitor</a:t>
            </a:r>
            <a:endParaRPr/>
          </a:p>
        </p:txBody>
      </p:sp>
      <p:sp>
        <p:nvSpPr>
          <p:cNvPr id="456" name="Google Shape;456;p34"/>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5/4/2020</a:t>
            </a:r>
            <a:endParaRPr/>
          </a:p>
        </p:txBody>
      </p:sp>
      <p:sp>
        <p:nvSpPr>
          <p:cNvPr id="457" name="Google Shape;457;p34"/>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458" name="Google Shape;458;p34"/>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59" name="Google Shape;459;p34"/>
          <p:cNvSpPr/>
          <p:nvPr/>
        </p:nvSpPr>
        <p:spPr>
          <a:xfrm>
            <a:off x="0" y="1377950"/>
            <a:ext cx="7683500" cy="509905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2400"/>
              <a:buFont typeface="Arial"/>
              <a:buNone/>
            </a:pPr>
            <a:r>
              <a:rPr lang="en-US" sz="2400">
                <a:solidFill>
                  <a:srgbClr val="000000"/>
                </a:solidFill>
                <a:latin typeface="Helvetica Neue"/>
                <a:ea typeface="Helvetica Neue"/>
                <a:cs typeface="Helvetica Neue"/>
                <a:sym typeface="Helvetica Neue"/>
              </a:rPr>
              <a:t>			</a:t>
            </a:r>
            <a:r>
              <a:rPr b="1" lang="en-US" sz="2400">
                <a:solidFill>
                  <a:srgbClr val="000000"/>
                </a:solidFill>
                <a:latin typeface="Helvetica Neue"/>
                <a:ea typeface="Helvetica Neue"/>
                <a:cs typeface="Helvetica Neue"/>
                <a:sym typeface="Helvetica Neue"/>
              </a:rPr>
              <a:t>monitor </a:t>
            </a:r>
            <a:r>
              <a:rPr i="1" lang="en-US" sz="2400">
                <a:solidFill>
                  <a:srgbClr val="000000"/>
                </a:solidFill>
                <a:latin typeface="Helvetica Neue"/>
                <a:ea typeface="Helvetica Neue"/>
                <a:cs typeface="Helvetica Neue"/>
                <a:sym typeface="Helvetica Neue"/>
              </a:rPr>
              <a:t>monitor-name</a:t>
            </a:r>
            <a:r>
              <a:rPr lang="en-US" sz="2400">
                <a:solidFill>
                  <a:srgbClr val="000000"/>
                </a:solidFill>
                <a:latin typeface="Helvetica Neue"/>
                <a:ea typeface="Helvetica Neue"/>
                <a:cs typeface="Helvetica Neue"/>
                <a:sym typeface="Helvetica Neue"/>
              </a:rPr>
              <a:t>{</a:t>
            </a:r>
            <a:endParaRPr i="1" sz="2400">
              <a:solidFill>
                <a:srgbClr val="000000"/>
              </a:solidFill>
              <a:latin typeface="Helvetica Neue"/>
              <a:ea typeface="Helvetica Neue"/>
              <a:cs typeface="Helvetica Neue"/>
              <a:sym typeface="Helvetica Neue"/>
            </a:endParaRPr>
          </a:p>
          <a:p>
            <a:pPr indent="0" lvl="0" marL="0" marR="0" rtl="0" algn="l">
              <a:lnSpc>
                <a:spcPct val="90000"/>
              </a:lnSpc>
              <a:spcBef>
                <a:spcPts val="0"/>
              </a:spcBef>
              <a:spcAft>
                <a:spcPts val="0"/>
              </a:spcAft>
              <a:buClr>
                <a:srgbClr val="000000"/>
              </a:buClr>
              <a:buSzPts val="2400"/>
              <a:buFont typeface="Arial"/>
              <a:buNone/>
            </a:pPr>
            <a:r>
              <a:rPr lang="en-US" sz="2400">
                <a:solidFill>
                  <a:srgbClr val="000000"/>
                </a:solidFill>
                <a:latin typeface="Helvetica Neue"/>
                <a:ea typeface="Helvetica Neue"/>
                <a:cs typeface="Helvetica Neue"/>
                <a:sym typeface="Helvetica Neue"/>
              </a:rPr>
              <a:t>				shared variable declarations</a:t>
            </a:r>
            <a:endParaRPr/>
          </a:p>
          <a:p>
            <a:pPr indent="0" lvl="0" marL="0" marR="0" rtl="0" algn="l">
              <a:lnSpc>
                <a:spcPct val="90000"/>
              </a:lnSpc>
              <a:spcBef>
                <a:spcPts val="0"/>
              </a:spcBef>
              <a:spcAft>
                <a:spcPts val="0"/>
              </a:spcAft>
              <a:buClr>
                <a:srgbClr val="000000"/>
              </a:buClr>
              <a:buSzPts val="2400"/>
              <a:buFont typeface="Arial"/>
              <a:buNone/>
            </a:pPr>
            <a:r>
              <a:rPr lang="en-US" sz="2400">
                <a:solidFill>
                  <a:srgbClr val="000000"/>
                </a:solidFill>
                <a:latin typeface="Helvetica Neue"/>
                <a:ea typeface="Helvetica Neue"/>
                <a:cs typeface="Helvetica Neue"/>
                <a:sym typeface="Helvetica Neue"/>
              </a:rPr>
              <a:t>				</a:t>
            </a:r>
            <a:r>
              <a:rPr b="1" lang="en-US" sz="2400">
                <a:solidFill>
                  <a:srgbClr val="000000"/>
                </a:solidFill>
                <a:latin typeface="Helvetica Neue"/>
                <a:ea typeface="Helvetica Neue"/>
                <a:cs typeface="Helvetica Neue"/>
                <a:sym typeface="Helvetica Neue"/>
              </a:rPr>
              <a:t>procedure body</a:t>
            </a:r>
            <a:r>
              <a:rPr lang="en-US" sz="2400">
                <a:solidFill>
                  <a:srgbClr val="000000"/>
                </a:solidFill>
                <a:latin typeface="Helvetica Neue"/>
                <a:ea typeface="Helvetica Neue"/>
                <a:cs typeface="Helvetica Neue"/>
                <a:sym typeface="Helvetica Neue"/>
              </a:rPr>
              <a:t> </a:t>
            </a:r>
            <a:r>
              <a:rPr i="1" lang="en-US" sz="2400">
                <a:solidFill>
                  <a:srgbClr val="000000"/>
                </a:solidFill>
                <a:latin typeface="Helvetica Neue"/>
                <a:ea typeface="Helvetica Neue"/>
                <a:cs typeface="Helvetica Neue"/>
                <a:sym typeface="Helvetica Neue"/>
              </a:rPr>
              <a:t>P1</a:t>
            </a:r>
            <a:r>
              <a:rPr lang="en-US" sz="2400">
                <a:solidFill>
                  <a:srgbClr val="000000"/>
                </a:solidFill>
                <a:latin typeface="Helvetica Neue"/>
                <a:ea typeface="Helvetica Neue"/>
                <a:cs typeface="Helvetica Neue"/>
                <a:sym typeface="Helvetica Neue"/>
              </a:rPr>
              <a:t> (…) {</a:t>
            </a:r>
            <a:endParaRPr/>
          </a:p>
          <a:p>
            <a:pPr indent="0" lvl="0" marL="0" marR="0" rtl="0" algn="l">
              <a:lnSpc>
                <a:spcPct val="90000"/>
              </a:lnSpc>
              <a:spcBef>
                <a:spcPts val="0"/>
              </a:spcBef>
              <a:spcAft>
                <a:spcPts val="0"/>
              </a:spcAft>
              <a:buClr>
                <a:srgbClr val="000000"/>
              </a:buClr>
              <a:buSzPts val="2400"/>
              <a:buFont typeface="Arial"/>
              <a:buNone/>
            </a:pPr>
            <a:r>
              <a:rPr lang="en-US" sz="2400">
                <a:solidFill>
                  <a:srgbClr val="000000"/>
                </a:solidFill>
                <a:latin typeface="Helvetica Neue"/>
                <a:ea typeface="Helvetica Neue"/>
                <a:cs typeface="Helvetica Neue"/>
                <a:sym typeface="Helvetica Neue"/>
              </a:rPr>
              <a:t>					. . .</a:t>
            </a:r>
            <a:endParaRPr/>
          </a:p>
          <a:p>
            <a:pPr indent="0" lvl="0" marL="0" marR="0" rtl="0" algn="l">
              <a:lnSpc>
                <a:spcPct val="90000"/>
              </a:lnSpc>
              <a:spcBef>
                <a:spcPts val="0"/>
              </a:spcBef>
              <a:spcAft>
                <a:spcPts val="0"/>
              </a:spcAft>
              <a:buClr>
                <a:srgbClr val="000000"/>
              </a:buClr>
              <a:buSzPts val="2400"/>
              <a:buFont typeface="Arial"/>
              <a:buNone/>
            </a:pPr>
            <a:r>
              <a:rPr lang="en-US" sz="2400">
                <a:solidFill>
                  <a:srgbClr val="000000"/>
                </a:solidFill>
                <a:latin typeface="Helvetica Neue"/>
                <a:ea typeface="Helvetica Neue"/>
                <a:cs typeface="Helvetica Neue"/>
                <a:sym typeface="Helvetica Neue"/>
              </a:rPr>
              <a:t>				}</a:t>
            </a:r>
            <a:endParaRPr/>
          </a:p>
          <a:p>
            <a:pPr indent="0" lvl="0" marL="0" marR="0" rtl="0" algn="l">
              <a:lnSpc>
                <a:spcPct val="90000"/>
              </a:lnSpc>
              <a:spcBef>
                <a:spcPts val="0"/>
              </a:spcBef>
              <a:spcAft>
                <a:spcPts val="0"/>
              </a:spcAft>
              <a:buClr>
                <a:srgbClr val="000000"/>
              </a:buClr>
              <a:buSzPts val="2400"/>
              <a:buFont typeface="Arial"/>
              <a:buNone/>
            </a:pPr>
            <a:r>
              <a:rPr lang="en-US" sz="2400">
                <a:solidFill>
                  <a:srgbClr val="000000"/>
                </a:solidFill>
                <a:latin typeface="Helvetica Neue"/>
                <a:ea typeface="Helvetica Neue"/>
                <a:cs typeface="Helvetica Neue"/>
                <a:sym typeface="Helvetica Neue"/>
              </a:rPr>
              <a:t>				</a:t>
            </a:r>
            <a:r>
              <a:rPr b="1" lang="en-US" sz="2400">
                <a:solidFill>
                  <a:srgbClr val="000000"/>
                </a:solidFill>
                <a:latin typeface="Helvetica Neue"/>
                <a:ea typeface="Helvetica Neue"/>
                <a:cs typeface="Helvetica Neue"/>
                <a:sym typeface="Helvetica Neue"/>
              </a:rPr>
              <a:t>procedure</a:t>
            </a:r>
            <a:r>
              <a:rPr lang="en-US" sz="2400">
                <a:solidFill>
                  <a:srgbClr val="000000"/>
                </a:solidFill>
                <a:latin typeface="Helvetica Neue"/>
                <a:ea typeface="Helvetica Neue"/>
                <a:cs typeface="Helvetica Neue"/>
                <a:sym typeface="Helvetica Neue"/>
              </a:rPr>
              <a:t> </a:t>
            </a:r>
            <a:r>
              <a:rPr b="1" lang="en-US" sz="2400">
                <a:solidFill>
                  <a:srgbClr val="000000"/>
                </a:solidFill>
                <a:latin typeface="Helvetica Neue"/>
                <a:ea typeface="Helvetica Neue"/>
                <a:cs typeface="Helvetica Neue"/>
                <a:sym typeface="Helvetica Neue"/>
              </a:rPr>
              <a:t>body</a:t>
            </a:r>
            <a:r>
              <a:rPr lang="en-US" sz="2400">
                <a:solidFill>
                  <a:srgbClr val="000000"/>
                </a:solidFill>
                <a:latin typeface="Helvetica Neue"/>
                <a:ea typeface="Helvetica Neue"/>
                <a:cs typeface="Helvetica Neue"/>
                <a:sym typeface="Helvetica Neue"/>
              </a:rPr>
              <a:t> </a:t>
            </a:r>
            <a:r>
              <a:rPr i="1" lang="en-US" sz="2400">
                <a:solidFill>
                  <a:srgbClr val="000000"/>
                </a:solidFill>
                <a:latin typeface="Helvetica Neue"/>
                <a:ea typeface="Helvetica Neue"/>
                <a:cs typeface="Helvetica Neue"/>
                <a:sym typeface="Helvetica Neue"/>
              </a:rPr>
              <a:t>P2 </a:t>
            </a:r>
            <a:r>
              <a:rPr lang="en-US" sz="2400">
                <a:solidFill>
                  <a:srgbClr val="000000"/>
                </a:solidFill>
                <a:latin typeface="Helvetica Neue"/>
                <a:ea typeface="Helvetica Neue"/>
                <a:cs typeface="Helvetica Neue"/>
                <a:sym typeface="Helvetica Neue"/>
              </a:rPr>
              <a:t>(…) {</a:t>
            </a:r>
            <a:endParaRPr/>
          </a:p>
          <a:p>
            <a:pPr indent="0" lvl="0" marL="0" marR="0" rtl="0" algn="l">
              <a:lnSpc>
                <a:spcPct val="90000"/>
              </a:lnSpc>
              <a:spcBef>
                <a:spcPts val="0"/>
              </a:spcBef>
              <a:spcAft>
                <a:spcPts val="0"/>
              </a:spcAft>
              <a:buClr>
                <a:srgbClr val="000000"/>
              </a:buClr>
              <a:buSzPts val="2400"/>
              <a:buFont typeface="Arial"/>
              <a:buNone/>
            </a:pPr>
            <a:r>
              <a:rPr lang="en-US" sz="2400">
                <a:solidFill>
                  <a:srgbClr val="000000"/>
                </a:solidFill>
                <a:latin typeface="Helvetica Neue"/>
                <a:ea typeface="Helvetica Neue"/>
                <a:cs typeface="Helvetica Neue"/>
                <a:sym typeface="Helvetica Neue"/>
              </a:rPr>
              <a:t>					. . .</a:t>
            </a:r>
            <a:endParaRPr/>
          </a:p>
          <a:p>
            <a:pPr indent="0" lvl="0" marL="0" marR="0" rtl="0" algn="l">
              <a:lnSpc>
                <a:spcPct val="90000"/>
              </a:lnSpc>
              <a:spcBef>
                <a:spcPts val="0"/>
              </a:spcBef>
              <a:spcAft>
                <a:spcPts val="0"/>
              </a:spcAft>
              <a:buClr>
                <a:srgbClr val="000000"/>
              </a:buClr>
              <a:buSzPts val="2400"/>
              <a:buFont typeface="Arial"/>
              <a:buNone/>
            </a:pPr>
            <a:r>
              <a:rPr lang="en-US" sz="2400">
                <a:solidFill>
                  <a:srgbClr val="000000"/>
                </a:solidFill>
                <a:latin typeface="Helvetica Neue"/>
                <a:ea typeface="Helvetica Neue"/>
                <a:cs typeface="Helvetica Neue"/>
                <a:sym typeface="Helvetica Neue"/>
              </a:rPr>
              <a:t>				} </a:t>
            </a:r>
            <a:endParaRPr/>
          </a:p>
          <a:p>
            <a:pPr indent="0" lvl="0" marL="0" marR="0" rtl="0" algn="l">
              <a:lnSpc>
                <a:spcPct val="90000"/>
              </a:lnSpc>
              <a:spcBef>
                <a:spcPts val="0"/>
              </a:spcBef>
              <a:spcAft>
                <a:spcPts val="0"/>
              </a:spcAft>
              <a:buClr>
                <a:srgbClr val="000000"/>
              </a:buClr>
              <a:buSzPts val="2400"/>
              <a:buFont typeface="Arial"/>
              <a:buNone/>
            </a:pPr>
            <a:r>
              <a:rPr lang="en-US" sz="2400">
                <a:solidFill>
                  <a:srgbClr val="000000"/>
                </a:solidFill>
                <a:latin typeface="Helvetica Neue"/>
                <a:ea typeface="Helvetica Neue"/>
                <a:cs typeface="Helvetica Neue"/>
                <a:sym typeface="Helvetica Neue"/>
              </a:rPr>
              <a:t>				</a:t>
            </a:r>
            <a:r>
              <a:rPr b="1" lang="en-US" sz="2400">
                <a:solidFill>
                  <a:srgbClr val="000000"/>
                </a:solidFill>
                <a:latin typeface="Helvetica Neue"/>
                <a:ea typeface="Helvetica Neue"/>
                <a:cs typeface="Helvetica Neue"/>
                <a:sym typeface="Helvetica Neue"/>
              </a:rPr>
              <a:t>procedure body</a:t>
            </a:r>
            <a:r>
              <a:rPr lang="en-US" sz="2400">
                <a:solidFill>
                  <a:srgbClr val="000000"/>
                </a:solidFill>
                <a:latin typeface="Helvetica Neue"/>
                <a:ea typeface="Helvetica Neue"/>
                <a:cs typeface="Helvetica Neue"/>
                <a:sym typeface="Helvetica Neue"/>
              </a:rPr>
              <a:t> </a:t>
            </a:r>
            <a:r>
              <a:rPr i="1" lang="en-US" sz="2400">
                <a:solidFill>
                  <a:srgbClr val="000000"/>
                </a:solidFill>
                <a:latin typeface="Helvetica Neue"/>
                <a:ea typeface="Helvetica Neue"/>
                <a:cs typeface="Helvetica Neue"/>
                <a:sym typeface="Helvetica Neue"/>
              </a:rPr>
              <a:t>Pn</a:t>
            </a:r>
            <a:r>
              <a:rPr lang="en-US" sz="2400">
                <a:solidFill>
                  <a:srgbClr val="000000"/>
                </a:solidFill>
                <a:latin typeface="Helvetica Neue"/>
                <a:ea typeface="Helvetica Neue"/>
                <a:cs typeface="Helvetica Neue"/>
                <a:sym typeface="Helvetica Neue"/>
              </a:rPr>
              <a:t> (…) {</a:t>
            </a:r>
            <a:endParaRPr/>
          </a:p>
          <a:p>
            <a:pPr indent="0" lvl="0" marL="0" marR="0" rtl="0" algn="l">
              <a:lnSpc>
                <a:spcPct val="90000"/>
              </a:lnSpc>
              <a:spcBef>
                <a:spcPts val="0"/>
              </a:spcBef>
              <a:spcAft>
                <a:spcPts val="0"/>
              </a:spcAft>
              <a:buClr>
                <a:srgbClr val="000000"/>
              </a:buClr>
              <a:buSzPts val="2400"/>
              <a:buFont typeface="Arial"/>
              <a:buNone/>
            </a:pPr>
            <a:r>
              <a:rPr lang="en-US" sz="2400">
                <a:solidFill>
                  <a:srgbClr val="000000"/>
                </a:solidFill>
                <a:latin typeface="Helvetica Neue"/>
                <a:ea typeface="Helvetica Neue"/>
                <a:cs typeface="Helvetica Neue"/>
                <a:sym typeface="Helvetica Neue"/>
              </a:rPr>
              <a:t>					 . . .</a:t>
            </a:r>
            <a:endParaRPr/>
          </a:p>
          <a:p>
            <a:pPr indent="0" lvl="0" marL="0" marR="0" rtl="0" algn="l">
              <a:lnSpc>
                <a:spcPct val="90000"/>
              </a:lnSpc>
              <a:spcBef>
                <a:spcPts val="0"/>
              </a:spcBef>
              <a:spcAft>
                <a:spcPts val="0"/>
              </a:spcAft>
              <a:buClr>
                <a:srgbClr val="000000"/>
              </a:buClr>
              <a:buSzPts val="2400"/>
              <a:buFont typeface="Arial"/>
              <a:buNone/>
            </a:pPr>
            <a:r>
              <a:rPr lang="en-US" sz="2400">
                <a:solidFill>
                  <a:srgbClr val="000000"/>
                </a:solidFill>
                <a:latin typeface="Helvetica Neue"/>
                <a:ea typeface="Helvetica Neue"/>
                <a:cs typeface="Helvetica Neue"/>
                <a:sym typeface="Helvetica Neue"/>
              </a:rPr>
              <a:t>				} 			</a:t>
            </a:r>
            <a:endParaRPr/>
          </a:p>
          <a:p>
            <a:pPr indent="0" lvl="0" marL="0" marR="0" rtl="0" algn="l">
              <a:lnSpc>
                <a:spcPct val="90000"/>
              </a:lnSpc>
              <a:spcBef>
                <a:spcPts val="0"/>
              </a:spcBef>
              <a:spcAft>
                <a:spcPts val="0"/>
              </a:spcAft>
              <a:buClr>
                <a:srgbClr val="000000"/>
              </a:buClr>
              <a:buSzPts val="2400"/>
              <a:buFont typeface="Arial"/>
              <a:buNone/>
            </a:pPr>
            <a:r>
              <a:rPr lang="en-US" sz="2400">
                <a:solidFill>
                  <a:srgbClr val="000000"/>
                </a:solidFill>
                <a:latin typeface="Helvetica Neue"/>
                <a:ea typeface="Helvetica Neue"/>
                <a:cs typeface="Helvetica Neue"/>
                <a:sym typeface="Helvetica Neue"/>
              </a:rPr>
              <a:t>				{</a:t>
            </a:r>
            <a:endParaRPr/>
          </a:p>
          <a:p>
            <a:pPr indent="0" lvl="0" marL="0" marR="0" rtl="0" algn="l">
              <a:lnSpc>
                <a:spcPct val="90000"/>
              </a:lnSpc>
              <a:spcBef>
                <a:spcPts val="0"/>
              </a:spcBef>
              <a:spcAft>
                <a:spcPts val="0"/>
              </a:spcAft>
              <a:buClr>
                <a:srgbClr val="000000"/>
              </a:buClr>
              <a:buSzPts val="2400"/>
              <a:buFont typeface="Arial"/>
              <a:buNone/>
            </a:pPr>
            <a:r>
              <a:rPr lang="en-US" sz="2400">
                <a:solidFill>
                  <a:srgbClr val="000000"/>
                </a:solidFill>
                <a:latin typeface="Helvetica Neue"/>
                <a:ea typeface="Helvetica Neue"/>
                <a:cs typeface="Helvetica Neue"/>
                <a:sym typeface="Helvetica Neue"/>
              </a:rPr>
              <a:t>					initialization code</a:t>
            </a:r>
            <a:endParaRPr/>
          </a:p>
          <a:p>
            <a:pPr indent="0" lvl="0" marL="0" marR="0" rtl="0" algn="l">
              <a:lnSpc>
                <a:spcPct val="90000"/>
              </a:lnSpc>
              <a:spcBef>
                <a:spcPts val="0"/>
              </a:spcBef>
              <a:spcAft>
                <a:spcPts val="0"/>
              </a:spcAft>
              <a:buClr>
                <a:srgbClr val="000000"/>
              </a:buClr>
              <a:buSzPts val="2400"/>
              <a:buFont typeface="Arial"/>
              <a:buNone/>
            </a:pPr>
            <a:r>
              <a:rPr lang="en-US" sz="2400">
                <a:solidFill>
                  <a:srgbClr val="000000"/>
                </a:solidFill>
                <a:latin typeface="Helvetica Neue"/>
                <a:ea typeface="Helvetica Neue"/>
                <a:cs typeface="Helvetica Neue"/>
                <a:sym typeface="Helvetica Neue"/>
              </a:rPr>
              <a:t>				}</a:t>
            </a:r>
            <a:endParaRPr/>
          </a:p>
          <a:p>
            <a:pPr indent="0" lvl="0" marL="0" marR="0" rtl="0" algn="l">
              <a:lnSpc>
                <a:spcPct val="90000"/>
              </a:lnSpc>
              <a:spcBef>
                <a:spcPts val="0"/>
              </a:spcBef>
              <a:spcAft>
                <a:spcPts val="0"/>
              </a:spcAft>
              <a:buClr>
                <a:srgbClr val="000000"/>
              </a:buClr>
              <a:buSzPts val="2400"/>
              <a:buFont typeface="Arial"/>
              <a:buNone/>
            </a:pPr>
            <a:r>
              <a:rPr lang="en-US" sz="2400">
                <a:solidFill>
                  <a:srgbClr val="000000"/>
                </a:solidFill>
                <a:latin typeface="Helvetica Neue"/>
                <a:ea typeface="Helvetica Neue"/>
                <a:cs typeface="Helvetica Neue"/>
                <a:sym typeface="Helvetica Neue"/>
              </a:rPr>
              <a:t>			}</a:t>
            </a:r>
            <a:endParaRPr sz="1800">
              <a:solidFill>
                <a:srgbClr val="000000"/>
              </a:solidFill>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35"/>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Condition variable</a:t>
            </a:r>
            <a:endParaRPr/>
          </a:p>
        </p:txBody>
      </p:sp>
      <p:sp>
        <p:nvSpPr>
          <p:cNvPr id="466" name="Google Shape;466;p35"/>
          <p:cNvSpPr txBox="1"/>
          <p:nvPr>
            <p:ph idx="1" type="body"/>
          </p:nvPr>
        </p:nvSpPr>
        <p:spPr>
          <a:xfrm>
            <a:off x="251520" y="1412776"/>
            <a:ext cx="8435280" cy="4911824"/>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lang="en-US" sz="2400"/>
              <a:t>Nhằm cho phép một process đợi “trong monitor”, phải khai báo </a:t>
            </a:r>
            <a:r>
              <a:rPr lang="en-US" sz="2400">
                <a:solidFill>
                  <a:srgbClr val="0070C0"/>
                </a:solidFill>
              </a:rPr>
              <a:t>biến điều kiện </a:t>
            </a:r>
            <a:r>
              <a:rPr lang="en-US" sz="2400"/>
              <a:t>(condition variable) </a:t>
            </a:r>
            <a:endParaRPr/>
          </a:p>
          <a:p>
            <a:pPr indent="0" lvl="0" marL="0" rtl="0" algn="l">
              <a:spcBef>
                <a:spcPts val="480"/>
              </a:spcBef>
              <a:spcAft>
                <a:spcPts val="0"/>
              </a:spcAft>
              <a:buSzPts val="2400"/>
              <a:buFont typeface="Arial"/>
              <a:buNone/>
            </a:pPr>
            <a:r>
              <a:rPr lang="en-US" sz="2400"/>
              <a:t>		condition  a, b;</a:t>
            </a:r>
            <a:endParaRPr/>
          </a:p>
          <a:p>
            <a:pPr indent="-342900" lvl="0" marL="342900" rtl="0" algn="l">
              <a:spcBef>
                <a:spcPts val="480"/>
              </a:spcBef>
              <a:spcAft>
                <a:spcPts val="0"/>
              </a:spcAft>
              <a:buSzPts val="2400"/>
              <a:buChar char="■"/>
            </a:pPr>
            <a:r>
              <a:rPr lang="en-US" sz="2400"/>
              <a:t>Các biến điều kiện đều cục bộ và chỉ được truy cập bên trong monitor.</a:t>
            </a:r>
            <a:endParaRPr/>
          </a:p>
          <a:p>
            <a:pPr indent="-342900" lvl="0" marL="342900" rtl="0" algn="l">
              <a:spcBef>
                <a:spcPts val="480"/>
              </a:spcBef>
              <a:spcAft>
                <a:spcPts val="0"/>
              </a:spcAft>
              <a:buSzPts val="2400"/>
              <a:buChar char="■"/>
            </a:pPr>
            <a:r>
              <a:rPr lang="en-US" sz="2400"/>
              <a:t>Chỉ có thể thao tác lên biến điều kiện bằng hai thủ tục:</a:t>
            </a:r>
            <a:endParaRPr/>
          </a:p>
          <a:p>
            <a:pPr indent="-285750" lvl="1" marL="742950" rtl="0" algn="l">
              <a:spcBef>
                <a:spcPts val="400"/>
              </a:spcBef>
              <a:spcAft>
                <a:spcPts val="0"/>
              </a:spcAft>
              <a:buSzPts val="2000"/>
              <a:buChar char="🞐"/>
            </a:pPr>
            <a:r>
              <a:rPr lang="en-US" sz="2000"/>
              <a:t>a.wait: process gọi tác vụ này sẽ bị “block trên biến điều kiện” a </a:t>
            </a:r>
            <a:endParaRPr/>
          </a:p>
          <a:p>
            <a:pPr indent="-228600" lvl="2" marL="1143000" rtl="0" algn="l">
              <a:spcBef>
                <a:spcPts val="400"/>
              </a:spcBef>
              <a:spcAft>
                <a:spcPts val="0"/>
              </a:spcAft>
              <a:buSzPts val="2000"/>
              <a:buChar char="■"/>
            </a:pPr>
            <a:r>
              <a:rPr lang="en-US"/>
              <a:t>process này chỉ có thể tiếp tục thực thi khi có process khác thực hiện tác vụ a.signal </a:t>
            </a:r>
            <a:endParaRPr/>
          </a:p>
          <a:p>
            <a:pPr indent="-285750" lvl="1" marL="742950" rtl="0" algn="l">
              <a:spcBef>
                <a:spcPts val="400"/>
              </a:spcBef>
              <a:spcAft>
                <a:spcPts val="0"/>
              </a:spcAft>
              <a:buSzPts val="2000"/>
              <a:buChar char="🞐"/>
            </a:pPr>
            <a:r>
              <a:rPr lang="en-US" sz="2000"/>
              <a:t>a.signal: phục hồi quá trình thực thi của process bị block trên biến điều kiện a.</a:t>
            </a:r>
            <a:endParaRPr/>
          </a:p>
          <a:p>
            <a:pPr indent="-228600" lvl="2" marL="1143000" rtl="0" algn="l">
              <a:spcBef>
                <a:spcPts val="400"/>
              </a:spcBef>
              <a:spcAft>
                <a:spcPts val="0"/>
              </a:spcAft>
              <a:buSzPts val="2000"/>
              <a:buChar char="■"/>
            </a:pPr>
            <a:r>
              <a:rPr lang="en-US"/>
              <a:t>Nếu có nhiều process: chỉ chọn một </a:t>
            </a:r>
            <a:endParaRPr/>
          </a:p>
          <a:p>
            <a:pPr indent="-228600" lvl="2" marL="1143000" rtl="0" algn="l">
              <a:spcBef>
                <a:spcPts val="400"/>
              </a:spcBef>
              <a:spcAft>
                <a:spcPts val="0"/>
              </a:spcAft>
              <a:buSzPts val="2000"/>
              <a:buChar char="■"/>
            </a:pPr>
            <a:r>
              <a:rPr lang="en-US"/>
              <a:t>Nếu không có process: không có tác dụng</a:t>
            </a:r>
            <a:endParaRPr/>
          </a:p>
        </p:txBody>
      </p:sp>
      <p:sp>
        <p:nvSpPr>
          <p:cNvPr id="467" name="Google Shape;467;p35"/>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5/4/2020</a:t>
            </a:r>
            <a:endParaRPr/>
          </a:p>
        </p:txBody>
      </p:sp>
      <p:sp>
        <p:nvSpPr>
          <p:cNvPr id="468" name="Google Shape;468;p35"/>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469" name="Google Shape;469;p35"/>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36"/>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Monitor có condition variable</a:t>
            </a:r>
            <a:endParaRPr/>
          </a:p>
        </p:txBody>
      </p:sp>
      <p:sp>
        <p:nvSpPr>
          <p:cNvPr id="476" name="Google Shape;476;p36"/>
          <p:cNvSpPr txBox="1"/>
          <p:nvPr>
            <p:ph idx="1" type="body"/>
          </p:nvPr>
        </p:nvSpPr>
        <p:spPr>
          <a:xfrm>
            <a:off x="4113212" y="2057400"/>
            <a:ext cx="4573588" cy="4267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200"/>
              <a:buChar char="■"/>
            </a:pPr>
            <a:r>
              <a:rPr lang="en-US" sz="2200"/>
              <a:t>Các process có thể đợi ở entry queue hoặc đợi ở các condition queue (a, b,…)</a:t>
            </a:r>
            <a:endParaRPr/>
          </a:p>
          <a:p>
            <a:pPr indent="-342900" lvl="0" marL="342900" rtl="0" algn="l">
              <a:spcBef>
                <a:spcPts val="440"/>
              </a:spcBef>
              <a:spcAft>
                <a:spcPts val="0"/>
              </a:spcAft>
              <a:buSzPts val="2200"/>
              <a:buChar char="■"/>
            </a:pPr>
            <a:r>
              <a:rPr lang="en-US" sz="2200"/>
              <a:t>Khi thực hiện lệnh a.wait, process sẽ được chuyển vào condition queue a</a:t>
            </a:r>
            <a:endParaRPr/>
          </a:p>
          <a:p>
            <a:pPr indent="-342900" lvl="0" marL="342900" rtl="0" algn="l">
              <a:spcBef>
                <a:spcPts val="440"/>
              </a:spcBef>
              <a:spcAft>
                <a:spcPts val="0"/>
              </a:spcAft>
              <a:buSzPts val="2200"/>
              <a:buChar char="■"/>
            </a:pPr>
            <a:r>
              <a:rPr lang="en-US" sz="2200"/>
              <a:t>Lệnh a.signal chuyển một process từ condition queue a vào monitor</a:t>
            </a:r>
            <a:endParaRPr/>
          </a:p>
          <a:p>
            <a:pPr indent="-342900" lvl="0" marL="342900" rtl="0" algn="l">
              <a:spcBef>
                <a:spcPts val="440"/>
              </a:spcBef>
              <a:spcAft>
                <a:spcPts val="0"/>
              </a:spcAft>
              <a:buSzPts val="2200"/>
              <a:buChar char="■"/>
            </a:pPr>
            <a:r>
              <a:rPr lang="en-US" sz="2200"/>
              <a:t>Khi đó, để bảo đảm mutual exclusion, process gọi a.signal sẽ bị blocked và được đưa vào urgent queue</a:t>
            </a:r>
            <a:endParaRPr/>
          </a:p>
        </p:txBody>
      </p:sp>
      <p:sp>
        <p:nvSpPr>
          <p:cNvPr id="477" name="Google Shape;477;p36"/>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5/4/2020</a:t>
            </a:r>
            <a:endParaRPr/>
          </a:p>
        </p:txBody>
      </p:sp>
      <p:sp>
        <p:nvSpPr>
          <p:cNvPr id="478" name="Google Shape;478;p36"/>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479" name="Google Shape;479;p36"/>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cxnSp>
        <p:nvCxnSpPr>
          <p:cNvPr id="480" name="Google Shape;480;p36"/>
          <p:cNvCxnSpPr/>
          <p:nvPr/>
        </p:nvCxnSpPr>
        <p:spPr>
          <a:xfrm flipH="1" rot="10800000">
            <a:off x="3008312" y="1419225"/>
            <a:ext cx="693738" cy="441325"/>
          </a:xfrm>
          <a:prstGeom prst="straightConnector1">
            <a:avLst/>
          </a:prstGeom>
          <a:noFill/>
          <a:ln cap="flat" cmpd="sng" w="19050">
            <a:solidFill>
              <a:srgbClr val="000000"/>
            </a:solidFill>
            <a:prstDash val="solid"/>
            <a:round/>
            <a:headEnd len="med" w="med" type="none"/>
            <a:tailEnd len="med" w="med" type="stealth"/>
          </a:ln>
        </p:spPr>
      </p:cxnSp>
      <p:sp>
        <p:nvSpPr>
          <p:cNvPr id="481" name="Google Shape;481;p36"/>
          <p:cNvSpPr/>
          <p:nvPr/>
        </p:nvSpPr>
        <p:spPr>
          <a:xfrm>
            <a:off x="3705225" y="1219200"/>
            <a:ext cx="352425" cy="404813"/>
          </a:xfrm>
          <a:prstGeom prst="rect">
            <a:avLst/>
          </a:prstGeom>
          <a:no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482" name="Google Shape;482;p36"/>
          <p:cNvSpPr/>
          <p:nvPr/>
        </p:nvSpPr>
        <p:spPr>
          <a:xfrm>
            <a:off x="4352925" y="1219200"/>
            <a:ext cx="352425" cy="404813"/>
          </a:xfrm>
          <a:prstGeom prst="rect">
            <a:avLst/>
          </a:prstGeom>
          <a:no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483" name="Google Shape;483;p36"/>
          <p:cNvSpPr/>
          <p:nvPr/>
        </p:nvSpPr>
        <p:spPr>
          <a:xfrm>
            <a:off x="5022850" y="1219200"/>
            <a:ext cx="352425" cy="404813"/>
          </a:xfrm>
          <a:prstGeom prst="rect">
            <a:avLst/>
          </a:prstGeom>
          <a:no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484" name="Google Shape;484;p36"/>
          <p:cNvSpPr/>
          <p:nvPr/>
        </p:nvSpPr>
        <p:spPr>
          <a:xfrm>
            <a:off x="5670550" y="1219200"/>
            <a:ext cx="352425" cy="404813"/>
          </a:xfrm>
          <a:prstGeom prst="rect">
            <a:avLst/>
          </a:prstGeom>
          <a:no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cxnSp>
        <p:nvCxnSpPr>
          <p:cNvPr id="485" name="Google Shape;485;p36"/>
          <p:cNvCxnSpPr>
            <a:stCxn id="481" idx="0"/>
            <a:endCxn id="482" idx="0"/>
          </p:cNvCxnSpPr>
          <p:nvPr/>
        </p:nvCxnSpPr>
        <p:spPr>
          <a:xfrm>
            <a:off x="3881438" y="1219200"/>
            <a:ext cx="647700" cy="0"/>
          </a:xfrm>
          <a:prstGeom prst="straightConnector1">
            <a:avLst/>
          </a:prstGeom>
          <a:noFill/>
          <a:ln cap="flat" cmpd="sng" w="19050">
            <a:solidFill>
              <a:srgbClr val="000000"/>
            </a:solidFill>
            <a:prstDash val="solid"/>
            <a:round/>
            <a:headEnd len="med" w="med" type="none"/>
            <a:tailEnd len="med" w="med" type="stealth"/>
          </a:ln>
        </p:spPr>
      </p:cxnSp>
      <p:cxnSp>
        <p:nvCxnSpPr>
          <p:cNvPr id="486" name="Google Shape;486;p36"/>
          <p:cNvCxnSpPr>
            <a:stCxn id="482" idx="0"/>
            <a:endCxn id="483" idx="0"/>
          </p:cNvCxnSpPr>
          <p:nvPr/>
        </p:nvCxnSpPr>
        <p:spPr>
          <a:xfrm>
            <a:off x="4529138" y="1219200"/>
            <a:ext cx="669900" cy="0"/>
          </a:xfrm>
          <a:prstGeom prst="straightConnector1">
            <a:avLst/>
          </a:prstGeom>
          <a:noFill/>
          <a:ln cap="flat" cmpd="sng" w="19050">
            <a:solidFill>
              <a:srgbClr val="000000"/>
            </a:solidFill>
            <a:prstDash val="solid"/>
            <a:round/>
            <a:headEnd len="med" w="med" type="none"/>
            <a:tailEnd len="med" w="med" type="stealth"/>
          </a:ln>
        </p:spPr>
      </p:cxnSp>
      <p:cxnSp>
        <p:nvCxnSpPr>
          <p:cNvPr id="487" name="Google Shape;487;p36"/>
          <p:cNvCxnSpPr>
            <a:stCxn id="483" idx="0"/>
            <a:endCxn id="484" idx="0"/>
          </p:cNvCxnSpPr>
          <p:nvPr/>
        </p:nvCxnSpPr>
        <p:spPr>
          <a:xfrm>
            <a:off x="5199063" y="1219200"/>
            <a:ext cx="647700" cy="0"/>
          </a:xfrm>
          <a:prstGeom prst="straightConnector1">
            <a:avLst/>
          </a:prstGeom>
          <a:noFill/>
          <a:ln cap="flat" cmpd="sng" w="19050">
            <a:solidFill>
              <a:srgbClr val="000000"/>
            </a:solidFill>
            <a:prstDash val="solid"/>
            <a:round/>
            <a:headEnd len="med" w="med" type="none"/>
            <a:tailEnd len="med" w="med" type="stealth"/>
          </a:ln>
        </p:spPr>
      </p:cxnSp>
      <p:sp>
        <p:nvSpPr>
          <p:cNvPr id="488" name="Google Shape;488;p36"/>
          <p:cNvSpPr/>
          <p:nvPr/>
        </p:nvSpPr>
        <p:spPr>
          <a:xfrm>
            <a:off x="3857625" y="1635125"/>
            <a:ext cx="1712912" cy="4587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2400"/>
              <a:buFont typeface="Arial"/>
              <a:buNone/>
            </a:pPr>
            <a:r>
              <a:rPr lang="en-US" sz="2400">
                <a:solidFill>
                  <a:srgbClr val="000000"/>
                </a:solidFill>
                <a:latin typeface="Helvetica Neue"/>
                <a:ea typeface="Helvetica Neue"/>
                <a:cs typeface="Helvetica Neue"/>
                <a:sym typeface="Helvetica Neue"/>
              </a:rPr>
              <a:t>entry queue</a:t>
            </a:r>
            <a:endParaRPr sz="1800">
              <a:solidFill>
                <a:srgbClr val="000000"/>
              </a:solidFill>
              <a:latin typeface="Helvetica Neue"/>
              <a:ea typeface="Helvetica Neue"/>
              <a:cs typeface="Helvetica Neue"/>
              <a:sym typeface="Helvetica Neue"/>
            </a:endParaRPr>
          </a:p>
        </p:txBody>
      </p:sp>
      <p:cxnSp>
        <p:nvCxnSpPr>
          <p:cNvPr id="489" name="Google Shape;489;p36"/>
          <p:cNvCxnSpPr/>
          <p:nvPr/>
        </p:nvCxnSpPr>
        <p:spPr>
          <a:xfrm>
            <a:off x="6164262" y="1781175"/>
            <a:ext cx="312738" cy="0"/>
          </a:xfrm>
          <a:prstGeom prst="straightConnector1">
            <a:avLst/>
          </a:prstGeom>
          <a:noFill/>
          <a:ln cap="flat" cmpd="sng" w="19050">
            <a:solidFill>
              <a:srgbClr val="000000"/>
            </a:solidFill>
            <a:prstDash val="solid"/>
            <a:round/>
            <a:headEnd len="med" w="med" type="none"/>
            <a:tailEnd len="med" w="med" type="none"/>
          </a:ln>
        </p:spPr>
      </p:cxnSp>
      <p:cxnSp>
        <p:nvCxnSpPr>
          <p:cNvPr id="490" name="Google Shape;490;p36"/>
          <p:cNvCxnSpPr/>
          <p:nvPr/>
        </p:nvCxnSpPr>
        <p:spPr>
          <a:xfrm>
            <a:off x="6253162" y="1882775"/>
            <a:ext cx="155575" cy="0"/>
          </a:xfrm>
          <a:prstGeom prst="straightConnector1">
            <a:avLst/>
          </a:prstGeom>
          <a:noFill/>
          <a:ln cap="flat" cmpd="sng" w="19050">
            <a:solidFill>
              <a:srgbClr val="000000"/>
            </a:solidFill>
            <a:prstDash val="solid"/>
            <a:round/>
            <a:headEnd len="med" w="med" type="none"/>
            <a:tailEnd len="med" w="med" type="none"/>
          </a:ln>
        </p:spPr>
      </p:cxnSp>
      <p:sp>
        <p:nvSpPr>
          <p:cNvPr id="491" name="Google Shape;491;p36"/>
          <p:cNvSpPr/>
          <p:nvPr/>
        </p:nvSpPr>
        <p:spPr>
          <a:xfrm>
            <a:off x="6018212" y="1416050"/>
            <a:ext cx="301625" cy="363538"/>
          </a:xfrm>
          <a:custGeom>
            <a:rect b="b" l="l" r="r" t="t"/>
            <a:pathLst>
              <a:path extrusionOk="0" h="21600" w="21600">
                <a:moveTo>
                  <a:pt x="0" y="0"/>
                </a:moveTo>
                <a:lnTo>
                  <a:pt x="21600" y="0"/>
                </a:lnTo>
                <a:lnTo>
                  <a:pt x="21600" y="21600"/>
                </a:lnTo>
              </a:path>
            </a:pathLst>
          </a:custGeom>
          <a:noFill/>
          <a:ln cap="flat" cmpd="sng" w="19050">
            <a:solidFill>
              <a:srgbClr val="000000"/>
            </a:solidFill>
            <a:prstDash val="solid"/>
            <a:round/>
            <a:headEnd len="sm" w="sm" type="none"/>
            <a:tailEnd len="med" w="med" type="stealth"/>
          </a:ln>
        </p:spPr>
        <p:txBody>
          <a:bodyPr anchorCtr="0" anchor="ctr"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492" name="Google Shape;492;p36"/>
          <p:cNvSpPr/>
          <p:nvPr/>
        </p:nvSpPr>
        <p:spPr>
          <a:xfrm>
            <a:off x="201612" y="1401763"/>
            <a:ext cx="3516313" cy="5003800"/>
          </a:xfrm>
          <a:custGeom>
            <a:rect b="b" l="l" r="r" t="t"/>
            <a:pathLst>
              <a:path extrusionOk="0" h="19679" w="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493" name="Google Shape;493;p36"/>
          <p:cNvSpPr/>
          <p:nvPr/>
        </p:nvSpPr>
        <p:spPr>
          <a:xfrm>
            <a:off x="1077912" y="1593850"/>
            <a:ext cx="1712913" cy="4587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2400"/>
              <a:buFont typeface="Arial"/>
              <a:buNone/>
            </a:pPr>
            <a:r>
              <a:rPr lang="en-US" sz="2400">
                <a:solidFill>
                  <a:srgbClr val="000000"/>
                </a:solidFill>
                <a:latin typeface="Helvetica Neue"/>
                <a:ea typeface="Helvetica Neue"/>
                <a:cs typeface="Helvetica Neue"/>
                <a:sym typeface="Helvetica Neue"/>
              </a:rPr>
              <a:t>shared data</a:t>
            </a:r>
            <a:endParaRPr sz="1800">
              <a:solidFill>
                <a:srgbClr val="000000"/>
              </a:solidFill>
              <a:latin typeface="Helvetica Neue"/>
              <a:ea typeface="Helvetica Neue"/>
              <a:cs typeface="Helvetica Neue"/>
              <a:sym typeface="Helvetica Neue"/>
            </a:endParaRPr>
          </a:p>
        </p:txBody>
      </p:sp>
      <p:cxnSp>
        <p:nvCxnSpPr>
          <p:cNvPr id="494" name="Google Shape;494;p36"/>
          <p:cNvCxnSpPr/>
          <p:nvPr/>
        </p:nvCxnSpPr>
        <p:spPr>
          <a:xfrm>
            <a:off x="366712" y="2868613"/>
            <a:ext cx="3197225" cy="3175"/>
          </a:xfrm>
          <a:prstGeom prst="straightConnector1">
            <a:avLst/>
          </a:prstGeom>
          <a:noFill/>
          <a:ln cap="flat" cmpd="sng" w="19050">
            <a:solidFill>
              <a:srgbClr val="000000"/>
            </a:solidFill>
            <a:prstDash val="solid"/>
            <a:round/>
            <a:headEnd len="med" w="med" type="none"/>
            <a:tailEnd len="med" w="med" type="none"/>
          </a:ln>
        </p:spPr>
      </p:cxnSp>
      <p:sp>
        <p:nvSpPr>
          <p:cNvPr id="495" name="Google Shape;495;p36"/>
          <p:cNvSpPr/>
          <p:nvPr/>
        </p:nvSpPr>
        <p:spPr>
          <a:xfrm>
            <a:off x="700087" y="3271838"/>
            <a:ext cx="422275" cy="939800"/>
          </a:xfrm>
          <a:prstGeom prst="rect">
            <a:avLst/>
          </a:prstGeom>
          <a:solidFill>
            <a:srgbClr val="DDDDDD"/>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496" name="Google Shape;496;p36"/>
          <p:cNvSpPr/>
          <p:nvPr/>
        </p:nvSpPr>
        <p:spPr>
          <a:xfrm>
            <a:off x="1401762" y="3271838"/>
            <a:ext cx="422275" cy="939800"/>
          </a:xfrm>
          <a:prstGeom prst="rect">
            <a:avLst/>
          </a:prstGeom>
          <a:solidFill>
            <a:srgbClr val="DDDDDD"/>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497" name="Google Shape;497;p36"/>
          <p:cNvSpPr/>
          <p:nvPr/>
        </p:nvSpPr>
        <p:spPr>
          <a:xfrm>
            <a:off x="2913062" y="3259138"/>
            <a:ext cx="422275" cy="939800"/>
          </a:xfrm>
          <a:prstGeom prst="rect">
            <a:avLst/>
          </a:prstGeom>
          <a:solidFill>
            <a:srgbClr val="DDDDDD"/>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498" name="Google Shape;498;p36"/>
          <p:cNvSpPr/>
          <p:nvPr/>
        </p:nvSpPr>
        <p:spPr>
          <a:xfrm>
            <a:off x="2071687" y="3506788"/>
            <a:ext cx="357188" cy="45878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2400"/>
              <a:buFont typeface="Arial"/>
              <a:buNone/>
            </a:pPr>
            <a:r>
              <a:rPr lang="en-US" sz="2400">
                <a:solidFill>
                  <a:srgbClr val="000000"/>
                </a:solidFill>
                <a:latin typeface="Helvetica Neue"/>
                <a:ea typeface="Helvetica Neue"/>
                <a:cs typeface="Helvetica Neue"/>
                <a:sym typeface="Helvetica Neue"/>
              </a:rPr>
              <a:t>...</a:t>
            </a:r>
            <a:endParaRPr sz="1800">
              <a:solidFill>
                <a:srgbClr val="000000"/>
              </a:solidFill>
              <a:latin typeface="Helvetica Neue"/>
              <a:ea typeface="Helvetica Neue"/>
              <a:cs typeface="Helvetica Neue"/>
              <a:sym typeface="Helvetica Neue"/>
            </a:endParaRPr>
          </a:p>
        </p:txBody>
      </p:sp>
      <p:sp>
        <p:nvSpPr>
          <p:cNvPr id="499" name="Google Shape;499;p36"/>
          <p:cNvSpPr/>
          <p:nvPr/>
        </p:nvSpPr>
        <p:spPr>
          <a:xfrm rot="5400000">
            <a:off x="1938338" y="3014662"/>
            <a:ext cx="176212" cy="2735263"/>
          </a:xfrm>
          <a:custGeom>
            <a:rect b="b" l="l" r="r" t="t"/>
            <a:pathLst>
              <a:path extrusionOk="0" h="21600" w="21600">
                <a:moveTo>
                  <a:pt x="0" y="0"/>
                </a:moveTo>
                <a:lnTo>
                  <a:pt x="0" y="0"/>
                </a:lnTo>
                <a:cubicBezTo>
                  <a:pt x="5965" y="0"/>
                  <a:pt x="10800" y="806"/>
                  <a:pt x="10800" y="1800"/>
                </a:cubicBezTo>
                <a:lnTo>
                  <a:pt x="10800" y="9000"/>
                </a:lnTo>
                <a:cubicBezTo>
                  <a:pt x="10800" y="9994"/>
                  <a:pt x="15635" y="10800"/>
                  <a:pt x="21600" y="10800"/>
                </a:cubicBezTo>
                <a:cubicBezTo>
                  <a:pt x="15635" y="10800"/>
                  <a:pt x="10800" y="11606"/>
                  <a:pt x="10800" y="12600"/>
                </a:cubicBezTo>
                <a:lnTo>
                  <a:pt x="10800" y="19800"/>
                </a:lnTo>
                <a:cubicBezTo>
                  <a:pt x="10800" y="20794"/>
                  <a:pt x="5965" y="21600"/>
                  <a:pt x="0" y="21600"/>
                </a:cubicBezTo>
              </a:path>
            </a:pathLst>
          </a:custGeom>
          <a:no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500" name="Google Shape;500;p36"/>
          <p:cNvSpPr/>
          <p:nvPr/>
        </p:nvSpPr>
        <p:spPr>
          <a:xfrm>
            <a:off x="1230312" y="4475163"/>
            <a:ext cx="1527175" cy="45878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2400"/>
              <a:buFont typeface="Arial"/>
              <a:buNone/>
            </a:pPr>
            <a:r>
              <a:rPr lang="en-US" sz="2400">
                <a:solidFill>
                  <a:srgbClr val="000000"/>
                </a:solidFill>
                <a:latin typeface="Helvetica Neue"/>
                <a:ea typeface="Helvetica Neue"/>
                <a:cs typeface="Helvetica Neue"/>
                <a:sym typeface="Helvetica Neue"/>
              </a:rPr>
              <a:t>operations</a:t>
            </a:r>
            <a:endParaRPr sz="1800">
              <a:solidFill>
                <a:srgbClr val="000000"/>
              </a:solidFill>
              <a:latin typeface="Helvetica Neue"/>
              <a:ea typeface="Helvetica Neue"/>
              <a:cs typeface="Helvetica Neue"/>
              <a:sym typeface="Helvetica Neue"/>
            </a:endParaRPr>
          </a:p>
        </p:txBody>
      </p:sp>
      <p:sp>
        <p:nvSpPr>
          <p:cNvPr id="501" name="Google Shape;501;p36"/>
          <p:cNvSpPr/>
          <p:nvPr/>
        </p:nvSpPr>
        <p:spPr>
          <a:xfrm>
            <a:off x="1111250" y="5413375"/>
            <a:ext cx="1763712" cy="79057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2400"/>
              <a:buFont typeface="Arial"/>
              <a:buNone/>
            </a:pPr>
            <a:r>
              <a:rPr lang="en-US" sz="2400">
                <a:solidFill>
                  <a:srgbClr val="000000"/>
                </a:solidFill>
                <a:latin typeface="Helvetica Neue"/>
                <a:ea typeface="Helvetica Neue"/>
                <a:cs typeface="Helvetica Neue"/>
                <a:sym typeface="Helvetica Neue"/>
              </a:rPr>
              <a:t>initialization</a:t>
            </a:r>
            <a:endParaRPr/>
          </a:p>
          <a:p>
            <a:pPr indent="0" lvl="0" marL="0" marR="0" rtl="0" algn="l">
              <a:lnSpc>
                <a:spcPct val="90000"/>
              </a:lnSpc>
              <a:spcBef>
                <a:spcPts val="0"/>
              </a:spcBef>
              <a:spcAft>
                <a:spcPts val="0"/>
              </a:spcAft>
              <a:buClr>
                <a:srgbClr val="000000"/>
              </a:buClr>
              <a:buSzPts val="2400"/>
              <a:buFont typeface="Arial"/>
              <a:buNone/>
            </a:pPr>
            <a:r>
              <a:rPr lang="en-US" sz="2400">
                <a:solidFill>
                  <a:srgbClr val="000000"/>
                </a:solidFill>
                <a:latin typeface="Helvetica Neue"/>
                <a:ea typeface="Helvetica Neue"/>
                <a:cs typeface="Helvetica Neue"/>
                <a:sym typeface="Helvetica Neue"/>
              </a:rPr>
              <a:t>code</a:t>
            </a:r>
            <a:endParaRPr sz="1800">
              <a:solidFill>
                <a:srgbClr val="000000"/>
              </a:solidFill>
              <a:latin typeface="Times New Roman"/>
              <a:ea typeface="Times New Roman"/>
              <a:cs typeface="Times New Roman"/>
              <a:sym typeface="Times New Roman"/>
            </a:endParaRPr>
          </a:p>
        </p:txBody>
      </p:sp>
      <p:cxnSp>
        <p:nvCxnSpPr>
          <p:cNvPr id="502" name="Google Shape;502;p36"/>
          <p:cNvCxnSpPr/>
          <p:nvPr/>
        </p:nvCxnSpPr>
        <p:spPr>
          <a:xfrm>
            <a:off x="434975" y="5165725"/>
            <a:ext cx="3038475" cy="0"/>
          </a:xfrm>
          <a:prstGeom prst="straightConnector1">
            <a:avLst/>
          </a:prstGeom>
          <a:noFill/>
          <a:ln cap="flat" cmpd="sng" w="19050">
            <a:solidFill>
              <a:srgbClr val="000000"/>
            </a:solidFill>
            <a:prstDash val="solid"/>
            <a:round/>
            <a:headEnd len="med" w="med" type="none"/>
            <a:tailEnd len="med" w="med" type="none"/>
          </a:ln>
        </p:spPr>
      </p:cxnSp>
      <p:sp>
        <p:nvSpPr>
          <p:cNvPr id="503" name="Google Shape;503;p36"/>
          <p:cNvSpPr/>
          <p:nvPr/>
        </p:nvSpPr>
        <p:spPr>
          <a:xfrm>
            <a:off x="831850" y="2009775"/>
            <a:ext cx="244475" cy="3952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3333CC"/>
              </a:buClr>
              <a:buSzPts val="2000"/>
              <a:buFont typeface="Arial"/>
              <a:buNone/>
            </a:pPr>
            <a:r>
              <a:rPr b="1" i="1" lang="en-US" sz="2000">
                <a:solidFill>
                  <a:srgbClr val="3333CC"/>
                </a:solidFill>
                <a:latin typeface="Helvetica Neue"/>
                <a:ea typeface="Helvetica Neue"/>
                <a:cs typeface="Helvetica Neue"/>
                <a:sym typeface="Helvetica Neue"/>
              </a:rPr>
              <a:t>a</a:t>
            </a:r>
            <a:endParaRPr sz="1800">
              <a:solidFill>
                <a:srgbClr val="000000"/>
              </a:solidFill>
              <a:latin typeface="Helvetica Neue"/>
              <a:ea typeface="Helvetica Neue"/>
              <a:cs typeface="Helvetica Neue"/>
              <a:sym typeface="Helvetica Neue"/>
            </a:endParaRPr>
          </a:p>
        </p:txBody>
      </p:sp>
      <p:sp>
        <p:nvSpPr>
          <p:cNvPr id="504" name="Google Shape;504;p36"/>
          <p:cNvSpPr/>
          <p:nvPr/>
        </p:nvSpPr>
        <p:spPr>
          <a:xfrm>
            <a:off x="811212" y="2363788"/>
            <a:ext cx="258763" cy="39528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3333CC"/>
              </a:buClr>
              <a:buSzPts val="2000"/>
              <a:buFont typeface="Arial"/>
              <a:buNone/>
            </a:pPr>
            <a:r>
              <a:rPr b="1" i="1" lang="en-US" sz="2000">
                <a:solidFill>
                  <a:srgbClr val="3333CC"/>
                </a:solidFill>
                <a:latin typeface="Helvetica Neue"/>
                <a:ea typeface="Helvetica Neue"/>
                <a:cs typeface="Helvetica Neue"/>
                <a:sym typeface="Helvetica Neue"/>
              </a:rPr>
              <a:t>b</a:t>
            </a:r>
            <a:endParaRPr sz="1800">
              <a:solidFill>
                <a:srgbClr val="000000"/>
              </a:solidFill>
              <a:latin typeface="Helvetica Neue"/>
              <a:ea typeface="Helvetica Neue"/>
              <a:cs typeface="Helvetica Neue"/>
              <a:sym typeface="Helvetica Neue"/>
            </a:endParaRPr>
          </a:p>
        </p:txBody>
      </p:sp>
      <p:sp>
        <p:nvSpPr>
          <p:cNvPr id="505" name="Google Shape;505;p36"/>
          <p:cNvSpPr/>
          <p:nvPr/>
        </p:nvSpPr>
        <p:spPr>
          <a:xfrm>
            <a:off x="1397000" y="2501900"/>
            <a:ext cx="182562" cy="182563"/>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506" name="Google Shape;506;p36"/>
          <p:cNvSpPr/>
          <p:nvPr/>
        </p:nvSpPr>
        <p:spPr>
          <a:xfrm>
            <a:off x="1828800" y="2501900"/>
            <a:ext cx="182562" cy="182563"/>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cxnSp>
        <p:nvCxnSpPr>
          <p:cNvPr id="507" name="Google Shape;507;p36"/>
          <p:cNvCxnSpPr/>
          <p:nvPr/>
        </p:nvCxnSpPr>
        <p:spPr>
          <a:xfrm>
            <a:off x="1147762" y="2593975"/>
            <a:ext cx="249238" cy="0"/>
          </a:xfrm>
          <a:prstGeom prst="straightConnector1">
            <a:avLst/>
          </a:prstGeom>
          <a:noFill/>
          <a:ln cap="flat" cmpd="sng" w="9525">
            <a:solidFill>
              <a:srgbClr val="000000"/>
            </a:solidFill>
            <a:prstDash val="solid"/>
            <a:round/>
            <a:headEnd len="med" w="med" type="none"/>
            <a:tailEnd len="med" w="med" type="stealth"/>
          </a:ln>
        </p:spPr>
      </p:cxnSp>
      <p:cxnSp>
        <p:nvCxnSpPr>
          <p:cNvPr id="508" name="Google Shape;508;p36"/>
          <p:cNvCxnSpPr>
            <a:stCxn id="505" idx="0"/>
            <a:endCxn id="506" idx="0"/>
          </p:cNvCxnSpPr>
          <p:nvPr/>
        </p:nvCxnSpPr>
        <p:spPr>
          <a:xfrm>
            <a:off x="1488281" y="2501900"/>
            <a:ext cx="431700" cy="0"/>
          </a:xfrm>
          <a:prstGeom prst="straightConnector1">
            <a:avLst/>
          </a:prstGeom>
          <a:noFill/>
          <a:ln cap="flat" cmpd="sng" w="9525">
            <a:solidFill>
              <a:srgbClr val="000000"/>
            </a:solidFill>
            <a:prstDash val="solid"/>
            <a:round/>
            <a:headEnd len="med" w="med" type="none"/>
            <a:tailEnd len="med" w="med" type="stealth"/>
          </a:ln>
        </p:spPr>
      </p:cxnSp>
      <p:sp>
        <p:nvSpPr>
          <p:cNvPr id="509" name="Google Shape;509;p36"/>
          <p:cNvSpPr/>
          <p:nvPr/>
        </p:nvSpPr>
        <p:spPr>
          <a:xfrm>
            <a:off x="2014537" y="2605088"/>
            <a:ext cx="287338" cy="169862"/>
          </a:xfrm>
          <a:custGeom>
            <a:rect b="b" l="l" r="r" t="t"/>
            <a:pathLst>
              <a:path extrusionOk="0" h="21600" w="21600">
                <a:moveTo>
                  <a:pt x="0" y="0"/>
                </a:moveTo>
                <a:lnTo>
                  <a:pt x="15752" y="0"/>
                </a:lnTo>
                <a:lnTo>
                  <a:pt x="15752" y="21600"/>
                </a:lnTo>
                <a:lnTo>
                  <a:pt x="9786" y="21600"/>
                </a:lnTo>
                <a:lnTo>
                  <a:pt x="21600" y="21600"/>
                </a:lnTo>
              </a:path>
            </a:pathLst>
          </a:cu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510" name="Google Shape;510;p36"/>
          <p:cNvSpPr/>
          <p:nvPr/>
        </p:nvSpPr>
        <p:spPr>
          <a:xfrm>
            <a:off x="1382712" y="2136775"/>
            <a:ext cx="182563" cy="182563"/>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511" name="Google Shape;511;p36"/>
          <p:cNvSpPr/>
          <p:nvPr/>
        </p:nvSpPr>
        <p:spPr>
          <a:xfrm>
            <a:off x="1814512" y="2136775"/>
            <a:ext cx="182563" cy="182563"/>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512" name="Google Shape;512;p36"/>
          <p:cNvSpPr/>
          <p:nvPr/>
        </p:nvSpPr>
        <p:spPr>
          <a:xfrm>
            <a:off x="2246312" y="2136775"/>
            <a:ext cx="182563" cy="182563"/>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cxnSp>
        <p:nvCxnSpPr>
          <p:cNvPr id="513" name="Google Shape;513;p36"/>
          <p:cNvCxnSpPr>
            <a:stCxn id="510" idx="0"/>
            <a:endCxn id="511" idx="0"/>
          </p:cNvCxnSpPr>
          <p:nvPr/>
        </p:nvCxnSpPr>
        <p:spPr>
          <a:xfrm>
            <a:off x="1473993" y="2136775"/>
            <a:ext cx="431700" cy="0"/>
          </a:xfrm>
          <a:prstGeom prst="straightConnector1">
            <a:avLst/>
          </a:prstGeom>
          <a:noFill/>
          <a:ln cap="flat" cmpd="sng" w="9525">
            <a:solidFill>
              <a:srgbClr val="000000"/>
            </a:solidFill>
            <a:prstDash val="solid"/>
            <a:round/>
            <a:headEnd len="med" w="med" type="none"/>
            <a:tailEnd len="med" w="med" type="stealth"/>
          </a:ln>
        </p:spPr>
      </p:cxnSp>
      <p:cxnSp>
        <p:nvCxnSpPr>
          <p:cNvPr id="514" name="Google Shape;514;p36"/>
          <p:cNvCxnSpPr>
            <a:stCxn id="511" idx="0"/>
            <a:endCxn id="512" idx="0"/>
          </p:cNvCxnSpPr>
          <p:nvPr/>
        </p:nvCxnSpPr>
        <p:spPr>
          <a:xfrm>
            <a:off x="1905794" y="2136775"/>
            <a:ext cx="431700" cy="0"/>
          </a:xfrm>
          <a:prstGeom prst="straightConnector1">
            <a:avLst/>
          </a:prstGeom>
          <a:noFill/>
          <a:ln cap="flat" cmpd="sng" w="9525">
            <a:solidFill>
              <a:srgbClr val="000000"/>
            </a:solidFill>
            <a:prstDash val="solid"/>
            <a:round/>
            <a:headEnd len="med" w="med" type="none"/>
            <a:tailEnd len="med" w="med" type="stealth"/>
          </a:ln>
        </p:spPr>
      </p:cxnSp>
      <p:sp>
        <p:nvSpPr>
          <p:cNvPr id="515" name="Google Shape;515;p36"/>
          <p:cNvSpPr/>
          <p:nvPr/>
        </p:nvSpPr>
        <p:spPr>
          <a:xfrm>
            <a:off x="2432050" y="2239963"/>
            <a:ext cx="287337" cy="169862"/>
          </a:xfrm>
          <a:custGeom>
            <a:rect b="b" l="l" r="r" t="t"/>
            <a:pathLst>
              <a:path extrusionOk="0" h="21600" w="21600">
                <a:moveTo>
                  <a:pt x="0" y="0"/>
                </a:moveTo>
                <a:lnTo>
                  <a:pt x="15752" y="0"/>
                </a:lnTo>
                <a:lnTo>
                  <a:pt x="15752" y="21600"/>
                </a:lnTo>
                <a:lnTo>
                  <a:pt x="9786" y="21600"/>
                </a:lnTo>
                <a:lnTo>
                  <a:pt x="21600" y="21600"/>
                </a:lnTo>
              </a:path>
            </a:pathLst>
          </a:cu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cxnSp>
        <p:nvCxnSpPr>
          <p:cNvPr id="516" name="Google Shape;516;p36"/>
          <p:cNvCxnSpPr/>
          <p:nvPr/>
        </p:nvCxnSpPr>
        <p:spPr>
          <a:xfrm>
            <a:off x="1146175" y="2228850"/>
            <a:ext cx="249237" cy="0"/>
          </a:xfrm>
          <a:prstGeom prst="straightConnector1">
            <a:avLst/>
          </a:prstGeom>
          <a:noFill/>
          <a:ln cap="flat" cmpd="sng" w="9525">
            <a:solidFill>
              <a:srgbClr val="000000"/>
            </a:solidFill>
            <a:prstDash val="solid"/>
            <a:round/>
            <a:headEnd len="med" w="med" type="none"/>
            <a:tailEnd len="med" w="med" type="stealth"/>
          </a:ln>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37"/>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Monitor có condition variable (tt)</a:t>
            </a:r>
            <a:endParaRPr/>
          </a:p>
        </p:txBody>
      </p:sp>
      <p:sp>
        <p:nvSpPr>
          <p:cNvPr id="523" name="Google Shape;523;p37"/>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5/4/2020</a:t>
            </a:r>
            <a:endParaRPr/>
          </a:p>
        </p:txBody>
      </p:sp>
      <p:sp>
        <p:nvSpPr>
          <p:cNvPr id="524" name="Google Shape;524;p37"/>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525" name="Google Shape;525;p37"/>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26" name="Google Shape;526;p37"/>
          <p:cNvSpPr/>
          <p:nvPr/>
        </p:nvSpPr>
        <p:spPr>
          <a:xfrm>
            <a:off x="469900" y="1763713"/>
            <a:ext cx="2951163" cy="4506912"/>
          </a:xfrm>
          <a:prstGeom prst="rect">
            <a:avLst/>
          </a:prstGeom>
          <a:solidFill>
            <a:srgbClr val="DDDDDD"/>
          </a:solidFill>
          <a:ln>
            <a:noFill/>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527" name="Google Shape;527;p37"/>
          <p:cNvSpPr/>
          <p:nvPr/>
        </p:nvSpPr>
        <p:spPr>
          <a:xfrm>
            <a:off x="6281738" y="6218238"/>
            <a:ext cx="261937" cy="130175"/>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528" name="Google Shape;528;p37"/>
          <p:cNvSpPr/>
          <p:nvPr/>
        </p:nvSpPr>
        <p:spPr>
          <a:xfrm>
            <a:off x="6815138" y="6218238"/>
            <a:ext cx="261937" cy="130175"/>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529" name="Google Shape;529;p37"/>
          <p:cNvSpPr/>
          <p:nvPr/>
        </p:nvSpPr>
        <p:spPr>
          <a:xfrm>
            <a:off x="506413" y="6284913"/>
            <a:ext cx="20637" cy="20637"/>
          </a:xfrm>
          <a:custGeom>
            <a:rect b="b" l="l" r="r" t="t"/>
            <a:pathLst>
              <a:path extrusionOk="0" h="19679" w="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cxnSp>
        <p:nvCxnSpPr>
          <p:cNvPr id="530" name="Google Shape;530;p37"/>
          <p:cNvCxnSpPr>
            <a:stCxn id="529" idx="0"/>
            <a:endCxn id="527" idx="0"/>
          </p:cNvCxnSpPr>
          <p:nvPr/>
        </p:nvCxnSpPr>
        <p:spPr>
          <a:xfrm flipH="1" rot="10800000">
            <a:off x="518307" y="6218238"/>
            <a:ext cx="5894400" cy="12600"/>
          </a:xfrm>
          <a:prstGeom prst="straightConnector1">
            <a:avLst/>
          </a:prstGeom>
          <a:noFill/>
          <a:ln cap="flat" cmpd="sng" w="25400">
            <a:solidFill>
              <a:srgbClr val="000000"/>
            </a:solidFill>
            <a:prstDash val="solid"/>
            <a:round/>
            <a:headEnd len="med" w="med" type="none"/>
            <a:tailEnd len="med" w="med" type="none"/>
          </a:ln>
        </p:spPr>
      </p:cxnSp>
      <p:sp>
        <p:nvSpPr>
          <p:cNvPr id="531" name="Google Shape;531;p37"/>
          <p:cNvSpPr/>
          <p:nvPr/>
        </p:nvSpPr>
        <p:spPr>
          <a:xfrm>
            <a:off x="8993188" y="6254750"/>
            <a:ext cx="20637" cy="20638"/>
          </a:xfrm>
          <a:custGeom>
            <a:rect b="b" l="l" r="r" t="t"/>
            <a:pathLst>
              <a:path extrusionOk="0" h="19679" w="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cxnSp>
        <p:nvCxnSpPr>
          <p:cNvPr id="532" name="Google Shape;532;p37"/>
          <p:cNvCxnSpPr>
            <a:stCxn id="528" idx="0"/>
            <a:endCxn id="531" idx="0"/>
          </p:cNvCxnSpPr>
          <p:nvPr/>
        </p:nvCxnSpPr>
        <p:spPr>
          <a:xfrm flipH="1" rot="10800000">
            <a:off x="6946107" y="6200838"/>
            <a:ext cx="2058900" cy="17400"/>
          </a:xfrm>
          <a:prstGeom prst="straightConnector1">
            <a:avLst/>
          </a:prstGeom>
          <a:noFill/>
          <a:ln cap="flat" cmpd="sng" w="25400">
            <a:solidFill>
              <a:srgbClr val="000000"/>
            </a:solidFill>
            <a:prstDash val="solid"/>
            <a:round/>
            <a:headEnd len="med" w="med" type="none"/>
            <a:tailEnd len="med" w="med" type="none"/>
          </a:ln>
        </p:spPr>
      </p:cxnSp>
      <p:sp>
        <p:nvSpPr>
          <p:cNvPr id="533" name="Google Shape;533;p37"/>
          <p:cNvSpPr/>
          <p:nvPr/>
        </p:nvSpPr>
        <p:spPr>
          <a:xfrm>
            <a:off x="6243638" y="1698625"/>
            <a:ext cx="261937" cy="130175"/>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534" name="Google Shape;534;p37"/>
          <p:cNvSpPr/>
          <p:nvPr/>
        </p:nvSpPr>
        <p:spPr>
          <a:xfrm>
            <a:off x="6777038" y="1698625"/>
            <a:ext cx="261937" cy="130175"/>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535" name="Google Shape;535;p37"/>
          <p:cNvSpPr/>
          <p:nvPr/>
        </p:nvSpPr>
        <p:spPr>
          <a:xfrm>
            <a:off x="468313" y="1765300"/>
            <a:ext cx="20637" cy="20638"/>
          </a:xfrm>
          <a:custGeom>
            <a:rect b="b" l="l" r="r" t="t"/>
            <a:pathLst>
              <a:path extrusionOk="0" h="19679" w="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cxnSp>
        <p:nvCxnSpPr>
          <p:cNvPr id="536" name="Google Shape;536;p37"/>
          <p:cNvCxnSpPr>
            <a:stCxn id="535" idx="0"/>
            <a:endCxn id="533" idx="0"/>
          </p:cNvCxnSpPr>
          <p:nvPr/>
        </p:nvCxnSpPr>
        <p:spPr>
          <a:xfrm flipH="1" rot="10800000">
            <a:off x="480207" y="1698625"/>
            <a:ext cx="5894400" cy="12600"/>
          </a:xfrm>
          <a:prstGeom prst="straightConnector1">
            <a:avLst/>
          </a:prstGeom>
          <a:noFill/>
          <a:ln cap="flat" cmpd="sng" w="25400">
            <a:solidFill>
              <a:srgbClr val="000000"/>
            </a:solidFill>
            <a:prstDash val="solid"/>
            <a:round/>
            <a:headEnd len="med" w="med" type="none"/>
            <a:tailEnd len="med" w="med" type="none"/>
          </a:ln>
        </p:spPr>
      </p:cxnSp>
      <p:sp>
        <p:nvSpPr>
          <p:cNvPr id="537" name="Google Shape;537;p37"/>
          <p:cNvSpPr/>
          <p:nvPr/>
        </p:nvSpPr>
        <p:spPr>
          <a:xfrm>
            <a:off x="8955088" y="1735138"/>
            <a:ext cx="20637" cy="20637"/>
          </a:xfrm>
          <a:custGeom>
            <a:rect b="b" l="l" r="r" t="t"/>
            <a:pathLst>
              <a:path extrusionOk="0" h="19679" w="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cxnSp>
        <p:nvCxnSpPr>
          <p:cNvPr id="538" name="Google Shape;538;p37"/>
          <p:cNvCxnSpPr>
            <a:stCxn id="534" idx="0"/>
            <a:endCxn id="537" idx="0"/>
          </p:cNvCxnSpPr>
          <p:nvPr/>
        </p:nvCxnSpPr>
        <p:spPr>
          <a:xfrm flipH="1" rot="10800000">
            <a:off x="6908007" y="1681225"/>
            <a:ext cx="2058900" cy="17400"/>
          </a:xfrm>
          <a:prstGeom prst="straightConnector1">
            <a:avLst/>
          </a:prstGeom>
          <a:noFill/>
          <a:ln cap="flat" cmpd="sng" w="25400">
            <a:solidFill>
              <a:srgbClr val="000000"/>
            </a:solidFill>
            <a:prstDash val="solid"/>
            <a:round/>
            <a:headEnd len="med" w="med" type="none"/>
            <a:tailEnd len="med" w="med" type="none"/>
          </a:ln>
        </p:spPr>
      </p:cxnSp>
      <p:sp>
        <p:nvSpPr>
          <p:cNvPr id="539" name="Google Shape;539;p37"/>
          <p:cNvSpPr/>
          <p:nvPr/>
        </p:nvSpPr>
        <p:spPr>
          <a:xfrm>
            <a:off x="6162675" y="1108075"/>
            <a:ext cx="954088" cy="104775"/>
          </a:xfrm>
          <a:prstGeom prst="rect">
            <a:avLst/>
          </a:prstGeom>
          <a:no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540" name="Google Shape;540;p37"/>
          <p:cNvSpPr/>
          <p:nvPr/>
        </p:nvSpPr>
        <p:spPr>
          <a:xfrm>
            <a:off x="6162675" y="1209675"/>
            <a:ext cx="954088" cy="104775"/>
          </a:xfrm>
          <a:prstGeom prst="rect">
            <a:avLst/>
          </a:prstGeom>
          <a:no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541" name="Google Shape;541;p37"/>
          <p:cNvSpPr/>
          <p:nvPr/>
        </p:nvSpPr>
        <p:spPr>
          <a:xfrm>
            <a:off x="6162675" y="1311275"/>
            <a:ext cx="954088" cy="104775"/>
          </a:xfrm>
          <a:prstGeom prst="rect">
            <a:avLst/>
          </a:prstGeom>
          <a:no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542" name="Google Shape;542;p37"/>
          <p:cNvSpPr/>
          <p:nvPr/>
        </p:nvSpPr>
        <p:spPr>
          <a:xfrm>
            <a:off x="6162675" y="1412875"/>
            <a:ext cx="954088" cy="104775"/>
          </a:xfrm>
          <a:prstGeom prst="rect">
            <a:avLst/>
          </a:prstGeom>
          <a:no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cxnSp>
        <p:nvCxnSpPr>
          <p:cNvPr id="543" name="Google Shape;543;p37"/>
          <p:cNvCxnSpPr/>
          <p:nvPr/>
        </p:nvCxnSpPr>
        <p:spPr>
          <a:xfrm>
            <a:off x="6151563" y="952500"/>
            <a:ext cx="0" cy="549275"/>
          </a:xfrm>
          <a:prstGeom prst="straightConnector1">
            <a:avLst/>
          </a:prstGeom>
          <a:noFill/>
          <a:ln cap="flat" cmpd="sng" w="19050">
            <a:solidFill>
              <a:srgbClr val="000000"/>
            </a:solidFill>
            <a:prstDash val="solid"/>
            <a:round/>
            <a:headEnd len="med" w="med" type="none"/>
            <a:tailEnd len="med" w="med" type="none"/>
          </a:ln>
        </p:spPr>
      </p:cxnSp>
      <p:cxnSp>
        <p:nvCxnSpPr>
          <p:cNvPr id="544" name="Google Shape;544;p37"/>
          <p:cNvCxnSpPr/>
          <p:nvPr/>
        </p:nvCxnSpPr>
        <p:spPr>
          <a:xfrm>
            <a:off x="7116763" y="965200"/>
            <a:ext cx="0" cy="549275"/>
          </a:xfrm>
          <a:prstGeom prst="straightConnector1">
            <a:avLst/>
          </a:prstGeom>
          <a:noFill/>
          <a:ln cap="flat" cmpd="sng" w="19050">
            <a:solidFill>
              <a:srgbClr val="000000"/>
            </a:solidFill>
            <a:prstDash val="solid"/>
            <a:round/>
            <a:headEnd len="med" w="med" type="none"/>
            <a:tailEnd len="med" w="med" type="none"/>
          </a:ln>
        </p:spPr>
      </p:cxnSp>
      <p:sp>
        <p:nvSpPr>
          <p:cNvPr id="545" name="Google Shape;545;p37"/>
          <p:cNvSpPr/>
          <p:nvPr/>
        </p:nvSpPr>
        <p:spPr>
          <a:xfrm>
            <a:off x="3225800" y="2062163"/>
            <a:ext cx="261938" cy="109537"/>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546" name="Google Shape;546;p37"/>
          <p:cNvSpPr/>
          <p:nvPr/>
        </p:nvSpPr>
        <p:spPr>
          <a:xfrm>
            <a:off x="3236913" y="2274888"/>
            <a:ext cx="261937" cy="109537"/>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cxnSp>
        <p:nvCxnSpPr>
          <p:cNvPr id="547" name="Google Shape;547;p37"/>
          <p:cNvCxnSpPr/>
          <p:nvPr/>
        </p:nvCxnSpPr>
        <p:spPr>
          <a:xfrm rot="10800000">
            <a:off x="3355975" y="1763713"/>
            <a:ext cx="0" cy="287337"/>
          </a:xfrm>
          <a:prstGeom prst="straightConnector1">
            <a:avLst/>
          </a:prstGeom>
          <a:noFill/>
          <a:ln cap="flat" cmpd="sng" w="25400">
            <a:solidFill>
              <a:srgbClr val="000000"/>
            </a:solidFill>
            <a:prstDash val="solid"/>
            <a:round/>
            <a:headEnd len="med" w="med" type="none"/>
            <a:tailEnd len="med" w="med" type="none"/>
          </a:ln>
        </p:spPr>
      </p:cxnSp>
      <p:cxnSp>
        <p:nvCxnSpPr>
          <p:cNvPr id="548" name="Google Shape;548;p37"/>
          <p:cNvCxnSpPr/>
          <p:nvPr/>
        </p:nvCxnSpPr>
        <p:spPr>
          <a:xfrm rot="10800000">
            <a:off x="3368675" y="2378075"/>
            <a:ext cx="0" cy="287338"/>
          </a:xfrm>
          <a:prstGeom prst="straightConnector1">
            <a:avLst/>
          </a:prstGeom>
          <a:noFill/>
          <a:ln cap="flat" cmpd="sng" w="25400">
            <a:solidFill>
              <a:srgbClr val="000000"/>
            </a:solidFill>
            <a:prstDash val="solid"/>
            <a:round/>
            <a:headEnd len="med" w="med" type="none"/>
            <a:tailEnd len="med" w="med" type="none"/>
          </a:ln>
        </p:spPr>
      </p:cxnSp>
      <p:sp>
        <p:nvSpPr>
          <p:cNvPr id="549" name="Google Shape;549;p37"/>
          <p:cNvSpPr/>
          <p:nvPr/>
        </p:nvSpPr>
        <p:spPr>
          <a:xfrm>
            <a:off x="3238500" y="2674938"/>
            <a:ext cx="261938" cy="109537"/>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550" name="Google Shape;550;p37"/>
          <p:cNvSpPr/>
          <p:nvPr/>
        </p:nvSpPr>
        <p:spPr>
          <a:xfrm>
            <a:off x="3249613" y="2887663"/>
            <a:ext cx="261937" cy="109537"/>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551" name="Google Shape;551;p37"/>
          <p:cNvSpPr/>
          <p:nvPr/>
        </p:nvSpPr>
        <p:spPr>
          <a:xfrm>
            <a:off x="3251200" y="3811588"/>
            <a:ext cx="261938" cy="109537"/>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552" name="Google Shape;552;p37"/>
          <p:cNvSpPr/>
          <p:nvPr/>
        </p:nvSpPr>
        <p:spPr>
          <a:xfrm>
            <a:off x="3262313" y="4024313"/>
            <a:ext cx="261937" cy="109537"/>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cxnSp>
        <p:nvCxnSpPr>
          <p:cNvPr id="553" name="Google Shape;553;p37"/>
          <p:cNvCxnSpPr/>
          <p:nvPr/>
        </p:nvCxnSpPr>
        <p:spPr>
          <a:xfrm rot="10800000">
            <a:off x="3381375" y="2990850"/>
            <a:ext cx="0" cy="809625"/>
          </a:xfrm>
          <a:prstGeom prst="straightConnector1">
            <a:avLst/>
          </a:prstGeom>
          <a:noFill/>
          <a:ln cap="flat" cmpd="sng" w="25400">
            <a:solidFill>
              <a:srgbClr val="000000"/>
            </a:solidFill>
            <a:prstDash val="solid"/>
            <a:round/>
            <a:headEnd len="med" w="med" type="none"/>
            <a:tailEnd len="med" w="med" type="none"/>
          </a:ln>
        </p:spPr>
      </p:cxnSp>
      <p:cxnSp>
        <p:nvCxnSpPr>
          <p:cNvPr id="554" name="Google Shape;554;p37"/>
          <p:cNvCxnSpPr/>
          <p:nvPr/>
        </p:nvCxnSpPr>
        <p:spPr>
          <a:xfrm rot="10800000">
            <a:off x="3394075" y="4127500"/>
            <a:ext cx="0" cy="287338"/>
          </a:xfrm>
          <a:prstGeom prst="straightConnector1">
            <a:avLst/>
          </a:prstGeom>
          <a:noFill/>
          <a:ln cap="flat" cmpd="sng" w="25400">
            <a:solidFill>
              <a:srgbClr val="000000"/>
            </a:solidFill>
            <a:prstDash val="solid"/>
            <a:round/>
            <a:headEnd len="med" w="med" type="none"/>
            <a:tailEnd len="med" w="med" type="none"/>
          </a:ln>
        </p:spPr>
      </p:cxnSp>
      <p:sp>
        <p:nvSpPr>
          <p:cNvPr id="555" name="Google Shape;555;p37"/>
          <p:cNvSpPr/>
          <p:nvPr/>
        </p:nvSpPr>
        <p:spPr>
          <a:xfrm>
            <a:off x="3263900" y="4424363"/>
            <a:ext cx="261938" cy="109537"/>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556" name="Google Shape;556;p37"/>
          <p:cNvSpPr/>
          <p:nvPr/>
        </p:nvSpPr>
        <p:spPr>
          <a:xfrm>
            <a:off x="3275013" y="4637088"/>
            <a:ext cx="261937" cy="109537"/>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557" name="Google Shape;557;p37"/>
          <p:cNvSpPr/>
          <p:nvPr/>
        </p:nvSpPr>
        <p:spPr>
          <a:xfrm>
            <a:off x="3265488" y="5103813"/>
            <a:ext cx="261937" cy="109537"/>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558" name="Google Shape;558;p37"/>
          <p:cNvSpPr/>
          <p:nvPr/>
        </p:nvSpPr>
        <p:spPr>
          <a:xfrm>
            <a:off x="3276600" y="5316538"/>
            <a:ext cx="261938" cy="109537"/>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cxnSp>
        <p:nvCxnSpPr>
          <p:cNvPr id="559" name="Google Shape;559;p37"/>
          <p:cNvCxnSpPr/>
          <p:nvPr/>
        </p:nvCxnSpPr>
        <p:spPr>
          <a:xfrm rot="10800000">
            <a:off x="3395663" y="4740275"/>
            <a:ext cx="0" cy="352425"/>
          </a:xfrm>
          <a:prstGeom prst="straightConnector1">
            <a:avLst/>
          </a:prstGeom>
          <a:noFill/>
          <a:ln cap="flat" cmpd="sng" w="25400">
            <a:solidFill>
              <a:srgbClr val="000000"/>
            </a:solidFill>
            <a:prstDash val="solid"/>
            <a:round/>
            <a:headEnd len="med" w="med" type="none"/>
            <a:tailEnd len="med" w="med" type="none"/>
          </a:ln>
        </p:spPr>
      </p:cxnSp>
      <p:cxnSp>
        <p:nvCxnSpPr>
          <p:cNvPr id="560" name="Google Shape;560;p37"/>
          <p:cNvCxnSpPr/>
          <p:nvPr/>
        </p:nvCxnSpPr>
        <p:spPr>
          <a:xfrm rot="10800000">
            <a:off x="3408363" y="5419725"/>
            <a:ext cx="0" cy="287338"/>
          </a:xfrm>
          <a:prstGeom prst="straightConnector1">
            <a:avLst/>
          </a:prstGeom>
          <a:noFill/>
          <a:ln cap="flat" cmpd="sng" w="25400">
            <a:solidFill>
              <a:srgbClr val="000000"/>
            </a:solidFill>
            <a:prstDash val="solid"/>
            <a:round/>
            <a:headEnd len="med" w="med" type="none"/>
            <a:tailEnd len="med" w="med" type="none"/>
          </a:ln>
        </p:spPr>
      </p:cxnSp>
      <p:sp>
        <p:nvSpPr>
          <p:cNvPr id="561" name="Google Shape;561;p37"/>
          <p:cNvSpPr/>
          <p:nvPr/>
        </p:nvSpPr>
        <p:spPr>
          <a:xfrm>
            <a:off x="3278188" y="5716588"/>
            <a:ext cx="261937" cy="109537"/>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562" name="Google Shape;562;p37"/>
          <p:cNvSpPr/>
          <p:nvPr/>
        </p:nvSpPr>
        <p:spPr>
          <a:xfrm>
            <a:off x="3289300" y="5929313"/>
            <a:ext cx="261938" cy="109537"/>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cxnSp>
        <p:nvCxnSpPr>
          <p:cNvPr id="563" name="Google Shape;563;p37"/>
          <p:cNvCxnSpPr/>
          <p:nvPr/>
        </p:nvCxnSpPr>
        <p:spPr>
          <a:xfrm rot="10800000">
            <a:off x="3429000" y="6042025"/>
            <a:ext cx="0" cy="228600"/>
          </a:xfrm>
          <a:prstGeom prst="straightConnector1">
            <a:avLst/>
          </a:prstGeom>
          <a:noFill/>
          <a:ln cap="flat" cmpd="sng" w="25400">
            <a:solidFill>
              <a:srgbClr val="000000"/>
            </a:solidFill>
            <a:prstDash val="solid"/>
            <a:round/>
            <a:headEnd len="med" w="med" type="none"/>
            <a:tailEnd len="med" w="med" type="none"/>
          </a:ln>
        </p:spPr>
      </p:cxnSp>
      <p:grpSp>
        <p:nvGrpSpPr>
          <p:cNvPr id="564" name="Google Shape;564;p37"/>
          <p:cNvGrpSpPr/>
          <p:nvPr/>
        </p:nvGrpSpPr>
        <p:grpSpPr>
          <a:xfrm>
            <a:off x="5419725" y="2063750"/>
            <a:ext cx="3095625" cy="417513"/>
            <a:chOff x="0" y="0"/>
            <a:chExt cx="3095625" cy="417513"/>
          </a:xfrm>
        </p:grpSpPr>
        <p:sp>
          <p:nvSpPr>
            <p:cNvPr id="565" name="Google Shape;565;p37"/>
            <p:cNvSpPr/>
            <p:nvPr/>
          </p:nvSpPr>
          <p:spPr>
            <a:xfrm>
              <a:off x="0" y="0"/>
              <a:ext cx="3095625" cy="417513"/>
            </a:xfrm>
            <a:prstGeom prst="rect">
              <a:avLst/>
            </a:prstGeom>
            <a:no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2000"/>
                <a:buFont typeface="Arial"/>
                <a:buNone/>
              </a:pPr>
              <a:r>
                <a:t/>
              </a:r>
              <a:endParaRPr sz="2000">
                <a:solidFill>
                  <a:srgbClr val="000000"/>
                </a:solidFill>
                <a:latin typeface="Helvetica Neue"/>
                <a:ea typeface="Helvetica Neue"/>
                <a:cs typeface="Helvetica Neue"/>
                <a:sym typeface="Helvetica Neue"/>
              </a:endParaRPr>
            </a:p>
          </p:txBody>
        </p:sp>
        <p:sp>
          <p:nvSpPr>
            <p:cNvPr id="566" name="Google Shape;566;p37"/>
            <p:cNvSpPr/>
            <p:nvPr/>
          </p:nvSpPr>
          <p:spPr>
            <a:xfrm>
              <a:off x="0" y="10636"/>
              <a:ext cx="1191454" cy="396241"/>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Clr>
                  <a:srgbClr val="000000"/>
                </a:buClr>
                <a:buSzPts val="2000"/>
                <a:buFont typeface="Arial"/>
                <a:buNone/>
              </a:pPr>
              <a:r>
                <a:rPr lang="en-US" sz="2000">
                  <a:solidFill>
                    <a:srgbClr val="000000"/>
                  </a:solidFill>
                  <a:latin typeface="Helvetica Neue"/>
                  <a:ea typeface="Helvetica Neue"/>
                  <a:cs typeface="Helvetica Neue"/>
                  <a:sym typeface="Helvetica Neue"/>
                </a:rPr>
                <a:t>local data</a:t>
              </a:r>
              <a:endParaRPr sz="1800">
                <a:solidFill>
                  <a:srgbClr val="000000"/>
                </a:solidFill>
                <a:latin typeface="Helvetica Neue"/>
                <a:ea typeface="Helvetica Neue"/>
                <a:cs typeface="Helvetica Neue"/>
                <a:sym typeface="Helvetica Neue"/>
              </a:endParaRPr>
            </a:p>
          </p:txBody>
        </p:sp>
      </p:grpSp>
      <p:grpSp>
        <p:nvGrpSpPr>
          <p:cNvPr id="567" name="Google Shape;567;p37"/>
          <p:cNvGrpSpPr/>
          <p:nvPr/>
        </p:nvGrpSpPr>
        <p:grpSpPr>
          <a:xfrm>
            <a:off x="5419725" y="2590800"/>
            <a:ext cx="3095625" cy="417513"/>
            <a:chOff x="0" y="0"/>
            <a:chExt cx="3095625" cy="417513"/>
          </a:xfrm>
        </p:grpSpPr>
        <p:sp>
          <p:nvSpPr>
            <p:cNvPr id="568" name="Google Shape;568;p37"/>
            <p:cNvSpPr/>
            <p:nvPr/>
          </p:nvSpPr>
          <p:spPr>
            <a:xfrm>
              <a:off x="0" y="0"/>
              <a:ext cx="3095625" cy="417513"/>
            </a:xfrm>
            <a:prstGeom prst="rect">
              <a:avLst/>
            </a:prstGeom>
            <a:no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2000"/>
                <a:buFont typeface="Arial"/>
                <a:buNone/>
              </a:pPr>
              <a:r>
                <a:t/>
              </a:r>
              <a:endParaRPr sz="2000">
                <a:solidFill>
                  <a:srgbClr val="000000"/>
                </a:solidFill>
                <a:latin typeface="Helvetica Neue"/>
                <a:ea typeface="Helvetica Neue"/>
                <a:cs typeface="Helvetica Neue"/>
                <a:sym typeface="Helvetica Neue"/>
              </a:endParaRPr>
            </a:p>
          </p:txBody>
        </p:sp>
        <p:sp>
          <p:nvSpPr>
            <p:cNvPr id="569" name="Google Shape;569;p37"/>
            <p:cNvSpPr/>
            <p:nvPr/>
          </p:nvSpPr>
          <p:spPr>
            <a:xfrm>
              <a:off x="0" y="10636"/>
              <a:ext cx="2207950" cy="396241"/>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Clr>
                  <a:srgbClr val="000000"/>
                </a:buClr>
                <a:buSzPts val="2000"/>
                <a:buFont typeface="Arial"/>
                <a:buNone/>
              </a:pPr>
              <a:r>
                <a:rPr lang="en-US" sz="2000">
                  <a:solidFill>
                    <a:srgbClr val="000000"/>
                  </a:solidFill>
                  <a:latin typeface="Helvetica Neue"/>
                  <a:ea typeface="Helvetica Neue"/>
                  <a:cs typeface="Helvetica Neue"/>
                  <a:sym typeface="Helvetica Neue"/>
                </a:rPr>
                <a:t>condition variables</a:t>
              </a:r>
              <a:endParaRPr sz="1800">
                <a:solidFill>
                  <a:srgbClr val="000000"/>
                </a:solidFill>
                <a:latin typeface="Helvetica Neue"/>
                <a:ea typeface="Helvetica Neue"/>
                <a:cs typeface="Helvetica Neue"/>
                <a:sym typeface="Helvetica Neue"/>
              </a:endParaRPr>
            </a:p>
          </p:txBody>
        </p:sp>
      </p:grpSp>
      <p:grpSp>
        <p:nvGrpSpPr>
          <p:cNvPr id="570" name="Google Shape;570;p37"/>
          <p:cNvGrpSpPr/>
          <p:nvPr/>
        </p:nvGrpSpPr>
        <p:grpSpPr>
          <a:xfrm>
            <a:off x="5441950" y="3111501"/>
            <a:ext cx="3095625" cy="695324"/>
            <a:chOff x="0" y="0"/>
            <a:chExt cx="3095625" cy="693738"/>
          </a:xfrm>
        </p:grpSpPr>
        <p:sp>
          <p:nvSpPr>
            <p:cNvPr id="571" name="Google Shape;571;p37"/>
            <p:cNvSpPr/>
            <p:nvPr/>
          </p:nvSpPr>
          <p:spPr>
            <a:xfrm>
              <a:off x="0" y="0"/>
              <a:ext cx="3095625" cy="693738"/>
            </a:xfrm>
            <a:prstGeom prst="rect">
              <a:avLst/>
            </a:prstGeom>
            <a:noFill/>
            <a:ln cap="flat" cmpd="sng" w="190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Clr>
                  <a:schemeClr val="dk1"/>
                </a:buClr>
                <a:buSzPts val="2000"/>
                <a:buFont typeface="Arial"/>
                <a:buNone/>
              </a:pPr>
              <a:r>
                <a:t/>
              </a:r>
              <a:endParaRPr sz="2000">
                <a:solidFill>
                  <a:srgbClr val="000000"/>
                </a:solidFill>
                <a:latin typeface="Helvetica Neue"/>
                <a:ea typeface="Helvetica Neue"/>
                <a:cs typeface="Helvetica Neue"/>
                <a:sym typeface="Helvetica Neue"/>
              </a:endParaRPr>
            </a:p>
          </p:txBody>
        </p:sp>
        <p:sp>
          <p:nvSpPr>
            <p:cNvPr id="572" name="Google Shape;572;p37"/>
            <p:cNvSpPr/>
            <p:nvPr/>
          </p:nvSpPr>
          <p:spPr>
            <a:xfrm>
              <a:off x="0" y="0"/>
              <a:ext cx="1459717" cy="39624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2000"/>
                <a:buFont typeface="Arial"/>
                <a:buNone/>
              </a:pPr>
              <a:r>
                <a:rPr lang="en-US" sz="2000">
                  <a:solidFill>
                    <a:srgbClr val="000000"/>
                  </a:solidFill>
                  <a:latin typeface="Helvetica Neue"/>
                  <a:ea typeface="Helvetica Neue"/>
                  <a:cs typeface="Helvetica Neue"/>
                  <a:sym typeface="Helvetica Neue"/>
                </a:rPr>
                <a:t>procedure 1</a:t>
              </a:r>
              <a:endParaRPr sz="1800">
                <a:solidFill>
                  <a:srgbClr val="000000"/>
                </a:solidFill>
                <a:latin typeface="Helvetica Neue"/>
                <a:ea typeface="Helvetica Neue"/>
                <a:cs typeface="Helvetica Neue"/>
                <a:sym typeface="Helvetica Neue"/>
              </a:endParaRPr>
            </a:p>
          </p:txBody>
        </p:sp>
      </p:grpSp>
      <p:grpSp>
        <p:nvGrpSpPr>
          <p:cNvPr id="573" name="Google Shape;573;p37"/>
          <p:cNvGrpSpPr/>
          <p:nvPr/>
        </p:nvGrpSpPr>
        <p:grpSpPr>
          <a:xfrm>
            <a:off x="5429250" y="4613276"/>
            <a:ext cx="3095625" cy="668337"/>
            <a:chOff x="0" y="0"/>
            <a:chExt cx="3095625" cy="666750"/>
          </a:xfrm>
        </p:grpSpPr>
        <p:sp>
          <p:nvSpPr>
            <p:cNvPr id="574" name="Google Shape;574;p37"/>
            <p:cNvSpPr/>
            <p:nvPr/>
          </p:nvSpPr>
          <p:spPr>
            <a:xfrm>
              <a:off x="0" y="0"/>
              <a:ext cx="3095625" cy="666750"/>
            </a:xfrm>
            <a:prstGeom prst="rect">
              <a:avLst/>
            </a:prstGeom>
            <a:noFill/>
            <a:ln cap="flat" cmpd="sng" w="190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Clr>
                  <a:schemeClr val="dk1"/>
                </a:buClr>
                <a:buSzPts val="2000"/>
                <a:buFont typeface="Arial"/>
                <a:buNone/>
              </a:pPr>
              <a:r>
                <a:t/>
              </a:r>
              <a:endParaRPr sz="2000">
                <a:solidFill>
                  <a:srgbClr val="000000"/>
                </a:solidFill>
                <a:latin typeface="Helvetica Neue"/>
                <a:ea typeface="Helvetica Neue"/>
                <a:cs typeface="Helvetica Neue"/>
                <a:sym typeface="Helvetica Neue"/>
              </a:endParaRPr>
            </a:p>
          </p:txBody>
        </p:sp>
        <p:sp>
          <p:nvSpPr>
            <p:cNvPr id="575" name="Google Shape;575;p37"/>
            <p:cNvSpPr/>
            <p:nvPr/>
          </p:nvSpPr>
          <p:spPr>
            <a:xfrm>
              <a:off x="0" y="0"/>
              <a:ext cx="1445454" cy="39624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2000"/>
                <a:buFont typeface="Arial"/>
                <a:buNone/>
              </a:pPr>
              <a:r>
                <a:rPr lang="en-US" sz="2000">
                  <a:solidFill>
                    <a:srgbClr val="000000"/>
                  </a:solidFill>
                  <a:latin typeface="Helvetica Neue"/>
                  <a:ea typeface="Helvetica Neue"/>
                  <a:cs typeface="Helvetica Neue"/>
                  <a:sym typeface="Helvetica Neue"/>
                </a:rPr>
                <a:t>procedure k</a:t>
              </a:r>
              <a:endParaRPr sz="1800">
                <a:solidFill>
                  <a:srgbClr val="000000"/>
                </a:solidFill>
                <a:latin typeface="Helvetica Neue"/>
                <a:ea typeface="Helvetica Neue"/>
                <a:cs typeface="Helvetica Neue"/>
                <a:sym typeface="Helvetica Neue"/>
              </a:endParaRPr>
            </a:p>
          </p:txBody>
        </p:sp>
      </p:grpSp>
      <p:grpSp>
        <p:nvGrpSpPr>
          <p:cNvPr id="576" name="Google Shape;576;p37"/>
          <p:cNvGrpSpPr/>
          <p:nvPr/>
        </p:nvGrpSpPr>
        <p:grpSpPr>
          <a:xfrm>
            <a:off x="5438775" y="5383213"/>
            <a:ext cx="3095625" cy="484187"/>
            <a:chOff x="0" y="0"/>
            <a:chExt cx="3095625" cy="484188"/>
          </a:xfrm>
        </p:grpSpPr>
        <p:sp>
          <p:nvSpPr>
            <p:cNvPr id="577" name="Google Shape;577;p37"/>
            <p:cNvSpPr/>
            <p:nvPr/>
          </p:nvSpPr>
          <p:spPr>
            <a:xfrm>
              <a:off x="0" y="0"/>
              <a:ext cx="3095625" cy="484188"/>
            </a:xfrm>
            <a:prstGeom prst="rect">
              <a:avLst/>
            </a:prstGeom>
            <a:no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2000"/>
                <a:buFont typeface="Arial"/>
                <a:buNone/>
              </a:pPr>
              <a:r>
                <a:t/>
              </a:r>
              <a:endParaRPr sz="2000">
                <a:solidFill>
                  <a:srgbClr val="000000"/>
                </a:solidFill>
                <a:latin typeface="Helvetica Neue"/>
                <a:ea typeface="Helvetica Neue"/>
                <a:cs typeface="Helvetica Neue"/>
                <a:sym typeface="Helvetica Neue"/>
              </a:endParaRPr>
            </a:p>
          </p:txBody>
        </p:sp>
        <p:sp>
          <p:nvSpPr>
            <p:cNvPr id="578" name="Google Shape;578;p37"/>
            <p:cNvSpPr/>
            <p:nvPr/>
          </p:nvSpPr>
          <p:spPr>
            <a:xfrm>
              <a:off x="0" y="43973"/>
              <a:ext cx="2038534" cy="396241"/>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Clr>
                  <a:srgbClr val="000000"/>
                </a:buClr>
                <a:buSzPts val="2000"/>
                <a:buFont typeface="Arial"/>
                <a:buNone/>
              </a:pPr>
              <a:r>
                <a:rPr lang="en-US" sz="2000">
                  <a:solidFill>
                    <a:srgbClr val="000000"/>
                  </a:solidFill>
                  <a:latin typeface="Helvetica Neue"/>
                  <a:ea typeface="Helvetica Neue"/>
                  <a:cs typeface="Helvetica Neue"/>
                  <a:sym typeface="Helvetica Neue"/>
                </a:rPr>
                <a:t>initialization code</a:t>
              </a:r>
              <a:endParaRPr sz="1800">
                <a:solidFill>
                  <a:srgbClr val="000000"/>
                </a:solidFill>
                <a:latin typeface="Helvetica Neue"/>
                <a:ea typeface="Helvetica Neue"/>
                <a:cs typeface="Helvetica Neue"/>
                <a:sym typeface="Helvetica Neue"/>
              </a:endParaRPr>
            </a:p>
          </p:txBody>
        </p:sp>
      </p:grpSp>
      <p:sp>
        <p:nvSpPr>
          <p:cNvPr id="579" name="Google Shape;579;p37"/>
          <p:cNvSpPr/>
          <p:nvPr/>
        </p:nvSpPr>
        <p:spPr>
          <a:xfrm rot="-5400000">
            <a:off x="6459538" y="3956050"/>
            <a:ext cx="442912" cy="5730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3200"/>
              <a:buFont typeface="Arial"/>
              <a:buNone/>
            </a:pPr>
            <a:r>
              <a:rPr lang="en-US" sz="3200">
                <a:solidFill>
                  <a:srgbClr val="000000"/>
                </a:solidFill>
                <a:latin typeface="Helvetica Neue"/>
                <a:ea typeface="Helvetica Neue"/>
                <a:cs typeface="Helvetica Neue"/>
                <a:sym typeface="Helvetica Neue"/>
              </a:rPr>
              <a:t>...</a:t>
            </a:r>
            <a:endParaRPr sz="1800">
              <a:solidFill>
                <a:srgbClr val="000000"/>
              </a:solidFill>
              <a:latin typeface="Helvetica Neue"/>
              <a:ea typeface="Helvetica Neue"/>
              <a:cs typeface="Helvetica Neue"/>
              <a:sym typeface="Helvetica Neue"/>
            </a:endParaRPr>
          </a:p>
        </p:txBody>
      </p:sp>
      <p:sp>
        <p:nvSpPr>
          <p:cNvPr id="580" name="Google Shape;580;p37"/>
          <p:cNvSpPr/>
          <p:nvPr/>
        </p:nvSpPr>
        <p:spPr>
          <a:xfrm>
            <a:off x="835025" y="2206625"/>
            <a:ext cx="3279775" cy="638175"/>
          </a:xfrm>
          <a:custGeom>
            <a:rect b="b" l="l" r="r" t="t"/>
            <a:pathLst>
              <a:path extrusionOk="0" h="21600" w="21600">
                <a:moveTo>
                  <a:pt x="21600" y="21600"/>
                </a:moveTo>
                <a:lnTo>
                  <a:pt x="0" y="21600"/>
                </a:lnTo>
                <a:lnTo>
                  <a:pt x="0" y="0"/>
                </a:lnTo>
                <a:lnTo>
                  <a:pt x="4239" y="0"/>
                </a:lnTo>
              </a:path>
            </a:pathLst>
          </a:custGeom>
          <a:noFill/>
          <a:ln cap="flat" cmpd="sng" w="19050">
            <a:solidFill>
              <a:srgbClr val="000000"/>
            </a:solidFill>
            <a:prstDash val="solid"/>
            <a:round/>
            <a:headEnd len="sm" w="sm" type="none"/>
            <a:tailEnd len="med" w="med" type="stealth"/>
          </a:ln>
        </p:spPr>
        <p:txBody>
          <a:bodyPr anchorCtr="0" anchor="ctr"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581" name="Google Shape;581;p37"/>
          <p:cNvSpPr/>
          <p:nvPr/>
        </p:nvSpPr>
        <p:spPr>
          <a:xfrm>
            <a:off x="528638" y="1298575"/>
            <a:ext cx="2619375" cy="4206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2200"/>
              <a:buFont typeface="Arial"/>
              <a:buNone/>
            </a:pPr>
            <a:r>
              <a:rPr lang="en-US" sz="2200">
                <a:solidFill>
                  <a:srgbClr val="000000"/>
                </a:solidFill>
                <a:latin typeface="Helvetica Neue"/>
                <a:ea typeface="Helvetica Neue"/>
                <a:cs typeface="Helvetica Neue"/>
                <a:sym typeface="Helvetica Neue"/>
              </a:rPr>
              <a:t>monitor waiting area</a:t>
            </a:r>
            <a:endParaRPr sz="1800">
              <a:solidFill>
                <a:srgbClr val="000000"/>
              </a:solidFill>
              <a:latin typeface="Helvetica Neue"/>
              <a:ea typeface="Helvetica Neue"/>
              <a:cs typeface="Helvetica Neue"/>
              <a:sym typeface="Helvetica Neue"/>
            </a:endParaRPr>
          </a:p>
        </p:txBody>
      </p:sp>
      <p:sp>
        <p:nvSpPr>
          <p:cNvPr id="582" name="Google Shape;582;p37"/>
          <p:cNvSpPr/>
          <p:nvPr/>
        </p:nvSpPr>
        <p:spPr>
          <a:xfrm>
            <a:off x="4787900" y="1350963"/>
            <a:ext cx="1190625" cy="42068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2200"/>
              <a:buFont typeface="Arial"/>
              <a:buNone/>
            </a:pPr>
            <a:r>
              <a:rPr lang="en-US" sz="2200">
                <a:solidFill>
                  <a:srgbClr val="000000"/>
                </a:solidFill>
                <a:latin typeface="Helvetica Neue"/>
                <a:ea typeface="Helvetica Neue"/>
                <a:cs typeface="Helvetica Neue"/>
                <a:sym typeface="Helvetica Neue"/>
              </a:rPr>
              <a:t>entrance</a:t>
            </a:r>
            <a:endParaRPr sz="1800">
              <a:solidFill>
                <a:srgbClr val="000000"/>
              </a:solidFill>
              <a:latin typeface="Helvetica Neue"/>
              <a:ea typeface="Helvetica Neue"/>
              <a:cs typeface="Helvetica Neue"/>
              <a:sym typeface="Helvetica Neue"/>
            </a:endParaRPr>
          </a:p>
        </p:txBody>
      </p:sp>
      <p:cxnSp>
        <p:nvCxnSpPr>
          <p:cNvPr id="583" name="Google Shape;583;p37"/>
          <p:cNvCxnSpPr/>
          <p:nvPr/>
        </p:nvCxnSpPr>
        <p:spPr>
          <a:xfrm>
            <a:off x="6632575" y="1516063"/>
            <a:ext cx="12700" cy="455612"/>
          </a:xfrm>
          <a:prstGeom prst="straightConnector1">
            <a:avLst/>
          </a:prstGeom>
          <a:noFill/>
          <a:ln cap="flat" cmpd="sng" w="19050">
            <a:solidFill>
              <a:srgbClr val="000000"/>
            </a:solidFill>
            <a:prstDash val="solid"/>
            <a:round/>
            <a:headEnd len="med" w="med" type="none"/>
            <a:tailEnd len="med" w="med" type="stealth"/>
          </a:ln>
        </p:spPr>
      </p:cxnSp>
      <p:sp>
        <p:nvSpPr>
          <p:cNvPr id="584" name="Google Shape;584;p37"/>
          <p:cNvSpPr/>
          <p:nvPr/>
        </p:nvSpPr>
        <p:spPr>
          <a:xfrm>
            <a:off x="7281863" y="1079500"/>
            <a:ext cx="1444625" cy="395288"/>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2000"/>
              <a:buFont typeface="Arial"/>
              <a:buNone/>
            </a:pPr>
            <a:r>
              <a:rPr lang="en-US" sz="2000">
                <a:solidFill>
                  <a:srgbClr val="000000"/>
                </a:solidFill>
                <a:latin typeface="Helvetica Neue"/>
                <a:ea typeface="Helvetica Neue"/>
                <a:cs typeface="Helvetica Neue"/>
                <a:sym typeface="Helvetica Neue"/>
              </a:rPr>
              <a:t>entry queue</a:t>
            </a:r>
            <a:endParaRPr sz="1800">
              <a:solidFill>
                <a:srgbClr val="000000"/>
              </a:solidFill>
              <a:latin typeface="Helvetica Neue"/>
              <a:ea typeface="Helvetica Neue"/>
              <a:cs typeface="Helvetica Neue"/>
              <a:sym typeface="Helvetica Neue"/>
            </a:endParaRPr>
          </a:p>
        </p:txBody>
      </p:sp>
      <p:sp>
        <p:nvSpPr>
          <p:cNvPr id="585" name="Google Shape;585;p37"/>
          <p:cNvSpPr/>
          <p:nvPr/>
        </p:nvSpPr>
        <p:spPr>
          <a:xfrm>
            <a:off x="1627188" y="2787650"/>
            <a:ext cx="893762" cy="3952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2000"/>
              <a:buFont typeface="Arial"/>
              <a:buNone/>
            </a:pPr>
            <a:r>
              <a:rPr lang="en-US" sz="2000">
                <a:solidFill>
                  <a:srgbClr val="000000"/>
                </a:solidFill>
                <a:latin typeface="Helvetica Neue"/>
                <a:ea typeface="Helvetica Neue"/>
                <a:cs typeface="Helvetica Neue"/>
                <a:sym typeface="Helvetica Neue"/>
              </a:rPr>
              <a:t>c1.wait</a:t>
            </a:r>
            <a:endParaRPr sz="1800">
              <a:solidFill>
                <a:srgbClr val="000000"/>
              </a:solidFill>
              <a:latin typeface="Helvetica Neue"/>
              <a:ea typeface="Helvetica Neue"/>
              <a:cs typeface="Helvetica Neue"/>
              <a:sym typeface="Helvetica Neue"/>
            </a:endParaRPr>
          </a:p>
        </p:txBody>
      </p:sp>
      <p:sp>
        <p:nvSpPr>
          <p:cNvPr id="586" name="Google Shape;586;p37"/>
          <p:cNvSpPr/>
          <p:nvPr/>
        </p:nvSpPr>
        <p:spPr>
          <a:xfrm>
            <a:off x="1944688" y="2039938"/>
            <a:ext cx="195262" cy="339725"/>
          </a:xfrm>
          <a:prstGeom prst="rect">
            <a:avLst/>
          </a:prstGeom>
          <a:no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587" name="Google Shape;587;p37"/>
          <p:cNvSpPr/>
          <p:nvPr/>
        </p:nvSpPr>
        <p:spPr>
          <a:xfrm>
            <a:off x="2135188" y="2039938"/>
            <a:ext cx="195262" cy="339725"/>
          </a:xfrm>
          <a:prstGeom prst="rect">
            <a:avLst/>
          </a:prstGeom>
          <a:no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588" name="Google Shape;588;p37"/>
          <p:cNvSpPr/>
          <p:nvPr/>
        </p:nvSpPr>
        <p:spPr>
          <a:xfrm>
            <a:off x="2325688" y="2039938"/>
            <a:ext cx="195262" cy="339725"/>
          </a:xfrm>
          <a:prstGeom prst="rect">
            <a:avLst/>
          </a:prstGeom>
          <a:no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589" name="Google Shape;589;p37"/>
          <p:cNvSpPr/>
          <p:nvPr/>
        </p:nvSpPr>
        <p:spPr>
          <a:xfrm>
            <a:off x="2528888" y="2039938"/>
            <a:ext cx="195262" cy="339725"/>
          </a:xfrm>
          <a:prstGeom prst="rect">
            <a:avLst/>
          </a:prstGeom>
          <a:no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590" name="Google Shape;590;p37"/>
          <p:cNvSpPr/>
          <p:nvPr/>
        </p:nvSpPr>
        <p:spPr>
          <a:xfrm>
            <a:off x="2719388" y="2039938"/>
            <a:ext cx="195262" cy="339725"/>
          </a:xfrm>
          <a:prstGeom prst="rect">
            <a:avLst/>
          </a:prstGeom>
          <a:no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cxnSp>
        <p:nvCxnSpPr>
          <p:cNvPr id="591" name="Google Shape;591;p37"/>
          <p:cNvCxnSpPr/>
          <p:nvPr/>
        </p:nvCxnSpPr>
        <p:spPr>
          <a:xfrm rot="10800000">
            <a:off x="1554163" y="2389188"/>
            <a:ext cx="1358900" cy="0"/>
          </a:xfrm>
          <a:prstGeom prst="straightConnector1">
            <a:avLst/>
          </a:prstGeom>
          <a:noFill/>
          <a:ln cap="flat" cmpd="sng" w="19050">
            <a:solidFill>
              <a:srgbClr val="000000"/>
            </a:solidFill>
            <a:prstDash val="solid"/>
            <a:round/>
            <a:headEnd len="med" w="med" type="none"/>
            <a:tailEnd len="med" w="med" type="none"/>
          </a:ln>
        </p:spPr>
      </p:cxnSp>
      <p:cxnSp>
        <p:nvCxnSpPr>
          <p:cNvPr id="592" name="Google Shape;592;p37"/>
          <p:cNvCxnSpPr/>
          <p:nvPr/>
        </p:nvCxnSpPr>
        <p:spPr>
          <a:xfrm rot="10800000">
            <a:off x="1554163" y="2046288"/>
            <a:ext cx="1358900" cy="0"/>
          </a:xfrm>
          <a:prstGeom prst="straightConnector1">
            <a:avLst/>
          </a:prstGeom>
          <a:noFill/>
          <a:ln cap="flat" cmpd="sng" w="19050">
            <a:solidFill>
              <a:srgbClr val="000000"/>
            </a:solidFill>
            <a:prstDash val="solid"/>
            <a:round/>
            <a:headEnd len="med" w="med" type="none"/>
            <a:tailEnd len="med" w="med" type="none"/>
          </a:ln>
        </p:spPr>
      </p:cxnSp>
      <p:cxnSp>
        <p:nvCxnSpPr>
          <p:cNvPr id="593" name="Google Shape;593;p37"/>
          <p:cNvCxnSpPr/>
          <p:nvPr/>
        </p:nvCxnSpPr>
        <p:spPr>
          <a:xfrm>
            <a:off x="2911475" y="2230438"/>
            <a:ext cx="874713" cy="0"/>
          </a:xfrm>
          <a:prstGeom prst="straightConnector1">
            <a:avLst/>
          </a:prstGeom>
          <a:noFill/>
          <a:ln cap="flat" cmpd="sng" w="19050">
            <a:solidFill>
              <a:srgbClr val="000000"/>
            </a:solidFill>
            <a:prstDash val="solid"/>
            <a:round/>
            <a:headEnd len="med" w="med" type="none"/>
            <a:tailEnd len="med" w="med" type="stealth"/>
          </a:ln>
        </p:spPr>
      </p:cxnSp>
      <p:sp>
        <p:nvSpPr>
          <p:cNvPr id="594" name="Google Shape;594;p37"/>
          <p:cNvSpPr/>
          <p:nvPr/>
        </p:nvSpPr>
        <p:spPr>
          <a:xfrm>
            <a:off x="1487488" y="2328863"/>
            <a:ext cx="1458912" cy="39528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2000"/>
              <a:buFont typeface="Arial"/>
              <a:buNone/>
            </a:pPr>
            <a:r>
              <a:rPr lang="en-US" sz="2000">
                <a:solidFill>
                  <a:srgbClr val="000000"/>
                </a:solidFill>
                <a:latin typeface="Helvetica Neue"/>
                <a:ea typeface="Helvetica Neue"/>
                <a:cs typeface="Helvetica Neue"/>
                <a:sym typeface="Helvetica Neue"/>
              </a:rPr>
              <a:t>condition c1</a:t>
            </a:r>
            <a:endParaRPr sz="1800">
              <a:solidFill>
                <a:srgbClr val="000000"/>
              </a:solidFill>
              <a:latin typeface="Helvetica Neue"/>
              <a:ea typeface="Helvetica Neue"/>
              <a:cs typeface="Helvetica Neue"/>
              <a:sym typeface="Helvetica Neue"/>
            </a:endParaRPr>
          </a:p>
        </p:txBody>
      </p:sp>
      <p:sp>
        <p:nvSpPr>
          <p:cNvPr id="595" name="Google Shape;595;p37"/>
          <p:cNvSpPr/>
          <p:nvPr/>
        </p:nvSpPr>
        <p:spPr>
          <a:xfrm>
            <a:off x="1970088" y="3803650"/>
            <a:ext cx="195262" cy="339725"/>
          </a:xfrm>
          <a:prstGeom prst="rect">
            <a:avLst/>
          </a:prstGeom>
          <a:no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596" name="Google Shape;596;p37"/>
          <p:cNvSpPr/>
          <p:nvPr/>
        </p:nvSpPr>
        <p:spPr>
          <a:xfrm>
            <a:off x="2160588" y="3803650"/>
            <a:ext cx="195262" cy="339725"/>
          </a:xfrm>
          <a:prstGeom prst="rect">
            <a:avLst/>
          </a:prstGeom>
          <a:no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597" name="Google Shape;597;p37"/>
          <p:cNvSpPr/>
          <p:nvPr/>
        </p:nvSpPr>
        <p:spPr>
          <a:xfrm>
            <a:off x="2351088" y="3803650"/>
            <a:ext cx="195262" cy="339725"/>
          </a:xfrm>
          <a:prstGeom prst="rect">
            <a:avLst/>
          </a:prstGeom>
          <a:no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598" name="Google Shape;598;p37"/>
          <p:cNvSpPr/>
          <p:nvPr/>
        </p:nvSpPr>
        <p:spPr>
          <a:xfrm>
            <a:off x="2554288" y="3803650"/>
            <a:ext cx="195262" cy="339725"/>
          </a:xfrm>
          <a:prstGeom prst="rect">
            <a:avLst/>
          </a:prstGeom>
          <a:no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599" name="Google Shape;599;p37"/>
          <p:cNvSpPr/>
          <p:nvPr/>
        </p:nvSpPr>
        <p:spPr>
          <a:xfrm>
            <a:off x="2744788" y="3803650"/>
            <a:ext cx="195262" cy="339725"/>
          </a:xfrm>
          <a:prstGeom prst="rect">
            <a:avLst/>
          </a:prstGeom>
          <a:no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cxnSp>
        <p:nvCxnSpPr>
          <p:cNvPr id="600" name="Google Shape;600;p37"/>
          <p:cNvCxnSpPr/>
          <p:nvPr/>
        </p:nvCxnSpPr>
        <p:spPr>
          <a:xfrm rot="10800000">
            <a:off x="1579563" y="4152900"/>
            <a:ext cx="1358900" cy="0"/>
          </a:xfrm>
          <a:prstGeom prst="straightConnector1">
            <a:avLst/>
          </a:prstGeom>
          <a:noFill/>
          <a:ln cap="flat" cmpd="sng" w="19050">
            <a:solidFill>
              <a:srgbClr val="000000"/>
            </a:solidFill>
            <a:prstDash val="solid"/>
            <a:round/>
            <a:headEnd len="med" w="med" type="none"/>
            <a:tailEnd len="med" w="med" type="none"/>
          </a:ln>
        </p:spPr>
      </p:cxnSp>
      <p:cxnSp>
        <p:nvCxnSpPr>
          <p:cNvPr id="601" name="Google Shape;601;p37"/>
          <p:cNvCxnSpPr/>
          <p:nvPr/>
        </p:nvCxnSpPr>
        <p:spPr>
          <a:xfrm rot="10800000">
            <a:off x="1579563" y="3810000"/>
            <a:ext cx="1358900" cy="0"/>
          </a:xfrm>
          <a:prstGeom prst="straightConnector1">
            <a:avLst/>
          </a:prstGeom>
          <a:noFill/>
          <a:ln cap="flat" cmpd="sng" w="19050">
            <a:solidFill>
              <a:srgbClr val="000000"/>
            </a:solidFill>
            <a:prstDash val="solid"/>
            <a:round/>
            <a:headEnd len="med" w="med" type="none"/>
            <a:tailEnd len="med" w="med" type="none"/>
          </a:ln>
        </p:spPr>
      </p:cxnSp>
      <p:cxnSp>
        <p:nvCxnSpPr>
          <p:cNvPr id="602" name="Google Shape;602;p37"/>
          <p:cNvCxnSpPr/>
          <p:nvPr/>
        </p:nvCxnSpPr>
        <p:spPr>
          <a:xfrm>
            <a:off x="2936875" y="3983038"/>
            <a:ext cx="874713" cy="0"/>
          </a:xfrm>
          <a:prstGeom prst="straightConnector1">
            <a:avLst/>
          </a:prstGeom>
          <a:noFill/>
          <a:ln cap="flat" cmpd="sng" w="19050">
            <a:solidFill>
              <a:srgbClr val="000000"/>
            </a:solidFill>
            <a:prstDash val="solid"/>
            <a:round/>
            <a:headEnd len="med" w="med" type="none"/>
            <a:tailEnd len="med" w="med" type="stealth"/>
          </a:ln>
        </p:spPr>
      </p:cxnSp>
      <p:sp>
        <p:nvSpPr>
          <p:cNvPr id="603" name="Google Shape;603;p37"/>
          <p:cNvSpPr/>
          <p:nvPr/>
        </p:nvSpPr>
        <p:spPr>
          <a:xfrm>
            <a:off x="1512888" y="4092575"/>
            <a:ext cx="1458912" cy="3952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2000"/>
              <a:buFont typeface="Arial"/>
              <a:buNone/>
            </a:pPr>
            <a:r>
              <a:rPr lang="en-US" sz="2000">
                <a:solidFill>
                  <a:srgbClr val="000000"/>
                </a:solidFill>
                <a:latin typeface="Helvetica Neue"/>
                <a:ea typeface="Helvetica Neue"/>
                <a:cs typeface="Helvetica Neue"/>
                <a:sym typeface="Helvetica Neue"/>
              </a:rPr>
              <a:t>condition </a:t>
            </a:r>
            <a:r>
              <a:rPr i="1" lang="en-US" sz="2000">
                <a:solidFill>
                  <a:srgbClr val="000000"/>
                </a:solidFill>
                <a:latin typeface="Helvetica Neue"/>
                <a:ea typeface="Helvetica Neue"/>
                <a:cs typeface="Helvetica Neue"/>
                <a:sym typeface="Helvetica Neue"/>
              </a:rPr>
              <a:t>cn</a:t>
            </a:r>
            <a:endParaRPr sz="1800">
              <a:solidFill>
                <a:srgbClr val="000000"/>
              </a:solidFill>
              <a:latin typeface="Times New Roman"/>
              <a:ea typeface="Times New Roman"/>
              <a:cs typeface="Times New Roman"/>
              <a:sym typeface="Times New Roman"/>
            </a:endParaRPr>
          </a:p>
        </p:txBody>
      </p:sp>
      <p:sp>
        <p:nvSpPr>
          <p:cNvPr id="604" name="Google Shape;604;p37"/>
          <p:cNvSpPr/>
          <p:nvPr/>
        </p:nvSpPr>
        <p:spPr>
          <a:xfrm>
            <a:off x="847725" y="3944938"/>
            <a:ext cx="3279775" cy="638175"/>
          </a:xfrm>
          <a:custGeom>
            <a:rect b="b" l="l" r="r" t="t"/>
            <a:pathLst>
              <a:path extrusionOk="0" h="21600" w="21600">
                <a:moveTo>
                  <a:pt x="21600" y="21600"/>
                </a:moveTo>
                <a:lnTo>
                  <a:pt x="0" y="21600"/>
                </a:lnTo>
                <a:lnTo>
                  <a:pt x="0" y="0"/>
                </a:lnTo>
                <a:lnTo>
                  <a:pt x="4239" y="0"/>
                </a:lnTo>
              </a:path>
            </a:pathLst>
          </a:custGeom>
          <a:noFill/>
          <a:ln cap="flat" cmpd="sng" w="19050">
            <a:solidFill>
              <a:srgbClr val="000000"/>
            </a:solidFill>
            <a:prstDash val="solid"/>
            <a:round/>
            <a:headEnd len="sm" w="sm" type="none"/>
            <a:tailEnd len="med" w="med" type="stealth"/>
          </a:ln>
        </p:spPr>
        <p:txBody>
          <a:bodyPr anchorCtr="0" anchor="ctr"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605" name="Google Shape;605;p37"/>
          <p:cNvSpPr/>
          <p:nvPr/>
        </p:nvSpPr>
        <p:spPr>
          <a:xfrm>
            <a:off x="1600200" y="4522788"/>
            <a:ext cx="893763" cy="39528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2000"/>
              <a:buFont typeface="Arial"/>
              <a:buNone/>
            </a:pPr>
            <a:r>
              <a:rPr lang="en-US" sz="2000">
                <a:solidFill>
                  <a:srgbClr val="000000"/>
                </a:solidFill>
                <a:latin typeface="Helvetica Neue"/>
                <a:ea typeface="Helvetica Neue"/>
                <a:cs typeface="Helvetica Neue"/>
                <a:sym typeface="Helvetica Neue"/>
              </a:rPr>
              <a:t>cn.wait</a:t>
            </a:r>
            <a:endParaRPr sz="1800">
              <a:solidFill>
                <a:srgbClr val="000000"/>
              </a:solidFill>
              <a:latin typeface="Helvetica Neue"/>
              <a:ea typeface="Helvetica Neue"/>
              <a:cs typeface="Helvetica Neue"/>
              <a:sym typeface="Helvetica Neue"/>
            </a:endParaRPr>
          </a:p>
        </p:txBody>
      </p:sp>
      <p:sp>
        <p:nvSpPr>
          <p:cNvPr id="606" name="Google Shape;606;p37"/>
          <p:cNvSpPr/>
          <p:nvPr/>
        </p:nvSpPr>
        <p:spPr>
          <a:xfrm>
            <a:off x="1943100" y="5084763"/>
            <a:ext cx="195263" cy="339725"/>
          </a:xfrm>
          <a:prstGeom prst="rect">
            <a:avLst/>
          </a:prstGeom>
          <a:no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607" name="Google Shape;607;p37"/>
          <p:cNvSpPr/>
          <p:nvPr/>
        </p:nvSpPr>
        <p:spPr>
          <a:xfrm>
            <a:off x="2133600" y="5084763"/>
            <a:ext cx="195263" cy="339725"/>
          </a:xfrm>
          <a:prstGeom prst="rect">
            <a:avLst/>
          </a:prstGeom>
          <a:no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608" name="Google Shape;608;p37"/>
          <p:cNvSpPr/>
          <p:nvPr/>
        </p:nvSpPr>
        <p:spPr>
          <a:xfrm>
            <a:off x="2336800" y="5084763"/>
            <a:ext cx="195263" cy="339725"/>
          </a:xfrm>
          <a:prstGeom prst="rect">
            <a:avLst/>
          </a:prstGeom>
          <a:no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609" name="Google Shape;609;p37"/>
          <p:cNvSpPr/>
          <p:nvPr/>
        </p:nvSpPr>
        <p:spPr>
          <a:xfrm>
            <a:off x="2527300" y="5084763"/>
            <a:ext cx="195263" cy="339725"/>
          </a:xfrm>
          <a:prstGeom prst="rect">
            <a:avLst/>
          </a:prstGeom>
          <a:no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sp>
        <p:nvSpPr>
          <p:cNvPr id="610" name="Google Shape;610;p37"/>
          <p:cNvSpPr/>
          <p:nvPr/>
        </p:nvSpPr>
        <p:spPr>
          <a:xfrm>
            <a:off x="2717800" y="5084763"/>
            <a:ext cx="195263" cy="339725"/>
          </a:xfrm>
          <a:prstGeom prst="rect">
            <a:avLst/>
          </a:prstGeom>
          <a:no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Clr>
                <a:schemeClr val="dk1"/>
              </a:buClr>
              <a:buSzPts val="1800"/>
              <a:buFont typeface="Arial"/>
              <a:buNone/>
            </a:pPr>
            <a:r>
              <a:t/>
            </a:r>
            <a:endParaRPr sz="1800">
              <a:solidFill>
                <a:srgbClr val="000000"/>
              </a:solidFill>
              <a:latin typeface="Helvetica Neue"/>
              <a:ea typeface="Helvetica Neue"/>
              <a:cs typeface="Helvetica Neue"/>
              <a:sym typeface="Helvetica Neue"/>
            </a:endParaRPr>
          </a:p>
        </p:txBody>
      </p:sp>
      <p:cxnSp>
        <p:nvCxnSpPr>
          <p:cNvPr id="611" name="Google Shape;611;p37"/>
          <p:cNvCxnSpPr/>
          <p:nvPr/>
        </p:nvCxnSpPr>
        <p:spPr>
          <a:xfrm rot="10800000">
            <a:off x="1552575" y="5434013"/>
            <a:ext cx="1358900" cy="0"/>
          </a:xfrm>
          <a:prstGeom prst="straightConnector1">
            <a:avLst/>
          </a:prstGeom>
          <a:noFill/>
          <a:ln cap="flat" cmpd="sng" w="19050">
            <a:solidFill>
              <a:srgbClr val="000000"/>
            </a:solidFill>
            <a:prstDash val="solid"/>
            <a:round/>
            <a:headEnd len="med" w="med" type="none"/>
            <a:tailEnd len="med" w="med" type="none"/>
          </a:ln>
        </p:spPr>
      </p:cxnSp>
      <p:cxnSp>
        <p:nvCxnSpPr>
          <p:cNvPr id="612" name="Google Shape;612;p37"/>
          <p:cNvCxnSpPr/>
          <p:nvPr/>
        </p:nvCxnSpPr>
        <p:spPr>
          <a:xfrm rot="10800000">
            <a:off x="1552575" y="5091113"/>
            <a:ext cx="1358900" cy="0"/>
          </a:xfrm>
          <a:prstGeom prst="straightConnector1">
            <a:avLst/>
          </a:prstGeom>
          <a:noFill/>
          <a:ln cap="flat" cmpd="sng" w="19050">
            <a:solidFill>
              <a:srgbClr val="000000"/>
            </a:solidFill>
            <a:prstDash val="solid"/>
            <a:round/>
            <a:headEnd len="med" w="med" type="none"/>
            <a:tailEnd len="med" w="med" type="none"/>
          </a:ln>
        </p:spPr>
      </p:cxnSp>
      <p:cxnSp>
        <p:nvCxnSpPr>
          <p:cNvPr id="613" name="Google Shape;613;p37"/>
          <p:cNvCxnSpPr/>
          <p:nvPr/>
        </p:nvCxnSpPr>
        <p:spPr>
          <a:xfrm>
            <a:off x="2909888" y="5264150"/>
            <a:ext cx="874712" cy="0"/>
          </a:xfrm>
          <a:prstGeom prst="straightConnector1">
            <a:avLst/>
          </a:prstGeom>
          <a:noFill/>
          <a:ln cap="flat" cmpd="sng" w="19050">
            <a:solidFill>
              <a:srgbClr val="000000"/>
            </a:solidFill>
            <a:prstDash val="solid"/>
            <a:round/>
            <a:headEnd len="med" w="med" type="none"/>
            <a:tailEnd len="med" w="med" type="stealth"/>
          </a:ln>
        </p:spPr>
      </p:cxnSp>
      <p:sp>
        <p:nvSpPr>
          <p:cNvPr id="614" name="Google Shape;614;p37"/>
          <p:cNvSpPr/>
          <p:nvPr/>
        </p:nvSpPr>
        <p:spPr>
          <a:xfrm>
            <a:off x="1485900" y="5362575"/>
            <a:ext cx="1600200" cy="3952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2000"/>
              <a:buFont typeface="Arial"/>
              <a:buNone/>
            </a:pPr>
            <a:r>
              <a:rPr lang="en-US" sz="2000">
                <a:solidFill>
                  <a:srgbClr val="000000"/>
                </a:solidFill>
                <a:latin typeface="Helvetica Neue"/>
                <a:ea typeface="Helvetica Neue"/>
                <a:cs typeface="Helvetica Neue"/>
                <a:sym typeface="Helvetica Neue"/>
              </a:rPr>
              <a:t>urgent queue</a:t>
            </a:r>
            <a:endParaRPr sz="1800">
              <a:solidFill>
                <a:srgbClr val="000000"/>
              </a:solidFill>
              <a:latin typeface="Helvetica Neue"/>
              <a:ea typeface="Helvetica Neue"/>
              <a:cs typeface="Helvetica Neue"/>
              <a:sym typeface="Helvetica Neue"/>
            </a:endParaRPr>
          </a:p>
        </p:txBody>
      </p:sp>
      <p:sp>
        <p:nvSpPr>
          <p:cNvPr id="615" name="Google Shape;615;p37"/>
          <p:cNvSpPr/>
          <p:nvPr/>
        </p:nvSpPr>
        <p:spPr>
          <a:xfrm>
            <a:off x="847725" y="5226050"/>
            <a:ext cx="3279775" cy="638175"/>
          </a:xfrm>
          <a:custGeom>
            <a:rect b="b" l="l" r="r" t="t"/>
            <a:pathLst>
              <a:path extrusionOk="0" h="21600" w="21600">
                <a:moveTo>
                  <a:pt x="21600" y="21600"/>
                </a:moveTo>
                <a:lnTo>
                  <a:pt x="0" y="21600"/>
                </a:lnTo>
                <a:lnTo>
                  <a:pt x="0" y="0"/>
                </a:lnTo>
                <a:lnTo>
                  <a:pt x="4239" y="0"/>
                </a:lnTo>
              </a:path>
            </a:pathLst>
          </a:custGeom>
          <a:noFill/>
          <a:ln cap="flat" cmpd="sng" w="19050">
            <a:solidFill>
              <a:srgbClr val="000000"/>
            </a:solidFill>
            <a:prstDash val="solid"/>
            <a:round/>
            <a:headEnd len="sm" w="sm" type="none"/>
            <a:tailEnd len="med" w="med" type="stealth"/>
          </a:ln>
        </p:spPr>
        <p:txBody>
          <a:bodyPr anchorCtr="0" anchor="ctr"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616" name="Google Shape;616;p37"/>
          <p:cNvSpPr/>
          <p:nvPr/>
        </p:nvSpPr>
        <p:spPr>
          <a:xfrm>
            <a:off x="1706563" y="5857875"/>
            <a:ext cx="1092200" cy="3952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2000"/>
              <a:buFont typeface="Arial"/>
              <a:buNone/>
            </a:pPr>
            <a:r>
              <a:rPr lang="en-US" sz="2000">
                <a:solidFill>
                  <a:srgbClr val="000000"/>
                </a:solidFill>
                <a:latin typeface="Helvetica Neue"/>
                <a:ea typeface="Helvetica Neue"/>
                <a:cs typeface="Helvetica Neue"/>
                <a:sym typeface="Helvetica Neue"/>
              </a:rPr>
              <a:t>cx.signal</a:t>
            </a:r>
            <a:endParaRPr sz="1800">
              <a:solidFill>
                <a:srgbClr val="000000"/>
              </a:solidFill>
              <a:latin typeface="Helvetica Neue"/>
              <a:ea typeface="Helvetica Neue"/>
              <a:cs typeface="Helvetica Neue"/>
              <a:sym typeface="Helvetica Neue"/>
            </a:endParaRPr>
          </a:p>
        </p:txBody>
      </p:sp>
      <p:sp>
        <p:nvSpPr>
          <p:cNvPr id="617" name="Google Shape;617;p37"/>
          <p:cNvSpPr/>
          <p:nvPr/>
        </p:nvSpPr>
        <p:spPr>
          <a:xfrm rot="-5400000">
            <a:off x="1841501" y="3184525"/>
            <a:ext cx="442912" cy="57308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3200"/>
              <a:buFont typeface="Arial"/>
              <a:buNone/>
            </a:pPr>
            <a:r>
              <a:rPr lang="en-US" sz="3200">
                <a:solidFill>
                  <a:srgbClr val="000000"/>
                </a:solidFill>
                <a:latin typeface="Helvetica Neue"/>
                <a:ea typeface="Helvetica Neue"/>
                <a:cs typeface="Helvetica Neue"/>
                <a:sym typeface="Helvetica Neue"/>
              </a:rPr>
              <a:t>...</a:t>
            </a:r>
            <a:endParaRPr sz="1800">
              <a:solidFill>
                <a:srgbClr val="000000"/>
              </a:solidFill>
              <a:latin typeface="Helvetica Neue"/>
              <a:ea typeface="Helvetica Neue"/>
              <a:cs typeface="Helvetica Neue"/>
              <a:sym typeface="Helvetica Neue"/>
            </a:endParaRPr>
          </a:p>
        </p:txBody>
      </p:sp>
      <p:sp>
        <p:nvSpPr>
          <p:cNvPr id="618" name="Google Shape;618;p37"/>
          <p:cNvSpPr/>
          <p:nvPr/>
        </p:nvSpPr>
        <p:spPr>
          <a:xfrm>
            <a:off x="3656013" y="1754188"/>
            <a:ext cx="1536700" cy="45878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FF0000"/>
              </a:buClr>
              <a:buSzPts val="2400"/>
              <a:buFont typeface="Arial"/>
              <a:buNone/>
            </a:pPr>
            <a:r>
              <a:rPr lang="en-US" sz="2400">
                <a:solidFill>
                  <a:srgbClr val="FF0000"/>
                </a:solidFill>
                <a:latin typeface="Helvetica Neue"/>
                <a:ea typeface="Helvetica Neue"/>
                <a:cs typeface="Helvetica Neue"/>
                <a:sym typeface="Helvetica Neue"/>
              </a:rPr>
              <a:t>MONITOR</a:t>
            </a:r>
            <a:endParaRPr sz="1800">
              <a:solidFill>
                <a:srgbClr val="000000"/>
              </a:solidFill>
              <a:latin typeface="Helvetica Neue"/>
              <a:ea typeface="Helvetica Neue"/>
              <a:cs typeface="Helvetica Neue"/>
              <a:sym typeface="Helvetica Neue"/>
            </a:endParaRPr>
          </a:p>
        </p:txBody>
      </p:sp>
      <p:sp>
        <p:nvSpPr>
          <p:cNvPr id="619" name="Google Shape;619;p37"/>
          <p:cNvSpPr/>
          <p:nvPr/>
        </p:nvSpPr>
        <p:spPr>
          <a:xfrm>
            <a:off x="5762625" y="5908675"/>
            <a:ext cx="498475" cy="3952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SzPts val="2000"/>
              <a:buFont typeface="Arial"/>
              <a:buNone/>
            </a:pPr>
            <a:r>
              <a:rPr lang="en-US" sz="2000">
                <a:solidFill>
                  <a:srgbClr val="000000"/>
                </a:solidFill>
                <a:latin typeface="Helvetica Neue"/>
                <a:ea typeface="Helvetica Neue"/>
                <a:cs typeface="Helvetica Neue"/>
                <a:sym typeface="Helvetica Neue"/>
              </a:rPr>
              <a:t>exit</a:t>
            </a:r>
            <a:endParaRPr sz="1800">
              <a:solidFill>
                <a:srgbClr val="000000"/>
              </a:solidFill>
              <a:latin typeface="Helvetica Neue"/>
              <a:ea typeface="Helvetica Neue"/>
              <a:cs typeface="Helvetica Neue"/>
              <a:sym typeface="Helvetica Neue"/>
            </a:endParaRPr>
          </a:p>
        </p:txBody>
      </p:sp>
      <p:cxnSp>
        <p:nvCxnSpPr>
          <p:cNvPr id="620" name="Google Shape;620;p37"/>
          <p:cNvCxnSpPr/>
          <p:nvPr/>
        </p:nvCxnSpPr>
        <p:spPr>
          <a:xfrm>
            <a:off x="6700838" y="6021388"/>
            <a:ext cx="0" cy="509587"/>
          </a:xfrm>
          <a:prstGeom prst="straightConnector1">
            <a:avLst/>
          </a:prstGeom>
          <a:noFill/>
          <a:ln cap="flat" cmpd="sng" w="19050">
            <a:solidFill>
              <a:srgbClr val="000000"/>
            </a:solidFill>
            <a:prstDash val="solid"/>
            <a:round/>
            <a:headEnd len="med" w="med" type="none"/>
            <a:tailEnd len="med" w="med" type="stealth"/>
          </a:ln>
        </p:spPr>
      </p:cxn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38"/>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Monitor và dining philosophers</a:t>
            </a:r>
            <a:endParaRPr/>
          </a:p>
        </p:txBody>
      </p:sp>
      <p:sp>
        <p:nvSpPr>
          <p:cNvPr id="626" name="Google Shape;626;p38"/>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5/4/2020</a:t>
            </a:r>
            <a:endParaRPr/>
          </a:p>
        </p:txBody>
      </p:sp>
      <p:sp>
        <p:nvSpPr>
          <p:cNvPr id="627" name="Google Shape;627;p38"/>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628" name="Google Shape;628;p38"/>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29" name="Google Shape;629;p38"/>
          <p:cNvSpPr txBox="1"/>
          <p:nvPr/>
        </p:nvSpPr>
        <p:spPr>
          <a:xfrm>
            <a:off x="668338" y="1497012"/>
            <a:ext cx="7805737" cy="502761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342900" lvl="0" marL="342900" marR="0" rtl="0" algn="l">
              <a:spcBef>
                <a:spcPts val="40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342900" lvl="0" marL="342900" marR="0" rtl="0" algn="l">
              <a:spcBef>
                <a:spcPts val="40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342900" lvl="0" marL="342900" marR="0" rtl="0" algn="l">
              <a:spcBef>
                <a:spcPts val="40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342900" lvl="0" marL="342900" marR="0" rtl="0" algn="l">
              <a:spcBef>
                <a:spcPts val="40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342900" lvl="0" marL="342900" marR="0" rtl="0" algn="l">
              <a:spcBef>
                <a:spcPts val="40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342900" lvl="0" marL="342900" marR="0" rtl="0" algn="l">
              <a:spcBef>
                <a:spcPts val="40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342900" lvl="0" marL="342900" marR="0" rtl="0" algn="l">
              <a:spcBef>
                <a:spcPts val="40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342900" lvl="0" marL="342900" marR="0" rtl="0" algn="l">
              <a:spcBef>
                <a:spcPts val="40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342900" lvl="0" marL="342900" marR="0" rtl="0" algn="l">
              <a:spcBef>
                <a:spcPts val="40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342900" lvl="0" marL="342900" marR="0" rtl="0" algn="l">
              <a:spcBef>
                <a:spcPts val="40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342900" lvl="0" marL="342900" marR="0" rtl="0" algn="l">
              <a:spcBef>
                <a:spcPts val="400"/>
              </a:spcBef>
              <a:spcAft>
                <a:spcPts val="0"/>
              </a:spcAft>
              <a:buClr>
                <a:schemeClr val="dk1"/>
              </a:buClr>
              <a:buSzPts val="1800"/>
              <a:buFont typeface="Arial"/>
              <a:buNone/>
            </a:pPr>
            <a:r>
              <a:rPr lang="en-US" sz="1800">
                <a:solidFill>
                  <a:schemeClr val="dk1"/>
                </a:solidFill>
                <a:latin typeface="Arial"/>
                <a:ea typeface="Arial"/>
                <a:cs typeface="Arial"/>
                <a:sym typeface="Arial"/>
              </a:rPr>
              <a:t>	</a:t>
            </a:r>
            <a:r>
              <a:rPr lang="en-US" sz="2000">
                <a:solidFill>
                  <a:schemeClr val="dk1"/>
                </a:solidFill>
                <a:latin typeface="Arial"/>
                <a:ea typeface="Arial"/>
                <a:cs typeface="Arial"/>
                <a:sym typeface="Arial"/>
              </a:rPr>
              <a:t>monitor </a:t>
            </a:r>
            <a:r>
              <a:rPr lang="en-US" sz="2000">
                <a:solidFill>
                  <a:srgbClr val="0000FF"/>
                </a:solidFill>
                <a:latin typeface="Arial"/>
                <a:ea typeface="Arial"/>
                <a:cs typeface="Arial"/>
                <a:sym typeface="Arial"/>
              </a:rPr>
              <a:t>dp</a:t>
            </a:r>
            <a:r>
              <a:rPr lang="en-US" sz="2000">
                <a:solidFill>
                  <a:schemeClr val="dk1"/>
                </a:solidFill>
                <a:latin typeface="Arial"/>
                <a:ea typeface="Arial"/>
                <a:cs typeface="Arial"/>
                <a:sym typeface="Arial"/>
              </a:rPr>
              <a:t> {</a:t>
            </a:r>
            <a:endParaRPr/>
          </a:p>
          <a:p>
            <a:pPr indent="-342900" lvl="0" marL="342900" marR="0" rtl="0" algn="l">
              <a:spcBef>
                <a:spcPts val="400"/>
              </a:spcBef>
              <a:spcAft>
                <a:spcPts val="0"/>
              </a:spcAft>
              <a:buClr>
                <a:schemeClr val="dk1"/>
              </a:buClr>
              <a:buSzPts val="2000"/>
              <a:buFont typeface="Arial"/>
              <a:buNone/>
            </a:pPr>
            <a:r>
              <a:rPr lang="en-US" sz="2000">
                <a:solidFill>
                  <a:schemeClr val="dk1"/>
                </a:solidFill>
                <a:latin typeface="Arial"/>
                <a:ea typeface="Arial"/>
                <a:cs typeface="Arial"/>
                <a:sym typeface="Arial"/>
              </a:rPr>
              <a:t>			enum {thinking, hungry, eating} state[5];</a:t>
            </a:r>
            <a:endParaRPr/>
          </a:p>
          <a:p>
            <a:pPr indent="-342900" lvl="0" marL="342900" marR="0" rtl="0" algn="l">
              <a:spcBef>
                <a:spcPts val="400"/>
              </a:spcBef>
              <a:spcAft>
                <a:spcPts val="0"/>
              </a:spcAft>
              <a:buClr>
                <a:schemeClr val="dk1"/>
              </a:buClr>
              <a:buSzPts val="2000"/>
              <a:buFont typeface="Arial"/>
              <a:buNone/>
            </a:pPr>
            <a:r>
              <a:rPr lang="en-US" sz="2000">
                <a:solidFill>
                  <a:schemeClr val="dk1"/>
                </a:solidFill>
                <a:latin typeface="Arial"/>
                <a:ea typeface="Arial"/>
                <a:cs typeface="Arial"/>
                <a:sym typeface="Arial"/>
              </a:rPr>
              <a:t>			condition self[5];</a:t>
            </a:r>
            <a:endParaRPr sz="2000">
              <a:solidFill>
                <a:schemeClr val="dk1"/>
              </a:solidFill>
              <a:latin typeface="Times New Roman"/>
              <a:ea typeface="Times New Roman"/>
              <a:cs typeface="Times New Roman"/>
              <a:sym typeface="Times New Roman"/>
            </a:endParaRPr>
          </a:p>
        </p:txBody>
      </p:sp>
      <p:pic>
        <p:nvPicPr>
          <p:cNvPr descr="image.png" id="630" name="Google Shape;630;p38"/>
          <p:cNvPicPr preferRelativeResize="0"/>
          <p:nvPr/>
        </p:nvPicPr>
        <p:blipFill rotWithShape="1">
          <a:blip r:embed="rId3">
            <a:alphaModFix/>
          </a:blip>
          <a:srcRect b="707" l="9184" r="9150" t="1529"/>
          <a:stretch/>
        </p:blipFill>
        <p:spPr>
          <a:xfrm>
            <a:off x="2873375" y="1619250"/>
            <a:ext cx="3336925" cy="3195637"/>
          </a:xfrm>
          <a:prstGeom prst="rect">
            <a:avLst/>
          </a:prstGeom>
          <a:noFill/>
          <a:ln cap="flat" cmpd="sng" w="57150">
            <a:solidFill>
              <a:srgbClr val="000000"/>
            </a:solidFill>
            <a:prstDash val="solid"/>
            <a:round/>
            <a:headEnd len="sm" w="sm" type="none"/>
            <a:tailEnd len="sm" w="sm" type="none"/>
          </a:ln>
        </p:spPr>
      </p:pic>
      <p:sp>
        <p:nvSpPr>
          <p:cNvPr id="631" name="Google Shape;631;p38"/>
          <p:cNvSpPr/>
          <p:nvPr/>
        </p:nvSpPr>
        <p:spPr>
          <a:xfrm>
            <a:off x="4970463" y="4325937"/>
            <a:ext cx="244475" cy="3952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FF"/>
              </a:buClr>
              <a:buSzPts val="2000"/>
              <a:buFont typeface="Arial"/>
              <a:buNone/>
            </a:pPr>
            <a:r>
              <a:rPr lang="en-US" sz="2000">
                <a:solidFill>
                  <a:srgbClr val="0000FF"/>
                </a:solidFill>
                <a:latin typeface="Helvetica Neue"/>
                <a:ea typeface="Helvetica Neue"/>
                <a:cs typeface="Helvetica Neue"/>
                <a:sym typeface="Helvetica Neue"/>
              </a:rPr>
              <a:t>0</a:t>
            </a:r>
            <a:endParaRPr sz="1800">
              <a:solidFill>
                <a:srgbClr val="000000"/>
              </a:solidFill>
              <a:latin typeface="Helvetica Neue"/>
              <a:ea typeface="Helvetica Neue"/>
              <a:cs typeface="Helvetica Neue"/>
              <a:sym typeface="Helvetica Neue"/>
            </a:endParaRPr>
          </a:p>
        </p:txBody>
      </p:sp>
      <p:sp>
        <p:nvSpPr>
          <p:cNvPr id="632" name="Google Shape;632;p38"/>
          <p:cNvSpPr/>
          <p:nvPr/>
        </p:nvSpPr>
        <p:spPr>
          <a:xfrm>
            <a:off x="6272213" y="3454400"/>
            <a:ext cx="244475" cy="39528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FF"/>
              </a:buClr>
              <a:buSzPts val="2000"/>
              <a:buFont typeface="Arial"/>
              <a:buNone/>
            </a:pPr>
            <a:r>
              <a:rPr lang="en-US" sz="2000">
                <a:solidFill>
                  <a:srgbClr val="0000FF"/>
                </a:solidFill>
                <a:latin typeface="Helvetica Neue"/>
                <a:ea typeface="Helvetica Neue"/>
                <a:cs typeface="Helvetica Neue"/>
                <a:sym typeface="Helvetica Neue"/>
              </a:rPr>
              <a:t>1</a:t>
            </a:r>
            <a:endParaRPr sz="1800">
              <a:solidFill>
                <a:srgbClr val="000000"/>
              </a:solidFill>
              <a:latin typeface="Helvetica Neue"/>
              <a:ea typeface="Helvetica Neue"/>
              <a:cs typeface="Helvetica Neue"/>
              <a:sym typeface="Helvetica Neue"/>
            </a:endParaRPr>
          </a:p>
        </p:txBody>
      </p:sp>
      <p:sp>
        <p:nvSpPr>
          <p:cNvPr id="633" name="Google Shape;633;p38"/>
          <p:cNvSpPr/>
          <p:nvPr/>
        </p:nvSpPr>
        <p:spPr>
          <a:xfrm>
            <a:off x="5768975" y="1808162"/>
            <a:ext cx="244475" cy="3952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FF"/>
              </a:buClr>
              <a:buSzPts val="2000"/>
              <a:buFont typeface="Arial"/>
              <a:buNone/>
            </a:pPr>
            <a:r>
              <a:rPr lang="en-US" sz="2000">
                <a:solidFill>
                  <a:srgbClr val="0000FF"/>
                </a:solidFill>
                <a:latin typeface="Helvetica Neue"/>
                <a:ea typeface="Helvetica Neue"/>
                <a:cs typeface="Helvetica Neue"/>
                <a:sym typeface="Helvetica Neue"/>
              </a:rPr>
              <a:t>2</a:t>
            </a:r>
            <a:endParaRPr sz="1800">
              <a:solidFill>
                <a:srgbClr val="000000"/>
              </a:solidFill>
              <a:latin typeface="Helvetica Neue"/>
              <a:ea typeface="Helvetica Neue"/>
              <a:cs typeface="Helvetica Neue"/>
              <a:sym typeface="Helvetica Neue"/>
            </a:endParaRPr>
          </a:p>
        </p:txBody>
      </p:sp>
      <p:sp>
        <p:nvSpPr>
          <p:cNvPr id="634" name="Google Shape;634;p38"/>
          <p:cNvSpPr/>
          <p:nvPr/>
        </p:nvSpPr>
        <p:spPr>
          <a:xfrm>
            <a:off x="2992438" y="1801812"/>
            <a:ext cx="244475" cy="3952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FF"/>
              </a:buClr>
              <a:buSzPts val="2000"/>
              <a:buFont typeface="Arial"/>
              <a:buNone/>
            </a:pPr>
            <a:r>
              <a:rPr lang="en-US" sz="2000">
                <a:solidFill>
                  <a:srgbClr val="0000FF"/>
                </a:solidFill>
                <a:latin typeface="Helvetica Neue"/>
                <a:ea typeface="Helvetica Neue"/>
                <a:cs typeface="Helvetica Neue"/>
                <a:sym typeface="Helvetica Neue"/>
              </a:rPr>
              <a:t>3</a:t>
            </a:r>
            <a:endParaRPr sz="1800">
              <a:solidFill>
                <a:srgbClr val="000000"/>
              </a:solidFill>
              <a:latin typeface="Helvetica Neue"/>
              <a:ea typeface="Helvetica Neue"/>
              <a:cs typeface="Helvetica Neue"/>
              <a:sym typeface="Helvetica Neue"/>
            </a:endParaRPr>
          </a:p>
        </p:txBody>
      </p:sp>
      <p:sp>
        <p:nvSpPr>
          <p:cNvPr id="635" name="Google Shape;635;p38"/>
          <p:cNvSpPr/>
          <p:nvPr/>
        </p:nvSpPr>
        <p:spPr>
          <a:xfrm>
            <a:off x="2466975" y="3455987"/>
            <a:ext cx="244475" cy="3952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FF"/>
              </a:buClr>
              <a:buSzPts val="2000"/>
              <a:buFont typeface="Arial"/>
              <a:buNone/>
            </a:pPr>
            <a:r>
              <a:rPr lang="en-US" sz="2000">
                <a:solidFill>
                  <a:srgbClr val="0000FF"/>
                </a:solidFill>
                <a:latin typeface="Helvetica Neue"/>
                <a:ea typeface="Helvetica Neue"/>
                <a:cs typeface="Helvetica Neue"/>
                <a:sym typeface="Helvetica Neue"/>
              </a:rPr>
              <a:t>4</a:t>
            </a:r>
            <a:endParaRPr sz="1800">
              <a:solidFill>
                <a:srgbClr val="000000"/>
              </a:solidFill>
              <a:latin typeface="Helvetica Neue"/>
              <a:ea typeface="Helvetica Neue"/>
              <a:cs typeface="Helvetica Neue"/>
              <a:sym typeface="Helvetica Neue"/>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39"/>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Monitor và dining philosophers (tt)</a:t>
            </a:r>
            <a:endParaRPr/>
          </a:p>
        </p:txBody>
      </p:sp>
      <p:sp>
        <p:nvSpPr>
          <p:cNvPr id="641" name="Google Shape;641;p39"/>
          <p:cNvSpPr txBox="1"/>
          <p:nvPr>
            <p:ph idx="1" type="body"/>
          </p:nvPr>
        </p:nvSpPr>
        <p:spPr>
          <a:xfrm>
            <a:off x="251520" y="1412776"/>
            <a:ext cx="8435280" cy="4911824"/>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None/>
            </a:pPr>
            <a:r>
              <a:rPr lang="en-US" sz="2400">
                <a:latin typeface="Arial"/>
                <a:ea typeface="Arial"/>
                <a:cs typeface="Arial"/>
                <a:sym typeface="Arial"/>
              </a:rPr>
              <a:t>	void </a:t>
            </a:r>
            <a:r>
              <a:rPr lang="en-US" sz="2400">
                <a:solidFill>
                  <a:srgbClr val="0000FF"/>
                </a:solidFill>
                <a:latin typeface="Arial"/>
                <a:ea typeface="Arial"/>
                <a:cs typeface="Arial"/>
                <a:sym typeface="Arial"/>
              </a:rPr>
              <a:t>pickup</a:t>
            </a:r>
            <a:r>
              <a:rPr lang="en-US" sz="2400">
                <a:latin typeface="Arial"/>
                <a:ea typeface="Arial"/>
                <a:cs typeface="Arial"/>
                <a:sym typeface="Arial"/>
              </a:rPr>
              <a:t>(int i) {</a:t>
            </a:r>
            <a:endParaRPr/>
          </a:p>
          <a:p>
            <a:pPr indent="-342900" lvl="0" marL="342900" rtl="0" algn="l">
              <a:spcBef>
                <a:spcPts val="400"/>
              </a:spcBef>
              <a:spcAft>
                <a:spcPts val="0"/>
              </a:spcAft>
              <a:buClr>
                <a:schemeClr val="dk1"/>
              </a:buClr>
              <a:buSzPts val="2400"/>
              <a:buNone/>
            </a:pPr>
            <a:r>
              <a:rPr lang="en-US" sz="2400">
                <a:latin typeface="Arial"/>
                <a:ea typeface="Arial"/>
                <a:cs typeface="Arial"/>
                <a:sym typeface="Arial"/>
              </a:rPr>
              <a:t>		state[ i ] = hungry;</a:t>
            </a:r>
            <a:endParaRPr/>
          </a:p>
          <a:p>
            <a:pPr indent="-342900" lvl="0" marL="342900" rtl="0" algn="l">
              <a:spcBef>
                <a:spcPts val="400"/>
              </a:spcBef>
              <a:spcAft>
                <a:spcPts val="0"/>
              </a:spcAft>
              <a:buClr>
                <a:schemeClr val="dk1"/>
              </a:buClr>
              <a:buSzPts val="2400"/>
              <a:buNone/>
            </a:pPr>
            <a:r>
              <a:rPr lang="en-US" sz="2400">
                <a:latin typeface="Arial"/>
                <a:ea typeface="Arial"/>
                <a:cs typeface="Arial"/>
                <a:sym typeface="Arial"/>
              </a:rPr>
              <a:t>		test[ i ];</a:t>
            </a:r>
            <a:endParaRPr/>
          </a:p>
          <a:p>
            <a:pPr indent="-342900" lvl="0" marL="342900" rtl="0" algn="l">
              <a:spcBef>
                <a:spcPts val="400"/>
              </a:spcBef>
              <a:spcAft>
                <a:spcPts val="0"/>
              </a:spcAft>
              <a:buClr>
                <a:schemeClr val="dk1"/>
              </a:buClr>
              <a:buSzPts val="2400"/>
              <a:buNone/>
            </a:pPr>
            <a:r>
              <a:rPr lang="en-US" sz="2400">
                <a:latin typeface="Arial"/>
                <a:ea typeface="Arial"/>
                <a:cs typeface="Arial"/>
                <a:sym typeface="Arial"/>
              </a:rPr>
              <a:t>		if (state[ i ] != eating)</a:t>
            </a:r>
            <a:endParaRPr/>
          </a:p>
          <a:p>
            <a:pPr indent="-342900" lvl="0" marL="342900" rtl="0" algn="l">
              <a:spcBef>
                <a:spcPts val="400"/>
              </a:spcBef>
              <a:spcAft>
                <a:spcPts val="0"/>
              </a:spcAft>
              <a:buClr>
                <a:schemeClr val="dk1"/>
              </a:buClr>
              <a:buSzPts val="2400"/>
              <a:buNone/>
            </a:pPr>
            <a:r>
              <a:rPr lang="en-US" sz="2400">
                <a:latin typeface="Arial"/>
                <a:ea typeface="Arial"/>
                <a:cs typeface="Arial"/>
                <a:sym typeface="Arial"/>
              </a:rPr>
              <a:t>			self[ i ].wait();</a:t>
            </a:r>
            <a:endParaRPr/>
          </a:p>
          <a:p>
            <a:pPr indent="-342900" lvl="0" marL="342900" rtl="0" algn="l">
              <a:spcBef>
                <a:spcPts val="400"/>
              </a:spcBef>
              <a:spcAft>
                <a:spcPts val="0"/>
              </a:spcAft>
              <a:buClr>
                <a:schemeClr val="dk1"/>
              </a:buClr>
              <a:buSzPts val="2400"/>
              <a:buNone/>
            </a:pPr>
            <a:r>
              <a:rPr lang="en-US" sz="2400">
                <a:latin typeface="Arial"/>
                <a:ea typeface="Arial"/>
                <a:cs typeface="Arial"/>
                <a:sym typeface="Arial"/>
              </a:rPr>
              <a:t>	}</a:t>
            </a:r>
            <a:endParaRPr/>
          </a:p>
          <a:p>
            <a:pPr indent="-342900" lvl="0" marL="342900" rtl="0" algn="l">
              <a:spcBef>
                <a:spcPts val="400"/>
              </a:spcBef>
              <a:spcAft>
                <a:spcPts val="0"/>
              </a:spcAft>
              <a:buClr>
                <a:schemeClr val="dk1"/>
              </a:buClr>
              <a:buSzPts val="2400"/>
              <a:buNone/>
            </a:pPr>
            <a:r>
              <a:rPr lang="en-US" sz="2400">
                <a:latin typeface="Arial"/>
                <a:ea typeface="Arial"/>
                <a:cs typeface="Arial"/>
                <a:sym typeface="Arial"/>
              </a:rPr>
              <a:t>	void </a:t>
            </a:r>
            <a:r>
              <a:rPr lang="en-US" sz="2400">
                <a:solidFill>
                  <a:srgbClr val="0000FF"/>
                </a:solidFill>
                <a:latin typeface="Arial"/>
                <a:ea typeface="Arial"/>
                <a:cs typeface="Arial"/>
                <a:sym typeface="Arial"/>
              </a:rPr>
              <a:t>putdown</a:t>
            </a:r>
            <a:r>
              <a:rPr lang="en-US" sz="2400">
                <a:latin typeface="Arial"/>
                <a:ea typeface="Arial"/>
                <a:cs typeface="Arial"/>
                <a:sym typeface="Arial"/>
              </a:rPr>
              <a:t>(int i) {</a:t>
            </a:r>
            <a:endParaRPr/>
          </a:p>
          <a:p>
            <a:pPr indent="-342900" lvl="0" marL="342900" rtl="0" algn="l">
              <a:spcBef>
                <a:spcPts val="400"/>
              </a:spcBef>
              <a:spcAft>
                <a:spcPts val="0"/>
              </a:spcAft>
              <a:buClr>
                <a:schemeClr val="dk1"/>
              </a:buClr>
              <a:buSzPts val="2400"/>
              <a:buNone/>
            </a:pPr>
            <a:r>
              <a:rPr lang="en-US" sz="2400">
                <a:latin typeface="Arial"/>
                <a:ea typeface="Arial"/>
                <a:cs typeface="Arial"/>
                <a:sym typeface="Arial"/>
              </a:rPr>
              <a:t>		state[ i ] = thinking;</a:t>
            </a:r>
            <a:endParaRPr/>
          </a:p>
          <a:p>
            <a:pPr indent="-342900" lvl="0" marL="342900" rtl="0" algn="l">
              <a:spcBef>
                <a:spcPts val="400"/>
              </a:spcBef>
              <a:spcAft>
                <a:spcPts val="0"/>
              </a:spcAft>
              <a:buClr>
                <a:schemeClr val="dk1"/>
              </a:buClr>
              <a:buSzPts val="2400"/>
              <a:buNone/>
            </a:pPr>
            <a:r>
              <a:rPr lang="en-US" sz="2400">
                <a:latin typeface="Arial"/>
                <a:ea typeface="Arial"/>
                <a:cs typeface="Arial"/>
                <a:sym typeface="Arial"/>
              </a:rPr>
              <a:t>		</a:t>
            </a:r>
            <a:r>
              <a:rPr lang="en-US" sz="2400">
                <a:solidFill>
                  <a:srgbClr val="00B050"/>
                </a:solidFill>
                <a:latin typeface="Arial"/>
                <a:ea typeface="Arial"/>
                <a:cs typeface="Arial"/>
                <a:sym typeface="Arial"/>
              </a:rPr>
              <a:t>// test left and right neighbors</a:t>
            </a:r>
            <a:endParaRPr/>
          </a:p>
          <a:p>
            <a:pPr indent="-342900" lvl="0" marL="342900" rtl="0" algn="l">
              <a:spcBef>
                <a:spcPts val="400"/>
              </a:spcBef>
              <a:spcAft>
                <a:spcPts val="0"/>
              </a:spcAft>
              <a:buClr>
                <a:schemeClr val="dk1"/>
              </a:buClr>
              <a:buSzPts val="2400"/>
              <a:buNone/>
            </a:pPr>
            <a:r>
              <a:rPr lang="en-US" sz="2400">
                <a:latin typeface="Arial"/>
                <a:ea typeface="Arial"/>
                <a:cs typeface="Arial"/>
                <a:sym typeface="Arial"/>
              </a:rPr>
              <a:t>		test((i + 4) % 5);	// left neighbor</a:t>
            </a:r>
            <a:endParaRPr/>
          </a:p>
          <a:p>
            <a:pPr indent="-342900" lvl="0" marL="342900" rtl="0" algn="l">
              <a:spcBef>
                <a:spcPts val="400"/>
              </a:spcBef>
              <a:spcAft>
                <a:spcPts val="0"/>
              </a:spcAft>
              <a:buClr>
                <a:schemeClr val="dk1"/>
              </a:buClr>
              <a:buSzPts val="2400"/>
              <a:buNone/>
            </a:pPr>
            <a:r>
              <a:rPr lang="en-US" sz="2400">
                <a:latin typeface="Arial"/>
                <a:ea typeface="Arial"/>
                <a:cs typeface="Arial"/>
                <a:sym typeface="Arial"/>
              </a:rPr>
              <a:t>		test((i + 1) % 5);	// right …</a:t>
            </a:r>
            <a:endParaRPr/>
          </a:p>
          <a:p>
            <a:pPr indent="-342900" lvl="0" marL="342900" rtl="0" algn="l">
              <a:spcBef>
                <a:spcPts val="400"/>
              </a:spcBef>
              <a:spcAft>
                <a:spcPts val="0"/>
              </a:spcAft>
              <a:buClr>
                <a:schemeClr val="dk1"/>
              </a:buClr>
              <a:buSzPts val="2400"/>
              <a:buNone/>
            </a:pPr>
            <a:r>
              <a:rPr lang="en-US" sz="2400">
                <a:latin typeface="Arial"/>
                <a:ea typeface="Arial"/>
                <a:cs typeface="Arial"/>
                <a:sym typeface="Arial"/>
              </a:rPr>
              <a:t>	}</a:t>
            </a:r>
            <a:endParaRPr sz="2400"/>
          </a:p>
          <a:p>
            <a:pPr indent="-190500" lvl="0" marL="342900" rtl="0" algn="l">
              <a:spcBef>
                <a:spcPts val="480"/>
              </a:spcBef>
              <a:spcAft>
                <a:spcPts val="0"/>
              </a:spcAft>
              <a:buSzPts val="2400"/>
              <a:buNone/>
            </a:pPr>
            <a:r>
              <a:t/>
            </a:r>
            <a:endParaRPr sz="2400"/>
          </a:p>
        </p:txBody>
      </p:sp>
      <p:sp>
        <p:nvSpPr>
          <p:cNvPr id="642" name="Google Shape;642;p39"/>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5/4/2020</a:t>
            </a:r>
            <a:endParaRPr/>
          </a:p>
        </p:txBody>
      </p:sp>
      <p:sp>
        <p:nvSpPr>
          <p:cNvPr id="643" name="Google Shape;643;p39"/>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644" name="Google Shape;644;p39"/>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4"/>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Nội dung chương 5 (2)</a:t>
            </a:r>
            <a:endParaRPr/>
          </a:p>
        </p:txBody>
      </p:sp>
      <p:sp>
        <p:nvSpPr>
          <p:cNvPr id="88" name="Google Shape;88;p4"/>
          <p:cNvSpPr txBox="1"/>
          <p:nvPr>
            <p:ph idx="1" type="body"/>
          </p:nvPr>
        </p:nvSpPr>
        <p:spPr>
          <a:xfrm>
            <a:off x="251520" y="1371600"/>
            <a:ext cx="8640960" cy="4824536"/>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SzPts val="2800"/>
              <a:buChar char="■"/>
            </a:pPr>
            <a:r>
              <a:rPr lang="en-US"/>
              <a:t>Các giải pháp “Sleep &amp; Wake up”</a:t>
            </a:r>
            <a:endParaRPr/>
          </a:p>
          <a:p>
            <a:pPr indent="-285750" lvl="1" marL="742950" rtl="0" algn="l">
              <a:lnSpc>
                <a:spcPct val="150000"/>
              </a:lnSpc>
              <a:spcBef>
                <a:spcPts val="560"/>
              </a:spcBef>
              <a:spcAft>
                <a:spcPts val="0"/>
              </a:spcAft>
              <a:buSzPts val="2800"/>
              <a:buChar char="🞐"/>
            </a:pPr>
            <a:r>
              <a:rPr lang="en-US" sz="2800"/>
              <a:t>Semaphore</a:t>
            </a:r>
            <a:endParaRPr/>
          </a:p>
          <a:p>
            <a:pPr indent="-285750" lvl="1" marL="742950" rtl="0" algn="l">
              <a:lnSpc>
                <a:spcPct val="150000"/>
              </a:lnSpc>
              <a:spcBef>
                <a:spcPts val="560"/>
              </a:spcBef>
              <a:spcAft>
                <a:spcPts val="0"/>
              </a:spcAft>
              <a:buSzPts val="2800"/>
              <a:buChar char="🞐"/>
            </a:pPr>
            <a:r>
              <a:rPr lang="en-US" sz="2800"/>
              <a:t>Các bài toán đồng bộ kinh điển</a:t>
            </a:r>
            <a:endParaRPr/>
          </a:p>
          <a:p>
            <a:pPr indent="-285750" lvl="1" marL="742950" rtl="0" algn="l">
              <a:lnSpc>
                <a:spcPct val="150000"/>
              </a:lnSpc>
              <a:spcBef>
                <a:spcPts val="560"/>
              </a:spcBef>
              <a:spcAft>
                <a:spcPts val="0"/>
              </a:spcAft>
              <a:buSzPts val="2800"/>
              <a:buChar char="🞐"/>
            </a:pPr>
            <a:r>
              <a:rPr lang="en-US" sz="2800"/>
              <a:t>Critical Region</a:t>
            </a:r>
            <a:endParaRPr/>
          </a:p>
          <a:p>
            <a:pPr indent="-285750" lvl="1" marL="742950" rtl="0" algn="l">
              <a:lnSpc>
                <a:spcPct val="150000"/>
              </a:lnSpc>
              <a:spcBef>
                <a:spcPts val="560"/>
              </a:spcBef>
              <a:spcAft>
                <a:spcPts val="0"/>
              </a:spcAft>
              <a:buSzPts val="2800"/>
              <a:buChar char="🞐"/>
            </a:pPr>
            <a:r>
              <a:rPr lang="en-US" sz="2800"/>
              <a:t>Monitor</a:t>
            </a:r>
            <a:endParaRPr sz="2800"/>
          </a:p>
          <a:p>
            <a:pPr indent="-342900" lvl="0" marL="342900" rtl="0" algn="l">
              <a:spcBef>
                <a:spcPts val="560"/>
              </a:spcBef>
              <a:spcAft>
                <a:spcPts val="0"/>
              </a:spcAft>
              <a:buSzPts val="2800"/>
              <a:buChar char="■"/>
            </a:pPr>
            <a:r>
              <a:rPr lang="en-US"/>
              <a:t>Áp dụng các giải pháp này vào các bài toán đồng bộ kinh điển</a:t>
            </a:r>
            <a:endParaRPr/>
          </a:p>
          <a:p>
            <a:pPr indent="-190500" lvl="0" marL="342900" rtl="0" algn="l">
              <a:spcBef>
                <a:spcPts val="480"/>
              </a:spcBef>
              <a:spcAft>
                <a:spcPts val="0"/>
              </a:spcAft>
              <a:buSzPts val="2400"/>
              <a:buNone/>
            </a:pPr>
            <a:r>
              <a:t/>
            </a:r>
            <a:endParaRPr sz="2400"/>
          </a:p>
          <a:p>
            <a:pPr indent="-190500" lvl="0" marL="342900" rtl="0" algn="l">
              <a:spcBef>
                <a:spcPts val="480"/>
              </a:spcBef>
              <a:spcAft>
                <a:spcPts val="0"/>
              </a:spcAft>
              <a:buSzPts val="2400"/>
              <a:buNone/>
            </a:pPr>
            <a:r>
              <a:t/>
            </a:r>
            <a:endParaRPr sz="2400"/>
          </a:p>
          <a:p>
            <a:pPr indent="-190500" lvl="0" marL="342900" rtl="0" algn="l">
              <a:spcBef>
                <a:spcPts val="480"/>
              </a:spcBef>
              <a:spcAft>
                <a:spcPts val="0"/>
              </a:spcAft>
              <a:buSzPts val="2400"/>
              <a:buNone/>
            </a:pPr>
            <a:r>
              <a:t/>
            </a:r>
            <a:endParaRPr sz="2400"/>
          </a:p>
        </p:txBody>
      </p:sp>
      <p:sp>
        <p:nvSpPr>
          <p:cNvPr id="89" name="Google Shape;89;p4"/>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5/4/2020</a:t>
            </a:r>
            <a:endParaRPr/>
          </a:p>
        </p:txBody>
      </p:sp>
      <p:sp>
        <p:nvSpPr>
          <p:cNvPr id="90" name="Google Shape;90;p4"/>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91" name="Google Shape;91;p4"/>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40"/>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Monitor và dining philosophers (tt)</a:t>
            </a:r>
            <a:endParaRPr/>
          </a:p>
        </p:txBody>
      </p:sp>
      <p:sp>
        <p:nvSpPr>
          <p:cNvPr id="650" name="Google Shape;650;p40"/>
          <p:cNvSpPr txBox="1"/>
          <p:nvPr>
            <p:ph idx="1" type="body"/>
          </p:nvPr>
        </p:nvSpPr>
        <p:spPr>
          <a:xfrm>
            <a:off x="251520" y="1412776"/>
            <a:ext cx="8435280" cy="4911824"/>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None/>
            </a:pPr>
            <a:r>
              <a:rPr lang="en-US" sz="2400">
                <a:latin typeface="Arial"/>
                <a:ea typeface="Arial"/>
                <a:cs typeface="Arial"/>
                <a:sym typeface="Arial"/>
              </a:rPr>
              <a:t>		void </a:t>
            </a:r>
            <a:r>
              <a:rPr lang="en-US" sz="2400">
                <a:solidFill>
                  <a:srgbClr val="0000FF"/>
                </a:solidFill>
                <a:latin typeface="Arial"/>
                <a:ea typeface="Arial"/>
                <a:cs typeface="Arial"/>
                <a:sym typeface="Arial"/>
              </a:rPr>
              <a:t>test </a:t>
            </a:r>
            <a:r>
              <a:rPr lang="en-US" sz="2400">
                <a:latin typeface="Arial"/>
                <a:ea typeface="Arial"/>
                <a:cs typeface="Arial"/>
                <a:sym typeface="Arial"/>
              </a:rPr>
              <a:t>(int i) {</a:t>
            </a:r>
            <a:endParaRPr/>
          </a:p>
          <a:p>
            <a:pPr indent="-342900" lvl="0" marL="342900" rtl="0" algn="l">
              <a:spcBef>
                <a:spcPts val="400"/>
              </a:spcBef>
              <a:spcAft>
                <a:spcPts val="0"/>
              </a:spcAft>
              <a:buClr>
                <a:schemeClr val="dk1"/>
              </a:buClr>
              <a:buSzPts val="2400"/>
              <a:buNone/>
            </a:pPr>
            <a:r>
              <a:rPr lang="en-US" sz="2400">
                <a:latin typeface="Arial"/>
                <a:ea typeface="Arial"/>
                <a:cs typeface="Arial"/>
                <a:sym typeface="Arial"/>
              </a:rPr>
              <a:t>			if ( (state[(i + 4) % 5] != eating) &amp;&amp;</a:t>
            </a:r>
            <a:endParaRPr/>
          </a:p>
          <a:p>
            <a:pPr indent="-342900" lvl="0" marL="342900" rtl="0" algn="l">
              <a:spcBef>
                <a:spcPts val="400"/>
              </a:spcBef>
              <a:spcAft>
                <a:spcPts val="0"/>
              </a:spcAft>
              <a:buClr>
                <a:schemeClr val="dk1"/>
              </a:buClr>
              <a:buSzPts val="2400"/>
              <a:buNone/>
            </a:pPr>
            <a:r>
              <a:rPr lang="en-US" sz="2400">
                <a:latin typeface="Arial"/>
                <a:ea typeface="Arial"/>
                <a:cs typeface="Arial"/>
                <a:sym typeface="Arial"/>
              </a:rPr>
              <a:t>		  	     (state[ i ] == hungry) &amp;&amp;</a:t>
            </a:r>
            <a:endParaRPr/>
          </a:p>
          <a:p>
            <a:pPr indent="-342900" lvl="0" marL="342900" rtl="0" algn="l">
              <a:spcBef>
                <a:spcPts val="400"/>
              </a:spcBef>
              <a:spcAft>
                <a:spcPts val="0"/>
              </a:spcAft>
              <a:buClr>
                <a:schemeClr val="dk1"/>
              </a:buClr>
              <a:buSzPts val="2400"/>
              <a:buNone/>
            </a:pPr>
            <a:r>
              <a:rPr lang="en-US" sz="2400">
                <a:latin typeface="Arial"/>
                <a:ea typeface="Arial"/>
                <a:cs typeface="Arial"/>
                <a:sym typeface="Arial"/>
              </a:rPr>
              <a:t>		     	     (state[(i + 1) % 5] != eating) ) {</a:t>
            </a:r>
            <a:endParaRPr/>
          </a:p>
          <a:p>
            <a:pPr indent="-342900" lvl="0" marL="342900" rtl="0" algn="l">
              <a:spcBef>
                <a:spcPts val="400"/>
              </a:spcBef>
              <a:spcAft>
                <a:spcPts val="0"/>
              </a:spcAft>
              <a:buClr>
                <a:schemeClr val="dk1"/>
              </a:buClr>
              <a:buSzPts val="2400"/>
              <a:buNone/>
            </a:pPr>
            <a:r>
              <a:rPr lang="en-US" sz="2400">
                <a:latin typeface="Arial"/>
                <a:ea typeface="Arial"/>
                <a:cs typeface="Arial"/>
                <a:sym typeface="Arial"/>
              </a:rPr>
              <a:t>				   state[ i ] = eating;</a:t>
            </a:r>
            <a:endParaRPr/>
          </a:p>
          <a:p>
            <a:pPr indent="-342900" lvl="0" marL="342900" rtl="0" algn="l">
              <a:spcBef>
                <a:spcPts val="400"/>
              </a:spcBef>
              <a:spcAft>
                <a:spcPts val="0"/>
              </a:spcAft>
              <a:buClr>
                <a:schemeClr val="dk1"/>
              </a:buClr>
              <a:buSzPts val="2400"/>
              <a:buNone/>
            </a:pPr>
            <a:r>
              <a:rPr lang="en-US" sz="2400">
                <a:latin typeface="Arial"/>
                <a:ea typeface="Arial"/>
                <a:cs typeface="Arial"/>
                <a:sym typeface="Arial"/>
              </a:rPr>
              <a:t>				   self[ i ].signal();</a:t>
            </a:r>
            <a:endParaRPr/>
          </a:p>
          <a:p>
            <a:pPr indent="-342900" lvl="0" marL="342900" rtl="0" algn="l">
              <a:spcBef>
                <a:spcPts val="400"/>
              </a:spcBef>
              <a:spcAft>
                <a:spcPts val="0"/>
              </a:spcAft>
              <a:buClr>
                <a:schemeClr val="dk1"/>
              </a:buClr>
              <a:buSzPts val="2400"/>
              <a:buNone/>
            </a:pPr>
            <a:r>
              <a:rPr lang="en-US" sz="2400">
                <a:latin typeface="Arial"/>
                <a:ea typeface="Arial"/>
                <a:cs typeface="Arial"/>
                <a:sym typeface="Arial"/>
              </a:rPr>
              <a:t>			}</a:t>
            </a:r>
            <a:endParaRPr/>
          </a:p>
          <a:p>
            <a:pPr indent="-342900" lvl="0" marL="342900" rtl="0" algn="l">
              <a:spcBef>
                <a:spcPts val="400"/>
              </a:spcBef>
              <a:spcAft>
                <a:spcPts val="0"/>
              </a:spcAft>
              <a:buClr>
                <a:schemeClr val="dk1"/>
              </a:buClr>
              <a:buSzPts val="2400"/>
              <a:buNone/>
            </a:pPr>
            <a:r>
              <a:rPr lang="en-US" sz="2400">
                <a:latin typeface="Arial"/>
                <a:ea typeface="Arial"/>
                <a:cs typeface="Arial"/>
                <a:sym typeface="Arial"/>
              </a:rPr>
              <a:t>		void </a:t>
            </a:r>
            <a:r>
              <a:rPr lang="en-US" sz="2400">
                <a:solidFill>
                  <a:srgbClr val="FF0000"/>
                </a:solidFill>
                <a:latin typeface="Arial"/>
                <a:ea typeface="Arial"/>
                <a:cs typeface="Arial"/>
                <a:sym typeface="Arial"/>
              </a:rPr>
              <a:t>init</a:t>
            </a:r>
            <a:r>
              <a:rPr lang="en-US" sz="2400">
                <a:latin typeface="Arial"/>
                <a:ea typeface="Arial"/>
                <a:cs typeface="Arial"/>
                <a:sym typeface="Arial"/>
              </a:rPr>
              <a:t>() {</a:t>
            </a:r>
            <a:endParaRPr/>
          </a:p>
          <a:p>
            <a:pPr indent="-342900" lvl="0" marL="342900" rtl="0" algn="l">
              <a:spcBef>
                <a:spcPts val="400"/>
              </a:spcBef>
              <a:spcAft>
                <a:spcPts val="0"/>
              </a:spcAft>
              <a:buClr>
                <a:schemeClr val="dk1"/>
              </a:buClr>
              <a:buSzPts val="2400"/>
              <a:buNone/>
            </a:pPr>
            <a:r>
              <a:rPr lang="en-US" sz="2400">
                <a:latin typeface="Arial"/>
                <a:ea typeface="Arial"/>
                <a:cs typeface="Arial"/>
                <a:sym typeface="Arial"/>
              </a:rPr>
              <a:t>			for (int i = 0; i &lt; 5; i++)</a:t>
            </a:r>
            <a:endParaRPr/>
          </a:p>
          <a:p>
            <a:pPr indent="-342900" lvl="0" marL="342900" rtl="0" algn="l">
              <a:spcBef>
                <a:spcPts val="400"/>
              </a:spcBef>
              <a:spcAft>
                <a:spcPts val="0"/>
              </a:spcAft>
              <a:buClr>
                <a:schemeClr val="dk1"/>
              </a:buClr>
              <a:buSzPts val="2400"/>
              <a:buNone/>
            </a:pPr>
            <a:r>
              <a:rPr lang="en-US" sz="2400">
                <a:latin typeface="Arial"/>
                <a:ea typeface="Arial"/>
                <a:cs typeface="Arial"/>
                <a:sym typeface="Arial"/>
              </a:rPr>
              <a:t>			    state[ i ] = thinking;</a:t>
            </a:r>
            <a:endParaRPr/>
          </a:p>
          <a:p>
            <a:pPr indent="-342900" lvl="0" marL="342900" rtl="0" algn="l">
              <a:spcBef>
                <a:spcPts val="400"/>
              </a:spcBef>
              <a:spcAft>
                <a:spcPts val="0"/>
              </a:spcAft>
              <a:buClr>
                <a:schemeClr val="dk1"/>
              </a:buClr>
              <a:buSzPts val="2400"/>
              <a:buNone/>
            </a:pPr>
            <a:r>
              <a:rPr lang="en-US" sz="2400">
                <a:latin typeface="Arial"/>
                <a:ea typeface="Arial"/>
                <a:cs typeface="Arial"/>
                <a:sym typeface="Arial"/>
              </a:rPr>
              <a:t>			}</a:t>
            </a:r>
            <a:endParaRPr/>
          </a:p>
          <a:p>
            <a:pPr indent="-342900" lvl="0" marL="342900" rtl="0" algn="l">
              <a:spcBef>
                <a:spcPts val="400"/>
              </a:spcBef>
              <a:spcAft>
                <a:spcPts val="0"/>
              </a:spcAft>
              <a:buClr>
                <a:schemeClr val="dk1"/>
              </a:buClr>
              <a:buSzPts val="2400"/>
              <a:buNone/>
            </a:pPr>
            <a:r>
              <a:rPr lang="en-US" sz="2400">
                <a:latin typeface="Arial"/>
                <a:ea typeface="Arial"/>
                <a:cs typeface="Arial"/>
                <a:sym typeface="Arial"/>
              </a:rPr>
              <a:t>		}</a:t>
            </a:r>
            <a:endParaRPr sz="2400"/>
          </a:p>
        </p:txBody>
      </p:sp>
      <p:sp>
        <p:nvSpPr>
          <p:cNvPr id="651" name="Google Shape;651;p40"/>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5/4/2020</a:t>
            </a:r>
            <a:endParaRPr/>
          </a:p>
        </p:txBody>
      </p:sp>
      <p:sp>
        <p:nvSpPr>
          <p:cNvPr id="652" name="Google Shape;652;p40"/>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653" name="Google Shape;653;p40"/>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41"/>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Monitor và dining philosophers (tt)</a:t>
            </a:r>
            <a:endParaRPr/>
          </a:p>
        </p:txBody>
      </p:sp>
      <p:sp>
        <p:nvSpPr>
          <p:cNvPr id="659" name="Google Shape;659;p41"/>
          <p:cNvSpPr txBox="1"/>
          <p:nvPr>
            <p:ph idx="1" type="body"/>
          </p:nvPr>
        </p:nvSpPr>
        <p:spPr>
          <a:xfrm>
            <a:off x="251520" y="1412776"/>
            <a:ext cx="8435280" cy="4911824"/>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lang="en-US" sz="2400"/>
              <a:t>Trước khi ăn, mỗi triết gia phải gọi hàm pickup(), ăn xong rồi thì phải gọi hàm putdown()</a:t>
            </a:r>
            <a:endParaRPr/>
          </a:p>
          <a:p>
            <a:pPr indent="-190500" lvl="0" marL="342900" rtl="0" algn="l">
              <a:spcBef>
                <a:spcPts val="480"/>
              </a:spcBef>
              <a:spcAft>
                <a:spcPts val="0"/>
              </a:spcAft>
              <a:buSzPts val="2400"/>
              <a:buNone/>
            </a:pPr>
            <a:r>
              <a:t/>
            </a:r>
            <a:endParaRPr sz="2400"/>
          </a:p>
          <a:p>
            <a:pPr indent="0" lvl="0" marL="0" rtl="0" algn="l">
              <a:spcBef>
                <a:spcPts val="480"/>
              </a:spcBef>
              <a:spcAft>
                <a:spcPts val="0"/>
              </a:spcAft>
              <a:buSzPts val="2400"/>
              <a:buFont typeface="Arial"/>
              <a:buNone/>
            </a:pPr>
            <a:r>
              <a:rPr lang="en-US" sz="2400"/>
              <a:t>		dp.pickup(i);</a:t>
            </a:r>
            <a:endParaRPr sz="2400"/>
          </a:p>
          <a:p>
            <a:pPr indent="0" lvl="0" marL="0" rtl="0" algn="l">
              <a:spcBef>
                <a:spcPts val="480"/>
              </a:spcBef>
              <a:spcAft>
                <a:spcPts val="0"/>
              </a:spcAft>
              <a:buSzPts val="2400"/>
              <a:buFont typeface="Arial"/>
              <a:buNone/>
            </a:pPr>
            <a:r>
              <a:rPr lang="en-US" sz="2400"/>
              <a:t>		ăn</a:t>
            </a:r>
            <a:endParaRPr/>
          </a:p>
          <a:p>
            <a:pPr indent="0" lvl="0" marL="0" rtl="0" algn="l">
              <a:spcBef>
                <a:spcPts val="480"/>
              </a:spcBef>
              <a:spcAft>
                <a:spcPts val="0"/>
              </a:spcAft>
              <a:buSzPts val="2400"/>
              <a:buFont typeface="Arial"/>
              <a:buNone/>
            </a:pPr>
            <a:r>
              <a:rPr lang="en-US" sz="2400"/>
              <a:t>		dp.putdown(i);</a:t>
            </a:r>
            <a:endParaRPr/>
          </a:p>
          <a:p>
            <a:pPr indent="-190500" lvl="0" marL="342900" rtl="0" algn="l">
              <a:spcBef>
                <a:spcPts val="480"/>
              </a:spcBef>
              <a:spcAft>
                <a:spcPts val="0"/>
              </a:spcAft>
              <a:buSzPts val="2400"/>
              <a:buNone/>
            </a:pPr>
            <a:r>
              <a:t/>
            </a:r>
            <a:endParaRPr sz="2400"/>
          </a:p>
          <a:p>
            <a:pPr indent="-342900" lvl="0" marL="342900" rtl="0" algn="l">
              <a:spcBef>
                <a:spcPts val="480"/>
              </a:spcBef>
              <a:spcAft>
                <a:spcPts val="0"/>
              </a:spcAft>
              <a:buSzPts val="2400"/>
              <a:buChar char="■"/>
            </a:pPr>
            <a:r>
              <a:rPr lang="en-US" sz="2400"/>
              <a:t>Giải thuật không deadlock nhưng có thể gây starvation.</a:t>
            </a:r>
            <a:endParaRPr sz="2400"/>
          </a:p>
        </p:txBody>
      </p:sp>
      <p:sp>
        <p:nvSpPr>
          <p:cNvPr id="660" name="Google Shape;660;p41"/>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5/4/2020</a:t>
            </a:r>
            <a:endParaRPr/>
          </a:p>
        </p:txBody>
      </p:sp>
      <p:sp>
        <p:nvSpPr>
          <p:cNvPr id="661" name="Google Shape;661;p41"/>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662" name="Google Shape;662;p41"/>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42"/>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Các bài toán đồng bộ kinh điển</a:t>
            </a:r>
            <a:endParaRPr/>
          </a:p>
        </p:txBody>
      </p:sp>
      <p:sp>
        <p:nvSpPr>
          <p:cNvPr id="668" name="Google Shape;668;p42"/>
          <p:cNvSpPr txBox="1"/>
          <p:nvPr>
            <p:ph idx="1" type="body"/>
          </p:nvPr>
        </p:nvSpPr>
        <p:spPr>
          <a:xfrm>
            <a:off x="251520" y="1412776"/>
            <a:ext cx="8435280" cy="4911824"/>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800"/>
              <a:buChar char="■"/>
            </a:pPr>
            <a:r>
              <a:rPr lang="en-US">
                <a:solidFill>
                  <a:srgbClr val="0070C0"/>
                </a:solidFill>
              </a:rPr>
              <a:t>Bounded Buffer Problem</a:t>
            </a:r>
            <a:endParaRPr/>
          </a:p>
          <a:p>
            <a:pPr indent="-342900" lvl="0" marL="342900" rtl="0" algn="l">
              <a:spcBef>
                <a:spcPts val="560"/>
              </a:spcBef>
              <a:spcAft>
                <a:spcPts val="0"/>
              </a:spcAft>
              <a:buSzPts val="2800"/>
              <a:buChar char="■"/>
            </a:pPr>
            <a:r>
              <a:rPr lang="en-US">
                <a:solidFill>
                  <a:srgbClr val="0070C0"/>
                </a:solidFill>
              </a:rPr>
              <a:t>Readers and Writers Problem</a:t>
            </a:r>
            <a:endParaRPr/>
          </a:p>
          <a:p>
            <a:pPr indent="-342900" lvl="0" marL="342900" rtl="0" algn="l">
              <a:spcBef>
                <a:spcPts val="560"/>
              </a:spcBef>
              <a:spcAft>
                <a:spcPts val="0"/>
              </a:spcAft>
              <a:buSzPts val="2800"/>
              <a:buChar char="■"/>
            </a:pPr>
            <a:r>
              <a:rPr lang="en-US">
                <a:solidFill>
                  <a:srgbClr val="0070C0"/>
                </a:solidFill>
              </a:rPr>
              <a:t>Dining-Philosophers Problem</a:t>
            </a:r>
            <a:endParaRPr/>
          </a:p>
        </p:txBody>
      </p:sp>
      <p:sp>
        <p:nvSpPr>
          <p:cNvPr id="669" name="Google Shape;669;p42"/>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5/4/2020</a:t>
            </a:r>
            <a:endParaRPr/>
          </a:p>
        </p:txBody>
      </p:sp>
      <p:sp>
        <p:nvSpPr>
          <p:cNvPr id="670" name="Google Shape;670;p42"/>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671" name="Google Shape;671;p42"/>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43"/>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Tóm tắt lại nội dung buổi học</a:t>
            </a:r>
            <a:endParaRPr/>
          </a:p>
        </p:txBody>
      </p:sp>
      <p:sp>
        <p:nvSpPr>
          <p:cNvPr id="678" name="Google Shape;678;p43"/>
          <p:cNvSpPr txBox="1"/>
          <p:nvPr>
            <p:ph idx="1" type="body"/>
          </p:nvPr>
        </p:nvSpPr>
        <p:spPr>
          <a:xfrm>
            <a:off x="251520" y="1412776"/>
            <a:ext cx="8640960" cy="4824536"/>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SzPts val="2600"/>
              <a:buChar char="■"/>
            </a:pPr>
            <a:r>
              <a:rPr lang="en-US" sz="2600"/>
              <a:t>Biết được các giải pháp đồng bộ tiến trình theo kiểu “Sleep &amp; Wake up” bao gồm:</a:t>
            </a:r>
            <a:endParaRPr/>
          </a:p>
          <a:p>
            <a:pPr indent="-285750" lvl="1" marL="742950" rtl="0" algn="l">
              <a:lnSpc>
                <a:spcPct val="150000"/>
              </a:lnSpc>
              <a:spcBef>
                <a:spcPts val="520"/>
              </a:spcBef>
              <a:spcAft>
                <a:spcPts val="0"/>
              </a:spcAft>
              <a:buSzPts val="2600"/>
              <a:buChar char="🞐"/>
            </a:pPr>
            <a:r>
              <a:rPr lang="en-US" sz="2600"/>
              <a:t>Semaphore</a:t>
            </a:r>
            <a:endParaRPr/>
          </a:p>
          <a:p>
            <a:pPr indent="-285750" lvl="1" marL="742950" rtl="0" algn="l">
              <a:lnSpc>
                <a:spcPct val="150000"/>
              </a:lnSpc>
              <a:spcBef>
                <a:spcPts val="520"/>
              </a:spcBef>
              <a:spcAft>
                <a:spcPts val="0"/>
              </a:spcAft>
              <a:buSzPts val="2600"/>
              <a:buChar char="🞐"/>
            </a:pPr>
            <a:r>
              <a:rPr lang="en-US" sz="2600"/>
              <a:t>Critical Region</a:t>
            </a:r>
            <a:endParaRPr/>
          </a:p>
          <a:p>
            <a:pPr indent="-285750" lvl="1" marL="742950" rtl="0" algn="l">
              <a:lnSpc>
                <a:spcPct val="150000"/>
              </a:lnSpc>
              <a:spcBef>
                <a:spcPts val="520"/>
              </a:spcBef>
              <a:spcAft>
                <a:spcPts val="0"/>
              </a:spcAft>
              <a:buSzPts val="2600"/>
              <a:buChar char="🞐"/>
            </a:pPr>
            <a:r>
              <a:rPr lang="en-US" sz="2600"/>
              <a:t>Monitor</a:t>
            </a:r>
            <a:endParaRPr/>
          </a:p>
          <a:p>
            <a:pPr indent="-342900" lvl="0" marL="342900" rtl="0" algn="l">
              <a:lnSpc>
                <a:spcPct val="150000"/>
              </a:lnSpc>
              <a:spcBef>
                <a:spcPts val="520"/>
              </a:spcBef>
              <a:spcAft>
                <a:spcPts val="0"/>
              </a:spcAft>
              <a:buSzPts val="2600"/>
              <a:buChar char="■"/>
            </a:pPr>
            <a:r>
              <a:rPr lang="en-US" sz="2600"/>
              <a:t>Áp dụng các giải pháp này vào các bài toán đồng bộ kinh điển</a:t>
            </a:r>
            <a:endParaRPr/>
          </a:p>
        </p:txBody>
      </p:sp>
      <p:sp>
        <p:nvSpPr>
          <p:cNvPr id="679" name="Google Shape;679;p43"/>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5/4/2020</a:t>
            </a:r>
            <a:endParaRPr/>
          </a:p>
        </p:txBody>
      </p:sp>
      <p:sp>
        <p:nvSpPr>
          <p:cNvPr id="680" name="Google Shape;680;p43"/>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681" name="Google Shape;681;p43"/>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44"/>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Bài tập 1</a:t>
            </a:r>
            <a:endParaRPr/>
          </a:p>
        </p:txBody>
      </p:sp>
      <p:sp>
        <p:nvSpPr>
          <p:cNvPr id="687" name="Google Shape;687;p44"/>
          <p:cNvSpPr txBox="1"/>
          <p:nvPr>
            <p:ph idx="1" type="body"/>
          </p:nvPr>
        </p:nvSpPr>
        <p:spPr>
          <a:xfrm>
            <a:off x="251520" y="1219200"/>
            <a:ext cx="8640960" cy="501811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000"/>
              <a:buChar char="■"/>
            </a:pPr>
            <a:r>
              <a:rPr lang="en-US" sz="2000"/>
              <a:t>Xét giải pháp phần mềm do Dekker đề nghị để tổ chức truy xuất độc quyền cho 2 tiến trình. Hai tiến trình P0 và P1 chia sẻ các biến sau:</a:t>
            </a:r>
            <a:endParaRPr/>
          </a:p>
          <a:p>
            <a:pPr indent="-285750" lvl="1" marL="742950" rtl="0" algn="l">
              <a:spcBef>
                <a:spcPts val="400"/>
              </a:spcBef>
              <a:spcAft>
                <a:spcPts val="0"/>
              </a:spcAft>
              <a:buSzPts val="2000"/>
              <a:buChar char="🞐"/>
            </a:pPr>
            <a:r>
              <a:rPr lang="en-US" sz="2000"/>
              <a:t>Var flag : array [0..1] of Boolean; (khởi động là false)</a:t>
            </a:r>
            <a:endParaRPr/>
          </a:p>
          <a:p>
            <a:pPr indent="-285750" lvl="1" marL="742950" rtl="0" algn="l">
              <a:spcBef>
                <a:spcPts val="400"/>
              </a:spcBef>
              <a:spcAft>
                <a:spcPts val="0"/>
              </a:spcAft>
              <a:buSzPts val="2000"/>
              <a:buChar char="🞐"/>
            </a:pPr>
            <a:r>
              <a:rPr lang="en-US" sz="2000"/>
              <a:t>Turn : 0..1;</a:t>
            </a:r>
            <a:endParaRPr/>
          </a:p>
          <a:p>
            <a:pPr indent="-342900" lvl="0" marL="342900" rtl="0" algn="l">
              <a:spcBef>
                <a:spcPts val="400"/>
              </a:spcBef>
              <a:spcAft>
                <a:spcPts val="0"/>
              </a:spcAft>
              <a:buSzPts val="2000"/>
              <a:buChar char="■"/>
            </a:pPr>
            <a:r>
              <a:rPr lang="en-US" sz="2000"/>
              <a:t>Cấu trúc một tiến trình Pi ( i=0 hay 1, và j là tiến trình còn lại như sau:</a:t>
            </a:r>
            <a:endParaRPr/>
          </a:p>
          <a:p>
            <a:pPr indent="-285750" lvl="1" marL="742950" rtl="0" algn="l">
              <a:lnSpc>
                <a:spcPct val="80000"/>
              </a:lnSpc>
              <a:spcBef>
                <a:spcPts val="320"/>
              </a:spcBef>
              <a:spcAft>
                <a:spcPts val="0"/>
              </a:spcAft>
              <a:buSzPts val="1600"/>
              <a:buNone/>
            </a:pPr>
            <a:r>
              <a:rPr b="1" lang="en-US" sz="1600"/>
              <a:t>repeat</a:t>
            </a:r>
            <a:endParaRPr/>
          </a:p>
          <a:p>
            <a:pPr indent="-285750" lvl="1" marL="742950" rtl="0" algn="l">
              <a:lnSpc>
                <a:spcPct val="80000"/>
              </a:lnSpc>
              <a:spcBef>
                <a:spcPts val="320"/>
              </a:spcBef>
              <a:spcAft>
                <a:spcPts val="0"/>
              </a:spcAft>
              <a:buSzPts val="1600"/>
              <a:buNone/>
            </a:pPr>
            <a:r>
              <a:rPr b="1" lang="en-US" sz="1600"/>
              <a:t>flag[i] := true;</a:t>
            </a:r>
            <a:endParaRPr/>
          </a:p>
          <a:p>
            <a:pPr indent="-285750" lvl="1" marL="742950" rtl="0" algn="l">
              <a:lnSpc>
                <a:spcPct val="80000"/>
              </a:lnSpc>
              <a:spcBef>
                <a:spcPts val="320"/>
              </a:spcBef>
              <a:spcAft>
                <a:spcPts val="0"/>
              </a:spcAft>
              <a:buSzPts val="1600"/>
              <a:buNone/>
            </a:pPr>
            <a:r>
              <a:rPr b="1" lang="en-US" sz="1600"/>
              <a:t>while flag[j] do </a:t>
            </a:r>
            <a:endParaRPr/>
          </a:p>
          <a:p>
            <a:pPr indent="-285750" lvl="1" marL="742950" rtl="0" algn="l">
              <a:lnSpc>
                <a:spcPct val="80000"/>
              </a:lnSpc>
              <a:spcBef>
                <a:spcPts val="320"/>
              </a:spcBef>
              <a:spcAft>
                <a:spcPts val="0"/>
              </a:spcAft>
              <a:buSzPts val="1600"/>
              <a:buNone/>
            </a:pPr>
            <a:r>
              <a:rPr b="1" lang="en-US" sz="1600"/>
              <a:t>if turn = j then</a:t>
            </a:r>
            <a:endParaRPr/>
          </a:p>
          <a:p>
            <a:pPr indent="-285750" lvl="1" marL="742950" rtl="0" algn="l">
              <a:lnSpc>
                <a:spcPct val="80000"/>
              </a:lnSpc>
              <a:spcBef>
                <a:spcPts val="320"/>
              </a:spcBef>
              <a:spcAft>
                <a:spcPts val="0"/>
              </a:spcAft>
              <a:buSzPts val="1600"/>
              <a:buNone/>
            </a:pPr>
            <a:r>
              <a:rPr b="1" lang="en-US" sz="1600"/>
              <a:t>		begin		flag[i]:= false;  </a:t>
            </a:r>
            <a:endParaRPr/>
          </a:p>
          <a:p>
            <a:pPr indent="-285750" lvl="1" marL="742950" rtl="0" algn="l">
              <a:lnSpc>
                <a:spcPct val="80000"/>
              </a:lnSpc>
              <a:spcBef>
                <a:spcPts val="320"/>
              </a:spcBef>
              <a:spcAft>
                <a:spcPts val="0"/>
              </a:spcAft>
              <a:buSzPts val="1600"/>
              <a:buNone/>
            </a:pPr>
            <a:r>
              <a:rPr b="1" lang="en-US" sz="1600"/>
              <a:t>				while turn = j do ;</a:t>
            </a:r>
            <a:endParaRPr/>
          </a:p>
          <a:p>
            <a:pPr indent="-285750" lvl="1" marL="742950" rtl="0" algn="l">
              <a:lnSpc>
                <a:spcPct val="80000"/>
              </a:lnSpc>
              <a:spcBef>
                <a:spcPts val="320"/>
              </a:spcBef>
              <a:spcAft>
                <a:spcPts val="0"/>
              </a:spcAft>
              <a:buSzPts val="1600"/>
              <a:buNone/>
            </a:pPr>
            <a:r>
              <a:rPr b="1" lang="en-US" sz="1600"/>
              <a:t>				flag[i]:= true;</a:t>
            </a:r>
            <a:endParaRPr/>
          </a:p>
          <a:p>
            <a:pPr indent="-285750" lvl="1" marL="742950" rtl="0" algn="l">
              <a:lnSpc>
                <a:spcPct val="80000"/>
              </a:lnSpc>
              <a:spcBef>
                <a:spcPts val="320"/>
              </a:spcBef>
              <a:spcAft>
                <a:spcPts val="0"/>
              </a:spcAft>
              <a:buSzPts val="1600"/>
              <a:buNone/>
            </a:pPr>
            <a:r>
              <a:rPr b="1" lang="en-US" sz="1600"/>
              <a:t>		end;</a:t>
            </a:r>
            <a:endParaRPr/>
          </a:p>
          <a:p>
            <a:pPr indent="-285750" lvl="1" marL="742950" rtl="0" algn="l">
              <a:lnSpc>
                <a:spcPct val="80000"/>
              </a:lnSpc>
              <a:spcBef>
                <a:spcPts val="320"/>
              </a:spcBef>
              <a:spcAft>
                <a:spcPts val="0"/>
              </a:spcAft>
              <a:buSzPts val="1600"/>
              <a:buNone/>
            </a:pPr>
            <a:r>
              <a:rPr b="1" lang="en-US" sz="1600"/>
              <a:t>	critical_section();</a:t>
            </a:r>
            <a:endParaRPr/>
          </a:p>
          <a:p>
            <a:pPr indent="-285750" lvl="1" marL="742950" rtl="0" algn="l">
              <a:lnSpc>
                <a:spcPct val="80000"/>
              </a:lnSpc>
              <a:spcBef>
                <a:spcPts val="320"/>
              </a:spcBef>
              <a:spcAft>
                <a:spcPts val="0"/>
              </a:spcAft>
              <a:buSzPts val="1600"/>
              <a:buNone/>
            </a:pPr>
            <a:r>
              <a:rPr b="1" lang="en-US" sz="1600"/>
              <a:t>turn:= j;  </a:t>
            </a:r>
            <a:endParaRPr/>
          </a:p>
          <a:p>
            <a:pPr indent="-285750" lvl="1" marL="742950" rtl="0" algn="l">
              <a:lnSpc>
                <a:spcPct val="80000"/>
              </a:lnSpc>
              <a:spcBef>
                <a:spcPts val="320"/>
              </a:spcBef>
              <a:spcAft>
                <a:spcPts val="0"/>
              </a:spcAft>
              <a:buSzPts val="1600"/>
              <a:buNone/>
            </a:pPr>
            <a:r>
              <a:rPr b="1" lang="en-US" sz="1600"/>
              <a:t>flag[i]:= false; </a:t>
            </a:r>
            <a:endParaRPr/>
          </a:p>
          <a:p>
            <a:pPr indent="-285750" lvl="1" marL="742950" rtl="0" algn="l">
              <a:lnSpc>
                <a:spcPct val="80000"/>
              </a:lnSpc>
              <a:spcBef>
                <a:spcPts val="320"/>
              </a:spcBef>
              <a:spcAft>
                <a:spcPts val="0"/>
              </a:spcAft>
              <a:buSzPts val="1600"/>
              <a:buNone/>
            </a:pPr>
            <a:r>
              <a:rPr b="1" lang="en-US" sz="1600"/>
              <a:t>non_critical_section();</a:t>
            </a:r>
            <a:endParaRPr/>
          </a:p>
          <a:p>
            <a:pPr indent="-285750" lvl="1" marL="742950" rtl="0" algn="l">
              <a:lnSpc>
                <a:spcPct val="80000"/>
              </a:lnSpc>
              <a:spcBef>
                <a:spcPts val="320"/>
              </a:spcBef>
              <a:spcAft>
                <a:spcPts val="0"/>
              </a:spcAft>
              <a:buSzPts val="1600"/>
              <a:buNone/>
            </a:pPr>
            <a:r>
              <a:rPr b="1" lang="en-US" sz="1600"/>
              <a:t>until </a:t>
            </a:r>
            <a:r>
              <a:rPr b="1" i="1" lang="en-US" sz="1600"/>
              <a:t>false</a:t>
            </a:r>
            <a:r>
              <a:rPr b="1" lang="en-US" sz="1600"/>
              <a:t>;</a:t>
            </a:r>
            <a:endParaRPr/>
          </a:p>
          <a:p>
            <a:pPr indent="0" lvl="0" marL="0" rtl="0" algn="l">
              <a:spcBef>
                <a:spcPts val="400"/>
              </a:spcBef>
              <a:spcAft>
                <a:spcPts val="0"/>
              </a:spcAft>
              <a:buSzPts val="2000"/>
              <a:buNone/>
            </a:pPr>
            <a:r>
              <a:t/>
            </a:r>
            <a:endParaRPr sz="2000"/>
          </a:p>
        </p:txBody>
      </p:sp>
      <p:sp>
        <p:nvSpPr>
          <p:cNvPr id="688" name="Google Shape;688;p44"/>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5/4/2020</a:t>
            </a:r>
            <a:endParaRPr/>
          </a:p>
        </p:txBody>
      </p:sp>
      <p:sp>
        <p:nvSpPr>
          <p:cNvPr id="689" name="Google Shape;689;p44"/>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90" name="Google Shape;690;p44"/>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691" name="Google Shape;691;p44"/>
          <p:cNvSpPr txBox="1"/>
          <p:nvPr/>
        </p:nvSpPr>
        <p:spPr>
          <a:xfrm>
            <a:off x="5410200" y="3962400"/>
            <a:ext cx="2666114"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Giải pháp này có thỏa 3 </a:t>
            </a:r>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yêu cầu trong việc giải </a:t>
            </a:r>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quyết tranh chấp không?</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45"/>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Bài tập 2</a:t>
            </a:r>
            <a:endParaRPr/>
          </a:p>
        </p:txBody>
      </p:sp>
      <p:sp>
        <p:nvSpPr>
          <p:cNvPr id="697" name="Google Shape;697;p45"/>
          <p:cNvSpPr txBox="1"/>
          <p:nvPr>
            <p:ph idx="1" type="body"/>
          </p:nvPr>
        </p:nvSpPr>
        <p:spPr>
          <a:xfrm>
            <a:off x="251520" y="1219200"/>
            <a:ext cx="8640960" cy="501811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lang="en-US" sz="2400"/>
              <a:t>Xét giải pháp đồng bộ hóa sau:</a:t>
            </a:r>
            <a:endParaRPr/>
          </a:p>
          <a:p>
            <a:pPr indent="-228600" lvl="3" marL="1600200" rtl="0" algn="l">
              <a:lnSpc>
                <a:spcPct val="90000"/>
              </a:lnSpc>
              <a:spcBef>
                <a:spcPts val="440"/>
              </a:spcBef>
              <a:spcAft>
                <a:spcPts val="0"/>
              </a:spcAft>
              <a:buSzPts val="2200"/>
              <a:buNone/>
            </a:pPr>
            <a:r>
              <a:rPr b="1" lang="en-US" sz="2200"/>
              <a:t>while (TRUE) {</a:t>
            </a:r>
            <a:endParaRPr/>
          </a:p>
          <a:p>
            <a:pPr indent="-228600" lvl="3" marL="1600200" rtl="0" algn="l">
              <a:lnSpc>
                <a:spcPct val="90000"/>
              </a:lnSpc>
              <a:spcBef>
                <a:spcPts val="440"/>
              </a:spcBef>
              <a:spcAft>
                <a:spcPts val="0"/>
              </a:spcAft>
              <a:buSzPts val="2200"/>
              <a:buNone/>
            </a:pPr>
            <a:r>
              <a:rPr b="1" lang="en-US" sz="2200"/>
              <a:t>int j = 1-i;</a:t>
            </a:r>
            <a:endParaRPr/>
          </a:p>
          <a:p>
            <a:pPr indent="-228600" lvl="3" marL="1600200" rtl="0" algn="l">
              <a:lnSpc>
                <a:spcPct val="90000"/>
              </a:lnSpc>
              <a:spcBef>
                <a:spcPts val="440"/>
              </a:spcBef>
              <a:spcAft>
                <a:spcPts val="0"/>
              </a:spcAft>
              <a:buSzPts val="2200"/>
              <a:buNone/>
            </a:pPr>
            <a:r>
              <a:rPr b="1" lang="en-US" sz="2200"/>
              <a:t>flag[i]= TRUE;	</a:t>
            </a:r>
            <a:endParaRPr/>
          </a:p>
          <a:p>
            <a:pPr indent="-228600" lvl="3" marL="1600200" rtl="0" algn="l">
              <a:lnSpc>
                <a:spcPct val="90000"/>
              </a:lnSpc>
              <a:spcBef>
                <a:spcPts val="440"/>
              </a:spcBef>
              <a:spcAft>
                <a:spcPts val="0"/>
              </a:spcAft>
              <a:buSzPts val="2200"/>
              <a:buNone/>
            </a:pPr>
            <a:r>
              <a:rPr b="1" lang="en-US" sz="2200"/>
              <a:t>turn = i;</a:t>
            </a:r>
            <a:endParaRPr/>
          </a:p>
          <a:p>
            <a:pPr indent="-228600" lvl="3" marL="1600200" rtl="0" algn="l">
              <a:lnSpc>
                <a:spcPct val="90000"/>
              </a:lnSpc>
              <a:spcBef>
                <a:spcPts val="440"/>
              </a:spcBef>
              <a:spcAft>
                <a:spcPts val="0"/>
              </a:spcAft>
              <a:buSzPts val="2200"/>
              <a:buNone/>
            </a:pPr>
            <a:r>
              <a:rPr b="1" lang="en-US" sz="2200"/>
              <a:t>while (turn == j &amp;&amp; flag[j]==TRUE); </a:t>
            </a:r>
            <a:endParaRPr/>
          </a:p>
          <a:p>
            <a:pPr indent="-228600" lvl="3" marL="1600200" rtl="0" algn="l">
              <a:lnSpc>
                <a:spcPct val="90000"/>
              </a:lnSpc>
              <a:spcBef>
                <a:spcPts val="440"/>
              </a:spcBef>
              <a:spcAft>
                <a:spcPts val="0"/>
              </a:spcAft>
              <a:buSzPts val="2200"/>
              <a:buNone/>
            </a:pPr>
            <a:r>
              <a:rPr b="1" lang="en-US" sz="2200"/>
              <a:t>critical-section ();</a:t>
            </a:r>
            <a:endParaRPr/>
          </a:p>
          <a:p>
            <a:pPr indent="-228600" lvl="3" marL="1600200" rtl="0" algn="l">
              <a:lnSpc>
                <a:spcPct val="90000"/>
              </a:lnSpc>
              <a:spcBef>
                <a:spcPts val="440"/>
              </a:spcBef>
              <a:spcAft>
                <a:spcPts val="0"/>
              </a:spcAft>
              <a:buSzPts val="2200"/>
              <a:buNone/>
            </a:pPr>
            <a:r>
              <a:rPr b="1" lang="en-US" sz="2200"/>
              <a:t>flag[i] = FALSE;</a:t>
            </a:r>
            <a:endParaRPr/>
          </a:p>
          <a:p>
            <a:pPr indent="-228600" lvl="3" marL="1600200" rtl="0" algn="l">
              <a:lnSpc>
                <a:spcPct val="90000"/>
              </a:lnSpc>
              <a:spcBef>
                <a:spcPts val="440"/>
              </a:spcBef>
              <a:spcAft>
                <a:spcPts val="0"/>
              </a:spcAft>
              <a:buSzPts val="2200"/>
              <a:buNone/>
            </a:pPr>
            <a:r>
              <a:rPr b="1" lang="en-US" sz="2200"/>
              <a:t>    Noncritical-section ();</a:t>
            </a:r>
            <a:endParaRPr/>
          </a:p>
          <a:p>
            <a:pPr indent="-228600" lvl="3" marL="1600200" rtl="0" algn="l">
              <a:lnSpc>
                <a:spcPct val="90000"/>
              </a:lnSpc>
              <a:spcBef>
                <a:spcPts val="440"/>
              </a:spcBef>
              <a:spcAft>
                <a:spcPts val="0"/>
              </a:spcAft>
              <a:buSzPts val="2200"/>
              <a:buNone/>
            </a:pPr>
            <a:r>
              <a:rPr b="1" lang="en-US" sz="2200"/>
              <a:t>}</a:t>
            </a:r>
            <a:endParaRPr b="1" sz="2200"/>
          </a:p>
          <a:p>
            <a:pPr indent="0" lvl="0" marL="0" rtl="0" algn="l">
              <a:spcBef>
                <a:spcPts val="400"/>
              </a:spcBef>
              <a:spcAft>
                <a:spcPts val="0"/>
              </a:spcAft>
              <a:buSzPts val="2000"/>
              <a:buNone/>
            </a:pPr>
            <a:r>
              <a:t/>
            </a:r>
            <a:endParaRPr sz="2000"/>
          </a:p>
        </p:txBody>
      </p:sp>
      <p:sp>
        <p:nvSpPr>
          <p:cNvPr id="698" name="Google Shape;698;p45"/>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5/4/2020</a:t>
            </a:r>
            <a:endParaRPr/>
          </a:p>
        </p:txBody>
      </p:sp>
      <p:sp>
        <p:nvSpPr>
          <p:cNvPr id="699" name="Google Shape;699;p45"/>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00" name="Google Shape;700;p45"/>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701" name="Google Shape;701;p45"/>
          <p:cNvSpPr txBox="1"/>
          <p:nvPr/>
        </p:nvSpPr>
        <p:spPr>
          <a:xfrm>
            <a:off x="1331913" y="5334000"/>
            <a:ext cx="61348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Giải pháp này có thỏa yêu cầu độc quyền truy xuất không?</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46"/>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Bài tập 3</a:t>
            </a:r>
            <a:endParaRPr/>
          </a:p>
        </p:txBody>
      </p:sp>
      <p:sp>
        <p:nvSpPr>
          <p:cNvPr id="707" name="Google Shape;707;p46"/>
          <p:cNvSpPr txBox="1"/>
          <p:nvPr>
            <p:ph idx="1" type="body"/>
          </p:nvPr>
        </p:nvSpPr>
        <p:spPr>
          <a:xfrm>
            <a:off x="251520" y="1219200"/>
            <a:ext cx="8640960" cy="501811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lang="en-US" sz="2400"/>
              <a:t> Giả sử một máy tính không có chỉ thị TSL, nhưng có chỉ thị Swap có khả năng hoán đổi nội dung của hai từ nhớ chỉ bằng một thao tác không thể phân chia:</a:t>
            </a:r>
            <a:endParaRPr/>
          </a:p>
          <a:p>
            <a:pPr indent="-228600" lvl="3" marL="1600200" rtl="0" algn="l">
              <a:lnSpc>
                <a:spcPct val="90000"/>
              </a:lnSpc>
              <a:spcBef>
                <a:spcPts val="440"/>
              </a:spcBef>
              <a:spcAft>
                <a:spcPts val="0"/>
              </a:spcAft>
              <a:buSzPts val="2200"/>
              <a:buNone/>
            </a:pPr>
            <a:r>
              <a:rPr lang="en-US" sz="2200">
                <a:solidFill>
                  <a:schemeClr val="hlink"/>
                </a:solidFill>
              </a:rPr>
              <a:t>procedure Swap() var a,b: boolean);</a:t>
            </a:r>
            <a:endParaRPr/>
          </a:p>
          <a:p>
            <a:pPr indent="-228600" lvl="3" marL="1600200" rtl="0" algn="l">
              <a:lnSpc>
                <a:spcPct val="90000"/>
              </a:lnSpc>
              <a:spcBef>
                <a:spcPts val="440"/>
              </a:spcBef>
              <a:spcAft>
                <a:spcPts val="0"/>
              </a:spcAft>
              <a:buSzPts val="2200"/>
              <a:buNone/>
            </a:pPr>
            <a:r>
              <a:rPr lang="en-US" sz="2200">
                <a:solidFill>
                  <a:schemeClr val="hlink"/>
                </a:solidFill>
              </a:rPr>
              <a:t>var 	temp : boolean;</a:t>
            </a:r>
            <a:endParaRPr/>
          </a:p>
          <a:p>
            <a:pPr indent="-228600" lvl="3" marL="1600200" rtl="0" algn="l">
              <a:lnSpc>
                <a:spcPct val="90000"/>
              </a:lnSpc>
              <a:spcBef>
                <a:spcPts val="440"/>
              </a:spcBef>
              <a:spcAft>
                <a:spcPts val="0"/>
              </a:spcAft>
              <a:buSzPts val="2200"/>
              <a:buNone/>
            </a:pPr>
            <a:r>
              <a:rPr lang="en-US" sz="2200">
                <a:solidFill>
                  <a:schemeClr val="hlink"/>
                </a:solidFill>
              </a:rPr>
              <a:t>begin</a:t>
            </a:r>
            <a:endParaRPr/>
          </a:p>
          <a:p>
            <a:pPr indent="-228600" lvl="3" marL="1600200" rtl="0" algn="l">
              <a:lnSpc>
                <a:spcPct val="90000"/>
              </a:lnSpc>
              <a:spcBef>
                <a:spcPts val="440"/>
              </a:spcBef>
              <a:spcAft>
                <a:spcPts val="0"/>
              </a:spcAft>
              <a:buSzPts val="2200"/>
              <a:buNone/>
            </a:pPr>
            <a:r>
              <a:rPr lang="en-US" sz="2200">
                <a:solidFill>
                  <a:schemeClr val="hlink"/>
                </a:solidFill>
              </a:rPr>
              <a:t>	temp := a;</a:t>
            </a:r>
            <a:endParaRPr/>
          </a:p>
          <a:p>
            <a:pPr indent="-228600" lvl="3" marL="1600200" rtl="0" algn="l">
              <a:lnSpc>
                <a:spcPct val="90000"/>
              </a:lnSpc>
              <a:spcBef>
                <a:spcPts val="440"/>
              </a:spcBef>
              <a:spcAft>
                <a:spcPts val="0"/>
              </a:spcAft>
              <a:buSzPts val="2200"/>
              <a:buNone/>
            </a:pPr>
            <a:r>
              <a:rPr lang="en-US" sz="2200">
                <a:solidFill>
                  <a:schemeClr val="hlink"/>
                </a:solidFill>
              </a:rPr>
              <a:t>	a:= b;</a:t>
            </a:r>
            <a:endParaRPr/>
          </a:p>
          <a:p>
            <a:pPr indent="-228600" lvl="3" marL="1600200" rtl="0" algn="l">
              <a:lnSpc>
                <a:spcPct val="90000"/>
              </a:lnSpc>
              <a:spcBef>
                <a:spcPts val="440"/>
              </a:spcBef>
              <a:spcAft>
                <a:spcPts val="0"/>
              </a:spcAft>
              <a:buSzPts val="2200"/>
              <a:buNone/>
            </a:pPr>
            <a:r>
              <a:rPr lang="en-US" sz="2200">
                <a:solidFill>
                  <a:schemeClr val="hlink"/>
                </a:solidFill>
              </a:rPr>
              <a:t>	b:= temp;</a:t>
            </a:r>
            <a:endParaRPr/>
          </a:p>
          <a:p>
            <a:pPr indent="-228600" lvl="3" marL="1600200" rtl="0" algn="l">
              <a:lnSpc>
                <a:spcPct val="90000"/>
              </a:lnSpc>
              <a:spcBef>
                <a:spcPts val="440"/>
              </a:spcBef>
              <a:spcAft>
                <a:spcPts val="0"/>
              </a:spcAft>
              <a:buSzPts val="2200"/>
              <a:buNone/>
            </a:pPr>
            <a:r>
              <a:rPr lang="en-US" sz="2200">
                <a:solidFill>
                  <a:schemeClr val="hlink"/>
                </a:solidFill>
              </a:rPr>
              <a:t>end;</a:t>
            </a:r>
            <a:endParaRPr/>
          </a:p>
          <a:p>
            <a:pPr indent="0" lvl="0" marL="0" rtl="0" algn="l">
              <a:spcBef>
                <a:spcPts val="400"/>
              </a:spcBef>
              <a:spcAft>
                <a:spcPts val="0"/>
              </a:spcAft>
              <a:buSzPts val="2000"/>
              <a:buNone/>
            </a:pPr>
            <a:r>
              <a:t/>
            </a:r>
            <a:endParaRPr sz="2000"/>
          </a:p>
        </p:txBody>
      </p:sp>
      <p:sp>
        <p:nvSpPr>
          <p:cNvPr id="708" name="Google Shape;708;p46"/>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5/4/2020</a:t>
            </a:r>
            <a:endParaRPr/>
          </a:p>
        </p:txBody>
      </p:sp>
      <p:sp>
        <p:nvSpPr>
          <p:cNvPr id="709" name="Google Shape;709;p46"/>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10" name="Google Shape;710;p46"/>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711" name="Google Shape;711;p46"/>
          <p:cNvSpPr txBox="1"/>
          <p:nvPr/>
        </p:nvSpPr>
        <p:spPr>
          <a:xfrm>
            <a:off x="1331913" y="5334000"/>
            <a:ext cx="6134893"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Sử dụng chỉ thị này có thể tổ chức truy xuất độc quyền không? Nếu có, xây dựng cấu trúc chương trình tương ứng.</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47"/>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Bài tập 4</a:t>
            </a:r>
            <a:endParaRPr/>
          </a:p>
        </p:txBody>
      </p:sp>
      <p:sp>
        <p:nvSpPr>
          <p:cNvPr id="717" name="Google Shape;717;p47"/>
          <p:cNvSpPr txBox="1"/>
          <p:nvPr>
            <p:ph idx="1" type="body"/>
          </p:nvPr>
        </p:nvSpPr>
        <p:spPr>
          <a:xfrm>
            <a:off x="251520" y="1219200"/>
            <a:ext cx="8640960" cy="501811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lang="en-US" sz="2400"/>
              <a:t> Xets hai tiến trình sau:</a:t>
            </a:r>
            <a:endParaRPr/>
          </a:p>
          <a:p>
            <a:pPr indent="-228600" lvl="3" marL="1600200" rtl="0" algn="l">
              <a:lnSpc>
                <a:spcPct val="90000"/>
              </a:lnSpc>
              <a:spcBef>
                <a:spcPts val="440"/>
              </a:spcBef>
              <a:spcAft>
                <a:spcPts val="0"/>
              </a:spcAft>
              <a:buSzPts val="2200"/>
              <a:buNone/>
            </a:pPr>
            <a:r>
              <a:rPr lang="en-US" sz="2200">
                <a:solidFill>
                  <a:schemeClr val="hlink"/>
                </a:solidFill>
              </a:rPr>
              <a:t>process A  {while (TRUE)   na = na +1;	}</a:t>
            </a:r>
            <a:endParaRPr/>
          </a:p>
          <a:p>
            <a:pPr indent="-228600" lvl="3" marL="1600200" rtl="0" algn="l">
              <a:lnSpc>
                <a:spcPct val="90000"/>
              </a:lnSpc>
              <a:spcBef>
                <a:spcPts val="440"/>
              </a:spcBef>
              <a:spcAft>
                <a:spcPts val="0"/>
              </a:spcAft>
              <a:buSzPts val="2200"/>
              <a:buNone/>
            </a:pPr>
            <a:r>
              <a:rPr lang="en-US" sz="2200">
                <a:solidFill>
                  <a:schemeClr val="hlink"/>
                </a:solidFill>
              </a:rPr>
              <a:t>process B  {	while (TRUE)   nb = nb +1;	}</a:t>
            </a:r>
            <a:endParaRPr/>
          </a:p>
          <a:p>
            <a:pPr indent="-457200" lvl="0" marL="457200" rtl="0" algn="l">
              <a:spcBef>
                <a:spcPts val="480"/>
              </a:spcBef>
              <a:spcAft>
                <a:spcPts val="0"/>
              </a:spcAft>
              <a:buSzPts val="2400"/>
              <a:buFont typeface="Times New Roman"/>
              <a:buAutoNum type="alphaLcPeriod"/>
            </a:pPr>
            <a:r>
              <a:rPr lang="en-US" sz="2400"/>
              <a:t>Đồng bộ hóa xử lý của 2 tiến trình trên, sử dụng 2 semaphore tổng quát, sao cho tại bất kỳ thời điểm nào cũng có </a:t>
            </a:r>
            <a:r>
              <a:rPr lang="en-US" sz="2400">
                <a:solidFill>
                  <a:schemeClr val="hlink"/>
                </a:solidFill>
              </a:rPr>
              <a:t>nb &lt;= na &lt;= nb +10</a:t>
            </a:r>
            <a:endParaRPr sz="2400"/>
          </a:p>
          <a:p>
            <a:pPr indent="-457200" lvl="0" marL="457200" rtl="0" algn="l">
              <a:spcBef>
                <a:spcPts val="480"/>
              </a:spcBef>
              <a:spcAft>
                <a:spcPts val="0"/>
              </a:spcAft>
              <a:buSzPts val="2400"/>
              <a:buFont typeface="Times New Roman"/>
              <a:buAutoNum type="alphaLcPeriod"/>
            </a:pPr>
            <a:r>
              <a:rPr lang="en-US" sz="2400"/>
              <a:t>Nếu giảm điều kiện chỉ có là </a:t>
            </a:r>
            <a:r>
              <a:rPr lang="en-US" sz="2400">
                <a:solidFill>
                  <a:schemeClr val="hlink"/>
                </a:solidFill>
              </a:rPr>
              <a:t>na &lt;= nb +10</a:t>
            </a:r>
            <a:r>
              <a:rPr lang="en-US" sz="2400"/>
              <a:t>, giải pháp của bạn sẽ được sửa chữa như thế nào?</a:t>
            </a:r>
            <a:endParaRPr/>
          </a:p>
          <a:p>
            <a:pPr indent="-457200" lvl="0" marL="457200" rtl="0" algn="l">
              <a:spcBef>
                <a:spcPts val="480"/>
              </a:spcBef>
              <a:spcAft>
                <a:spcPts val="0"/>
              </a:spcAft>
              <a:buSzPts val="2400"/>
              <a:buFont typeface="Times New Roman"/>
              <a:buAutoNum type="alphaLcPeriod"/>
            </a:pPr>
            <a:r>
              <a:rPr lang="en-US" sz="2400"/>
              <a:t>Giải pháp của bạn có còn đúng nếu có nhiều tiến trình loại A và B cùng thực hiện?</a:t>
            </a:r>
            <a:endParaRPr/>
          </a:p>
          <a:p>
            <a:pPr indent="-190500" lvl="0" marL="342900" rtl="0" algn="l">
              <a:spcBef>
                <a:spcPts val="480"/>
              </a:spcBef>
              <a:spcAft>
                <a:spcPts val="0"/>
              </a:spcAft>
              <a:buSzPts val="2400"/>
              <a:buNone/>
            </a:pPr>
            <a:r>
              <a:t/>
            </a:r>
            <a:endParaRPr sz="2400"/>
          </a:p>
          <a:p>
            <a:pPr indent="0" lvl="0" marL="0" rtl="0" algn="l">
              <a:spcBef>
                <a:spcPts val="400"/>
              </a:spcBef>
              <a:spcAft>
                <a:spcPts val="0"/>
              </a:spcAft>
              <a:buSzPts val="2000"/>
              <a:buNone/>
            </a:pPr>
            <a:r>
              <a:t/>
            </a:r>
            <a:endParaRPr sz="2000"/>
          </a:p>
        </p:txBody>
      </p:sp>
      <p:sp>
        <p:nvSpPr>
          <p:cNvPr id="718" name="Google Shape;718;p47"/>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5/4/2020</a:t>
            </a:r>
            <a:endParaRPr/>
          </a:p>
        </p:txBody>
      </p:sp>
      <p:sp>
        <p:nvSpPr>
          <p:cNvPr id="719" name="Google Shape;719;p47"/>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20" name="Google Shape;720;p47"/>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48"/>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Bài tập 5</a:t>
            </a:r>
            <a:endParaRPr/>
          </a:p>
        </p:txBody>
      </p:sp>
      <p:sp>
        <p:nvSpPr>
          <p:cNvPr id="726" name="Google Shape;726;p48"/>
          <p:cNvSpPr txBox="1"/>
          <p:nvPr>
            <p:ph idx="1" type="body"/>
          </p:nvPr>
        </p:nvSpPr>
        <p:spPr>
          <a:xfrm>
            <a:off x="251520" y="1219200"/>
            <a:ext cx="8640960" cy="501811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lang="en-US" sz="2400"/>
              <a:t> Một biến X được chia sẻ bởi 2 tiến trình cùng thực hiện đoạn code sau :</a:t>
            </a:r>
            <a:endParaRPr/>
          </a:p>
          <a:p>
            <a:pPr indent="-228600" lvl="3" marL="1600200" rtl="0" algn="l">
              <a:lnSpc>
                <a:spcPct val="90000"/>
              </a:lnSpc>
              <a:spcBef>
                <a:spcPts val="440"/>
              </a:spcBef>
              <a:spcAft>
                <a:spcPts val="0"/>
              </a:spcAft>
              <a:buSzPts val="2200"/>
              <a:buNone/>
            </a:pPr>
            <a:r>
              <a:rPr lang="en-US" sz="2200">
                <a:solidFill>
                  <a:schemeClr val="hlink"/>
                </a:solidFill>
              </a:rPr>
              <a:t>do</a:t>
            </a:r>
            <a:endParaRPr/>
          </a:p>
          <a:p>
            <a:pPr indent="-228600" lvl="3" marL="1600200" rtl="0" algn="l">
              <a:lnSpc>
                <a:spcPct val="90000"/>
              </a:lnSpc>
              <a:spcBef>
                <a:spcPts val="440"/>
              </a:spcBef>
              <a:spcAft>
                <a:spcPts val="0"/>
              </a:spcAft>
              <a:buSzPts val="2200"/>
              <a:buNone/>
            </a:pPr>
            <a:r>
              <a:rPr lang="en-US" sz="2200">
                <a:solidFill>
                  <a:schemeClr val="hlink"/>
                </a:solidFill>
              </a:rPr>
              <a:t>	X = X +1;</a:t>
            </a:r>
            <a:endParaRPr/>
          </a:p>
          <a:p>
            <a:pPr indent="-228600" lvl="3" marL="1600200" rtl="0" algn="l">
              <a:lnSpc>
                <a:spcPct val="90000"/>
              </a:lnSpc>
              <a:spcBef>
                <a:spcPts val="440"/>
              </a:spcBef>
              <a:spcAft>
                <a:spcPts val="0"/>
              </a:spcAft>
              <a:buSzPts val="2200"/>
              <a:buNone/>
            </a:pPr>
            <a:r>
              <a:rPr lang="en-US" sz="2200">
                <a:solidFill>
                  <a:schemeClr val="hlink"/>
                </a:solidFill>
              </a:rPr>
              <a:t>	if ( X == 20) X = 0;</a:t>
            </a:r>
            <a:endParaRPr/>
          </a:p>
          <a:p>
            <a:pPr indent="-228600" lvl="3" marL="1600200" rtl="0" algn="l">
              <a:lnSpc>
                <a:spcPct val="90000"/>
              </a:lnSpc>
              <a:spcBef>
                <a:spcPts val="440"/>
              </a:spcBef>
              <a:spcAft>
                <a:spcPts val="0"/>
              </a:spcAft>
              <a:buSzPts val="2200"/>
              <a:buNone/>
            </a:pPr>
            <a:r>
              <a:rPr lang="en-US" sz="2200">
                <a:solidFill>
                  <a:schemeClr val="hlink"/>
                </a:solidFill>
              </a:rPr>
              <a:t>while ( TRUE );</a:t>
            </a:r>
            <a:endParaRPr/>
          </a:p>
          <a:p>
            <a:pPr indent="-342900" lvl="0" marL="342900" rtl="0" algn="l">
              <a:spcBef>
                <a:spcPts val="480"/>
              </a:spcBef>
              <a:spcAft>
                <a:spcPts val="0"/>
              </a:spcAft>
              <a:buSzPts val="2400"/>
              <a:buChar char="■"/>
            </a:pPr>
            <a:r>
              <a:rPr lang="en-US" sz="2400"/>
              <a:t>Bắt đầu với giá trị X = 0, chứng tỏ rằng giá trị X có thể vượt quá 20. Cần sửa chữa đoạn chương trình trên như thế nào để đảm bảo X không vượt quá 20?</a:t>
            </a:r>
            <a:endParaRPr/>
          </a:p>
          <a:p>
            <a:pPr indent="0" lvl="0" marL="0" rtl="0" algn="l">
              <a:spcBef>
                <a:spcPts val="400"/>
              </a:spcBef>
              <a:spcAft>
                <a:spcPts val="0"/>
              </a:spcAft>
              <a:buSzPts val="2000"/>
              <a:buNone/>
            </a:pPr>
            <a:r>
              <a:t/>
            </a:r>
            <a:endParaRPr sz="2000"/>
          </a:p>
        </p:txBody>
      </p:sp>
      <p:sp>
        <p:nvSpPr>
          <p:cNvPr id="727" name="Google Shape;727;p48"/>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5/4/2020</a:t>
            </a:r>
            <a:endParaRPr/>
          </a:p>
        </p:txBody>
      </p:sp>
      <p:sp>
        <p:nvSpPr>
          <p:cNvPr id="728" name="Google Shape;728;p48"/>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29" name="Google Shape;729;p48"/>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49"/>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Bài tập 6</a:t>
            </a:r>
            <a:endParaRPr/>
          </a:p>
        </p:txBody>
      </p:sp>
      <p:sp>
        <p:nvSpPr>
          <p:cNvPr id="735" name="Google Shape;735;p49"/>
          <p:cNvSpPr txBox="1"/>
          <p:nvPr>
            <p:ph idx="1" type="body"/>
          </p:nvPr>
        </p:nvSpPr>
        <p:spPr>
          <a:xfrm>
            <a:off x="251520" y="1219200"/>
            <a:ext cx="8640960" cy="501811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lang="en-US" sz="2400"/>
              <a:t> </a:t>
            </a:r>
            <a:r>
              <a:rPr lang="en-US" sz="2600"/>
              <a:t>Xét 2 tiến trình xử lý đoạn chương trình sau:</a:t>
            </a:r>
            <a:endParaRPr/>
          </a:p>
          <a:p>
            <a:pPr indent="-228600" lvl="3" marL="1600200" rtl="0" algn="l">
              <a:lnSpc>
                <a:spcPct val="90000"/>
              </a:lnSpc>
              <a:spcBef>
                <a:spcPts val="520"/>
              </a:spcBef>
              <a:spcAft>
                <a:spcPts val="0"/>
              </a:spcAft>
              <a:buSzPts val="2600"/>
              <a:buNone/>
            </a:pPr>
            <a:r>
              <a:rPr lang="en-US" sz="2600">
                <a:solidFill>
                  <a:schemeClr val="hlink"/>
                </a:solidFill>
              </a:rPr>
              <a:t>process P1 { A1 ; A2 } 		</a:t>
            </a:r>
            <a:endParaRPr/>
          </a:p>
          <a:p>
            <a:pPr indent="-228600" lvl="3" marL="1600200" rtl="0" algn="l">
              <a:lnSpc>
                <a:spcPct val="90000"/>
              </a:lnSpc>
              <a:spcBef>
                <a:spcPts val="520"/>
              </a:spcBef>
              <a:spcAft>
                <a:spcPts val="0"/>
              </a:spcAft>
              <a:buSzPts val="2600"/>
              <a:buNone/>
            </a:pPr>
            <a:r>
              <a:rPr lang="en-US" sz="2600">
                <a:solidFill>
                  <a:schemeClr val="hlink"/>
                </a:solidFill>
              </a:rPr>
              <a:t>process P2 { B1 ; B2 }</a:t>
            </a:r>
            <a:endParaRPr/>
          </a:p>
          <a:p>
            <a:pPr indent="0" lvl="0" marL="0" rtl="0" algn="l">
              <a:spcBef>
                <a:spcPts val="520"/>
              </a:spcBef>
              <a:spcAft>
                <a:spcPts val="0"/>
              </a:spcAft>
              <a:buSzPts val="2600"/>
              <a:buNone/>
            </a:pPr>
            <a:r>
              <a:rPr lang="en-US" sz="2600"/>
              <a:t>Đồng bộ hóa hoạt động của 2 tiến trình này sao cho cả A1 và B1 đều hoàn tất trước khi A2 và B2 bắt đầu</a:t>
            </a:r>
            <a:endParaRPr/>
          </a:p>
          <a:p>
            <a:pPr indent="0" lvl="0" marL="0" rtl="0" algn="l">
              <a:spcBef>
                <a:spcPts val="400"/>
              </a:spcBef>
              <a:spcAft>
                <a:spcPts val="0"/>
              </a:spcAft>
              <a:buSzPts val="2000"/>
              <a:buNone/>
            </a:pPr>
            <a:r>
              <a:t/>
            </a:r>
            <a:endParaRPr sz="2000"/>
          </a:p>
        </p:txBody>
      </p:sp>
      <p:sp>
        <p:nvSpPr>
          <p:cNvPr id="736" name="Google Shape;736;p49"/>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5/4/2020</a:t>
            </a:r>
            <a:endParaRPr/>
          </a:p>
        </p:txBody>
      </p:sp>
      <p:sp>
        <p:nvSpPr>
          <p:cNvPr id="737" name="Google Shape;737;p49"/>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38" name="Google Shape;738;p49"/>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5"/>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Các giải pháp “Sleep &amp; Wake up”</a:t>
            </a:r>
            <a:endParaRPr/>
          </a:p>
        </p:txBody>
      </p:sp>
      <p:sp>
        <p:nvSpPr>
          <p:cNvPr id="98" name="Google Shape;98;p5"/>
          <p:cNvSpPr txBox="1"/>
          <p:nvPr>
            <p:ph idx="1" type="body"/>
          </p:nvPr>
        </p:nvSpPr>
        <p:spPr>
          <a:xfrm>
            <a:off x="251520" y="1371599"/>
            <a:ext cx="8640960" cy="5153025"/>
          </a:xfrm>
          <a:prstGeom prst="rect">
            <a:avLst/>
          </a:prstGeom>
          <a:noFill/>
          <a:ln>
            <a:noFill/>
          </a:ln>
        </p:spPr>
        <p:txBody>
          <a:bodyPr anchorCtr="0" anchor="t" bIns="45700" lIns="91425" spcFirstLastPara="1" rIns="91425" wrap="square" tIns="45700">
            <a:noAutofit/>
          </a:bodyPr>
          <a:lstStyle/>
          <a:p>
            <a:pPr indent="-342900" lvl="0" marL="342900" rtl="0" algn="l">
              <a:lnSpc>
                <a:spcPct val="85000"/>
              </a:lnSpc>
              <a:spcBef>
                <a:spcPts val="0"/>
              </a:spcBef>
              <a:spcAft>
                <a:spcPts val="0"/>
              </a:spcAft>
              <a:buClr>
                <a:srgbClr val="0070C0"/>
              </a:buClr>
              <a:buSzPts val="2100"/>
              <a:buNone/>
            </a:pPr>
            <a:r>
              <a:rPr lang="en-US" sz="2100">
                <a:solidFill>
                  <a:srgbClr val="0070C0"/>
                </a:solidFill>
                <a:latin typeface="Arial"/>
                <a:ea typeface="Arial"/>
                <a:cs typeface="Arial"/>
                <a:sym typeface="Arial"/>
              </a:rPr>
              <a:t>int </a:t>
            </a:r>
            <a:r>
              <a:rPr lang="en-US" sz="2100">
                <a:latin typeface="Arial"/>
                <a:ea typeface="Arial"/>
                <a:cs typeface="Arial"/>
                <a:sym typeface="Arial"/>
              </a:rPr>
              <a:t>busy;	</a:t>
            </a:r>
            <a:r>
              <a:rPr lang="en-US" sz="2100">
                <a:solidFill>
                  <a:srgbClr val="00B050"/>
                </a:solidFill>
                <a:latin typeface="Arial"/>
                <a:ea typeface="Arial"/>
                <a:cs typeface="Arial"/>
                <a:sym typeface="Arial"/>
              </a:rPr>
              <a:t>// =1 nếu CS đang bị chiếm</a:t>
            </a:r>
            <a:endParaRPr/>
          </a:p>
          <a:p>
            <a:pPr indent="-342900" lvl="0" marL="342900" rtl="0" algn="l">
              <a:lnSpc>
                <a:spcPct val="85000"/>
              </a:lnSpc>
              <a:spcBef>
                <a:spcPts val="300"/>
              </a:spcBef>
              <a:spcAft>
                <a:spcPts val="0"/>
              </a:spcAft>
              <a:buClr>
                <a:srgbClr val="0070C0"/>
              </a:buClr>
              <a:buSzPts val="2100"/>
              <a:buNone/>
            </a:pPr>
            <a:r>
              <a:rPr lang="en-US" sz="2100">
                <a:solidFill>
                  <a:srgbClr val="0070C0"/>
                </a:solidFill>
                <a:latin typeface="Arial"/>
                <a:ea typeface="Arial"/>
                <a:cs typeface="Arial"/>
                <a:sym typeface="Arial"/>
              </a:rPr>
              <a:t>int </a:t>
            </a:r>
            <a:r>
              <a:rPr lang="en-US" sz="2100">
                <a:latin typeface="Arial"/>
                <a:ea typeface="Arial"/>
                <a:cs typeface="Arial"/>
                <a:sym typeface="Arial"/>
              </a:rPr>
              <a:t>blocked;	</a:t>
            </a:r>
            <a:r>
              <a:rPr lang="en-US" sz="2100">
                <a:solidFill>
                  <a:srgbClr val="00B050"/>
                </a:solidFill>
                <a:latin typeface="Arial"/>
                <a:ea typeface="Arial"/>
                <a:cs typeface="Arial"/>
                <a:sym typeface="Arial"/>
              </a:rPr>
              <a:t>// số P đang bị khóa</a:t>
            </a:r>
            <a:endParaRPr/>
          </a:p>
          <a:p>
            <a:pPr indent="-342900" lvl="0" marL="342900" rtl="0" algn="l">
              <a:lnSpc>
                <a:spcPct val="85000"/>
              </a:lnSpc>
              <a:spcBef>
                <a:spcPts val="300"/>
              </a:spcBef>
              <a:spcAft>
                <a:spcPts val="0"/>
              </a:spcAft>
              <a:buClr>
                <a:srgbClr val="0070C0"/>
              </a:buClr>
              <a:buSzPts val="2100"/>
              <a:buNone/>
            </a:pPr>
            <a:r>
              <a:rPr lang="en-US" sz="2100">
                <a:solidFill>
                  <a:srgbClr val="0070C0"/>
                </a:solidFill>
                <a:latin typeface="Arial"/>
                <a:ea typeface="Arial"/>
                <a:cs typeface="Arial"/>
                <a:sym typeface="Arial"/>
              </a:rPr>
              <a:t>do</a:t>
            </a:r>
            <a:r>
              <a:rPr lang="en-US" sz="2100">
                <a:latin typeface="Arial"/>
                <a:ea typeface="Arial"/>
                <a:cs typeface="Arial"/>
                <a:sym typeface="Arial"/>
              </a:rPr>
              <a:t>{</a:t>
            </a:r>
            <a:endParaRPr/>
          </a:p>
          <a:p>
            <a:pPr indent="-342900" lvl="0" marL="342900" rtl="0" algn="l">
              <a:lnSpc>
                <a:spcPct val="85000"/>
              </a:lnSpc>
              <a:spcBef>
                <a:spcPts val="300"/>
              </a:spcBef>
              <a:spcAft>
                <a:spcPts val="0"/>
              </a:spcAft>
              <a:buClr>
                <a:schemeClr val="dk1"/>
              </a:buClr>
              <a:buSzPts val="2100"/>
              <a:buNone/>
            </a:pPr>
            <a:r>
              <a:rPr lang="en-US" sz="2100">
                <a:latin typeface="Arial"/>
                <a:ea typeface="Arial"/>
                <a:cs typeface="Arial"/>
                <a:sym typeface="Arial"/>
              </a:rPr>
              <a:t>	</a:t>
            </a:r>
            <a:r>
              <a:rPr lang="en-US" sz="2100">
                <a:solidFill>
                  <a:srgbClr val="0070C0"/>
                </a:solidFill>
                <a:latin typeface="Arial"/>
                <a:ea typeface="Arial"/>
                <a:cs typeface="Arial"/>
                <a:sym typeface="Arial"/>
              </a:rPr>
              <a:t>if</a:t>
            </a:r>
            <a:r>
              <a:rPr lang="en-US" sz="2100">
                <a:latin typeface="Arial"/>
                <a:ea typeface="Arial"/>
                <a:cs typeface="Arial"/>
                <a:sym typeface="Arial"/>
              </a:rPr>
              <a:t> (busy){</a:t>
            </a:r>
            <a:endParaRPr/>
          </a:p>
          <a:p>
            <a:pPr indent="-342900" lvl="0" marL="342900" rtl="0" algn="l">
              <a:lnSpc>
                <a:spcPct val="85000"/>
              </a:lnSpc>
              <a:spcBef>
                <a:spcPts val="300"/>
              </a:spcBef>
              <a:spcAft>
                <a:spcPts val="0"/>
              </a:spcAft>
              <a:buClr>
                <a:schemeClr val="dk1"/>
              </a:buClr>
              <a:buSzPts val="2100"/>
              <a:buNone/>
            </a:pPr>
            <a:r>
              <a:rPr lang="en-US" sz="2100">
                <a:latin typeface="Arial"/>
                <a:ea typeface="Arial"/>
                <a:cs typeface="Arial"/>
                <a:sym typeface="Arial"/>
              </a:rPr>
              <a:t>			blocked = blocked +1;</a:t>
            </a:r>
            <a:endParaRPr/>
          </a:p>
          <a:p>
            <a:pPr indent="-342900" lvl="0" marL="342900" rtl="0" algn="l">
              <a:lnSpc>
                <a:spcPct val="85000"/>
              </a:lnSpc>
              <a:spcBef>
                <a:spcPts val="300"/>
              </a:spcBef>
              <a:spcAft>
                <a:spcPts val="0"/>
              </a:spcAft>
              <a:buClr>
                <a:schemeClr val="dk1"/>
              </a:buClr>
              <a:buSzPts val="2100"/>
              <a:buNone/>
            </a:pPr>
            <a:r>
              <a:rPr lang="en-US" sz="2100">
                <a:latin typeface="Arial"/>
                <a:ea typeface="Arial"/>
                <a:cs typeface="Arial"/>
                <a:sym typeface="Arial"/>
              </a:rPr>
              <a:t>			</a:t>
            </a:r>
            <a:r>
              <a:rPr lang="en-US" sz="2100">
                <a:solidFill>
                  <a:srgbClr val="0070C0"/>
                </a:solidFill>
                <a:latin typeface="Arial"/>
                <a:ea typeface="Arial"/>
                <a:cs typeface="Arial"/>
                <a:sym typeface="Arial"/>
              </a:rPr>
              <a:t>sleep</a:t>
            </a:r>
            <a:r>
              <a:rPr lang="en-US" sz="2100">
                <a:latin typeface="Arial"/>
                <a:ea typeface="Arial"/>
                <a:cs typeface="Arial"/>
                <a:sym typeface="Arial"/>
              </a:rPr>
              <a:t>();</a:t>
            </a:r>
            <a:endParaRPr/>
          </a:p>
          <a:p>
            <a:pPr indent="-342900" lvl="0" marL="342900" rtl="0" algn="l">
              <a:lnSpc>
                <a:spcPct val="85000"/>
              </a:lnSpc>
              <a:spcBef>
                <a:spcPts val="300"/>
              </a:spcBef>
              <a:spcAft>
                <a:spcPts val="0"/>
              </a:spcAft>
              <a:buClr>
                <a:schemeClr val="dk1"/>
              </a:buClr>
              <a:buSzPts val="2100"/>
              <a:buNone/>
            </a:pPr>
            <a:r>
              <a:rPr lang="en-US" sz="2100">
                <a:latin typeface="Arial"/>
                <a:ea typeface="Arial"/>
                <a:cs typeface="Arial"/>
                <a:sym typeface="Arial"/>
              </a:rPr>
              <a:t>	}</a:t>
            </a:r>
            <a:endParaRPr/>
          </a:p>
          <a:p>
            <a:pPr indent="-342900" lvl="0" marL="342900" rtl="0" algn="l">
              <a:lnSpc>
                <a:spcPct val="85000"/>
              </a:lnSpc>
              <a:spcBef>
                <a:spcPts val="300"/>
              </a:spcBef>
              <a:spcAft>
                <a:spcPts val="0"/>
              </a:spcAft>
              <a:buClr>
                <a:schemeClr val="dk1"/>
              </a:buClr>
              <a:buSzPts val="2100"/>
              <a:buNone/>
            </a:pPr>
            <a:r>
              <a:rPr lang="en-US" sz="2100">
                <a:latin typeface="Arial"/>
                <a:ea typeface="Arial"/>
                <a:cs typeface="Arial"/>
                <a:sym typeface="Arial"/>
              </a:rPr>
              <a:t>	</a:t>
            </a:r>
            <a:r>
              <a:rPr lang="en-US" sz="2100">
                <a:solidFill>
                  <a:srgbClr val="0070C0"/>
                </a:solidFill>
                <a:latin typeface="Arial"/>
                <a:ea typeface="Arial"/>
                <a:cs typeface="Arial"/>
                <a:sym typeface="Arial"/>
              </a:rPr>
              <a:t>else</a:t>
            </a:r>
            <a:r>
              <a:rPr lang="en-US" sz="2100">
                <a:latin typeface="Arial"/>
                <a:ea typeface="Arial"/>
                <a:cs typeface="Arial"/>
                <a:sym typeface="Arial"/>
              </a:rPr>
              <a:t> busy =1;</a:t>
            </a:r>
            <a:endParaRPr/>
          </a:p>
          <a:p>
            <a:pPr indent="-342900" lvl="0" marL="342900" rtl="0" algn="l">
              <a:lnSpc>
                <a:spcPct val="85000"/>
              </a:lnSpc>
              <a:spcBef>
                <a:spcPts val="300"/>
              </a:spcBef>
              <a:spcAft>
                <a:spcPts val="0"/>
              </a:spcAft>
              <a:buClr>
                <a:srgbClr val="FF3300"/>
              </a:buClr>
              <a:buSzPts val="2100"/>
              <a:buNone/>
            </a:pPr>
            <a:r>
              <a:rPr b="1" lang="en-US" sz="2100">
                <a:solidFill>
                  <a:srgbClr val="FF3300"/>
                </a:solidFill>
                <a:latin typeface="Arial"/>
                <a:ea typeface="Arial"/>
                <a:cs typeface="Arial"/>
                <a:sym typeface="Arial"/>
              </a:rPr>
              <a:t>		CS;</a:t>
            </a:r>
            <a:endParaRPr/>
          </a:p>
          <a:p>
            <a:pPr indent="-342900" lvl="0" marL="342900" rtl="0" algn="l">
              <a:lnSpc>
                <a:spcPct val="85000"/>
              </a:lnSpc>
              <a:spcBef>
                <a:spcPts val="300"/>
              </a:spcBef>
              <a:spcAft>
                <a:spcPts val="0"/>
              </a:spcAft>
              <a:buClr>
                <a:schemeClr val="dk1"/>
              </a:buClr>
              <a:buSzPts val="2100"/>
              <a:buNone/>
            </a:pPr>
            <a:r>
              <a:rPr lang="en-US" sz="2100">
                <a:latin typeface="Arial"/>
                <a:ea typeface="Arial"/>
                <a:cs typeface="Arial"/>
                <a:sym typeface="Arial"/>
              </a:rPr>
              <a:t>	busy = 0;</a:t>
            </a:r>
            <a:endParaRPr/>
          </a:p>
          <a:p>
            <a:pPr indent="-342900" lvl="0" marL="342900" rtl="0" algn="l">
              <a:lnSpc>
                <a:spcPct val="85000"/>
              </a:lnSpc>
              <a:spcBef>
                <a:spcPts val="300"/>
              </a:spcBef>
              <a:spcAft>
                <a:spcPts val="0"/>
              </a:spcAft>
              <a:buClr>
                <a:schemeClr val="dk1"/>
              </a:buClr>
              <a:buSzPts val="2100"/>
              <a:buNone/>
            </a:pPr>
            <a:r>
              <a:rPr lang="en-US" sz="2100">
                <a:latin typeface="Arial"/>
                <a:ea typeface="Arial"/>
                <a:cs typeface="Arial"/>
                <a:sym typeface="Arial"/>
              </a:rPr>
              <a:t>	</a:t>
            </a:r>
            <a:r>
              <a:rPr lang="en-US" sz="2100">
                <a:solidFill>
                  <a:srgbClr val="0070C0"/>
                </a:solidFill>
                <a:latin typeface="Arial"/>
                <a:ea typeface="Arial"/>
                <a:cs typeface="Arial"/>
                <a:sym typeface="Arial"/>
              </a:rPr>
              <a:t>if</a:t>
            </a:r>
            <a:r>
              <a:rPr lang="en-US" sz="2100">
                <a:latin typeface="Arial"/>
                <a:ea typeface="Arial"/>
                <a:cs typeface="Arial"/>
                <a:sym typeface="Arial"/>
              </a:rPr>
              <a:t> (blocked !=0){</a:t>
            </a:r>
            <a:endParaRPr/>
          </a:p>
          <a:p>
            <a:pPr indent="-342900" lvl="0" marL="342900" rtl="0" algn="l">
              <a:lnSpc>
                <a:spcPct val="85000"/>
              </a:lnSpc>
              <a:spcBef>
                <a:spcPts val="300"/>
              </a:spcBef>
              <a:spcAft>
                <a:spcPts val="0"/>
              </a:spcAft>
              <a:buClr>
                <a:schemeClr val="dk1"/>
              </a:buClr>
              <a:buSzPts val="2100"/>
              <a:buNone/>
            </a:pPr>
            <a:r>
              <a:rPr lang="en-US" sz="2100">
                <a:latin typeface="Arial"/>
                <a:ea typeface="Arial"/>
                <a:cs typeface="Arial"/>
                <a:sym typeface="Arial"/>
              </a:rPr>
              <a:t>			</a:t>
            </a:r>
            <a:r>
              <a:rPr lang="en-US" sz="2100">
                <a:solidFill>
                  <a:srgbClr val="0070C0"/>
                </a:solidFill>
                <a:latin typeface="Arial"/>
                <a:ea typeface="Arial"/>
                <a:cs typeface="Arial"/>
                <a:sym typeface="Arial"/>
              </a:rPr>
              <a:t>wakeup</a:t>
            </a:r>
            <a:r>
              <a:rPr lang="en-US" sz="2100">
                <a:latin typeface="Arial"/>
                <a:ea typeface="Arial"/>
                <a:cs typeface="Arial"/>
                <a:sym typeface="Arial"/>
              </a:rPr>
              <a:t> (process);</a:t>
            </a:r>
            <a:endParaRPr/>
          </a:p>
          <a:p>
            <a:pPr indent="-342900" lvl="0" marL="342900" rtl="0" algn="l">
              <a:lnSpc>
                <a:spcPct val="85000"/>
              </a:lnSpc>
              <a:spcBef>
                <a:spcPts val="300"/>
              </a:spcBef>
              <a:spcAft>
                <a:spcPts val="0"/>
              </a:spcAft>
              <a:buClr>
                <a:schemeClr val="dk1"/>
              </a:buClr>
              <a:buSzPts val="2100"/>
              <a:buNone/>
            </a:pPr>
            <a:r>
              <a:rPr lang="en-US" sz="2100">
                <a:latin typeface="Arial"/>
                <a:ea typeface="Arial"/>
                <a:cs typeface="Arial"/>
                <a:sym typeface="Arial"/>
              </a:rPr>
              <a:t>			blocked = blocked -1;</a:t>
            </a:r>
            <a:endParaRPr/>
          </a:p>
          <a:p>
            <a:pPr indent="-342900" lvl="0" marL="342900" rtl="0" algn="l">
              <a:lnSpc>
                <a:spcPct val="85000"/>
              </a:lnSpc>
              <a:spcBef>
                <a:spcPts val="300"/>
              </a:spcBef>
              <a:spcAft>
                <a:spcPts val="0"/>
              </a:spcAft>
              <a:buClr>
                <a:schemeClr val="dk1"/>
              </a:buClr>
              <a:buSzPts val="2100"/>
              <a:buNone/>
            </a:pPr>
            <a:r>
              <a:rPr lang="en-US" sz="2100">
                <a:latin typeface="Arial"/>
                <a:ea typeface="Arial"/>
                <a:cs typeface="Arial"/>
                <a:sym typeface="Arial"/>
              </a:rPr>
              <a:t>	}</a:t>
            </a:r>
            <a:endParaRPr/>
          </a:p>
          <a:p>
            <a:pPr indent="-342900" lvl="0" marL="342900" rtl="0" algn="l">
              <a:lnSpc>
                <a:spcPct val="85000"/>
              </a:lnSpc>
              <a:spcBef>
                <a:spcPts val="300"/>
              </a:spcBef>
              <a:spcAft>
                <a:spcPts val="0"/>
              </a:spcAft>
              <a:buClr>
                <a:schemeClr val="dk1"/>
              </a:buClr>
              <a:buSzPts val="2100"/>
              <a:buNone/>
            </a:pPr>
            <a:r>
              <a:rPr lang="en-US" sz="2100">
                <a:latin typeface="Arial"/>
                <a:ea typeface="Arial"/>
                <a:cs typeface="Arial"/>
                <a:sym typeface="Arial"/>
              </a:rPr>
              <a:t>	</a:t>
            </a:r>
            <a:r>
              <a:rPr b="1" lang="en-US" sz="2100">
                <a:solidFill>
                  <a:srgbClr val="FF3300"/>
                </a:solidFill>
                <a:latin typeface="Arial"/>
                <a:ea typeface="Arial"/>
                <a:cs typeface="Arial"/>
                <a:sym typeface="Arial"/>
              </a:rPr>
              <a:t>	RS;</a:t>
            </a:r>
            <a:endParaRPr/>
          </a:p>
          <a:p>
            <a:pPr indent="-342900" lvl="0" marL="342900" rtl="0" algn="l">
              <a:lnSpc>
                <a:spcPct val="85000"/>
              </a:lnSpc>
              <a:spcBef>
                <a:spcPts val="300"/>
              </a:spcBef>
              <a:spcAft>
                <a:spcPts val="0"/>
              </a:spcAft>
              <a:buClr>
                <a:schemeClr val="dk1"/>
              </a:buClr>
              <a:buSzPts val="2100"/>
              <a:buNone/>
            </a:pPr>
            <a:r>
              <a:rPr lang="en-US" sz="2100">
                <a:latin typeface="Arial"/>
                <a:ea typeface="Arial"/>
                <a:cs typeface="Arial"/>
                <a:sym typeface="Arial"/>
              </a:rPr>
              <a:t>} </a:t>
            </a:r>
            <a:r>
              <a:rPr lang="en-US" sz="2100">
                <a:solidFill>
                  <a:srgbClr val="0070C0"/>
                </a:solidFill>
                <a:latin typeface="Arial"/>
                <a:ea typeface="Arial"/>
                <a:cs typeface="Arial"/>
                <a:sym typeface="Arial"/>
              </a:rPr>
              <a:t>while</a:t>
            </a:r>
            <a:r>
              <a:rPr lang="en-US" sz="2100">
                <a:latin typeface="Arial"/>
                <a:ea typeface="Arial"/>
                <a:cs typeface="Arial"/>
                <a:sym typeface="Arial"/>
              </a:rPr>
              <a:t> (1);</a:t>
            </a:r>
            <a:endParaRPr sz="2100"/>
          </a:p>
          <a:p>
            <a:pPr indent="0" lvl="0" marL="0" rtl="0" algn="l">
              <a:spcBef>
                <a:spcPts val="480"/>
              </a:spcBef>
              <a:spcAft>
                <a:spcPts val="0"/>
              </a:spcAft>
              <a:buSzPts val="2160"/>
              <a:buNone/>
            </a:pPr>
            <a:r>
              <a:t/>
            </a:r>
            <a:endParaRPr sz="2400"/>
          </a:p>
        </p:txBody>
      </p:sp>
      <p:sp>
        <p:nvSpPr>
          <p:cNvPr id="99" name="Google Shape;99;p5"/>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5/4/2020</a:t>
            </a:r>
            <a:endParaRPr/>
          </a:p>
        </p:txBody>
      </p:sp>
      <p:sp>
        <p:nvSpPr>
          <p:cNvPr id="100" name="Google Shape;100;p5"/>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101" name="Google Shape;101;p5"/>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50"/>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Bài tập 7</a:t>
            </a:r>
            <a:endParaRPr/>
          </a:p>
        </p:txBody>
      </p:sp>
      <p:sp>
        <p:nvSpPr>
          <p:cNvPr id="744" name="Google Shape;744;p50"/>
          <p:cNvSpPr txBox="1"/>
          <p:nvPr>
            <p:ph idx="1" type="body"/>
          </p:nvPr>
        </p:nvSpPr>
        <p:spPr>
          <a:xfrm>
            <a:off x="251520" y="1219200"/>
            <a:ext cx="8640960" cy="501811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lang="en-US" sz="2400"/>
              <a:t> </a:t>
            </a:r>
            <a:r>
              <a:rPr lang="en-US" sz="2600"/>
              <a:t>Tổng quát hóa câu hỏi 6 cho các tiến trình có đoạn chương trình sau:</a:t>
            </a:r>
            <a:endParaRPr/>
          </a:p>
          <a:p>
            <a:pPr indent="-228600" lvl="3" marL="1600200" rtl="0" algn="l">
              <a:lnSpc>
                <a:spcPct val="90000"/>
              </a:lnSpc>
              <a:spcBef>
                <a:spcPts val="520"/>
              </a:spcBef>
              <a:spcAft>
                <a:spcPts val="0"/>
              </a:spcAft>
              <a:buSzPts val="2600"/>
              <a:buNone/>
            </a:pPr>
            <a:r>
              <a:rPr lang="en-US" sz="2600">
                <a:solidFill>
                  <a:schemeClr val="hlink"/>
                </a:solidFill>
              </a:rPr>
              <a:t>process P1 { for ( i = 1; i &lt;= 100; i ++) A</a:t>
            </a:r>
            <a:r>
              <a:rPr baseline="-25000" lang="en-US" sz="2600">
                <a:solidFill>
                  <a:schemeClr val="hlink"/>
                </a:solidFill>
              </a:rPr>
              <a:t>i</a:t>
            </a:r>
            <a:r>
              <a:rPr lang="en-US" sz="2600">
                <a:solidFill>
                  <a:schemeClr val="hlink"/>
                </a:solidFill>
              </a:rPr>
              <a:t> } 	</a:t>
            </a:r>
            <a:endParaRPr/>
          </a:p>
          <a:p>
            <a:pPr indent="-228600" lvl="3" marL="1600200" rtl="0" algn="l">
              <a:lnSpc>
                <a:spcPct val="90000"/>
              </a:lnSpc>
              <a:spcBef>
                <a:spcPts val="520"/>
              </a:spcBef>
              <a:spcAft>
                <a:spcPts val="0"/>
              </a:spcAft>
              <a:buSzPts val="2600"/>
              <a:buNone/>
            </a:pPr>
            <a:r>
              <a:rPr lang="en-US" sz="2600">
                <a:solidFill>
                  <a:schemeClr val="hlink"/>
                </a:solidFill>
              </a:rPr>
              <a:t>process P2 { for ( j = 1; j &lt;= 100; j ++) B</a:t>
            </a:r>
            <a:r>
              <a:rPr baseline="-25000" lang="en-US" sz="2600">
                <a:solidFill>
                  <a:schemeClr val="hlink"/>
                </a:solidFill>
              </a:rPr>
              <a:t>j</a:t>
            </a:r>
            <a:r>
              <a:rPr lang="en-US" sz="2600">
                <a:solidFill>
                  <a:schemeClr val="hlink"/>
                </a:solidFill>
              </a:rPr>
              <a:t> } </a:t>
            </a:r>
            <a:endParaRPr/>
          </a:p>
          <a:p>
            <a:pPr indent="0" lvl="0" marL="0" rtl="0" algn="l">
              <a:spcBef>
                <a:spcPts val="520"/>
              </a:spcBef>
              <a:spcAft>
                <a:spcPts val="0"/>
              </a:spcAft>
              <a:buSzPts val="2600"/>
              <a:buNone/>
            </a:pPr>
            <a:r>
              <a:rPr lang="en-US" sz="2600"/>
              <a:t>Đồng bộ hóa hoạt động của 2 tiến trình này sao cho với </a:t>
            </a:r>
            <a:r>
              <a:rPr i="1" lang="en-US" sz="2600"/>
              <a:t>k</a:t>
            </a:r>
            <a:r>
              <a:rPr lang="en-US" sz="2600"/>
              <a:t> bất kỳ (2&lt;=k&lt;=100), A</a:t>
            </a:r>
            <a:r>
              <a:rPr baseline="-25000" lang="en-US" sz="2600"/>
              <a:t>k</a:t>
            </a:r>
            <a:r>
              <a:rPr lang="en-US" sz="2600"/>
              <a:t> chỉ có thể bắt đầu khi B</a:t>
            </a:r>
            <a:r>
              <a:rPr baseline="-25000" lang="en-US" sz="2600"/>
              <a:t>(k-1)</a:t>
            </a:r>
            <a:r>
              <a:rPr lang="en-US" sz="2600"/>
              <a:t> đã kết thúc và B</a:t>
            </a:r>
            <a:r>
              <a:rPr baseline="-25000" lang="en-US" sz="2600"/>
              <a:t>k</a:t>
            </a:r>
            <a:r>
              <a:rPr lang="en-US" sz="2600"/>
              <a:t> chỉ có thể bắt đầu khi A</a:t>
            </a:r>
            <a:r>
              <a:rPr baseline="-25000" lang="en-US" sz="2600"/>
              <a:t>(k-1)</a:t>
            </a:r>
            <a:r>
              <a:rPr lang="en-US" sz="2600"/>
              <a:t> đã kết thúc.</a:t>
            </a:r>
            <a:endParaRPr/>
          </a:p>
          <a:p>
            <a:pPr indent="0" lvl="0" marL="0" rtl="0" algn="l">
              <a:spcBef>
                <a:spcPts val="400"/>
              </a:spcBef>
              <a:spcAft>
                <a:spcPts val="0"/>
              </a:spcAft>
              <a:buSzPts val="2000"/>
              <a:buNone/>
            </a:pPr>
            <a:r>
              <a:t/>
            </a:r>
            <a:endParaRPr sz="2000"/>
          </a:p>
        </p:txBody>
      </p:sp>
      <p:sp>
        <p:nvSpPr>
          <p:cNvPr id="745" name="Google Shape;745;p50"/>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5/4/2020</a:t>
            </a:r>
            <a:endParaRPr/>
          </a:p>
        </p:txBody>
      </p:sp>
      <p:sp>
        <p:nvSpPr>
          <p:cNvPr id="746" name="Google Shape;746;p50"/>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47" name="Google Shape;747;p50"/>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51"/>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Bài tập 8</a:t>
            </a:r>
            <a:endParaRPr/>
          </a:p>
        </p:txBody>
      </p:sp>
      <p:sp>
        <p:nvSpPr>
          <p:cNvPr id="753" name="Google Shape;753;p51"/>
          <p:cNvSpPr txBox="1"/>
          <p:nvPr>
            <p:ph idx="1" type="body"/>
          </p:nvPr>
        </p:nvSpPr>
        <p:spPr>
          <a:xfrm>
            <a:off x="251520" y="1219200"/>
            <a:ext cx="8640960" cy="501811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lang="en-US" sz="2400"/>
              <a:t> </a:t>
            </a:r>
            <a:r>
              <a:rPr lang="en-US" sz="2600"/>
              <a:t>Sử dụng semaphore để viết lại chương trình sau theo mô hình xử lý đồng hành:</a:t>
            </a:r>
            <a:endParaRPr/>
          </a:p>
          <a:p>
            <a:pPr indent="-228600" lvl="3" marL="1600200" rtl="0" algn="l">
              <a:lnSpc>
                <a:spcPct val="90000"/>
              </a:lnSpc>
              <a:spcBef>
                <a:spcPts val="520"/>
              </a:spcBef>
              <a:spcAft>
                <a:spcPts val="0"/>
              </a:spcAft>
              <a:buSzPts val="2600"/>
              <a:buNone/>
            </a:pPr>
            <a:r>
              <a:rPr lang="en-US" sz="2600">
                <a:solidFill>
                  <a:schemeClr val="hlink"/>
                </a:solidFill>
              </a:rPr>
              <a:t>		w := x1 * x2</a:t>
            </a:r>
            <a:endParaRPr/>
          </a:p>
          <a:p>
            <a:pPr indent="-228600" lvl="3" marL="1600200" rtl="0" algn="l">
              <a:lnSpc>
                <a:spcPct val="90000"/>
              </a:lnSpc>
              <a:spcBef>
                <a:spcPts val="520"/>
              </a:spcBef>
              <a:spcAft>
                <a:spcPts val="0"/>
              </a:spcAft>
              <a:buSzPts val="2600"/>
              <a:buNone/>
            </a:pPr>
            <a:r>
              <a:rPr lang="en-US" sz="2600">
                <a:solidFill>
                  <a:schemeClr val="hlink"/>
                </a:solidFill>
              </a:rPr>
              <a:t>  		v := x3 * x4</a:t>
            </a:r>
            <a:endParaRPr/>
          </a:p>
          <a:p>
            <a:pPr indent="-228600" lvl="3" marL="1600200" rtl="0" algn="l">
              <a:lnSpc>
                <a:spcPct val="90000"/>
              </a:lnSpc>
              <a:spcBef>
                <a:spcPts val="520"/>
              </a:spcBef>
              <a:spcAft>
                <a:spcPts val="0"/>
              </a:spcAft>
              <a:buSzPts val="2600"/>
              <a:buNone/>
            </a:pPr>
            <a:r>
              <a:rPr lang="en-US" sz="2600">
                <a:solidFill>
                  <a:schemeClr val="hlink"/>
                </a:solidFill>
              </a:rPr>
              <a:t>		y := v * x5</a:t>
            </a:r>
            <a:endParaRPr/>
          </a:p>
          <a:p>
            <a:pPr indent="-228600" lvl="3" marL="1600200" rtl="0" algn="l">
              <a:lnSpc>
                <a:spcPct val="90000"/>
              </a:lnSpc>
              <a:spcBef>
                <a:spcPts val="520"/>
              </a:spcBef>
              <a:spcAft>
                <a:spcPts val="0"/>
              </a:spcAft>
              <a:buSzPts val="2600"/>
              <a:buNone/>
            </a:pPr>
            <a:r>
              <a:rPr lang="en-US" sz="2600">
                <a:solidFill>
                  <a:schemeClr val="hlink"/>
                </a:solidFill>
              </a:rPr>
              <a:t>		z := v * x6</a:t>
            </a:r>
            <a:endParaRPr/>
          </a:p>
          <a:p>
            <a:pPr indent="-228600" lvl="3" marL="1600200" rtl="0" algn="l">
              <a:lnSpc>
                <a:spcPct val="90000"/>
              </a:lnSpc>
              <a:spcBef>
                <a:spcPts val="520"/>
              </a:spcBef>
              <a:spcAft>
                <a:spcPts val="0"/>
              </a:spcAft>
              <a:buSzPts val="2600"/>
              <a:buNone/>
            </a:pPr>
            <a:r>
              <a:rPr lang="en-US" sz="2600">
                <a:solidFill>
                  <a:schemeClr val="hlink"/>
                </a:solidFill>
              </a:rPr>
              <a:t>		x := w * y</a:t>
            </a:r>
            <a:endParaRPr/>
          </a:p>
          <a:p>
            <a:pPr indent="-228600" lvl="3" marL="1600200" rtl="0" algn="l">
              <a:lnSpc>
                <a:spcPct val="90000"/>
              </a:lnSpc>
              <a:spcBef>
                <a:spcPts val="520"/>
              </a:spcBef>
              <a:spcAft>
                <a:spcPts val="0"/>
              </a:spcAft>
              <a:buSzPts val="2600"/>
              <a:buNone/>
            </a:pPr>
            <a:r>
              <a:rPr lang="en-US" sz="2600">
                <a:solidFill>
                  <a:schemeClr val="hlink"/>
                </a:solidFill>
              </a:rPr>
              <a:t>		z := w * z</a:t>
            </a:r>
            <a:endParaRPr/>
          </a:p>
          <a:p>
            <a:pPr indent="-228600" lvl="3" marL="1600200" rtl="0" algn="l">
              <a:lnSpc>
                <a:spcPct val="90000"/>
              </a:lnSpc>
              <a:spcBef>
                <a:spcPts val="520"/>
              </a:spcBef>
              <a:spcAft>
                <a:spcPts val="0"/>
              </a:spcAft>
              <a:buSzPts val="2600"/>
              <a:buNone/>
            </a:pPr>
            <a:r>
              <a:rPr lang="en-US" sz="2600">
                <a:solidFill>
                  <a:schemeClr val="hlink"/>
                </a:solidFill>
              </a:rPr>
              <a:t>		ans := y + z</a:t>
            </a:r>
            <a:endParaRPr/>
          </a:p>
          <a:p>
            <a:pPr indent="0" lvl="0" marL="0" rtl="0" algn="l">
              <a:spcBef>
                <a:spcPts val="400"/>
              </a:spcBef>
              <a:spcAft>
                <a:spcPts val="0"/>
              </a:spcAft>
              <a:buSzPts val="2000"/>
              <a:buNone/>
            </a:pPr>
            <a:r>
              <a:t/>
            </a:r>
            <a:endParaRPr sz="2000"/>
          </a:p>
        </p:txBody>
      </p:sp>
      <p:sp>
        <p:nvSpPr>
          <p:cNvPr id="754" name="Google Shape;754;p51"/>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5/4/2020</a:t>
            </a:r>
            <a:endParaRPr/>
          </a:p>
        </p:txBody>
      </p:sp>
      <p:sp>
        <p:nvSpPr>
          <p:cNvPr id="755" name="Google Shape;755;p51"/>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56" name="Google Shape;756;p51"/>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p52"/>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Bài kiểm tra 30 phút</a:t>
            </a:r>
            <a:endParaRPr/>
          </a:p>
        </p:txBody>
      </p:sp>
      <p:sp>
        <p:nvSpPr>
          <p:cNvPr id="763" name="Google Shape;763;p52"/>
          <p:cNvSpPr txBox="1"/>
          <p:nvPr>
            <p:ph idx="1" type="body"/>
          </p:nvPr>
        </p:nvSpPr>
        <p:spPr>
          <a:xfrm>
            <a:off x="251520" y="1219200"/>
            <a:ext cx="8640960" cy="50181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b="1" lang="en-US" sz="2400"/>
              <a:t>Bài 1: </a:t>
            </a:r>
            <a:r>
              <a:rPr b="1" lang="en-US" sz="2300"/>
              <a:t>Xét giải pháp đồng bộ hóa sau có bảo đảm 3 điều kiện không?</a:t>
            </a:r>
            <a:endParaRPr/>
          </a:p>
          <a:p>
            <a:pPr indent="-228600" lvl="3" marL="1600200" rtl="0" algn="l">
              <a:lnSpc>
                <a:spcPct val="90000"/>
              </a:lnSpc>
              <a:spcBef>
                <a:spcPts val="460"/>
              </a:spcBef>
              <a:spcAft>
                <a:spcPts val="0"/>
              </a:spcAft>
              <a:buSzPts val="2300"/>
              <a:buNone/>
            </a:pPr>
            <a:r>
              <a:rPr b="1" lang="en-US" sz="2300"/>
              <a:t>while (TRUE) {</a:t>
            </a:r>
            <a:endParaRPr/>
          </a:p>
          <a:p>
            <a:pPr indent="-228600" lvl="3" marL="1600200" rtl="0" algn="l">
              <a:lnSpc>
                <a:spcPct val="90000"/>
              </a:lnSpc>
              <a:spcBef>
                <a:spcPts val="460"/>
              </a:spcBef>
              <a:spcAft>
                <a:spcPts val="0"/>
              </a:spcAft>
              <a:buSzPts val="2300"/>
              <a:buNone/>
            </a:pPr>
            <a:r>
              <a:rPr b="1" lang="en-US" sz="2300"/>
              <a:t>int j = 1-i;</a:t>
            </a:r>
            <a:endParaRPr/>
          </a:p>
          <a:p>
            <a:pPr indent="-228600" lvl="3" marL="1600200" rtl="0" algn="l">
              <a:lnSpc>
                <a:spcPct val="90000"/>
              </a:lnSpc>
              <a:spcBef>
                <a:spcPts val="460"/>
              </a:spcBef>
              <a:spcAft>
                <a:spcPts val="0"/>
              </a:spcAft>
              <a:buSzPts val="2300"/>
              <a:buNone/>
            </a:pPr>
            <a:r>
              <a:rPr b="1" lang="en-US" sz="2300"/>
              <a:t>flag[i]= TRUE;	 turn = j;</a:t>
            </a:r>
            <a:endParaRPr/>
          </a:p>
          <a:p>
            <a:pPr indent="-228600" lvl="3" marL="1600200" rtl="0" algn="l">
              <a:lnSpc>
                <a:spcPct val="90000"/>
              </a:lnSpc>
              <a:spcBef>
                <a:spcPts val="460"/>
              </a:spcBef>
              <a:spcAft>
                <a:spcPts val="0"/>
              </a:spcAft>
              <a:buSzPts val="2300"/>
              <a:buNone/>
            </a:pPr>
            <a:r>
              <a:rPr b="1" lang="en-US" sz="2300"/>
              <a:t>while (turn == j &amp;&amp; flag[j]==TRUE); </a:t>
            </a:r>
            <a:endParaRPr/>
          </a:p>
          <a:p>
            <a:pPr indent="-228600" lvl="3" marL="1600200" rtl="0" algn="l">
              <a:lnSpc>
                <a:spcPct val="90000"/>
              </a:lnSpc>
              <a:spcBef>
                <a:spcPts val="460"/>
              </a:spcBef>
              <a:spcAft>
                <a:spcPts val="0"/>
              </a:spcAft>
              <a:buSzPts val="2300"/>
              <a:buNone/>
            </a:pPr>
            <a:r>
              <a:rPr b="1" lang="en-US" sz="2300"/>
              <a:t>critical-section ();</a:t>
            </a:r>
            <a:endParaRPr/>
          </a:p>
          <a:p>
            <a:pPr indent="-228600" lvl="3" marL="1600200" rtl="0" algn="l">
              <a:lnSpc>
                <a:spcPct val="90000"/>
              </a:lnSpc>
              <a:spcBef>
                <a:spcPts val="460"/>
              </a:spcBef>
              <a:spcAft>
                <a:spcPts val="0"/>
              </a:spcAft>
              <a:buSzPts val="2300"/>
              <a:buNone/>
            </a:pPr>
            <a:r>
              <a:rPr b="1" lang="en-US" sz="2300"/>
              <a:t>flag[j] = FALSE;</a:t>
            </a:r>
            <a:endParaRPr/>
          </a:p>
          <a:p>
            <a:pPr indent="-228600" lvl="3" marL="1600200" rtl="0" algn="l">
              <a:lnSpc>
                <a:spcPct val="90000"/>
              </a:lnSpc>
              <a:spcBef>
                <a:spcPts val="460"/>
              </a:spcBef>
              <a:spcAft>
                <a:spcPts val="0"/>
              </a:spcAft>
              <a:buSzPts val="2300"/>
              <a:buNone/>
            </a:pPr>
            <a:r>
              <a:rPr b="1" lang="en-US" sz="2300"/>
              <a:t>    Noncritical-section ();</a:t>
            </a:r>
            <a:endParaRPr/>
          </a:p>
          <a:p>
            <a:pPr indent="-228600" lvl="3" marL="1600200" rtl="0" algn="l">
              <a:lnSpc>
                <a:spcPct val="90000"/>
              </a:lnSpc>
              <a:spcBef>
                <a:spcPts val="460"/>
              </a:spcBef>
              <a:spcAft>
                <a:spcPts val="0"/>
              </a:spcAft>
              <a:buSzPts val="2300"/>
              <a:buNone/>
            </a:pPr>
            <a:r>
              <a:rPr b="1" lang="en-US" sz="2300"/>
              <a:t>}</a:t>
            </a:r>
            <a:endParaRPr/>
          </a:p>
          <a:p>
            <a:pPr indent="0" lvl="0" marL="0" rtl="0" algn="l">
              <a:spcBef>
                <a:spcPts val="460"/>
              </a:spcBef>
              <a:spcAft>
                <a:spcPts val="0"/>
              </a:spcAft>
              <a:buSzPts val="2300"/>
              <a:buNone/>
            </a:pPr>
            <a:r>
              <a:rPr b="1" lang="en-US" sz="2300"/>
              <a:t>Bài 2: Sử dụng semaphore để viết lại chương trình sau theo mô hình xử lý đồng hành</a:t>
            </a:r>
            <a:endParaRPr/>
          </a:p>
          <a:p>
            <a:pPr indent="0" lvl="0" marL="0" rtl="0" algn="ctr">
              <a:spcBef>
                <a:spcPts val="460"/>
              </a:spcBef>
              <a:spcAft>
                <a:spcPts val="0"/>
              </a:spcAft>
              <a:buSzPts val="2300"/>
              <a:buNone/>
            </a:pPr>
            <a:r>
              <a:rPr b="1" lang="en-US" sz="2300"/>
              <a:t>A = x1 + x2; B = A*x3; C= A + x4; D= B + C; E = B*x5 + C;</a:t>
            </a:r>
            <a:endParaRPr/>
          </a:p>
          <a:p>
            <a:pPr indent="-177800" lvl="0" marL="342900" rtl="0" algn="l">
              <a:spcBef>
                <a:spcPts val="520"/>
              </a:spcBef>
              <a:spcAft>
                <a:spcPts val="0"/>
              </a:spcAft>
              <a:buSzPts val="2600"/>
              <a:buNone/>
            </a:pPr>
            <a:r>
              <a:t/>
            </a:r>
            <a:endParaRPr sz="2600"/>
          </a:p>
        </p:txBody>
      </p:sp>
      <p:sp>
        <p:nvSpPr>
          <p:cNvPr id="764" name="Google Shape;764;p52"/>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5/4/2020</a:t>
            </a:r>
            <a:endParaRPr/>
          </a:p>
        </p:txBody>
      </p:sp>
      <p:sp>
        <p:nvSpPr>
          <p:cNvPr id="765" name="Google Shape;765;p52"/>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66" name="Google Shape;766;p52"/>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6"/>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Semaphore</a:t>
            </a:r>
            <a:endParaRPr/>
          </a:p>
        </p:txBody>
      </p:sp>
      <p:sp>
        <p:nvSpPr>
          <p:cNvPr id="108" name="Google Shape;108;p6"/>
          <p:cNvSpPr txBox="1"/>
          <p:nvPr>
            <p:ph idx="1" type="body"/>
          </p:nvPr>
        </p:nvSpPr>
        <p:spPr>
          <a:xfrm>
            <a:off x="251520" y="1371599"/>
            <a:ext cx="8640960" cy="51530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200"/>
              <a:buChar char="■"/>
            </a:pPr>
            <a:r>
              <a:rPr lang="en-US" sz="2200"/>
              <a:t>Là công cụ đồng bộ cung cấp bởi OS mà không đòi hỏi busy waiting</a:t>
            </a:r>
            <a:endParaRPr/>
          </a:p>
          <a:p>
            <a:pPr indent="-342900" lvl="0" marL="342900" rtl="0" algn="l">
              <a:spcBef>
                <a:spcPts val="440"/>
              </a:spcBef>
              <a:spcAft>
                <a:spcPts val="0"/>
              </a:spcAft>
              <a:buSzPts val="2200"/>
              <a:buChar char="■"/>
            </a:pPr>
            <a:r>
              <a:rPr lang="en-US" sz="2200"/>
              <a:t>Semaphore S là một biến số nguyên.</a:t>
            </a:r>
            <a:endParaRPr/>
          </a:p>
          <a:p>
            <a:pPr indent="-342900" lvl="0" marL="342900" rtl="0" algn="l">
              <a:spcBef>
                <a:spcPts val="440"/>
              </a:spcBef>
              <a:spcAft>
                <a:spcPts val="0"/>
              </a:spcAft>
              <a:buSzPts val="2200"/>
              <a:buChar char="■"/>
            </a:pPr>
            <a:r>
              <a:rPr lang="en-US" sz="2200"/>
              <a:t>Ngoài thao tác khởi động biến thì chỉ có thể được truy xuất qua hai tác vụ có́ tính đơn nguyên (atomic) và loại trừ (mutual exclusive):</a:t>
            </a:r>
            <a:endParaRPr sz="2200"/>
          </a:p>
          <a:p>
            <a:pPr indent="-285750" lvl="1" marL="742950" rtl="0" algn="l">
              <a:spcBef>
                <a:spcPts val="400"/>
              </a:spcBef>
              <a:spcAft>
                <a:spcPts val="0"/>
              </a:spcAft>
              <a:buSzPts val="2000"/>
              <a:buChar char="🞐"/>
            </a:pPr>
            <a:r>
              <a:rPr lang="en-US" sz="2000"/>
              <a:t>wait(S) hay còn gọi là P(S): giảm giá trị semaphore (S=S-1) . Kế đó nếu giá trị này âm thì process thực hiện lệnh wait() bị blocked.</a:t>
            </a:r>
            <a:endParaRPr/>
          </a:p>
          <a:p>
            <a:pPr indent="-285750" lvl="1" marL="742950" rtl="0" algn="l">
              <a:spcBef>
                <a:spcPts val="400"/>
              </a:spcBef>
              <a:spcAft>
                <a:spcPts val="0"/>
              </a:spcAft>
              <a:buSzPts val="2000"/>
              <a:buChar char="🞐"/>
            </a:pPr>
            <a:r>
              <a:rPr lang="en-US" sz="2000"/>
              <a:t>signal(S) hay còn gọi là V(S): tăng giá trị semaphore (S=S+1) . Kế đó nếu giá trị này không dương, một process đang blocked bởi một lệnh wait() sẽ được hồi phục để thực thi.</a:t>
            </a:r>
            <a:endParaRPr/>
          </a:p>
          <a:p>
            <a:pPr indent="-342900" lvl="0" marL="342900" rtl="0" algn="l">
              <a:spcBef>
                <a:spcPts val="440"/>
              </a:spcBef>
              <a:spcAft>
                <a:spcPts val="0"/>
              </a:spcAft>
              <a:buSzPts val="2200"/>
              <a:buChar char="■"/>
            </a:pPr>
            <a:r>
              <a:rPr lang="en-US" sz="2200"/>
              <a:t>Tránh busy waiting: khi phải đợi thì process sẽ được đặt vào một blocked queue, trong đó chứa các process đang chờ đợi cùng một sự kiện.</a:t>
            </a:r>
            <a:endParaRPr/>
          </a:p>
        </p:txBody>
      </p:sp>
      <p:sp>
        <p:nvSpPr>
          <p:cNvPr id="109" name="Google Shape;109;p6"/>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5/4/2020</a:t>
            </a:r>
            <a:endParaRPr/>
          </a:p>
        </p:txBody>
      </p:sp>
      <p:sp>
        <p:nvSpPr>
          <p:cNvPr id="110" name="Google Shape;110;p6"/>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111" name="Google Shape;111;p6"/>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7"/>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Semaphore (tt)</a:t>
            </a:r>
            <a:endParaRPr/>
          </a:p>
        </p:txBody>
      </p:sp>
      <p:sp>
        <p:nvSpPr>
          <p:cNvPr id="118" name="Google Shape;118;p7"/>
          <p:cNvSpPr txBox="1"/>
          <p:nvPr>
            <p:ph idx="1" type="body"/>
          </p:nvPr>
        </p:nvSpPr>
        <p:spPr>
          <a:xfrm>
            <a:off x="251520" y="1371599"/>
            <a:ext cx="8640960" cy="51530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lang="en-US" sz="2400"/>
              <a:t>P(S) hay wait(S) sử dụng để giành tài nguyên và giảm biến đếm S=S-1</a:t>
            </a:r>
            <a:endParaRPr/>
          </a:p>
          <a:p>
            <a:pPr indent="-342900" lvl="0" marL="342900" rtl="0" algn="l">
              <a:spcBef>
                <a:spcPts val="480"/>
              </a:spcBef>
              <a:spcAft>
                <a:spcPts val="0"/>
              </a:spcAft>
              <a:buSzPts val="2400"/>
              <a:buChar char="■"/>
            </a:pPr>
            <a:r>
              <a:rPr lang="en-US" sz="2400"/>
              <a:t>V(S) hay signal(S) sẽ giải phóng tài nguyên và tăng biến đếm S= S+1</a:t>
            </a:r>
            <a:endParaRPr/>
          </a:p>
          <a:p>
            <a:pPr indent="-342900" lvl="0" marL="342900" rtl="0" algn="l">
              <a:spcBef>
                <a:spcPts val="480"/>
              </a:spcBef>
              <a:spcAft>
                <a:spcPts val="0"/>
              </a:spcAft>
              <a:buSzPts val="2400"/>
              <a:buChar char="■"/>
            </a:pPr>
            <a:r>
              <a:rPr lang="en-US" sz="2400"/>
              <a:t>Nếu P được thực hiện trên biến đếm &lt;= 0 , tiến trình phải đợi V hay chờ đợi sự giải phóng tài nguyên </a:t>
            </a:r>
            <a:endParaRPr/>
          </a:p>
        </p:txBody>
      </p:sp>
      <p:sp>
        <p:nvSpPr>
          <p:cNvPr id="119" name="Google Shape;119;p7"/>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5/4/2020</a:t>
            </a:r>
            <a:endParaRPr/>
          </a:p>
        </p:txBody>
      </p:sp>
      <p:sp>
        <p:nvSpPr>
          <p:cNvPr id="120" name="Google Shape;120;p7"/>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121" name="Google Shape;121;p7"/>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8"/>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Semaphore (tt)</a:t>
            </a:r>
            <a:endParaRPr/>
          </a:p>
        </p:txBody>
      </p:sp>
      <p:sp>
        <p:nvSpPr>
          <p:cNvPr id="128" name="Google Shape;128;p8"/>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5/4/2020</a:t>
            </a:r>
            <a:endParaRPr/>
          </a:p>
        </p:txBody>
      </p:sp>
      <p:sp>
        <p:nvSpPr>
          <p:cNvPr id="129" name="Google Shape;129;p8"/>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130" name="Google Shape;130;p8"/>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31" name="Google Shape;131;p8"/>
          <p:cNvPicPr preferRelativeResize="0"/>
          <p:nvPr/>
        </p:nvPicPr>
        <p:blipFill rotWithShape="1">
          <a:blip r:embed="rId3">
            <a:alphaModFix/>
          </a:blip>
          <a:srcRect b="0" l="0" r="0" t="0"/>
          <a:stretch/>
        </p:blipFill>
        <p:spPr>
          <a:xfrm>
            <a:off x="2590800" y="1108695"/>
            <a:ext cx="6096000" cy="5364163"/>
          </a:xfrm>
          <a:prstGeom prst="rect">
            <a:avLst/>
          </a:prstGeom>
          <a:noFill/>
          <a:ln>
            <a:noFill/>
          </a:ln>
        </p:spPr>
      </p:pic>
      <p:sp>
        <p:nvSpPr>
          <p:cNvPr id="132" name="Google Shape;132;p8"/>
          <p:cNvSpPr txBox="1"/>
          <p:nvPr/>
        </p:nvSpPr>
        <p:spPr>
          <a:xfrm>
            <a:off x="1230747" y="6626225"/>
            <a:ext cx="6440487" cy="3079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Arial"/>
              <a:buNone/>
            </a:pPr>
            <a:r>
              <a:rPr lang="en-US" sz="1400">
                <a:solidFill>
                  <a:schemeClr val="dk1"/>
                </a:solidFill>
                <a:latin typeface="Times New Roman"/>
                <a:ea typeface="Times New Roman"/>
                <a:cs typeface="Times New Roman"/>
                <a:sym typeface="Times New Roman"/>
              </a:rPr>
              <a:t>https://anphanhv.wordpress.com/2013/11/13/part-iii-process-giao-tiep-giua-cc-process/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9"/>
          <p:cNvSpPr txBox="1"/>
          <p:nvPr>
            <p:ph type="title"/>
          </p:nvPr>
        </p:nvSpPr>
        <p:spPr>
          <a:xfrm>
            <a:off x="1331913" y="287338"/>
            <a:ext cx="7354887" cy="6933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Hiện thực semaphore</a:t>
            </a:r>
            <a:endParaRPr/>
          </a:p>
        </p:txBody>
      </p:sp>
      <p:sp>
        <p:nvSpPr>
          <p:cNvPr id="139" name="Google Shape;139;p9"/>
          <p:cNvSpPr txBox="1"/>
          <p:nvPr>
            <p:ph idx="1" type="body"/>
          </p:nvPr>
        </p:nvSpPr>
        <p:spPr>
          <a:xfrm>
            <a:off x="251520" y="1371599"/>
            <a:ext cx="8640960" cy="51530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lang="en-US" sz="2400"/>
              <a:t>Định nghĩa semaphore là một record</a:t>
            </a:r>
            <a:endParaRPr/>
          </a:p>
          <a:p>
            <a:pPr indent="0" lvl="0" marL="0" rtl="0" algn="l">
              <a:spcBef>
                <a:spcPts val="480"/>
              </a:spcBef>
              <a:spcAft>
                <a:spcPts val="0"/>
              </a:spcAft>
              <a:buSzPts val="2400"/>
              <a:buNone/>
            </a:pPr>
            <a:r>
              <a:rPr lang="en-US" sz="2400"/>
              <a:t>	typedef  struct {</a:t>
            </a:r>
            <a:endParaRPr/>
          </a:p>
          <a:p>
            <a:pPr indent="0" lvl="0" marL="0" rtl="0" algn="l">
              <a:spcBef>
                <a:spcPts val="480"/>
              </a:spcBef>
              <a:spcAft>
                <a:spcPts val="0"/>
              </a:spcAft>
              <a:buSzPts val="2400"/>
              <a:buNone/>
            </a:pPr>
            <a:r>
              <a:rPr lang="en-US" sz="2400"/>
              <a:t>		int  value;</a:t>
            </a:r>
            <a:endParaRPr/>
          </a:p>
          <a:p>
            <a:pPr indent="0" lvl="0" marL="0" rtl="0" algn="l">
              <a:spcBef>
                <a:spcPts val="480"/>
              </a:spcBef>
              <a:spcAft>
                <a:spcPts val="0"/>
              </a:spcAft>
              <a:buSzPts val="2400"/>
              <a:buNone/>
            </a:pPr>
            <a:r>
              <a:rPr lang="en-US" sz="2400"/>
              <a:t>		struct  process *L; /* process queue */</a:t>
            </a:r>
            <a:endParaRPr/>
          </a:p>
          <a:p>
            <a:pPr indent="0" lvl="0" marL="0" rtl="0" algn="l">
              <a:spcBef>
                <a:spcPts val="480"/>
              </a:spcBef>
              <a:spcAft>
                <a:spcPts val="0"/>
              </a:spcAft>
              <a:buSzPts val="2400"/>
              <a:buNone/>
            </a:pPr>
            <a:r>
              <a:rPr lang="en-US" sz="2400"/>
              <a:t>	} semaphore;</a:t>
            </a:r>
            <a:endParaRPr/>
          </a:p>
          <a:p>
            <a:pPr indent="-342900" lvl="0" marL="342900" rtl="0" algn="l">
              <a:spcBef>
                <a:spcPts val="480"/>
              </a:spcBef>
              <a:spcAft>
                <a:spcPts val="0"/>
              </a:spcAft>
              <a:buSzPts val="2400"/>
              <a:buChar char="■"/>
            </a:pPr>
            <a:r>
              <a:rPr lang="en-US" sz="2400"/>
              <a:t>Giả sử hệ điều hành cung cấp hai tác vụ (system call):</a:t>
            </a:r>
            <a:endParaRPr/>
          </a:p>
          <a:p>
            <a:pPr indent="-285750" lvl="1" marL="742950" rtl="0" algn="l">
              <a:spcBef>
                <a:spcPts val="400"/>
              </a:spcBef>
              <a:spcAft>
                <a:spcPts val="0"/>
              </a:spcAft>
              <a:buSzPts val="2000"/>
              <a:buChar char="🞐"/>
            </a:pPr>
            <a:r>
              <a:rPr lang="en-US" sz="2000"/>
              <a:t>block(): tạm treo process nào thực thi lệnh này</a:t>
            </a:r>
            <a:endParaRPr/>
          </a:p>
          <a:p>
            <a:pPr indent="-285750" lvl="1" marL="742950" rtl="0" algn="l">
              <a:spcBef>
                <a:spcPts val="400"/>
              </a:spcBef>
              <a:spcAft>
                <a:spcPts val="0"/>
              </a:spcAft>
              <a:buSzPts val="2000"/>
              <a:buChar char="🞐"/>
            </a:pPr>
            <a:r>
              <a:rPr lang="en-US" sz="2000"/>
              <a:t>wakeup(P): hồi phục quá trình thực thi của process P đang blocked</a:t>
            </a:r>
            <a:endParaRPr/>
          </a:p>
        </p:txBody>
      </p:sp>
      <p:sp>
        <p:nvSpPr>
          <p:cNvPr id="140" name="Google Shape;140;p9"/>
          <p:cNvSpPr txBox="1"/>
          <p:nvPr>
            <p:ph idx="10" type="dt"/>
          </p:nvPr>
        </p:nvSpPr>
        <p:spPr>
          <a:xfrm>
            <a:off x="251520" y="6525344"/>
            <a:ext cx="2133600" cy="2882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5/4/2020</a:t>
            </a:r>
            <a:endParaRPr/>
          </a:p>
        </p:txBody>
      </p:sp>
      <p:sp>
        <p:nvSpPr>
          <p:cNvPr id="141" name="Google Shape;141;p9"/>
          <p:cNvSpPr txBox="1"/>
          <p:nvPr>
            <p:ph idx="11" type="ftr"/>
          </p:nvPr>
        </p:nvSpPr>
        <p:spPr>
          <a:xfrm>
            <a:off x="1762101" y="6524625"/>
            <a:ext cx="5618212" cy="2889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Copyrights 2020 CE-UIT. All Rights Reserved.</a:t>
            </a:r>
            <a:endParaRPr/>
          </a:p>
        </p:txBody>
      </p:sp>
      <p:sp>
        <p:nvSpPr>
          <p:cNvPr id="142" name="Google Shape;142;p9"/>
          <p:cNvSpPr txBox="1"/>
          <p:nvPr>
            <p:ph idx="12" type="sldNum"/>
          </p:nvPr>
        </p:nvSpPr>
        <p:spPr>
          <a:xfrm>
            <a:off x="7139880" y="6524625"/>
            <a:ext cx="1752600" cy="2889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テーマ">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sp">
  <a:themeElements>
    <a:clrScheme name="ユーザー定義 5">
      <a:dk1>
        <a:srgbClr val="000000"/>
      </a:dk1>
      <a:lt1>
        <a:srgbClr val="FFFFFF"/>
      </a:lt1>
      <a:dk2>
        <a:srgbClr val="5B6973"/>
      </a:dk2>
      <a:lt2>
        <a:srgbClr val="000000"/>
      </a:lt2>
      <a:accent1>
        <a:srgbClr val="5B6973"/>
      </a:accent1>
      <a:accent2>
        <a:srgbClr val="002060"/>
      </a:accent2>
      <a:accent3>
        <a:srgbClr val="DEAE00"/>
      </a:accent3>
      <a:accent4>
        <a:srgbClr val="B77BB4"/>
      </a:accent4>
      <a:accent5>
        <a:srgbClr val="E0773C"/>
      </a:accent5>
      <a:accent6>
        <a:srgbClr val="A98D63"/>
      </a:accent6>
      <a:hlink>
        <a:srgbClr val="26CBEC"/>
      </a:hlink>
      <a:folHlink>
        <a:srgbClr val="59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2017-02-19T14:22:18Z</dcterms:created>
  <dc:creator>Phan Đình Duy</dc:creator>
</cp:coreProperties>
</file>