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64"/>
  </p:notesMasterIdLst>
  <p:sldIdLst>
    <p:sldId id="260" r:id="rId2"/>
    <p:sldId id="424" r:id="rId3"/>
    <p:sldId id="262" r:id="rId4"/>
    <p:sldId id="269" r:id="rId5"/>
    <p:sldId id="261" r:id="rId6"/>
    <p:sldId id="384" r:id="rId7"/>
    <p:sldId id="386" r:id="rId8"/>
    <p:sldId id="387" r:id="rId9"/>
    <p:sldId id="385" r:id="rId10"/>
    <p:sldId id="388" r:id="rId11"/>
    <p:sldId id="317" r:id="rId12"/>
    <p:sldId id="389" r:id="rId13"/>
    <p:sldId id="390" r:id="rId14"/>
    <p:sldId id="391" r:id="rId15"/>
    <p:sldId id="392" r:id="rId16"/>
    <p:sldId id="319" r:id="rId17"/>
    <p:sldId id="283" r:id="rId18"/>
    <p:sldId id="346" r:id="rId19"/>
    <p:sldId id="393" r:id="rId20"/>
    <p:sldId id="394" r:id="rId21"/>
    <p:sldId id="396" r:id="rId22"/>
    <p:sldId id="397" r:id="rId23"/>
    <p:sldId id="398" r:id="rId24"/>
    <p:sldId id="399" r:id="rId25"/>
    <p:sldId id="347" r:id="rId26"/>
    <p:sldId id="286" r:id="rId27"/>
    <p:sldId id="348" r:id="rId28"/>
    <p:sldId id="402" r:id="rId29"/>
    <p:sldId id="401" r:id="rId30"/>
    <p:sldId id="403" r:id="rId31"/>
    <p:sldId id="404" r:id="rId32"/>
    <p:sldId id="405" r:id="rId33"/>
    <p:sldId id="400" r:id="rId34"/>
    <p:sldId id="406" r:id="rId35"/>
    <p:sldId id="351" r:id="rId36"/>
    <p:sldId id="288" r:id="rId37"/>
    <p:sldId id="407" r:id="rId38"/>
    <p:sldId id="408" r:id="rId39"/>
    <p:sldId id="409" r:id="rId40"/>
    <p:sldId id="410" r:id="rId41"/>
    <p:sldId id="352" r:id="rId42"/>
    <p:sldId id="411" r:id="rId43"/>
    <p:sldId id="412" r:id="rId44"/>
    <p:sldId id="413" r:id="rId45"/>
    <p:sldId id="414" r:id="rId46"/>
    <p:sldId id="416" r:id="rId47"/>
    <p:sldId id="415" r:id="rId48"/>
    <p:sldId id="417" r:id="rId49"/>
    <p:sldId id="418" r:id="rId50"/>
    <p:sldId id="419" r:id="rId51"/>
    <p:sldId id="420" r:id="rId52"/>
    <p:sldId id="421" r:id="rId53"/>
    <p:sldId id="355" r:id="rId54"/>
    <p:sldId id="364" r:id="rId55"/>
    <p:sldId id="292" r:id="rId56"/>
    <p:sldId id="308" r:id="rId57"/>
    <p:sldId id="376" r:id="rId58"/>
    <p:sldId id="422" r:id="rId59"/>
    <p:sldId id="377" r:id="rId60"/>
    <p:sldId id="378" r:id="rId61"/>
    <p:sldId id="423" r:id="rId62"/>
    <p:sldId id="268" r:id="rId6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6FF"/>
    <a:srgbClr val="0072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85073" autoAdjust="0"/>
  </p:normalViewPr>
  <p:slideViewPr>
    <p:cSldViewPr snapToGrid="0">
      <p:cViewPr varScale="1">
        <p:scale>
          <a:sx n="72" d="100"/>
          <a:sy n="72" d="100"/>
        </p:scale>
        <p:origin x="89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08/29/2023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thêm về quản lý bộ nhớ, các thầy cô có thể bỏ qua slide này</a:t>
            </a:r>
          </a:p>
        </p:txBody>
      </p:sp>
      <p:sp>
        <p:nvSpPr>
          <p:cNvPr id="4" name="Slide Number Placeholder 3"/>
          <p:cNvSpPr>
            <a:spLocks noGrp="1"/>
          </p:cNvSpPr>
          <p:nvPr>
            <p:ph type="sldNum" sz="quarter" idx="5"/>
          </p:nvPr>
        </p:nvSpPr>
        <p:spPr/>
        <p:txBody>
          <a:bodyPr/>
          <a:lstStyle/>
          <a:p>
            <a:fld id="{DC19F204-C7F4-F140-967F-D2FA889DA617}" type="slidenum">
              <a:rPr lang="en-VN" smtClean="0"/>
              <a:t>7</a:t>
            </a:fld>
            <a:endParaRPr lang="en-VN"/>
          </a:p>
        </p:txBody>
      </p:sp>
    </p:spTree>
    <p:extLst>
      <p:ext uri="{BB962C8B-B14F-4D97-AF65-F5344CB8AC3E}">
        <p14:creationId xmlns:p14="http://schemas.microsoft.com/office/powerpoint/2010/main" val="214523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Mô tả thêm về quản lý bộ nhớ, các thầy cô có thể bỏ qua slide này</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8</a:t>
            </a:fld>
            <a:endParaRPr lang="en-VN"/>
          </a:p>
        </p:txBody>
      </p:sp>
    </p:spTree>
    <p:extLst>
      <p:ext uri="{BB962C8B-B14F-4D97-AF65-F5344CB8AC3E}">
        <p14:creationId xmlns:p14="http://schemas.microsoft.com/office/powerpoint/2010/main" val="239580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Nên tách thành 2 slide</a:t>
            </a:r>
          </a:p>
        </p:txBody>
      </p:sp>
      <p:sp>
        <p:nvSpPr>
          <p:cNvPr id="4" name="Slide Number Placeholder 3"/>
          <p:cNvSpPr>
            <a:spLocks noGrp="1"/>
          </p:cNvSpPr>
          <p:nvPr>
            <p:ph type="sldNum" sz="quarter" idx="5"/>
          </p:nvPr>
        </p:nvSpPr>
        <p:spPr/>
        <p:txBody>
          <a:bodyPr/>
          <a:lstStyle/>
          <a:p>
            <a:fld id="{DC19F204-C7F4-F140-967F-D2FA889DA617}" type="slidenum">
              <a:rPr lang="en-VN" smtClean="0"/>
              <a:t>12</a:t>
            </a:fld>
            <a:endParaRPr lang="en-VN"/>
          </a:p>
        </p:txBody>
      </p:sp>
    </p:spTree>
    <p:extLst>
      <p:ext uri="{BB962C8B-B14F-4D97-AF65-F5344CB8AC3E}">
        <p14:creationId xmlns:p14="http://schemas.microsoft.com/office/powerpoint/2010/main" val="380486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ví dụ thêm về các kiểu phân trang khác, quý thầy cô có thể bỏ đi khi giảng dạy</a:t>
            </a:r>
          </a:p>
        </p:txBody>
      </p:sp>
      <p:sp>
        <p:nvSpPr>
          <p:cNvPr id="4" name="Slide Number Placeholder 3"/>
          <p:cNvSpPr>
            <a:spLocks noGrp="1"/>
          </p:cNvSpPr>
          <p:nvPr>
            <p:ph type="sldNum" sz="quarter" idx="5"/>
          </p:nvPr>
        </p:nvSpPr>
        <p:spPr/>
        <p:txBody>
          <a:bodyPr/>
          <a:lstStyle/>
          <a:p>
            <a:fld id="{DC19F204-C7F4-F140-967F-D2FA889DA617}" type="slidenum">
              <a:rPr lang="en-VN" smtClean="0"/>
              <a:t>49</a:t>
            </a:fld>
            <a:endParaRPr lang="en-VN"/>
          </a:p>
        </p:txBody>
      </p:sp>
    </p:spTree>
    <p:extLst>
      <p:ext uri="{BB962C8B-B14F-4D97-AF65-F5344CB8AC3E}">
        <p14:creationId xmlns:p14="http://schemas.microsoft.com/office/powerpoint/2010/main" val="2673236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Tree>
    <p:extLst>
      <p:ext uri="{BB962C8B-B14F-4D97-AF65-F5344CB8AC3E}">
        <p14:creationId xmlns:p14="http://schemas.microsoft.com/office/powerpoint/2010/main" val="96207929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249605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68904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DB1B-AAE9-1649-A755-11FADEB7E97E}" type="datetime4">
              <a:rPr lang="en-US" smtClean="0"/>
              <a:t>August 29, 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49" r:id="rId16"/>
    <p:sldLayoutId id="2147483664" r:id="rId17"/>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a:t>CHƯƠNG 7: QUẢN LÝ BỘ NHỚ</a:t>
            </a:r>
            <a:endParaRPr lang="en-VN" dirty="0"/>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p:txBody>
          <a:bodyPr/>
          <a:lstStyle/>
          <a:p>
            <a:r>
              <a:rPr lang="en-US"/>
              <a:t>PHAN ĐÌNH DUY</a:t>
            </a:r>
            <a:endParaRPr lang="en-VN"/>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err="1"/>
              <a:t>bản</a:t>
            </a:r>
            <a:r>
              <a:rPr lang="en-US"/>
              <a:t> về bộ nhớ, các kiểu địa chỉ nhớ và cách chuyển đổi giữa các kiểu này, các cơ chế và mô hình quản lý bộ nhớ</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AA7-1FFF-D1E5-9B78-6EC33659027F}"/>
              </a:ext>
            </a:extLst>
          </p:cNvPr>
          <p:cNvSpPr>
            <a:spLocks noGrp="1"/>
          </p:cNvSpPr>
          <p:nvPr>
            <p:ph type="title"/>
          </p:nvPr>
        </p:nvSpPr>
        <p:spPr/>
        <p:txBody>
          <a:bodyPr>
            <a:normAutofit fontScale="90000"/>
          </a:bodyPr>
          <a:lstStyle/>
          <a:p>
            <a:r>
              <a:rPr lang="en-US" altLang="ja-JP"/>
              <a:t>Khái niệm cơ sở (tt)</a:t>
            </a:r>
            <a:endParaRPr lang="en-US"/>
          </a:p>
        </p:txBody>
      </p:sp>
      <p:sp>
        <p:nvSpPr>
          <p:cNvPr id="3" name="Content Placeholder 2">
            <a:extLst>
              <a:ext uri="{FF2B5EF4-FFF2-40B4-BE49-F238E27FC236}">
                <a16:creationId xmlns:a16="http://schemas.microsoft.com/office/drawing/2014/main" id="{26433582-262E-A44D-8BF9-27C07F248068}"/>
              </a:ext>
            </a:extLst>
          </p:cNvPr>
          <p:cNvSpPr>
            <a:spLocks noGrp="1"/>
          </p:cNvSpPr>
          <p:nvPr>
            <p:ph idx="1"/>
          </p:nvPr>
        </p:nvSpPr>
        <p:spPr/>
        <p:txBody>
          <a:bodyPr/>
          <a:lstStyle/>
          <a:p>
            <a:r>
              <a:rPr lang="vi-VN"/>
              <a:t>Các yêu cầu đối với việc quản lý bộ nhớ</a:t>
            </a:r>
          </a:p>
          <a:p>
            <a:pPr lvl="1"/>
            <a:r>
              <a:rPr lang="vi-VN"/>
              <a:t>Cấp phát bộ nhớ cho các process</a:t>
            </a:r>
          </a:p>
          <a:p>
            <a:pPr lvl="1"/>
            <a:r>
              <a:rPr lang="vi-VN"/>
              <a:t>Tái định vị (relocation): khi swapping,…</a:t>
            </a:r>
          </a:p>
          <a:p>
            <a:pPr lvl="1"/>
            <a:r>
              <a:rPr lang="vi-VN"/>
              <a:t>Bảo vệ: phải kiểm tra truy xuất bộ nhớ có hợp lệ không</a:t>
            </a:r>
          </a:p>
          <a:p>
            <a:pPr lvl="1"/>
            <a:r>
              <a:rPr lang="vi-VN"/>
              <a:t>Chia sẻ: cho phép các process chia sẻ vùng nhớ chung</a:t>
            </a:r>
          </a:p>
          <a:p>
            <a:pPr lvl="1"/>
            <a:r>
              <a:rPr lang="vi-VN"/>
              <a:t>Kết gán địa chỉ nhớ luận lý của user vào địa chỉ thực</a:t>
            </a:r>
          </a:p>
          <a:p>
            <a:endParaRPr lang="en-US"/>
          </a:p>
        </p:txBody>
      </p:sp>
      <p:sp>
        <p:nvSpPr>
          <p:cNvPr id="4" name="Footer Placeholder 3">
            <a:extLst>
              <a:ext uri="{FF2B5EF4-FFF2-40B4-BE49-F238E27FC236}">
                <a16:creationId xmlns:a16="http://schemas.microsoft.com/office/drawing/2014/main" id="{C0076444-43BD-85FD-3A3C-D83420DC8AD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FD69B290-DCEC-71D3-B8A6-E13B2690919B}"/>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CE0CE442-EDF7-A9CB-E4CA-ECBBBED8DFC0}"/>
              </a:ext>
            </a:extLst>
          </p:cNvPr>
          <p:cNvSpPr>
            <a:spLocks noGrp="1"/>
          </p:cNvSpPr>
          <p:nvPr>
            <p:ph type="sldNum" sz="quarter" idx="12"/>
          </p:nvPr>
        </p:nvSpPr>
        <p:spPr/>
        <p:txBody>
          <a:bodyPr/>
          <a:lstStyle/>
          <a:p>
            <a:fld id="{D8B0B3AC-44A8-D142-AAF6-9A453466E1A4}" type="slidenum">
              <a:rPr lang="en-VN" smtClean="0"/>
              <a:pPr/>
              <a:t>10</a:t>
            </a:fld>
            <a:endParaRPr lang="en-VN" dirty="0"/>
          </a:p>
        </p:txBody>
      </p:sp>
      <p:pic>
        <p:nvPicPr>
          <p:cNvPr id="7" name="Picture 6">
            <a:extLst>
              <a:ext uri="{FF2B5EF4-FFF2-40B4-BE49-F238E27FC236}">
                <a16:creationId xmlns:a16="http://schemas.microsoft.com/office/drawing/2014/main" id="{7AB8A8A6-0A90-9ABE-79CC-CB5FA95D2A44}"/>
              </a:ext>
            </a:extLst>
          </p:cNvPr>
          <p:cNvPicPr>
            <a:picLocks noChangeAspect="1"/>
          </p:cNvPicPr>
          <p:nvPr/>
        </p:nvPicPr>
        <p:blipFill>
          <a:blip r:embed="rId2"/>
          <a:stretch>
            <a:fillRect/>
          </a:stretch>
        </p:blipFill>
        <p:spPr>
          <a:xfrm>
            <a:off x="3863693" y="3684269"/>
            <a:ext cx="5073808" cy="2481025"/>
          </a:xfrm>
          <a:prstGeom prst="rect">
            <a:avLst/>
          </a:prstGeom>
        </p:spPr>
      </p:pic>
    </p:spTree>
    <p:extLst>
      <p:ext uri="{BB962C8B-B14F-4D97-AF65-F5344CB8AC3E}">
        <p14:creationId xmlns:p14="http://schemas.microsoft.com/office/powerpoint/2010/main" val="348535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vi-VN" altLang="en-US" sz="4400"/>
              <a:t>Các kiểu địa chỉ nhớ</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Tree>
    <p:extLst>
      <p:ext uri="{BB962C8B-B14F-4D97-AF65-F5344CB8AC3E}">
        <p14:creationId xmlns:p14="http://schemas.microsoft.com/office/powerpoint/2010/main" val="330636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a:t>Các kiểu địa chỉ nhớ</a:t>
            </a:r>
          </a:p>
        </p:txBody>
      </p:sp>
      <p:sp>
        <p:nvSpPr>
          <p:cNvPr id="3" name="Content Placeholder 2">
            <a:extLst>
              <a:ext uri="{FF2B5EF4-FFF2-40B4-BE49-F238E27FC236}">
                <a16:creationId xmlns:a16="http://schemas.microsoft.com/office/drawing/2014/main" id="{5F1DE1A8-FD42-AB8E-2355-C25282DF48E5}"/>
              </a:ext>
            </a:extLst>
          </p:cNvPr>
          <p:cNvSpPr>
            <a:spLocks noGrp="1"/>
          </p:cNvSpPr>
          <p:nvPr>
            <p:ph idx="1"/>
          </p:nvPr>
        </p:nvSpPr>
        <p:spPr>
          <a:xfrm>
            <a:off x="1142797" y="1195821"/>
            <a:ext cx="10046819" cy="5160527"/>
          </a:xfrm>
        </p:spPr>
        <p:txBody>
          <a:bodyPr>
            <a:normAutofit fontScale="92500" lnSpcReduction="10000"/>
          </a:bodyPr>
          <a:lstStyle/>
          <a:p>
            <a:r>
              <a:rPr lang="vi-VN" sz="2400"/>
              <a:t>Địa chỉ vật lý (physical address) (địa chỉ thực) là một vị trí thực trong bộ nhớ chính</a:t>
            </a:r>
          </a:p>
          <a:p>
            <a:r>
              <a:rPr lang="vi-VN" sz="2400"/>
              <a:t>Địa chỉ luận lý (logical address) là một vị trí nhớ được diễn tả trong một chương trình (còn gọi là địa chỉ ảo virtual address).</a:t>
            </a:r>
          </a:p>
          <a:p>
            <a:pPr lvl="1"/>
            <a:r>
              <a:rPr lang="vi-VN"/>
              <a:t>Các trình biên dịch (compiler) tạo ra mã lệnh chương trình mà trong đó mọi tham chiếu bộ nhớ đều là địa chỉ luận lý</a:t>
            </a:r>
          </a:p>
          <a:p>
            <a:pPr marL="228600" lvl="1">
              <a:spcBef>
                <a:spcPts val="1000"/>
              </a:spcBef>
            </a:pPr>
            <a:r>
              <a:rPr lang="vi-VN"/>
              <a:t>Địa chỉ tương đối (relative address) (địa chỉ khả tái định vị, relocatable address) là một kiểu địa chỉ luận lý trong đó các địa chỉ được biểu diễn tương đối so với một vị trí xác định nào đó trong chương trình.</a:t>
            </a:r>
          </a:p>
          <a:p>
            <a:pPr lvl="1"/>
            <a:r>
              <a:rPr lang="vi-VN"/>
              <a:t>Ví dụ: 12 byte so với vị trí bắt đầu chương trình,…</a:t>
            </a:r>
          </a:p>
          <a:p>
            <a:pPr marL="228600" lvl="1">
              <a:spcBef>
                <a:spcPts val="1000"/>
              </a:spcBef>
            </a:pPr>
            <a:r>
              <a:rPr lang="vi-VN"/>
              <a:t>Địa chỉ tuyệt đối (absolute address): địa chỉ tương đương với địa chỉ thực.</a:t>
            </a:r>
          </a:p>
          <a:p>
            <a:endParaRPr lang="en-US"/>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07BAF042-5DA6-F919-EED1-57F56289D6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12</a:t>
            </a:fld>
            <a:endParaRPr lang="en-VN" dirty="0"/>
          </a:p>
        </p:txBody>
      </p:sp>
      <p:pic>
        <p:nvPicPr>
          <p:cNvPr id="7" name="Picture 6">
            <a:extLst>
              <a:ext uri="{FF2B5EF4-FFF2-40B4-BE49-F238E27FC236}">
                <a16:creationId xmlns:a16="http://schemas.microsoft.com/office/drawing/2014/main" id="{8DD795BE-BC91-5C20-89F5-5A187602B728}"/>
              </a:ext>
            </a:extLst>
          </p:cNvPr>
          <p:cNvPicPr>
            <a:picLocks noChangeAspect="1"/>
          </p:cNvPicPr>
          <p:nvPr/>
        </p:nvPicPr>
        <p:blipFill>
          <a:blip r:embed="rId3"/>
          <a:stretch>
            <a:fillRect/>
          </a:stretch>
        </p:blipFill>
        <p:spPr>
          <a:xfrm>
            <a:off x="2861100" y="1033619"/>
            <a:ext cx="6739832" cy="4628560"/>
          </a:xfrm>
          <a:prstGeom prst="rect">
            <a:avLst/>
          </a:prstGeom>
        </p:spPr>
      </p:pic>
    </p:spTree>
    <p:extLst>
      <p:ext uri="{BB962C8B-B14F-4D97-AF65-F5344CB8AC3E}">
        <p14:creationId xmlns:p14="http://schemas.microsoft.com/office/powerpoint/2010/main" val="3548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p:txBody>
          <a:bodyPr>
            <a:normAutofit fontScale="90000"/>
          </a:bodyPr>
          <a:lstStyle/>
          <a:p>
            <a:r>
              <a:rPr lang="en-US" altLang="ja-JP"/>
              <a:t>Nạp chương trình vào bộ nhớ</a:t>
            </a:r>
            <a:endParaRPr lang="en-US"/>
          </a:p>
        </p:txBody>
      </p:sp>
      <p:sp>
        <p:nvSpPr>
          <p:cNvPr id="3" name="Content Placeholder 2">
            <a:extLst>
              <a:ext uri="{FF2B5EF4-FFF2-40B4-BE49-F238E27FC236}">
                <a16:creationId xmlns:a16="http://schemas.microsoft.com/office/drawing/2014/main" id="{A0AA0B6E-8C98-752F-334C-9E24120463B8}"/>
              </a:ext>
            </a:extLst>
          </p:cNvPr>
          <p:cNvSpPr>
            <a:spLocks noGrp="1"/>
          </p:cNvSpPr>
          <p:nvPr>
            <p:ph idx="1"/>
          </p:nvPr>
        </p:nvSpPr>
        <p:spPr/>
        <p:txBody>
          <a:bodyPr/>
          <a:lstStyle/>
          <a:p>
            <a:r>
              <a:rPr lang="vi-VN"/>
              <a:t>Bộ linker: kết hợp các object module thành một file nhị phân khả thực thi gọi là load module.</a:t>
            </a:r>
          </a:p>
          <a:p>
            <a:r>
              <a:rPr lang="vi-VN"/>
              <a:t>Bộ loader: nạp load module vào bộ nhớ chính</a:t>
            </a:r>
          </a:p>
          <a:p>
            <a:endParaRPr lang="vi-VN"/>
          </a:p>
          <a:p>
            <a:endParaRPr lang="en-US"/>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F77049EF-6E1F-EDD3-55C5-C4E97CEB6C1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13</a:t>
            </a:fld>
            <a:endParaRPr lang="en-VN" dirty="0"/>
          </a:p>
        </p:txBody>
      </p:sp>
      <p:pic>
        <p:nvPicPr>
          <p:cNvPr id="7" name="Picture 2">
            <a:extLst>
              <a:ext uri="{FF2B5EF4-FFF2-40B4-BE49-F238E27FC236}">
                <a16:creationId xmlns:a16="http://schemas.microsoft.com/office/drawing/2014/main" id="{6EC7C7C4-7905-FE57-B508-C422F1256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60" y="2660341"/>
            <a:ext cx="6775474" cy="359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76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p:txBody>
          <a:bodyPr>
            <a:normAutofit fontScale="90000"/>
          </a:bodyPr>
          <a:lstStyle/>
          <a:p>
            <a:r>
              <a:rPr lang="vi-VN"/>
              <a:t>Cơ chế thực hiện linking</a:t>
            </a:r>
            <a:endParaRPr lang="en-US"/>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F77049EF-6E1F-EDD3-55C5-C4E97CEB6C1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14</a:t>
            </a:fld>
            <a:endParaRPr lang="en-VN" dirty="0"/>
          </a:p>
        </p:txBody>
      </p:sp>
      <p:pic>
        <p:nvPicPr>
          <p:cNvPr id="10" name="Picture 9">
            <a:extLst>
              <a:ext uri="{FF2B5EF4-FFF2-40B4-BE49-F238E27FC236}">
                <a16:creationId xmlns:a16="http://schemas.microsoft.com/office/drawing/2014/main" id="{2FA0C664-456D-9780-C83C-AE05FF5CD296}"/>
              </a:ext>
            </a:extLst>
          </p:cNvPr>
          <p:cNvPicPr>
            <a:picLocks noChangeAspect="1"/>
          </p:cNvPicPr>
          <p:nvPr/>
        </p:nvPicPr>
        <p:blipFill>
          <a:blip r:embed="rId2"/>
          <a:stretch>
            <a:fillRect/>
          </a:stretch>
        </p:blipFill>
        <p:spPr>
          <a:xfrm>
            <a:off x="1399644" y="1200535"/>
            <a:ext cx="9615487" cy="5257830"/>
          </a:xfrm>
          <a:prstGeom prst="rect">
            <a:avLst/>
          </a:prstGeom>
        </p:spPr>
      </p:pic>
    </p:spTree>
    <p:extLst>
      <p:ext uri="{BB962C8B-B14F-4D97-AF65-F5344CB8AC3E}">
        <p14:creationId xmlns:p14="http://schemas.microsoft.com/office/powerpoint/2010/main" val="425386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0E6-774C-2990-F790-484D6021EE75}"/>
              </a:ext>
            </a:extLst>
          </p:cNvPr>
          <p:cNvSpPr>
            <a:spLocks noGrp="1"/>
          </p:cNvSpPr>
          <p:nvPr>
            <p:ph type="title"/>
          </p:nvPr>
        </p:nvSpPr>
        <p:spPr/>
        <p:txBody>
          <a:bodyPr>
            <a:normAutofit fontScale="90000"/>
          </a:bodyPr>
          <a:lstStyle/>
          <a:p>
            <a:r>
              <a:rPr lang="en-US" altLang="ja-JP"/>
              <a:t>Nạp chương trình vào bộ nhớ</a:t>
            </a:r>
            <a:endParaRPr lang="en-US"/>
          </a:p>
        </p:txBody>
      </p:sp>
      <p:sp>
        <p:nvSpPr>
          <p:cNvPr id="4" name="Footer Placeholder 3">
            <a:extLst>
              <a:ext uri="{FF2B5EF4-FFF2-40B4-BE49-F238E27FC236}">
                <a16:creationId xmlns:a16="http://schemas.microsoft.com/office/drawing/2014/main" id="{7E41E766-C460-D87D-8EDF-14D5F1B317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F77049EF-6E1F-EDD3-55C5-C4E97CEB6C1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90FE5CF9-218A-0EB8-60FC-B57E2A09D49F}"/>
              </a:ext>
            </a:extLst>
          </p:cNvPr>
          <p:cNvSpPr>
            <a:spLocks noGrp="1"/>
          </p:cNvSpPr>
          <p:nvPr>
            <p:ph type="sldNum" sz="quarter" idx="12"/>
          </p:nvPr>
        </p:nvSpPr>
        <p:spPr/>
        <p:txBody>
          <a:bodyPr/>
          <a:lstStyle/>
          <a:p>
            <a:fld id="{D8B0B3AC-44A8-D142-AAF6-9A453466E1A4}" type="slidenum">
              <a:rPr lang="en-VN" smtClean="0"/>
              <a:pPr/>
              <a:t>15</a:t>
            </a:fld>
            <a:endParaRPr lang="en-VN" dirty="0"/>
          </a:p>
        </p:txBody>
      </p:sp>
      <p:pic>
        <p:nvPicPr>
          <p:cNvPr id="65" name="Picture 64">
            <a:extLst>
              <a:ext uri="{FF2B5EF4-FFF2-40B4-BE49-F238E27FC236}">
                <a16:creationId xmlns:a16="http://schemas.microsoft.com/office/drawing/2014/main" id="{E876361E-781C-CB5C-C0B1-5B572B0B29BA}"/>
              </a:ext>
            </a:extLst>
          </p:cNvPr>
          <p:cNvPicPr>
            <a:picLocks noChangeAspect="1"/>
          </p:cNvPicPr>
          <p:nvPr/>
        </p:nvPicPr>
        <p:blipFill>
          <a:blip r:embed="rId2"/>
          <a:stretch>
            <a:fillRect/>
          </a:stretch>
        </p:blipFill>
        <p:spPr>
          <a:xfrm>
            <a:off x="2125980" y="1077254"/>
            <a:ext cx="7382654" cy="5349607"/>
          </a:xfrm>
          <a:prstGeom prst="rect">
            <a:avLst/>
          </a:prstGeom>
        </p:spPr>
      </p:pic>
    </p:spTree>
    <p:extLst>
      <p:ext uri="{BB962C8B-B14F-4D97-AF65-F5344CB8AC3E}">
        <p14:creationId xmlns:p14="http://schemas.microsoft.com/office/powerpoint/2010/main" val="107241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a:t>Chuyển đổi địa chỉ</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Tree>
    <p:extLst>
      <p:ext uri="{BB962C8B-B14F-4D97-AF65-F5344CB8AC3E}">
        <p14:creationId xmlns:p14="http://schemas.microsoft.com/office/powerpoint/2010/main" val="124528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Chuyển đổi địa chỉ</a:t>
            </a:r>
            <a:endParaRPr lang="en-VN" dirty="0"/>
          </a:p>
        </p:txBody>
      </p:sp>
      <p:sp>
        <p:nvSpPr>
          <p:cNvPr id="7" name="Content Placeholder 6">
            <a:extLst>
              <a:ext uri="{FF2B5EF4-FFF2-40B4-BE49-F238E27FC236}">
                <a16:creationId xmlns:a16="http://schemas.microsoft.com/office/drawing/2014/main" id="{D0665562-1DB0-2FFA-070A-8F7571513987}"/>
              </a:ext>
            </a:extLst>
          </p:cNvPr>
          <p:cNvSpPr>
            <a:spLocks noGrp="1"/>
          </p:cNvSpPr>
          <p:nvPr>
            <p:ph idx="1"/>
          </p:nvPr>
        </p:nvSpPr>
        <p:spPr/>
        <p:txBody>
          <a:bodyPr/>
          <a:lstStyle/>
          <a:p>
            <a:pPr>
              <a:spcBef>
                <a:spcPts val="400"/>
              </a:spcBef>
            </a:pPr>
            <a:r>
              <a:rPr lang="en-US" altLang="en-US" sz="2400">
                <a:solidFill>
                  <a:srgbClr val="0070C0"/>
                </a:solidFill>
              </a:rPr>
              <a:t>Chuyển đổi địa chỉ: </a:t>
            </a:r>
            <a:r>
              <a:rPr lang="en-US" altLang="en-US" sz="2400"/>
              <a:t>quá trình ánh xạ một địa chỉ từ không gian địa chỉ này sang không gian địa chỉ khác.</a:t>
            </a:r>
            <a:endParaRPr lang="vi-VN" altLang="en-US" sz="2400"/>
          </a:p>
          <a:p>
            <a:pPr>
              <a:spcBef>
                <a:spcPts val="400"/>
              </a:spcBef>
            </a:pPr>
            <a:r>
              <a:rPr lang="en-US" altLang="en-US" sz="2400">
                <a:solidFill>
                  <a:srgbClr val="0070C0"/>
                </a:solidFill>
              </a:rPr>
              <a:t>Biểu diễn địa chỉ nhớ</a:t>
            </a:r>
            <a:endParaRPr lang="vi-VN" altLang="en-US" sz="2400"/>
          </a:p>
          <a:p>
            <a:pPr lvl="1">
              <a:spcBef>
                <a:spcPts val="400"/>
              </a:spcBef>
            </a:pPr>
            <a:r>
              <a:rPr lang="en-US" altLang="en-US" sz="2200"/>
              <a:t>Trong source code: symbolic (các biến, hằng, pointer,…)</a:t>
            </a:r>
            <a:endParaRPr lang="vi-VN" altLang="en-US" sz="2200"/>
          </a:p>
          <a:p>
            <a:pPr lvl="1">
              <a:spcBef>
                <a:spcPts val="400"/>
              </a:spcBef>
            </a:pPr>
            <a:r>
              <a:rPr lang="en-US" altLang="en-US" sz="2200"/>
              <a:t>Trong thời điểm biên dịch: thường là địa chỉ khả tái định vị</a:t>
            </a:r>
            <a:endParaRPr lang="vi-VN" altLang="en-US" sz="2200"/>
          </a:p>
          <a:p>
            <a:pPr lvl="2">
              <a:spcBef>
                <a:spcPts val="400"/>
              </a:spcBef>
            </a:pPr>
            <a:r>
              <a:rPr lang="vi-VN" altLang="en-US" sz="2200"/>
              <a:t>Ví dụ: </a:t>
            </a:r>
            <a:r>
              <a:rPr lang="en-US" altLang="en-US" sz="2200"/>
              <a:t>a ở vị trí </a:t>
            </a:r>
            <a:r>
              <a:rPr lang="vi-VN" altLang="en-US" sz="2200"/>
              <a:t>12 byte so với vị trí bắt đầu </a:t>
            </a:r>
            <a:r>
              <a:rPr lang="en-US" altLang="en-US" sz="2200"/>
              <a:t>module</a:t>
            </a:r>
            <a:endParaRPr lang="vi-VN" altLang="en-US" sz="2200"/>
          </a:p>
          <a:p>
            <a:pPr lvl="1">
              <a:spcBef>
                <a:spcPts val="400"/>
              </a:spcBef>
            </a:pPr>
            <a:r>
              <a:rPr lang="en-US" altLang="en-US" sz="2200"/>
              <a:t>Thời điểm linking/loading: có thể là địa chỉ thực. </a:t>
            </a:r>
          </a:p>
          <a:p>
            <a:pPr lvl="2">
              <a:spcBef>
                <a:spcPts val="400"/>
              </a:spcBef>
            </a:pPr>
            <a:r>
              <a:rPr lang="vi-VN" altLang="en-US" sz="2200"/>
              <a:t>Ví dụ: </a:t>
            </a:r>
            <a:r>
              <a:rPr lang="en-US" altLang="en-US" sz="2200"/>
              <a:t>dữ liệu nằm tại địa chỉ bộ nhớ thực 2030</a:t>
            </a:r>
            <a:endParaRPr lang="vi-VN" altLang="en-US" sz="2200"/>
          </a:p>
          <a:p>
            <a:endParaRPr lang="en-US"/>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17</a:t>
            </a:fld>
            <a:endParaRPr lang="en-VN" dirty="0"/>
          </a:p>
        </p:txBody>
      </p:sp>
      <p:pic>
        <p:nvPicPr>
          <p:cNvPr id="8" name="Picture 7">
            <a:extLst>
              <a:ext uri="{FF2B5EF4-FFF2-40B4-BE49-F238E27FC236}">
                <a16:creationId xmlns:a16="http://schemas.microsoft.com/office/drawing/2014/main" id="{150251CA-817A-021A-B40C-CB6BF17B0BB8}"/>
              </a:ext>
            </a:extLst>
          </p:cNvPr>
          <p:cNvPicPr>
            <a:picLocks noChangeAspect="1"/>
          </p:cNvPicPr>
          <p:nvPr/>
        </p:nvPicPr>
        <p:blipFill>
          <a:blip r:embed="rId2"/>
          <a:stretch>
            <a:fillRect/>
          </a:stretch>
        </p:blipFill>
        <p:spPr>
          <a:xfrm>
            <a:off x="2511241" y="4186343"/>
            <a:ext cx="7169517" cy="1944793"/>
          </a:xfrm>
          <a:prstGeom prst="rect">
            <a:avLst/>
          </a:prstGeom>
        </p:spPr>
      </p:pic>
    </p:spTree>
    <p:extLst>
      <p:ext uri="{BB962C8B-B14F-4D97-AF65-F5344CB8AC3E}">
        <p14:creationId xmlns:p14="http://schemas.microsoft.com/office/powerpoint/2010/main" val="60278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Chuyển đổi địa chỉ (tt)</a:t>
            </a:r>
            <a:endParaRPr lang="en-VN" dirty="0"/>
          </a:p>
        </p:txBody>
      </p:sp>
      <p:sp>
        <p:nvSpPr>
          <p:cNvPr id="7" name="Content Placeholder 6">
            <a:extLst>
              <a:ext uri="{FF2B5EF4-FFF2-40B4-BE49-F238E27FC236}">
                <a16:creationId xmlns:a16="http://schemas.microsoft.com/office/drawing/2014/main" id="{25B3C474-B34C-4C10-5AF0-C5948BFEBFAF}"/>
              </a:ext>
            </a:extLst>
          </p:cNvPr>
          <p:cNvSpPr>
            <a:spLocks noGrp="1"/>
          </p:cNvSpPr>
          <p:nvPr>
            <p:ph idx="1"/>
          </p:nvPr>
        </p:nvSpPr>
        <p:spPr/>
        <p:txBody>
          <a:bodyPr>
            <a:normAutofit fontScale="92500" lnSpcReduction="10000"/>
          </a:bodyPr>
          <a:lstStyle/>
          <a:p>
            <a:pPr>
              <a:spcBef>
                <a:spcPts val="1000"/>
              </a:spcBef>
            </a:pPr>
            <a:r>
              <a:rPr lang="en-US" altLang="en-US" sz="2400"/>
              <a:t>Địa chỉ lệnh và dữ liệu được chuyển đổi thành địa chỉ thực có thể xảy ra tại ba thời điểm khác nhau.</a:t>
            </a:r>
            <a:endParaRPr lang="vi-VN" altLang="en-US" sz="2400"/>
          </a:p>
          <a:p>
            <a:pPr lvl="1">
              <a:spcBef>
                <a:spcPts val="1000"/>
              </a:spcBef>
            </a:pPr>
            <a:r>
              <a:rPr lang="en-US" altLang="en-US" sz="2200"/>
              <a:t>Compile time: nếu biết trước địa chỉ bộ nhớ của chương trình thì có thể kết gán địa chỉ tuyệt đối lúc biên dịch</a:t>
            </a:r>
          </a:p>
          <a:p>
            <a:pPr lvl="2">
              <a:spcBef>
                <a:spcPts val="1000"/>
              </a:spcBef>
            </a:pPr>
            <a:r>
              <a:rPr lang="vi-VN" altLang="en-US" sz="2200"/>
              <a:t>Ví dụ: </a:t>
            </a:r>
            <a:r>
              <a:rPr lang="en-US" altLang="en-US" sz="2200"/>
              <a:t>chương trình .COM của MS-DOS</a:t>
            </a:r>
          </a:p>
          <a:p>
            <a:pPr lvl="2">
              <a:spcBef>
                <a:spcPts val="1000"/>
              </a:spcBef>
            </a:pPr>
            <a:r>
              <a:rPr lang="en-US" altLang="en-US" sz="2200"/>
              <a:t>Khuyết điểm: phải biên dịch lại nếu thay đổi địa chỉ nạp chương trình</a:t>
            </a:r>
            <a:endParaRPr lang="vi-VN" altLang="en-US" sz="2200"/>
          </a:p>
          <a:p>
            <a:pPr lvl="1">
              <a:spcBef>
                <a:spcPts val="1000"/>
              </a:spcBef>
            </a:pPr>
            <a:r>
              <a:rPr lang="en-US" altLang="en-US" sz="2200"/>
              <a:t>Load time: vào thời điểm loading, loader phải chuyển đổi địa chỉ khả tái định vị thành địa chỉ thực dựa trên một địa chỉ nền</a:t>
            </a:r>
            <a:endParaRPr lang="vi-VN" altLang="en-US" sz="2200"/>
          </a:p>
          <a:p>
            <a:pPr lvl="2">
              <a:spcBef>
                <a:spcPts val="1000"/>
              </a:spcBef>
            </a:pPr>
            <a:r>
              <a:rPr lang="en-US" altLang="en-US" sz="2200"/>
              <a:t>Địa chỉ thực được tính toán vào thời điểm nạp chương trình    </a:t>
            </a:r>
          </a:p>
          <a:p>
            <a:pPr marL="914400" lvl="2" indent="0">
              <a:spcBef>
                <a:spcPts val="1000"/>
              </a:spcBef>
              <a:buNone/>
            </a:pPr>
            <a:r>
              <a:rPr lang="en-US" altLang="en-US" sz="2200"/>
              <a:t> =&gt; phải tiến hành reload nếu địa chỉ nền thay đổi</a:t>
            </a:r>
            <a:endParaRPr lang="vi-VN" altLang="en-US" sz="2200"/>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414214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0047-F615-1937-63E5-F832DCC5DB0F}"/>
              </a:ext>
            </a:extLst>
          </p:cNvPr>
          <p:cNvSpPr>
            <a:spLocks noGrp="1"/>
          </p:cNvSpPr>
          <p:nvPr>
            <p:ph type="title"/>
          </p:nvPr>
        </p:nvSpPr>
        <p:spPr/>
        <p:txBody>
          <a:bodyPr>
            <a:normAutofit fontScale="90000"/>
          </a:bodyPr>
          <a:lstStyle/>
          <a:p>
            <a:r>
              <a:rPr lang="en-US"/>
              <a:t>Sinh địa chỉ tuyệt đối vào thời điểm dịch</a:t>
            </a:r>
          </a:p>
        </p:txBody>
      </p:sp>
      <p:sp>
        <p:nvSpPr>
          <p:cNvPr id="4" name="Footer Placeholder 3">
            <a:extLst>
              <a:ext uri="{FF2B5EF4-FFF2-40B4-BE49-F238E27FC236}">
                <a16:creationId xmlns:a16="http://schemas.microsoft.com/office/drawing/2014/main" id="{FC032EF0-77CC-2ED4-517F-90DE8C2601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D7FE154E-2980-6EBD-65F7-AC7BEB25F65F}"/>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385076C-59C9-20DC-57E1-9B727BCCA624}"/>
              </a:ext>
            </a:extLst>
          </p:cNvPr>
          <p:cNvSpPr>
            <a:spLocks noGrp="1"/>
          </p:cNvSpPr>
          <p:nvPr>
            <p:ph type="sldNum" sz="quarter" idx="12"/>
          </p:nvPr>
        </p:nvSpPr>
        <p:spPr/>
        <p:txBody>
          <a:bodyPr/>
          <a:lstStyle/>
          <a:p>
            <a:fld id="{D8B0B3AC-44A8-D142-AAF6-9A453466E1A4}" type="slidenum">
              <a:rPr lang="en-VN" smtClean="0"/>
              <a:pPr/>
              <a:t>19</a:t>
            </a:fld>
            <a:endParaRPr lang="en-VN" dirty="0"/>
          </a:p>
        </p:txBody>
      </p:sp>
      <p:pic>
        <p:nvPicPr>
          <p:cNvPr id="45" name="Picture 44">
            <a:extLst>
              <a:ext uri="{FF2B5EF4-FFF2-40B4-BE49-F238E27FC236}">
                <a16:creationId xmlns:a16="http://schemas.microsoft.com/office/drawing/2014/main" id="{BA9C64D7-7D35-A270-C1E1-CDAC450132E5}"/>
              </a:ext>
            </a:extLst>
          </p:cNvPr>
          <p:cNvPicPr>
            <a:picLocks noChangeAspect="1"/>
          </p:cNvPicPr>
          <p:nvPr/>
        </p:nvPicPr>
        <p:blipFill>
          <a:blip r:embed="rId2"/>
          <a:stretch>
            <a:fillRect/>
          </a:stretch>
        </p:blipFill>
        <p:spPr>
          <a:xfrm>
            <a:off x="1638874" y="1444359"/>
            <a:ext cx="8914252" cy="4632652"/>
          </a:xfrm>
          <a:prstGeom prst="rect">
            <a:avLst/>
          </a:prstGeom>
        </p:spPr>
      </p:pic>
    </p:spTree>
    <p:extLst>
      <p:ext uri="{BB962C8B-B14F-4D97-AF65-F5344CB8AC3E}">
        <p14:creationId xmlns:p14="http://schemas.microsoft.com/office/powerpoint/2010/main" val="154858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dirty="0"/>
              <a:t>Chương 1: Tổng quan về hệ điều hành</a:t>
            </a:r>
          </a:p>
          <a:p>
            <a:r>
              <a:rPr lang="vi-VN" dirty="0"/>
              <a:t>Chương 2: Cấu trúc hệ điều hành</a:t>
            </a:r>
          </a:p>
          <a:p>
            <a:r>
              <a:rPr lang="vi-VN" dirty="0"/>
              <a:t>Chương 3: Quản lý tiến trình</a:t>
            </a:r>
          </a:p>
          <a:p>
            <a:r>
              <a:rPr lang="vi-VN" dirty="0"/>
              <a:t>Chương 4: Định thời CPU</a:t>
            </a:r>
          </a:p>
          <a:p>
            <a:r>
              <a:rPr lang="vi-VN" dirty="0"/>
              <a:t>Chương 5: Đồng bộ hoá tiến trình</a:t>
            </a:r>
          </a:p>
          <a:p>
            <a:r>
              <a:rPr lang="vi-VN" dirty="0"/>
              <a:t>Chương 6: Tắc nghẽn</a:t>
            </a:r>
          </a:p>
          <a:p>
            <a:r>
              <a:rPr lang="vi-VN" b="1" dirty="0">
                <a:highlight>
                  <a:srgbClr val="FFFF00"/>
                </a:highlight>
              </a:rPr>
              <a:t>Chương 7: Quản lý bộ nhớ</a:t>
            </a:r>
          </a:p>
          <a:p>
            <a:r>
              <a:rPr lang="vi-VN" dirty="0"/>
              <a:t>Chương 8: Bộ nhớ ảo</a:t>
            </a:r>
          </a:p>
          <a:p>
            <a:r>
              <a:rPr lang="vi-VN" dirty="0"/>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A14BE49-2D04-EF63-940A-5C4A3270576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pic>
        <p:nvPicPr>
          <p:cNvPr id="1026" name="Picture 2" descr="CẤU TRÚC MÁY TÍNH">
            <a:extLst>
              <a:ext uri="{FF2B5EF4-FFF2-40B4-BE49-F238E27FC236}">
                <a16:creationId xmlns:a16="http://schemas.microsoft.com/office/drawing/2014/main" id="{B40F81BD-CB5F-871D-1F60-313D56FCA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95" y="2393950"/>
            <a:ext cx="4721985"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0047-F615-1937-63E5-F832DCC5DB0F}"/>
              </a:ext>
            </a:extLst>
          </p:cNvPr>
          <p:cNvSpPr>
            <a:spLocks noGrp="1"/>
          </p:cNvSpPr>
          <p:nvPr>
            <p:ph type="title"/>
          </p:nvPr>
        </p:nvSpPr>
        <p:spPr/>
        <p:txBody>
          <a:bodyPr>
            <a:normAutofit fontScale="90000"/>
          </a:bodyPr>
          <a:lstStyle/>
          <a:p>
            <a:r>
              <a:rPr lang="en-US"/>
              <a:t>Sinh địa chỉ tuyệt đối vào thời điểm nạp</a:t>
            </a:r>
          </a:p>
        </p:txBody>
      </p:sp>
      <p:sp>
        <p:nvSpPr>
          <p:cNvPr id="4" name="Footer Placeholder 3">
            <a:extLst>
              <a:ext uri="{FF2B5EF4-FFF2-40B4-BE49-F238E27FC236}">
                <a16:creationId xmlns:a16="http://schemas.microsoft.com/office/drawing/2014/main" id="{FC032EF0-77CC-2ED4-517F-90DE8C2601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D7FE154E-2980-6EBD-65F7-AC7BEB25F65F}"/>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385076C-59C9-20DC-57E1-9B727BCCA624}"/>
              </a:ext>
            </a:extLst>
          </p:cNvPr>
          <p:cNvSpPr>
            <a:spLocks noGrp="1"/>
          </p:cNvSpPr>
          <p:nvPr>
            <p:ph type="sldNum" sz="quarter" idx="12"/>
          </p:nvPr>
        </p:nvSpPr>
        <p:spPr/>
        <p:txBody>
          <a:bodyPr/>
          <a:lstStyle/>
          <a:p>
            <a:fld id="{D8B0B3AC-44A8-D142-AAF6-9A453466E1A4}" type="slidenum">
              <a:rPr lang="en-VN" smtClean="0"/>
              <a:pPr/>
              <a:t>20</a:t>
            </a:fld>
            <a:endParaRPr lang="en-VN" dirty="0"/>
          </a:p>
        </p:txBody>
      </p:sp>
      <p:pic>
        <p:nvPicPr>
          <p:cNvPr id="3" name="Picture 2">
            <a:extLst>
              <a:ext uri="{FF2B5EF4-FFF2-40B4-BE49-F238E27FC236}">
                <a16:creationId xmlns:a16="http://schemas.microsoft.com/office/drawing/2014/main" id="{E5A16368-697A-0991-EB90-0D853D63647D}"/>
              </a:ext>
            </a:extLst>
          </p:cNvPr>
          <p:cNvPicPr>
            <a:picLocks noChangeAspect="1"/>
          </p:cNvPicPr>
          <p:nvPr/>
        </p:nvPicPr>
        <p:blipFill>
          <a:blip r:embed="rId2"/>
          <a:stretch>
            <a:fillRect/>
          </a:stretch>
        </p:blipFill>
        <p:spPr>
          <a:xfrm>
            <a:off x="1941216" y="1407960"/>
            <a:ext cx="8309568" cy="4986960"/>
          </a:xfrm>
          <a:prstGeom prst="rect">
            <a:avLst/>
          </a:prstGeom>
        </p:spPr>
      </p:pic>
    </p:spTree>
    <p:extLst>
      <p:ext uri="{BB962C8B-B14F-4D97-AF65-F5344CB8AC3E}">
        <p14:creationId xmlns:p14="http://schemas.microsoft.com/office/powerpoint/2010/main" val="408776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763D-BA4F-C21D-DBD0-702EFC9DF1CA}"/>
              </a:ext>
            </a:extLst>
          </p:cNvPr>
          <p:cNvSpPr>
            <a:spLocks noGrp="1"/>
          </p:cNvSpPr>
          <p:nvPr>
            <p:ph type="title"/>
          </p:nvPr>
        </p:nvSpPr>
        <p:spPr/>
        <p:txBody>
          <a:bodyPr>
            <a:normAutofit fontScale="90000"/>
          </a:bodyPr>
          <a:lstStyle/>
          <a:p>
            <a:r>
              <a:rPr lang="en-US"/>
              <a:t>Chuyển đổi địa chỉ (tt)</a:t>
            </a:r>
          </a:p>
        </p:txBody>
      </p:sp>
      <p:sp>
        <p:nvSpPr>
          <p:cNvPr id="3" name="Content Placeholder 2">
            <a:extLst>
              <a:ext uri="{FF2B5EF4-FFF2-40B4-BE49-F238E27FC236}">
                <a16:creationId xmlns:a16="http://schemas.microsoft.com/office/drawing/2014/main" id="{7D72B8DC-F9EF-B844-C8FB-8D9389592F41}"/>
              </a:ext>
            </a:extLst>
          </p:cNvPr>
          <p:cNvSpPr>
            <a:spLocks noGrp="1"/>
          </p:cNvSpPr>
          <p:nvPr>
            <p:ph idx="1"/>
          </p:nvPr>
        </p:nvSpPr>
        <p:spPr>
          <a:xfrm>
            <a:off x="716077" y="1180422"/>
            <a:ext cx="6995363" cy="5160527"/>
          </a:xfrm>
        </p:spPr>
        <p:txBody>
          <a:bodyPr>
            <a:normAutofit fontScale="92500" lnSpcReduction="20000"/>
          </a:bodyPr>
          <a:lstStyle/>
          <a:p>
            <a:pPr marL="228600" lvl="1">
              <a:spcBef>
                <a:spcPts val="1000"/>
              </a:spcBef>
            </a:pPr>
            <a:r>
              <a:rPr lang="en-US" altLang="en-US" sz="2600"/>
              <a:t>Excution time: khi trong quá trình thực thi, process có thể được di chuyển từ segment này sang segment khác trong bộ nhớ thì quá trình chuyển đổi địa chỉ được trì hoãn đến thời điểm thực thi</a:t>
            </a:r>
          </a:p>
          <a:p>
            <a:pPr lvl="2">
              <a:spcBef>
                <a:spcPts val="1000"/>
              </a:spcBef>
            </a:pPr>
            <a:r>
              <a:rPr lang="en-US" altLang="en-US" sz="2200"/>
              <a:t>Cần sự hỗ trợ của phần cứng cho việc ánh xạ địa chỉ</a:t>
            </a:r>
          </a:p>
          <a:p>
            <a:pPr lvl="3">
              <a:spcBef>
                <a:spcPts val="1000"/>
              </a:spcBef>
              <a:buClr>
                <a:srgbClr val="009900"/>
              </a:buClr>
              <a:buFont typeface="Webdings" panose="05030102010509060703" pitchFamily="18" charset="2"/>
              <a:buChar char="4"/>
            </a:pPr>
            <a:r>
              <a:rPr lang="en-US" altLang="en-US" sz="2200"/>
              <a:t>Ví dụ: Trường hợp địa chỉ luận lý là relocatable thì có thể dùng thanh ghi base và limit,..</a:t>
            </a:r>
          </a:p>
          <a:p>
            <a:pPr lvl="2">
              <a:spcBef>
                <a:spcPts val="1000"/>
              </a:spcBef>
            </a:pPr>
            <a:r>
              <a:rPr lang="en-US" altLang="en-US" sz="2200"/>
              <a:t>Sử dụng trong đa số các OS đa dụng trong đó có các cơ chế swapping, paging, segmentation</a:t>
            </a:r>
            <a:endParaRPr lang="en-US" altLang="en-US" b="1"/>
          </a:p>
          <a:p>
            <a:pPr marL="0" indent="0">
              <a:buNone/>
            </a:pPr>
            <a:endParaRPr lang="en-US"/>
          </a:p>
        </p:txBody>
      </p:sp>
      <p:sp>
        <p:nvSpPr>
          <p:cNvPr id="4" name="Footer Placeholder 3">
            <a:extLst>
              <a:ext uri="{FF2B5EF4-FFF2-40B4-BE49-F238E27FC236}">
                <a16:creationId xmlns:a16="http://schemas.microsoft.com/office/drawing/2014/main" id="{E48DA36B-F346-8C38-0E26-210BD38D6B9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D54561C5-327D-248F-07C5-087A60961DA1}"/>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C4C8D9E7-55FB-CDC1-DAE9-E33184F58062}"/>
              </a:ext>
            </a:extLst>
          </p:cNvPr>
          <p:cNvSpPr>
            <a:spLocks noGrp="1"/>
          </p:cNvSpPr>
          <p:nvPr>
            <p:ph type="sldNum" sz="quarter" idx="12"/>
          </p:nvPr>
        </p:nvSpPr>
        <p:spPr/>
        <p:txBody>
          <a:bodyPr/>
          <a:lstStyle/>
          <a:p>
            <a:fld id="{D8B0B3AC-44A8-D142-AAF6-9A453466E1A4}" type="slidenum">
              <a:rPr lang="en-VN" smtClean="0"/>
              <a:pPr/>
              <a:t>21</a:t>
            </a:fld>
            <a:endParaRPr lang="en-VN" dirty="0"/>
          </a:p>
        </p:txBody>
      </p:sp>
      <p:pic>
        <p:nvPicPr>
          <p:cNvPr id="7" name="Picture 6">
            <a:extLst>
              <a:ext uri="{FF2B5EF4-FFF2-40B4-BE49-F238E27FC236}">
                <a16:creationId xmlns:a16="http://schemas.microsoft.com/office/drawing/2014/main" id="{F9B08707-206A-E782-6676-A69DC478BB65}"/>
              </a:ext>
            </a:extLst>
          </p:cNvPr>
          <p:cNvPicPr>
            <a:picLocks noChangeAspect="1"/>
          </p:cNvPicPr>
          <p:nvPr/>
        </p:nvPicPr>
        <p:blipFill>
          <a:blip r:embed="rId2"/>
          <a:stretch>
            <a:fillRect/>
          </a:stretch>
        </p:blipFill>
        <p:spPr>
          <a:xfrm>
            <a:off x="8264517" y="1508570"/>
            <a:ext cx="3115326" cy="4389500"/>
          </a:xfrm>
          <a:prstGeom prst="rect">
            <a:avLst/>
          </a:prstGeom>
        </p:spPr>
      </p:pic>
    </p:spTree>
    <p:extLst>
      <p:ext uri="{BB962C8B-B14F-4D97-AF65-F5344CB8AC3E}">
        <p14:creationId xmlns:p14="http://schemas.microsoft.com/office/powerpoint/2010/main" val="401001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BA0-1413-A5E6-7829-DA2BDC70574A}"/>
              </a:ext>
            </a:extLst>
          </p:cNvPr>
          <p:cNvSpPr>
            <a:spLocks noGrp="1"/>
          </p:cNvSpPr>
          <p:nvPr>
            <p:ph type="title"/>
          </p:nvPr>
        </p:nvSpPr>
        <p:spPr/>
        <p:txBody>
          <a:bodyPr>
            <a:normAutofit fontScale="90000"/>
          </a:bodyPr>
          <a:lstStyle/>
          <a:p>
            <a:r>
              <a:rPr lang="en-US"/>
              <a:t>Dynamic linking</a:t>
            </a:r>
          </a:p>
        </p:txBody>
      </p:sp>
      <p:sp>
        <p:nvSpPr>
          <p:cNvPr id="3" name="Content Placeholder 2">
            <a:extLst>
              <a:ext uri="{FF2B5EF4-FFF2-40B4-BE49-F238E27FC236}">
                <a16:creationId xmlns:a16="http://schemas.microsoft.com/office/drawing/2014/main" id="{6AFD533A-23FE-3ED8-4AFB-6D512C4860C7}"/>
              </a:ext>
            </a:extLst>
          </p:cNvPr>
          <p:cNvSpPr>
            <a:spLocks noGrp="1"/>
          </p:cNvSpPr>
          <p:nvPr>
            <p:ph idx="1"/>
          </p:nvPr>
        </p:nvSpPr>
        <p:spPr/>
        <p:txBody>
          <a:bodyPr>
            <a:normAutofit fontScale="92500"/>
          </a:bodyPr>
          <a:lstStyle/>
          <a:p>
            <a:pPr>
              <a:spcBef>
                <a:spcPts val="400"/>
              </a:spcBef>
            </a:pPr>
            <a:r>
              <a:rPr lang="vi-VN" altLang="en-US" sz="2400"/>
              <a:t>Quá trình link đến một module ngoài (external module) được thực hiện sau khi đã tạo xong load module (i.e. file có thể thực thi, executable)</a:t>
            </a:r>
          </a:p>
          <a:p>
            <a:pPr lvl="1">
              <a:spcBef>
                <a:spcPts val="1000"/>
              </a:spcBef>
            </a:pPr>
            <a:r>
              <a:rPr lang="vi-VN" altLang="en-US" sz="2200"/>
              <a:t>Ví dụ trong Windows: module ngoài là các file .DLL còn trong Unix, các module ngoài là các file .so (shared library)</a:t>
            </a:r>
          </a:p>
          <a:p>
            <a:pPr>
              <a:spcBef>
                <a:spcPts val="400"/>
              </a:spcBef>
            </a:pPr>
            <a:r>
              <a:rPr lang="vi-VN" altLang="en-US" sz="2400"/>
              <a:t>Load module chứa các stub tham chiếu (refer) đến routine của external module.</a:t>
            </a:r>
          </a:p>
          <a:p>
            <a:pPr lvl="1">
              <a:spcBef>
                <a:spcPts val="1000"/>
              </a:spcBef>
            </a:pPr>
            <a:r>
              <a:rPr lang="vi-VN" altLang="en-US" sz="2200"/>
              <a:t>Lúc thực thi, khi stub được thực thi lần đầu (do process gọi routine lần đầu), stub nạp routine vào bộ nhớ, tự thay thế bằng địa chỉ của routine và routine được thực thi.</a:t>
            </a:r>
          </a:p>
          <a:p>
            <a:pPr lvl="1">
              <a:spcBef>
                <a:spcPts val="1000"/>
              </a:spcBef>
            </a:pPr>
            <a:r>
              <a:rPr lang="vi-VN" altLang="en-US" sz="2200"/>
              <a:t>Các lần gọi routine sau sẽ xảy ra bình thường</a:t>
            </a:r>
          </a:p>
          <a:p>
            <a:pPr>
              <a:spcBef>
                <a:spcPts val="400"/>
              </a:spcBef>
            </a:pPr>
            <a:r>
              <a:rPr lang="vi-VN" altLang="en-US" sz="2400"/>
              <a:t>Stub cần sự hỗ trợ của OS (như kiểm tra xem routine đã được nạp vào bộ nhớ chưa).</a:t>
            </a:r>
          </a:p>
        </p:txBody>
      </p:sp>
      <p:sp>
        <p:nvSpPr>
          <p:cNvPr id="4" name="Footer Placeholder 3">
            <a:extLst>
              <a:ext uri="{FF2B5EF4-FFF2-40B4-BE49-F238E27FC236}">
                <a16:creationId xmlns:a16="http://schemas.microsoft.com/office/drawing/2014/main" id="{ED8FF3BE-428F-2218-C727-61928DDD41B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3FD80BD-AEF0-B33B-3518-7EB784106903}"/>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EA59FB1-BE51-C11F-78DF-0F83DE02EE3E}"/>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3022097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BA0-1413-A5E6-7829-DA2BDC70574A}"/>
              </a:ext>
            </a:extLst>
          </p:cNvPr>
          <p:cNvSpPr>
            <a:spLocks noGrp="1"/>
          </p:cNvSpPr>
          <p:nvPr>
            <p:ph type="title"/>
          </p:nvPr>
        </p:nvSpPr>
        <p:spPr/>
        <p:txBody>
          <a:bodyPr>
            <a:normAutofit fontScale="90000"/>
          </a:bodyPr>
          <a:lstStyle/>
          <a:p>
            <a:r>
              <a:rPr lang="en-US"/>
              <a:t>Ưu điểm của dynamic linking</a:t>
            </a:r>
          </a:p>
        </p:txBody>
      </p:sp>
      <p:sp>
        <p:nvSpPr>
          <p:cNvPr id="3" name="Content Placeholder 2">
            <a:extLst>
              <a:ext uri="{FF2B5EF4-FFF2-40B4-BE49-F238E27FC236}">
                <a16:creationId xmlns:a16="http://schemas.microsoft.com/office/drawing/2014/main" id="{6AFD533A-23FE-3ED8-4AFB-6D512C4860C7}"/>
              </a:ext>
            </a:extLst>
          </p:cNvPr>
          <p:cNvSpPr>
            <a:spLocks noGrp="1"/>
          </p:cNvSpPr>
          <p:nvPr>
            <p:ph idx="1"/>
          </p:nvPr>
        </p:nvSpPr>
        <p:spPr/>
        <p:txBody>
          <a:bodyPr>
            <a:normAutofit lnSpcReduction="10000"/>
          </a:bodyPr>
          <a:lstStyle/>
          <a:p>
            <a:pPr algn="just"/>
            <a:r>
              <a:rPr lang="vi-VN" sz="2400"/>
              <a:t>Thông thường, external module là một thư viện cung cấp các tiện ích của OS. Các chương trình thực thi có thể dùng các phiên bản khác nhau của external module mà không cần sửa đổi, biên dịch lại.</a:t>
            </a:r>
          </a:p>
          <a:p>
            <a:pPr algn="just"/>
            <a:r>
              <a:rPr lang="vi-VN" sz="2400"/>
              <a:t>Chia sẻ mã (code sharing): một external module chỉ cần nạp vào bộ nhớ một lần. Các process cần dùng external module này thì cùng chia sẻ đoạn mã của external module ⇒ tiết kiệm không gian nhớ và đĩa.</a:t>
            </a:r>
          </a:p>
          <a:p>
            <a:pPr algn="just"/>
            <a:r>
              <a:rPr lang="vi-VN" sz="2400"/>
              <a:t>Phương pháp dynamic linking cần sự hỗ trợ của OS trong việc kiểm tra xem một thủ tục nào đó có thể được chia sẻ giữa các process hay là phần mã của riêng một process (bởi vì chỉ có OS mới có quyền thực hiện việc kiểm tra này).</a:t>
            </a:r>
            <a:endParaRPr lang="en-US" sz="2400"/>
          </a:p>
        </p:txBody>
      </p:sp>
      <p:sp>
        <p:nvSpPr>
          <p:cNvPr id="4" name="Footer Placeholder 3">
            <a:extLst>
              <a:ext uri="{FF2B5EF4-FFF2-40B4-BE49-F238E27FC236}">
                <a16:creationId xmlns:a16="http://schemas.microsoft.com/office/drawing/2014/main" id="{ED8FF3BE-428F-2218-C727-61928DDD41B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3FD80BD-AEF0-B33B-3518-7EB784106903}"/>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EA59FB1-BE51-C11F-78DF-0F83DE02EE3E}"/>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938984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67-AB65-A267-5D42-8CD9E3C8DCC0}"/>
              </a:ext>
            </a:extLst>
          </p:cNvPr>
          <p:cNvSpPr>
            <a:spLocks noGrp="1"/>
          </p:cNvSpPr>
          <p:nvPr>
            <p:ph type="title"/>
          </p:nvPr>
        </p:nvSpPr>
        <p:spPr/>
        <p:txBody>
          <a:bodyPr>
            <a:normAutofit fontScale="90000"/>
          </a:bodyPr>
          <a:lstStyle/>
          <a:p>
            <a:r>
              <a:rPr lang="en-US"/>
              <a:t>Dynamic loading</a:t>
            </a:r>
          </a:p>
        </p:txBody>
      </p:sp>
      <p:sp>
        <p:nvSpPr>
          <p:cNvPr id="3" name="Content Placeholder 2">
            <a:extLst>
              <a:ext uri="{FF2B5EF4-FFF2-40B4-BE49-F238E27FC236}">
                <a16:creationId xmlns:a16="http://schemas.microsoft.com/office/drawing/2014/main" id="{476363FD-7F20-50CF-7C9F-F7374209D5D0}"/>
              </a:ext>
            </a:extLst>
          </p:cNvPr>
          <p:cNvSpPr>
            <a:spLocks noGrp="1"/>
          </p:cNvSpPr>
          <p:nvPr>
            <p:ph idx="1"/>
          </p:nvPr>
        </p:nvSpPr>
        <p:spPr/>
        <p:txBody>
          <a:bodyPr/>
          <a:lstStyle/>
          <a:p>
            <a:pPr algn="just"/>
            <a:r>
              <a:rPr lang="vi-VN" altLang="en-US" sz="2200"/>
              <a:t>Cơ chế: chỉ khi nào cần được gọi đến thì một thủ tục mới được nạp vào bộ nhớ chính ⇒ tăng độ hiệu dụng của bộ nhớ bởi vì các thủ tục không được gọi đến sẽ không chiếm chỗ trong bộ nhớ</a:t>
            </a:r>
          </a:p>
          <a:p>
            <a:pPr algn="just"/>
            <a:r>
              <a:rPr lang="vi-VN" altLang="en-US" sz="2200"/>
              <a:t>Rất hiệu quả trong trường hợp tồn tại khối lượng lớn mã chương trình có tần suất sử dụng thấp, không được sử dụng thường xuyên (ví dụ các thủ tục xử lý lỗi) </a:t>
            </a:r>
          </a:p>
          <a:p>
            <a:pPr algn="just"/>
            <a:r>
              <a:rPr lang="vi-VN" altLang="en-US" sz="2200"/>
              <a:t>Hỗ trợ từ hệ điều hành</a:t>
            </a:r>
          </a:p>
          <a:p>
            <a:pPr lvl="1" algn="just"/>
            <a:r>
              <a:rPr lang="vi-VN" altLang="en-US" sz="2200"/>
              <a:t>Thông thường, user chịu trách nhiệm thiết kế và hiện thực các chương trình có dynamic loading.</a:t>
            </a:r>
          </a:p>
          <a:p>
            <a:pPr lvl="1" algn="just"/>
            <a:r>
              <a:rPr lang="vi-VN" altLang="en-US" sz="2200"/>
              <a:t>Hệ điều hành chủ yếu cung cấp một số thủ tục thư viện hỗ trợ, tạo điều kiện dễ dàng hơn cho lập trình viên.</a:t>
            </a:r>
          </a:p>
        </p:txBody>
      </p:sp>
      <p:sp>
        <p:nvSpPr>
          <p:cNvPr id="4" name="Footer Placeholder 3">
            <a:extLst>
              <a:ext uri="{FF2B5EF4-FFF2-40B4-BE49-F238E27FC236}">
                <a16:creationId xmlns:a16="http://schemas.microsoft.com/office/drawing/2014/main" id="{AD957996-D467-005C-71A5-E4CE4274B2C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058FF42-1DF3-2BFC-825F-3BA1E27C9354}"/>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175F2530-5790-0313-CB6F-682ED9A480BD}"/>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313405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a:t>Mô hình quản lý bộ nhớ</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4</a:t>
            </a:r>
            <a:endParaRPr lang="en-VN" dirty="0"/>
          </a:p>
        </p:txBody>
      </p:sp>
    </p:spTree>
    <p:extLst>
      <p:ext uri="{BB962C8B-B14F-4D97-AF65-F5344CB8AC3E}">
        <p14:creationId xmlns:p14="http://schemas.microsoft.com/office/powerpoint/2010/main" val="103817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Mô hình quản lý bộ nhớ</a:t>
            </a:r>
            <a:endParaRPr lang="en-VN" dirty="0"/>
          </a:p>
        </p:txBody>
      </p:sp>
      <p:sp>
        <p:nvSpPr>
          <p:cNvPr id="7" name="Content Placeholder 6">
            <a:extLst>
              <a:ext uri="{FF2B5EF4-FFF2-40B4-BE49-F238E27FC236}">
                <a16:creationId xmlns:a16="http://schemas.microsoft.com/office/drawing/2014/main" id="{7F7C378A-BBB0-6C3D-9592-AD63573B59C4}"/>
              </a:ext>
            </a:extLst>
          </p:cNvPr>
          <p:cNvSpPr>
            <a:spLocks noGrp="1"/>
          </p:cNvSpPr>
          <p:nvPr>
            <p:ph idx="1"/>
          </p:nvPr>
        </p:nvSpPr>
        <p:spPr/>
        <p:txBody>
          <a:bodyPr>
            <a:normAutofit lnSpcReduction="10000"/>
          </a:bodyPr>
          <a:lstStyle/>
          <a:p>
            <a:r>
              <a:rPr lang="vi-VN"/>
              <a:t>Trong chương này, mô hình quản lý bộ nhớ là một mô hình đơn giản, không có bộ nhớ ảo.</a:t>
            </a:r>
          </a:p>
          <a:p>
            <a:r>
              <a:rPr lang="vi-VN"/>
              <a:t>Một process phải được nạp hoàn toàn vào bộ nhớ thì mới được thực thi. </a:t>
            </a:r>
          </a:p>
          <a:p>
            <a:r>
              <a:rPr lang="vi-VN"/>
              <a:t>Các cơ chế quản lý bộ nhớ :</a:t>
            </a:r>
          </a:p>
          <a:p>
            <a:pPr lvl="1"/>
            <a:r>
              <a:rPr lang="vi-VN"/>
              <a:t>Phân chia cố định (fixed partitioning)</a:t>
            </a:r>
          </a:p>
          <a:p>
            <a:pPr lvl="1"/>
            <a:r>
              <a:rPr lang="vi-VN"/>
              <a:t>Phân chia động (dynamic partitioning)</a:t>
            </a:r>
          </a:p>
          <a:p>
            <a:pPr lvl="1"/>
            <a:r>
              <a:rPr lang="vi-VN"/>
              <a:t>Phân trang đơn giản (simple paging)</a:t>
            </a:r>
          </a:p>
          <a:p>
            <a:pPr lvl="1"/>
            <a:r>
              <a:rPr lang="vi-VN"/>
              <a:t>Phân đoạn đơn giản (simple segmentation)</a:t>
            </a:r>
          </a:p>
          <a:p>
            <a:endParaRPr lang="vi-VN"/>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272452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Mô hình quản lý bộ nhớ (tt)</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27</a:t>
            </a:fld>
            <a:endParaRPr lang="en-VN" dirty="0"/>
          </a:p>
        </p:txBody>
      </p:sp>
      <p:pic>
        <p:nvPicPr>
          <p:cNvPr id="8" name="Picture 7">
            <a:extLst>
              <a:ext uri="{FF2B5EF4-FFF2-40B4-BE49-F238E27FC236}">
                <a16:creationId xmlns:a16="http://schemas.microsoft.com/office/drawing/2014/main" id="{3ACE9B3B-2693-AFBC-16CF-56B9A3350DB8}"/>
              </a:ext>
            </a:extLst>
          </p:cNvPr>
          <p:cNvPicPr>
            <a:picLocks noChangeAspect="1"/>
          </p:cNvPicPr>
          <p:nvPr/>
        </p:nvPicPr>
        <p:blipFill>
          <a:blip r:embed="rId2"/>
          <a:stretch>
            <a:fillRect/>
          </a:stretch>
        </p:blipFill>
        <p:spPr>
          <a:xfrm>
            <a:off x="2380162" y="1045751"/>
            <a:ext cx="7068638" cy="5413179"/>
          </a:xfrm>
          <a:prstGeom prst="rect">
            <a:avLst/>
          </a:prstGeom>
        </p:spPr>
      </p:pic>
    </p:spTree>
    <p:extLst>
      <p:ext uri="{BB962C8B-B14F-4D97-AF65-F5344CB8AC3E}">
        <p14:creationId xmlns:p14="http://schemas.microsoft.com/office/powerpoint/2010/main" val="184657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a:t>Fixed partitioning</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566863" cy="5160527"/>
          </a:xfrm>
        </p:spPr>
        <p:txBody>
          <a:bodyPr>
            <a:normAutofit fontScale="85000" lnSpcReduction="10000"/>
          </a:bodyPr>
          <a:lstStyle/>
          <a:p>
            <a:r>
              <a:rPr lang="vi-VN"/>
              <a:t>Khi khởi động hệ thống, bộ nhớ chính được chia thành nhiều phần rời nhau gọi là các partition có kích thước bằng nhau hoặc khác nhau</a:t>
            </a:r>
          </a:p>
          <a:p>
            <a:r>
              <a:rPr lang="vi-VN"/>
              <a:t>Process nào có kích thước nhỏ hơn hoặc bằng kích thước partition thì có thể được nạp vào partition đó.</a:t>
            </a:r>
          </a:p>
          <a:p>
            <a:r>
              <a:rPr lang="vi-VN"/>
              <a:t>Nếu chương trình có kích thước lớn hơn partition thì phải dùng cơ chế overlay.</a:t>
            </a:r>
          </a:p>
          <a:p>
            <a:r>
              <a:rPr lang="vi-VN"/>
              <a:t>Nhận xét</a:t>
            </a:r>
          </a:p>
          <a:p>
            <a:pPr lvl="1"/>
            <a:r>
              <a:rPr lang="vi-VN"/>
              <a:t>Không hiệu quả do bị phân mảnh nội: một chương trình dù lớn hay nhỏ đều được cấp phát trọn một partition.</a:t>
            </a:r>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2F3BD8F4-3719-ACE7-87B2-6C152A90EA76}"/>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28</a:t>
            </a:fld>
            <a:endParaRPr lang="en-VN" dirty="0"/>
          </a:p>
        </p:txBody>
      </p:sp>
      <p:pic>
        <p:nvPicPr>
          <p:cNvPr id="7" name="Picture 4" descr="image.png">
            <a:extLst>
              <a:ext uri="{FF2B5EF4-FFF2-40B4-BE49-F238E27FC236}">
                <a16:creationId xmlns:a16="http://schemas.microsoft.com/office/drawing/2014/main" id="{2E15D287-5BEC-E641-B604-EE8254C2F628}"/>
              </a:ext>
            </a:extLst>
          </p:cNvPr>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8676323" y="921068"/>
            <a:ext cx="3144837" cy="531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0216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839E-2503-7FE0-3FF7-43752A4D41B4}"/>
              </a:ext>
            </a:extLst>
          </p:cNvPr>
          <p:cNvSpPr>
            <a:spLocks noGrp="1"/>
          </p:cNvSpPr>
          <p:nvPr>
            <p:ph type="title"/>
          </p:nvPr>
        </p:nvSpPr>
        <p:spPr/>
        <p:txBody>
          <a:bodyPr>
            <a:normAutofit fontScale="90000"/>
          </a:bodyPr>
          <a:lstStyle/>
          <a:p>
            <a:r>
              <a:rPr lang="en-US"/>
              <a:t>Phân mảnh nội</a:t>
            </a:r>
          </a:p>
        </p:txBody>
      </p:sp>
      <p:sp>
        <p:nvSpPr>
          <p:cNvPr id="4" name="Footer Placeholder 3">
            <a:extLst>
              <a:ext uri="{FF2B5EF4-FFF2-40B4-BE49-F238E27FC236}">
                <a16:creationId xmlns:a16="http://schemas.microsoft.com/office/drawing/2014/main" id="{FD0855D7-AE3A-C5D1-7E54-1AA6D4610EF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A7C62361-12BD-05EF-F650-658F9134DF7B}"/>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25535369-50BB-315D-AD06-64259CC875F0}"/>
              </a:ext>
            </a:extLst>
          </p:cNvPr>
          <p:cNvSpPr>
            <a:spLocks noGrp="1"/>
          </p:cNvSpPr>
          <p:nvPr>
            <p:ph type="sldNum" sz="quarter" idx="12"/>
          </p:nvPr>
        </p:nvSpPr>
        <p:spPr/>
        <p:txBody>
          <a:bodyPr/>
          <a:lstStyle/>
          <a:p>
            <a:fld id="{D8B0B3AC-44A8-D142-AAF6-9A453466E1A4}" type="slidenum">
              <a:rPr lang="en-VN" smtClean="0"/>
              <a:pPr/>
              <a:t>29</a:t>
            </a:fld>
            <a:endParaRPr lang="en-VN" dirty="0"/>
          </a:p>
        </p:txBody>
      </p:sp>
      <p:pic>
        <p:nvPicPr>
          <p:cNvPr id="7" name="Picture 6">
            <a:extLst>
              <a:ext uri="{FF2B5EF4-FFF2-40B4-BE49-F238E27FC236}">
                <a16:creationId xmlns:a16="http://schemas.microsoft.com/office/drawing/2014/main" id="{F6A3980F-EB2C-FF15-CD5E-513CEB6473B2}"/>
              </a:ext>
            </a:extLst>
          </p:cNvPr>
          <p:cNvPicPr>
            <a:picLocks noChangeAspect="1"/>
          </p:cNvPicPr>
          <p:nvPr/>
        </p:nvPicPr>
        <p:blipFill>
          <a:blip r:embed="rId2"/>
          <a:stretch>
            <a:fillRect/>
          </a:stretch>
        </p:blipFill>
        <p:spPr>
          <a:xfrm>
            <a:off x="1871106" y="1323109"/>
            <a:ext cx="8449788" cy="4840644"/>
          </a:xfrm>
          <a:prstGeom prst="rect">
            <a:avLst/>
          </a:prstGeom>
        </p:spPr>
      </p:pic>
    </p:spTree>
    <p:extLst>
      <p:ext uri="{BB962C8B-B14F-4D97-AF65-F5344CB8AC3E}">
        <p14:creationId xmlns:p14="http://schemas.microsoft.com/office/powerpoint/2010/main" val="139450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p:txBody>
          <a:bodyPr>
            <a:normAutofit/>
          </a:bodyPr>
          <a:lstStyle/>
          <a:p>
            <a:pPr>
              <a:lnSpc>
                <a:spcPct val="150000"/>
              </a:lnSpc>
              <a:defRPr/>
            </a:pPr>
            <a:r>
              <a:rPr lang="vi-VN" sz="2600"/>
              <a:t>Hiểu được các khái niệm cơ sở về bộ nhớ</a:t>
            </a:r>
          </a:p>
          <a:p>
            <a:pPr>
              <a:lnSpc>
                <a:spcPct val="150000"/>
              </a:lnSpc>
              <a:defRPr/>
            </a:pPr>
            <a:r>
              <a:rPr lang="vi-VN" sz="2600"/>
              <a:t>Hiểu được các kiểu địa chỉ nhớ và cách chuyển đổi giữa các kiểu này</a:t>
            </a:r>
          </a:p>
          <a:p>
            <a:pPr>
              <a:lnSpc>
                <a:spcPct val="150000"/>
              </a:lnSpc>
              <a:defRPr/>
            </a:pPr>
            <a:r>
              <a:rPr lang="vi-VN" sz="2600"/>
              <a:t>Hiểu được các cơ chế và mô hình quản lý bộ nhớ</a:t>
            </a:r>
            <a:endParaRPr lang="vi-VN" sz="2600" dirty="0" err="1"/>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a:t>Fixed partitioning - Chiến lược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566863" cy="5160527"/>
          </a:xfrm>
        </p:spPr>
        <p:txBody>
          <a:bodyPr>
            <a:normAutofit fontScale="85000" lnSpcReduction="20000"/>
          </a:bodyPr>
          <a:lstStyle/>
          <a:p>
            <a:r>
              <a:rPr lang="vi-VN"/>
              <a:t>Partition có kích thước bằng nhau</a:t>
            </a:r>
          </a:p>
          <a:p>
            <a:pPr lvl="1"/>
            <a:r>
              <a:rPr lang="vi-VN"/>
              <a:t>Nếu còn partition trống ⇒ process mới sẽ được nạp vào partition đó</a:t>
            </a:r>
          </a:p>
          <a:p>
            <a:pPr lvl="1"/>
            <a:r>
              <a:rPr lang="vi-VN"/>
              <a:t>Nếu không còn partition trống, nhưng trong đó có process đang bị blocked  ⇒  swap process đó ra bộ nhớ phụ nhường chỗ cho process mới.</a:t>
            </a:r>
          </a:p>
          <a:p>
            <a:r>
              <a:rPr lang="vi-VN"/>
              <a:t>Partition có kích thước không bằng nhau: giải pháp 1</a:t>
            </a:r>
          </a:p>
          <a:p>
            <a:pPr lvl="1"/>
            <a:r>
              <a:rPr lang="vi-VN"/>
              <a:t>Gán mỗi process vào partition nhỏ nhất phù hợp với nó</a:t>
            </a:r>
          </a:p>
          <a:p>
            <a:pPr lvl="1"/>
            <a:r>
              <a:rPr lang="vi-VN"/>
              <a:t>Có hàng đợi cho mỗi partition </a:t>
            </a:r>
          </a:p>
          <a:p>
            <a:pPr lvl="1"/>
            <a:r>
              <a:rPr lang="vi-VN"/>
              <a:t>Giảm thiểu phân mảnh nội</a:t>
            </a:r>
          </a:p>
          <a:p>
            <a:pPr lvl="1"/>
            <a:r>
              <a:rPr lang="vi-VN"/>
              <a:t>Vấn đề: có thể có một số hàng đợi trống không (vì không có process với kích thước tương ứng) và hàng đợi dày đặc</a:t>
            </a:r>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2F3BD8F4-3719-ACE7-87B2-6C152A90EA76}"/>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30</a:t>
            </a:fld>
            <a:endParaRPr lang="en-VN" dirty="0"/>
          </a:p>
        </p:txBody>
      </p:sp>
      <p:pic>
        <p:nvPicPr>
          <p:cNvPr id="8" name="Picture 5" descr="image.png">
            <a:extLst>
              <a:ext uri="{FF2B5EF4-FFF2-40B4-BE49-F238E27FC236}">
                <a16:creationId xmlns:a16="http://schemas.microsoft.com/office/drawing/2014/main" id="{F2D27286-2BDB-7C85-489C-F7A3E90DD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86140" y="1602423"/>
            <a:ext cx="3275013" cy="418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8734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a:t>Fixed partitioning - Chiến lược placement (tt)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7566863" cy="5160527"/>
          </a:xfrm>
        </p:spPr>
        <p:txBody>
          <a:bodyPr>
            <a:normAutofit/>
          </a:bodyPr>
          <a:lstStyle/>
          <a:p>
            <a:r>
              <a:rPr lang="vi-VN"/>
              <a:t>Partition có kích thước không bằng nhau: giải pháp 2</a:t>
            </a:r>
          </a:p>
          <a:p>
            <a:pPr lvl="1"/>
            <a:r>
              <a:rPr lang="vi-VN"/>
              <a:t>Chỉ có một hàng đợi chung cho mọi partition </a:t>
            </a:r>
          </a:p>
          <a:p>
            <a:pPr lvl="1"/>
            <a:r>
              <a:rPr lang="vi-VN"/>
              <a:t>Khi cần nạp một process vào bộ nhớ chính </a:t>
            </a:r>
            <a:endParaRPr lang="en-US"/>
          </a:p>
          <a:p>
            <a:pPr marL="457200" lvl="1" indent="0">
              <a:buNone/>
            </a:pPr>
            <a:r>
              <a:rPr lang="vi-VN"/>
              <a:t>⇒ chọn partition nhỏ nhất còn trống</a:t>
            </a:r>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2F3BD8F4-3719-ACE7-87B2-6C152A90EA76}"/>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31</a:t>
            </a:fld>
            <a:endParaRPr lang="en-VN" dirty="0"/>
          </a:p>
        </p:txBody>
      </p:sp>
      <p:pic>
        <p:nvPicPr>
          <p:cNvPr id="7" name="Picture 4" descr="image.png">
            <a:extLst>
              <a:ext uri="{FF2B5EF4-FFF2-40B4-BE49-F238E27FC236}">
                <a16:creationId xmlns:a16="http://schemas.microsoft.com/office/drawing/2014/main" id="{246FF9B3-4AB6-9CEE-EC69-7A82DFED9F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37856" y="1383187"/>
            <a:ext cx="3857625"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93540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8FF4-DD8B-53A0-82F2-736FA4A95B3F}"/>
              </a:ext>
            </a:extLst>
          </p:cNvPr>
          <p:cNvSpPr>
            <a:spLocks noGrp="1"/>
          </p:cNvSpPr>
          <p:nvPr>
            <p:ph type="title"/>
          </p:nvPr>
        </p:nvSpPr>
        <p:spPr/>
        <p:txBody>
          <a:bodyPr>
            <a:normAutofit fontScale="90000"/>
          </a:bodyPr>
          <a:lstStyle/>
          <a:p>
            <a:r>
              <a:rPr lang="en-US"/>
              <a:t>Dynamic partitioning</a:t>
            </a:r>
          </a:p>
        </p:txBody>
      </p:sp>
      <p:sp>
        <p:nvSpPr>
          <p:cNvPr id="3" name="Content Placeholder 2">
            <a:extLst>
              <a:ext uri="{FF2B5EF4-FFF2-40B4-BE49-F238E27FC236}">
                <a16:creationId xmlns:a16="http://schemas.microsoft.com/office/drawing/2014/main" id="{42C9C6E3-560E-93A0-BBD4-855D1EAC1FE1}"/>
              </a:ext>
            </a:extLst>
          </p:cNvPr>
          <p:cNvSpPr>
            <a:spLocks noGrp="1"/>
          </p:cNvSpPr>
          <p:nvPr>
            <p:ph idx="1"/>
          </p:nvPr>
        </p:nvSpPr>
        <p:spPr/>
        <p:txBody>
          <a:bodyPr/>
          <a:lstStyle/>
          <a:p>
            <a:r>
              <a:rPr lang="vi-VN"/>
              <a:t>Số lượng partition không cố định và partition có thể có kích thước khác nhau</a:t>
            </a:r>
          </a:p>
          <a:p>
            <a:r>
              <a:rPr lang="vi-VN"/>
              <a:t>Mỗi process được cấp phát chính xác dung lượng bộ nhớ cần thiết</a:t>
            </a:r>
          </a:p>
          <a:p>
            <a:r>
              <a:rPr lang="vi-VN"/>
              <a:t>Gây ra hiện tượng phân mảnh ngoại</a:t>
            </a:r>
          </a:p>
          <a:p>
            <a:pPr marL="0" indent="0">
              <a:buNone/>
            </a:pPr>
            <a:endParaRPr lang="vi-VN"/>
          </a:p>
        </p:txBody>
      </p:sp>
      <p:sp>
        <p:nvSpPr>
          <p:cNvPr id="4" name="Footer Placeholder 3">
            <a:extLst>
              <a:ext uri="{FF2B5EF4-FFF2-40B4-BE49-F238E27FC236}">
                <a16:creationId xmlns:a16="http://schemas.microsoft.com/office/drawing/2014/main" id="{4C31740D-47C3-8E9B-8349-C680F7AA35B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CD11ADE9-E211-5D5A-489B-8B0866D75CD3}"/>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FACAF4E0-72A9-7B17-5050-20DF43D496EC}"/>
              </a:ext>
            </a:extLst>
          </p:cNvPr>
          <p:cNvSpPr>
            <a:spLocks noGrp="1"/>
          </p:cNvSpPr>
          <p:nvPr>
            <p:ph type="sldNum" sz="quarter" idx="12"/>
          </p:nvPr>
        </p:nvSpPr>
        <p:spPr/>
        <p:txBody>
          <a:bodyPr/>
          <a:lstStyle/>
          <a:p>
            <a:fld id="{D8B0B3AC-44A8-D142-AAF6-9A453466E1A4}" type="slidenum">
              <a:rPr lang="en-VN" smtClean="0"/>
              <a:pPr/>
              <a:t>32</a:t>
            </a:fld>
            <a:endParaRPr lang="en-VN" dirty="0"/>
          </a:p>
        </p:txBody>
      </p:sp>
      <p:pic>
        <p:nvPicPr>
          <p:cNvPr id="7" name="Picture 4" descr="image.png">
            <a:extLst>
              <a:ext uri="{FF2B5EF4-FFF2-40B4-BE49-F238E27FC236}">
                <a16:creationId xmlns:a16="http://schemas.microsoft.com/office/drawing/2014/main" id="{CA0F581B-4E6C-2932-770D-97D9D9FB576E}"/>
              </a:ext>
            </a:extLst>
          </p:cNvPr>
          <p:cNvPicPr>
            <a:picLocks noChangeAspect="1"/>
          </p:cNvPicPr>
          <p:nvPr/>
        </p:nvPicPr>
        <p:blipFill>
          <a:blip r:embed="rId2">
            <a:extLst>
              <a:ext uri="{28A0092B-C50C-407E-A947-70E740481C1C}">
                <a14:useLocalDpi xmlns:a14="http://schemas.microsoft.com/office/drawing/2010/main" val="0"/>
              </a:ext>
            </a:extLst>
          </a:blip>
          <a:srcRect b="6528"/>
          <a:stretch>
            <a:fillRect/>
          </a:stretch>
        </p:blipFill>
        <p:spPr bwMode="auto">
          <a:xfrm>
            <a:off x="2701215" y="3548490"/>
            <a:ext cx="7149824" cy="315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2513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F36-1518-FF12-418D-5A12C72CA9AB}"/>
              </a:ext>
            </a:extLst>
          </p:cNvPr>
          <p:cNvSpPr>
            <a:spLocks noGrp="1"/>
          </p:cNvSpPr>
          <p:nvPr>
            <p:ph type="title"/>
          </p:nvPr>
        </p:nvSpPr>
        <p:spPr/>
        <p:txBody>
          <a:bodyPr>
            <a:normAutofit fontScale="90000"/>
          </a:bodyPr>
          <a:lstStyle/>
          <a:p>
            <a:r>
              <a:rPr lang="en-US"/>
              <a:t>Phân mảnh (fragmentation)</a:t>
            </a:r>
          </a:p>
        </p:txBody>
      </p:sp>
      <p:sp>
        <p:nvSpPr>
          <p:cNvPr id="3" name="Content Placeholder 2">
            <a:extLst>
              <a:ext uri="{FF2B5EF4-FFF2-40B4-BE49-F238E27FC236}">
                <a16:creationId xmlns:a16="http://schemas.microsoft.com/office/drawing/2014/main" id="{621580F2-C17D-B82B-8DA5-F3D6CC8B787D}"/>
              </a:ext>
            </a:extLst>
          </p:cNvPr>
          <p:cNvSpPr>
            <a:spLocks noGrp="1"/>
          </p:cNvSpPr>
          <p:nvPr>
            <p:ph idx="1"/>
          </p:nvPr>
        </p:nvSpPr>
        <p:spPr/>
        <p:txBody>
          <a:bodyPr>
            <a:normAutofit fontScale="92500"/>
          </a:bodyPr>
          <a:lstStyle/>
          <a:p>
            <a:r>
              <a:rPr lang="vi-VN"/>
              <a:t>Phân mảnh ngoại (external fragmentation)</a:t>
            </a:r>
          </a:p>
          <a:p>
            <a:pPr lvl="1"/>
            <a:r>
              <a:rPr lang="vi-VN"/>
              <a:t>Kích thước không gian nhớ còn trống đủ để thỏa mãn một yêu cầu cấp phát, tuy nhiên không gian nhớ này không liên tục ⇒ có thể dùng cơ chế kết khối (compaction) để gom lại thành vùng nhớ liên tục.</a:t>
            </a:r>
          </a:p>
          <a:p>
            <a:r>
              <a:rPr lang="vi-VN"/>
              <a:t>Phân mảnh nội (internal fragmentation)</a:t>
            </a:r>
          </a:p>
          <a:p>
            <a:pPr lvl="1"/>
            <a:r>
              <a:rPr lang="vi-VN"/>
              <a:t>Kích thước vùng nhớ được cấp phát có thể hơi lớn hơn vùng nhớ yêu cầu.</a:t>
            </a:r>
          </a:p>
          <a:p>
            <a:pPr lvl="2"/>
            <a:r>
              <a:rPr lang="vi-VN"/>
              <a:t>Ví dụ: cấp một khoảng trống 18,464 bytes cho một  process yêu cầu 18,462 bytes.</a:t>
            </a:r>
          </a:p>
          <a:p>
            <a:pPr lvl="1"/>
            <a:r>
              <a:rPr lang="vi-VN"/>
              <a:t>Hiện tượng phân mảnh nội thường xảy ra khi bộ nhớ thực được chia thành các khối kích thước cố định (fixed-sized block) và các process được cấp phát theo đơn vị khối. Ví dụ: cơ chế phân trang (paging).</a:t>
            </a:r>
          </a:p>
        </p:txBody>
      </p:sp>
      <p:sp>
        <p:nvSpPr>
          <p:cNvPr id="4" name="Footer Placeholder 3">
            <a:extLst>
              <a:ext uri="{FF2B5EF4-FFF2-40B4-BE49-F238E27FC236}">
                <a16:creationId xmlns:a16="http://schemas.microsoft.com/office/drawing/2014/main" id="{A1C9E391-E894-BDB0-FC22-3CC180F076D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AB88AAAC-018C-3859-0817-BB077ED55532}"/>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3050007A-6475-4826-2F4C-A941CEA17D25}"/>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606872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9959-86B5-9902-50E6-8D1D77141481}"/>
              </a:ext>
            </a:extLst>
          </p:cNvPr>
          <p:cNvSpPr>
            <a:spLocks noGrp="1"/>
          </p:cNvSpPr>
          <p:nvPr>
            <p:ph type="title"/>
          </p:nvPr>
        </p:nvSpPr>
        <p:spPr/>
        <p:txBody>
          <a:bodyPr>
            <a:normAutofit fontScale="90000"/>
          </a:bodyPr>
          <a:lstStyle/>
          <a:p>
            <a:r>
              <a:rPr lang="en-US"/>
              <a:t>Dynamic partitioning - Chiến lược placement</a:t>
            </a:r>
          </a:p>
        </p:txBody>
      </p:sp>
      <p:sp>
        <p:nvSpPr>
          <p:cNvPr id="3" name="Content Placeholder 2">
            <a:extLst>
              <a:ext uri="{FF2B5EF4-FFF2-40B4-BE49-F238E27FC236}">
                <a16:creationId xmlns:a16="http://schemas.microsoft.com/office/drawing/2014/main" id="{5914D2C5-A7E8-B2CF-F40B-763A4920BCC2}"/>
              </a:ext>
            </a:extLst>
          </p:cNvPr>
          <p:cNvSpPr>
            <a:spLocks noGrp="1"/>
          </p:cNvSpPr>
          <p:nvPr>
            <p:ph idx="1"/>
          </p:nvPr>
        </p:nvSpPr>
        <p:spPr>
          <a:xfrm>
            <a:off x="655117" y="1180422"/>
            <a:ext cx="6751523" cy="5160527"/>
          </a:xfrm>
        </p:spPr>
        <p:txBody>
          <a:bodyPr>
            <a:normAutofit fontScale="92500" lnSpcReduction="10000"/>
          </a:bodyPr>
          <a:lstStyle/>
          <a:p>
            <a:r>
              <a:rPr lang="vi-VN"/>
              <a:t>Dùng để quyết định cấp phát khối bộ nhớ trống nào cho một process</a:t>
            </a:r>
          </a:p>
          <a:p>
            <a:r>
              <a:rPr lang="vi-VN"/>
              <a:t>Mục tiêu: giảm chi phí  compaction</a:t>
            </a:r>
          </a:p>
          <a:p>
            <a:r>
              <a:rPr lang="vi-VN"/>
              <a:t>Các chiến lược placement</a:t>
            </a:r>
          </a:p>
          <a:p>
            <a:pPr lvl="1"/>
            <a:r>
              <a:rPr lang="vi-VN"/>
              <a:t>Best-fit: chọn khối nhớ trống nhỏ nhất </a:t>
            </a:r>
          </a:p>
          <a:p>
            <a:pPr lvl="1"/>
            <a:r>
              <a:rPr lang="vi-VN"/>
              <a:t>First-fit: chọn khối nhớ trống phù hợp đầu tiên kể từ đầu bộ nhớ</a:t>
            </a:r>
          </a:p>
          <a:p>
            <a:pPr lvl="1"/>
            <a:r>
              <a:rPr lang="vi-VN"/>
              <a:t>Next-fit: chọn khối nhớ trống phù hợp đầu tiên kể từ vị trí cấp phát cuối cùng</a:t>
            </a:r>
          </a:p>
          <a:p>
            <a:pPr lvl="1"/>
            <a:r>
              <a:rPr lang="vi-VN"/>
              <a:t>Worst-fit: chọn khối nhớ trống lớn nhất</a:t>
            </a:r>
          </a:p>
        </p:txBody>
      </p:sp>
      <p:sp>
        <p:nvSpPr>
          <p:cNvPr id="4" name="Footer Placeholder 3">
            <a:extLst>
              <a:ext uri="{FF2B5EF4-FFF2-40B4-BE49-F238E27FC236}">
                <a16:creationId xmlns:a16="http://schemas.microsoft.com/office/drawing/2014/main" id="{6C8DE5B1-ADC0-ACD3-90FC-524957DDCF9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2F3BD8F4-3719-ACE7-87B2-6C152A90EA76}"/>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6BDB5CC-4D72-46FE-8EE3-F8D741A79157}"/>
              </a:ext>
            </a:extLst>
          </p:cNvPr>
          <p:cNvSpPr>
            <a:spLocks noGrp="1"/>
          </p:cNvSpPr>
          <p:nvPr>
            <p:ph type="sldNum" sz="quarter" idx="12"/>
          </p:nvPr>
        </p:nvSpPr>
        <p:spPr/>
        <p:txBody>
          <a:bodyPr/>
          <a:lstStyle/>
          <a:p>
            <a:fld id="{D8B0B3AC-44A8-D142-AAF6-9A453466E1A4}" type="slidenum">
              <a:rPr lang="en-VN" smtClean="0"/>
              <a:pPr/>
              <a:t>34</a:t>
            </a:fld>
            <a:endParaRPr lang="en-VN" dirty="0"/>
          </a:p>
        </p:txBody>
      </p:sp>
      <p:pic>
        <p:nvPicPr>
          <p:cNvPr id="8" name="Picture 5" descr="image.png">
            <a:extLst>
              <a:ext uri="{FF2B5EF4-FFF2-40B4-BE49-F238E27FC236}">
                <a16:creationId xmlns:a16="http://schemas.microsoft.com/office/drawing/2014/main" id="{B8260C72-AC3F-5DF8-21C4-80C8B29AA251}"/>
              </a:ext>
            </a:extLst>
          </p:cNvPr>
          <p:cNvPicPr>
            <a:picLocks noChangeAspect="1"/>
          </p:cNvPicPr>
          <p:nvPr/>
        </p:nvPicPr>
        <p:blipFill>
          <a:blip r:embed="rId2">
            <a:extLst>
              <a:ext uri="{28A0092B-C50C-407E-A947-70E740481C1C}">
                <a14:useLocalDpi xmlns:a14="http://schemas.microsoft.com/office/drawing/2010/main" val="0"/>
              </a:ext>
            </a:extLst>
          </a:blip>
          <a:srcRect b="2586"/>
          <a:stretch>
            <a:fillRect/>
          </a:stretch>
        </p:blipFill>
        <p:spPr bwMode="auto">
          <a:xfrm>
            <a:off x="7406640" y="1211707"/>
            <a:ext cx="3781425"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101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ja-JP"/>
              <a:t>Cơ chế phân trang</a:t>
            </a:r>
            <a:endParaRPr lang="vi-VN" sz="4400"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Tree>
    <p:extLst>
      <p:ext uri="{BB962C8B-B14F-4D97-AF65-F5344CB8AC3E}">
        <p14:creationId xmlns:p14="http://schemas.microsoft.com/office/powerpoint/2010/main" val="2891409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a:t>Cơ chế phân trang</a:t>
            </a:r>
            <a:endParaRPr lang="en-VN" dirty="0"/>
          </a:p>
        </p:txBody>
      </p:sp>
      <p:sp>
        <p:nvSpPr>
          <p:cNvPr id="7" name="Content Placeholder 6">
            <a:extLst>
              <a:ext uri="{FF2B5EF4-FFF2-40B4-BE49-F238E27FC236}">
                <a16:creationId xmlns:a16="http://schemas.microsoft.com/office/drawing/2014/main" id="{D5E530B6-3323-0C3F-613A-466124CAF4A0}"/>
              </a:ext>
            </a:extLst>
          </p:cNvPr>
          <p:cNvSpPr>
            <a:spLocks noGrp="1"/>
          </p:cNvSpPr>
          <p:nvPr>
            <p:ph idx="1"/>
          </p:nvPr>
        </p:nvSpPr>
        <p:spPr/>
        <p:txBody>
          <a:bodyPr>
            <a:normAutofit fontScale="85000" lnSpcReduction="10000"/>
          </a:bodyPr>
          <a:lstStyle/>
          <a:p>
            <a:r>
              <a:rPr lang="vi-VN"/>
              <a:t>Cơ chế cấp phát bộ nhớ không liên tục</a:t>
            </a:r>
          </a:p>
          <a:p>
            <a:r>
              <a:rPr lang="vi-VN"/>
              <a:t>Chia bộ nhớ vật lý thành các khối cố định gọi là các khung trang (frames).</a:t>
            </a:r>
          </a:p>
          <a:p>
            <a:pPr lvl="1"/>
            <a:r>
              <a:rPr lang="vi-VN"/>
              <a:t>Kích thước của frame là lũy thừa của 2, từ khoảng 512 byte đến 16MB.</a:t>
            </a:r>
          </a:p>
          <a:p>
            <a:r>
              <a:rPr lang="vi-VN"/>
              <a:t>Chia bộ nhớ luận lý thành các khối nhớ bằng nhau gọi là các trang (pages).</a:t>
            </a:r>
          </a:p>
          <a:p>
            <a:pPr lvl="1"/>
            <a:r>
              <a:rPr lang="vi-VN"/>
              <a:t>Kích thước của page bằng kích thước của frame.</a:t>
            </a:r>
          </a:p>
          <a:p>
            <a:r>
              <a:rPr lang="vi-VN"/>
              <a:t>Chương trình có N trang cần N khung trống (free frames) trong bộ nhớ để nạp vào</a:t>
            </a:r>
          </a:p>
          <a:p>
            <a:r>
              <a:rPr lang="vi-VN"/>
              <a:t>Thiết lập bảng phân trang (page table) để ánh xạ địa chỉ luận lý thành địa chỉ thực</a:t>
            </a:r>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7092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ltLang="ja-JP"/>
              <a:t>Cơ chế phân trang</a:t>
            </a:r>
            <a:r>
              <a:rPr lang="en-US" altLang="ja-JP"/>
              <a:t> (tt)</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37</a:t>
            </a:fld>
            <a:endParaRPr lang="en-VN" dirty="0"/>
          </a:p>
        </p:txBody>
      </p:sp>
      <p:pic>
        <p:nvPicPr>
          <p:cNvPr id="8" name="Picture 7">
            <a:extLst>
              <a:ext uri="{FF2B5EF4-FFF2-40B4-BE49-F238E27FC236}">
                <a16:creationId xmlns:a16="http://schemas.microsoft.com/office/drawing/2014/main" id="{70FE010B-8D39-18E2-3D72-3001D58EF820}"/>
              </a:ext>
            </a:extLst>
          </p:cNvPr>
          <p:cNvPicPr>
            <a:picLocks noChangeAspect="1"/>
          </p:cNvPicPr>
          <p:nvPr/>
        </p:nvPicPr>
        <p:blipFill>
          <a:blip r:embed="rId2"/>
          <a:stretch>
            <a:fillRect/>
          </a:stretch>
        </p:blipFill>
        <p:spPr>
          <a:xfrm>
            <a:off x="2003447" y="1218937"/>
            <a:ext cx="8218120" cy="5486876"/>
          </a:xfrm>
          <a:prstGeom prst="rect">
            <a:avLst/>
          </a:prstGeom>
        </p:spPr>
      </p:pic>
    </p:spTree>
    <p:extLst>
      <p:ext uri="{BB962C8B-B14F-4D97-AF65-F5344CB8AC3E}">
        <p14:creationId xmlns:p14="http://schemas.microsoft.com/office/powerpoint/2010/main" val="3173928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a:t>Chuyển đổi địa chỉ trong paging</a:t>
            </a:r>
            <a:endParaRPr lang="en-VN" dirty="0"/>
          </a:p>
        </p:txBody>
      </p:sp>
      <p:sp>
        <p:nvSpPr>
          <p:cNvPr id="7" name="Content Placeholder 6">
            <a:extLst>
              <a:ext uri="{FF2B5EF4-FFF2-40B4-BE49-F238E27FC236}">
                <a16:creationId xmlns:a16="http://schemas.microsoft.com/office/drawing/2014/main" id="{D5E530B6-3323-0C3F-613A-466124CAF4A0}"/>
              </a:ext>
            </a:extLst>
          </p:cNvPr>
          <p:cNvSpPr>
            <a:spLocks noGrp="1"/>
          </p:cNvSpPr>
          <p:nvPr>
            <p:ph idx="1"/>
          </p:nvPr>
        </p:nvSpPr>
        <p:spPr/>
        <p:txBody>
          <a:bodyPr>
            <a:normAutofit/>
          </a:bodyPr>
          <a:lstStyle/>
          <a:p>
            <a:r>
              <a:rPr lang="vi-VN"/>
              <a:t>Địa chỉ luận lý gồm có:</a:t>
            </a:r>
          </a:p>
          <a:p>
            <a:pPr lvl="1"/>
            <a:r>
              <a:rPr lang="vi-VN"/>
              <a:t>Số hiệu trang (Page number) p</a:t>
            </a:r>
          </a:p>
          <a:p>
            <a:pPr lvl="1"/>
            <a:r>
              <a:rPr lang="vi-VN"/>
              <a:t>Địa chỉ tương đối trong trang (Page offset) d</a:t>
            </a:r>
          </a:p>
          <a:p>
            <a:r>
              <a:rPr lang="vi-VN"/>
              <a:t>Nếu kích thước của không gian địa chỉ ảo là 2</a:t>
            </a:r>
            <a:r>
              <a:rPr lang="vi-VN" baseline="30000"/>
              <a:t>m</a:t>
            </a:r>
            <a:r>
              <a:rPr lang="vi-VN"/>
              <a:t>, và kích thước của trang là 2</a:t>
            </a:r>
            <a:r>
              <a:rPr lang="vi-VN" baseline="30000"/>
              <a:t>n</a:t>
            </a:r>
            <a:r>
              <a:rPr lang="vi-VN"/>
              <a:t> (đơn vị là byte hay word tùy theo kiến trúc máy) thì</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38</a:t>
            </a:fld>
            <a:endParaRPr lang="en-VN" dirty="0"/>
          </a:p>
        </p:txBody>
      </p:sp>
      <p:pic>
        <p:nvPicPr>
          <p:cNvPr id="3" name="Picture 2">
            <a:extLst>
              <a:ext uri="{FF2B5EF4-FFF2-40B4-BE49-F238E27FC236}">
                <a16:creationId xmlns:a16="http://schemas.microsoft.com/office/drawing/2014/main" id="{D9844DCF-9479-3FE1-6814-42112C80E3D7}"/>
              </a:ext>
            </a:extLst>
          </p:cNvPr>
          <p:cNvPicPr>
            <a:picLocks noChangeAspect="1"/>
          </p:cNvPicPr>
          <p:nvPr/>
        </p:nvPicPr>
        <p:blipFill>
          <a:blip r:embed="rId2"/>
          <a:stretch>
            <a:fillRect/>
          </a:stretch>
        </p:blipFill>
        <p:spPr>
          <a:xfrm>
            <a:off x="2764018" y="3776084"/>
            <a:ext cx="7273158" cy="2749534"/>
          </a:xfrm>
          <a:prstGeom prst="rect">
            <a:avLst/>
          </a:prstGeom>
        </p:spPr>
      </p:pic>
    </p:spTree>
    <p:extLst>
      <p:ext uri="{BB962C8B-B14F-4D97-AF65-F5344CB8AC3E}">
        <p14:creationId xmlns:p14="http://schemas.microsoft.com/office/powerpoint/2010/main" val="413642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a:t>Chuyển đổi địa chỉ trong paging (tt)</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39</a:t>
            </a:fld>
            <a:endParaRPr lang="en-VN" dirty="0"/>
          </a:p>
        </p:txBody>
      </p:sp>
      <p:pic>
        <p:nvPicPr>
          <p:cNvPr id="9" name="Google Shape;576;p32">
            <a:extLst>
              <a:ext uri="{FF2B5EF4-FFF2-40B4-BE49-F238E27FC236}">
                <a16:creationId xmlns:a16="http://schemas.microsoft.com/office/drawing/2014/main" id="{542E781D-9B6F-0638-73D7-9C0B15149595}"/>
              </a:ext>
            </a:extLst>
          </p:cNvPr>
          <p:cNvPicPr preferRelativeResize="0"/>
          <p:nvPr/>
        </p:nvPicPr>
        <p:blipFill>
          <a:blip r:embed="rId2">
            <a:alphaModFix/>
          </a:blip>
          <a:stretch>
            <a:fillRect/>
          </a:stretch>
        </p:blipFill>
        <p:spPr>
          <a:xfrm>
            <a:off x="1948737" y="1311373"/>
            <a:ext cx="8294525" cy="4898625"/>
          </a:xfrm>
          <a:prstGeom prst="rect">
            <a:avLst/>
          </a:prstGeom>
          <a:noFill/>
          <a:ln>
            <a:noFill/>
          </a:ln>
        </p:spPr>
      </p:pic>
    </p:spTree>
    <p:extLst>
      <p:ext uri="{BB962C8B-B14F-4D97-AF65-F5344CB8AC3E}">
        <p14:creationId xmlns:p14="http://schemas.microsoft.com/office/powerpoint/2010/main" val="424233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p:txBody>
          <a:bodyPr/>
          <a:lstStyle/>
          <a:p>
            <a:pPr>
              <a:lnSpc>
                <a:spcPct val="150000"/>
              </a:lnSpc>
              <a:defRPr/>
            </a:pPr>
            <a:r>
              <a:rPr lang="vi-VN" altLang="en-US" sz="2800"/>
              <a:t>Khái niệm cơ sở</a:t>
            </a:r>
          </a:p>
          <a:p>
            <a:pPr>
              <a:lnSpc>
                <a:spcPct val="150000"/>
              </a:lnSpc>
              <a:defRPr/>
            </a:pPr>
            <a:r>
              <a:rPr lang="vi-VN" altLang="en-US" sz="2800"/>
              <a:t>Các kiểu địa chỉ nhớ</a:t>
            </a:r>
          </a:p>
          <a:p>
            <a:pPr>
              <a:lnSpc>
                <a:spcPct val="150000"/>
              </a:lnSpc>
              <a:defRPr/>
            </a:pPr>
            <a:r>
              <a:rPr lang="vi-VN" altLang="en-US" sz="2800"/>
              <a:t>Chuyển đổi địa chỉ nhớ</a:t>
            </a:r>
          </a:p>
          <a:p>
            <a:pPr>
              <a:lnSpc>
                <a:spcPct val="150000"/>
              </a:lnSpc>
              <a:defRPr/>
            </a:pPr>
            <a:r>
              <a:rPr lang="vi-VN" altLang="en-US" sz="2800"/>
              <a:t>Mô hình quản lý bộ nhớ</a:t>
            </a:r>
          </a:p>
          <a:p>
            <a:pPr>
              <a:lnSpc>
                <a:spcPct val="150000"/>
              </a:lnSpc>
              <a:defRPr/>
            </a:pPr>
            <a:r>
              <a:rPr lang="vi-VN" altLang="en-US" sz="2800"/>
              <a:t>Cơ chế phân trang</a:t>
            </a:r>
          </a:p>
          <a:p>
            <a:pPr>
              <a:lnSpc>
                <a:spcPct val="150000"/>
              </a:lnSpc>
              <a:defRPr/>
            </a:pPr>
            <a:r>
              <a:rPr lang="vi-VN" altLang="en-US" sz="2800"/>
              <a:t>Cơ chế swapping</a:t>
            </a:r>
            <a:endParaRPr lang="vi-VN" altLang="en-US" sz="2800" dirty="0" err="1"/>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a:t>Chuyển đổi địa chỉ trong paging (tt)</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40</a:t>
            </a:fld>
            <a:endParaRPr lang="en-VN" dirty="0"/>
          </a:p>
        </p:txBody>
      </p:sp>
      <p:pic>
        <p:nvPicPr>
          <p:cNvPr id="3" name="Picture 14" descr="image.png">
            <a:extLst>
              <a:ext uri="{FF2B5EF4-FFF2-40B4-BE49-F238E27FC236}">
                <a16:creationId xmlns:a16="http://schemas.microsoft.com/office/drawing/2014/main" id="{EB6A7864-2527-3553-FACD-BE804271F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2525" y="1293178"/>
            <a:ext cx="7804150"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05498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Cơ chế phân trang (tt)</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41</a:t>
            </a:fld>
            <a:endParaRPr lang="en-VN" dirty="0"/>
          </a:p>
        </p:txBody>
      </p:sp>
      <p:pic>
        <p:nvPicPr>
          <p:cNvPr id="8" name="Google Shape;594;p34">
            <a:extLst>
              <a:ext uri="{FF2B5EF4-FFF2-40B4-BE49-F238E27FC236}">
                <a16:creationId xmlns:a16="http://schemas.microsoft.com/office/drawing/2014/main" id="{18F41EBD-2499-0149-0E92-F76569DDC7B6}"/>
              </a:ext>
            </a:extLst>
          </p:cNvPr>
          <p:cNvPicPr preferRelativeResize="0"/>
          <p:nvPr/>
        </p:nvPicPr>
        <p:blipFill>
          <a:blip r:embed="rId2">
            <a:alphaModFix/>
          </a:blip>
          <a:stretch>
            <a:fillRect/>
          </a:stretch>
        </p:blipFill>
        <p:spPr>
          <a:xfrm>
            <a:off x="2526538" y="1068135"/>
            <a:ext cx="7138924" cy="5385100"/>
          </a:xfrm>
          <a:prstGeom prst="rect">
            <a:avLst/>
          </a:prstGeom>
          <a:noFill/>
          <a:ln>
            <a:noFill/>
          </a:ln>
        </p:spPr>
      </p:pic>
    </p:spTree>
    <p:extLst>
      <p:ext uri="{BB962C8B-B14F-4D97-AF65-F5344CB8AC3E}">
        <p14:creationId xmlns:p14="http://schemas.microsoft.com/office/powerpoint/2010/main" val="1790895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5045-5808-AB59-5E1B-E454302AA07D}"/>
              </a:ext>
            </a:extLst>
          </p:cNvPr>
          <p:cNvSpPr>
            <a:spLocks noGrp="1"/>
          </p:cNvSpPr>
          <p:nvPr>
            <p:ph type="title"/>
          </p:nvPr>
        </p:nvSpPr>
        <p:spPr/>
        <p:txBody>
          <a:bodyPr>
            <a:normAutofit fontScale="90000"/>
          </a:bodyPr>
          <a:lstStyle/>
          <a:p>
            <a:r>
              <a:rPr lang="en-US" altLang="ja-JP"/>
              <a:t>Cài đặt bảng trang (paging hardware)</a:t>
            </a:r>
            <a:endParaRPr lang="en-US"/>
          </a:p>
        </p:txBody>
      </p:sp>
      <p:sp>
        <p:nvSpPr>
          <p:cNvPr id="3" name="Content Placeholder 2">
            <a:extLst>
              <a:ext uri="{FF2B5EF4-FFF2-40B4-BE49-F238E27FC236}">
                <a16:creationId xmlns:a16="http://schemas.microsoft.com/office/drawing/2014/main" id="{BEED2F2B-5A29-885B-9B3B-15B7911EC462}"/>
              </a:ext>
            </a:extLst>
          </p:cNvPr>
          <p:cNvSpPr>
            <a:spLocks noGrp="1"/>
          </p:cNvSpPr>
          <p:nvPr>
            <p:ph idx="1"/>
          </p:nvPr>
        </p:nvSpPr>
        <p:spPr/>
        <p:txBody>
          <a:bodyPr>
            <a:normAutofit fontScale="77500" lnSpcReduction="20000"/>
          </a:bodyPr>
          <a:lstStyle/>
          <a:p>
            <a:r>
              <a:rPr lang="vi-VN"/>
              <a:t>Bảng phân trang thường được lưu giữ trong bộ nhớ chính</a:t>
            </a:r>
          </a:p>
          <a:p>
            <a:pPr lvl="1"/>
            <a:r>
              <a:rPr lang="vi-VN"/>
              <a:t>Mỗi process được hệ điều hành cấp một bảng phân trang</a:t>
            </a:r>
          </a:p>
          <a:p>
            <a:pPr lvl="1"/>
            <a:r>
              <a:rPr lang="vi-VN"/>
              <a:t>Thanh ghi page-table base (PTBR) trỏ đến bảng phân trang</a:t>
            </a:r>
          </a:p>
          <a:p>
            <a:pPr lvl="1"/>
            <a:r>
              <a:rPr lang="vi-VN"/>
              <a:t>Thanh ghi page-table length (PTLR) biểu thị kích thước của bảng phân trang (có thể được dùng trong cơ chế bảo vệ bộ nhớ)</a:t>
            </a:r>
          </a:p>
          <a:p>
            <a:r>
              <a:rPr lang="vi-VN"/>
              <a:t>Theo cơ chế cài đặt này thì một thao tác truy cập lệnh hoặc dữ liệu cần đến 2 lần truy cập bộ nhớ chính</a:t>
            </a:r>
          </a:p>
          <a:p>
            <a:pPr lvl="1"/>
            <a:r>
              <a:rPr lang="vi-VN"/>
              <a:t>Lần 1 cho bảng trang</a:t>
            </a:r>
          </a:p>
          <a:p>
            <a:pPr lvl="1"/>
            <a:r>
              <a:rPr lang="vi-VN"/>
              <a:t>Lần 2 cho lệnh hoặc dữ liệu</a:t>
            </a:r>
          </a:p>
          <a:p>
            <a:r>
              <a:rPr lang="vi-VN"/>
              <a:t>Thường dùng một bộ phận cache phần cứng có tốc độ truy xuất và tìm kiếm cao, gọi là thanh ghi kết hợp (associative register) hoặc translation look-aside buffers (TLBs)</a:t>
            </a:r>
          </a:p>
        </p:txBody>
      </p:sp>
      <p:sp>
        <p:nvSpPr>
          <p:cNvPr id="4" name="Footer Placeholder 3">
            <a:extLst>
              <a:ext uri="{FF2B5EF4-FFF2-40B4-BE49-F238E27FC236}">
                <a16:creationId xmlns:a16="http://schemas.microsoft.com/office/drawing/2014/main" id="{A5C0B910-9E04-4298-AF9F-BB034573946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9CC51E4F-F347-232F-1882-ECD0150078F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5FA9B602-5DC4-2E39-E17D-798A5A422C73}"/>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163385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B85F-0DA1-02FA-01AD-28006C7D8B00}"/>
              </a:ext>
            </a:extLst>
          </p:cNvPr>
          <p:cNvSpPr>
            <a:spLocks noGrp="1"/>
          </p:cNvSpPr>
          <p:nvPr>
            <p:ph type="title"/>
          </p:nvPr>
        </p:nvSpPr>
        <p:spPr/>
        <p:txBody>
          <a:bodyPr>
            <a:normAutofit fontScale="90000"/>
          </a:bodyPr>
          <a:lstStyle/>
          <a:p>
            <a:r>
              <a:rPr lang="en-US" altLang="ja-JP"/>
              <a:t>Cài đặt bảng trang (tt)</a:t>
            </a:r>
            <a:endParaRPr lang="en-US"/>
          </a:p>
        </p:txBody>
      </p:sp>
      <p:sp>
        <p:nvSpPr>
          <p:cNvPr id="3" name="Content Placeholder 2">
            <a:extLst>
              <a:ext uri="{FF2B5EF4-FFF2-40B4-BE49-F238E27FC236}">
                <a16:creationId xmlns:a16="http://schemas.microsoft.com/office/drawing/2014/main" id="{79B12C94-108B-B18B-63E6-A830EB10A033}"/>
              </a:ext>
            </a:extLst>
          </p:cNvPr>
          <p:cNvSpPr>
            <a:spLocks noGrp="1"/>
          </p:cNvSpPr>
          <p:nvPr>
            <p:ph idx="1"/>
          </p:nvPr>
        </p:nvSpPr>
        <p:spPr/>
        <p:txBody>
          <a:bodyPr/>
          <a:lstStyle/>
          <a:p>
            <a:r>
              <a:rPr lang="en-US"/>
              <a:t>Dùng thanh ghi Page-Table Base Register (PTBR)</a:t>
            </a:r>
          </a:p>
          <a:p>
            <a:endParaRPr lang="en-US"/>
          </a:p>
        </p:txBody>
      </p:sp>
      <p:sp>
        <p:nvSpPr>
          <p:cNvPr id="4" name="Footer Placeholder 3">
            <a:extLst>
              <a:ext uri="{FF2B5EF4-FFF2-40B4-BE49-F238E27FC236}">
                <a16:creationId xmlns:a16="http://schemas.microsoft.com/office/drawing/2014/main" id="{A7B955B3-950D-B249-FAD4-77EA8980F2B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16E5E67-E03A-F10A-0EB4-1F4191B3AD25}"/>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616CF096-4843-4ADB-B59C-A8BE2EE92EE2}"/>
              </a:ext>
            </a:extLst>
          </p:cNvPr>
          <p:cNvSpPr>
            <a:spLocks noGrp="1"/>
          </p:cNvSpPr>
          <p:nvPr>
            <p:ph type="sldNum" sz="quarter" idx="12"/>
          </p:nvPr>
        </p:nvSpPr>
        <p:spPr/>
        <p:txBody>
          <a:bodyPr/>
          <a:lstStyle/>
          <a:p>
            <a:fld id="{D8B0B3AC-44A8-D142-AAF6-9A453466E1A4}" type="slidenum">
              <a:rPr lang="en-VN" smtClean="0"/>
              <a:pPr/>
              <a:t>43</a:t>
            </a:fld>
            <a:endParaRPr lang="en-VN" dirty="0"/>
          </a:p>
        </p:txBody>
      </p:sp>
      <p:pic>
        <p:nvPicPr>
          <p:cNvPr id="7" name="Picture 4" descr="hinh4">
            <a:extLst>
              <a:ext uri="{FF2B5EF4-FFF2-40B4-BE49-F238E27FC236}">
                <a16:creationId xmlns:a16="http://schemas.microsoft.com/office/drawing/2014/main" id="{DA8681A7-0FB0-BBEB-75AD-5AFD3F946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25" y="2093625"/>
            <a:ext cx="6889750" cy="4262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336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B85F-0DA1-02FA-01AD-28006C7D8B00}"/>
              </a:ext>
            </a:extLst>
          </p:cNvPr>
          <p:cNvSpPr>
            <a:spLocks noGrp="1"/>
          </p:cNvSpPr>
          <p:nvPr>
            <p:ph type="title"/>
          </p:nvPr>
        </p:nvSpPr>
        <p:spPr/>
        <p:txBody>
          <a:bodyPr>
            <a:normAutofit fontScale="90000"/>
          </a:bodyPr>
          <a:lstStyle/>
          <a:p>
            <a:r>
              <a:rPr lang="en-US" altLang="ja-JP"/>
              <a:t>Cài đặt bảng trang (tt)</a:t>
            </a:r>
            <a:endParaRPr lang="en-US"/>
          </a:p>
        </p:txBody>
      </p:sp>
      <p:sp>
        <p:nvSpPr>
          <p:cNvPr id="3" name="Content Placeholder 2">
            <a:extLst>
              <a:ext uri="{FF2B5EF4-FFF2-40B4-BE49-F238E27FC236}">
                <a16:creationId xmlns:a16="http://schemas.microsoft.com/office/drawing/2014/main" id="{79B12C94-108B-B18B-63E6-A830EB10A033}"/>
              </a:ext>
            </a:extLst>
          </p:cNvPr>
          <p:cNvSpPr>
            <a:spLocks noGrp="1"/>
          </p:cNvSpPr>
          <p:nvPr>
            <p:ph idx="1"/>
          </p:nvPr>
        </p:nvSpPr>
        <p:spPr/>
        <p:txBody>
          <a:bodyPr/>
          <a:lstStyle/>
          <a:p>
            <a:pPr>
              <a:spcBef>
                <a:spcPts val="400"/>
              </a:spcBef>
            </a:pPr>
            <a:r>
              <a:rPr lang="vi-VN" altLang="en-US"/>
              <a:t>Dùng </a:t>
            </a:r>
            <a:r>
              <a:rPr lang="en-US" altLang="en-US"/>
              <a:t>TLB</a:t>
            </a:r>
            <a:endParaRPr lang="vi-VN" altLang="en-US"/>
          </a:p>
        </p:txBody>
      </p:sp>
      <p:sp>
        <p:nvSpPr>
          <p:cNvPr id="4" name="Footer Placeholder 3">
            <a:extLst>
              <a:ext uri="{FF2B5EF4-FFF2-40B4-BE49-F238E27FC236}">
                <a16:creationId xmlns:a16="http://schemas.microsoft.com/office/drawing/2014/main" id="{A7B955B3-950D-B249-FAD4-77EA8980F2B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16E5E67-E03A-F10A-0EB4-1F4191B3AD25}"/>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616CF096-4843-4ADB-B59C-A8BE2EE92EE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pic>
        <p:nvPicPr>
          <p:cNvPr id="8" name="Google Shape;624;p37">
            <a:extLst>
              <a:ext uri="{FF2B5EF4-FFF2-40B4-BE49-F238E27FC236}">
                <a16:creationId xmlns:a16="http://schemas.microsoft.com/office/drawing/2014/main" id="{97EF3D45-8955-DC7A-096A-77C5FB66A2F3}"/>
              </a:ext>
            </a:extLst>
          </p:cNvPr>
          <p:cNvPicPr preferRelativeResize="0"/>
          <p:nvPr/>
        </p:nvPicPr>
        <p:blipFill>
          <a:blip r:embed="rId2">
            <a:alphaModFix/>
          </a:blip>
          <a:stretch>
            <a:fillRect/>
          </a:stretch>
        </p:blipFill>
        <p:spPr>
          <a:xfrm>
            <a:off x="2700050" y="1705340"/>
            <a:ext cx="6791899" cy="4753025"/>
          </a:xfrm>
          <a:prstGeom prst="rect">
            <a:avLst/>
          </a:prstGeom>
          <a:noFill/>
          <a:ln>
            <a:noFill/>
          </a:ln>
        </p:spPr>
      </p:pic>
    </p:spTree>
    <p:extLst>
      <p:ext uri="{BB962C8B-B14F-4D97-AF65-F5344CB8AC3E}">
        <p14:creationId xmlns:p14="http://schemas.microsoft.com/office/powerpoint/2010/main" val="610806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C383-A978-DF19-F7BB-109FADBA0B44}"/>
              </a:ext>
            </a:extLst>
          </p:cNvPr>
          <p:cNvSpPr>
            <a:spLocks noGrp="1"/>
          </p:cNvSpPr>
          <p:nvPr>
            <p:ph type="title"/>
          </p:nvPr>
        </p:nvSpPr>
        <p:spPr/>
        <p:txBody>
          <a:bodyPr>
            <a:normAutofit fontScale="90000"/>
          </a:bodyPr>
          <a:lstStyle/>
          <a:p>
            <a:r>
              <a:rPr lang="en-US"/>
              <a:t>Effective access time (EAT)</a:t>
            </a:r>
          </a:p>
        </p:txBody>
      </p:sp>
      <p:sp>
        <p:nvSpPr>
          <p:cNvPr id="3" name="Content Placeholder 2">
            <a:extLst>
              <a:ext uri="{FF2B5EF4-FFF2-40B4-BE49-F238E27FC236}">
                <a16:creationId xmlns:a16="http://schemas.microsoft.com/office/drawing/2014/main" id="{AE0664B0-6C38-0B7C-9F05-E9C29AA5543B}"/>
              </a:ext>
            </a:extLst>
          </p:cNvPr>
          <p:cNvSpPr>
            <a:spLocks noGrp="1"/>
          </p:cNvSpPr>
          <p:nvPr>
            <p:ph idx="1"/>
          </p:nvPr>
        </p:nvSpPr>
        <p:spPr/>
        <p:txBody>
          <a:bodyPr>
            <a:normAutofit fontScale="92500" lnSpcReduction="20000"/>
          </a:bodyPr>
          <a:lstStyle/>
          <a:p>
            <a:pPr algn="just">
              <a:defRPr/>
            </a:pPr>
            <a:r>
              <a:rPr lang="vi-VN" altLang="en-US" sz="2000"/>
              <a:t>Tính thời gian truy xuất hiệu dụng (effective access time, EAT)</a:t>
            </a:r>
          </a:p>
          <a:p>
            <a:pPr algn="just">
              <a:defRPr/>
            </a:pPr>
            <a:r>
              <a:rPr lang="vi-VN" altLang="en-US" sz="2000"/>
              <a:t>Thời gian tìm kiếm trong TLB (associative lookup): </a:t>
            </a:r>
            <a:r>
              <a:rPr lang="el-GR" altLang="en-US" sz="2000"/>
              <a:t>ε</a:t>
            </a:r>
          </a:p>
          <a:p>
            <a:pPr algn="just">
              <a:defRPr/>
            </a:pPr>
            <a:r>
              <a:rPr lang="vi-VN" altLang="en-US" sz="2000"/>
              <a:t>Thời gian một chu kỳ truy xuất bộ nhớ: x</a:t>
            </a:r>
          </a:p>
          <a:p>
            <a:pPr algn="just">
              <a:defRPr/>
            </a:pPr>
            <a:r>
              <a:rPr lang="vi-VN" altLang="en-US" sz="2000"/>
              <a:t>Hit ratio: tỉ số giữa số lần chỉ số trang được tìm thấy (hit) trong TLB và số lần truy xuất khởi nguồn từ CPU</a:t>
            </a:r>
          </a:p>
          <a:p>
            <a:pPr lvl="1" algn="just">
              <a:defRPr/>
            </a:pPr>
            <a:r>
              <a:rPr lang="vi-VN" altLang="en-US" sz="2000"/>
              <a:t>Kí hiệu hit ratio: </a:t>
            </a:r>
            <a:r>
              <a:rPr lang="el-GR" altLang="en-US" sz="2000"/>
              <a:t>α</a:t>
            </a:r>
          </a:p>
          <a:p>
            <a:pPr algn="just">
              <a:defRPr/>
            </a:pPr>
            <a:r>
              <a:rPr lang="vi-VN" altLang="en-US" sz="2000"/>
              <a:t>Thời gian cần thiết để có được chỉ số frame</a:t>
            </a:r>
          </a:p>
          <a:p>
            <a:pPr lvl="1" algn="just">
              <a:defRPr/>
            </a:pPr>
            <a:r>
              <a:rPr lang="vi-VN" altLang="en-US" sz="2000"/>
              <a:t>Khi chỉ số trang có trong TLB (hit)		</a:t>
            </a:r>
            <a:r>
              <a:rPr lang="el-GR" altLang="en-US" sz="2000"/>
              <a:t>ε +       </a:t>
            </a:r>
            <a:r>
              <a:rPr lang="vi-VN" altLang="en-US" sz="2000"/>
              <a:t>x</a:t>
            </a:r>
          </a:p>
          <a:p>
            <a:pPr lvl="1" algn="just">
              <a:defRPr/>
            </a:pPr>
            <a:r>
              <a:rPr lang="vi-VN" altLang="en-US" sz="2000"/>
              <a:t>Khi chỉ số trang không có trong TLB (miss)	</a:t>
            </a:r>
            <a:r>
              <a:rPr lang="el-GR" altLang="en-US" sz="2000"/>
              <a:t>ε + </a:t>
            </a:r>
            <a:r>
              <a:rPr lang="vi-VN" altLang="en-US" sz="2000"/>
              <a:t>x + x</a:t>
            </a:r>
          </a:p>
          <a:p>
            <a:pPr algn="just">
              <a:defRPr/>
            </a:pPr>
            <a:r>
              <a:rPr lang="vi-VN" altLang="en-US" sz="2000"/>
              <a:t>Thời gian truy xuất hiệu dụng</a:t>
            </a:r>
          </a:p>
          <a:p>
            <a:pPr marL="0" indent="0" algn="just">
              <a:buFont typeface="Monotype Sorts" charset="2"/>
              <a:buNone/>
              <a:defRPr/>
            </a:pPr>
            <a:r>
              <a:rPr lang="vi-VN" altLang="en-US" sz="2000"/>
              <a:t>		EAT = (</a:t>
            </a:r>
            <a:r>
              <a:rPr lang="el-GR" altLang="en-US" sz="2000"/>
              <a:t>ε + </a:t>
            </a:r>
            <a:r>
              <a:rPr lang="vi-VN" altLang="en-US" sz="2000"/>
              <a:t>x)</a:t>
            </a:r>
            <a:r>
              <a:rPr lang="el-GR" altLang="en-US" sz="2000"/>
              <a:t>α + (ε + 2</a:t>
            </a:r>
            <a:r>
              <a:rPr lang="vi-VN" altLang="en-US" sz="2000"/>
              <a:t>x)(1 – </a:t>
            </a:r>
            <a:r>
              <a:rPr lang="el-GR" altLang="en-US" sz="2000"/>
              <a:t>α)</a:t>
            </a:r>
          </a:p>
          <a:p>
            <a:pPr marL="0" indent="0" algn="just">
              <a:buFont typeface="Monotype Sorts" charset="2"/>
              <a:buNone/>
              <a:defRPr/>
            </a:pPr>
            <a:r>
              <a:rPr lang="el-GR" altLang="en-US" sz="2000"/>
              <a:t>			  = (2 – α)</a:t>
            </a:r>
            <a:r>
              <a:rPr lang="vi-VN" altLang="en-US" sz="2000"/>
              <a:t>x + </a:t>
            </a:r>
            <a:r>
              <a:rPr lang="el-GR" altLang="en-US" sz="2000"/>
              <a:t>ε</a:t>
            </a:r>
          </a:p>
        </p:txBody>
      </p:sp>
      <p:sp>
        <p:nvSpPr>
          <p:cNvPr id="4" name="Footer Placeholder 3">
            <a:extLst>
              <a:ext uri="{FF2B5EF4-FFF2-40B4-BE49-F238E27FC236}">
                <a16:creationId xmlns:a16="http://schemas.microsoft.com/office/drawing/2014/main" id="{EA3D7BDB-B53D-2983-9403-B126025E158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C06B97C2-9C91-3EE9-A523-A257CCEA7C7C}"/>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A754B1AF-A9A1-2667-7FA9-7EA14F6C5C4E}"/>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923321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5AB3-4A65-01B2-622A-1E146A58F6E1}"/>
              </a:ext>
            </a:extLst>
          </p:cNvPr>
          <p:cNvSpPr>
            <a:spLocks noGrp="1"/>
          </p:cNvSpPr>
          <p:nvPr>
            <p:ph type="title"/>
          </p:nvPr>
        </p:nvSpPr>
        <p:spPr>
          <a:xfrm>
            <a:off x="1283473" y="136525"/>
            <a:ext cx="10515600" cy="978614"/>
          </a:xfrm>
        </p:spPr>
        <p:txBody>
          <a:bodyPr/>
          <a:lstStyle/>
          <a:p>
            <a:r>
              <a:rPr lang="en-US"/>
              <a:t>Effective access time (EAT) (tt)</a:t>
            </a:r>
          </a:p>
        </p:txBody>
      </p:sp>
      <p:sp>
        <p:nvSpPr>
          <p:cNvPr id="3" name="Content Placeholder 2">
            <a:extLst>
              <a:ext uri="{FF2B5EF4-FFF2-40B4-BE49-F238E27FC236}">
                <a16:creationId xmlns:a16="http://schemas.microsoft.com/office/drawing/2014/main" id="{9134D968-A947-A09B-E733-F3358E358B4E}"/>
              </a:ext>
            </a:extLst>
          </p:cNvPr>
          <p:cNvSpPr>
            <a:spLocks noGrp="1"/>
          </p:cNvSpPr>
          <p:nvPr>
            <p:ph sz="half" idx="1"/>
          </p:nvPr>
        </p:nvSpPr>
        <p:spPr>
          <a:xfrm>
            <a:off x="838200" y="1558456"/>
            <a:ext cx="5181600" cy="4821237"/>
          </a:xfrm>
        </p:spPr>
        <p:txBody>
          <a:bodyPr/>
          <a:lstStyle/>
          <a:p>
            <a:r>
              <a:rPr lang="vi-VN"/>
              <a:t>Ví dụ 1: đơn vị thời gian nano giây</a:t>
            </a:r>
          </a:p>
          <a:p>
            <a:pPr lvl="1"/>
            <a:r>
              <a:rPr lang="vi-VN"/>
              <a:t>Associative lookup = 20</a:t>
            </a:r>
          </a:p>
          <a:p>
            <a:pPr lvl="1"/>
            <a:r>
              <a:rPr lang="vi-VN"/>
              <a:t>Memory access = 100</a:t>
            </a:r>
          </a:p>
          <a:p>
            <a:pPr lvl="1"/>
            <a:r>
              <a:rPr lang="vi-VN"/>
              <a:t>Hit ratio = 0.8</a:t>
            </a:r>
          </a:p>
          <a:p>
            <a:pPr lvl="1"/>
            <a:r>
              <a:rPr lang="vi-VN"/>
              <a:t>EAT = (100 + 20) × 0.8 + (200 + 20) × 0.2</a:t>
            </a:r>
            <a:br>
              <a:rPr lang="vi-VN"/>
            </a:br>
            <a:r>
              <a:rPr lang="vi-VN"/>
              <a:t>        = 1.2 × 100 + 20 </a:t>
            </a:r>
          </a:p>
          <a:p>
            <a:pPr marL="0" indent="0">
              <a:buNone/>
            </a:pPr>
            <a:r>
              <a:rPr lang="vi-VN" sz="2400"/>
              <a:t>       	 </a:t>
            </a:r>
            <a:r>
              <a:rPr lang="en-US" sz="2400"/>
              <a:t> </a:t>
            </a:r>
            <a:r>
              <a:rPr lang="vi-VN" sz="2400"/>
              <a:t>   = 140</a:t>
            </a:r>
          </a:p>
          <a:p>
            <a:endParaRPr lang="vi-VN"/>
          </a:p>
          <a:p>
            <a:endParaRPr lang="en-US"/>
          </a:p>
        </p:txBody>
      </p:sp>
      <p:sp>
        <p:nvSpPr>
          <p:cNvPr id="4" name="Content Placeholder 3">
            <a:extLst>
              <a:ext uri="{FF2B5EF4-FFF2-40B4-BE49-F238E27FC236}">
                <a16:creationId xmlns:a16="http://schemas.microsoft.com/office/drawing/2014/main" id="{287FDE55-4B34-236E-40A4-07D656AB9948}"/>
              </a:ext>
            </a:extLst>
          </p:cNvPr>
          <p:cNvSpPr>
            <a:spLocks noGrp="1"/>
          </p:cNvSpPr>
          <p:nvPr>
            <p:ph sz="half" idx="2"/>
          </p:nvPr>
        </p:nvSpPr>
        <p:spPr>
          <a:xfrm>
            <a:off x="6172200" y="1558456"/>
            <a:ext cx="5181600" cy="4821237"/>
          </a:xfrm>
        </p:spPr>
        <p:txBody>
          <a:bodyPr/>
          <a:lstStyle/>
          <a:p>
            <a:r>
              <a:rPr lang="vi-VN"/>
              <a:t>Ví dụ 2: đơn vị thời gian nano giây</a:t>
            </a:r>
          </a:p>
          <a:p>
            <a:pPr lvl="1"/>
            <a:r>
              <a:rPr lang="vi-VN"/>
              <a:t>Associative lookup = 20</a:t>
            </a:r>
          </a:p>
          <a:p>
            <a:pPr lvl="1"/>
            <a:r>
              <a:rPr lang="vi-VN"/>
              <a:t>Memory access = 100</a:t>
            </a:r>
          </a:p>
          <a:p>
            <a:pPr lvl="1"/>
            <a:r>
              <a:rPr lang="vi-VN"/>
              <a:t>Hit ratio = 0.98</a:t>
            </a:r>
          </a:p>
          <a:p>
            <a:pPr lvl="1"/>
            <a:r>
              <a:rPr lang="vi-VN"/>
              <a:t>EAT = (100 + 20) × 0.98 + (200 + 20) × 0.02</a:t>
            </a:r>
            <a:br>
              <a:rPr lang="vi-VN"/>
            </a:br>
            <a:r>
              <a:rPr lang="vi-VN"/>
              <a:t>        = 1.02 × 100 + 20 </a:t>
            </a:r>
          </a:p>
          <a:p>
            <a:pPr marL="457200" lvl="1" indent="0">
              <a:buNone/>
            </a:pPr>
            <a:r>
              <a:rPr lang="vi-VN"/>
              <a:t>       </a:t>
            </a:r>
            <a:r>
              <a:rPr lang="en-US"/>
              <a:t>    </a:t>
            </a:r>
            <a:r>
              <a:rPr lang="vi-VN"/>
              <a:t>= 122</a:t>
            </a:r>
          </a:p>
          <a:p>
            <a:endParaRPr lang="en-US"/>
          </a:p>
        </p:txBody>
      </p:sp>
      <p:sp>
        <p:nvSpPr>
          <p:cNvPr id="5" name="Footer Placeholder 4">
            <a:extLst>
              <a:ext uri="{FF2B5EF4-FFF2-40B4-BE49-F238E27FC236}">
                <a16:creationId xmlns:a16="http://schemas.microsoft.com/office/drawing/2014/main" id="{335BA961-8862-10E0-FBA0-3BAF298ABD8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F188DDFF-0082-42E9-1579-3BB881F91919}"/>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
        <p:nvSpPr>
          <p:cNvPr id="7" name="Date Placeholder 6">
            <a:extLst>
              <a:ext uri="{FF2B5EF4-FFF2-40B4-BE49-F238E27FC236}">
                <a16:creationId xmlns:a16="http://schemas.microsoft.com/office/drawing/2014/main" id="{498695D5-F71E-2FA8-D5A0-7EFE6D2B8A14}"/>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1347362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82-EB9E-82FB-E86E-5532C066BB01}"/>
              </a:ext>
            </a:extLst>
          </p:cNvPr>
          <p:cNvSpPr>
            <a:spLocks noGrp="1"/>
          </p:cNvSpPr>
          <p:nvPr>
            <p:ph type="title"/>
          </p:nvPr>
        </p:nvSpPr>
        <p:spPr/>
        <p:txBody>
          <a:bodyPr>
            <a:normAutofit fontScale="90000"/>
          </a:bodyPr>
          <a:lstStyle/>
          <a:p>
            <a:r>
              <a:rPr lang="en-US"/>
              <a:t>Tổ chức bảng trang</a:t>
            </a:r>
          </a:p>
        </p:txBody>
      </p:sp>
      <p:sp>
        <p:nvSpPr>
          <p:cNvPr id="3" name="Content Placeholder 2">
            <a:extLst>
              <a:ext uri="{FF2B5EF4-FFF2-40B4-BE49-F238E27FC236}">
                <a16:creationId xmlns:a16="http://schemas.microsoft.com/office/drawing/2014/main" id="{0537CEBE-7BA8-FFAB-6543-549112DB7AD7}"/>
              </a:ext>
            </a:extLst>
          </p:cNvPr>
          <p:cNvSpPr>
            <a:spLocks noGrp="1"/>
          </p:cNvSpPr>
          <p:nvPr>
            <p:ph idx="1"/>
          </p:nvPr>
        </p:nvSpPr>
        <p:spPr/>
        <p:txBody>
          <a:bodyPr/>
          <a:lstStyle/>
          <a:p>
            <a:r>
              <a:rPr lang="vi-VN"/>
              <a:t>Các hệ thống hiện đại đều hỗ trợ không gian địa chỉ ảo rất lớn (2</a:t>
            </a:r>
            <a:r>
              <a:rPr lang="vi-VN" baseline="30000"/>
              <a:t>32</a:t>
            </a:r>
            <a:r>
              <a:rPr lang="vi-VN"/>
              <a:t> đến 2</a:t>
            </a:r>
            <a:r>
              <a:rPr lang="vi-VN" baseline="30000"/>
              <a:t>64</a:t>
            </a:r>
            <a:r>
              <a:rPr lang="vi-VN"/>
              <a:t>), ở đây giả sử là 2</a:t>
            </a:r>
            <a:r>
              <a:rPr lang="vi-VN" baseline="30000"/>
              <a:t>32</a:t>
            </a:r>
          </a:p>
          <a:p>
            <a:pPr lvl="1"/>
            <a:r>
              <a:rPr lang="vi-VN"/>
              <a:t>Giả sử kích thước  trang nhớ là 4KB (= 2</a:t>
            </a:r>
            <a:r>
              <a:rPr lang="vi-VN" baseline="30000"/>
              <a:t>12</a:t>
            </a:r>
            <a:r>
              <a:rPr lang="vi-VN"/>
              <a:t>)                                 </a:t>
            </a:r>
            <a:endParaRPr lang="en-US"/>
          </a:p>
          <a:p>
            <a:pPr marL="457200" lvl="1" indent="0">
              <a:buNone/>
            </a:pPr>
            <a:r>
              <a:rPr lang="vi-VN"/>
              <a:t>⇒ bảng phân trang sẽ có 2</a:t>
            </a:r>
            <a:r>
              <a:rPr lang="vi-VN" baseline="30000"/>
              <a:t>32</a:t>
            </a:r>
            <a:r>
              <a:rPr lang="vi-VN"/>
              <a:t>/2</a:t>
            </a:r>
            <a:r>
              <a:rPr lang="vi-VN" baseline="30000"/>
              <a:t>12</a:t>
            </a:r>
            <a:r>
              <a:rPr lang="vi-VN"/>
              <a:t> = 2</a:t>
            </a:r>
            <a:r>
              <a:rPr lang="vi-VN" baseline="30000"/>
              <a:t>20</a:t>
            </a:r>
            <a:r>
              <a:rPr lang="vi-VN"/>
              <a:t> = 1M mục.  </a:t>
            </a:r>
          </a:p>
          <a:p>
            <a:pPr lvl="1"/>
            <a:r>
              <a:rPr lang="vi-VN"/>
              <a:t>Giả sử mỗi mục gồm 4 byte thì mỗi process cần 4MB cho bảng phân trang </a:t>
            </a:r>
          </a:p>
          <a:p>
            <a:pPr lvl="2"/>
            <a:r>
              <a:rPr lang="vi-VN"/>
              <a:t>Ví dụ: Phân trang 2 cấp</a:t>
            </a:r>
          </a:p>
          <a:p>
            <a:endParaRPr lang="en-US"/>
          </a:p>
        </p:txBody>
      </p:sp>
      <p:sp>
        <p:nvSpPr>
          <p:cNvPr id="4" name="Footer Placeholder 3">
            <a:extLst>
              <a:ext uri="{FF2B5EF4-FFF2-40B4-BE49-F238E27FC236}">
                <a16:creationId xmlns:a16="http://schemas.microsoft.com/office/drawing/2014/main" id="{723AFA1C-C53D-FD3D-F0A9-B5DE64C3222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B6B951D-85BF-BD26-01E1-D4FC0F4A222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2CA7C66C-95FE-991F-1163-7E5CF53DCEAC}"/>
              </a:ext>
            </a:extLst>
          </p:cNvPr>
          <p:cNvSpPr>
            <a:spLocks noGrp="1"/>
          </p:cNvSpPr>
          <p:nvPr>
            <p:ph type="sldNum" sz="quarter" idx="12"/>
          </p:nvPr>
        </p:nvSpPr>
        <p:spPr/>
        <p:txBody>
          <a:bodyPr/>
          <a:lstStyle/>
          <a:p>
            <a:fld id="{D8B0B3AC-44A8-D142-AAF6-9A453466E1A4}" type="slidenum">
              <a:rPr lang="en-VN" smtClean="0"/>
              <a:pPr/>
              <a:t>47</a:t>
            </a:fld>
            <a:endParaRPr lang="en-VN" dirty="0"/>
          </a:p>
        </p:txBody>
      </p:sp>
      <p:pic>
        <p:nvPicPr>
          <p:cNvPr id="7" name="Picture 6">
            <a:extLst>
              <a:ext uri="{FF2B5EF4-FFF2-40B4-BE49-F238E27FC236}">
                <a16:creationId xmlns:a16="http://schemas.microsoft.com/office/drawing/2014/main" id="{7C696135-C6FC-CA7D-C050-E6BF3AA40A1B}"/>
              </a:ext>
            </a:extLst>
          </p:cNvPr>
          <p:cNvPicPr>
            <a:picLocks noChangeAspect="1"/>
          </p:cNvPicPr>
          <p:nvPr/>
        </p:nvPicPr>
        <p:blipFill>
          <a:blip r:embed="rId2"/>
          <a:stretch>
            <a:fillRect/>
          </a:stretch>
        </p:blipFill>
        <p:spPr>
          <a:xfrm>
            <a:off x="2803730" y="4234389"/>
            <a:ext cx="6870787" cy="1792379"/>
          </a:xfrm>
          <a:prstGeom prst="rect">
            <a:avLst/>
          </a:prstGeom>
        </p:spPr>
      </p:pic>
    </p:spTree>
    <p:extLst>
      <p:ext uri="{BB962C8B-B14F-4D97-AF65-F5344CB8AC3E}">
        <p14:creationId xmlns:p14="http://schemas.microsoft.com/office/powerpoint/2010/main" val="4107780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82-EB9E-82FB-E86E-5532C066BB01}"/>
              </a:ext>
            </a:extLst>
          </p:cNvPr>
          <p:cNvSpPr>
            <a:spLocks noGrp="1"/>
          </p:cNvSpPr>
          <p:nvPr>
            <p:ph type="title"/>
          </p:nvPr>
        </p:nvSpPr>
        <p:spPr/>
        <p:txBody>
          <a:bodyPr>
            <a:normAutofit fontScale="90000"/>
          </a:bodyPr>
          <a:lstStyle/>
          <a:p>
            <a:r>
              <a:rPr lang="en-US"/>
              <a:t>Tổ chức bảng trang (tt)</a:t>
            </a:r>
          </a:p>
        </p:txBody>
      </p:sp>
      <p:sp>
        <p:nvSpPr>
          <p:cNvPr id="4" name="Footer Placeholder 3">
            <a:extLst>
              <a:ext uri="{FF2B5EF4-FFF2-40B4-BE49-F238E27FC236}">
                <a16:creationId xmlns:a16="http://schemas.microsoft.com/office/drawing/2014/main" id="{723AFA1C-C53D-FD3D-F0A9-B5DE64C3222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B6B951D-85BF-BD26-01E1-D4FC0F4A222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2CA7C66C-95FE-991F-1163-7E5CF53DCEAC}"/>
              </a:ext>
            </a:extLst>
          </p:cNvPr>
          <p:cNvSpPr>
            <a:spLocks noGrp="1"/>
          </p:cNvSpPr>
          <p:nvPr>
            <p:ph type="sldNum" sz="quarter" idx="12"/>
          </p:nvPr>
        </p:nvSpPr>
        <p:spPr/>
        <p:txBody>
          <a:bodyPr/>
          <a:lstStyle/>
          <a:p>
            <a:fld id="{D8B0B3AC-44A8-D142-AAF6-9A453466E1A4}" type="slidenum">
              <a:rPr lang="en-VN" smtClean="0"/>
              <a:pPr/>
              <a:t>48</a:t>
            </a:fld>
            <a:endParaRPr lang="en-VN" dirty="0"/>
          </a:p>
        </p:txBody>
      </p:sp>
      <p:pic>
        <p:nvPicPr>
          <p:cNvPr id="10" name="Picture 3">
            <a:extLst>
              <a:ext uri="{FF2B5EF4-FFF2-40B4-BE49-F238E27FC236}">
                <a16:creationId xmlns:a16="http://schemas.microsoft.com/office/drawing/2014/main" id="{01508BD7-AAD1-6CE3-8E00-36F8C507D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23" t="937" r="12373" b="1125"/>
          <a:stretch>
            <a:fillRect/>
          </a:stretch>
        </p:blipFill>
        <p:spPr bwMode="auto">
          <a:xfrm>
            <a:off x="3164833" y="1167467"/>
            <a:ext cx="4816475" cy="50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978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2BC1-35E0-E51A-7EEB-68EC540C7001}"/>
              </a:ext>
            </a:extLst>
          </p:cNvPr>
          <p:cNvSpPr>
            <a:spLocks noGrp="1"/>
          </p:cNvSpPr>
          <p:nvPr>
            <p:ph type="title"/>
          </p:nvPr>
        </p:nvSpPr>
        <p:spPr/>
        <p:txBody>
          <a:bodyPr>
            <a:normAutofit fontScale="90000"/>
          </a:bodyPr>
          <a:lstStyle/>
          <a:p>
            <a:r>
              <a:rPr lang="en-US"/>
              <a:t>Tổ chức bảng trang (tt)</a:t>
            </a:r>
          </a:p>
        </p:txBody>
      </p:sp>
      <p:sp>
        <p:nvSpPr>
          <p:cNvPr id="3" name="Content Placeholder 2">
            <a:extLst>
              <a:ext uri="{FF2B5EF4-FFF2-40B4-BE49-F238E27FC236}">
                <a16:creationId xmlns:a16="http://schemas.microsoft.com/office/drawing/2014/main" id="{99F29E2F-0084-8F0C-9BD5-EA29F520B6AF}"/>
              </a:ext>
            </a:extLst>
          </p:cNvPr>
          <p:cNvSpPr>
            <a:spLocks noGrp="1"/>
          </p:cNvSpPr>
          <p:nvPr>
            <p:ph idx="1"/>
          </p:nvPr>
        </p:nvSpPr>
        <p:spPr/>
        <p:txBody>
          <a:bodyPr/>
          <a:lstStyle/>
          <a:p>
            <a:r>
              <a:rPr lang="vi-VN"/>
              <a:t>Bảng trang nghịch đảo (IBM system/38, IBM RISC, IBM RT): sử dụng cho tất cả các Process</a:t>
            </a:r>
          </a:p>
          <a:p>
            <a:pPr marL="0" indent="0">
              <a:buNone/>
            </a:pPr>
            <a:r>
              <a:rPr lang="vi-VN"/>
              <a:t>	&lt;IDP,p,d&gt;</a:t>
            </a:r>
          </a:p>
          <a:p>
            <a:endParaRPr lang="en-US"/>
          </a:p>
        </p:txBody>
      </p:sp>
      <p:sp>
        <p:nvSpPr>
          <p:cNvPr id="4" name="Footer Placeholder 3">
            <a:extLst>
              <a:ext uri="{FF2B5EF4-FFF2-40B4-BE49-F238E27FC236}">
                <a16:creationId xmlns:a16="http://schemas.microsoft.com/office/drawing/2014/main" id="{3F053EF2-3FCC-2F3F-6058-9097751C837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37433351-90B6-8D4D-3FFF-F2D9E896F3B0}"/>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21B3DCE-7AB5-7ACA-86FA-E41CB8300391}"/>
              </a:ext>
            </a:extLst>
          </p:cNvPr>
          <p:cNvSpPr>
            <a:spLocks noGrp="1"/>
          </p:cNvSpPr>
          <p:nvPr>
            <p:ph type="sldNum" sz="quarter" idx="12"/>
          </p:nvPr>
        </p:nvSpPr>
        <p:spPr/>
        <p:txBody>
          <a:bodyPr/>
          <a:lstStyle/>
          <a:p>
            <a:fld id="{D8B0B3AC-44A8-D142-AAF6-9A453466E1A4}" type="slidenum">
              <a:rPr lang="en-VN" smtClean="0"/>
              <a:pPr/>
              <a:t>49</a:t>
            </a:fld>
            <a:endParaRPr lang="en-VN" dirty="0"/>
          </a:p>
        </p:txBody>
      </p:sp>
      <p:pic>
        <p:nvPicPr>
          <p:cNvPr id="7" name="Picture 15" descr="hinh4.png">
            <a:extLst>
              <a:ext uri="{FF2B5EF4-FFF2-40B4-BE49-F238E27FC236}">
                <a16:creationId xmlns:a16="http://schemas.microsoft.com/office/drawing/2014/main" id="{7FD06423-0017-9A6C-BE5F-239AE56835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1901" y="2359023"/>
            <a:ext cx="7197725"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6812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r>
              <a:rPr kumimoji="1" lang="vi-VN" altLang="ja-JP"/>
              <a:t>Khái niệm cơ sở</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03E-D4F9-A1E9-961A-E873EF5DF6C8}"/>
              </a:ext>
            </a:extLst>
          </p:cNvPr>
          <p:cNvSpPr>
            <a:spLocks noGrp="1"/>
          </p:cNvSpPr>
          <p:nvPr>
            <p:ph type="title"/>
          </p:nvPr>
        </p:nvSpPr>
        <p:spPr/>
        <p:txBody>
          <a:bodyPr>
            <a:normAutofit fontScale="90000"/>
          </a:bodyPr>
          <a:lstStyle/>
          <a:p>
            <a:r>
              <a:rPr lang="en-US"/>
              <a:t>Bảo vệ bộ nhớ</a:t>
            </a:r>
          </a:p>
        </p:txBody>
      </p:sp>
      <p:sp>
        <p:nvSpPr>
          <p:cNvPr id="3" name="Content Placeholder 2">
            <a:extLst>
              <a:ext uri="{FF2B5EF4-FFF2-40B4-BE49-F238E27FC236}">
                <a16:creationId xmlns:a16="http://schemas.microsoft.com/office/drawing/2014/main" id="{9FE40600-85FC-E293-3E7B-98EA08E56398}"/>
              </a:ext>
            </a:extLst>
          </p:cNvPr>
          <p:cNvSpPr>
            <a:spLocks noGrp="1"/>
          </p:cNvSpPr>
          <p:nvPr>
            <p:ph idx="1"/>
          </p:nvPr>
        </p:nvSpPr>
        <p:spPr/>
        <p:txBody>
          <a:bodyPr/>
          <a:lstStyle/>
          <a:p>
            <a:pPr>
              <a:lnSpc>
                <a:spcPct val="100000"/>
              </a:lnSpc>
            </a:pPr>
            <a:r>
              <a:rPr lang="vi-VN"/>
              <a:t>Việc bảo vệ bộ nhớ được hiện thực bằng cách gắn với frame các bit bảo vệ (protection bits) được giữ trong bảng phân trang. Các bit này biểu thị các thuộc tính sau</a:t>
            </a:r>
          </a:p>
          <a:p>
            <a:pPr lvl="1">
              <a:lnSpc>
                <a:spcPct val="100000"/>
              </a:lnSpc>
            </a:pPr>
            <a:r>
              <a:rPr lang="vi-VN"/>
              <a:t>read-only, read-write, execute-only</a:t>
            </a:r>
          </a:p>
          <a:p>
            <a:pPr>
              <a:lnSpc>
                <a:spcPct val="100000"/>
              </a:lnSpc>
            </a:pPr>
            <a:r>
              <a:rPr lang="vi-VN"/>
              <a:t>Ngoài ra, còn có một valid/invalid bit gắn với mỗi mục trong bảng phân trang</a:t>
            </a:r>
          </a:p>
          <a:p>
            <a:pPr lvl="1">
              <a:lnSpc>
                <a:spcPct val="100000"/>
              </a:lnSpc>
            </a:pPr>
            <a:r>
              <a:rPr lang="vi-VN"/>
              <a:t>“valid”: cho biết là trang của process, do đó là một trang hợp lệ.</a:t>
            </a:r>
          </a:p>
          <a:p>
            <a:pPr lvl="1">
              <a:lnSpc>
                <a:spcPct val="100000"/>
              </a:lnSpc>
            </a:pPr>
            <a:r>
              <a:rPr lang="vi-VN"/>
              <a:t>“invalid”: cho biết là trang không của process, do đó là một trang bất hợp lệ.</a:t>
            </a:r>
          </a:p>
          <a:p>
            <a:endParaRPr lang="vi-VN"/>
          </a:p>
          <a:p>
            <a:endParaRPr lang="en-US"/>
          </a:p>
        </p:txBody>
      </p:sp>
      <p:sp>
        <p:nvSpPr>
          <p:cNvPr id="4" name="Footer Placeholder 3">
            <a:extLst>
              <a:ext uri="{FF2B5EF4-FFF2-40B4-BE49-F238E27FC236}">
                <a16:creationId xmlns:a16="http://schemas.microsoft.com/office/drawing/2014/main" id="{0D0AE3C5-814E-3967-6BAF-75A80E1B2F5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8386467F-E62C-8A16-4E78-ED8F9CEEE8B3}"/>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EFFFC26-CA3D-0D57-2A2C-4204B21BB353}"/>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3626193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03E-D4F9-A1E9-961A-E873EF5DF6C8}"/>
              </a:ext>
            </a:extLst>
          </p:cNvPr>
          <p:cNvSpPr>
            <a:spLocks noGrp="1"/>
          </p:cNvSpPr>
          <p:nvPr>
            <p:ph type="title"/>
          </p:nvPr>
        </p:nvSpPr>
        <p:spPr/>
        <p:txBody>
          <a:bodyPr>
            <a:normAutofit fontScale="90000"/>
          </a:bodyPr>
          <a:lstStyle/>
          <a:p>
            <a:r>
              <a:rPr lang="en-US"/>
              <a:t>Bảo vệ bằng valid/invalid bit</a:t>
            </a:r>
          </a:p>
        </p:txBody>
      </p:sp>
      <p:sp>
        <p:nvSpPr>
          <p:cNvPr id="4" name="Footer Placeholder 3">
            <a:extLst>
              <a:ext uri="{FF2B5EF4-FFF2-40B4-BE49-F238E27FC236}">
                <a16:creationId xmlns:a16="http://schemas.microsoft.com/office/drawing/2014/main" id="{0D0AE3C5-814E-3967-6BAF-75A80E1B2F5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8386467F-E62C-8A16-4E78-ED8F9CEEE8B3}"/>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EFFFC26-CA3D-0D57-2A2C-4204B21BB353}"/>
              </a:ext>
            </a:extLst>
          </p:cNvPr>
          <p:cNvSpPr>
            <a:spLocks noGrp="1"/>
          </p:cNvSpPr>
          <p:nvPr>
            <p:ph type="sldNum" sz="quarter" idx="12"/>
          </p:nvPr>
        </p:nvSpPr>
        <p:spPr/>
        <p:txBody>
          <a:bodyPr/>
          <a:lstStyle/>
          <a:p>
            <a:fld id="{D8B0B3AC-44A8-D142-AAF6-9A453466E1A4}" type="slidenum">
              <a:rPr lang="en-VN" smtClean="0"/>
              <a:pPr/>
              <a:t>51</a:t>
            </a:fld>
            <a:endParaRPr lang="en-VN" dirty="0"/>
          </a:p>
        </p:txBody>
      </p:sp>
      <p:pic>
        <p:nvPicPr>
          <p:cNvPr id="7" name="Picture 6">
            <a:extLst>
              <a:ext uri="{FF2B5EF4-FFF2-40B4-BE49-F238E27FC236}">
                <a16:creationId xmlns:a16="http://schemas.microsoft.com/office/drawing/2014/main" id="{53E21D6E-0284-4B60-791A-3B6C874454EA}"/>
              </a:ext>
            </a:extLst>
          </p:cNvPr>
          <p:cNvPicPr>
            <a:picLocks noChangeAspect="1"/>
          </p:cNvPicPr>
          <p:nvPr/>
        </p:nvPicPr>
        <p:blipFill>
          <a:blip r:embed="rId2"/>
          <a:stretch>
            <a:fillRect/>
          </a:stretch>
        </p:blipFill>
        <p:spPr>
          <a:xfrm>
            <a:off x="2282024" y="1171711"/>
            <a:ext cx="8091367" cy="4212173"/>
          </a:xfrm>
          <a:prstGeom prst="rect">
            <a:avLst/>
          </a:prstGeom>
        </p:spPr>
      </p:pic>
      <p:sp>
        <p:nvSpPr>
          <p:cNvPr id="10" name="Text Box 3">
            <a:extLst>
              <a:ext uri="{FF2B5EF4-FFF2-40B4-BE49-F238E27FC236}">
                <a16:creationId xmlns:a16="http://schemas.microsoft.com/office/drawing/2014/main" id="{B3003738-B083-E29E-FA86-0BC4D7ED68D5}"/>
              </a:ext>
            </a:extLst>
          </p:cNvPr>
          <p:cNvSpPr txBox="1">
            <a:spLocks noChangeArrowheads="1"/>
          </p:cNvSpPr>
          <p:nvPr/>
        </p:nvSpPr>
        <p:spPr bwMode="auto">
          <a:xfrm>
            <a:off x="1142797" y="4979036"/>
            <a:ext cx="7150100" cy="15327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280988" indent="-280988">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buClrTx/>
              <a:buSzTx/>
              <a:buFont typeface="Wingdings" panose="05000000000000000000" pitchFamily="2" charset="2"/>
              <a:buChar char="Ä"/>
            </a:pPr>
            <a:r>
              <a:rPr lang="en-US" altLang="zh-TW">
                <a:latin typeface="Arial" panose="020B0604020202020204" pitchFamily="34" charset="0"/>
                <a:ea typeface="標楷體" pitchFamily="65" charset="-128"/>
                <a:cs typeface="Arial" panose="020B0604020202020204" pitchFamily="34" charset="0"/>
              </a:rPr>
              <a:t>Mỗi trang nhớ có kích thước 2K = 2048</a:t>
            </a:r>
          </a:p>
          <a:p>
            <a:pPr eaLnBrk="1" hangingPunct="1">
              <a:spcBef>
                <a:spcPct val="10000"/>
              </a:spcBef>
              <a:buClrTx/>
              <a:buSzTx/>
              <a:buFont typeface="Wingdings" panose="05000000000000000000" pitchFamily="2" charset="2"/>
              <a:buChar char="Ä"/>
            </a:pPr>
            <a:r>
              <a:rPr lang="en-US" altLang="zh-TW">
                <a:latin typeface="Arial" panose="020B0604020202020204" pitchFamily="34" charset="0"/>
                <a:ea typeface="標楷體" pitchFamily="65" charset="-128"/>
                <a:cs typeface="Arial" panose="020B0604020202020204" pitchFamily="34" charset="0"/>
              </a:rPr>
              <a:t>Process có kích thước10468 </a:t>
            </a:r>
            <a:r>
              <a:rPr lang="en-US" altLang="zh-TW">
                <a:latin typeface="Arial" panose="020B0604020202020204" pitchFamily="34" charset="0"/>
                <a:ea typeface="標楷體" pitchFamily="65" charset="-128"/>
                <a:cs typeface="Arial" panose="020B0604020202020204" pitchFamily="34" charset="0"/>
                <a:sym typeface="Symbol" panose="05050102010706020507" pitchFamily="18" charset="2"/>
              </a:rPr>
              <a:t> phân mảnh nội ở frame 9 (chứa page 5), </a:t>
            </a:r>
            <a:r>
              <a:rPr lang="en-US" altLang="zh-TW">
                <a:latin typeface="Arial" panose="020B0604020202020204" pitchFamily="34" charset="0"/>
                <a:ea typeface="標楷體" pitchFamily="65" charset="-128"/>
                <a:cs typeface="Arial" panose="020B0604020202020204" pitchFamily="34" charset="0"/>
              </a:rPr>
              <a:t>các địa chỉ ảo &gt; 12287 là các địa chỉ invalid.</a:t>
            </a:r>
          </a:p>
          <a:p>
            <a:pPr eaLnBrk="1" hangingPunct="1">
              <a:spcBef>
                <a:spcPct val="10000"/>
              </a:spcBef>
              <a:buClrTx/>
              <a:buSzTx/>
              <a:buFont typeface="Wingdings" panose="05000000000000000000" pitchFamily="2" charset="2"/>
              <a:buChar char="Ä"/>
            </a:pPr>
            <a:r>
              <a:rPr lang="en-US" altLang="zh-TW">
                <a:latin typeface="Arial" panose="020B0604020202020204" pitchFamily="34" charset="0"/>
                <a:ea typeface="標楷體" pitchFamily="65" charset="-128"/>
                <a:cs typeface="Arial" panose="020B0604020202020204" pitchFamily="34" charset="0"/>
              </a:rPr>
              <a:t>Dùng PTLR  để kiểm tra truy xuất đến bảng phân trang có nằm trong bảng hay không.</a:t>
            </a:r>
          </a:p>
        </p:txBody>
      </p:sp>
    </p:spTree>
    <p:extLst>
      <p:ext uri="{BB962C8B-B14F-4D97-AF65-F5344CB8AC3E}">
        <p14:creationId xmlns:p14="http://schemas.microsoft.com/office/powerpoint/2010/main" val="2604628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5B65-7BC2-585E-9645-0278723C6DDB}"/>
              </a:ext>
            </a:extLst>
          </p:cNvPr>
          <p:cNvSpPr>
            <a:spLocks noGrp="1"/>
          </p:cNvSpPr>
          <p:nvPr>
            <p:ph type="title"/>
          </p:nvPr>
        </p:nvSpPr>
        <p:spPr/>
        <p:txBody>
          <a:bodyPr>
            <a:normAutofit fontScale="90000"/>
          </a:bodyPr>
          <a:lstStyle/>
          <a:p>
            <a:r>
              <a:rPr lang="en-US"/>
              <a:t>Chia sẻ các trang nhớ</a:t>
            </a:r>
          </a:p>
        </p:txBody>
      </p:sp>
      <p:sp>
        <p:nvSpPr>
          <p:cNvPr id="4" name="Footer Placeholder 3">
            <a:extLst>
              <a:ext uri="{FF2B5EF4-FFF2-40B4-BE49-F238E27FC236}">
                <a16:creationId xmlns:a16="http://schemas.microsoft.com/office/drawing/2014/main" id="{3F8436EF-1F7C-9F4A-395A-4FD7459AD23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A1767A7C-F5E3-5B95-6F6C-4A27D4E0F86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BA2F6AA7-AA08-E95A-7D11-498DB6377B6A}"/>
              </a:ext>
            </a:extLst>
          </p:cNvPr>
          <p:cNvSpPr>
            <a:spLocks noGrp="1"/>
          </p:cNvSpPr>
          <p:nvPr>
            <p:ph type="sldNum" sz="quarter" idx="12"/>
          </p:nvPr>
        </p:nvSpPr>
        <p:spPr/>
        <p:txBody>
          <a:bodyPr/>
          <a:lstStyle/>
          <a:p>
            <a:fld id="{D8B0B3AC-44A8-D142-AAF6-9A453466E1A4}" type="slidenum">
              <a:rPr lang="en-VN" smtClean="0"/>
              <a:pPr/>
              <a:t>52</a:t>
            </a:fld>
            <a:endParaRPr lang="en-VN" dirty="0"/>
          </a:p>
        </p:txBody>
      </p:sp>
      <p:pic>
        <p:nvPicPr>
          <p:cNvPr id="7" name="Picture 6">
            <a:extLst>
              <a:ext uri="{FF2B5EF4-FFF2-40B4-BE49-F238E27FC236}">
                <a16:creationId xmlns:a16="http://schemas.microsoft.com/office/drawing/2014/main" id="{65FF4812-333B-773C-1769-8AEB31270E50}"/>
              </a:ext>
            </a:extLst>
          </p:cNvPr>
          <p:cNvPicPr>
            <a:picLocks noChangeAspect="1"/>
          </p:cNvPicPr>
          <p:nvPr/>
        </p:nvPicPr>
        <p:blipFill>
          <a:blip r:embed="rId2"/>
          <a:stretch>
            <a:fillRect/>
          </a:stretch>
        </p:blipFill>
        <p:spPr>
          <a:xfrm>
            <a:off x="2185077" y="969496"/>
            <a:ext cx="7821846" cy="5590517"/>
          </a:xfrm>
          <a:prstGeom prst="rect">
            <a:avLst/>
          </a:prstGeom>
        </p:spPr>
      </p:pic>
    </p:spTree>
    <p:extLst>
      <p:ext uri="{BB962C8B-B14F-4D97-AF65-F5344CB8AC3E}">
        <p14:creationId xmlns:p14="http://schemas.microsoft.com/office/powerpoint/2010/main" val="723880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en-US"/>
              <a:t>Cơ chế hoán vị (swapping)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6</a:t>
            </a:r>
            <a:endParaRPr lang="en-VN" dirty="0"/>
          </a:p>
        </p:txBody>
      </p:sp>
    </p:spTree>
    <p:extLst>
      <p:ext uri="{BB962C8B-B14F-4D97-AF65-F5344CB8AC3E}">
        <p14:creationId xmlns:p14="http://schemas.microsoft.com/office/powerpoint/2010/main" val="3849759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Cơ chế hoán vị (swapping)</a:t>
            </a:r>
            <a:endParaRPr lang="en-VN" dirty="0"/>
          </a:p>
        </p:txBody>
      </p:sp>
      <p:sp>
        <p:nvSpPr>
          <p:cNvPr id="7" name="Content Placeholder 6">
            <a:extLst>
              <a:ext uri="{FF2B5EF4-FFF2-40B4-BE49-F238E27FC236}">
                <a16:creationId xmlns:a16="http://schemas.microsoft.com/office/drawing/2014/main" id="{18DFFDF6-EACE-715F-E13E-91918497B340}"/>
              </a:ext>
            </a:extLst>
          </p:cNvPr>
          <p:cNvSpPr>
            <a:spLocks noGrp="1"/>
          </p:cNvSpPr>
          <p:nvPr>
            <p:ph idx="1"/>
          </p:nvPr>
        </p:nvSpPr>
        <p:spPr/>
        <p:txBody>
          <a:bodyPr>
            <a:normAutofit fontScale="92500" lnSpcReduction="20000"/>
          </a:bodyPr>
          <a:lstStyle/>
          <a:p>
            <a:r>
              <a:rPr lang="vi-VN"/>
              <a:t>Một process có thể tạm thời bị swap ra khỏi bộ nhớ chính và lưu trên một hệ thống lưu trữ phụ. Sau đó, process có thể được nạp lại vào bộ nhớ để tiếp tục quá trình thực thi.</a:t>
            </a:r>
          </a:p>
          <a:p>
            <a:r>
              <a:rPr lang="vi-VN"/>
              <a:t>Swapping policy: hai ví dụ</a:t>
            </a:r>
          </a:p>
          <a:p>
            <a:pPr lvl="1"/>
            <a:r>
              <a:rPr lang="vi-VN"/>
              <a:t>Round-robin: swap out P1 (vừa tiêu thụ hết quantum của nó), swap in P2 , thực thi P3 ,…</a:t>
            </a:r>
          </a:p>
          <a:p>
            <a:pPr lvl="1"/>
            <a:r>
              <a:rPr lang="vi-VN"/>
              <a:t>Roll out, roll in: dùng trong cơ chế định thời theo độ ưu tiên (priority-based scheduling)</a:t>
            </a:r>
          </a:p>
          <a:p>
            <a:pPr lvl="2"/>
            <a:r>
              <a:rPr lang="vi-VN"/>
              <a:t>Process có độ ưu tiên thấp hơn sẽ bị swap out nhường chỗ cho process có độ ưu tiên cao hơn mới đến được nạp vào bộ nhớ để thực thi</a:t>
            </a:r>
          </a:p>
          <a:p>
            <a:r>
              <a:rPr lang="vi-VN"/>
              <a:t>Hiện nay, ít hệ thống sử dụng cơ chế swapping trên</a:t>
            </a:r>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1556228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Minh họa cơ chế hoán vị</a:t>
            </a:r>
            <a:endParaRPr lang="en-VN"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55</a:t>
            </a:fld>
            <a:endParaRPr lang="en-VN" dirty="0"/>
          </a:p>
        </p:txBody>
      </p:sp>
      <p:pic>
        <p:nvPicPr>
          <p:cNvPr id="8" name="Picture 4" descr="image.png">
            <a:extLst>
              <a:ext uri="{FF2B5EF4-FFF2-40B4-BE49-F238E27FC236}">
                <a16:creationId xmlns:a16="http://schemas.microsoft.com/office/drawing/2014/main" id="{805CFD8D-CCFD-2053-7436-4D7D7258504F}"/>
              </a:ext>
            </a:extLst>
          </p:cNvPr>
          <p:cNvPicPr>
            <a:picLocks noChangeAspect="1"/>
          </p:cNvPicPr>
          <p:nvPr/>
        </p:nvPicPr>
        <p:blipFill>
          <a:blip r:embed="rId2">
            <a:extLst>
              <a:ext uri="{28A0092B-C50C-407E-A947-70E740481C1C}">
                <a14:useLocalDpi xmlns:a14="http://schemas.microsoft.com/office/drawing/2010/main" val="0"/>
              </a:ext>
            </a:extLst>
          </a:blip>
          <a:srcRect l="674" t="3656" r="674" b="3844"/>
          <a:stretch>
            <a:fillRect/>
          </a:stretch>
        </p:blipFill>
        <p:spPr bwMode="auto">
          <a:xfrm>
            <a:off x="2406650" y="1093686"/>
            <a:ext cx="7378700" cy="5333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30663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vi-VN" altLang="en-US"/>
              <a:t>Khái niệm cơ sở</a:t>
            </a:r>
          </a:p>
          <a:p>
            <a:pPr>
              <a:lnSpc>
                <a:spcPct val="150000"/>
              </a:lnSpc>
              <a:defRPr/>
            </a:pPr>
            <a:r>
              <a:rPr lang="vi-VN" altLang="en-US"/>
              <a:t>Các kiểu địa chỉ nhớ</a:t>
            </a:r>
          </a:p>
          <a:p>
            <a:pPr>
              <a:lnSpc>
                <a:spcPct val="150000"/>
              </a:lnSpc>
              <a:defRPr/>
            </a:pPr>
            <a:r>
              <a:rPr lang="vi-VN" altLang="en-US"/>
              <a:t>Chuyển đổi địa chỉ nhớ</a:t>
            </a:r>
          </a:p>
          <a:p>
            <a:pPr>
              <a:lnSpc>
                <a:spcPct val="150000"/>
              </a:lnSpc>
              <a:defRPr/>
            </a:pPr>
            <a:r>
              <a:rPr lang="vi-VN" altLang="en-US"/>
              <a:t>Mô hình quản lý bộ nhớ</a:t>
            </a:r>
          </a:p>
          <a:p>
            <a:pPr>
              <a:lnSpc>
                <a:spcPct val="150000"/>
              </a:lnSpc>
              <a:defRPr/>
            </a:pPr>
            <a:r>
              <a:rPr lang="vi-VN" altLang="en-US"/>
              <a:t>Cơ chế phân trang</a:t>
            </a:r>
          </a:p>
          <a:p>
            <a:pPr>
              <a:lnSpc>
                <a:spcPct val="150000"/>
              </a:lnSpc>
              <a:defRPr/>
            </a:pPr>
            <a:r>
              <a:rPr lang="vi-VN" altLang="en-US"/>
              <a:t>Cơ chế swapping</a:t>
            </a:r>
            <a:endParaRPr lang="vi-VN" altLang="en-US" dirty="0" err="1"/>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1</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vi-VN"/>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First fit, Best fit, Next fit, Worst fit? Thuật toán nào cho phép sử dụng bộ nhớ hiệu quả nhất trong trường hợp trên</a:t>
            </a:r>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3653449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2</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en-US"/>
              <a:t>Xét một không gian địa chỉ có 12 trang, mỗi trang có kích thước 2K, ánh xạ vào bộ nhớ vật lý có 32 khung trang.</a:t>
            </a:r>
          </a:p>
          <a:p>
            <a:pPr marL="514350" indent="-514350">
              <a:lnSpc>
                <a:spcPct val="150000"/>
              </a:lnSpc>
              <a:buFont typeface="+mj-lt"/>
              <a:buAutoNum type="alphaLcPeriod"/>
            </a:pPr>
            <a:r>
              <a:rPr lang="en-US"/>
              <a:t>Địa chỉ logic gồm bao nhiêu bit?</a:t>
            </a:r>
          </a:p>
          <a:p>
            <a:pPr marL="514350" indent="-514350">
              <a:lnSpc>
                <a:spcPct val="150000"/>
              </a:lnSpc>
              <a:buFont typeface="+mj-lt"/>
              <a:buAutoNum type="alphaLcPeriod"/>
            </a:pPr>
            <a:r>
              <a:rPr lang="en-US"/>
              <a:t>Địa chỉ physic gồm bao nhiêu bit?</a:t>
            </a:r>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extLst>
      <p:ext uri="{BB962C8B-B14F-4D97-AF65-F5344CB8AC3E}">
        <p14:creationId xmlns:p14="http://schemas.microsoft.com/office/powerpoint/2010/main" val="1695682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3</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gn="just">
              <a:lnSpc>
                <a:spcPct val="100000"/>
              </a:lnSpc>
              <a:buNone/>
            </a:pPr>
            <a:r>
              <a:rPr lang="en-US"/>
              <a:t>Xét một hệ thống sử dụng kỹ thuật phân trang, với bảng trang được lưu trữ trong bộ nhớ chính.</a:t>
            </a:r>
          </a:p>
          <a:p>
            <a:pPr marL="514350" indent="-514350" algn="just">
              <a:lnSpc>
                <a:spcPct val="100000"/>
              </a:lnSpc>
              <a:buFont typeface="+mj-lt"/>
              <a:buAutoNum type="alphaLcPeriod"/>
            </a:pPr>
            <a:r>
              <a:rPr lang="en-US"/>
              <a:t>Nếu thời gian cho một lần truy xuất bộ nhớ bình thường là 200ns thì mất bao nhiêu thời gian cho một thao tác truy xuất bộ nhớ trong hệ thống này?</a:t>
            </a:r>
          </a:p>
          <a:p>
            <a:pPr marL="514350" indent="-514350" algn="just">
              <a:lnSpc>
                <a:spcPct val="100000"/>
              </a:lnSpc>
              <a:buFont typeface="+mj-lt"/>
              <a:buAutoNum type="alphaLcPeriod"/>
            </a:pPr>
            <a:r>
              <a:rPr lang="en-US"/>
              <a:t>Nếu sử dụng TLBs với hit-ratio là 75%, thời gian để tìm trong TLBs xem như bằng 0, tính thời gian truy xuất bộ nhớ trong hệ thống</a:t>
            </a:r>
          </a:p>
          <a:p>
            <a:pPr marL="0" indent="0">
              <a:buNone/>
            </a:pPr>
            <a:endParaRPr lang="en-US" altLang="en-US" sz="280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extLst>
      <p:ext uri="{BB962C8B-B14F-4D97-AF65-F5344CB8AC3E}">
        <p14:creationId xmlns:p14="http://schemas.microsoft.com/office/powerpoint/2010/main" val="71834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vi-VN"/>
              <a:t>Khái niệm cơ sở</a:t>
            </a:r>
            <a:endParaRPr lang="en-US"/>
          </a:p>
        </p:txBody>
      </p:sp>
      <p:sp>
        <p:nvSpPr>
          <p:cNvPr id="3" name="Content Placeholder 2">
            <a:extLst>
              <a:ext uri="{FF2B5EF4-FFF2-40B4-BE49-F238E27FC236}">
                <a16:creationId xmlns:a16="http://schemas.microsoft.com/office/drawing/2014/main" id="{6BAA594E-2ED9-892A-C8EC-95B6F502B220}"/>
              </a:ext>
            </a:extLst>
          </p:cNvPr>
          <p:cNvSpPr>
            <a:spLocks noGrp="1"/>
          </p:cNvSpPr>
          <p:nvPr>
            <p:ph idx="1"/>
          </p:nvPr>
        </p:nvSpPr>
        <p:spPr>
          <a:xfrm>
            <a:off x="1142797" y="1195821"/>
            <a:ext cx="7307783" cy="5160527"/>
          </a:xfrm>
        </p:spPr>
        <p:txBody>
          <a:bodyPr/>
          <a:lstStyle/>
          <a:p>
            <a:r>
              <a:rPr lang="vi-VN"/>
              <a:t>Chương trình phải được mang vào trong bộ nhớ và đặt nó trong một tiến trình để được xử lý. </a:t>
            </a:r>
          </a:p>
          <a:p>
            <a:r>
              <a:rPr lang="vi-VN"/>
              <a:t>Input Queue – Một tập hợp của những tiến trình trên đĩa mà đang chờ để được mang vào trong bộ nhớ để thực thi.</a:t>
            </a:r>
          </a:p>
          <a:p>
            <a:r>
              <a:rPr lang="vi-VN"/>
              <a:t>User programs trải qua nhiều bước trước khi được xử lý.</a:t>
            </a:r>
          </a:p>
          <a:p>
            <a:endParaRPr lang="en-US"/>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FAE8601-5D4A-8DCD-2487-F927CE82BB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6</a:t>
            </a:fld>
            <a:endParaRPr lang="en-VN" dirty="0"/>
          </a:p>
        </p:txBody>
      </p:sp>
      <p:pic>
        <p:nvPicPr>
          <p:cNvPr id="7" name="Picture 6">
            <a:extLst>
              <a:ext uri="{FF2B5EF4-FFF2-40B4-BE49-F238E27FC236}">
                <a16:creationId xmlns:a16="http://schemas.microsoft.com/office/drawing/2014/main" id="{1D30A321-FEF5-186F-0F0C-EEB7EB5BDF17}"/>
              </a:ext>
            </a:extLst>
          </p:cNvPr>
          <p:cNvPicPr>
            <a:picLocks noChangeAspect="1"/>
          </p:cNvPicPr>
          <p:nvPr/>
        </p:nvPicPr>
        <p:blipFill>
          <a:blip r:embed="rId2"/>
          <a:stretch>
            <a:fillRect/>
          </a:stretch>
        </p:blipFill>
        <p:spPr>
          <a:xfrm>
            <a:off x="8491760" y="975361"/>
            <a:ext cx="3226238" cy="5380988"/>
          </a:xfrm>
          <a:prstGeom prst="rect">
            <a:avLst/>
          </a:prstGeom>
        </p:spPr>
      </p:pic>
    </p:spTree>
    <p:extLst>
      <p:ext uri="{BB962C8B-B14F-4D97-AF65-F5344CB8AC3E}">
        <p14:creationId xmlns:p14="http://schemas.microsoft.com/office/powerpoint/2010/main" val="1262883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4</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nSpc>
                <a:spcPct val="150000"/>
              </a:lnSpc>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1623644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5</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marL="0" indent="0">
              <a:lnSpc>
                <a:spcPct val="150000"/>
              </a:lnSpc>
              <a:buNone/>
            </a:pPr>
            <a:r>
              <a:rPr lang="vi-VN"/>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3525566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5" name="Picture 4" descr="http://data.sinhvienit.net/2013/T09/img/SinhVienIT.Net---suy-nghi.jpg">
            <a:extLst>
              <a:ext uri="{FF2B5EF4-FFF2-40B4-BE49-F238E27FC236}">
                <a16:creationId xmlns:a16="http://schemas.microsoft.com/office/drawing/2014/main" id="{91D62A03-02AF-AB7F-80A0-89E3D2490D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5842" y="3018931"/>
            <a:ext cx="3211551" cy="240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vi-VN"/>
              <a:t>Khái niệm cơ sở</a:t>
            </a:r>
            <a:r>
              <a:rPr lang="en-US"/>
              <a:t> (tt)</a:t>
            </a:r>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FAE8601-5D4A-8DCD-2487-F927CE82BB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7</a:t>
            </a:fld>
            <a:endParaRPr lang="en-VN" dirty="0"/>
          </a:p>
        </p:txBody>
      </p:sp>
      <p:pic>
        <p:nvPicPr>
          <p:cNvPr id="10" name="Picture 9">
            <a:extLst>
              <a:ext uri="{FF2B5EF4-FFF2-40B4-BE49-F238E27FC236}">
                <a16:creationId xmlns:a16="http://schemas.microsoft.com/office/drawing/2014/main" id="{95A5BAB7-18F8-B637-A964-7CCEE11CCC74}"/>
              </a:ext>
            </a:extLst>
          </p:cNvPr>
          <p:cNvPicPr>
            <a:picLocks noChangeAspect="1"/>
          </p:cNvPicPr>
          <p:nvPr/>
        </p:nvPicPr>
        <p:blipFill>
          <a:blip r:embed="rId3"/>
          <a:stretch>
            <a:fillRect/>
          </a:stretch>
        </p:blipFill>
        <p:spPr>
          <a:xfrm>
            <a:off x="838200" y="1045751"/>
            <a:ext cx="6808166" cy="5249909"/>
          </a:xfrm>
          <a:prstGeom prst="rect">
            <a:avLst/>
          </a:prstGeom>
          <a:noFill/>
        </p:spPr>
      </p:pic>
      <p:pic>
        <p:nvPicPr>
          <p:cNvPr id="11" name="Picture 10">
            <a:extLst>
              <a:ext uri="{FF2B5EF4-FFF2-40B4-BE49-F238E27FC236}">
                <a16:creationId xmlns:a16="http://schemas.microsoft.com/office/drawing/2014/main" id="{B8A00872-7BB8-1717-BF04-681B740A21AF}"/>
              </a:ext>
            </a:extLst>
          </p:cNvPr>
          <p:cNvPicPr>
            <a:picLocks noChangeAspect="1"/>
          </p:cNvPicPr>
          <p:nvPr/>
        </p:nvPicPr>
        <p:blipFill>
          <a:blip r:embed="rId4"/>
          <a:stretch>
            <a:fillRect/>
          </a:stretch>
        </p:blipFill>
        <p:spPr>
          <a:xfrm>
            <a:off x="7791407" y="2301240"/>
            <a:ext cx="3822080" cy="3192779"/>
          </a:xfrm>
          <a:prstGeom prst="rect">
            <a:avLst/>
          </a:prstGeom>
        </p:spPr>
      </p:pic>
    </p:spTree>
    <p:extLst>
      <p:ext uri="{BB962C8B-B14F-4D97-AF65-F5344CB8AC3E}">
        <p14:creationId xmlns:p14="http://schemas.microsoft.com/office/powerpoint/2010/main" val="186083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r>
              <a:rPr lang="vi-VN"/>
              <a:t>Khái niệm cơ sở</a:t>
            </a:r>
            <a:r>
              <a:rPr lang="en-US"/>
              <a:t> (tt)</a:t>
            </a:r>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FAE8601-5D4A-8DCD-2487-F927CE82BB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8</a:t>
            </a:fld>
            <a:endParaRPr lang="en-VN" dirty="0"/>
          </a:p>
        </p:txBody>
      </p:sp>
      <p:pic>
        <p:nvPicPr>
          <p:cNvPr id="3" name="Picture 4">
            <a:extLst>
              <a:ext uri="{FF2B5EF4-FFF2-40B4-BE49-F238E27FC236}">
                <a16:creationId xmlns:a16="http://schemas.microsoft.com/office/drawing/2014/main" id="{46246AE7-87BE-DAF7-04A5-92C4FD9E4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256" y="1045751"/>
            <a:ext cx="5688623" cy="5404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5D60D4-53E1-6EEA-C839-A60B5E2A95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720" y="2125565"/>
            <a:ext cx="4054043" cy="344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53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AA7-1FFF-D1E5-9B78-6EC33659027F}"/>
              </a:ext>
            </a:extLst>
          </p:cNvPr>
          <p:cNvSpPr>
            <a:spLocks noGrp="1"/>
          </p:cNvSpPr>
          <p:nvPr>
            <p:ph type="title"/>
          </p:nvPr>
        </p:nvSpPr>
        <p:spPr/>
        <p:txBody>
          <a:bodyPr>
            <a:normAutofit fontScale="90000"/>
          </a:bodyPr>
          <a:lstStyle/>
          <a:p>
            <a:r>
              <a:rPr lang="en-US" altLang="ja-JP"/>
              <a:t>Khái niệm cơ sở (tt)</a:t>
            </a:r>
            <a:endParaRPr lang="en-US"/>
          </a:p>
        </p:txBody>
      </p:sp>
      <p:sp>
        <p:nvSpPr>
          <p:cNvPr id="3" name="Content Placeholder 2">
            <a:extLst>
              <a:ext uri="{FF2B5EF4-FFF2-40B4-BE49-F238E27FC236}">
                <a16:creationId xmlns:a16="http://schemas.microsoft.com/office/drawing/2014/main" id="{26433582-262E-A44D-8BF9-27C07F248068}"/>
              </a:ext>
            </a:extLst>
          </p:cNvPr>
          <p:cNvSpPr>
            <a:spLocks noGrp="1"/>
          </p:cNvSpPr>
          <p:nvPr>
            <p:ph idx="1"/>
          </p:nvPr>
        </p:nvSpPr>
        <p:spPr/>
        <p:txBody>
          <a:bodyPr/>
          <a:lstStyle/>
          <a:p>
            <a:r>
              <a:rPr lang="vi-VN" b="1" dirty="0"/>
              <a:t>Quản lý bộ nhớ </a:t>
            </a:r>
            <a:r>
              <a:rPr lang="vi-VN" dirty="0"/>
              <a:t>là công việc của hệ điều hành với sự hỗ trợ của phần cứng nhằm phân phối, sắp xếp các process trong bộ nhớ sao cho hiệu quả.</a:t>
            </a:r>
          </a:p>
          <a:p>
            <a:r>
              <a:rPr lang="vi-VN" b="1" dirty="0"/>
              <a:t>Mục tiêu cần đạt được </a:t>
            </a:r>
            <a:r>
              <a:rPr lang="vi-VN" dirty="0"/>
              <a:t>là nạp càng nhiều process vào bộ nhớ càng tốt (gia tăng mức độ đa chương)</a:t>
            </a:r>
          </a:p>
          <a:p>
            <a:r>
              <a:rPr lang="vi-VN" dirty="0"/>
              <a:t>Trong hầu hết các hệ thống, </a:t>
            </a:r>
            <a:r>
              <a:rPr lang="vi-VN" b="1" dirty="0"/>
              <a:t>kernel sẽ chiếm một phần cố định của bộ nhớ</a:t>
            </a:r>
            <a:r>
              <a:rPr lang="vi-VN" dirty="0"/>
              <a:t>; phần còn lại phân phối cho các process.</a:t>
            </a:r>
          </a:p>
          <a:p>
            <a:endParaRPr lang="en-US" dirty="0"/>
          </a:p>
        </p:txBody>
      </p:sp>
      <p:sp>
        <p:nvSpPr>
          <p:cNvPr id="4" name="Footer Placeholder 3">
            <a:extLst>
              <a:ext uri="{FF2B5EF4-FFF2-40B4-BE49-F238E27FC236}">
                <a16:creationId xmlns:a16="http://schemas.microsoft.com/office/drawing/2014/main" id="{C0076444-43BD-85FD-3A3C-D83420DC8AD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FD69B290-DCEC-71D3-B8A6-E13B2690919B}"/>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CE0CE442-EDF7-A9CB-E4CA-ECBBBED8DFC0}"/>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757420885"/>
      </p:ext>
    </p:extLst>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2003</TotalTime>
  <Words>4404</Words>
  <Application>Microsoft Office PowerPoint</Application>
  <PresentationFormat>Widescreen</PresentationFormat>
  <Paragraphs>419</Paragraphs>
  <Slides>62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Monotype Sorts</vt:lpstr>
      <vt:lpstr>Times New Roman</vt:lpstr>
      <vt:lpstr>Webdings</vt:lpstr>
      <vt:lpstr>Wingdings</vt:lpstr>
      <vt:lpstr>Office Theme</vt:lpstr>
      <vt:lpstr>PowerPoint Presentation</vt:lpstr>
      <vt:lpstr>Các nội dung đã học</vt:lpstr>
      <vt:lpstr>PowerPoint Presentation</vt:lpstr>
      <vt:lpstr>PowerPoint Presentation</vt:lpstr>
      <vt:lpstr>PowerPoint Presentation</vt:lpstr>
      <vt:lpstr>Khái niệm cơ sở</vt:lpstr>
      <vt:lpstr>Khái niệm cơ sở (tt)</vt:lpstr>
      <vt:lpstr>Khái niệm cơ sở (tt)</vt:lpstr>
      <vt:lpstr>Khái niệm cơ sở (tt)</vt:lpstr>
      <vt:lpstr>Khái niệm cơ sở (tt)</vt:lpstr>
      <vt:lpstr>PowerPoint Presentation</vt:lpstr>
      <vt:lpstr>Các kiểu địa chỉ nhớ</vt:lpstr>
      <vt:lpstr>Nạp chương trình vào bộ nhớ</vt:lpstr>
      <vt:lpstr>Cơ chế thực hiện linking</vt:lpstr>
      <vt:lpstr>Nạp chương trình vào bộ nhớ</vt:lpstr>
      <vt:lpstr>PowerPoint Presentation</vt:lpstr>
      <vt:lpstr>Chuyển đổi địa chỉ</vt:lpstr>
      <vt:lpstr>Chuyển đổi địa chỉ (tt)</vt:lpstr>
      <vt:lpstr>Sinh địa chỉ tuyệt đối vào thời điểm dịch</vt:lpstr>
      <vt:lpstr>Sinh địa chỉ tuyệt đối vào thời điểm nạp</vt:lpstr>
      <vt:lpstr>Chuyển đổi địa chỉ (tt)</vt:lpstr>
      <vt:lpstr>Dynamic linking</vt:lpstr>
      <vt:lpstr>Ưu điểm của dynamic linking</vt:lpstr>
      <vt:lpstr>Dynamic loading</vt:lpstr>
      <vt:lpstr>PowerPoint Presentation</vt:lpstr>
      <vt:lpstr>Mô hình quản lý bộ nhớ</vt:lpstr>
      <vt:lpstr>Mô hình quản lý bộ nhớ (tt)</vt:lpstr>
      <vt:lpstr>Fixed partitioning</vt:lpstr>
      <vt:lpstr>Phân mảnh nội</vt:lpstr>
      <vt:lpstr>Fixed partitioning - Chiến lược placement</vt:lpstr>
      <vt:lpstr>Fixed partitioning - Chiến lược placement (tt)</vt:lpstr>
      <vt:lpstr>Dynamic partitioning</vt:lpstr>
      <vt:lpstr>Phân mảnh (fragmentation)</vt:lpstr>
      <vt:lpstr>Dynamic partitioning - Chiến lược placement</vt:lpstr>
      <vt:lpstr>PowerPoint Presentation</vt:lpstr>
      <vt:lpstr>Cơ chế phân trang</vt:lpstr>
      <vt:lpstr>Cơ chế phân trang (tt)</vt:lpstr>
      <vt:lpstr>Chuyển đổi địa chỉ trong paging</vt:lpstr>
      <vt:lpstr>Chuyển đổi địa chỉ trong paging (tt)</vt:lpstr>
      <vt:lpstr>Chuyển đổi địa chỉ trong paging (tt)</vt:lpstr>
      <vt:lpstr>Cơ chế phân trang (tt)</vt:lpstr>
      <vt:lpstr>Cài đặt bảng trang (paging hardware)</vt:lpstr>
      <vt:lpstr>Cài đặt bảng trang (tt)</vt:lpstr>
      <vt:lpstr>Cài đặt bảng trang (tt)</vt:lpstr>
      <vt:lpstr>Effective access time (EAT)</vt:lpstr>
      <vt:lpstr>Effective access time (EAT) (tt)</vt:lpstr>
      <vt:lpstr>Tổ chức bảng trang</vt:lpstr>
      <vt:lpstr>Tổ chức bảng trang (tt)</vt:lpstr>
      <vt:lpstr>Tổ chức bảng trang (tt)</vt:lpstr>
      <vt:lpstr>Bảo vệ bộ nhớ</vt:lpstr>
      <vt:lpstr>Bảo vệ bằng valid/invalid bit</vt:lpstr>
      <vt:lpstr>Chia sẻ các trang nhớ</vt:lpstr>
      <vt:lpstr>PowerPoint Presentation</vt:lpstr>
      <vt:lpstr>Cơ chế hoán vị (swapping)</vt:lpstr>
      <vt:lpstr>Minh họa cơ chế hoán vị</vt:lpstr>
      <vt:lpstr>Tóm tắt lại nội dung buổi học</vt:lpstr>
      <vt:lpstr>Bài tập 1</vt:lpstr>
      <vt:lpstr>Bài tập 2</vt:lpstr>
      <vt:lpstr>Bài tập 3</vt:lpstr>
      <vt:lpstr>Bài tập 4</vt:lpstr>
      <vt:lpstr>Bài tập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Hoàng Lộc</dc:creator>
  <cp:lastModifiedBy>Phan Đình Duy</cp:lastModifiedBy>
  <cp:revision>108</cp:revision>
  <dcterms:created xsi:type="dcterms:W3CDTF">2023-03-03T01:55:04Z</dcterms:created>
  <dcterms:modified xsi:type="dcterms:W3CDTF">2023-08-29T05:53:58Z</dcterms:modified>
</cp:coreProperties>
</file>