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notesMasterIdLst>
    <p:notesMasterId r:id="rId43"/>
  </p:notesMasterIdLst>
  <p:sldIdLst>
    <p:sldId id="260" r:id="rId2"/>
    <p:sldId id="424" r:id="rId3"/>
    <p:sldId id="262" r:id="rId4"/>
    <p:sldId id="269" r:id="rId5"/>
    <p:sldId id="261" r:id="rId6"/>
    <p:sldId id="427" r:id="rId7"/>
    <p:sldId id="384" r:id="rId8"/>
    <p:sldId id="428" r:id="rId9"/>
    <p:sldId id="317" r:id="rId10"/>
    <p:sldId id="389" r:id="rId11"/>
    <p:sldId id="429" r:id="rId12"/>
    <p:sldId id="430" r:id="rId13"/>
    <p:sldId id="431" r:id="rId14"/>
    <p:sldId id="437" r:id="rId15"/>
    <p:sldId id="433" r:id="rId16"/>
    <p:sldId id="432" r:id="rId17"/>
    <p:sldId id="434" r:id="rId18"/>
    <p:sldId id="435" r:id="rId19"/>
    <p:sldId id="319" r:id="rId20"/>
    <p:sldId id="346" r:id="rId21"/>
    <p:sldId id="436" r:id="rId22"/>
    <p:sldId id="440" r:id="rId23"/>
    <p:sldId id="438" r:id="rId24"/>
    <p:sldId id="439" r:id="rId25"/>
    <p:sldId id="441" r:id="rId26"/>
    <p:sldId id="442" r:id="rId27"/>
    <p:sldId id="443" r:id="rId28"/>
    <p:sldId id="347" r:id="rId29"/>
    <p:sldId id="286" r:id="rId30"/>
    <p:sldId id="444" r:id="rId31"/>
    <p:sldId id="351" r:id="rId32"/>
    <p:sldId id="445" r:id="rId33"/>
    <p:sldId id="446" r:id="rId34"/>
    <p:sldId id="447" r:id="rId35"/>
    <p:sldId id="448" r:id="rId36"/>
    <p:sldId id="449" r:id="rId37"/>
    <p:sldId id="450" r:id="rId38"/>
    <p:sldId id="451" r:id="rId39"/>
    <p:sldId id="308" r:id="rId40"/>
    <p:sldId id="376" r:id="rId41"/>
    <p:sldId id="268" r:id="rId42"/>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6FF"/>
    <a:srgbClr val="0072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1" autoAdjust="0"/>
    <p:restoredTop sz="82177" autoAdjust="0"/>
  </p:normalViewPr>
  <p:slideViewPr>
    <p:cSldViewPr snapToGrid="0">
      <p:cViewPr varScale="1">
        <p:scale>
          <a:sx n="70" d="100"/>
          <a:sy n="70" d="100"/>
        </p:scale>
        <p:origin x="1118" y="4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35:35.432"/>
    </inkml:context>
    <inkml:brush xml:id="br0">
      <inkml:brushProperty name="width" value="0.05" units="cm"/>
      <inkml:brushProperty name="height" value="0.05" units="cm"/>
      <inkml:brushProperty name="color" value="#E71224"/>
    </inkml:brush>
  </inkml:definitions>
  <inkml:trace contextRef="#ctx0" brushRef="#br0">9185 45 16156 0 0,'15'2'-259'0'0,"27"2"-1207"0"0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1:35.537"/>
    </inkml:context>
    <inkml:brush xml:id="br0">
      <inkml:brushProperty name="width" value="0.05" units="cm"/>
      <inkml:brushProperty name="height" value="0.05" units="cm"/>
      <inkml:brushProperty name="color" value="#E71224"/>
    </inkml:brush>
  </inkml:definitions>
  <inkml:trace contextRef="#ctx0" brushRef="#br0">682 890 16087 0 0,'-14'58'28'0'0,"8"-42"43"0"0,5-15 746 0 0,1-2-563 0 0,-1-2-231 0 0,0 0 0 0 0,1 0 1 0 0,0-1-1 0 0,0 1 1 0 0,0 0-1 0 0,0 0 0 0 0,0 0 1 0 0,0-1-1 0 0,1 1 0 0 0,-1 0 1 0 0,1 0-1 0 0,0 0 1 0 0,0 0-1 0 0,0 0 0 0 0,1 0 1 0 0,-1 0-1 0 0,1 1 1 0 0,2-4-1 0 0,1-2 29 0 0,-1 3-14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0:50.264"/>
    </inkml:context>
    <inkml:brush xml:id="br0">
      <inkml:brushProperty name="width" value="0.05" units="cm"/>
      <inkml:brushProperty name="height" value="0.05" units="cm"/>
      <inkml:brushProperty name="color" value="#E71224"/>
    </inkml:brush>
  </inkml:definitions>
  <inkml:trace contextRef="#ctx0" brushRef="#br0">0 11 2903 0 0,'0'0'288'0'0,"3"-11"-288"0"0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3:31.134"/>
    </inkml:context>
    <inkml:brush xml:id="br0">
      <inkml:brushProperty name="width" value="0.05" units="cm"/>
      <inkml:brushProperty name="height" value="0.05" units="cm"/>
      <inkml:brushProperty name="color" value="#E71224"/>
    </inkml:brush>
  </inkml:definitions>
  <inkml:trace contextRef="#ctx0" brushRef="#br0">0 0 2759 0 0,'0'0'272'0'0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4:04.612"/>
    </inkml:context>
    <inkml:brush xml:id="br0">
      <inkml:brushProperty name="width" value="0.05" units="cm"/>
      <inkml:brushProperty name="height" value="0.05" units="cm"/>
      <inkml:brushProperty name="color" value="#E71224"/>
    </inkml:brush>
  </inkml:definitions>
  <inkml:trace contextRef="#ctx0" brushRef="#br0">600 182 7567 0 0,'0'0'690'0'0,"-1"0"-569"0"0,-5-5 224 0 0,0 0 0 0 0,1 0 0 0 0,0 0 0 0 0,0 0 0 0 0,0-1 0 0 0,1 0 0 0 0,-6-9 0 0 0,4 8-83 0 0,0-1-1 0 0,-1 1 1 0 0,0 1 0 0 0,0-1-1 0 0,-1 1 1 0 0,-7-4-37 0 0</inkml:trace>
  <inkml:trace contextRef="#ctx0" brushRef="#br0">497 79 18307 0 0,'-23'23'-225'0'0,"3"2"-1050"0"0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4:13.156"/>
    </inkml:context>
    <inkml:brush xml:id="br0">
      <inkml:brushProperty name="width" value="0.05" units="cm"/>
      <inkml:brushProperty name="height" value="0.05" units="cm"/>
      <inkml:brushProperty name="color" value="#E71224"/>
    </inkml:brush>
  </inkml:definitions>
  <inkml:trace contextRef="#ctx0" brushRef="#br0">76 124 8751 0 0,'-23'-46'675'0'0,"13"26"1124"0"0,-21-33 1639 0 0,31 52-3403 0 0,0 1 0 0 0,0 0-1 0 0,0 0 1 0 0,0-1-1 0 0,0 1 1 0 0,-1 0 0 0 0,1 0-1 0 0,0 0 1 0 0,0-1-1 0 0,0 1 1 0 0,-1 0 0 0 0,1 0-1 0 0,0 0 1 0 0,0-1-1 0 0,0 1 1 0 0,-1 0 0 0 0,1 0-1 0 0,0 0 1 0 0,0 0 0 0 0,-1 0-1 0 0,1 0 1 0 0,0-1-1 0 0,0 1 1 0 0,-1 0 0 0 0,0 2-48 0 0,0 0 1 0 0,0 0-1 0 0,0 0 1 0 0,0 1-1 0 0,1-1 1 0 0,-1 0-1 0 0,1 0 1 0 0,-1 1 0 0 0,1-1-1 0 0,0 3 1 0 0,1 26-271 0 0,0-19 141 0 0,6 42-1062 0 0,-2-24 504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4:21.490"/>
    </inkml:context>
    <inkml:brush xml:id="br0">
      <inkml:brushProperty name="width" value="0.05" units="cm"/>
      <inkml:brushProperty name="height" value="0.05" units="cm"/>
      <inkml:brushProperty name="color" value="#E71224"/>
    </inkml:brush>
  </inkml:definitions>
  <inkml:trace contextRef="#ctx0" brushRef="#br0">53 0 7399 0 0,'0'0'2479'0'0,"-1"1"-2334"0"0,-4 4-25 0 0,0 2-96 0 0,-8 10-20 0 0,12-15 10 0 0,0-1 143 0 0,1 1-102 0 0,-8 10-33 0 0,8-11 48 0 0,-3 1 570 0 0,0 1 1 0 0,1 0-1 0 0,-1-1 1 0 0,-2 7-1 0 0,2-3 1332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4:22.464"/>
    </inkml:context>
    <inkml:brush xml:id="br0">
      <inkml:brushProperty name="width" value="0.05" units="cm"/>
      <inkml:brushProperty name="height" value="0.05" units="cm"/>
      <inkml:brushProperty name="color" value="#E71224"/>
    </inkml:brush>
  </inkml:definitions>
  <inkml:trace contextRef="#ctx0" brushRef="#br0">0 13 6623 0 0,'0'0'594'0'0,"9"-4"2015"0"0,-7 2-2472 0 0,-1 1 31 0 0,0 1 1 0 0,0-1-1 0 0,1 0 0 0 0,-1 0 1 0 0,0 1-1 0 0,1-1 0 0 0,-1 1 1 0 0,0-1-1 0 0,1 1 0 0 0,-1-1 1 0 0,1 1-1 0 0,-1 0 0 0 0,0 0 1 0 0,1 0-1 0 0,-1 0 0 0 0,3 0 1 0 0,-1 0-375 0 0,5 2-86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9:05.216"/>
    </inkml:context>
    <inkml:brush xml:id="br0">
      <inkml:brushProperty name="width" value="0.05" units="cm"/>
      <inkml:brushProperty name="height" value="0.05" units="cm"/>
      <inkml:brushProperty name="color" value="#E71224"/>
    </inkml:brush>
  </inkml:definitions>
  <inkml:trace contextRef="#ctx0" brushRef="#br0">0 0 11255 0 0,'0'0'1224'0'0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9:05.732"/>
    </inkml:context>
    <inkml:brush xml:id="br0">
      <inkml:brushProperty name="width" value="0.05" units="cm"/>
      <inkml:brushProperty name="height" value="0.05" units="cm"/>
      <inkml:brushProperty name="color" value="#E71224"/>
    </inkml:brush>
  </inkml:definitions>
  <inkml:trace contextRef="#ctx0" brushRef="#br0">0 0 16671 0 0,'0'0'1808'0'0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9:46.657"/>
    </inkml:context>
    <inkml:brush xml:id="br0">
      <inkml:brushProperty name="width" value="0.05" units="cm"/>
      <inkml:brushProperty name="height" value="0.05" units="cm"/>
      <inkml:brushProperty name="color" value="#E71224"/>
    </inkml:brush>
  </inkml:definitions>
  <inkml:trace contextRef="#ctx0" brushRef="#br0">5 63 13615 0 0,'-4'-16'608'0'0,"3"7"120"0"0,2 2-584 0 0,1 0-144 0 0,0 1 0 0 0,4 0 0 0 0,-1 2 0 0 0,3-1 0 0 0,-1 3 0 0 0,3 1 0 0 0,0 2 0 0 0,0 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39:38.144"/>
    </inkml:context>
    <inkml:brush xml:id="br0">
      <inkml:brushProperty name="width" value="0.05" units="cm"/>
      <inkml:brushProperty name="height" value="0.05" units="cm"/>
      <inkml:brushProperty name="color" value="#E71224"/>
    </inkml:brush>
  </inkml:definitions>
  <inkml:trace contextRef="#ctx0" brushRef="#br0">0 0 5983 0 0,'0'0'536'0'0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7:00:18.071"/>
    </inkml:context>
    <inkml:brush xml:id="br0">
      <inkml:brushProperty name="width" value="0.05" units="cm"/>
      <inkml:brushProperty name="height" value="0.05" units="cm"/>
      <inkml:brushProperty name="color" value="#E71224"/>
    </inkml:brush>
  </inkml:definitions>
  <inkml:trace contextRef="#ctx0" brushRef="#br0">3 0 13359 0 0,'0'0'1424'0'0,"-3"9"-1320"0"0,3 2 48 0 0,2 0-80 0 0,0-1-72 0 0,-1 0 0 0 0,3 1-4048 0 0,1-2-784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7:00:19.268"/>
    </inkml:context>
    <inkml:brush xml:id="br0">
      <inkml:brushProperty name="width" value="0.05" units="cm"/>
      <inkml:brushProperty name="height" value="0.05" units="cm"/>
      <inkml:brushProperty name="color" value="#E71224"/>
    </inkml:brush>
  </inkml:definitions>
  <inkml:trace contextRef="#ctx0" brushRef="#br0">36 3 16207 0 0,'-18'1'1584'0'0,"10"-1"-944"0"0,-2-4-8264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7:03:26.583"/>
    </inkml:context>
    <inkml:brush xml:id="br0">
      <inkml:brushProperty name="width" value="0.05" units="cm"/>
      <inkml:brushProperty name="height" value="0.05" units="cm"/>
      <inkml:brushProperty name="color" value="#E71224"/>
    </inkml:brush>
  </inkml:definitions>
  <inkml:trace contextRef="#ctx0" brushRef="#br0">0 25 2759 0 0,'21'-3'126'0'0,"58"-8"759"0"0,84 0 0 0 0,-95 16 191 0 0,-8 0-400 0 0,67-6 150 0 0,18 1-535 0 0,-103 2-280 0 0,60 10 0 0 0,65 17 42 0 0,-46-13-1243 0 0,-101-14 262 0 0,29 3-1442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4:06.087"/>
    </inkml:context>
    <inkml:brush xml:id="br0">
      <inkml:brushProperty name="width" value="0.05" units="cm"/>
      <inkml:brushProperty name="height" value="0.05" units="cm"/>
      <inkml:brushProperty name="color" value="#E71224"/>
    </inkml:brush>
  </inkml:definitions>
  <inkml:trace contextRef="#ctx0" brushRef="#br0">0 125 2759 0 0,'13'-6'120'0'0,"1"-4"32"0"0,4 7-152 0 0,-2-5 0 0 0,1-4 0 0 0,0 1 0 0 0,1 0 1672 0 0,0-2 312 0 0,0-2 56 0 0,1-1-4096 0 0,1-4-824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4:16.862"/>
    </inkml:context>
    <inkml:brush xml:id="br0">
      <inkml:brushProperty name="width" value="0.05" units="cm"/>
      <inkml:brushProperty name="height" value="0.05" units="cm"/>
      <inkml:brushProperty name="color" value="#E71224"/>
    </inkml:brush>
  </inkml:definitions>
  <inkml:trace contextRef="#ctx0" brushRef="#br0">99 0 2303 0 0,'-35'8'200'0'0,"7"-3"-200"0"0,-8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4:37.986"/>
    </inkml:context>
    <inkml:brush xml:id="br0">
      <inkml:brushProperty name="width" value="0.05" units="cm"/>
      <inkml:brushProperty name="height" value="0.05" units="cm"/>
      <inkml:brushProperty name="color" value="#E71224"/>
    </inkml:brush>
  </inkml:definitions>
  <inkml:trace contextRef="#ctx0" brushRef="#br0">0 115 4255 0 0,'0'0'192'0'0,"14"-5"32"0"0,-4 0-224 0 0,1 0 0 0 0,2 0 0 0 0,0-1 0 0 0,0-2 160 0 0,0 0-8 0 0,0 1-8 0 0,-1-4 0 0 0,-1-5-144 0 0,0 3 0 0 0,1 0 0 0 0,-1 0-2112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6:18.473"/>
    </inkml:context>
    <inkml:brush xml:id="br0">
      <inkml:brushProperty name="width" value="0.05" units="cm"/>
      <inkml:brushProperty name="height" value="0.05" units="cm"/>
      <inkml:brushProperty name="color" value="#E71224"/>
    </inkml:brush>
  </inkml:definitions>
  <inkml:trace contextRef="#ctx0" brushRef="#br0">11 1714 14821 0 0,'0'-4'-71'0'0,"5"-45"-600"0"0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7:39.023"/>
    </inkml:context>
    <inkml:brush xml:id="br0">
      <inkml:brushProperty name="width" value="0.05" units="cm"/>
      <inkml:brushProperty name="height" value="0.05" units="cm"/>
      <inkml:brushProperty name="color" value="#E71224"/>
    </inkml:brush>
  </inkml:definitions>
  <inkml:trace contextRef="#ctx0" brushRef="#br0">345 276 1839 0 0,'-8'0'24'0'0,"-1"0"-1"0"0,1 0 0 0 0,-1-1 1 0 0,-13-3-1 0 0,12 1 342 0 0,0 2-1 0 0,-16-1 1 0 0,-60-3 3487 0 0,28 1-2092 0 0,17-1-466 0 0,14 1-451 0 0,1-2 683 0 0,21 4-292 0 0,17 3-1004 0 0,41 11-195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0:39.195"/>
    </inkml:context>
    <inkml:brush xml:id="br0">
      <inkml:brushProperty name="width" value="0.05" units="cm"/>
      <inkml:brushProperty name="height" value="0.05" units="cm"/>
      <inkml:brushProperty name="color" value="#E71224"/>
    </inkml:brush>
  </inkml:definitions>
  <inkml:trace contextRef="#ctx0" brushRef="#br0">580 11 23594 0 0,'-12'4'-329'0'0,"-20"11"-89"0"0,12-4-1078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1:26.554"/>
    </inkml:context>
    <inkml:brush xml:id="br0">
      <inkml:brushProperty name="width" value="0.05" units="cm"/>
      <inkml:brushProperty name="height" value="0.05" units="cm"/>
      <inkml:brushProperty name="color" value="#E71224"/>
    </inkml:brush>
  </inkml:definitions>
  <inkml:trace contextRef="#ctx0" brushRef="#br0">85 51 8751 0 0,'0'0'776'0'0,"-6"-6"-616"0"0,0-2-160 0 0,0 1 0 0 0,-2-1 288 0 0,-1 1 32 0 0,0 2 8 0 0,-2 0 0 0 0,-3 2-808 0 0,-2 1-168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VN" smtClean="0"/>
              <a:t>08/29/2023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VN" smtClean="0"/>
              <a:t>‹#›</a:t>
            </a:fld>
            <a:endParaRPr lang="en-VN"/>
          </a:p>
        </p:txBody>
      </p:sp>
    </p:spTree>
    <p:extLst>
      <p:ext uri="{BB962C8B-B14F-4D97-AF65-F5344CB8AC3E}">
        <p14:creationId xmlns:p14="http://schemas.microsoft.com/office/powerpoint/2010/main" val="2989964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dẫn nhập để mô tả về hoạt động của bộ nhớ ảo, quý thầy cô có thể bỏ đi khi giảng dạy</a:t>
            </a:r>
          </a:p>
        </p:txBody>
      </p:sp>
      <p:sp>
        <p:nvSpPr>
          <p:cNvPr id="4" name="Slide Number Placeholder 3"/>
          <p:cNvSpPr>
            <a:spLocks noGrp="1"/>
          </p:cNvSpPr>
          <p:nvPr>
            <p:ph type="sldNum" sz="quarter" idx="5"/>
          </p:nvPr>
        </p:nvSpPr>
        <p:spPr/>
        <p:txBody>
          <a:bodyPr/>
          <a:lstStyle/>
          <a:p>
            <a:fld id="{DC19F204-C7F4-F140-967F-D2FA889DA617}" type="slidenum">
              <a:rPr lang="en-VN" smtClean="0"/>
              <a:t>6</a:t>
            </a:fld>
            <a:endParaRPr lang="en-VN"/>
          </a:p>
        </p:txBody>
      </p:sp>
    </p:spTree>
    <p:extLst>
      <p:ext uri="{BB962C8B-B14F-4D97-AF65-F5344CB8AC3E}">
        <p14:creationId xmlns:p14="http://schemas.microsoft.com/office/powerpoint/2010/main" val="3368145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www.magetop.com</a:t>
            </a:r>
            <a:r>
              <a:rPr lang="en-US" dirty="0"/>
              <a:t>/blog/them-</a:t>
            </a:r>
            <a:r>
              <a:rPr lang="en-US" dirty="0" err="1"/>
              <a:t>bo</a:t>
            </a:r>
            <a:r>
              <a:rPr lang="en-US" dirty="0"/>
              <a:t>-</a:t>
            </a:r>
            <a:r>
              <a:rPr lang="en-US" dirty="0" err="1"/>
              <a:t>nho</a:t>
            </a:r>
            <a:r>
              <a:rPr lang="en-US" dirty="0"/>
              <a:t>-swap-</a:t>
            </a:r>
            <a:r>
              <a:rPr lang="en-US" dirty="0" err="1"/>
              <a:t>trong</a:t>
            </a:r>
            <a:r>
              <a:rPr lang="en-US" dirty="0"/>
              <a:t>-ubuntu/</a:t>
            </a:r>
          </a:p>
          <a:p>
            <a:r>
              <a:rPr lang="en-US" dirty="0"/>
              <a:t>https://</a:t>
            </a:r>
            <a:r>
              <a:rPr lang="en-US" dirty="0" err="1"/>
              <a:t>macstores.vn</a:t>
            </a:r>
            <a:r>
              <a:rPr lang="en-US" dirty="0"/>
              <a:t>/tin-</a:t>
            </a:r>
            <a:r>
              <a:rPr lang="en-US" dirty="0" err="1"/>
              <a:t>tuc</a:t>
            </a:r>
            <a:r>
              <a:rPr lang="en-US" dirty="0"/>
              <a:t>/cai-dat-ram-ao-cho-windows-10/</a:t>
            </a:r>
          </a:p>
          <a:p>
            <a:endParaRPr lang="en-VN" dirty="0"/>
          </a:p>
        </p:txBody>
      </p:sp>
      <p:sp>
        <p:nvSpPr>
          <p:cNvPr id="4" name="Slide Number Placeholder 3"/>
          <p:cNvSpPr>
            <a:spLocks noGrp="1"/>
          </p:cNvSpPr>
          <p:nvPr>
            <p:ph type="sldNum" sz="quarter" idx="5"/>
          </p:nvPr>
        </p:nvSpPr>
        <p:spPr/>
        <p:txBody>
          <a:bodyPr/>
          <a:lstStyle/>
          <a:p>
            <a:fld id="{DC19F204-C7F4-F140-967F-D2FA889DA617}" type="slidenum">
              <a:rPr lang="en-VN" smtClean="0"/>
              <a:t>8</a:t>
            </a:fld>
            <a:endParaRPr lang="en-VN"/>
          </a:p>
        </p:txBody>
      </p:sp>
    </p:spTree>
    <p:extLst>
      <p:ext uri="{BB962C8B-B14F-4D97-AF65-F5344CB8AC3E}">
        <p14:creationId xmlns:p14="http://schemas.microsoft.com/office/powerpoint/2010/main" val="46909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Slide dẫn nhập để mô tả về hoạt động của phan trang theo yêu cầu, quý thầy cô có thể bỏ đi khi giảng dạy</a:t>
            </a:r>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VN" smtClean="0"/>
              <a:t>11</a:t>
            </a:fld>
            <a:endParaRPr lang="en-VN"/>
          </a:p>
        </p:txBody>
      </p:sp>
    </p:spTree>
    <p:extLst>
      <p:ext uri="{BB962C8B-B14F-4D97-AF65-F5344CB8AC3E}">
        <p14:creationId xmlns:p14="http://schemas.microsoft.com/office/powerpoint/2010/main" val="4137407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tả vấn đề bước 2 khi PC của P1 cần page B mà bộ nhớ vật lý full cần phải chọn trang thay thế</a:t>
            </a:r>
          </a:p>
        </p:txBody>
      </p:sp>
      <p:sp>
        <p:nvSpPr>
          <p:cNvPr id="4" name="Slide Number Placeholder 3"/>
          <p:cNvSpPr>
            <a:spLocks noGrp="1"/>
          </p:cNvSpPr>
          <p:nvPr>
            <p:ph type="sldNum" sz="quarter" idx="5"/>
          </p:nvPr>
        </p:nvSpPr>
        <p:spPr/>
        <p:txBody>
          <a:bodyPr/>
          <a:lstStyle/>
          <a:p>
            <a:fld id="{DC19F204-C7F4-F140-967F-D2FA889DA617}" type="slidenum">
              <a:rPr lang="en-VN" smtClean="0"/>
              <a:t>14</a:t>
            </a:fld>
            <a:endParaRPr lang="en-VN"/>
          </a:p>
        </p:txBody>
      </p:sp>
    </p:spTree>
    <p:extLst>
      <p:ext uri="{BB962C8B-B14F-4D97-AF65-F5344CB8AC3E}">
        <p14:creationId xmlns:p14="http://schemas.microsoft.com/office/powerpoint/2010/main" val="2667584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
        <p:nvSpPr>
          <p:cNvPr id="3" name="Freeform 6">
            <a:extLst>
              <a:ext uri="{FF2B5EF4-FFF2-40B4-BE49-F238E27FC236}">
                <a16:creationId xmlns:a16="http://schemas.microsoft.com/office/drawing/2014/main" id="{FE7EFED5-982F-8556-2610-0096E98DF6CE}"/>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a:extLst>
              <a:ext uri="{FF2B5EF4-FFF2-40B4-BE49-F238E27FC236}">
                <a16:creationId xmlns:a16="http://schemas.microsoft.com/office/drawing/2014/main" id="{BB9A0617-4DD8-C91C-C9AB-D69138527F33}"/>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50A1C8CB-82C0-8ED5-A862-2054A4DB2118}"/>
              </a:ext>
            </a:extLst>
          </p:cNvPr>
          <p:cNvGrpSpPr/>
          <p:nvPr userDrawn="1"/>
        </p:nvGrpSpPr>
        <p:grpSpPr>
          <a:xfrm>
            <a:off x="58527" y="40944"/>
            <a:ext cx="2869771" cy="1563379"/>
            <a:chOff x="44879" y="27296"/>
            <a:chExt cx="2869771" cy="1563379"/>
          </a:xfrm>
          <a:solidFill>
            <a:srgbClr val="0072FF"/>
          </a:solidFill>
        </p:grpSpPr>
        <p:cxnSp>
          <p:nvCxnSpPr>
            <p:cNvPr id="21" name="Straight Connector 20">
              <a:extLst>
                <a:ext uri="{FF2B5EF4-FFF2-40B4-BE49-F238E27FC236}">
                  <a16:creationId xmlns:a16="http://schemas.microsoft.com/office/drawing/2014/main" id="{E08AF9FE-9DAB-CA46-3C4B-9D8D2FD47CC0}"/>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1CB08F2-B5ED-D3DB-EF2C-215C9DE56A3F}"/>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0FDAADE-1F81-6AD4-579B-0D3012D5FAE2}"/>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a:extLst>
              <a:ext uri="{FF2B5EF4-FFF2-40B4-BE49-F238E27FC236}">
                <a16:creationId xmlns:a16="http://schemas.microsoft.com/office/drawing/2014/main" id="{56E10354-C050-0B4C-0EA7-EAA1480DDF0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A11D776A-C502-6A31-4BD9-94567B737242}"/>
              </a:ext>
            </a:extLst>
          </p:cNvPr>
          <p:cNvGrpSpPr/>
          <p:nvPr userDrawn="1"/>
        </p:nvGrpSpPr>
        <p:grpSpPr>
          <a:xfrm flipH="1" flipV="1">
            <a:off x="9263702" y="5253677"/>
            <a:ext cx="2869771" cy="1563379"/>
            <a:chOff x="44879" y="27296"/>
            <a:chExt cx="2869771" cy="1563379"/>
          </a:xfrm>
          <a:solidFill>
            <a:srgbClr val="0072FF"/>
          </a:solidFill>
        </p:grpSpPr>
        <p:cxnSp>
          <p:nvCxnSpPr>
            <p:cNvPr id="29" name="Straight Connector 28">
              <a:extLst>
                <a:ext uri="{FF2B5EF4-FFF2-40B4-BE49-F238E27FC236}">
                  <a16:creationId xmlns:a16="http://schemas.microsoft.com/office/drawing/2014/main" id="{8F8605F0-673E-1855-19F6-85F6CFE5AB0F}"/>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D4E91B8-8372-C2A8-476D-9AF67115049F}"/>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899CF27-557F-5547-0B99-985FB8DF42F7}"/>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a:extLst>
              <a:ext uri="{FF2B5EF4-FFF2-40B4-BE49-F238E27FC236}">
                <a16:creationId xmlns:a16="http://schemas.microsoft.com/office/drawing/2014/main" id="{4020B087-3393-26DF-C27E-6D872CC6311B}"/>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33" name="Freeform 18">
            <a:extLst>
              <a:ext uri="{FF2B5EF4-FFF2-40B4-BE49-F238E27FC236}">
                <a16:creationId xmlns:a16="http://schemas.microsoft.com/office/drawing/2014/main" id="{7A4CFFD9-CE13-A9A4-B505-AAB3973ECB0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35" name="Picture 34" descr="A picture containing clipart, vector graphics&#10;&#10;Description automatically generated">
            <a:extLst>
              <a:ext uri="{FF2B5EF4-FFF2-40B4-BE49-F238E27FC236}">
                <a16:creationId xmlns:a16="http://schemas.microsoft.com/office/drawing/2014/main" id="{62A5DCA8-FC1D-5650-6D72-969F26035E3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37" name="TextBox 36">
            <a:extLst>
              <a:ext uri="{FF2B5EF4-FFF2-40B4-BE49-F238E27FC236}">
                <a16:creationId xmlns:a16="http://schemas.microsoft.com/office/drawing/2014/main" id="{1990612D-FBAB-1F56-3EDD-3ADA5134F64D}"/>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Tree>
    <p:extLst>
      <p:ext uri="{BB962C8B-B14F-4D97-AF65-F5344CB8AC3E}">
        <p14:creationId xmlns:p14="http://schemas.microsoft.com/office/powerpoint/2010/main" val="284623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Tree>
    <p:extLst>
      <p:ext uri="{BB962C8B-B14F-4D97-AF65-F5344CB8AC3E}">
        <p14:creationId xmlns:p14="http://schemas.microsoft.com/office/powerpoint/2010/main" val="260711838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333292815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a:solidFill>
                  <a:schemeClr val="bg1"/>
                </a:solidFill>
                <a:latin typeface="Times New Roman" panose="02020603050405020304" pitchFamily="18" charset="0"/>
                <a:cs typeface="Times New Roman" panose="02020603050405020304" pitchFamily="18" charset="0"/>
              </a:rPr>
              <a:t>MỤC TIÊU</a:t>
            </a: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Tree>
    <p:extLst>
      <p:ext uri="{BB962C8B-B14F-4D97-AF65-F5344CB8AC3E}">
        <p14:creationId xmlns:p14="http://schemas.microsoft.com/office/powerpoint/2010/main" val="318436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7">
            <a:extLst>
              <a:ext uri="{FF2B5EF4-FFF2-40B4-BE49-F238E27FC236}">
                <a16:creationId xmlns:a16="http://schemas.microsoft.com/office/drawing/2014/main" id="{050A66F8-E091-9C03-CD6B-317D0180ADDD}"/>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6A5F01B-1418-7515-A2D9-40BE42BE32BD}"/>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A161D7-9C70-83EF-EE51-E59464E9FF79}"/>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794F566-E8F9-197C-FC4C-0E96F2163AA2}"/>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E20CF87-B708-06C0-11BA-20052748E49F}"/>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2E2ADF-9658-9B1B-7EA8-E37B1FC3CB44}"/>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D48BE0DC-C12B-7B32-5521-E1BCC5CB89B7}"/>
              </a:ext>
            </a:extLst>
          </p:cNvPr>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01.</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extLst>
      <p:ext uri="{BB962C8B-B14F-4D97-AF65-F5344CB8AC3E}">
        <p14:creationId xmlns:p14="http://schemas.microsoft.com/office/powerpoint/2010/main" val="2442196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CF4205-FE69-B110-BFEC-96C243E846C8}"/>
              </a:ext>
            </a:extLst>
          </p:cNvPr>
          <p:cNvSpPr>
            <a:spLocks noGrp="1"/>
          </p:cNvSpPr>
          <p:nvPr>
            <p:ph type="ftr" sz="quarter" idx="11"/>
          </p:nvPr>
        </p:nvSpPr>
        <p:spPr>
          <a:xfrm>
            <a:off x="3684104" y="6481647"/>
            <a:ext cx="4823792" cy="239828"/>
          </a:xfrm>
        </p:spPr>
        <p:txBody>
          <a:bodyPr/>
          <a:lstStyle>
            <a:lvl1pPr>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VN" dirty="0"/>
          </a:p>
        </p:txBody>
      </p:sp>
      <p:sp>
        <p:nvSpPr>
          <p:cNvPr id="5" name="Freeform 4">
            <a:extLst>
              <a:ext uri="{FF2B5EF4-FFF2-40B4-BE49-F238E27FC236}">
                <a16:creationId xmlns:a16="http://schemas.microsoft.com/office/drawing/2014/main" id="{7B001B7A-ACFD-E95F-12D9-19AAE5D26050}"/>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a:extLst>
              <a:ext uri="{FF2B5EF4-FFF2-40B4-BE49-F238E27FC236}">
                <a16:creationId xmlns:a16="http://schemas.microsoft.com/office/drawing/2014/main" id="{EC54FC6D-4EA2-05B8-622E-978CA44EE451}"/>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86BFCC2-A4FC-FD21-E540-274D8A5E86A6}"/>
              </a:ext>
            </a:extLst>
          </p:cNvPr>
          <p:cNvGrpSpPr/>
          <p:nvPr userDrawn="1"/>
        </p:nvGrpSpPr>
        <p:grpSpPr>
          <a:xfrm>
            <a:off x="58527" y="40944"/>
            <a:ext cx="2869771" cy="1563379"/>
            <a:chOff x="44879" y="27296"/>
            <a:chExt cx="2869771" cy="1563379"/>
          </a:xfrm>
          <a:solidFill>
            <a:srgbClr val="0072FF"/>
          </a:solidFill>
        </p:grpSpPr>
        <p:cxnSp>
          <p:nvCxnSpPr>
            <p:cNvPr id="8" name="Straight Connector 7">
              <a:extLst>
                <a:ext uri="{FF2B5EF4-FFF2-40B4-BE49-F238E27FC236}">
                  <a16:creationId xmlns:a16="http://schemas.microsoft.com/office/drawing/2014/main" id="{FE02FF7A-C97B-6315-EE50-502DD70172C7}"/>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FBB8E8B-5D54-0BE8-2B45-A52136DC7C1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26865F1-6407-106A-3054-46BDFFCABBCE}"/>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a:extLst>
              <a:ext uri="{FF2B5EF4-FFF2-40B4-BE49-F238E27FC236}">
                <a16:creationId xmlns:a16="http://schemas.microsoft.com/office/drawing/2014/main" id="{F7A0C3F8-4035-744F-55A7-EA06C1D5C7EA}"/>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C9E4668-1010-687F-A942-6C4D5A705103}"/>
              </a:ext>
            </a:extLst>
          </p:cNvPr>
          <p:cNvGrpSpPr/>
          <p:nvPr userDrawn="1"/>
        </p:nvGrpSpPr>
        <p:grpSpPr>
          <a:xfrm flipH="1" flipV="1">
            <a:off x="9263702" y="5253677"/>
            <a:ext cx="2869771" cy="1563379"/>
            <a:chOff x="44879" y="27296"/>
            <a:chExt cx="2869771" cy="1563379"/>
          </a:xfrm>
          <a:solidFill>
            <a:srgbClr val="0072FF"/>
          </a:solidFill>
        </p:grpSpPr>
        <p:cxnSp>
          <p:nvCxnSpPr>
            <p:cNvPr id="13" name="Straight Connector 12">
              <a:extLst>
                <a:ext uri="{FF2B5EF4-FFF2-40B4-BE49-F238E27FC236}">
                  <a16:creationId xmlns:a16="http://schemas.microsoft.com/office/drawing/2014/main" id="{5C38CE8D-69BB-4124-0995-8FFFD3591CF4}"/>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67A915F-DF8B-DE38-6935-2EF2855BD441}"/>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EE0435-0ACC-2AB8-1B9F-A6029A49FCEA}"/>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193E2330-6133-BE87-4D2E-C83A58844D20}"/>
              </a:ext>
            </a:extLst>
          </p:cNvPr>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A037ACE3-8FB7-24F0-3868-FE9125A2AECB}"/>
              </a:ext>
            </a:extLst>
          </p:cNvPr>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A5D02D-0007-4DC9-960D-BEF3BFABF7BF}"/>
              </a:ext>
            </a:extLst>
          </p:cNvPr>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0C732A1-B62D-CEEA-BA05-6809BA51F8BD}"/>
              </a:ext>
            </a:extLst>
          </p:cNvPr>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F4BF2B8-4151-6AB5-64CB-17CA8871FA1F}"/>
              </a:ext>
            </a:extLst>
          </p:cNvPr>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AEE115-474E-0C83-1F8A-40C90DC3E1A5}"/>
              </a:ext>
            </a:extLst>
          </p:cNvPr>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BB15EA-009D-0AD0-1DD5-9E5E43B737E1}"/>
              </a:ext>
            </a:extLst>
          </p:cNvPr>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a:extLst>
              <a:ext uri="{FF2B5EF4-FFF2-40B4-BE49-F238E27FC236}">
                <a16:creationId xmlns:a16="http://schemas.microsoft.com/office/drawing/2014/main" id="{0750E473-BE75-9843-7989-024278E0E26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4" name="Slide Number Placeholder 3">
            <a:extLst>
              <a:ext uri="{FF2B5EF4-FFF2-40B4-BE49-F238E27FC236}">
                <a16:creationId xmlns:a16="http://schemas.microsoft.com/office/drawing/2014/main" id="{807543E0-8536-7E05-8D77-79C6CEA07DB9}"/>
              </a:ext>
            </a:extLst>
          </p:cNvPr>
          <p:cNvSpPr>
            <a:spLocks noGrp="1"/>
          </p:cNvSpPr>
          <p:nvPr>
            <p:ph type="sldNum" sz="quarter" idx="12"/>
          </p:nvPr>
        </p:nvSpPr>
        <p:spPr>
          <a:xfrm>
            <a:off x="11897699" y="6560242"/>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2" name="Date Placeholder 1">
            <a:extLst>
              <a:ext uri="{FF2B5EF4-FFF2-40B4-BE49-F238E27FC236}">
                <a16:creationId xmlns:a16="http://schemas.microsoft.com/office/drawing/2014/main" id="{90AD0C70-2015-36A0-DCB1-0E2322D0D364}"/>
              </a:ext>
            </a:extLst>
          </p:cNvPr>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Tree>
    <p:extLst>
      <p:ext uri="{BB962C8B-B14F-4D97-AF65-F5344CB8AC3E}">
        <p14:creationId xmlns:p14="http://schemas.microsoft.com/office/powerpoint/2010/main" val="466279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VN"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Tree>
    <p:extLst>
      <p:ext uri="{BB962C8B-B14F-4D97-AF65-F5344CB8AC3E}">
        <p14:creationId xmlns:p14="http://schemas.microsoft.com/office/powerpoint/2010/main" val="3695234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1259888"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8607643"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11900400" y="6566400"/>
            <a:ext cx="291600" cy="291600"/>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VN" sz="3600" b="1" dirty="0">
                <a:solidFill>
                  <a:schemeClr val="bg1"/>
                </a:solidFill>
                <a:latin typeface="Times New Roman" panose="02020603050405020304" pitchFamily="18" charset="0"/>
                <a:cs typeface="Times New Roman" panose="02020603050405020304" pitchFamily="18" charset="0"/>
              </a:rPr>
              <a:t>NỘI DUNG</a:t>
            </a: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a:extLst>
              <a:ext uri="{FF2B5EF4-FFF2-40B4-BE49-F238E27FC236}">
                <a16:creationId xmlns:a16="http://schemas.microsoft.com/office/drawing/2014/main" id="{59A81B3C-3C09-2267-567B-AD3F47296C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Tree>
    <p:extLst>
      <p:ext uri="{BB962C8B-B14F-4D97-AF65-F5344CB8AC3E}">
        <p14:creationId xmlns:p14="http://schemas.microsoft.com/office/powerpoint/2010/main" val="1027483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793512279"/>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a:p>
        </p:txBody>
      </p:sp>
      <p:grpSp>
        <p:nvGrpSpPr>
          <p:cNvPr id="36" name="Group 35">
            <a:extLst>
              <a:ext uri="{FF2B5EF4-FFF2-40B4-BE49-F238E27FC236}">
                <a16:creationId xmlns:a16="http://schemas.microsoft.com/office/drawing/2014/main" id="{11E5AAB4-F14E-4F9C-E123-7635A7EF6275}"/>
              </a:ext>
            </a:extLst>
          </p:cNvPr>
          <p:cNvGrpSpPr/>
          <p:nvPr/>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sp>
        <p:nvSpPr>
          <p:cNvPr id="70" name="TextBox 69">
            <a:extLst>
              <a:ext uri="{FF2B5EF4-FFF2-40B4-BE49-F238E27FC236}">
                <a16:creationId xmlns:a16="http://schemas.microsoft.com/office/drawing/2014/main" id="{03E32705-3D72-A324-09E4-62DB4F73E8B8}"/>
              </a:ext>
            </a:extLst>
          </p:cNvPr>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192547894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pPr/>
              <a:t>August 29, 2023</a:t>
            </a:fld>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pic>
        <p:nvPicPr>
          <p:cNvPr id="8" name="Picture 7" descr="Background pattern&#10;&#10;Description automatically generated">
            <a:extLst>
              <a:ext uri="{FF2B5EF4-FFF2-40B4-BE49-F238E27FC236}">
                <a16:creationId xmlns:a16="http://schemas.microsoft.com/office/drawing/2014/main" id="{2F3DE06F-1467-732C-6A59-E7A4E7E4DC1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9" name="Rectangle 8">
            <a:extLst>
              <a:ext uri="{FF2B5EF4-FFF2-40B4-BE49-F238E27FC236}">
                <a16:creationId xmlns:a16="http://schemas.microsoft.com/office/drawing/2014/main" id="{C8B07FAD-E0B3-9D6D-6ECC-359AF20514E5}"/>
              </a:ext>
            </a:extLst>
          </p:cNvPr>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Rectangle 9">
            <a:extLst>
              <a:ext uri="{FF2B5EF4-FFF2-40B4-BE49-F238E27FC236}">
                <a16:creationId xmlns:a16="http://schemas.microsoft.com/office/drawing/2014/main" id="{35881DF6-1811-15E7-4C0E-A2484AEE89C0}"/>
              </a:ext>
            </a:extLst>
          </p:cNvPr>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C39D414-E0D3-B73A-5FC8-51C101FE14CB}"/>
              </a:ext>
            </a:extLst>
          </p:cNvPr>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1E4092-C3DB-1FA5-42A8-31AA40B7DA60}"/>
              </a:ext>
            </a:extLst>
          </p:cNvPr>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C6DF1B-456D-D662-3324-9824B4BCC6F1}"/>
              </a:ext>
            </a:extLst>
          </p:cNvPr>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B777575-459E-AC98-4BF4-2A606EBF8617}"/>
              </a:ext>
            </a:extLst>
          </p:cNvPr>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8DCD50B-4134-4125-6E9E-494DF3A11A3D}"/>
              </a:ext>
            </a:extLst>
          </p:cNvPr>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a:extLst>
              <a:ext uri="{FF2B5EF4-FFF2-40B4-BE49-F238E27FC236}">
                <a16:creationId xmlns:a16="http://schemas.microsoft.com/office/drawing/2014/main" id="{900AF75E-AE26-3854-0400-BBA1EAF41481}"/>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449C080E-A9B7-E609-540F-B459D8B70044}"/>
              </a:ext>
            </a:extLst>
          </p:cNvPr>
          <p:cNvGrpSpPr/>
          <p:nvPr userDrawn="1"/>
        </p:nvGrpSpPr>
        <p:grpSpPr>
          <a:xfrm>
            <a:off x="58527" y="40944"/>
            <a:ext cx="2869771" cy="1563379"/>
            <a:chOff x="44879" y="27296"/>
            <a:chExt cx="2869771" cy="1563379"/>
          </a:xfrm>
          <a:solidFill>
            <a:srgbClr val="0072FF"/>
          </a:solidFill>
        </p:grpSpPr>
        <p:cxnSp>
          <p:nvCxnSpPr>
            <p:cNvPr id="40" name="Straight Connector 39">
              <a:extLst>
                <a:ext uri="{FF2B5EF4-FFF2-40B4-BE49-F238E27FC236}">
                  <a16:creationId xmlns:a16="http://schemas.microsoft.com/office/drawing/2014/main" id="{49609A63-F622-A16D-0ECC-BFD11806F538}"/>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49FF3AC-8BEA-DADD-57F0-C1B8D35F7454}"/>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686EC5C-4DA2-96E3-E06E-9D0B7CB53E71}"/>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a:extLst>
              <a:ext uri="{FF2B5EF4-FFF2-40B4-BE49-F238E27FC236}">
                <a16:creationId xmlns:a16="http://schemas.microsoft.com/office/drawing/2014/main" id="{813F7183-DC5D-68BA-86C8-F9CBAE6D4004}"/>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CF805C2A-9BA7-F613-9861-CD2F5A5E29F5}"/>
              </a:ext>
            </a:extLst>
          </p:cNvPr>
          <p:cNvGrpSpPr/>
          <p:nvPr userDrawn="1"/>
        </p:nvGrpSpPr>
        <p:grpSpPr>
          <a:xfrm flipH="1" flipV="1">
            <a:off x="9263702" y="5253677"/>
            <a:ext cx="2869771" cy="1563379"/>
            <a:chOff x="44879" y="27296"/>
            <a:chExt cx="2869771" cy="1563379"/>
          </a:xfrm>
          <a:solidFill>
            <a:srgbClr val="0072FF"/>
          </a:solidFill>
        </p:grpSpPr>
        <p:cxnSp>
          <p:nvCxnSpPr>
            <p:cNvPr id="46" name="Straight Connector 45">
              <a:extLst>
                <a:ext uri="{FF2B5EF4-FFF2-40B4-BE49-F238E27FC236}">
                  <a16:creationId xmlns:a16="http://schemas.microsoft.com/office/drawing/2014/main" id="{460358D0-89EE-95C2-5A6B-C3BF8B026258}"/>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3C8E10A-54AB-E70A-5F39-86D120ADACC5}"/>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37C672A-C7D4-7269-1BB8-17E9114A4F3D}"/>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a:extLst>
              <a:ext uri="{FF2B5EF4-FFF2-40B4-BE49-F238E27FC236}">
                <a16:creationId xmlns:a16="http://schemas.microsoft.com/office/drawing/2014/main" id="{46D0BD0C-E9B9-58F9-305B-AF5139DB2A3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50" name="Slide Number Placeholder 4">
            <a:extLst>
              <a:ext uri="{FF2B5EF4-FFF2-40B4-BE49-F238E27FC236}">
                <a16:creationId xmlns:a16="http://schemas.microsoft.com/office/drawing/2014/main" id="{2F849335-FE52-E955-3D1D-290C72D8BF9C}"/>
              </a:ext>
            </a:extLst>
          </p:cNvPr>
          <p:cNvSpPr>
            <a:spLocks noGrp="1"/>
          </p:cNvSpPr>
          <p:nvPr>
            <p:ph type="sldNum" sz="quarter" idx="12"/>
          </p:nvPr>
        </p:nvSpPr>
        <p:spPr>
          <a:xfrm>
            <a:off x="1189939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51" name="Text Placeholder 32">
            <a:extLst>
              <a:ext uri="{FF2B5EF4-FFF2-40B4-BE49-F238E27FC236}">
                <a16:creationId xmlns:a16="http://schemas.microsoft.com/office/drawing/2014/main" id="{6132BFAD-C3EB-8AEE-59BC-C8A3D08509FD}"/>
              </a:ext>
            </a:extLst>
          </p:cNvPr>
          <p:cNvSpPr>
            <a:spLocks noGrp="1"/>
          </p:cNvSpPr>
          <p:nvPr>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52" name="Text Placeholder 34">
            <a:extLst>
              <a:ext uri="{FF2B5EF4-FFF2-40B4-BE49-F238E27FC236}">
                <a16:creationId xmlns:a16="http://schemas.microsoft.com/office/drawing/2014/main" id="{6F42C75E-B944-03CE-B10B-19793B2D9464}"/>
              </a:ext>
            </a:extLst>
          </p:cNvPr>
          <p:cNvSpPr>
            <a:spLocks noGrp="1"/>
          </p:cNvSpPr>
          <p:nvPr>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1.x. TÊN MỤC CON (NẾU CÓ)</a:t>
            </a:r>
          </a:p>
        </p:txBody>
      </p:sp>
      <p:sp>
        <p:nvSpPr>
          <p:cNvPr id="53" name="Text Placeholder 36">
            <a:extLst>
              <a:ext uri="{FF2B5EF4-FFF2-40B4-BE49-F238E27FC236}">
                <a16:creationId xmlns:a16="http://schemas.microsoft.com/office/drawing/2014/main" id="{482D7560-E05E-50C9-4183-0F4FCC527389}"/>
              </a:ext>
            </a:extLst>
          </p:cNvPr>
          <p:cNvSpPr>
            <a:spLocks noGrp="1"/>
          </p:cNvSpPr>
          <p:nvPr>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cxnSp>
        <p:nvCxnSpPr>
          <p:cNvPr id="54" name="Straight Connector 53">
            <a:extLst>
              <a:ext uri="{FF2B5EF4-FFF2-40B4-BE49-F238E27FC236}">
                <a16:creationId xmlns:a16="http://schemas.microsoft.com/office/drawing/2014/main" id="{994B9C90-2A9F-F00E-B7AB-408D746033F0}"/>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5303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478379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394581080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218686482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267776784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a:p>
        </p:txBody>
      </p:sp>
      <p:grpSp>
        <p:nvGrpSpPr>
          <p:cNvPr id="20" name="Group 19">
            <a:extLst>
              <a:ext uri="{FF2B5EF4-FFF2-40B4-BE49-F238E27FC236}">
                <a16:creationId xmlns:a16="http://schemas.microsoft.com/office/drawing/2014/main" id="{7686288E-7104-5D70-BEE0-35C308EBDA64}"/>
              </a:ext>
            </a:extLst>
          </p:cNvPr>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46CDDB1B-AAE9-1649-A755-11FADEB7E97E}" type="datetime4">
              <a:rPr lang="en-US" smtClean="0"/>
              <a:t>August 29, 2023</a:t>
            </a:fld>
            <a:endParaRPr lang="en-VN"/>
          </a:p>
        </p:txBody>
      </p:sp>
      <p:sp>
        <p:nvSpPr>
          <p:cNvPr id="18" name="Freeform 17">
            <a:extLst>
              <a:ext uri="{FF2B5EF4-FFF2-40B4-BE49-F238E27FC236}">
                <a16:creationId xmlns:a16="http://schemas.microsoft.com/office/drawing/2014/main" id="{1ABD6798-E834-079A-9087-6CCE6DC47A1C}"/>
              </a:ext>
            </a:extLst>
          </p:cNvPr>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t>‹#›</a:t>
            </a:fld>
            <a:endParaRPr lang="en-VN"/>
          </a:p>
        </p:txBody>
      </p:sp>
      <p:grpSp>
        <p:nvGrpSpPr>
          <p:cNvPr id="21" name="Group 20">
            <a:extLst>
              <a:ext uri="{FF2B5EF4-FFF2-40B4-BE49-F238E27FC236}">
                <a16:creationId xmlns:a16="http://schemas.microsoft.com/office/drawing/2014/main" id="{D3059818-F2F3-5F00-003B-4650C290CEFC}"/>
              </a:ext>
            </a:extLst>
          </p:cNvPr>
          <p:cNvGrpSpPr/>
          <p:nvPr/>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240714333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CDDB1B-AAE9-1649-A755-11FADEB7E97E}" type="datetime4">
              <a:rPr lang="en-US" smtClean="0"/>
              <a:t>August 29, 2023</a:t>
            </a:fld>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37415216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49" r:id="rId15"/>
    <p:sldLayoutId id="2147483664" r:id="rId16"/>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jpe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5.xml"/><Relationship Id="rId28" Type="http://schemas.openxmlformats.org/officeDocument/2006/relationships/customXml" Target="../ink/ink4.xml"/><Relationship Id="rId27" Type="http://schemas.openxmlformats.org/officeDocument/2006/relationships/image" Target="../media/image236.png"/><Relationship Id="rId43" Type="http://schemas.openxmlformats.org/officeDocument/2006/relationships/image" Target="../media/image244.png"/></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8.xml"/><Relationship Id="rId7" Type="http://schemas.openxmlformats.org/officeDocument/2006/relationships/customXml" Target="../ink/ink10.xml"/><Relationship Id="rId59" Type="http://schemas.openxmlformats.org/officeDocument/2006/relationships/customXml" Target="../ink/ink14.xml"/><Relationship Id="rId92" Type="http://schemas.openxmlformats.org/officeDocument/2006/relationships/customXml" Target="../ink/ink15.xml"/><Relationship Id="rId2" Type="http://schemas.openxmlformats.org/officeDocument/2006/relationships/image" Target="../media/image8.png"/><Relationship Id="rId29" Type="http://schemas.openxmlformats.org/officeDocument/2006/relationships/customXml" Target="../ink/ink12.xml"/><Relationship Id="rId91" Type="http://schemas.openxmlformats.org/officeDocument/2006/relationships/image" Target="../media/image423.png"/><Relationship Id="rId107" Type="http://schemas.openxmlformats.org/officeDocument/2006/relationships/image" Target="../media/image431.png"/><Relationship Id="rId1" Type="http://schemas.openxmlformats.org/officeDocument/2006/relationships/slideLayout" Target="../slideLayouts/slideLayout5.xml"/><Relationship Id="rId6" Type="http://schemas.openxmlformats.org/officeDocument/2006/relationships/image" Target="../media/image15.png"/><Relationship Id="rId58" Type="http://schemas.openxmlformats.org/officeDocument/2006/relationships/image" Target="../media/image17.png"/><Relationship Id="rId5" Type="http://schemas.openxmlformats.org/officeDocument/2006/relationships/customXml" Target="../ink/ink9.xml"/><Relationship Id="rId28" Type="http://schemas.openxmlformats.org/officeDocument/2006/relationships/image" Target="../media/image393.png"/><Relationship Id="rId57" Type="http://schemas.openxmlformats.org/officeDocument/2006/relationships/customXml" Target="../ink/ink13.xml"/><Relationship Id="rId106" Type="http://schemas.openxmlformats.org/officeDocument/2006/relationships/customXml" Target="../ink/ink16.xml"/><Relationship Id="rId4" Type="http://schemas.openxmlformats.org/officeDocument/2006/relationships/image" Target="../media/image14.png"/><Relationship Id="rId9" Type="http://schemas.openxmlformats.org/officeDocument/2006/relationships/customXml" Target="../ink/ink11.xml"/><Relationship Id="rId56" Type="http://schemas.openxmlformats.org/officeDocument/2006/relationships/image" Target="../media/image182.png"/><Relationship Id="rId105" Type="http://schemas.openxmlformats.org/officeDocument/2006/relationships/image" Target="../media/image430.png"/></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customXml" Target="../ink/ink17.xml"/><Relationship Id="rId47" Type="http://schemas.openxmlformats.org/officeDocument/2006/relationships/image" Target="../media/image456.png"/><Relationship Id="rId59" Type="http://schemas.openxmlformats.org/officeDocument/2006/relationships/image" Target="../media/image462.png"/><Relationship Id="rId2" Type="http://schemas.openxmlformats.org/officeDocument/2006/relationships/image" Target="../media/image13.png"/><Relationship Id="rId1" Type="http://schemas.openxmlformats.org/officeDocument/2006/relationships/slideLayout" Target="../slideLayouts/slideLayout5.xml"/><Relationship Id="rId24" Type="http://schemas.openxmlformats.org/officeDocument/2006/relationships/customXml" Target="../ink/ink19.xml"/><Relationship Id="rId23" Type="http://schemas.openxmlformats.org/officeDocument/2006/relationships/customXml" Target="../ink/ink18.xml"/><Relationship Id="rId60" Type="http://schemas.openxmlformats.org/officeDocument/2006/relationships/customXml" Target="../ink/ink21.xml"/><Relationship Id="rId65" Type="http://schemas.openxmlformats.org/officeDocument/2006/relationships/image" Target="../media/image465.png"/><Relationship Id="rId22" Type="http://schemas.openxmlformats.org/officeDocument/2006/relationships/image" Target="../media/image182.png"/><Relationship Id="rId48" Type="http://schemas.openxmlformats.org/officeDocument/2006/relationships/customXml" Target="../ink/ink20.xml"/></Relationships>
</file>

<file path=ppt/slides/_rels/slide26.xml.rels><?xml version="1.0" encoding="UTF-8" standalone="yes"?>
<Relationships xmlns="http://schemas.openxmlformats.org/package/2006/relationships"><Relationship Id="rId3" Type="http://schemas.openxmlformats.org/officeDocument/2006/relationships/customXml" Target="../ink/ink22.xml"/><Relationship Id="rId12" Type="http://schemas.openxmlformats.org/officeDocument/2006/relationships/image" Target="../media/image486.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72110C-D077-8C1D-3057-3378C02C490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1B88DCF8-0D88-9852-95C4-4F568F0A7200}"/>
              </a:ext>
            </a:extLst>
          </p:cNvPr>
          <p:cNvSpPr>
            <a:spLocks noGrp="1"/>
          </p:cNvSpPr>
          <p:nvPr>
            <p:ph type="sldNum" sz="quarter" idx="12"/>
          </p:nvPr>
        </p:nvSpPr>
        <p:spPr/>
        <p:txBody>
          <a:bodyPr/>
          <a:lstStyle/>
          <a:p>
            <a:fld id="{D8B0B3AC-44A8-D142-AAF6-9A453466E1A4}" type="slidenum">
              <a:rPr lang="en-VN" smtClean="0"/>
              <a:pPr/>
              <a:t>1</a:t>
            </a:fld>
            <a:endParaRPr lang="en-VN" dirty="0"/>
          </a:p>
        </p:txBody>
      </p:sp>
      <p:sp>
        <p:nvSpPr>
          <p:cNvPr id="7" name="Text Placeholder 6">
            <a:extLst>
              <a:ext uri="{FF2B5EF4-FFF2-40B4-BE49-F238E27FC236}">
                <a16:creationId xmlns:a16="http://schemas.microsoft.com/office/drawing/2014/main" id="{11F55CA5-843C-3510-DCA9-291216FC7646}"/>
              </a:ext>
            </a:extLst>
          </p:cNvPr>
          <p:cNvSpPr>
            <a:spLocks noGrp="1"/>
          </p:cNvSpPr>
          <p:nvPr>
            <p:ph type="body" sz="quarter" idx="13"/>
          </p:nvPr>
        </p:nvSpPr>
        <p:spPr/>
        <p:txBody>
          <a:bodyPr/>
          <a:lstStyle/>
          <a:p>
            <a:r>
              <a:rPr lang="en-US"/>
              <a:t>HỆ ĐIỀU HÀNH</a:t>
            </a:r>
            <a:endParaRPr lang="en-VN" dirty="0"/>
          </a:p>
        </p:txBody>
      </p:sp>
      <p:sp>
        <p:nvSpPr>
          <p:cNvPr id="8" name="Text Placeholder 7">
            <a:extLst>
              <a:ext uri="{FF2B5EF4-FFF2-40B4-BE49-F238E27FC236}">
                <a16:creationId xmlns:a16="http://schemas.microsoft.com/office/drawing/2014/main" id="{A2113BCF-E52A-540A-4540-2833CA1A0E44}"/>
              </a:ext>
            </a:extLst>
          </p:cNvPr>
          <p:cNvSpPr>
            <a:spLocks noGrp="1"/>
          </p:cNvSpPr>
          <p:nvPr>
            <p:ph type="body" sz="quarter" idx="14"/>
          </p:nvPr>
        </p:nvSpPr>
        <p:spPr/>
        <p:txBody>
          <a:bodyPr/>
          <a:lstStyle/>
          <a:p>
            <a:r>
              <a:rPr lang="en-US"/>
              <a:t>CHƯƠNG 8: BỘ NHỚ ẢO</a:t>
            </a:r>
            <a:endParaRPr lang="en-VN" dirty="0"/>
          </a:p>
        </p:txBody>
      </p:sp>
      <p:sp>
        <p:nvSpPr>
          <p:cNvPr id="9" name="Text Placeholder 8">
            <a:extLst>
              <a:ext uri="{FF2B5EF4-FFF2-40B4-BE49-F238E27FC236}">
                <a16:creationId xmlns:a16="http://schemas.microsoft.com/office/drawing/2014/main" id="{4F41A4B7-48D3-1CAE-C056-FDAD586D0469}"/>
              </a:ext>
            </a:extLst>
          </p:cNvPr>
          <p:cNvSpPr>
            <a:spLocks noGrp="1"/>
          </p:cNvSpPr>
          <p:nvPr>
            <p:ph type="body" sz="quarter" idx="15"/>
          </p:nvPr>
        </p:nvSpPr>
        <p:spPr/>
        <p:txBody>
          <a:bodyPr/>
          <a:lstStyle/>
          <a:p>
            <a:r>
              <a:rPr lang="en-US"/>
              <a:t>PHAN ĐÌNH DUY</a:t>
            </a:r>
            <a:endParaRPr lang="en-VN"/>
          </a:p>
        </p:txBody>
      </p:sp>
      <p:sp>
        <p:nvSpPr>
          <p:cNvPr id="10" name="Text Placeholder 9">
            <a:extLst>
              <a:ext uri="{FF2B5EF4-FFF2-40B4-BE49-F238E27FC236}">
                <a16:creationId xmlns:a16="http://schemas.microsoft.com/office/drawing/2014/main" id="{A673612D-1002-64DC-D3C2-F4E546D79283}"/>
              </a:ext>
            </a:extLst>
          </p:cNvPr>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dirty="0" err="1"/>
              <a:t>các</a:t>
            </a:r>
            <a:r>
              <a:rPr lang="en-US" dirty="0"/>
              <a:t> </a:t>
            </a:r>
            <a:r>
              <a:rPr lang="en-US" dirty="0" err="1"/>
              <a:t>khái</a:t>
            </a:r>
            <a:r>
              <a:rPr lang="en-US" dirty="0"/>
              <a:t> </a:t>
            </a:r>
            <a:r>
              <a:rPr lang="en-US" err="1"/>
              <a:t>niệm</a:t>
            </a:r>
            <a:r>
              <a:rPr lang="en-US"/>
              <a:t> tổng quan về bộ nhớ ảo, các kỹ thuật cài đặt bộ nhớ ảo như phân trang theo yêu cầu, phân đoạn theo yêu cầu và một số vấn đề khác trong bộ nhớ ảo như: frames và thrashing</a:t>
            </a:r>
            <a:endParaRPr lang="en-VN" dirty="0"/>
          </a:p>
        </p:txBody>
      </p:sp>
    </p:spTree>
    <p:extLst>
      <p:ext uri="{BB962C8B-B14F-4D97-AF65-F5344CB8AC3E}">
        <p14:creationId xmlns:p14="http://schemas.microsoft.com/office/powerpoint/2010/main" val="3473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EF40-44FF-347A-FD9F-30323CD62217}"/>
              </a:ext>
            </a:extLst>
          </p:cNvPr>
          <p:cNvSpPr>
            <a:spLocks noGrp="1"/>
          </p:cNvSpPr>
          <p:nvPr>
            <p:ph type="title"/>
          </p:nvPr>
        </p:nvSpPr>
        <p:spPr/>
        <p:txBody>
          <a:bodyPr>
            <a:normAutofit fontScale="90000"/>
          </a:bodyPr>
          <a:lstStyle/>
          <a:p>
            <a:r>
              <a:rPr lang="en-US" altLang="ja-JP"/>
              <a:t>Cài đặt bộ nhớ ảo</a:t>
            </a:r>
            <a:endParaRPr lang="en-US"/>
          </a:p>
        </p:txBody>
      </p:sp>
      <p:sp>
        <p:nvSpPr>
          <p:cNvPr id="3" name="Content Placeholder 2">
            <a:extLst>
              <a:ext uri="{FF2B5EF4-FFF2-40B4-BE49-F238E27FC236}">
                <a16:creationId xmlns:a16="http://schemas.microsoft.com/office/drawing/2014/main" id="{5F1DE1A8-FD42-AB8E-2355-C25282DF48E5}"/>
              </a:ext>
            </a:extLst>
          </p:cNvPr>
          <p:cNvSpPr>
            <a:spLocks noGrp="1"/>
          </p:cNvSpPr>
          <p:nvPr>
            <p:ph idx="1"/>
          </p:nvPr>
        </p:nvSpPr>
        <p:spPr/>
        <p:txBody>
          <a:bodyPr>
            <a:normAutofit fontScale="92500"/>
          </a:bodyPr>
          <a:lstStyle/>
          <a:p>
            <a:r>
              <a:rPr lang="vi-VN" sz="2400"/>
              <a:t>Có hai kỹ thuật:</a:t>
            </a:r>
          </a:p>
          <a:p>
            <a:pPr lvl="1"/>
            <a:r>
              <a:rPr lang="vi-VN" sz="2000"/>
              <a:t>Phân trang theo yêu cầu (Demand Paging)</a:t>
            </a:r>
          </a:p>
          <a:p>
            <a:pPr lvl="1"/>
            <a:r>
              <a:rPr lang="vi-VN" sz="2000"/>
              <a:t>Phân đoạn theo yêu cầu (Demand Segmentation)</a:t>
            </a:r>
          </a:p>
          <a:p>
            <a:r>
              <a:rPr lang="vi-VN" sz="2400"/>
              <a:t>Phần cứng memory management phải hỗ trợ paging và/hoặc segmentation </a:t>
            </a:r>
          </a:p>
          <a:p>
            <a:r>
              <a:rPr lang="vi-VN" sz="2400"/>
              <a:t>OS phải quản lý sự di chuyển của trang/đoạn giữa bộ nhớ chính và bộ nhớ thứ cấp</a:t>
            </a:r>
          </a:p>
          <a:p>
            <a:r>
              <a:rPr lang="vi-VN" sz="2400"/>
              <a:t>Trong chương này,</a:t>
            </a:r>
          </a:p>
          <a:p>
            <a:pPr lvl="1"/>
            <a:r>
              <a:rPr lang="vi-VN" sz="2000"/>
              <a:t>Chỉ quan tâm đến paging</a:t>
            </a:r>
          </a:p>
          <a:p>
            <a:pPr lvl="1"/>
            <a:r>
              <a:rPr lang="vi-VN" sz="2000"/>
              <a:t>Phần cứng hỗ trợ hiện thực bộ nhớ ảo</a:t>
            </a:r>
          </a:p>
          <a:p>
            <a:pPr lvl="1"/>
            <a:r>
              <a:rPr lang="vi-VN" sz="2000"/>
              <a:t>Các giải thuật của hệ điều hành</a:t>
            </a:r>
          </a:p>
          <a:p>
            <a:endParaRPr lang="en-US"/>
          </a:p>
        </p:txBody>
      </p:sp>
      <p:sp>
        <p:nvSpPr>
          <p:cNvPr id="4" name="Footer Placeholder 3">
            <a:extLst>
              <a:ext uri="{FF2B5EF4-FFF2-40B4-BE49-F238E27FC236}">
                <a16:creationId xmlns:a16="http://schemas.microsoft.com/office/drawing/2014/main" id="{F1FF1251-CA21-84B6-A4B7-869A8D64AA6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07BAF042-5DA6-F919-EED1-57F56289D60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68DC3153-2D41-BFA7-361C-D59F0F47F011}"/>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354823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t>Cơ chế phân trang</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11</a:t>
            </a:fld>
            <a:endParaRPr lang="en-VN" dirty="0"/>
          </a:p>
        </p:txBody>
      </p:sp>
      <p:pic>
        <p:nvPicPr>
          <p:cNvPr id="8" name="Google Shape;594;p34">
            <a:extLst>
              <a:ext uri="{FF2B5EF4-FFF2-40B4-BE49-F238E27FC236}">
                <a16:creationId xmlns:a16="http://schemas.microsoft.com/office/drawing/2014/main" id="{18F41EBD-2499-0149-0E92-F76569DDC7B6}"/>
              </a:ext>
            </a:extLst>
          </p:cNvPr>
          <p:cNvPicPr preferRelativeResize="0"/>
          <p:nvPr/>
        </p:nvPicPr>
        <p:blipFill>
          <a:blip r:embed="rId3">
            <a:alphaModFix/>
          </a:blip>
          <a:stretch>
            <a:fillRect/>
          </a:stretch>
        </p:blipFill>
        <p:spPr>
          <a:xfrm>
            <a:off x="2526538" y="1068135"/>
            <a:ext cx="7138924" cy="53851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506974CF-4DA4-0D9E-058E-50F2EAB65F9E}"/>
                  </a:ext>
                </a:extLst>
              </p14:cNvPr>
              <p14:cNvContentPartPr/>
              <p14:nvPr/>
            </p14:nvContentPartPr>
            <p14:xfrm>
              <a:off x="6982693" y="1579058"/>
              <a:ext cx="20880" cy="2160"/>
            </p14:xfrm>
          </p:contentPart>
        </mc:Choice>
        <mc:Fallback xmlns="">
          <p:pic>
            <p:nvPicPr>
              <p:cNvPr id="20" name="Ink 19">
                <a:extLst>
                  <a:ext uri="{FF2B5EF4-FFF2-40B4-BE49-F238E27FC236}">
                    <a16:creationId xmlns:a16="http://schemas.microsoft.com/office/drawing/2014/main" id="{506974CF-4DA4-0D9E-058E-50F2EAB65F9E}"/>
                  </a:ext>
                </a:extLst>
              </p:cNvPr>
              <p:cNvPicPr/>
              <p:nvPr/>
            </p:nvPicPr>
            <p:blipFill>
              <a:blip r:embed="rId5"/>
              <a:stretch>
                <a:fillRect/>
              </a:stretch>
            </p:blipFill>
            <p:spPr>
              <a:xfrm>
                <a:off x="6974053" y="1571652"/>
                <a:ext cx="38520" cy="17280"/>
              </a:xfrm>
              <a:prstGeom prst="rect">
                <a:avLst/>
              </a:prstGeom>
            </p:spPr>
          </p:pic>
        </mc:Fallback>
      </mc:AlternateContent>
    </p:spTree>
    <p:extLst>
      <p:ext uri="{BB962C8B-B14F-4D97-AF65-F5344CB8AC3E}">
        <p14:creationId xmlns:p14="http://schemas.microsoft.com/office/powerpoint/2010/main" val="112775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6BF0-00FD-A2B3-B13A-C04DE2060524}"/>
              </a:ext>
            </a:extLst>
          </p:cNvPr>
          <p:cNvSpPr>
            <a:spLocks noGrp="1"/>
          </p:cNvSpPr>
          <p:nvPr>
            <p:ph type="title"/>
          </p:nvPr>
        </p:nvSpPr>
        <p:spPr/>
        <p:txBody>
          <a:bodyPr>
            <a:normAutofit fontScale="90000"/>
          </a:bodyPr>
          <a:lstStyle/>
          <a:p>
            <a:r>
              <a:rPr lang="en-US" altLang="ja-JP"/>
              <a:t>Phân trang theo yêu cầu</a:t>
            </a:r>
            <a:endParaRPr lang="en-US"/>
          </a:p>
        </p:txBody>
      </p:sp>
      <p:sp>
        <p:nvSpPr>
          <p:cNvPr id="3" name="Content Placeholder 2">
            <a:extLst>
              <a:ext uri="{FF2B5EF4-FFF2-40B4-BE49-F238E27FC236}">
                <a16:creationId xmlns:a16="http://schemas.microsoft.com/office/drawing/2014/main" id="{0958171D-74B6-9CA5-3F27-2D8B2E863F89}"/>
              </a:ext>
            </a:extLst>
          </p:cNvPr>
          <p:cNvSpPr>
            <a:spLocks noGrp="1"/>
          </p:cNvSpPr>
          <p:nvPr>
            <p:ph idx="1"/>
          </p:nvPr>
        </p:nvSpPr>
        <p:spPr/>
        <p:txBody>
          <a:bodyPr>
            <a:normAutofit fontScale="85000" lnSpcReduction="20000"/>
          </a:bodyPr>
          <a:lstStyle/>
          <a:p>
            <a:r>
              <a:rPr lang="vi-VN"/>
              <a:t>Demand paging: các trang của </a:t>
            </a:r>
            <a:r>
              <a:rPr lang="en-US"/>
              <a:t>tiến</a:t>
            </a:r>
            <a:r>
              <a:rPr lang="vi-VN"/>
              <a:t> trình chỉ được nạp vào bộ nhớ chính khi được yêu cầu.</a:t>
            </a:r>
          </a:p>
          <a:p>
            <a:r>
              <a:rPr lang="vi-VN"/>
              <a:t>Khi có một tham chiếu đến một trang mà không có trong bộ nhớ chính (valid bit) thì phần cứng sẽ gây ra một ngắt (gọi là page-fault trap) kích khởi page-fault service routine (PFSR) của hệ điều hành.    </a:t>
            </a:r>
          </a:p>
          <a:p>
            <a:r>
              <a:rPr lang="vi-VN"/>
              <a:t> PFSR:</a:t>
            </a:r>
          </a:p>
          <a:p>
            <a:pPr lvl="1"/>
            <a:r>
              <a:rPr lang="en-US"/>
              <a:t>Bước 1: </a:t>
            </a:r>
            <a:r>
              <a:rPr lang="vi-VN"/>
              <a:t>Chuyển process về trạng thái blocked </a:t>
            </a:r>
          </a:p>
          <a:p>
            <a:pPr lvl="1"/>
            <a:r>
              <a:rPr lang="en-US"/>
              <a:t>Bước 2: </a:t>
            </a:r>
            <a:r>
              <a:rPr lang="vi-VN"/>
              <a:t>Phát ra một yêu cầu đọc đĩa để nạp trang được tham chiếu vào một frame trống; trong khi đợi I/O, một process khác được cấp CPU để thực thi</a:t>
            </a:r>
          </a:p>
          <a:p>
            <a:pPr lvl="1"/>
            <a:r>
              <a:rPr lang="en-US"/>
              <a:t>Bước 3: </a:t>
            </a:r>
            <a:r>
              <a:rPr lang="vi-VN"/>
              <a:t>Sau khi I/O hoàn tất, đĩa gây ra một ngắt đến hệ điều hành; PFSR cập nhật page table và chuyển process về trạng thái ready.</a:t>
            </a:r>
          </a:p>
          <a:p>
            <a:endParaRPr lang="en-US"/>
          </a:p>
        </p:txBody>
      </p:sp>
      <p:sp>
        <p:nvSpPr>
          <p:cNvPr id="4" name="Footer Placeholder 3">
            <a:extLst>
              <a:ext uri="{FF2B5EF4-FFF2-40B4-BE49-F238E27FC236}">
                <a16:creationId xmlns:a16="http://schemas.microsoft.com/office/drawing/2014/main" id="{4718A09D-B4B1-A275-2B5E-52871178136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35E81A44-1ED8-F908-1909-626AA001AAEF}"/>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5D4C6F48-8499-B529-5C96-996AE3094048}"/>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extLst>
      <p:ext uri="{BB962C8B-B14F-4D97-AF65-F5344CB8AC3E}">
        <p14:creationId xmlns:p14="http://schemas.microsoft.com/office/powerpoint/2010/main" val="3611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t>Lỗi trang và các bước xử lý</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13</a:t>
            </a:fld>
            <a:endParaRPr lang="en-VN" dirty="0"/>
          </a:p>
        </p:txBody>
      </p:sp>
      <p:pic>
        <p:nvPicPr>
          <p:cNvPr id="7" name="Picture 4" descr="9">
            <a:extLst>
              <a:ext uri="{FF2B5EF4-FFF2-40B4-BE49-F238E27FC236}">
                <a16:creationId xmlns:a16="http://schemas.microsoft.com/office/drawing/2014/main" id="{FAF7C412-C3F8-16EB-56C3-610C4A738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795" y="1131556"/>
            <a:ext cx="6505603" cy="542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2FC07113-2DA5-04C6-35AA-53CCBACFA809}"/>
                  </a:ext>
                </a:extLst>
              </p14:cNvPr>
              <p14:cNvContentPartPr/>
              <p14:nvPr/>
            </p14:nvContentPartPr>
            <p14:xfrm>
              <a:off x="5258466" y="4418138"/>
              <a:ext cx="360" cy="360"/>
            </p14:xfrm>
          </p:contentPart>
        </mc:Choice>
        <mc:Fallback xmlns="">
          <p:pic>
            <p:nvPicPr>
              <p:cNvPr id="16" name="Ink 15">
                <a:extLst>
                  <a:ext uri="{FF2B5EF4-FFF2-40B4-BE49-F238E27FC236}">
                    <a16:creationId xmlns:a16="http://schemas.microsoft.com/office/drawing/2014/main" id="{2FC07113-2DA5-04C6-35AA-53CCBACFA809}"/>
                  </a:ext>
                </a:extLst>
              </p:cNvPr>
              <p:cNvPicPr/>
              <p:nvPr/>
            </p:nvPicPr>
            <p:blipFill>
              <a:blip r:embed="rId4"/>
              <a:stretch>
                <a:fillRect/>
              </a:stretch>
            </p:blipFill>
            <p:spPr>
              <a:xfrm>
                <a:off x="5249466" y="4409138"/>
                <a:ext cx="18000" cy="18000"/>
              </a:xfrm>
              <a:prstGeom prst="rect">
                <a:avLst/>
              </a:prstGeom>
            </p:spPr>
          </p:pic>
        </mc:Fallback>
      </mc:AlternateContent>
    </p:spTree>
    <p:extLst>
      <p:ext uri="{BB962C8B-B14F-4D97-AF65-F5344CB8AC3E}">
        <p14:creationId xmlns:p14="http://schemas.microsoft.com/office/powerpoint/2010/main" val="3929635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BF7A-7A6A-A2EF-4CA2-25695D659D15}"/>
              </a:ext>
            </a:extLst>
          </p:cNvPr>
          <p:cNvSpPr>
            <a:spLocks noGrp="1"/>
          </p:cNvSpPr>
          <p:nvPr>
            <p:ph type="title"/>
          </p:nvPr>
        </p:nvSpPr>
        <p:spPr/>
        <p:txBody>
          <a:bodyPr>
            <a:normAutofit fontScale="90000"/>
          </a:bodyPr>
          <a:lstStyle/>
          <a:p>
            <a:r>
              <a:rPr lang="en-US"/>
              <a:t>Khi cần thay thế trang</a:t>
            </a:r>
          </a:p>
        </p:txBody>
      </p:sp>
      <p:sp>
        <p:nvSpPr>
          <p:cNvPr id="4" name="Footer Placeholder 3">
            <a:extLst>
              <a:ext uri="{FF2B5EF4-FFF2-40B4-BE49-F238E27FC236}">
                <a16:creationId xmlns:a16="http://schemas.microsoft.com/office/drawing/2014/main" id="{51ACFAE5-6B08-0E09-6342-FC78704D27F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30159BB4-95E3-4C0F-9656-63A3EA3D4914}"/>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40698D95-9ABF-2B48-A07F-81780DAB063A}"/>
              </a:ext>
            </a:extLst>
          </p:cNvPr>
          <p:cNvSpPr>
            <a:spLocks noGrp="1"/>
          </p:cNvSpPr>
          <p:nvPr>
            <p:ph type="sldNum" sz="quarter" idx="12"/>
          </p:nvPr>
        </p:nvSpPr>
        <p:spPr/>
        <p:txBody>
          <a:bodyPr/>
          <a:lstStyle/>
          <a:p>
            <a:fld id="{D8B0B3AC-44A8-D142-AAF6-9A453466E1A4}" type="slidenum">
              <a:rPr lang="en-VN" smtClean="0"/>
              <a:pPr/>
              <a:t>14</a:t>
            </a:fld>
            <a:endParaRPr lang="en-VN" dirty="0"/>
          </a:p>
        </p:txBody>
      </p:sp>
      <p:pic>
        <p:nvPicPr>
          <p:cNvPr id="8" name="Picture 4" descr="B:\os-book\os10-dir\Slides-WORK-area\Figures-dir\ch10\JPG-dir\10_09.jpg">
            <a:extLst>
              <a:ext uri="{FF2B5EF4-FFF2-40B4-BE49-F238E27FC236}">
                <a16:creationId xmlns:a16="http://schemas.microsoft.com/office/drawing/2014/main" id="{285F65D1-69CB-38DE-FF23-AAD824D76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0683" y="1094203"/>
            <a:ext cx="7670634" cy="499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10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1F6C-CCC8-7C4F-BCA2-67182F0C92C2}"/>
              </a:ext>
            </a:extLst>
          </p:cNvPr>
          <p:cNvSpPr>
            <a:spLocks noGrp="1"/>
          </p:cNvSpPr>
          <p:nvPr>
            <p:ph type="title"/>
          </p:nvPr>
        </p:nvSpPr>
        <p:spPr/>
        <p:txBody>
          <a:bodyPr>
            <a:normAutofit fontScale="90000"/>
          </a:bodyPr>
          <a:lstStyle/>
          <a:p>
            <a:r>
              <a:rPr lang="en-US" altLang="ja-JP"/>
              <a:t>Thay thế trang nhớ</a:t>
            </a:r>
            <a:endParaRPr lang="en-US"/>
          </a:p>
        </p:txBody>
      </p:sp>
      <p:sp>
        <p:nvSpPr>
          <p:cNvPr id="3" name="Content Placeholder 2">
            <a:extLst>
              <a:ext uri="{FF2B5EF4-FFF2-40B4-BE49-F238E27FC236}">
                <a16:creationId xmlns:a16="http://schemas.microsoft.com/office/drawing/2014/main" id="{F4AD575C-984B-C1F4-5FCC-3745069F674A}"/>
              </a:ext>
            </a:extLst>
          </p:cNvPr>
          <p:cNvSpPr>
            <a:spLocks noGrp="1"/>
          </p:cNvSpPr>
          <p:nvPr>
            <p:ph idx="1"/>
          </p:nvPr>
        </p:nvSpPr>
        <p:spPr/>
        <p:txBody>
          <a:bodyPr>
            <a:normAutofit fontScale="92500" lnSpcReduction="20000"/>
          </a:bodyPr>
          <a:lstStyle/>
          <a:p>
            <a:pPr marL="0" indent="0">
              <a:buNone/>
            </a:pPr>
            <a:r>
              <a:rPr lang="vi-VN"/>
              <a:t>Bước 2 của PFSR giả sử phải thay trang vì không tìm được frame trống, PFSR được bổ sung như sau:</a:t>
            </a:r>
          </a:p>
          <a:p>
            <a:r>
              <a:rPr lang="vi-VN"/>
              <a:t>Xác định vị trí trên đĩa của trang đang cần</a:t>
            </a:r>
          </a:p>
          <a:p>
            <a:r>
              <a:rPr lang="vi-VN"/>
              <a:t>Tìm một frame trống:</a:t>
            </a:r>
          </a:p>
          <a:p>
            <a:pPr lvl="1"/>
            <a:r>
              <a:rPr lang="vi-VN"/>
              <a:t>Nếu có frame trống thì dùng nó</a:t>
            </a:r>
          </a:p>
          <a:p>
            <a:pPr lvl="1"/>
            <a:r>
              <a:rPr lang="vi-VN"/>
              <a:t>Nếu không có frame trống thì dùng một giải thuật thay trang để chọn một trang hy sinh (victim page)</a:t>
            </a:r>
          </a:p>
          <a:p>
            <a:pPr lvl="1"/>
            <a:r>
              <a:rPr lang="vi-VN"/>
              <a:t>Ghi victim page lên đĩa; cập nhật page table và frame table tương ứng</a:t>
            </a:r>
          </a:p>
          <a:p>
            <a:r>
              <a:rPr lang="vi-VN"/>
              <a:t>Đọc trang đang cần vào frame trống (đã có được từ bước 2); cập nhật page table và frame table tương ứng.</a:t>
            </a:r>
          </a:p>
          <a:p>
            <a:endParaRPr lang="en-US"/>
          </a:p>
        </p:txBody>
      </p:sp>
      <p:sp>
        <p:nvSpPr>
          <p:cNvPr id="4" name="Footer Placeholder 3">
            <a:extLst>
              <a:ext uri="{FF2B5EF4-FFF2-40B4-BE49-F238E27FC236}">
                <a16:creationId xmlns:a16="http://schemas.microsoft.com/office/drawing/2014/main" id="{8653711A-2A87-9CB1-6360-37A05CAFB3D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B9BB0615-8008-687F-FA34-B98B28C6BA82}"/>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986CF3D0-164D-B49B-57B3-3ADEFA4E3508}"/>
              </a:ext>
            </a:extLst>
          </p:cNvPr>
          <p:cNvSpPr>
            <a:spLocks noGrp="1"/>
          </p:cNvSpPr>
          <p:nvPr>
            <p:ph type="sldNum" sz="quarter" idx="12"/>
          </p:nvPr>
        </p:nvSpPr>
        <p:spPr/>
        <p:txBody>
          <a:bodyPr/>
          <a:lstStyle/>
          <a:p>
            <a:fld id="{D8B0B3AC-44A8-D142-AAF6-9A453466E1A4}" type="slidenum">
              <a:rPr lang="en-VN" smtClean="0"/>
              <a:pPr/>
              <a:t>15</a:t>
            </a:fld>
            <a:endParaRPr lang="en-VN" dirty="0"/>
          </a:p>
        </p:txBody>
      </p:sp>
      <mc:AlternateContent xmlns:mc="http://schemas.openxmlformats.org/markup-compatibility/2006" xmlns:p14="http://schemas.microsoft.com/office/powerpoint/2010/main">
        <mc:Choice Requires="p14">
          <p:contentPart p14:bwMode="auto" r:id="rId2">
            <p14:nvContentPartPr>
              <p14:cNvPr id="30" name="Ink 29">
                <a:extLst>
                  <a:ext uri="{FF2B5EF4-FFF2-40B4-BE49-F238E27FC236}">
                    <a16:creationId xmlns:a16="http://schemas.microsoft.com/office/drawing/2014/main" id="{3DBA4181-67B5-20A6-B74D-A3550FEC136C}"/>
                  </a:ext>
                </a:extLst>
              </p14:cNvPr>
              <p14:cNvContentPartPr/>
              <p14:nvPr/>
            </p14:nvContentPartPr>
            <p14:xfrm>
              <a:off x="10309222" y="4285571"/>
              <a:ext cx="68040" cy="45360"/>
            </p14:xfrm>
          </p:contentPart>
        </mc:Choice>
        <mc:Fallback xmlns="">
          <p:pic>
            <p:nvPicPr>
              <p:cNvPr id="30" name="Ink 29">
                <a:extLst>
                  <a:ext uri="{FF2B5EF4-FFF2-40B4-BE49-F238E27FC236}">
                    <a16:creationId xmlns:a16="http://schemas.microsoft.com/office/drawing/2014/main" id="{3DBA4181-67B5-20A6-B74D-A3550FEC136C}"/>
                  </a:ext>
                </a:extLst>
              </p:cNvPr>
              <p:cNvPicPr/>
              <p:nvPr/>
            </p:nvPicPr>
            <p:blipFill>
              <a:blip r:embed="rId27"/>
              <a:stretch>
                <a:fillRect/>
              </a:stretch>
            </p:blipFill>
            <p:spPr>
              <a:xfrm>
                <a:off x="10300582" y="4276571"/>
                <a:ext cx="85680" cy="63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8E64858D-60D0-A0C4-FFEE-22470E2B563D}"/>
                  </a:ext>
                </a:extLst>
              </p14:cNvPr>
              <p14:cNvContentPartPr/>
              <p14:nvPr/>
            </p14:nvContentPartPr>
            <p14:xfrm>
              <a:off x="1542142" y="3584651"/>
              <a:ext cx="36000" cy="6840"/>
            </p14:xfrm>
          </p:contentPart>
        </mc:Choice>
        <mc:Fallback xmlns="">
          <p:pic>
            <p:nvPicPr>
              <p:cNvPr id="38" name="Ink 37">
                <a:extLst>
                  <a:ext uri="{FF2B5EF4-FFF2-40B4-BE49-F238E27FC236}">
                    <a16:creationId xmlns:a16="http://schemas.microsoft.com/office/drawing/2014/main" id="{8E64858D-60D0-A0C4-FFEE-22470E2B563D}"/>
                  </a:ext>
                </a:extLst>
              </p:cNvPr>
              <p:cNvPicPr/>
              <p:nvPr/>
            </p:nvPicPr>
            <p:blipFill>
              <a:blip r:embed="rId43"/>
              <a:stretch>
                <a:fillRect/>
              </a:stretch>
            </p:blipFill>
            <p:spPr>
              <a:xfrm>
                <a:off x="1533142" y="3575651"/>
                <a:ext cx="53640" cy="24480"/>
              </a:xfrm>
              <a:prstGeom prst="rect">
                <a:avLst/>
              </a:prstGeom>
            </p:spPr>
          </p:pic>
        </mc:Fallback>
      </mc:AlternateContent>
    </p:spTree>
    <p:extLst>
      <p:ext uri="{BB962C8B-B14F-4D97-AF65-F5344CB8AC3E}">
        <p14:creationId xmlns:p14="http://schemas.microsoft.com/office/powerpoint/2010/main" val="138645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t>Thay thế trang nhớ (tt)</a:t>
            </a:r>
            <a:endParaRPr lang="en-VN" b="0" dirty="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16</a:t>
            </a:fld>
            <a:endParaRPr lang="en-VN" dirty="0"/>
          </a:p>
        </p:txBody>
      </p:sp>
      <p:pic>
        <p:nvPicPr>
          <p:cNvPr id="7" name="Picture 4" descr="9">
            <a:extLst>
              <a:ext uri="{FF2B5EF4-FFF2-40B4-BE49-F238E27FC236}">
                <a16:creationId xmlns:a16="http://schemas.microsoft.com/office/drawing/2014/main" id="{C5B4BF42-4C40-5008-741E-A90BEFF7B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532" y="1045751"/>
            <a:ext cx="6904935" cy="508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A09BB3C9-F5F8-2A58-4F5B-4B34527B918E}"/>
                  </a:ext>
                </a:extLst>
              </p14:cNvPr>
              <p14:cNvContentPartPr/>
              <p14:nvPr/>
            </p14:nvContentPartPr>
            <p14:xfrm>
              <a:off x="3873142" y="3736211"/>
              <a:ext cx="56880" cy="41760"/>
            </p14:xfrm>
          </p:contentPart>
        </mc:Choice>
        <mc:Fallback xmlns="">
          <p:pic>
            <p:nvPicPr>
              <p:cNvPr id="29" name="Ink 28">
                <a:extLst>
                  <a:ext uri="{FF2B5EF4-FFF2-40B4-BE49-F238E27FC236}">
                    <a16:creationId xmlns:a16="http://schemas.microsoft.com/office/drawing/2014/main" id="{A09BB3C9-F5F8-2A58-4F5B-4B34527B918E}"/>
                  </a:ext>
                </a:extLst>
              </p:cNvPr>
              <p:cNvPicPr/>
              <p:nvPr/>
            </p:nvPicPr>
            <p:blipFill>
              <a:blip r:embed="rId4"/>
              <a:stretch>
                <a:fillRect/>
              </a:stretch>
            </p:blipFill>
            <p:spPr>
              <a:xfrm>
                <a:off x="3864142" y="3727211"/>
                <a:ext cx="74520" cy="59400"/>
              </a:xfrm>
              <a:prstGeom prst="rect">
                <a:avLst/>
              </a:prstGeom>
            </p:spPr>
          </p:pic>
        </mc:Fallback>
      </mc:AlternateContent>
    </p:spTree>
    <p:extLst>
      <p:ext uri="{BB962C8B-B14F-4D97-AF65-F5344CB8AC3E}">
        <p14:creationId xmlns:p14="http://schemas.microsoft.com/office/powerpoint/2010/main" val="392897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9F6-21E3-9D10-0831-90DF9B2E53DA}"/>
              </a:ext>
            </a:extLst>
          </p:cNvPr>
          <p:cNvSpPr>
            <a:spLocks noGrp="1"/>
          </p:cNvSpPr>
          <p:nvPr>
            <p:ph type="title"/>
          </p:nvPr>
        </p:nvSpPr>
        <p:spPr/>
        <p:txBody>
          <a:bodyPr>
            <a:normAutofit fontScale="90000"/>
          </a:bodyPr>
          <a:lstStyle/>
          <a:p>
            <a:r>
              <a:rPr lang="en-US"/>
              <a:t>Thay thế trang nhớ (tt)</a:t>
            </a:r>
          </a:p>
        </p:txBody>
      </p:sp>
      <p:sp>
        <p:nvSpPr>
          <p:cNvPr id="3" name="Content Placeholder 2">
            <a:extLst>
              <a:ext uri="{FF2B5EF4-FFF2-40B4-BE49-F238E27FC236}">
                <a16:creationId xmlns:a16="http://schemas.microsoft.com/office/drawing/2014/main" id="{33886ADF-120B-B979-9A0E-3FDD58CE5FCD}"/>
              </a:ext>
            </a:extLst>
          </p:cNvPr>
          <p:cNvSpPr>
            <a:spLocks noGrp="1"/>
          </p:cNvSpPr>
          <p:nvPr>
            <p:ph idx="1"/>
          </p:nvPr>
        </p:nvSpPr>
        <p:spPr/>
        <p:txBody>
          <a:bodyPr>
            <a:normAutofit lnSpcReduction="10000"/>
          </a:bodyPr>
          <a:lstStyle/>
          <a:p>
            <a:pPr marL="0" indent="0">
              <a:buNone/>
            </a:pPr>
            <a:r>
              <a:rPr lang="vi-VN"/>
              <a:t>Hai vấn đề chủ yếu:</a:t>
            </a:r>
          </a:p>
          <a:p>
            <a:r>
              <a:rPr lang="vi-VN"/>
              <a:t>Frame-allocation algorithm</a:t>
            </a:r>
          </a:p>
          <a:p>
            <a:pPr lvl="1"/>
            <a:r>
              <a:rPr lang="vi-VN"/>
              <a:t>Cấp phát cho process bao nhiêu frame của bộ nhớ thực?</a:t>
            </a:r>
          </a:p>
          <a:p>
            <a:r>
              <a:rPr lang="vi-VN"/>
              <a:t>Page-replacement algorithm</a:t>
            </a:r>
          </a:p>
          <a:p>
            <a:pPr lvl="1"/>
            <a:r>
              <a:rPr lang="vi-VN"/>
              <a:t>Chọn frame của process sẽ được thay thế trang nhớ</a:t>
            </a:r>
          </a:p>
          <a:p>
            <a:pPr lvl="1"/>
            <a:r>
              <a:rPr lang="vi-VN"/>
              <a:t>Mục tiêu: số lượng page-fault nhỏ nhất</a:t>
            </a:r>
          </a:p>
          <a:p>
            <a:pPr lvl="1"/>
            <a:r>
              <a:rPr lang="vi-VN"/>
              <a:t>Được đánh giá bằng cách thực thi giải thuật đối với một chuỗi tham chiếu bộ nhớ (memory reference string) và xác định số lần xảy ra page fault</a:t>
            </a:r>
          </a:p>
          <a:p>
            <a:endParaRPr lang="en-US"/>
          </a:p>
        </p:txBody>
      </p:sp>
      <p:sp>
        <p:nvSpPr>
          <p:cNvPr id="4" name="Footer Placeholder 3">
            <a:extLst>
              <a:ext uri="{FF2B5EF4-FFF2-40B4-BE49-F238E27FC236}">
                <a16:creationId xmlns:a16="http://schemas.microsoft.com/office/drawing/2014/main" id="{24E20581-7E34-A719-3503-C96079FE3D05}"/>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BC37068E-FA71-7298-4DA1-190F4F83006B}"/>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F2FF7BC2-EFD6-8C29-FBB1-AAA9DA86053B}"/>
              </a:ext>
            </a:extLst>
          </p:cNvPr>
          <p:cNvSpPr>
            <a:spLocks noGrp="1"/>
          </p:cNvSpPr>
          <p:nvPr>
            <p:ph type="sldNum" sz="quarter" idx="12"/>
          </p:nvPr>
        </p:nvSpPr>
        <p:spPr/>
        <p:txBody>
          <a:bodyPr/>
          <a:lstStyle/>
          <a:p>
            <a:fld id="{D8B0B3AC-44A8-D142-AAF6-9A453466E1A4}" type="slidenum">
              <a:rPr lang="en-VN" smtClean="0"/>
              <a:pPr/>
              <a:t>17</a:t>
            </a:fld>
            <a:endParaRPr lang="en-VN" dirty="0"/>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6963A93C-383C-5732-CE99-495317ECD718}"/>
                  </a:ext>
                </a:extLst>
              </p14:cNvPr>
              <p14:cNvContentPartPr/>
              <p14:nvPr/>
            </p14:nvContentPartPr>
            <p14:xfrm>
              <a:off x="5143582" y="5336411"/>
              <a:ext cx="2160" cy="19800"/>
            </p14:xfrm>
          </p:contentPart>
        </mc:Choice>
        <mc:Fallback xmlns="">
          <p:pic>
            <p:nvPicPr>
              <p:cNvPr id="10" name="Ink 9">
                <a:extLst>
                  <a:ext uri="{FF2B5EF4-FFF2-40B4-BE49-F238E27FC236}">
                    <a16:creationId xmlns:a16="http://schemas.microsoft.com/office/drawing/2014/main" id="{6963A93C-383C-5732-CE99-495317ECD718}"/>
                  </a:ext>
                </a:extLst>
              </p:cNvPr>
              <p:cNvPicPr/>
              <p:nvPr/>
            </p:nvPicPr>
            <p:blipFill>
              <a:blip r:embed="rId3"/>
              <a:stretch>
                <a:fillRect/>
              </a:stretch>
            </p:blipFill>
            <p:spPr>
              <a:xfrm>
                <a:off x="5134942" y="5327244"/>
                <a:ext cx="19800" cy="37767"/>
              </a:xfrm>
              <a:prstGeom prst="rect">
                <a:avLst/>
              </a:prstGeom>
            </p:spPr>
          </p:pic>
        </mc:Fallback>
      </mc:AlternateContent>
    </p:spTree>
    <p:extLst>
      <p:ext uri="{BB962C8B-B14F-4D97-AF65-F5344CB8AC3E}">
        <p14:creationId xmlns:p14="http://schemas.microsoft.com/office/powerpoint/2010/main" val="170267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A9F6-21E3-9D10-0831-90DF9B2E53DA}"/>
              </a:ext>
            </a:extLst>
          </p:cNvPr>
          <p:cNvSpPr>
            <a:spLocks noGrp="1"/>
          </p:cNvSpPr>
          <p:nvPr>
            <p:ph type="title"/>
          </p:nvPr>
        </p:nvSpPr>
        <p:spPr/>
        <p:txBody>
          <a:bodyPr>
            <a:normAutofit fontScale="90000"/>
          </a:bodyPr>
          <a:lstStyle/>
          <a:p>
            <a:r>
              <a:rPr lang="en-US"/>
              <a:t>Thay thế trang nhớ (tt)</a:t>
            </a:r>
          </a:p>
        </p:txBody>
      </p:sp>
      <p:sp>
        <p:nvSpPr>
          <p:cNvPr id="3" name="Content Placeholder 2">
            <a:extLst>
              <a:ext uri="{FF2B5EF4-FFF2-40B4-BE49-F238E27FC236}">
                <a16:creationId xmlns:a16="http://schemas.microsoft.com/office/drawing/2014/main" id="{33886ADF-120B-B979-9A0E-3FDD58CE5FCD}"/>
              </a:ext>
            </a:extLst>
          </p:cNvPr>
          <p:cNvSpPr>
            <a:spLocks noGrp="1"/>
          </p:cNvSpPr>
          <p:nvPr>
            <p:ph idx="1"/>
          </p:nvPr>
        </p:nvSpPr>
        <p:spPr/>
        <p:txBody>
          <a:bodyPr>
            <a:normAutofit fontScale="77500" lnSpcReduction="20000"/>
          </a:bodyPr>
          <a:lstStyle/>
          <a:p>
            <a:pPr marL="0" indent="0" algn="just">
              <a:spcBef>
                <a:spcPts val="600"/>
              </a:spcBef>
              <a:buFont typeface="Monotype Sorts" charset="2"/>
              <a:buNone/>
              <a:defRPr/>
            </a:pPr>
            <a:r>
              <a:rPr lang="vi-VN" altLang="en-US" sz="2800" u="sng"/>
              <a:t>Ví dụ</a:t>
            </a:r>
          </a:p>
          <a:p>
            <a:pPr marL="0" indent="0" algn="just">
              <a:spcBef>
                <a:spcPts val="600"/>
              </a:spcBef>
              <a:buFont typeface="Monotype Sorts" charset="2"/>
              <a:buNone/>
              <a:defRPr/>
            </a:pPr>
            <a:r>
              <a:rPr lang="vi-VN" altLang="en-US" sz="2800"/>
              <a:t>Thứ tự tham chiếu các địa chỉ  nhớ, với page size = 100:</a:t>
            </a:r>
          </a:p>
          <a:p>
            <a:pPr marL="0" indent="0" algn="just">
              <a:spcBef>
                <a:spcPts val="600"/>
              </a:spcBef>
              <a:buFont typeface="Monotype Sorts" charset="2"/>
              <a:buNone/>
              <a:defRPr/>
            </a:pPr>
            <a:r>
              <a:rPr lang="vi-VN" altLang="en-US" sz="2800"/>
              <a:t>00</a:t>
            </a:r>
            <a:r>
              <a:rPr lang="en-US" altLang="en-US" sz="2800"/>
              <a:t>98</a:t>
            </a:r>
            <a:r>
              <a:rPr lang="vi-VN" altLang="en-US" sz="2800"/>
              <a:t>, 0432, 0</a:t>
            </a:r>
            <a:r>
              <a:rPr lang="en-US" altLang="en-US" sz="2800"/>
              <a:t>2</a:t>
            </a:r>
            <a:r>
              <a:rPr lang="vi-VN" altLang="en-US" sz="2800"/>
              <a:t>01, 0612, 0</a:t>
            </a:r>
            <a:r>
              <a:rPr lang="en-US" altLang="en-US" sz="2800"/>
              <a:t>3</a:t>
            </a:r>
            <a:r>
              <a:rPr lang="vi-VN" altLang="en-US" sz="2800"/>
              <a:t>02, 0103, 0104, 0101, 0611, 0102, 0103, 0104, 0101, 0610, 0102, 0103, 0104, 0101, 0609, 0102, 0105</a:t>
            </a:r>
          </a:p>
          <a:p>
            <a:pPr marL="0" indent="0" algn="just">
              <a:spcBef>
                <a:spcPts val="600"/>
              </a:spcBef>
              <a:buFont typeface="Monotype Sorts" charset="2"/>
              <a:buNone/>
              <a:defRPr/>
            </a:pPr>
            <a:r>
              <a:rPr lang="vi-VN" altLang="en-US" sz="2800"/>
              <a:t>các trang nhớ sau được tham chiếu lần lượt = chuỗi tham chiếu bộ nhớ (trang nhớ)</a:t>
            </a:r>
          </a:p>
          <a:p>
            <a:pPr marL="0" indent="0" algn="just">
              <a:spcBef>
                <a:spcPts val="600"/>
              </a:spcBef>
              <a:buFont typeface="Monotype Sorts" charset="2"/>
              <a:buNone/>
              <a:defRPr/>
            </a:pPr>
            <a:r>
              <a:rPr lang="en-US" altLang="en-US"/>
              <a:t>0</a:t>
            </a:r>
            <a:r>
              <a:rPr lang="vi-VN" altLang="en-US" sz="2800"/>
              <a:t>, 4, </a:t>
            </a:r>
            <a:r>
              <a:rPr lang="en-US" altLang="en-US" sz="2800"/>
              <a:t>2</a:t>
            </a:r>
            <a:r>
              <a:rPr lang="vi-VN" altLang="en-US" sz="2800"/>
              <a:t>, 6, </a:t>
            </a:r>
            <a:r>
              <a:rPr lang="en-US" altLang="en-US" sz="2800"/>
              <a:t>3</a:t>
            </a:r>
            <a:r>
              <a:rPr lang="vi-VN" altLang="en-US" sz="2800"/>
              <a:t>,</a:t>
            </a:r>
          </a:p>
          <a:p>
            <a:pPr marL="0" indent="0" algn="just">
              <a:spcBef>
                <a:spcPts val="600"/>
              </a:spcBef>
              <a:buFont typeface="Monotype Sorts" charset="2"/>
              <a:buNone/>
              <a:defRPr/>
            </a:pPr>
            <a:r>
              <a:rPr lang="vi-VN" altLang="en-US" sz="2800"/>
              <a:t>1, 1, 1, 6, 1,</a:t>
            </a:r>
          </a:p>
          <a:p>
            <a:pPr marL="0" indent="0" algn="just">
              <a:spcBef>
                <a:spcPts val="600"/>
              </a:spcBef>
              <a:buFont typeface="Monotype Sorts" charset="2"/>
              <a:buNone/>
              <a:defRPr/>
            </a:pPr>
            <a:r>
              <a:rPr lang="vi-VN" altLang="en-US" sz="2800"/>
              <a:t>1, 1, 1, 6, 1,</a:t>
            </a:r>
          </a:p>
          <a:p>
            <a:pPr marL="0" indent="0" algn="just">
              <a:spcBef>
                <a:spcPts val="600"/>
              </a:spcBef>
              <a:buFont typeface="Monotype Sorts" charset="2"/>
              <a:buNone/>
              <a:defRPr/>
            </a:pPr>
            <a:r>
              <a:rPr lang="vi-VN" altLang="en-US" sz="2800"/>
              <a:t>1, 1, 1, 6, 1,</a:t>
            </a:r>
          </a:p>
          <a:p>
            <a:pPr marL="0" indent="0" algn="just">
              <a:spcBef>
                <a:spcPts val="600"/>
              </a:spcBef>
              <a:buFont typeface="Monotype Sorts" charset="2"/>
              <a:buNone/>
              <a:defRPr/>
            </a:pPr>
            <a:r>
              <a:rPr lang="vi-VN" altLang="en-US" sz="2800"/>
              <a:t>1</a:t>
            </a:r>
          </a:p>
        </p:txBody>
      </p:sp>
      <p:sp>
        <p:nvSpPr>
          <p:cNvPr id="4" name="Footer Placeholder 3">
            <a:extLst>
              <a:ext uri="{FF2B5EF4-FFF2-40B4-BE49-F238E27FC236}">
                <a16:creationId xmlns:a16="http://schemas.microsoft.com/office/drawing/2014/main" id="{24E20581-7E34-A719-3503-C96079FE3D05}"/>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BC37068E-FA71-7298-4DA1-190F4F83006B}"/>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F2FF7BC2-EFD6-8C29-FBB1-AAA9DA86053B}"/>
              </a:ext>
            </a:extLst>
          </p:cNvPr>
          <p:cNvSpPr>
            <a:spLocks noGrp="1"/>
          </p:cNvSpPr>
          <p:nvPr>
            <p:ph type="sldNum" sz="quarter" idx="12"/>
          </p:nvPr>
        </p:nvSpPr>
        <p:spPr/>
        <p:txBody>
          <a:bodyPr/>
          <a:lstStyle/>
          <a:p>
            <a:fld id="{D8B0B3AC-44A8-D142-AAF6-9A453466E1A4}" type="slidenum">
              <a:rPr lang="en-VN" smtClean="0"/>
              <a:pPr/>
              <a:t>18</a:t>
            </a:fld>
            <a:endParaRPr lang="en-VN" dirty="0"/>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752C7052-4551-B53D-AB56-931EB43D3162}"/>
                  </a:ext>
                </a:extLst>
              </p14:cNvPr>
              <p14:cNvContentPartPr/>
              <p14:nvPr/>
            </p14:nvContentPartPr>
            <p14:xfrm>
              <a:off x="2774422" y="3769331"/>
              <a:ext cx="124200" cy="13320"/>
            </p14:xfrm>
          </p:contentPart>
        </mc:Choice>
        <mc:Fallback xmlns="">
          <p:pic>
            <p:nvPicPr>
              <p:cNvPr id="18" name="Ink 17">
                <a:extLst>
                  <a:ext uri="{FF2B5EF4-FFF2-40B4-BE49-F238E27FC236}">
                    <a16:creationId xmlns:a16="http://schemas.microsoft.com/office/drawing/2014/main" id="{752C7052-4551-B53D-AB56-931EB43D3162}"/>
                  </a:ext>
                </a:extLst>
              </p:cNvPr>
              <p:cNvPicPr/>
              <p:nvPr/>
            </p:nvPicPr>
            <p:blipFill>
              <a:blip r:embed="rId3"/>
              <a:stretch>
                <a:fillRect/>
              </a:stretch>
            </p:blipFill>
            <p:spPr>
              <a:xfrm>
                <a:off x="2765448" y="3760568"/>
                <a:ext cx="141789" cy="30496"/>
              </a:xfrm>
              <a:prstGeom prst="rect">
                <a:avLst/>
              </a:prstGeom>
            </p:spPr>
          </p:pic>
        </mc:Fallback>
      </mc:AlternateContent>
    </p:spTree>
    <p:extLst>
      <p:ext uri="{BB962C8B-B14F-4D97-AF65-F5344CB8AC3E}">
        <p14:creationId xmlns:p14="http://schemas.microsoft.com/office/powerpoint/2010/main" val="1220494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VN" dirty="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3</a:t>
            </a:r>
          </a:p>
        </p:txBody>
      </p:sp>
    </p:spTree>
    <p:extLst>
      <p:ext uri="{BB962C8B-B14F-4D97-AF65-F5344CB8AC3E}">
        <p14:creationId xmlns:p14="http://schemas.microsoft.com/office/powerpoint/2010/main" val="124528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F477-8902-66DC-AD58-A8FE4DE27250}"/>
              </a:ext>
            </a:extLst>
          </p:cNvPr>
          <p:cNvSpPr>
            <a:spLocks noGrp="1"/>
          </p:cNvSpPr>
          <p:nvPr>
            <p:ph type="title"/>
          </p:nvPr>
        </p:nvSpPr>
        <p:spPr/>
        <p:txBody>
          <a:bodyPr>
            <a:normAutofit fontScale="90000"/>
          </a:bodyPr>
          <a:lstStyle/>
          <a:p>
            <a:r>
              <a:rPr lang="en-US"/>
              <a:t>Các nội dung đã học</a:t>
            </a:r>
          </a:p>
        </p:txBody>
      </p:sp>
      <p:sp>
        <p:nvSpPr>
          <p:cNvPr id="3" name="Content Placeholder 2">
            <a:extLst>
              <a:ext uri="{FF2B5EF4-FFF2-40B4-BE49-F238E27FC236}">
                <a16:creationId xmlns:a16="http://schemas.microsoft.com/office/drawing/2014/main" id="{E63ABEE1-9832-9466-6CBD-B896D9F92976}"/>
              </a:ext>
            </a:extLst>
          </p:cNvPr>
          <p:cNvSpPr>
            <a:spLocks noGrp="1"/>
          </p:cNvSpPr>
          <p:nvPr>
            <p:ph idx="1"/>
          </p:nvPr>
        </p:nvSpPr>
        <p:spPr/>
        <p:txBody>
          <a:bodyPr>
            <a:normAutofit fontScale="92500" lnSpcReduction="10000"/>
          </a:bodyPr>
          <a:lstStyle/>
          <a:p>
            <a:r>
              <a:rPr lang="vi-VN"/>
              <a:t>Chương 1: Tổng quan về hệ điều hành</a:t>
            </a:r>
          </a:p>
          <a:p>
            <a:r>
              <a:rPr lang="vi-VN"/>
              <a:t>Chương 2: Cấu trúc hệ điều hành</a:t>
            </a:r>
          </a:p>
          <a:p>
            <a:r>
              <a:rPr lang="vi-VN"/>
              <a:t>Chương 3: Quản lý tiến trình</a:t>
            </a:r>
          </a:p>
          <a:p>
            <a:r>
              <a:rPr lang="vi-VN"/>
              <a:t>Chương 4: Định thời CPU</a:t>
            </a:r>
          </a:p>
          <a:p>
            <a:r>
              <a:rPr lang="vi-VN"/>
              <a:t>Chương 5: Đồng bộ hoá tiến trình</a:t>
            </a:r>
          </a:p>
          <a:p>
            <a:r>
              <a:rPr lang="vi-VN"/>
              <a:t>Chương 6: Tắc nghẽn</a:t>
            </a:r>
          </a:p>
          <a:p>
            <a:r>
              <a:rPr lang="vi-VN"/>
              <a:t>Chương 7: Quản lý bộ nhớ</a:t>
            </a:r>
          </a:p>
          <a:p>
            <a:r>
              <a:rPr lang="vi-VN" b="1">
                <a:highlight>
                  <a:srgbClr val="FFFF00"/>
                </a:highlight>
              </a:rPr>
              <a:t>Chương 8: Bộ nhớ ảo</a:t>
            </a:r>
          </a:p>
          <a:p>
            <a:r>
              <a:rPr lang="vi-VN"/>
              <a:t>Chương 9: Hệ điều hành Linux và Hệ điều hành Windows</a:t>
            </a:r>
          </a:p>
        </p:txBody>
      </p:sp>
      <p:sp>
        <p:nvSpPr>
          <p:cNvPr id="4" name="Footer Placeholder 3">
            <a:extLst>
              <a:ext uri="{FF2B5EF4-FFF2-40B4-BE49-F238E27FC236}">
                <a16:creationId xmlns:a16="http://schemas.microsoft.com/office/drawing/2014/main" id="{0BE271FB-8326-38F0-1991-0BB54BA2B8B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A14BE49-2D04-EF63-940A-5C4A3270576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A35F63BB-5576-D837-CA77-FD4FB5E3C6B9}"/>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2384618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lstStyle/>
          <a:p>
            <a:r>
              <a:rPr lang="vi-VN" altLang="en-US" sz="4000"/>
              <a:t>Các giải thuật thay trang</a:t>
            </a:r>
            <a:endParaRPr lang="en-VN" dirty="0"/>
          </a:p>
        </p:txBody>
      </p:sp>
      <p:sp>
        <p:nvSpPr>
          <p:cNvPr id="7" name="Content Placeholder 6">
            <a:extLst>
              <a:ext uri="{FF2B5EF4-FFF2-40B4-BE49-F238E27FC236}">
                <a16:creationId xmlns:a16="http://schemas.microsoft.com/office/drawing/2014/main" id="{25B3C474-B34C-4C10-5AF0-C5948BFEBFAF}"/>
              </a:ext>
            </a:extLst>
          </p:cNvPr>
          <p:cNvSpPr>
            <a:spLocks noGrp="1"/>
          </p:cNvSpPr>
          <p:nvPr>
            <p:ph idx="1"/>
          </p:nvPr>
        </p:nvSpPr>
        <p:spPr/>
        <p:txBody>
          <a:bodyPr>
            <a:normAutofit fontScale="92500" lnSpcReduction="20000"/>
          </a:bodyPr>
          <a:lstStyle/>
          <a:p>
            <a:pPr>
              <a:lnSpc>
                <a:spcPct val="150000"/>
              </a:lnSpc>
              <a:spcBef>
                <a:spcPts val="1000"/>
              </a:spcBef>
            </a:pPr>
            <a:r>
              <a:rPr lang="en-US" altLang="en-US" sz="3000"/>
              <a:t>Giải thuật thay trang FIFO</a:t>
            </a:r>
          </a:p>
          <a:p>
            <a:pPr>
              <a:lnSpc>
                <a:spcPct val="150000"/>
              </a:lnSpc>
              <a:spcBef>
                <a:spcPts val="1000"/>
              </a:spcBef>
            </a:pPr>
            <a:r>
              <a:rPr lang="en-US" sz="3000"/>
              <a:t>Giải thuật thay trang OPT</a:t>
            </a:r>
          </a:p>
          <a:p>
            <a:pPr>
              <a:lnSpc>
                <a:spcPct val="150000"/>
              </a:lnSpc>
              <a:spcBef>
                <a:spcPts val="1000"/>
              </a:spcBef>
            </a:pPr>
            <a:r>
              <a:rPr lang="en-US" sz="3000"/>
              <a:t>Giải thuật thay trang LRU</a:t>
            </a:r>
          </a:p>
          <a:p>
            <a:pPr>
              <a:lnSpc>
                <a:spcPct val="150000"/>
              </a:lnSpc>
              <a:spcBef>
                <a:spcPts val="1000"/>
              </a:spcBef>
            </a:pPr>
            <a:r>
              <a:rPr lang="vi-VN" sz="3000"/>
              <a:t>Các dữ liệu cần biết ban đầu:</a:t>
            </a:r>
          </a:p>
          <a:p>
            <a:pPr lvl="1">
              <a:lnSpc>
                <a:spcPct val="150000"/>
              </a:lnSpc>
              <a:spcBef>
                <a:spcPts val="1000"/>
              </a:spcBef>
            </a:pPr>
            <a:r>
              <a:rPr lang="vi-VN" sz="2600"/>
              <a:t>Số khung trang</a:t>
            </a:r>
          </a:p>
          <a:p>
            <a:pPr lvl="1">
              <a:lnSpc>
                <a:spcPct val="150000"/>
              </a:lnSpc>
              <a:spcBef>
                <a:spcPts val="1000"/>
              </a:spcBef>
            </a:pPr>
            <a:r>
              <a:rPr lang="vi-VN" sz="2600"/>
              <a:t>Tình trạng ban đầu</a:t>
            </a:r>
          </a:p>
          <a:p>
            <a:pPr lvl="1">
              <a:lnSpc>
                <a:spcPct val="150000"/>
              </a:lnSpc>
              <a:spcBef>
                <a:spcPts val="1000"/>
              </a:spcBef>
            </a:pPr>
            <a:r>
              <a:rPr lang="vi-VN" sz="2600"/>
              <a:t>Chuỗi tham chiếu</a:t>
            </a:r>
          </a:p>
          <a:p>
            <a:pPr>
              <a:lnSpc>
                <a:spcPct val="150000"/>
              </a:lnSpc>
              <a:spcBef>
                <a:spcPts val="1000"/>
              </a:spcBef>
            </a:pPr>
            <a:endParaRPr lang="en-US" sz="3000"/>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extLst>
      <p:ext uri="{BB962C8B-B14F-4D97-AF65-F5344CB8AC3E}">
        <p14:creationId xmlns:p14="http://schemas.microsoft.com/office/powerpoint/2010/main" val="414214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7344-2549-F278-CB6D-24054B2EEFA0}"/>
              </a:ext>
            </a:extLst>
          </p:cNvPr>
          <p:cNvSpPr>
            <a:spLocks noGrp="1"/>
          </p:cNvSpPr>
          <p:nvPr>
            <p:ph type="title"/>
          </p:nvPr>
        </p:nvSpPr>
        <p:spPr/>
        <p:txBody>
          <a:bodyPr>
            <a:normAutofit fontScale="90000"/>
          </a:bodyPr>
          <a:lstStyle/>
          <a:p>
            <a:r>
              <a:rPr lang="en-US"/>
              <a:t>Giải thuật thay trang FIFO</a:t>
            </a:r>
          </a:p>
        </p:txBody>
      </p:sp>
      <p:sp>
        <p:nvSpPr>
          <p:cNvPr id="3" name="Content Placeholder 2">
            <a:extLst>
              <a:ext uri="{FF2B5EF4-FFF2-40B4-BE49-F238E27FC236}">
                <a16:creationId xmlns:a16="http://schemas.microsoft.com/office/drawing/2014/main" id="{7B6F9345-F6AF-1107-D336-F17E23334A47}"/>
              </a:ext>
            </a:extLst>
          </p:cNvPr>
          <p:cNvSpPr>
            <a:spLocks noGrp="1"/>
          </p:cNvSpPr>
          <p:nvPr>
            <p:ph idx="1"/>
          </p:nvPr>
        </p:nvSpPr>
        <p:spPr/>
        <p:txBody>
          <a:bodyPr/>
          <a:lstStyle/>
          <a:p>
            <a:r>
              <a:rPr lang="en-US"/>
              <a:t>Xét một tiến trình có 8 trang và chuỗi tham chiếu bộ nhớ cần truy xuất như sau:</a:t>
            </a:r>
          </a:p>
          <a:p>
            <a:pPr marL="0" indent="0" algn="ctr">
              <a:buNone/>
            </a:pPr>
            <a:r>
              <a:rPr lang="en-US" altLang="en-US" b="1">
                <a:solidFill>
                  <a:srgbClr val="FF0000"/>
                </a:solidFill>
              </a:rPr>
              <a:t>7,0,1,2,0,3,0,4,2,3,0,3,2,1,2,0,1,7,0,1</a:t>
            </a:r>
            <a:endParaRPr lang="en-US"/>
          </a:p>
          <a:p>
            <a:r>
              <a:rPr lang="en-US"/>
              <a:t>Số khung trang là 3 frames</a:t>
            </a:r>
          </a:p>
          <a:p>
            <a:r>
              <a:rPr lang="en-US"/>
              <a:t>Ban đầu các khung trang đều trống</a:t>
            </a:r>
          </a:p>
        </p:txBody>
      </p:sp>
      <p:sp>
        <p:nvSpPr>
          <p:cNvPr id="4" name="Footer Placeholder 3">
            <a:extLst>
              <a:ext uri="{FF2B5EF4-FFF2-40B4-BE49-F238E27FC236}">
                <a16:creationId xmlns:a16="http://schemas.microsoft.com/office/drawing/2014/main" id="{7D786A84-65E8-C835-5E07-BBC5C9DE3743}"/>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EEC1C9B7-C443-5E5C-7452-9925A404FAF2}"/>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957CA39B-A983-825C-FF3B-E3EDF5072599}"/>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extLst>
      <p:ext uri="{BB962C8B-B14F-4D97-AF65-F5344CB8AC3E}">
        <p14:creationId xmlns:p14="http://schemas.microsoft.com/office/powerpoint/2010/main" val="1263025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7344-2549-F278-CB6D-24054B2EEFA0}"/>
              </a:ext>
            </a:extLst>
          </p:cNvPr>
          <p:cNvSpPr>
            <a:spLocks noGrp="1"/>
          </p:cNvSpPr>
          <p:nvPr>
            <p:ph type="title"/>
          </p:nvPr>
        </p:nvSpPr>
        <p:spPr/>
        <p:txBody>
          <a:bodyPr>
            <a:normAutofit fontScale="90000"/>
          </a:bodyPr>
          <a:lstStyle/>
          <a:p>
            <a:r>
              <a:rPr lang="en-US"/>
              <a:t>Giải thuật thay trang FIFO</a:t>
            </a:r>
          </a:p>
        </p:txBody>
      </p:sp>
      <p:sp>
        <p:nvSpPr>
          <p:cNvPr id="3" name="Content Placeholder 2">
            <a:extLst>
              <a:ext uri="{FF2B5EF4-FFF2-40B4-BE49-F238E27FC236}">
                <a16:creationId xmlns:a16="http://schemas.microsoft.com/office/drawing/2014/main" id="{7B6F9345-F6AF-1107-D336-F17E23334A47}"/>
              </a:ext>
            </a:extLst>
          </p:cNvPr>
          <p:cNvSpPr>
            <a:spLocks noGrp="1"/>
          </p:cNvSpPr>
          <p:nvPr>
            <p:ph idx="1"/>
          </p:nvPr>
        </p:nvSpPr>
        <p:spPr/>
        <p:txBody>
          <a:bodyPr/>
          <a:lstStyle/>
          <a:p>
            <a:pPr marL="0" indent="0">
              <a:buNone/>
            </a:pPr>
            <a:r>
              <a:rPr lang="en-US"/>
              <a:t>Giải thuật thay trang FIFO sẽ thay thế trang nhớ có thời gian vào sớm nhất trong các trang nhớ trong 3 khung trang</a:t>
            </a:r>
          </a:p>
        </p:txBody>
      </p:sp>
      <p:sp>
        <p:nvSpPr>
          <p:cNvPr id="4" name="Footer Placeholder 3">
            <a:extLst>
              <a:ext uri="{FF2B5EF4-FFF2-40B4-BE49-F238E27FC236}">
                <a16:creationId xmlns:a16="http://schemas.microsoft.com/office/drawing/2014/main" id="{7D786A84-65E8-C835-5E07-BBC5C9DE3743}"/>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EEC1C9B7-C443-5E5C-7452-9925A404FAF2}"/>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957CA39B-A983-825C-FF3B-E3EDF5072599}"/>
              </a:ext>
            </a:extLst>
          </p:cNvPr>
          <p:cNvSpPr>
            <a:spLocks noGrp="1"/>
          </p:cNvSpPr>
          <p:nvPr>
            <p:ph type="sldNum" sz="quarter" idx="12"/>
          </p:nvPr>
        </p:nvSpPr>
        <p:spPr/>
        <p:txBody>
          <a:bodyPr/>
          <a:lstStyle/>
          <a:p>
            <a:fld id="{D8B0B3AC-44A8-D142-AAF6-9A453466E1A4}" type="slidenum">
              <a:rPr lang="en-VN" smtClean="0"/>
              <a:pPr/>
              <a:t>22</a:t>
            </a:fld>
            <a:endParaRPr lang="en-VN" dirty="0"/>
          </a:p>
        </p:txBody>
      </p:sp>
      <p:pic>
        <p:nvPicPr>
          <p:cNvPr id="7" name="Picture 5" descr="image.png">
            <a:extLst>
              <a:ext uri="{FF2B5EF4-FFF2-40B4-BE49-F238E27FC236}">
                <a16:creationId xmlns:a16="http://schemas.microsoft.com/office/drawing/2014/main" id="{4B58EDBE-1B1B-F6CD-D2FA-9BBD11172D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3183" y="2456369"/>
            <a:ext cx="10834827" cy="32058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D19DEDB2-6016-33FD-C37E-56BAF6F590AB}"/>
                  </a:ext>
                </a:extLst>
              </p14:cNvPr>
              <p14:cNvContentPartPr/>
              <p14:nvPr/>
            </p14:nvContentPartPr>
            <p14:xfrm>
              <a:off x="1364662" y="2640371"/>
              <a:ext cx="23400" cy="11160"/>
            </p14:xfrm>
          </p:contentPart>
        </mc:Choice>
        <mc:Fallback xmlns="">
          <p:pic>
            <p:nvPicPr>
              <p:cNvPr id="22" name="Ink 21">
                <a:extLst>
                  <a:ext uri="{FF2B5EF4-FFF2-40B4-BE49-F238E27FC236}">
                    <a16:creationId xmlns:a16="http://schemas.microsoft.com/office/drawing/2014/main" id="{D19DEDB2-6016-33FD-C37E-56BAF6F590AB}"/>
                  </a:ext>
                </a:extLst>
              </p:cNvPr>
              <p:cNvPicPr/>
              <p:nvPr/>
            </p:nvPicPr>
            <p:blipFill>
              <a:blip r:embed="rId4"/>
              <a:stretch>
                <a:fillRect/>
              </a:stretch>
            </p:blipFill>
            <p:spPr>
              <a:xfrm>
                <a:off x="1355662" y="2631371"/>
                <a:ext cx="410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8" name="Ink 37">
                <a:extLst>
                  <a:ext uri="{FF2B5EF4-FFF2-40B4-BE49-F238E27FC236}">
                    <a16:creationId xmlns:a16="http://schemas.microsoft.com/office/drawing/2014/main" id="{7DFA782B-2B3A-2DFA-F243-C31AC8FF3239}"/>
                  </a:ext>
                </a:extLst>
              </p14:cNvPr>
              <p14:cNvContentPartPr/>
              <p14:nvPr/>
            </p14:nvContentPartPr>
            <p14:xfrm>
              <a:off x="2044488" y="2596516"/>
              <a:ext cx="30960" cy="18720"/>
            </p14:xfrm>
          </p:contentPart>
        </mc:Choice>
        <mc:Fallback xmlns="">
          <p:pic>
            <p:nvPicPr>
              <p:cNvPr id="38" name="Ink 37">
                <a:extLst>
                  <a:ext uri="{FF2B5EF4-FFF2-40B4-BE49-F238E27FC236}">
                    <a16:creationId xmlns:a16="http://schemas.microsoft.com/office/drawing/2014/main" id="{7DFA782B-2B3A-2DFA-F243-C31AC8FF3239}"/>
                  </a:ext>
                </a:extLst>
              </p:cNvPr>
              <p:cNvPicPr/>
              <p:nvPr/>
            </p:nvPicPr>
            <p:blipFill>
              <a:blip r:embed="rId6"/>
              <a:stretch>
                <a:fillRect/>
              </a:stretch>
            </p:blipFill>
            <p:spPr>
              <a:xfrm>
                <a:off x="2035488" y="2587516"/>
                <a:ext cx="4860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8" name="Ink 27">
                <a:extLst>
                  <a:ext uri="{FF2B5EF4-FFF2-40B4-BE49-F238E27FC236}">
                    <a16:creationId xmlns:a16="http://schemas.microsoft.com/office/drawing/2014/main" id="{A68A8681-C3C6-4229-19A3-62242D487943}"/>
                  </a:ext>
                </a:extLst>
              </p14:cNvPr>
              <p14:cNvContentPartPr/>
              <p14:nvPr/>
            </p14:nvContentPartPr>
            <p14:xfrm>
              <a:off x="1072848" y="1264876"/>
              <a:ext cx="8640" cy="27360"/>
            </p14:xfrm>
          </p:contentPart>
        </mc:Choice>
        <mc:Fallback xmlns="">
          <p:pic>
            <p:nvPicPr>
              <p:cNvPr id="28" name="Ink 27">
                <a:extLst>
                  <a:ext uri="{FF2B5EF4-FFF2-40B4-BE49-F238E27FC236}">
                    <a16:creationId xmlns:a16="http://schemas.microsoft.com/office/drawing/2014/main" id="{A68A8681-C3C6-4229-19A3-62242D487943}"/>
                  </a:ext>
                </a:extLst>
              </p:cNvPr>
              <p:cNvPicPr/>
              <p:nvPr/>
            </p:nvPicPr>
            <p:blipFill>
              <a:blip r:embed="rId8"/>
              <a:stretch>
                <a:fillRect/>
              </a:stretch>
            </p:blipFill>
            <p:spPr>
              <a:xfrm>
                <a:off x="1063848" y="1256236"/>
                <a:ext cx="262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6E2BE58A-B113-997E-62FE-26DDA0FFB13E}"/>
                  </a:ext>
                </a:extLst>
              </p14:cNvPr>
              <p14:cNvContentPartPr/>
              <p14:nvPr/>
            </p14:nvContentPartPr>
            <p14:xfrm>
              <a:off x="1458622" y="4995851"/>
              <a:ext cx="1440" cy="4320"/>
            </p14:xfrm>
          </p:contentPart>
        </mc:Choice>
        <mc:Fallback xmlns="">
          <p:pic>
            <p:nvPicPr>
              <p:cNvPr id="27" name="Ink 26">
                <a:extLst>
                  <a:ext uri="{FF2B5EF4-FFF2-40B4-BE49-F238E27FC236}">
                    <a16:creationId xmlns:a16="http://schemas.microsoft.com/office/drawing/2014/main" id="{6E2BE58A-B113-997E-62FE-26DDA0FFB13E}"/>
                  </a:ext>
                </a:extLst>
              </p:cNvPr>
              <p:cNvPicPr/>
              <p:nvPr/>
            </p:nvPicPr>
            <p:blipFill>
              <a:blip r:embed="rId28"/>
              <a:stretch>
                <a:fillRect/>
              </a:stretch>
            </p:blipFill>
            <p:spPr>
              <a:xfrm>
                <a:off x="1449982" y="4987211"/>
                <a:ext cx="1908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59" name="Ink 58">
                <a:extLst>
                  <a:ext uri="{FF2B5EF4-FFF2-40B4-BE49-F238E27FC236}">
                    <a16:creationId xmlns:a16="http://schemas.microsoft.com/office/drawing/2014/main" id="{25F20C10-A195-3C90-226E-D5513C658044}"/>
                  </a:ext>
                </a:extLst>
              </p14:cNvPr>
              <p14:cNvContentPartPr/>
              <p14:nvPr/>
            </p14:nvContentPartPr>
            <p14:xfrm>
              <a:off x="3456768" y="4064596"/>
              <a:ext cx="360" cy="360"/>
            </p14:xfrm>
          </p:contentPart>
        </mc:Choice>
        <mc:Fallback xmlns="">
          <p:pic>
            <p:nvPicPr>
              <p:cNvPr id="59" name="Ink 58">
                <a:extLst>
                  <a:ext uri="{FF2B5EF4-FFF2-40B4-BE49-F238E27FC236}">
                    <a16:creationId xmlns:a16="http://schemas.microsoft.com/office/drawing/2014/main" id="{25F20C10-A195-3C90-226E-D5513C658044}"/>
                  </a:ext>
                </a:extLst>
              </p:cNvPr>
              <p:cNvPicPr/>
              <p:nvPr/>
            </p:nvPicPr>
            <p:blipFill>
              <a:blip r:embed="rId56"/>
              <a:stretch>
                <a:fillRect/>
              </a:stretch>
            </p:blipFill>
            <p:spPr>
              <a:xfrm>
                <a:off x="3448128" y="405595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3" name="Ink 12">
                <a:extLst>
                  <a:ext uri="{FF2B5EF4-FFF2-40B4-BE49-F238E27FC236}">
                    <a16:creationId xmlns:a16="http://schemas.microsoft.com/office/drawing/2014/main" id="{2CA8A3EF-7182-933D-5F02-7FD84A9DC233}"/>
                  </a:ext>
                </a:extLst>
              </p14:cNvPr>
              <p14:cNvContentPartPr/>
              <p14:nvPr/>
            </p14:nvContentPartPr>
            <p14:xfrm>
              <a:off x="2975088" y="3297436"/>
              <a:ext cx="52920" cy="37440"/>
            </p14:xfrm>
          </p:contentPart>
        </mc:Choice>
        <mc:Fallback xmlns="">
          <p:pic>
            <p:nvPicPr>
              <p:cNvPr id="13" name="Ink 12">
                <a:extLst>
                  <a:ext uri="{FF2B5EF4-FFF2-40B4-BE49-F238E27FC236}">
                    <a16:creationId xmlns:a16="http://schemas.microsoft.com/office/drawing/2014/main" id="{2CA8A3EF-7182-933D-5F02-7FD84A9DC233}"/>
                  </a:ext>
                </a:extLst>
              </p:cNvPr>
              <p:cNvPicPr/>
              <p:nvPr/>
            </p:nvPicPr>
            <p:blipFill>
              <a:blip r:embed="rId58"/>
              <a:stretch>
                <a:fillRect/>
              </a:stretch>
            </p:blipFill>
            <p:spPr>
              <a:xfrm>
                <a:off x="2966088" y="3288796"/>
                <a:ext cx="705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5" name="Ink 84">
                <a:extLst>
                  <a:ext uri="{FF2B5EF4-FFF2-40B4-BE49-F238E27FC236}">
                    <a16:creationId xmlns:a16="http://schemas.microsoft.com/office/drawing/2014/main" id="{EEB9FB57-9B92-09ED-11CD-ABE123F3C073}"/>
                  </a:ext>
                </a:extLst>
              </p14:cNvPr>
              <p14:cNvContentPartPr/>
              <p14:nvPr/>
            </p14:nvContentPartPr>
            <p14:xfrm>
              <a:off x="5644128" y="2950036"/>
              <a:ext cx="28080" cy="55800"/>
            </p14:xfrm>
          </p:contentPart>
        </mc:Choice>
        <mc:Fallback xmlns="">
          <p:pic>
            <p:nvPicPr>
              <p:cNvPr id="85" name="Ink 84">
                <a:extLst>
                  <a:ext uri="{FF2B5EF4-FFF2-40B4-BE49-F238E27FC236}">
                    <a16:creationId xmlns:a16="http://schemas.microsoft.com/office/drawing/2014/main" id="{EEB9FB57-9B92-09ED-11CD-ABE123F3C073}"/>
                  </a:ext>
                </a:extLst>
              </p:cNvPr>
              <p:cNvPicPr/>
              <p:nvPr/>
            </p:nvPicPr>
            <p:blipFill>
              <a:blip r:embed="rId91"/>
              <a:stretch>
                <a:fillRect/>
              </a:stretch>
            </p:blipFill>
            <p:spPr>
              <a:xfrm>
                <a:off x="5635488" y="2941036"/>
                <a:ext cx="45720" cy="73440"/>
              </a:xfrm>
              <a:prstGeom prst="rect">
                <a:avLst/>
              </a:prstGeom>
            </p:spPr>
          </p:pic>
        </mc:Fallback>
      </mc:AlternateContent>
      <p:grpSp>
        <p:nvGrpSpPr>
          <p:cNvPr id="94" name="Group 93">
            <a:extLst>
              <a:ext uri="{FF2B5EF4-FFF2-40B4-BE49-F238E27FC236}">
                <a16:creationId xmlns:a16="http://schemas.microsoft.com/office/drawing/2014/main" id="{F68DD66B-2DA7-E55F-8345-E85AB3AC7A31}"/>
              </a:ext>
            </a:extLst>
          </p:cNvPr>
          <p:cNvGrpSpPr/>
          <p:nvPr/>
        </p:nvGrpSpPr>
        <p:grpSpPr>
          <a:xfrm>
            <a:off x="7912128" y="3527476"/>
            <a:ext cx="447840" cy="139320"/>
            <a:chOff x="7912128" y="3527476"/>
            <a:chExt cx="447840" cy="139320"/>
          </a:xfrm>
        </p:grpSpPr>
        <mc:AlternateContent xmlns:mc="http://schemas.openxmlformats.org/markup-compatibility/2006" xmlns:p14="http://schemas.microsoft.com/office/powerpoint/2010/main">
          <mc:Choice Requires="p14">
            <p:contentPart p14:bwMode="auto" r:id="rId92">
              <p14:nvContentPartPr>
                <p14:cNvPr id="91" name="Ink 90">
                  <a:extLst>
                    <a:ext uri="{FF2B5EF4-FFF2-40B4-BE49-F238E27FC236}">
                      <a16:creationId xmlns:a16="http://schemas.microsoft.com/office/drawing/2014/main" id="{30ACA200-2F7B-7913-EA99-D4DFCF990419}"/>
                    </a:ext>
                  </a:extLst>
                </p14:cNvPr>
                <p14:cNvContentPartPr/>
                <p14:nvPr/>
              </p14:nvContentPartPr>
              <p14:xfrm>
                <a:off x="7912128" y="3527476"/>
                <a:ext cx="19440" cy="26640"/>
              </p14:xfrm>
            </p:contentPart>
          </mc:Choice>
          <mc:Fallback xmlns="">
            <p:pic>
              <p:nvPicPr>
                <p:cNvPr id="91" name="Ink 90">
                  <a:extLst>
                    <a:ext uri="{FF2B5EF4-FFF2-40B4-BE49-F238E27FC236}">
                      <a16:creationId xmlns:a16="http://schemas.microsoft.com/office/drawing/2014/main" id="{30ACA200-2F7B-7913-EA99-D4DFCF990419}"/>
                    </a:ext>
                  </a:extLst>
                </p:cNvPr>
                <p:cNvPicPr/>
                <p:nvPr/>
              </p:nvPicPr>
              <p:blipFill>
                <a:blip r:embed="rId105"/>
                <a:stretch>
                  <a:fillRect/>
                </a:stretch>
              </p:blipFill>
              <p:spPr>
                <a:xfrm>
                  <a:off x="7903488" y="3518476"/>
                  <a:ext cx="3708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92" name="Ink 91">
                  <a:extLst>
                    <a:ext uri="{FF2B5EF4-FFF2-40B4-BE49-F238E27FC236}">
                      <a16:creationId xmlns:a16="http://schemas.microsoft.com/office/drawing/2014/main" id="{DDE50262-7EA8-EDA2-006A-638A105B1534}"/>
                    </a:ext>
                  </a:extLst>
                </p14:cNvPr>
                <p14:cNvContentPartPr/>
                <p14:nvPr/>
              </p14:nvContentPartPr>
              <p14:xfrm>
                <a:off x="8342328" y="3661756"/>
                <a:ext cx="17640" cy="5040"/>
              </p14:xfrm>
            </p:contentPart>
          </mc:Choice>
          <mc:Fallback xmlns="">
            <p:pic>
              <p:nvPicPr>
                <p:cNvPr id="92" name="Ink 91">
                  <a:extLst>
                    <a:ext uri="{FF2B5EF4-FFF2-40B4-BE49-F238E27FC236}">
                      <a16:creationId xmlns:a16="http://schemas.microsoft.com/office/drawing/2014/main" id="{DDE50262-7EA8-EDA2-006A-638A105B1534}"/>
                    </a:ext>
                  </a:extLst>
                </p:cNvPr>
                <p:cNvPicPr/>
                <p:nvPr/>
              </p:nvPicPr>
              <p:blipFill>
                <a:blip r:embed="rId107"/>
                <a:stretch>
                  <a:fillRect/>
                </a:stretch>
              </p:blipFill>
              <p:spPr>
                <a:xfrm>
                  <a:off x="8333688" y="3653116"/>
                  <a:ext cx="35280" cy="22680"/>
                </a:xfrm>
                <a:prstGeom prst="rect">
                  <a:avLst/>
                </a:prstGeom>
              </p:spPr>
            </p:pic>
          </mc:Fallback>
        </mc:AlternateContent>
      </p:grpSp>
    </p:spTree>
    <p:extLst>
      <p:ext uri="{BB962C8B-B14F-4D97-AF65-F5344CB8AC3E}">
        <p14:creationId xmlns:p14="http://schemas.microsoft.com/office/powerpoint/2010/main" val="2834093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297-88F7-126D-2F7B-7B112FA1DC7B}"/>
              </a:ext>
            </a:extLst>
          </p:cNvPr>
          <p:cNvSpPr>
            <a:spLocks noGrp="1"/>
          </p:cNvSpPr>
          <p:nvPr>
            <p:ph type="title"/>
          </p:nvPr>
        </p:nvSpPr>
        <p:spPr/>
        <p:txBody>
          <a:bodyPr>
            <a:normAutofit fontScale="90000"/>
          </a:bodyPr>
          <a:lstStyle/>
          <a:p>
            <a:r>
              <a:rPr lang="en-US"/>
              <a:t>Nghịch lý Belady</a:t>
            </a:r>
          </a:p>
        </p:txBody>
      </p:sp>
      <p:sp>
        <p:nvSpPr>
          <p:cNvPr id="4" name="Footer Placeholder 3">
            <a:extLst>
              <a:ext uri="{FF2B5EF4-FFF2-40B4-BE49-F238E27FC236}">
                <a16:creationId xmlns:a16="http://schemas.microsoft.com/office/drawing/2014/main" id="{11BC0109-A851-64FD-5BF6-C969724F895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84313898-733B-6CC0-23F3-04A9A6C9C75C}"/>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AC87558C-1233-347D-5E2C-CD3F4539F732}"/>
              </a:ext>
            </a:extLst>
          </p:cNvPr>
          <p:cNvSpPr>
            <a:spLocks noGrp="1"/>
          </p:cNvSpPr>
          <p:nvPr>
            <p:ph type="sldNum" sz="quarter" idx="12"/>
          </p:nvPr>
        </p:nvSpPr>
        <p:spPr/>
        <p:txBody>
          <a:bodyPr/>
          <a:lstStyle/>
          <a:p>
            <a:fld id="{D8B0B3AC-44A8-D142-AAF6-9A453466E1A4}" type="slidenum">
              <a:rPr lang="en-VN" smtClean="0"/>
              <a:pPr/>
              <a:t>23</a:t>
            </a:fld>
            <a:endParaRPr lang="en-VN" dirty="0"/>
          </a:p>
        </p:txBody>
      </p:sp>
      <p:pic>
        <p:nvPicPr>
          <p:cNvPr id="7" name="Picture 6" descr="image.png">
            <a:extLst>
              <a:ext uri="{FF2B5EF4-FFF2-40B4-BE49-F238E27FC236}">
                <a16:creationId xmlns:a16="http://schemas.microsoft.com/office/drawing/2014/main" id="{4BCC4392-28B0-4734-87BA-92D4DD4D86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8298" y="955123"/>
            <a:ext cx="6243638" cy="527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052928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36297-88F7-126D-2F7B-7B112FA1DC7B}"/>
              </a:ext>
            </a:extLst>
          </p:cNvPr>
          <p:cNvSpPr>
            <a:spLocks noGrp="1"/>
          </p:cNvSpPr>
          <p:nvPr>
            <p:ph type="title"/>
          </p:nvPr>
        </p:nvSpPr>
        <p:spPr/>
        <p:txBody>
          <a:bodyPr>
            <a:normAutofit fontScale="90000"/>
          </a:bodyPr>
          <a:lstStyle/>
          <a:p>
            <a:r>
              <a:rPr lang="en-US"/>
              <a:t>Nghịch lý Belady (tt)</a:t>
            </a:r>
          </a:p>
        </p:txBody>
      </p:sp>
      <p:sp>
        <p:nvSpPr>
          <p:cNvPr id="4" name="Footer Placeholder 3">
            <a:extLst>
              <a:ext uri="{FF2B5EF4-FFF2-40B4-BE49-F238E27FC236}">
                <a16:creationId xmlns:a16="http://schemas.microsoft.com/office/drawing/2014/main" id="{11BC0109-A851-64FD-5BF6-C969724F895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84313898-733B-6CC0-23F3-04A9A6C9C75C}"/>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AC87558C-1233-347D-5E2C-CD3F4539F732}"/>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
        <p:nvSpPr>
          <p:cNvPr id="8" name="TextBox 1">
            <a:extLst>
              <a:ext uri="{FF2B5EF4-FFF2-40B4-BE49-F238E27FC236}">
                <a16:creationId xmlns:a16="http://schemas.microsoft.com/office/drawing/2014/main" id="{CE209C0E-D2A8-7FBD-20F8-DADC73173BE8}"/>
              </a:ext>
            </a:extLst>
          </p:cNvPr>
          <p:cNvSpPr txBox="1">
            <a:spLocks noChangeArrowheads="1"/>
          </p:cNvSpPr>
          <p:nvPr/>
        </p:nvSpPr>
        <p:spPr bwMode="auto">
          <a:xfrm>
            <a:off x="2752617" y="5425393"/>
            <a:ext cx="729596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vi-VN" altLang="en-US" sz="2500">
                <a:latin typeface="+mn-lt"/>
                <a:cs typeface="Times New Roman" panose="02020603050405020304" pitchFamily="18" charset="0"/>
              </a:rPr>
              <a:t>Bất thường (anomaly) Belady: số page fault tăng mặc dầu quá trình đã được cấp nhiều frame hơn.</a:t>
            </a:r>
          </a:p>
        </p:txBody>
      </p:sp>
      <p:pic>
        <p:nvPicPr>
          <p:cNvPr id="9" name="Picture 1" descr="9_13.pdf">
            <a:extLst>
              <a:ext uri="{FF2B5EF4-FFF2-40B4-BE49-F238E27FC236}">
                <a16:creationId xmlns:a16="http://schemas.microsoft.com/office/drawing/2014/main" id="{29CC5707-AD76-B27B-6F98-326F3AC464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7738" y="972218"/>
            <a:ext cx="6325717" cy="452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2561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5E40-DD76-1965-7310-1C32FBD579A9}"/>
              </a:ext>
            </a:extLst>
          </p:cNvPr>
          <p:cNvSpPr>
            <a:spLocks noGrp="1"/>
          </p:cNvSpPr>
          <p:nvPr>
            <p:ph type="title"/>
          </p:nvPr>
        </p:nvSpPr>
        <p:spPr/>
        <p:txBody>
          <a:bodyPr>
            <a:normAutofit fontScale="90000"/>
          </a:bodyPr>
          <a:lstStyle/>
          <a:p>
            <a:r>
              <a:rPr lang="en-US"/>
              <a:t>Giải thuật thay trang OPT</a:t>
            </a:r>
          </a:p>
        </p:txBody>
      </p:sp>
      <p:sp>
        <p:nvSpPr>
          <p:cNvPr id="3" name="Content Placeholder 2">
            <a:extLst>
              <a:ext uri="{FF2B5EF4-FFF2-40B4-BE49-F238E27FC236}">
                <a16:creationId xmlns:a16="http://schemas.microsoft.com/office/drawing/2014/main" id="{D2A10B64-1D14-E5C8-F049-42BD06AB4A88}"/>
              </a:ext>
            </a:extLst>
          </p:cNvPr>
          <p:cNvSpPr>
            <a:spLocks noGrp="1"/>
          </p:cNvSpPr>
          <p:nvPr>
            <p:ph idx="1"/>
          </p:nvPr>
        </p:nvSpPr>
        <p:spPr/>
        <p:txBody>
          <a:bodyPr/>
          <a:lstStyle/>
          <a:p>
            <a:pPr marL="0" indent="0">
              <a:buNone/>
            </a:pPr>
            <a:r>
              <a:rPr lang="vi-VN"/>
              <a:t>Giải thuật thay trang OPT</a:t>
            </a:r>
            <a:r>
              <a:rPr lang="en-US"/>
              <a:t> sẽ t</a:t>
            </a:r>
            <a:r>
              <a:rPr lang="vi-VN"/>
              <a:t>hay thế trang nhớ sẽ được tham chiếu trễ nhất trong tương lai</a:t>
            </a:r>
            <a:r>
              <a:rPr lang="en-US"/>
              <a:t> -&gt; cần phải biết trước các trang sẽ được tham chiếu trong tương lai</a:t>
            </a:r>
          </a:p>
        </p:txBody>
      </p:sp>
      <p:sp>
        <p:nvSpPr>
          <p:cNvPr id="4" name="Footer Placeholder 3">
            <a:extLst>
              <a:ext uri="{FF2B5EF4-FFF2-40B4-BE49-F238E27FC236}">
                <a16:creationId xmlns:a16="http://schemas.microsoft.com/office/drawing/2014/main" id="{0B64D8F2-CA23-48AD-F8D6-B36FA300D53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1CD47D34-D150-F581-DA67-E39DD0A33C09}"/>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CE2CBB34-2D43-139E-D8C8-4D3BB20E47B5}"/>
              </a:ext>
            </a:extLst>
          </p:cNvPr>
          <p:cNvSpPr>
            <a:spLocks noGrp="1"/>
          </p:cNvSpPr>
          <p:nvPr>
            <p:ph type="sldNum" sz="quarter" idx="12"/>
          </p:nvPr>
        </p:nvSpPr>
        <p:spPr/>
        <p:txBody>
          <a:bodyPr/>
          <a:lstStyle/>
          <a:p>
            <a:fld id="{D8B0B3AC-44A8-D142-AAF6-9A453466E1A4}" type="slidenum">
              <a:rPr lang="en-VN" smtClean="0"/>
              <a:pPr/>
              <a:t>25</a:t>
            </a:fld>
            <a:endParaRPr lang="en-VN" dirty="0"/>
          </a:p>
        </p:txBody>
      </p:sp>
      <p:pic>
        <p:nvPicPr>
          <p:cNvPr id="8" name="Picture 7">
            <a:extLst>
              <a:ext uri="{FF2B5EF4-FFF2-40B4-BE49-F238E27FC236}">
                <a16:creationId xmlns:a16="http://schemas.microsoft.com/office/drawing/2014/main" id="{74206D2F-C0A3-5313-ACE8-77954EFC11A5}"/>
              </a:ext>
            </a:extLst>
          </p:cNvPr>
          <p:cNvPicPr>
            <a:picLocks noChangeAspect="1"/>
          </p:cNvPicPr>
          <p:nvPr/>
        </p:nvPicPr>
        <p:blipFill>
          <a:blip r:embed="rId2"/>
          <a:stretch>
            <a:fillRect/>
          </a:stretch>
        </p:blipFill>
        <p:spPr>
          <a:xfrm>
            <a:off x="1615658" y="2609783"/>
            <a:ext cx="9712999" cy="2809337"/>
          </a:xfrm>
          <a:prstGeom prst="rect">
            <a:avLst/>
          </a:prstGeom>
        </p:spPr>
      </p:pic>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34181097-E29D-95A4-D650-5516235918DD}"/>
                  </a:ext>
                </a:extLst>
              </p14:cNvPr>
              <p14:cNvContentPartPr/>
              <p14:nvPr/>
            </p14:nvContentPartPr>
            <p14:xfrm>
              <a:off x="3935833" y="2956916"/>
              <a:ext cx="360" cy="360"/>
            </p14:xfrm>
          </p:contentPart>
        </mc:Choice>
        <mc:Fallback xmlns="">
          <p:pic>
            <p:nvPicPr>
              <p:cNvPr id="19" name="Ink 18">
                <a:extLst>
                  <a:ext uri="{FF2B5EF4-FFF2-40B4-BE49-F238E27FC236}">
                    <a16:creationId xmlns:a16="http://schemas.microsoft.com/office/drawing/2014/main" id="{34181097-E29D-95A4-D650-5516235918DD}"/>
                  </a:ext>
                </a:extLst>
              </p:cNvPr>
              <p:cNvPicPr/>
              <p:nvPr/>
            </p:nvPicPr>
            <p:blipFill>
              <a:blip r:embed="rId22"/>
              <a:stretch>
                <a:fillRect/>
              </a:stretch>
            </p:blipFill>
            <p:spPr>
              <a:xfrm>
                <a:off x="3927193" y="294827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14A15179-084B-BE65-C3C9-B8BE2E72AEF8}"/>
                  </a:ext>
                </a:extLst>
              </p14:cNvPr>
              <p14:cNvContentPartPr/>
              <p14:nvPr/>
            </p14:nvContentPartPr>
            <p14:xfrm>
              <a:off x="4003873" y="5044196"/>
              <a:ext cx="360" cy="360"/>
            </p14:xfrm>
          </p:contentPart>
        </mc:Choice>
        <mc:Fallback xmlns="">
          <p:pic>
            <p:nvPicPr>
              <p:cNvPr id="20" name="Ink 19">
                <a:extLst>
                  <a:ext uri="{FF2B5EF4-FFF2-40B4-BE49-F238E27FC236}">
                    <a16:creationId xmlns:a16="http://schemas.microsoft.com/office/drawing/2014/main" id="{14A15179-084B-BE65-C3C9-B8BE2E72AEF8}"/>
                  </a:ext>
                </a:extLst>
              </p:cNvPr>
              <p:cNvPicPr/>
              <p:nvPr/>
            </p:nvPicPr>
            <p:blipFill>
              <a:blip r:embed="rId22"/>
              <a:stretch>
                <a:fillRect/>
              </a:stretch>
            </p:blipFill>
            <p:spPr>
              <a:xfrm>
                <a:off x="3994873" y="503519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DE2304CE-D250-1ED3-9B3E-98E8AFD92F7D}"/>
                  </a:ext>
                </a:extLst>
              </p14:cNvPr>
              <p14:cNvContentPartPr/>
              <p14:nvPr/>
            </p14:nvContentPartPr>
            <p14:xfrm>
              <a:off x="6298153" y="2987516"/>
              <a:ext cx="22320" cy="22680"/>
            </p14:xfrm>
          </p:contentPart>
        </mc:Choice>
        <mc:Fallback xmlns="">
          <p:pic>
            <p:nvPicPr>
              <p:cNvPr id="33" name="Ink 32">
                <a:extLst>
                  <a:ext uri="{FF2B5EF4-FFF2-40B4-BE49-F238E27FC236}">
                    <a16:creationId xmlns:a16="http://schemas.microsoft.com/office/drawing/2014/main" id="{DE2304CE-D250-1ED3-9B3E-98E8AFD92F7D}"/>
                  </a:ext>
                </a:extLst>
              </p:cNvPr>
              <p:cNvPicPr/>
              <p:nvPr/>
            </p:nvPicPr>
            <p:blipFill>
              <a:blip r:embed="rId47"/>
              <a:stretch>
                <a:fillRect/>
              </a:stretch>
            </p:blipFill>
            <p:spPr>
              <a:xfrm>
                <a:off x="6289513" y="2978516"/>
                <a:ext cx="3996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A56E4465-6CCE-1064-6EC1-04009E64601C}"/>
                  </a:ext>
                </a:extLst>
              </p14:cNvPr>
              <p14:cNvContentPartPr/>
              <p14:nvPr/>
            </p14:nvContentPartPr>
            <p14:xfrm>
              <a:off x="9529442" y="4101710"/>
              <a:ext cx="5400" cy="25920"/>
            </p14:xfrm>
          </p:contentPart>
        </mc:Choice>
        <mc:Fallback xmlns="">
          <p:pic>
            <p:nvPicPr>
              <p:cNvPr id="46" name="Ink 45">
                <a:extLst>
                  <a:ext uri="{FF2B5EF4-FFF2-40B4-BE49-F238E27FC236}">
                    <a16:creationId xmlns:a16="http://schemas.microsoft.com/office/drawing/2014/main" id="{A56E4465-6CCE-1064-6EC1-04009E64601C}"/>
                  </a:ext>
                </a:extLst>
              </p:cNvPr>
              <p:cNvPicPr/>
              <p:nvPr/>
            </p:nvPicPr>
            <p:blipFill>
              <a:blip r:embed="rId59"/>
              <a:stretch>
                <a:fillRect/>
              </a:stretch>
            </p:blipFill>
            <p:spPr>
              <a:xfrm>
                <a:off x="9520802" y="4092710"/>
                <a:ext cx="2304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9" name="Ink 48">
                <a:extLst>
                  <a:ext uri="{FF2B5EF4-FFF2-40B4-BE49-F238E27FC236}">
                    <a16:creationId xmlns:a16="http://schemas.microsoft.com/office/drawing/2014/main" id="{F1AB72E8-D90A-5D5B-7D02-9AAA77DB2CDC}"/>
                  </a:ext>
                </a:extLst>
              </p14:cNvPr>
              <p14:cNvContentPartPr/>
              <p14:nvPr/>
            </p14:nvContentPartPr>
            <p14:xfrm>
              <a:off x="9845522" y="3439310"/>
              <a:ext cx="13320" cy="1800"/>
            </p14:xfrm>
          </p:contentPart>
        </mc:Choice>
        <mc:Fallback xmlns="">
          <p:pic>
            <p:nvPicPr>
              <p:cNvPr id="49" name="Ink 48">
                <a:extLst>
                  <a:ext uri="{FF2B5EF4-FFF2-40B4-BE49-F238E27FC236}">
                    <a16:creationId xmlns:a16="http://schemas.microsoft.com/office/drawing/2014/main" id="{F1AB72E8-D90A-5D5B-7D02-9AAA77DB2CDC}"/>
                  </a:ext>
                </a:extLst>
              </p:cNvPr>
              <p:cNvPicPr/>
              <p:nvPr/>
            </p:nvPicPr>
            <p:blipFill>
              <a:blip r:embed="rId65"/>
              <a:stretch>
                <a:fillRect/>
              </a:stretch>
            </p:blipFill>
            <p:spPr>
              <a:xfrm>
                <a:off x="9836882" y="3430670"/>
                <a:ext cx="30960" cy="19440"/>
              </a:xfrm>
              <a:prstGeom prst="rect">
                <a:avLst/>
              </a:prstGeom>
            </p:spPr>
          </p:pic>
        </mc:Fallback>
      </mc:AlternateContent>
    </p:spTree>
    <p:extLst>
      <p:ext uri="{BB962C8B-B14F-4D97-AF65-F5344CB8AC3E}">
        <p14:creationId xmlns:p14="http://schemas.microsoft.com/office/powerpoint/2010/main" val="725685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5E40-DD76-1965-7310-1C32FBD579A9}"/>
              </a:ext>
            </a:extLst>
          </p:cNvPr>
          <p:cNvSpPr>
            <a:spLocks noGrp="1"/>
          </p:cNvSpPr>
          <p:nvPr>
            <p:ph type="title"/>
          </p:nvPr>
        </p:nvSpPr>
        <p:spPr/>
        <p:txBody>
          <a:bodyPr>
            <a:normAutofit fontScale="90000"/>
          </a:bodyPr>
          <a:lstStyle/>
          <a:p>
            <a:r>
              <a:rPr lang="en-US"/>
              <a:t>Giải thuật thay trang LRU</a:t>
            </a:r>
          </a:p>
        </p:txBody>
      </p:sp>
      <p:sp>
        <p:nvSpPr>
          <p:cNvPr id="11" name="Content Placeholder 10">
            <a:extLst>
              <a:ext uri="{FF2B5EF4-FFF2-40B4-BE49-F238E27FC236}">
                <a16:creationId xmlns:a16="http://schemas.microsoft.com/office/drawing/2014/main" id="{F848EFED-62E9-A89B-A877-AD236C25403B}"/>
              </a:ext>
            </a:extLst>
          </p:cNvPr>
          <p:cNvSpPr>
            <a:spLocks noGrp="1"/>
          </p:cNvSpPr>
          <p:nvPr>
            <p:ph idx="1"/>
          </p:nvPr>
        </p:nvSpPr>
        <p:spPr>
          <a:xfrm>
            <a:off x="1142796" y="1171794"/>
            <a:ext cx="10515600" cy="5160527"/>
          </a:xfrm>
        </p:spPr>
        <p:txBody>
          <a:bodyPr>
            <a:normAutofit/>
          </a:bodyPr>
          <a:lstStyle/>
          <a:p>
            <a:pPr algn="just"/>
            <a:r>
              <a:rPr lang="vi-VN" sz="2700"/>
              <a:t>Mỗi trang được ghi nhận (trong bảng phân trang) thời điểm được tham chiếu ⇒ trang LRU là trang nhớ có thời điểm tham chiếu nhỏ nhất (OS tốn chi phí tìm kiếm trang nhớ LRU này mỗi khi có page fault) </a:t>
            </a:r>
          </a:p>
          <a:p>
            <a:pPr algn="just"/>
            <a:r>
              <a:rPr lang="vi-VN" sz="2700"/>
              <a:t>Do vậy, LRU cần sự hỗ trợ của phần cứng và chi phí cho việc tìm kiếm. Ít CPU cung cấp đủ sự hỗ trợ phần cứng cho giải thuật LRU</a:t>
            </a:r>
            <a:endParaRPr lang="en-US" sz="2700"/>
          </a:p>
        </p:txBody>
      </p:sp>
      <p:sp>
        <p:nvSpPr>
          <p:cNvPr id="4" name="Footer Placeholder 3">
            <a:extLst>
              <a:ext uri="{FF2B5EF4-FFF2-40B4-BE49-F238E27FC236}">
                <a16:creationId xmlns:a16="http://schemas.microsoft.com/office/drawing/2014/main" id="{0B64D8F2-CA23-48AD-F8D6-B36FA300D53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1CD47D34-D150-F581-DA67-E39DD0A33C09}"/>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CE2CBB34-2D43-139E-D8C8-4D3BB20E47B5}"/>
              </a:ext>
            </a:extLst>
          </p:cNvPr>
          <p:cNvSpPr>
            <a:spLocks noGrp="1"/>
          </p:cNvSpPr>
          <p:nvPr>
            <p:ph type="sldNum" sz="quarter" idx="12"/>
          </p:nvPr>
        </p:nvSpPr>
        <p:spPr/>
        <p:txBody>
          <a:bodyPr/>
          <a:lstStyle/>
          <a:p>
            <a:fld id="{D8B0B3AC-44A8-D142-AAF6-9A453466E1A4}" type="slidenum">
              <a:rPr lang="en-VN" smtClean="0"/>
              <a:pPr/>
              <a:t>26</a:t>
            </a:fld>
            <a:endParaRPr lang="en-VN" dirty="0"/>
          </a:p>
        </p:txBody>
      </p:sp>
      <p:pic>
        <p:nvPicPr>
          <p:cNvPr id="9" name="Picture 8">
            <a:extLst>
              <a:ext uri="{FF2B5EF4-FFF2-40B4-BE49-F238E27FC236}">
                <a16:creationId xmlns:a16="http://schemas.microsoft.com/office/drawing/2014/main" id="{172A3170-48AC-4B34-F301-11E7C0B90EFA}"/>
              </a:ext>
            </a:extLst>
          </p:cNvPr>
          <p:cNvPicPr>
            <a:picLocks noChangeAspect="1"/>
          </p:cNvPicPr>
          <p:nvPr/>
        </p:nvPicPr>
        <p:blipFill>
          <a:blip r:embed="rId2"/>
          <a:stretch>
            <a:fillRect/>
          </a:stretch>
        </p:blipFill>
        <p:spPr>
          <a:xfrm>
            <a:off x="1805909" y="3730232"/>
            <a:ext cx="9189373" cy="2610211"/>
          </a:xfrm>
          <a:prstGeom prst="rect">
            <a:avLst/>
          </a:prstGeom>
        </p:spPr>
      </p:pic>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AEAAF18B-452A-C8D9-D843-24C29899178E}"/>
                  </a:ext>
                </a:extLst>
              </p14:cNvPr>
              <p14:cNvContentPartPr/>
              <p14:nvPr/>
            </p14:nvContentPartPr>
            <p14:xfrm>
              <a:off x="10996010" y="1941013"/>
              <a:ext cx="419400" cy="27000"/>
            </p14:xfrm>
          </p:contentPart>
        </mc:Choice>
        <mc:Fallback xmlns="">
          <p:pic>
            <p:nvPicPr>
              <p:cNvPr id="16" name="Ink 15">
                <a:extLst>
                  <a:ext uri="{FF2B5EF4-FFF2-40B4-BE49-F238E27FC236}">
                    <a16:creationId xmlns:a16="http://schemas.microsoft.com/office/drawing/2014/main" id="{AEAAF18B-452A-C8D9-D843-24C29899178E}"/>
                  </a:ext>
                </a:extLst>
              </p:cNvPr>
              <p:cNvPicPr/>
              <p:nvPr/>
            </p:nvPicPr>
            <p:blipFill>
              <a:blip r:embed="rId12"/>
              <a:stretch>
                <a:fillRect/>
              </a:stretch>
            </p:blipFill>
            <p:spPr>
              <a:xfrm>
                <a:off x="10987010" y="1932013"/>
                <a:ext cx="437040" cy="44640"/>
              </a:xfrm>
              <a:prstGeom prst="rect">
                <a:avLst/>
              </a:prstGeom>
            </p:spPr>
          </p:pic>
        </mc:Fallback>
      </mc:AlternateContent>
    </p:spTree>
    <p:extLst>
      <p:ext uri="{BB962C8B-B14F-4D97-AF65-F5344CB8AC3E}">
        <p14:creationId xmlns:p14="http://schemas.microsoft.com/office/powerpoint/2010/main" val="2325952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15E40-DD76-1965-7310-1C32FBD579A9}"/>
              </a:ext>
            </a:extLst>
          </p:cNvPr>
          <p:cNvSpPr>
            <a:spLocks noGrp="1"/>
          </p:cNvSpPr>
          <p:nvPr>
            <p:ph type="title"/>
          </p:nvPr>
        </p:nvSpPr>
        <p:spPr/>
        <p:txBody>
          <a:bodyPr>
            <a:normAutofit fontScale="90000"/>
          </a:bodyPr>
          <a:lstStyle/>
          <a:p>
            <a:r>
              <a:rPr lang="en-US"/>
              <a:t>LRU và FIFO</a:t>
            </a:r>
          </a:p>
        </p:txBody>
      </p:sp>
      <p:sp>
        <p:nvSpPr>
          <p:cNvPr id="10" name="Content Placeholder 9">
            <a:extLst>
              <a:ext uri="{FF2B5EF4-FFF2-40B4-BE49-F238E27FC236}">
                <a16:creationId xmlns:a16="http://schemas.microsoft.com/office/drawing/2014/main" id="{CB3C8D04-B6E4-6003-F2BD-76BFFA06AA71}"/>
              </a:ext>
            </a:extLst>
          </p:cNvPr>
          <p:cNvSpPr>
            <a:spLocks noGrp="1"/>
          </p:cNvSpPr>
          <p:nvPr>
            <p:ph idx="1"/>
          </p:nvPr>
        </p:nvSpPr>
        <p:spPr/>
        <p:txBody>
          <a:bodyPr/>
          <a:lstStyle/>
          <a:p>
            <a:pPr marL="0" indent="0">
              <a:buNone/>
            </a:pPr>
            <a:r>
              <a:rPr lang="vi-VN" altLang="en-US" sz="2800"/>
              <a:t>So sánh các giải thuật thay trang LRU và FIFO</a:t>
            </a:r>
          </a:p>
          <a:p>
            <a:pPr marL="0" indent="0">
              <a:buNone/>
            </a:pPr>
            <a:endParaRPr lang="en-US"/>
          </a:p>
        </p:txBody>
      </p:sp>
      <p:sp>
        <p:nvSpPr>
          <p:cNvPr id="4" name="Footer Placeholder 3">
            <a:extLst>
              <a:ext uri="{FF2B5EF4-FFF2-40B4-BE49-F238E27FC236}">
                <a16:creationId xmlns:a16="http://schemas.microsoft.com/office/drawing/2014/main" id="{0B64D8F2-CA23-48AD-F8D6-B36FA300D53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1CD47D34-D150-F581-DA67-E39DD0A33C09}"/>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CE2CBB34-2D43-139E-D8C8-4D3BB20E47B5}"/>
              </a:ext>
            </a:extLst>
          </p:cNvPr>
          <p:cNvSpPr>
            <a:spLocks noGrp="1"/>
          </p:cNvSpPr>
          <p:nvPr>
            <p:ph type="sldNum" sz="quarter" idx="12"/>
          </p:nvPr>
        </p:nvSpPr>
        <p:spPr/>
        <p:txBody>
          <a:bodyPr/>
          <a:lstStyle/>
          <a:p>
            <a:fld id="{D8B0B3AC-44A8-D142-AAF6-9A453466E1A4}" type="slidenum">
              <a:rPr lang="en-VN" smtClean="0"/>
              <a:pPr/>
              <a:t>27</a:t>
            </a:fld>
            <a:endParaRPr lang="en-VN" dirty="0"/>
          </a:p>
        </p:txBody>
      </p:sp>
      <p:pic>
        <p:nvPicPr>
          <p:cNvPr id="12" name="Picture 5" descr="image.png">
            <a:extLst>
              <a:ext uri="{FF2B5EF4-FFF2-40B4-BE49-F238E27FC236}">
                <a16:creationId xmlns:a16="http://schemas.microsoft.com/office/drawing/2014/main" id="{83BE2DE8-A098-8140-DCB9-A9D201E2BF2C}"/>
              </a:ext>
            </a:extLst>
          </p:cNvPr>
          <p:cNvPicPr>
            <a:picLocks noChangeAspect="1"/>
          </p:cNvPicPr>
          <p:nvPr/>
        </p:nvPicPr>
        <p:blipFill>
          <a:blip r:embed="rId2">
            <a:extLst>
              <a:ext uri="{28A0092B-C50C-407E-A947-70E740481C1C}">
                <a14:useLocalDpi xmlns:a14="http://schemas.microsoft.com/office/drawing/2010/main" val="0"/>
              </a:ext>
            </a:extLst>
          </a:blip>
          <a:srcRect t="12836" b="6416"/>
          <a:stretch>
            <a:fillRect/>
          </a:stretch>
        </p:blipFill>
        <p:spPr bwMode="auto">
          <a:xfrm>
            <a:off x="1142797" y="2392018"/>
            <a:ext cx="10141267" cy="3444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795525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cấp phát Frames</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4</a:t>
            </a:r>
            <a:endParaRPr lang="en-VN" dirty="0"/>
          </a:p>
        </p:txBody>
      </p:sp>
    </p:spTree>
    <p:extLst>
      <p:ext uri="{BB962C8B-B14F-4D97-AF65-F5344CB8AC3E}">
        <p14:creationId xmlns:p14="http://schemas.microsoft.com/office/powerpoint/2010/main" val="1038177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vi-VN"/>
              <a:t>Số lượng frame cấp cho process</a:t>
            </a:r>
            <a:endParaRPr lang="en-VN" dirty="0"/>
          </a:p>
        </p:txBody>
      </p:sp>
      <p:sp>
        <p:nvSpPr>
          <p:cNvPr id="7" name="Content Placeholder 6">
            <a:extLst>
              <a:ext uri="{FF2B5EF4-FFF2-40B4-BE49-F238E27FC236}">
                <a16:creationId xmlns:a16="http://schemas.microsoft.com/office/drawing/2014/main" id="{7F7C378A-BBB0-6C3D-9592-AD63573B59C4}"/>
              </a:ext>
            </a:extLst>
          </p:cNvPr>
          <p:cNvSpPr>
            <a:spLocks noGrp="1"/>
          </p:cNvSpPr>
          <p:nvPr>
            <p:ph idx="1"/>
          </p:nvPr>
        </p:nvSpPr>
        <p:spPr/>
        <p:txBody>
          <a:bodyPr>
            <a:normAutofit fontScale="85000" lnSpcReduction="20000"/>
          </a:bodyPr>
          <a:lstStyle/>
          <a:p>
            <a:r>
              <a:rPr lang="vi-VN"/>
              <a:t>OS phải quyết định cấp cho mỗi process bao nhiêu frame.</a:t>
            </a:r>
          </a:p>
          <a:p>
            <a:pPr lvl="1"/>
            <a:r>
              <a:rPr lang="vi-VN"/>
              <a:t>Cấp ít frame        ⇒ nhiều page fault </a:t>
            </a:r>
          </a:p>
          <a:p>
            <a:pPr lvl="1"/>
            <a:r>
              <a:rPr lang="vi-VN"/>
              <a:t>Cấp nhiều frame ⇒ giảm mức độ multiprogramming</a:t>
            </a:r>
          </a:p>
          <a:p>
            <a:r>
              <a:rPr lang="vi-VN"/>
              <a:t>Chiến lược cấp phát tĩnh (fixed-allocation)</a:t>
            </a:r>
          </a:p>
          <a:p>
            <a:pPr lvl="1"/>
            <a:r>
              <a:rPr lang="vi-VN"/>
              <a:t>Số frame cấp cho mỗi process không đổi, được xác định vào thời điểm loading và có thể tùy thuộc vào từng ứng dụng (kích thước của nó,…)</a:t>
            </a:r>
          </a:p>
          <a:p>
            <a:r>
              <a:rPr lang="vi-VN"/>
              <a:t>Chiến lược cấp phát động (variable-allocation)</a:t>
            </a:r>
          </a:p>
          <a:p>
            <a:pPr lvl="1"/>
            <a:r>
              <a:rPr lang="vi-VN"/>
              <a:t>Số frame cấp cho mỗi process có thể thay đổi trong khi nó chạy</a:t>
            </a:r>
          </a:p>
          <a:p>
            <a:pPr lvl="2"/>
            <a:r>
              <a:rPr lang="vi-VN"/>
              <a:t>Nếu tỷ lệ page-fault cao  ⇒ cấp thêm frame</a:t>
            </a:r>
          </a:p>
          <a:p>
            <a:pPr lvl="2"/>
            <a:r>
              <a:rPr lang="vi-VN"/>
              <a:t>Nếu tỷ lệ page-fault thấp ⇒ giảm bớt frame</a:t>
            </a:r>
          </a:p>
          <a:p>
            <a:pPr lvl="1"/>
            <a:r>
              <a:rPr lang="vi-VN"/>
              <a:t>OS phải mất chi phí để ước định các process</a:t>
            </a:r>
          </a:p>
          <a:p>
            <a:endParaRPr lang="en-US"/>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27245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
        <p:nvSpPr>
          <p:cNvPr id="3" name="Text Placeholder 2">
            <a:extLst>
              <a:ext uri="{FF2B5EF4-FFF2-40B4-BE49-F238E27FC236}">
                <a16:creationId xmlns:a16="http://schemas.microsoft.com/office/drawing/2014/main" id="{2B4CC069-E19E-B22C-6D85-1188A3E8F06F}"/>
              </a:ext>
            </a:extLst>
          </p:cNvPr>
          <p:cNvSpPr>
            <a:spLocks noGrp="1"/>
          </p:cNvSpPr>
          <p:nvPr>
            <p:ph type="body" sz="quarter" idx="13"/>
          </p:nvPr>
        </p:nvSpPr>
        <p:spPr/>
        <p:txBody>
          <a:bodyPr>
            <a:normAutofit/>
          </a:bodyPr>
          <a:lstStyle/>
          <a:p>
            <a:pPr>
              <a:defRPr/>
            </a:pPr>
            <a:r>
              <a:rPr lang="en-US" sz="2600"/>
              <a:t>Hiểu được các khái niệm tổng quan về bộ nhớ ảo</a:t>
            </a:r>
          </a:p>
          <a:p>
            <a:pPr>
              <a:defRPr/>
            </a:pPr>
            <a:r>
              <a:rPr lang="en-US" sz="2600"/>
              <a:t>Hiểu và vận dụng các kỹ thuật cài đặt bộ nhớ ảo demand paging</a:t>
            </a:r>
          </a:p>
          <a:p>
            <a:pPr>
              <a:defRPr/>
            </a:pPr>
            <a:r>
              <a:rPr lang="en-US" sz="2600"/>
              <a:t>Hiểu được một số vấn đề đề trong bộ nhớ ảo như: frames và thrashing</a:t>
            </a:r>
          </a:p>
        </p:txBody>
      </p:sp>
    </p:spTree>
    <p:extLst>
      <p:ext uri="{BB962C8B-B14F-4D97-AF65-F5344CB8AC3E}">
        <p14:creationId xmlns:p14="http://schemas.microsoft.com/office/powerpoint/2010/main" val="275992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EF99-10D5-3FEA-445D-374D9B1ADF37}"/>
              </a:ext>
            </a:extLst>
          </p:cNvPr>
          <p:cNvSpPr>
            <a:spLocks noGrp="1"/>
          </p:cNvSpPr>
          <p:nvPr>
            <p:ph type="title"/>
          </p:nvPr>
        </p:nvSpPr>
        <p:spPr/>
        <p:txBody>
          <a:bodyPr>
            <a:normAutofit fontScale="90000"/>
          </a:bodyPr>
          <a:lstStyle/>
          <a:p>
            <a:r>
              <a:rPr lang="en-US"/>
              <a:t>Chiến lược cấp phát tĩnh</a:t>
            </a:r>
          </a:p>
        </p:txBody>
      </p:sp>
      <p:sp>
        <p:nvSpPr>
          <p:cNvPr id="3" name="Content Placeholder 2">
            <a:extLst>
              <a:ext uri="{FF2B5EF4-FFF2-40B4-BE49-F238E27FC236}">
                <a16:creationId xmlns:a16="http://schemas.microsoft.com/office/drawing/2014/main" id="{DD5D5B03-DF9E-B83D-E445-C4EBA639D8E8}"/>
              </a:ext>
            </a:extLst>
          </p:cNvPr>
          <p:cNvSpPr>
            <a:spLocks noGrp="1"/>
          </p:cNvSpPr>
          <p:nvPr>
            <p:ph idx="1"/>
          </p:nvPr>
        </p:nvSpPr>
        <p:spPr/>
        <p:txBody>
          <a:bodyPr>
            <a:normAutofit fontScale="70000" lnSpcReduction="20000"/>
          </a:bodyPr>
          <a:lstStyle/>
          <a:p>
            <a:pPr>
              <a:lnSpc>
                <a:spcPct val="120000"/>
              </a:lnSpc>
            </a:pPr>
            <a:r>
              <a:rPr lang="vi-VN" dirty="0"/>
              <a:t>Cấp phát bằng nhau: Ví dụ, có 100 frame và 5 process → mỗi process được 20 frame</a:t>
            </a:r>
          </a:p>
          <a:p>
            <a:pPr>
              <a:lnSpc>
                <a:spcPct val="120000"/>
              </a:lnSpc>
            </a:pPr>
            <a:r>
              <a:rPr lang="vi-VN" dirty="0"/>
              <a:t>Cấp phát theo tỉ lệ: dựa vào kích thước process</a:t>
            </a:r>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en-US" dirty="0"/>
          </a:p>
          <a:p>
            <a:r>
              <a:rPr lang="vi-VN" dirty="0"/>
              <a:t>Cấp phát theo độ ưu tiê</a:t>
            </a:r>
            <a:r>
              <a:rPr lang="en-US" dirty="0"/>
              <a:t>n</a:t>
            </a:r>
          </a:p>
        </p:txBody>
      </p:sp>
      <p:sp>
        <p:nvSpPr>
          <p:cNvPr id="4" name="Footer Placeholder 3">
            <a:extLst>
              <a:ext uri="{FF2B5EF4-FFF2-40B4-BE49-F238E27FC236}">
                <a16:creationId xmlns:a16="http://schemas.microsoft.com/office/drawing/2014/main" id="{7117E7AF-ADA3-CBCF-C1B5-5EACB4808E7E}"/>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128A260E-6ADF-745A-CF93-2EE612A95920}"/>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258E4865-D538-0A3E-6606-F6335C9A2DC6}"/>
              </a:ext>
            </a:extLst>
          </p:cNvPr>
          <p:cNvSpPr>
            <a:spLocks noGrp="1"/>
          </p:cNvSpPr>
          <p:nvPr>
            <p:ph type="sldNum" sz="quarter" idx="12"/>
          </p:nvPr>
        </p:nvSpPr>
        <p:spPr/>
        <p:txBody>
          <a:bodyPr/>
          <a:lstStyle/>
          <a:p>
            <a:fld id="{D8B0B3AC-44A8-D142-AAF6-9A453466E1A4}" type="slidenum">
              <a:rPr lang="en-VN" smtClean="0"/>
              <a:pPr/>
              <a:t>30</a:t>
            </a:fld>
            <a:endParaRPr lang="en-VN" dirty="0"/>
          </a:p>
        </p:txBody>
      </p:sp>
      <p:pic>
        <p:nvPicPr>
          <p:cNvPr id="7" name="Picture 5" descr="image.pdf">
            <a:extLst>
              <a:ext uri="{FF2B5EF4-FFF2-40B4-BE49-F238E27FC236}">
                <a16:creationId xmlns:a16="http://schemas.microsoft.com/office/drawing/2014/main" id="{E2BD4694-E68B-4846-D21D-09C83B79D82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4668" y="2719816"/>
            <a:ext cx="3335338" cy="322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descr="image.pdf">
            <a:extLst>
              <a:ext uri="{FF2B5EF4-FFF2-40B4-BE49-F238E27FC236}">
                <a16:creationId xmlns:a16="http://schemas.microsoft.com/office/drawing/2014/main" id="{5EFFB2AF-EA34-C239-45A1-3E115769966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80714" y="2719816"/>
            <a:ext cx="2585352" cy="2837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1">
            <a:extLst>
              <a:ext uri="{FF2B5EF4-FFF2-40B4-BE49-F238E27FC236}">
                <a16:creationId xmlns:a16="http://schemas.microsoft.com/office/drawing/2014/main" id="{81964B13-4F2B-79E6-59C2-42D8FA3818CC}"/>
              </a:ext>
            </a:extLst>
          </p:cNvPr>
          <p:cNvSpPr txBox="1">
            <a:spLocks noChangeArrowheads="1"/>
          </p:cNvSpPr>
          <p:nvPr/>
        </p:nvSpPr>
        <p:spPr bwMode="auto">
          <a:xfrm>
            <a:off x="6435393" y="2684891"/>
            <a:ext cx="993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dirty="0" err="1">
                <a:latin typeface="Arial" panose="020B0604020202020204" pitchFamily="34" charset="0"/>
                <a:cs typeface="Arial" panose="020B0604020202020204" pitchFamily="34" charset="0"/>
              </a:rPr>
              <a:t>Ví</a:t>
            </a:r>
            <a:r>
              <a:rPr kumimoji="0" lang="en-US" altLang="en-US" sz="2200" dirty="0">
                <a:latin typeface="Arial" panose="020B0604020202020204" pitchFamily="34" charset="0"/>
                <a:cs typeface="Arial" panose="020B0604020202020204" pitchFamily="34" charset="0"/>
              </a:rPr>
              <a:t> </a:t>
            </a:r>
            <a:r>
              <a:rPr kumimoji="0" lang="en-US" altLang="en-US" sz="2200" dirty="0" err="1">
                <a:latin typeface="Arial" panose="020B0604020202020204" pitchFamily="34" charset="0"/>
                <a:cs typeface="Arial" panose="020B0604020202020204" pitchFamily="34" charset="0"/>
              </a:rPr>
              <a:t>dụ</a:t>
            </a:r>
            <a:r>
              <a:rPr kumimoji="0" lang="en-US" altLang="en-US" sz="22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8025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Thrashing</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US"/>
              <a:t>5</a:t>
            </a:r>
            <a:endParaRPr lang="en-VN" dirty="0"/>
          </a:p>
        </p:txBody>
      </p:sp>
    </p:spTree>
    <p:extLst>
      <p:ext uri="{BB962C8B-B14F-4D97-AF65-F5344CB8AC3E}">
        <p14:creationId xmlns:p14="http://schemas.microsoft.com/office/powerpoint/2010/main" val="2891409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C8F8E-BA61-9EEF-297C-5610F99732CD}"/>
              </a:ext>
            </a:extLst>
          </p:cNvPr>
          <p:cNvSpPr>
            <a:spLocks noGrp="1"/>
          </p:cNvSpPr>
          <p:nvPr>
            <p:ph type="title"/>
          </p:nvPr>
        </p:nvSpPr>
        <p:spPr/>
        <p:txBody>
          <a:bodyPr>
            <a:normAutofit fontScale="90000"/>
          </a:bodyPr>
          <a:lstStyle/>
          <a:p>
            <a:r>
              <a:rPr lang="en-US"/>
              <a:t>Trì trệ trên toàn bộ hệ thống</a:t>
            </a:r>
          </a:p>
        </p:txBody>
      </p:sp>
      <p:sp>
        <p:nvSpPr>
          <p:cNvPr id="3" name="Content Placeholder 2">
            <a:extLst>
              <a:ext uri="{FF2B5EF4-FFF2-40B4-BE49-F238E27FC236}">
                <a16:creationId xmlns:a16="http://schemas.microsoft.com/office/drawing/2014/main" id="{9F0521A1-8E4F-03F8-31C7-231636886638}"/>
              </a:ext>
            </a:extLst>
          </p:cNvPr>
          <p:cNvSpPr>
            <a:spLocks noGrp="1"/>
          </p:cNvSpPr>
          <p:nvPr>
            <p:ph idx="1"/>
          </p:nvPr>
        </p:nvSpPr>
        <p:spPr/>
        <p:txBody>
          <a:bodyPr/>
          <a:lstStyle/>
          <a:p>
            <a:r>
              <a:rPr lang="vi-VN"/>
              <a:t>Nếu một process không có đủ số frame cần thiết thì tỉ số page faults/sec rất cao. </a:t>
            </a:r>
          </a:p>
          <a:p>
            <a:r>
              <a:rPr lang="vi-VN"/>
              <a:t>Thrashing: hiện tượng các trang nhớ của một process bị hoán chuyển vào/ra liên tục.</a:t>
            </a:r>
          </a:p>
          <a:p>
            <a:endParaRPr lang="en-US"/>
          </a:p>
        </p:txBody>
      </p:sp>
      <p:sp>
        <p:nvSpPr>
          <p:cNvPr id="4" name="Footer Placeholder 3">
            <a:extLst>
              <a:ext uri="{FF2B5EF4-FFF2-40B4-BE49-F238E27FC236}">
                <a16:creationId xmlns:a16="http://schemas.microsoft.com/office/drawing/2014/main" id="{743132F6-FE91-03CF-B761-E954FF307FE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E5A82D21-E18B-9534-B25E-00B70A6F5F3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4236116C-4C74-F3DD-AD92-01638CB9D9D8}"/>
              </a:ext>
            </a:extLst>
          </p:cNvPr>
          <p:cNvSpPr>
            <a:spLocks noGrp="1"/>
          </p:cNvSpPr>
          <p:nvPr>
            <p:ph type="sldNum" sz="quarter" idx="12"/>
          </p:nvPr>
        </p:nvSpPr>
        <p:spPr/>
        <p:txBody>
          <a:bodyPr/>
          <a:lstStyle/>
          <a:p>
            <a:fld id="{D8B0B3AC-44A8-D142-AAF6-9A453466E1A4}" type="slidenum">
              <a:rPr lang="en-VN" smtClean="0"/>
              <a:pPr/>
              <a:t>32</a:t>
            </a:fld>
            <a:endParaRPr lang="en-VN" dirty="0"/>
          </a:p>
        </p:txBody>
      </p:sp>
      <p:pic>
        <p:nvPicPr>
          <p:cNvPr id="7" name="Picture 5" descr="image.png">
            <a:extLst>
              <a:ext uri="{FF2B5EF4-FFF2-40B4-BE49-F238E27FC236}">
                <a16:creationId xmlns:a16="http://schemas.microsoft.com/office/drawing/2014/main" id="{DF2C9AA9-AD10-62FD-5E27-486146AE9B99}"/>
              </a:ext>
            </a:extLst>
          </p:cNvPr>
          <p:cNvPicPr>
            <a:picLocks noChangeAspect="1"/>
          </p:cNvPicPr>
          <p:nvPr/>
        </p:nvPicPr>
        <p:blipFill>
          <a:blip r:embed="rId2">
            <a:extLst>
              <a:ext uri="{28A0092B-C50C-407E-A947-70E740481C1C}">
                <a14:useLocalDpi xmlns:a14="http://schemas.microsoft.com/office/drawing/2010/main" val="0"/>
              </a:ext>
            </a:extLst>
          </a:blip>
          <a:srcRect l="760" t="14096" r="562" b="14427"/>
          <a:stretch>
            <a:fillRect/>
          </a:stretch>
        </p:blipFill>
        <p:spPr bwMode="auto">
          <a:xfrm>
            <a:off x="3218453" y="3159055"/>
            <a:ext cx="6364288" cy="334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005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a:t>Mô hình cục bộ</a:t>
            </a:r>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p:txBody>
          <a:bodyPr/>
          <a:lstStyle/>
          <a:p>
            <a:pPr>
              <a:lnSpc>
                <a:spcPct val="100000"/>
              </a:lnSpc>
            </a:pPr>
            <a:r>
              <a:rPr lang="vi-VN"/>
              <a:t>Để hạn chế thrashing, hệ điều hành phải cung cấp cho  process càng “đủ” frame càng tốt. Bao nhiêu frame thì đủ cho một process thực thi hiệu quả?</a:t>
            </a:r>
          </a:p>
          <a:p>
            <a:pPr>
              <a:lnSpc>
                <a:spcPct val="100000"/>
              </a:lnSpc>
            </a:pPr>
            <a:r>
              <a:rPr lang="vi-VN"/>
              <a:t>Nguyên lý locality (locality principle)</a:t>
            </a:r>
          </a:p>
          <a:p>
            <a:pPr lvl="1">
              <a:lnSpc>
                <a:spcPct val="100000"/>
              </a:lnSpc>
            </a:pPr>
            <a:r>
              <a:rPr lang="vi-VN"/>
              <a:t>Locality là tập các trang được tham chiếu gần nhau</a:t>
            </a:r>
          </a:p>
          <a:p>
            <a:pPr lvl="1">
              <a:lnSpc>
                <a:spcPct val="100000"/>
              </a:lnSpc>
            </a:pPr>
            <a:r>
              <a:rPr lang="vi-VN"/>
              <a:t>Một process gồm nhiều locality, và trong quá trình thực thi, process sẽ chuyển từ locality này sang locality khác</a:t>
            </a:r>
          </a:p>
          <a:p>
            <a:pPr>
              <a:lnSpc>
                <a:spcPct val="100000"/>
              </a:lnSpc>
            </a:pPr>
            <a:r>
              <a:rPr lang="vi-VN"/>
              <a:t>Vì sao hiện tượng thrashing xuất hiện?  </a:t>
            </a:r>
            <a:br>
              <a:rPr lang="vi-VN"/>
            </a:br>
            <a:r>
              <a:rPr lang="vi-VN"/>
              <a:t>Khi	</a:t>
            </a:r>
            <a:r>
              <a:rPr lang="el-GR"/>
              <a:t>Σ </a:t>
            </a:r>
            <a:r>
              <a:rPr lang="vi-VN"/>
              <a:t>size of locality &gt; memory size</a:t>
            </a:r>
            <a:endParaRPr lang="en-US"/>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4AF2EBC-816E-78D3-8135-1B7C33320C18}"/>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extLst>
      <p:ext uri="{BB962C8B-B14F-4D97-AF65-F5344CB8AC3E}">
        <p14:creationId xmlns:p14="http://schemas.microsoft.com/office/powerpoint/2010/main" val="345915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a:t>Giải pháp tập làm việc</a:t>
            </a:r>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p:txBody>
          <a:bodyPr/>
          <a:lstStyle/>
          <a:p>
            <a:pPr>
              <a:lnSpc>
                <a:spcPct val="100000"/>
              </a:lnSpc>
            </a:pPr>
            <a:r>
              <a:rPr lang="vi-VN" dirty="0"/>
              <a:t>Được thiết kế dựa trên nguyên lý locality.</a:t>
            </a:r>
          </a:p>
          <a:p>
            <a:pPr>
              <a:lnSpc>
                <a:spcPct val="100000"/>
              </a:lnSpc>
            </a:pPr>
            <a:r>
              <a:rPr lang="vi-VN" dirty="0"/>
              <a:t>Xác định xem process thực sự sử dụng bao nhiêu frame.</a:t>
            </a:r>
          </a:p>
          <a:p>
            <a:pPr>
              <a:lnSpc>
                <a:spcPct val="100000"/>
              </a:lnSpc>
            </a:pPr>
            <a:r>
              <a:rPr lang="vi-VN" dirty="0"/>
              <a:t>Định nghĩa: </a:t>
            </a:r>
          </a:p>
          <a:p>
            <a:pPr lvl="1">
              <a:lnSpc>
                <a:spcPct val="100000"/>
              </a:lnSpc>
            </a:pPr>
            <a:r>
              <a:rPr lang="vi-VN" dirty="0"/>
              <a:t>WS(t) - các tham chiếu trang nhớ của process gần đây nhất cần được quan sát.</a:t>
            </a:r>
          </a:p>
          <a:p>
            <a:pPr lvl="1">
              <a:lnSpc>
                <a:spcPct val="100000"/>
              </a:lnSpc>
            </a:pPr>
            <a:r>
              <a:rPr lang="vi-VN" dirty="0"/>
              <a:t> </a:t>
            </a:r>
            <a:r>
              <a:rPr lang="vi-VN" dirty="0">
                <a:sym typeface="Wingdings 3" panose="05040102010807070707" pitchFamily="18" charset="2"/>
              </a:rPr>
              <a:t></a:t>
            </a:r>
            <a:r>
              <a:rPr lang="vi-VN" dirty="0"/>
              <a:t> - khoảng thời gian tham chiếu</a:t>
            </a:r>
          </a:p>
          <a:p>
            <a:pPr>
              <a:lnSpc>
                <a:spcPct val="100000"/>
              </a:lnSpc>
            </a:pPr>
            <a:r>
              <a:rPr lang="vi-VN" dirty="0"/>
              <a:t>Ví dụ:</a:t>
            </a:r>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4AF2EBC-816E-78D3-8135-1B7C33320C18}"/>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34</a:t>
            </a:fld>
            <a:endParaRPr lang="en-VN" dirty="0"/>
          </a:p>
        </p:txBody>
      </p:sp>
      <p:grpSp>
        <p:nvGrpSpPr>
          <p:cNvPr id="9" name="Group 5">
            <a:extLst>
              <a:ext uri="{FF2B5EF4-FFF2-40B4-BE49-F238E27FC236}">
                <a16:creationId xmlns:a16="http://schemas.microsoft.com/office/drawing/2014/main" id="{173EA1C8-7340-1B5C-E4C0-45CB6D1EB922}"/>
              </a:ext>
            </a:extLst>
          </p:cNvPr>
          <p:cNvGrpSpPr>
            <a:grpSpLocks/>
          </p:cNvGrpSpPr>
          <p:nvPr/>
        </p:nvGrpSpPr>
        <p:grpSpPr bwMode="auto">
          <a:xfrm>
            <a:off x="3893142" y="4308571"/>
            <a:ext cx="5553007" cy="1790233"/>
            <a:chOff x="0" y="0"/>
            <a:chExt cx="5078262" cy="1701553"/>
          </a:xfrm>
        </p:grpSpPr>
        <p:sp>
          <p:nvSpPr>
            <p:cNvPr id="10" name="Rectangle 6">
              <a:extLst>
                <a:ext uri="{FF2B5EF4-FFF2-40B4-BE49-F238E27FC236}">
                  <a16:creationId xmlns:a16="http://schemas.microsoft.com/office/drawing/2014/main" id="{ACDB0E0A-6103-48FA-697F-BDBFA8D43587}"/>
                </a:ext>
              </a:extLst>
            </p:cNvPr>
            <p:cNvSpPr>
              <a:spLocks/>
            </p:cNvSpPr>
            <p:nvPr/>
          </p:nvSpPr>
          <p:spPr bwMode="auto">
            <a:xfrm>
              <a:off x="2368550" y="506412"/>
              <a:ext cx="2709712"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2 4 5 6 9 1 3 2 6 3 9 2 1 4</a:t>
              </a:r>
            </a:p>
          </p:txBody>
        </p:sp>
        <p:sp>
          <p:nvSpPr>
            <p:cNvPr id="11" name="Line 7">
              <a:extLst>
                <a:ext uri="{FF2B5EF4-FFF2-40B4-BE49-F238E27FC236}">
                  <a16:creationId xmlns:a16="http://schemas.microsoft.com/office/drawing/2014/main" id="{11BE5292-22D3-EA8B-487F-781DCF1AD36A}"/>
                </a:ext>
              </a:extLst>
            </p:cNvPr>
            <p:cNvSpPr>
              <a:spLocks noChangeShapeType="1"/>
            </p:cNvSpPr>
            <p:nvPr/>
          </p:nvSpPr>
          <p:spPr bwMode="auto">
            <a:xfrm flipV="1">
              <a:off x="3567112" y="846137"/>
              <a:ext cx="1" cy="560389"/>
            </a:xfrm>
            <a:prstGeom prst="line">
              <a:avLst/>
            </a:prstGeom>
            <a:noFill/>
            <a:ln w="19050">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8">
              <a:extLst>
                <a:ext uri="{FF2B5EF4-FFF2-40B4-BE49-F238E27FC236}">
                  <a16:creationId xmlns:a16="http://schemas.microsoft.com/office/drawing/2014/main" id="{59ED5961-2356-8A41-0B96-594E970904F1}"/>
                </a:ext>
              </a:extLst>
            </p:cNvPr>
            <p:cNvSpPr>
              <a:spLocks/>
            </p:cNvSpPr>
            <p:nvPr/>
          </p:nvSpPr>
          <p:spPr bwMode="auto">
            <a:xfrm>
              <a:off x="2876550" y="1438275"/>
              <a:ext cx="1071615" cy="263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Arial" panose="020B0604020202020204" pitchFamily="34" charset="0"/>
                  <a:cs typeface="Arial" panose="020B0604020202020204" pitchFamily="34" charset="0"/>
                </a:rPr>
                <a:t>thời điểm t</a:t>
              </a:r>
              <a:r>
                <a:rPr kumimoji="0" lang="en-US" altLang="en-US" baseline="-25000">
                  <a:latin typeface="Arial" panose="020B0604020202020204" pitchFamily="34" charset="0"/>
                  <a:cs typeface="Arial" panose="020B0604020202020204" pitchFamily="34" charset="0"/>
                </a:rPr>
                <a:t>1</a:t>
              </a:r>
              <a:endParaRPr kumimoji="0" lang="en-US" altLang="en-US">
                <a:latin typeface="Arial" panose="020B0604020202020204" pitchFamily="34" charset="0"/>
                <a:cs typeface="Arial" panose="020B0604020202020204" pitchFamily="34" charset="0"/>
              </a:endParaRPr>
            </a:p>
          </p:txBody>
        </p:sp>
        <p:sp>
          <p:nvSpPr>
            <p:cNvPr id="13" name="Rectangle 9">
              <a:extLst>
                <a:ext uri="{FF2B5EF4-FFF2-40B4-BE49-F238E27FC236}">
                  <a16:creationId xmlns:a16="http://schemas.microsoft.com/office/drawing/2014/main" id="{95912BA8-E004-0BDF-4785-2C2FCFEA5024}"/>
                </a:ext>
              </a:extLst>
            </p:cNvPr>
            <p:cNvSpPr>
              <a:spLocks/>
            </p:cNvSpPr>
            <p:nvPr/>
          </p:nvSpPr>
          <p:spPr bwMode="auto">
            <a:xfrm>
              <a:off x="2755513" y="508652"/>
              <a:ext cx="798214" cy="307976"/>
            </a:xfrm>
            <a:prstGeom prst="rect">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4" name="Rectangle 10">
              <a:extLst>
                <a:ext uri="{FF2B5EF4-FFF2-40B4-BE49-F238E27FC236}">
                  <a16:creationId xmlns:a16="http://schemas.microsoft.com/office/drawing/2014/main" id="{93246E92-C418-987C-6CA3-640CE59AACD3}"/>
                </a:ext>
              </a:extLst>
            </p:cNvPr>
            <p:cNvSpPr>
              <a:spLocks/>
            </p:cNvSpPr>
            <p:nvPr/>
          </p:nvSpPr>
          <p:spPr bwMode="auto">
            <a:xfrm>
              <a:off x="2819400" y="0"/>
              <a:ext cx="793451" cy="307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sym typeface="Webdings" panose="05030102010509060703" pitchFamily="18" charset="2"/>
                </a:rPr>
                <a:t></a:t>
              </a:r>
              <a:r>
                <a:rPr kumimoji="0" lang="en-US" altLang="en-US">
                  <a:latin typeface="Verdana" panose="020B0604030504040204" pitchFamily="34" charset="0"/>
                </a:rPr>
                <a:t> = 4</a:t>
              </a:r>
            </a:p>
          </p:txBody>
        </p:sp>
        <p:sp>
          <p:nvSpPr>
            <p:cNvPr id="15" name="Rectangle 11">
              <a:extLst>
                <a:ext uri="{FF2B5EF4-FFF2-40B4-BE49-F238E27FC236}">
                  <a16:creationId xmlns:a16="http://schemas.microsoft.com/office/drawing/2014/main" id="{D53F0E16-52FC-257B-DA9F-DA308D75C41A}"/>
                </a:ext>
              </a:extLst>
            </p:cNvPr>
            <p:cNvSpPr>
              <a:spLocks/>
            </p:cNvSpPr>
            <p:nvPr/>
          </p:nvSpPr>
          <p:spPr bwMode="auto">
            <a:xfrm>
              <a:off x="0" y="361950"/>
              <a:ext cx="1548050" cy="526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Arial" panose="020B0604020202020204" pitchFamily="34" charset="0"/>
                  <a:cs typeface="Arial" panose="020B0604020202020204" pitchFamily="34" charset="0"/>
                </a:rPr>
                <a:t>c</a:t>
              </a:r>
              <a:r>
                <a:rPr kumimoji="0" lang="en-US" altLang="en-US">
                  <a:latin typeface="Arial" panose="020B0604020202020204" pitchFamily="34" charset="0"/>
                  <a:cs typeface="Arial" panose="020B0604020202020204" pitchFamily="34" charset="0"/>
                  <a:sym typeface="Times New Roman" panose="02020603050405020304" pitchFamily="18" charset="0"/>
                </a:rPr>
                <a:t>huỗi tham khảo</a:t>
              </a:r>
            </a:p>
            <a:p>
              <a:pPr>
                <a:spcBef>
                  <a:spcPct val="0"/>
                </a:spcBef>
                <a:buClrTx/>
                <a:buSzTx/>
                <a:buFontTx/>
                <a:buNone/>
              </a:pPr>
              <a:r>
                <a:rPr kumimoji="0" lang="en-US" altLang="en-US">
                  <a:latin typeface="Arial" panose="020B0604020202020204" pitchFamily="34" charset="0"/>
                  <a:cs typeface="Arial" panose="020B0604020202020204" pitchFamily="34" charset="0"/>
                  <a:sym typeface="Times New Roman" panose="02020603050405020304" pitchFamily="18" charset="0"/>
                </a:rPr>
                <a:t>trang nhớ</a:t>
              </a:r>
              <a:endParaRPr kumimoji="0" lang="en-US" altLang="en-US">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6136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a:t>Giải pháp tập làm việc (tt)</a:t>
            </a:r>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p:txBody>
          <a:bodyPr>
            <a:normAutofit fontScale="77500" lnSpcReduction="20000"/>
          </a:bodyPr>
          <a:lstStyle/>
          <a:p>
            <a:pPr>
              <a:lnSpc>
                <a:spcPct val="120000"/>
              </a:lnSpc>
            </a:pPr>
            <a:r>
              <a:rPr lang="vi-VN"/>
              <a:t>Định nghĩa: Working set của process Pi , ký hiệu WSi, là tập gồm </a:t>
            </a:r>
            <a:r>
              <a:rPr lang="el-GR"/>
              <a:t>Δ </a:t>
            </a:r>
            <a:r>
              <a:rPr lang="vi-VN"/>
              <a:t>các trang được sử dụng gần đây nhất.</a:t>
            </a:r>
          </a:p>
          <a:p>
            <a:pPr>
              <a:lnSpc>
                <a:spcPct val="100000"/>
              </a:lnSpc>
            </a:pPr>
            <a:endParaRPr lang="vi-VN"/>
          </a:p>
          <a:p>
            <a:pPr>
              <a:lnSpc>
                <a:spcPct val="100000"/>
              </a:lnSpc>
            </a:pPr>
            <a:endParaRPr lang="vi-VN"/>
          </a:p>
          <a:p>
            <a:pPr>
              <a:lnSpc>
                <a:spcPct val="100000"/>
              </a:lnSpc>
            </a:pPr>
            <a:endParaRPr lang="vi-VN"/>
          </a:p>
          <a:p>
            <a:pPr>
              <a:lnSpc>
                <a:spcPct val="100000"/>
              </a:lnSpc>
            </a:pPr>
            <a:endParaRPr lang="vi-VN"/>
          </a:p>
          <a:p>
            <a:pPr>
              <a:lnSpc>
                <a:spcPct val="100000"/>
              </a:lnSpc>
            </a:pPr>
            <a:endParaRPr lang="vi-VN"/>
          </a:p>
          <a:p>
            <a:pPr>
              <a:lnSpc>
                <a:spcPct val="100000"/>
              </a:lnSpc>
            </a:pPr>
            <a:endParaRPr lang="vi-VN"/>
          </a:p>
          <a:p>
            <a:pPr>
              <a:lnSpc>
                <a:spcPct val="100000"/>
              </a:lnSpc>
            </a:pPr>
            <a:endParaRPr lang="en-US"/>
          </a:p>
          <a:p>
            <a:pPr>
              <a:lnSpc>
                <a:spcPct val="100000"/>
              </a:lnSpc>
            </a:pPr>
            <a:r>
              <a:rPr lang="vi-VN"/>
              <a:t>Nhận xét:</a:t>
            </a:r>
          </a:p>
          <a:p>
            <a:pPr lvl="1">
              <a:lnSpc>
                <a:spcPct val="100000"/>
              </a:lnSpc>
            </a:pPr>
            <a:r>
              <a:rPr lang="el-GR"/>
              <a:t>Δ </a:t>
            </a:r>
            <a:r>
              <a:rPr lang="vi-VN"/>
              <a:t>quá nhỏ ⇒  không đủ bao phủ toàn bộ locality.</a:t>
            </a:r>
          </a:p>
          <a:p>
            <a:pPr lvl="1">
              <a:lnSpc>
                <a:spcPct val="100000"/>
              </a:lnSpc>
            </a:pPr>
            <a:r>
              <a:rPr lang="el-GR"/>
              <a:t>Δ </a:t>
            </a:r>
            <a:r>
              <a:rPr lang="vi-VN"/>
              <a:t>quá lớn  ⇒  bao phủ nhiều locality khác nhau.</a:t>
            </a:r>
          </a:p>
          <a:p>
            <a:pPr lvl="1">
              <a:lnSpc>
                <a:spcPct val="100000"/>
              </a:lnSpc>
            </a:pPr>
            <a:r>
              <a:rPr lang="el-GR"/>
              <a:t>Δ = ∞         ⇒ </a:t>
            </a:r>
            <a:r>
              <a:rPr lang="vi-VN"/>
              <a:t>bao gồm tất cả các trang được sử dụng.</a:t>
            </a:r>
          </a:p>
          <a:p>
            <a:pPr>
              <a:lnSpc>
                <a:spcPct val="100000"/>
              </a:lnSpc>
            </a:pPr>
            <a:r>
              <a:rPr lang="vi-VN"/>
              <a:t>Dùng working set của một process để xấp xỉ locality của nó</a:t>
            </a:r>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4AF2EBC-816E-78D3-8135-1B7C33320C18}"/>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35</a:t>
            </a:fld>
            <a:endParaRPr lang="en-VN" dirty="0"/>
          </a:p>
        </p:txBody>
      </p:sp>
      <p:grpSp>
        <p:nvGrpSpPr>
          <p:cNvPr id="7" name="Group 5">
            <a:extLst>
              <a:ext uri="{FF2B5EF4-FFF2-40B4-BE49-F238E27FC236}">
                <a16:creationId xmlns:a16="http://schemas.microsoft.com/office/drawing/2014/main" id="{F4E5467E-1B09-E879-3FA2-0AC30A9690AC}"/>
              </a:ext>
            </a:extLst>
          </p:cNvPr>
          <p:cNvGrpSpPr>
            <a:grpSpLocks/>
          </p:cNvGrpSpPr>
          <p:nvPr/>
        </p:nvGrpSpPr>
        <p:grpSpPr bwMode="auto">
          <a:xfrm>
            <a:off x="1321658" y="1828137"/>
            <a:ext cx="10167977" cy="2513275"/>
            <a:chOff x="0" y="0"/>
            <a:chExt cx="8913813" cy="2516188"/>
          </a:xfrm>
        </p:grpSpPr>
        <p:pic>
          <p:nvPicPr>
            <p:cNvPr id="8" name="Picture 6" descr="image.png">
              <a:extLst>
                <a:ext uri="{FF2B5EF4-FFF2-40B4-BE49-F238E27FC236}">
                  <a16:creationId xmlns:a16="http://schemas.microsoft.com/office/drawing/2014/main" id="{CAAA5D7E-3563-104A-C463-53CF39474820}"/>
                </a:ext>
              </a:extLst>
            </p:cNvPr>
            <p:cNvPicPr>
              <a:picLocks noChangeAspect="1"/>
            </p:cNvPicPr>
            <p:nvPr/>
          </p:nvPicPr>
          <p:blipFill>
            <a:blip r:embed="rId2">
              <a:extLst>
                <a:ext uri="{28A0092B-C50C-407E-A947-70E740481C1C}">
                  <a14:useLocalDpi xmlns:a14="http://schemas.microsoft.com/office/drawing/2010/main" val="0"/>
                </a:ext>
              </a:extLst>
            </a:blip>
            <a:srcRect l="667" t="34560" r="3249" b="34894"/>
            <a:stretch>
              <a:fillRect/>
            </a:stretch>
          </p:blipFill>
          <p:spPr bwMode="auto">
            <a:xfrm>
              <a:off x="52387" y="400050"/>
              <a:ext cx="8861426" cy="2116138"/>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Rectangle 7">
              <a:extLst>
                <a:ext uri="{FF2B5EF4-FFF2-40B4-BE49-F238E27FC236}">
                  <a16:creationId xmlns:a16="http://schemas.microsoft.com/office/drawing/2014/main" id="{E1B4121D-0E20-56BA-1664-CADCA07AAEC2}"/>
                </a:ext>
              </a:extLst>
            </p:cNvPr>
            <p:cNvSpPr>
              <a:spLocks/>
            </p:cNvSpPr>
            <p:nvPr/>
          </p:nvSpPr>
          <p:spPr bwMode="auto">
            <a:xfrm>
              <a:off x="53975" y="392384"/>
              <a:ext cx="2345415" cy="308134"/>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Arial" panose="020B0604020202020204" pitchFamily="34" charset="0"/>
                  <a:cs typeface="Arial" panose="020B0604020202020204" pitchFamily="34" charset="0"/>
                </a:rPr>
                <a:t>  chuỗi tham khảo trang</a:t>
              </a:r>
              <a:endParaRPr kumimoji="0" lang="en-US" altLang="en-US">
                <a:latin typeface="Arial" panose="020B0604020202020204" pitchFamily="34" charset="0"/>
                <a:cs typeface="Arial" panose="020B0604020202020204" pitchFamily="34" charset="0"/>
              </a:endParaRPr>
            </a:p>
          </p:txBody>
        </p:sp>
        <p:sp>
          <p:nvSpPr>
            <p:cNvPr id="17" name="Rectangle 8">
              <a:extLst>
                <a:ext uri="{FF2B5EF4-FFF2-40B4-BE49-F238E27FC236}">
                  <a16:creationId xmlns:a16="http://schemas.microsoft.com/office/drawing/2014/main" id="{90590660-00F9-362B-9959-C3A1D236E9DD}"/>
                </a:ext>
              </a:extLst>
            </p:cNvPr>
            <p:cNvSpPr>
              <a:spLocks/>
            </p:cNvSpPr>
            <p:nvPr/>
          </p:nvSpPr>
          <p:spPr bwMode="auto">
            <a:xfrm>
              <a:off x="0" y="0"/>
              <a:ext cx="1613263" cy="277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Arial" panose="020B0604020202020204" pitchFamily="34" charset="0"/>
                  <a:cs typeface="Arial" panose="020B0604020202020204" pitchFamily="34" charset="0"/>
                  <a:sym typeface="Times New Roman" panose="02020603050405020304" pitchFamily="18" charset="0"/>
                </a:rPr>
                <a:t>   Ví dụ: </a:t>
              </a:r>
              <a:r>
                <a:rPr kumimoji="0" lang="el-GR" altLang="en-US">
                  <a:latin typeface="Arial" panose="020B0604020202020204" pitchFamily="34" charset="0"/>
                  <a:cs typeface="Arial" panose="020B0604020202020204" pitchFamily="34" charset="0"/>
                </a:rPr>
                <a:t>Δ</a:t>
              </a:r>
              <a:r>
                <a:rPr kumimoji="0" lang="en-US" altLang="en-US">
                  <a:latin typeface="Arial" panose="020B0604020202020204" pitchFamily="34" charset="0"/>
                  <a:cs typeface="Arial" panose="020B0604020202020204" pitchFamily="34" charset="0"/>
                  <a:sym typeface="Symbol" panose="05050102010706020507" pitchFamily="18" charset="2"/>
                </a:rPr>
                <a:t> </a:t>
              </a:r>
              <a:r>
                <a:rPr kumimoji="0" lang="en-US" altLang="en-US">
                  <a:latin typeface="Arial" panose="020B0604020202020204" pitchFamily="34" charset="0"/>
                  <a:cs typeface="Arial" panose="020B0604020202020204" pitchFamily="34" charset="0"/>
                </a:rPr>
                <a:t>= 10 và</a:t>
              </a:r>
            </a:p>
          </p:txBody>
        </p:sp>
      </p:grpSp>
    </p:spTree>
    <p:extLst>
      <p:ext uri="{BB962C8B-B14F-4D97-AF65-F5344CB8AC3E}">
        <p14:creationId xmlns:p14="http://schemas.microsoft.com/office/powerpoint/2010/main" val="91035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7DB3-EE1E-0BC4-1688-4BE52CDD4348}"/>
              </a:ext>
            </a:extLst>
          </p:cNvPr>
          <p:cNvSpPr>
            <a:spLocks noGrp="1"/>
          </p:cNvSpPr>
          <p:nvPr>
            <p:ph type="title"/>
          </p:nvPr>
        </p:nvSpPr>
        <p:spPr/>
        <p:txBody>
          <a:bodyPr>
            <a:normAutofit fontScale="90000"/>
          </a:bodyPr>
          <a:lstStyle/>
          <a:p>
            <a:r>
              <a:rPr lang="en-US"/>
              <a:t>Giải pháp tập làm việc (tt)</a:t>
            </a:r>
          </a:p>
        </p:txBody>
      </p:sp>
      <p:sp>
        <p:nvSpPr>
          <p:cNvPr id="3" name="Content Placeholder 2">
            <a:extLst>
              <a:ext uri="{FF2B5EF4-FFF2-40B4-BE49-F238E27FC236}">
                <a16:creationId xmlns:a16="http://schemas.microsoft.com/office/drawing/2014/main" id="{1B922137-3232-FD7F-E5D1-EEB02F801842}"/>
              </a:ext>
            </a:extLst>
          </p:cNvPr>
          <p:cNvSpPr>
            <a:spLocks noGrp="1"/>
          </p:cNvSpPr>
          <p:nvPr>
            <p:ph idx="1"/>
          </p:nvPr>
        </p:nvSpPr>
        <p:spPr/>
        <p:txBody>
          <a:bodyPr>
            <a:normAutofit/>
          </a:bodyPr>
          <a:lstStyle/>
          <a:p>
            <a:pPr>
              <a:lnSpc>
                <a:spcPct val="120000"/>
              </a:lnSpc>
            </a:pPr>
            <a:r>
              <a:rPr lang="vi-VN"/>
              <a:t>Định nghĩa: WSSi là kích thước của working set của Pi:</a:t>
            </a:r>
          </a:p>
          <a:p>
            <a:pPr lvl="1">
              <a:lnSpc>
                <a:spcPct val="120000"/>
              </a:lnSpc>
            </a:pPr>
            <a:r>
              <a:rPr lang="vi-VN"/>
              <a:t>WSSi = số lượng các trang trong WSi </a:t>
            </a:r>
          </a:p>
        </p:txBody>
      </p:sp>
      <p:sp>
        <p:nvSpPr>
          <p:cNvPr id="4" name="Footer Placeholder 3">
            <a:extLst>
              <a:ext uri="{FF2B5EF4-FFF2-40B4-BE49-F238E27FC236}">
                <a16:creationId xmlns:a16="http://schemas.microsoft.com/office/drawing/2014/main" id="{45604422-23D6-9456-3EB2-3631FCDBF8D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4AF2EBC-816E-78D3-8135-1B7C33320C18}"/>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EAC91F47-3571-1535-3295-2D61C0ADEC69}"/>
              </a:ext>
            </a:extLst>
          </p:cNvPr>
          <p:cNvSpPr>
            <a:spLocks noGrp="1"/>
          </p:cNvSpPr>
          <p:nvPr>
            <p:ph type="sldNum" sz="quarter" idx="12"/>
          </p:nvPr>
        </p:nvSpPr>
        <p:spPr/>
        <p:txBody>
          <a:bodyPr/>
          <a:lstStyle/>
          <a:p>
            <a:fld id="{D8B0B3AC-44A8-D142-AAF6-9A453466E1A4}" type="slidenum">
              <a:rPr lang="en-VN" smtClean="0"/>
              <a:pPr/>
              <a:t>36</a:t>
            </a:fld>
            <a:endParaRPr lang="en-VN" dirty="0"/>
          </a:p>
        </p:txBody>
      </p:sp>
      <p:grpSp>
        <p:nvGrpSpPr>
          <p:cNvPr id="9" name="Group 5">
            <a:extLst>
              <a:ext uri="{FF2B5EF4-FFF2-40B4-BE49-F238E27FC236}">
                <a16:creationId xmlns:a16="http://schemas.microsoft.com/office/drawing/2014/main" id="{AC1A9713-F66A-F337-9D20-58041B4A489D}"/>
              </a:ext>
            </a:extLst>
          </p:cNvPr>
          <p:cNvGrpSpPr>
            <a:grpSpLocks/>
          </p:cNvGrpSpPr>
          <p:nvPr/>
        </p:nvGrpSpPr>
        <p:grpSpPr bwMode="auto">
          <a:xfrm>
            <a:off x="1873668" y="2668093"/>
            <a:ext cx="8987814" cy="2819286"/>
            <a:chOff x="47064" y="21111"/>
            <a:chExt cx="8866749" cy="2495077"/>
          </a:xfrm>
        </p:grpSpPr>
        <p:pic>
          <p:nvPicPr>
            <p:cNvPr id="10" name="Picture 6" descr="image.png">
              <a:extLst>
                <a:ext uri="{FF2B5EF4-FFF2-40B4-BE49-F238E27FC236}">
                  <a16:creationId xmlns:a16="http://schemas.microsoft.com/office/drawing/2014/main" id="{90A215A5-C9B3-45B1-4FEE-E437A4BDB70D}"/>
                </a:ext>
              </a:extLst>
            </p:cNvPr>
            <p:cNvPicPr>
              <a:picLocks noChangeAspect="1"/>
            </p:cNvPicPr>
            <p:nvPr/>
          </p:nvPicPr>
          <p:blipFill>
            <a:blip r:embed="rId2">
              <a:extLst>
                <a:ext uri="{28A0092B-C50C-407E-A947-70E740481C1C}">
                  <a14:useLocalDpi xmlns:a14="http://schemas.microsoft.com/office/drawing/2010/main" val="0"/>
                </a:ext>
              </a:extLst>
            </a:blip>
            <a:srcRect l="667" t="34560" r="3249" b="34894"/>
            <a:stretch>
              <a:fillRect/>
            </a:stretch>
          </p:blipFill>
          <p:spPr bwMode="auto">
            <a:xfrm>
              <a:off x="52387" y="400050"/>
              <a:ext cx="8861426" cy="2116138"/>
            </a:xfrm>
            <a:prstGeom prst="rect">
              <a:avLst/>
            </a:prstGeom>
            <a:noFill/>
            <a:ln w="571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Rectangle 7">
              <a:extLst>
                <a:ext uri="{FF2B5EF4-FFF2-40B4-BE49-F238E27FC236}">
                  <a16:creationId xmlns:a16="http://schemas.microsoft.com/office/drawing/2014/main" id="{020CCD66-8E1D-B494-0676-939D25DD1D97}"/>
                </a:ext>
              </a:extLst>
            </p:cNvPr>
            <p:cNvSpPr>
              <a:spLocks/>
            </p:cNvSpPr>
            <p:nvPr/>
          </p:nvSpPr>
          <p:spPr bwMode="auto">
            <a:xfrm>
              <a:off x="65590" y="416485"/>
              <a:ext cx="2500211" cy="272384"/>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Arial" panose="020B0604020202020204" pitchFamily="34" charset="0"/>
                  <a:cs typeface="Arial" panose="020B0604020202020204" pitchFamily="34" charset="0"/>
                </a:rPr>
                <a:t>chuỗi tham khảo trang</a:t>
              </a:r>
              <a:endParaRPr kumimoji="0" lang="en-US" altLang="en-US">
                <a:latin typeface="Arial" panose="020B0604020202020204" pitchFamily="34" charset="0"/>
                <a:cs typeface="Arial" panose="020B0604020202020204" pitchFamily="34" charset="0"/>
              </a:endParaRPr>
            </a:p>
          </p:txBody>
        </p:sp>
        <p:sp>
          <p:nvSpPr>
            <p:cNvPr id="12" name="Rectangle 8">
              <a:extLst>
                <a:ext uri="{FF2B5EF4-FFF2-40B4-BE49-F238E27FC236}">
                  <a16:creationId xmlns:a16="http://schemas.microsoft.com/office/drawing/2014/main" id="{270B0CEA-337D-2934-F133-12C80866BF08}"/>
                </a:ext>
              </a:extLst>
            </p:cNvPr>
            <p:cNvSpPr>
              <a:spLocks/>
            </p:cNvSpPr>
            <p:nvPr/>
          </p:nvSpPr>
          <p:spPr bwMode="auto">
            <a:xfrm>
              <a:off x="47064" y="21111"/>
              <a:ext cx="1625690" cy="245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Arial" panose="020B0604020202020204" pitchFamily="34" charset="0"/>
                  <a:cs typeface="Arial" panose="020B0604020202020204" pitchFamily="34" charset="0"/>
                  <a:sym typeface="Times New Roman" panose="02020603050405020304" pitchFamily="18" charset="0"/>
                </a:rPr>
                <a:t>Ví dụ: </a:t>
              </a:r>
              <a:r>
                <a:rPr kumimoji="0" lang="el-GR" altLang="en-US">
                  <a:latin typeface="Arial" panose="020B0604020202020204" pitchFamily="34" charset="0"/>
                  <a:cs typeface="Arial" panose="020B0604020202020204" pitchFamily="34" charset="0"/>
                </a:rPr>
                <a:t>Δ</a:t>
              </a:r>
              <a:r>
                <a:rPr kumimoji="0" lang="en-US" altLang="en-US">
                  <a:latin typeface="Arial" panose="020B0604020202020204" pitchFamily="34" charset="0"/>
                  <a:cs typeface="Arial" panose="020B0604020202020204" pitchFamily="34" charset="0"/>
                  <a:sym typeface="Symbol" panose="05050102010706020507" pitchFamily="18" charset="2"/>
                </a:rPr>
                <a:t> </a:t>
              </a:r>
              <a:r>
                <a:rPr kumimoji="0" lang="en-US" altLang="en-US">
                  <a:latin typeface="Arial" panose="020B0604020202020204" pitchFamily="34" charset="0"/>
                  <a:cs typeface="Arial" panose="020B0604020202020204" pitchFamily="34" charset="0"/>
                </a:rPr>
                <a:t>= 10 và</a:t>
              </a:r>
            </a:p>
          </p:txBody>
        </p:sp>
      </p:grpSp>
      <p:sp>
        <p:nvSpPr>
          <p:cNvPr id="13" name="Text Box 7">
            <a:extLst>
              <a:ext uri="{FF2B5EF4-FFF2-40B4-BE49-F238E27FC236}">
                <a16:creationId xmlns:a16="http://schemas.microsoft.com/office/drawing/2014/main" id="{6CE562E3-E8D2-F599-1491-A1B7A3621DCC}"/>
              </a:ext>
            </a:extLst>
          </p:cNvPr>
          <p:cNvSpPr txBox="1">
            <a:spLocks noChangeArrowheads="1"/>
          </p:cNvSpPr>
          <p:nvPr/>
        </p:nvSpPr>
        <p:spPr bwMode="auto">
          <a:xfrm>
            <a:off x="2508292" y="5654228"/>
            <a:ext cx="1622425" cy="36830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erdana" panose="020B0604030504040204" pitchFamily="34" charset="0"/>
              </a:rPr>
              <a:t>WSS(t</a:t>
            </a:r>
            <a:r>
              <a:rPr kumimoji="0" lang="en-US" altLang="en-US" baseline="-25000">
                <a:solidFill>
                  <a:srgbClr val="FF0000"/>
                </a:solidFill>
                <a:latin typeface="Verdana" panose="020B0604030504040204" pitchFamily="34" charset="0"/>
              </a:rPr>
              <a:t>1</a:t>
            </a:r>
            <a:r>
              <a:rPr kumimoji="0" lang="en-US" altLang="en-US">
                <a:solidFill>
                  <a:srgbClr val="FF0000"/>
                </a:solidFill>
                <a:latin typeface="Verdana" panose="020B0604030504040204" pitchFamily="34" charset="0"/>
              </a:rPr>
              <a:t>) = 5</a:t>
            </a:r>
            <a:endParaRPr kumimoji="0" lang="en-US" altLang="en-US" noProof="1">
              <a:solidFill>
                <a:srgbClr val="FF0000"/>
              </a:solidFill>
              <a:latin typeface="Verdana" panose="020B0604030504040204" pitchFamily="34" charset="0"/>
            </a:endParaRPr>
          </a:p>
        </p:txBody>
      </p:sp>
      <p:sp>
        <p:nvSpPr>
          <p:cNvPr id="14" name="Text Box 8">
            <a:extLst>
              <a:ext uri="{FF2B5EF4-FFF2-40B4-BE49-F238E27FC236}">
                <a16:creationId xmlns:a16="http://schemas.microsoft.com/office/drawing/2014/main" id="{48691512-C56A-CF35-387A-368FA27AF7FB}"/>
              </a:ext>
            </a:extLst>
          </p:cNvPr>
          <p:cNvSpPr txBox="1">
            <a:spLocks noChangeArrowheads="1"/>
          </p:cNvSpPr>
          <p:nvPr/>
        </p:nvSpPr>
        <p:spPr bwMode="auto">
          <a:xfrm>
            <a:off x="6217559" y="5646277"/>
            <a:ext cx="1622425" cy="368300"/>
          </a:xfrm>
          <a:prstGeom prst="rect">
            <a:avLst/>
          </a:prstGeom>
          <a:solidFill>
            <a:schemeClr val="bg1"/>
          </a:solidFill>
          <a:ln>
            <a:noFill/>
          </a:ln>
          <a:effectLst/>
          <a:extLst>
            <a:ext uri="{91240B29-F687-4F45-9708-019B960494DF}">
              <a14:hiddenLine xmlns:a14="http://schemas.microsoft.com/office/drawing/2010/main" w="19050"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solidFill>
                  <a:srgbClr val="FF0000"/>
                </a:solidFill>
                <a:latin typeface="Verdana" panose="020B0604030504040204" pitchFamily="34" charset="0"/>
              </a:rPr>
              <a:t>WSS(t</a:t>
            </a:r>
            <a:r>
              <a:rPr kumimoji="0" lang="en-US" altLang="en-US" baseline="-25000">
                <a:solidFill>
                  <a:srgbClr val="FF0000"/>
                </a:solidFill>
                <a:latin typeface="Verdana" panose="020B0604030504040204" pitchFamily="34" charset="0"/>
              </a:rPr>
              <a:t>2</a:t>
            </a:r>
            <a:r>
              <a:rPr kumimoji="0" lang="en-US" altLang="en-US">
                <a:solidFill>
                  <a:srgbClr val="FF0000"/>
                </a:solidFill>
                <a:latin typeface="Verdana" panose="020B0604030504040204" pitchFamily="34" charset="0"/>
              </a:rPr>
              <a:t>) = 2</a:t>
            </a:r>
            <a:endParaRPr kumimoji="0" lang="en-US" altLang="en-US" noProof="1">
              <a:solidFill>
                <a:srgbClr val="FF0000"/>
              </a:solidFill>
              <a:latin typeface="Verdana" panose="020B0604030504040204" pitchFamily="34" charset="0"/>
            </a:endParaRPr>
          </a:p>
        </p:txBody>
      </p:sp>
    </p:spTree>
    <p:extLst>
      <p:ext uri="{BB962C8B-B14F-4D97-AF65-F5344CB8AC3E}">
        <p14:creationId xmlns:p14="http://schemas.microsoft.com/office/powerpoint/2010/main" val="489500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DAD3-96EA-F56A-86C4-DBED722E5F28}"/>
              </a:ext>
            </a:extLst>
          </p:cNvPr>
          <p:cNvSpPr>
            <a:spLocks noGrp="1"/>
          </p:cNvSpPr>
          <p:nvPr>
            <p:ph type="title"/>
          </p:nvPr>
        </p:nvSpPr>
        <p:spPr/>
        <p:txBody>
          <a:bodyPr>
            <a:normAutofit fontScale="90000"/>
          </a:bodyPr>
          <a:lstStyle/>
          <a:p>
            <a:r>
              <a:rPr lang="en-US"/>
              <a:t>Giải pháp tập làm việc (tt)</a:t>
            </a:r>
          </a:p>
        </p:txBody>
      </p:sp>
      <p:sp>
        <p:nvSpPr>
          <p:cNvPr id="3" name="Content Placeholder 2">
            <a:extLst>
              <a:ext uri="{FF2B5EF4-FFF2-40B4-BE49-F238E27FC236}">
                <a16:creationId xmlns:a16="http://schemas.microsoft.com/office/drawing/2014/main" id="{825D1CB0-0DAB-5E3E-9EBA-D29A040AD7B4}"/>
              </a:ext>
            </a:extLst>
          </p:cNvPr>
          <p:cNvSpPr>
            <a:spLocks noGrp="1"/>
          </p:cNvSpPr>
          <p:nvPr>
            <p:ph idx="1"/>
          </p:nvPr>
        </p:nvSpPr>
        <p:spPr/>
        <p:txBody>
          <a:bodyPr/>
          <a:lstStyle/>
          <a:p>
            <a:pPr>
              <a:lnSpc>
                <a:spcPct val="100000"/>
              </a:lnSpc>
            </a:pPr>
            <a:r>
              <a:rPr lang="vi-VN"/>
              <a:t>Đặt D = </a:t>
            </a:r>
            <a:r>
              <a:rPr lang="el-GR"/>
              <a:t>Σ </a:t>
            </a:r>
            <a:r>
              <a:rPr lang="vi-VN"/>
              <a:t>WSSi = tổng các working-set size của mọi process trong hệ thống.</a:t>
            </a:r>
          </a:p>
          <a:p>
            <a:pPr lvl="1">
              <a:lnSpc>
                <a:spcPct val="100000"/>
              </a:lnSpc>
            </a:pPr>
            <a:r>
              <a:rPr lang="vi-VN"/>
              <a:t>Nhận xét: Nếu D &gt; m (số frame của hệ thống) ⇒ sẽ xảy ra thrashing.</a:t>
            </a:r>
          </a:p>
          <a:p>
            <a:pPr>
              <a:lnSpc>
                <a:spcPct val="100000"/>
              </a:lnSpc>
            </a:pPr>
            <a:r>
              <a:rPr lang="vi-VN"/>
              <a:t>Giải pháp working set:</a:t>
            </a:r>
          </a:p>
          <a:p>
            <a:pPr lvl="1">
              <a:lnSpc>
                <a:spcPct val="100000"/>
              </a:lnSpc>
            </a:pPr>
            <a:r>
              <a:rPr lang="vi-VN"/>
              <a:t>Khi khởi tạo một quá trình: cung cấp cho quá trình số lượng frame thỏa mản working-set size của nó.</a:t>
            </a:r>
          </a:p>
          <a:p>
            <a:pPr lvl="1">
              <a:lnSpc>
                <a:spcPct val="100000"/>
              </a:lnSpc>
            </a:pPr>
            <a:r>
              <a:rPr lang="vi-VN"/>
              <a:t>Nếu D &gt; m ⇒ tạm dừng một trong các process.</a:t>
            </a:r>
          </a:p>
          <a:p>
            <a:pPr lvl="2">
              <a:lnSpc>
                <a:spcPct val="100000"/>
              </a:lnSpc>
            </a:pPr>
            <a:r>
              <a:rPr lang="vi-VN"/>
              <a:t>Các trang của quá trình được chuyển ra đĩa cứng và các frame của nó được thu hồi.</a:t>
            </a:r>
          </a:p>
          <a:p>
            <a:endParaRPr lang="en-US"/>
          </a:p>
        </p:txBody>
      </p:sp>
      <p:sp>
        <p:nvSpPr>
          <p:cNvPr id="4" name="Footer Placeholder 3">
            <a:extLst>
              <a:ext uri="{FF2B5EF4-FFF2-40B4-BE49-F238E27FC236}">
                <a16:creationId xmlns:a16="http://schemas.microsoft.com/office/drawing/2014/main" id="{37DCB84A-4F2C-B09B-615F-92FF12B903B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7BB0E656-5CFC-BA26-893E-5A55398E18A8}"/>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D312E824-4A61-7B1D-28E1-22593FE8FFB3}"/>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extLst>
      <p:ext uri="{BB962C8B-B14F-4D97-AF65-F5344CB8AC3E}">
        <p14:creationId xmlns:p14="http://schemas.microsoft.com/office/powerpoint/2010/main" val="4011295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DAD3-96EA-F56A-86C4-DBED722E5F28}"/>
              </a:ext>
            </a:extLst>
          </p:cNvPr>
          <p:cNvSpPr>
            <a:spLocks noGrp="1"/>
          </p:cNvSpPr>
          <p:nvPr>
            <p:ph type="title"/>
          </p:nvPr>
        </p:nvSpPr>
        <p:spPr/>
        <p:txBody>
          <a:bodyPr>
            <a:normAutofit fontScale="90000"/>
          </a:bodyPr>
          <a:lstStyle/>
          <a:p>
            <a:r>
              <a:rPr lang="en-US"/>
              <a:t>Giải pháp tập làm việc (tt)</a:t>
            </a:r>
          </a:p>
        </p:txBody>
      </p:sp>
      <p:sp>
        <p:nvSpPr>
          <p:cNvPr id="3" name="Content Placeholder 2">
            <a:extLst>
              <a:ext uri="{FF2B5EF4-FFF2-40B4-BE49-F238E27FC236}">
                <a16:creationId xmlns:a16="http://schemas.microsoft.com/office/drawing/2014/main" id="{825D1CB0-0DAB-5E3E-9EBA-D29A040AD7B4}"/>
              </a:ext>
            </a:extLst>
          </p:cNvPr>
          <p:cNvSpPr>
            <a:spLocks noGrp="1"/>
          </p:cNvSpPr>
          <p:nvPr>
            <p:ph idx="1"/>
          </p:nvPr>
        </p:nvSpPr>
        <p:spPr/>
        <p:txBody>
          <a:bodyPr/>
          <a:lstStyle/>
          <a:p>
            <a:pPr>
              <a:lnSpc>
                <a:spcPct val="100000"/>
              </a:lnSpc>
            </a:pPr>
            <a:r>
              <a:rPr lang="vi-VN"/>
              <a:t>WS loại trừ được tình trạng trì trệ mà vẫn đảm bảo mức độ đa chương </a:t>
            </a:r>
          </a:p>
          <a:p>
            <a:pPr>
              <a:lnSpc>
                <a:spcPct val="100000"/>
              </a:lnSpc>
            </a:pPr>
            <a:r>
              <a:rPr lang="vi-VN"/>
              <a:t>Theo vết các WS? =&gt; WS xấp xỉ (đọc thêm trong sách)</a:t>
            </a:r>
          </a:p>
          <a:p>
            <a:pPr>
              <a:lnSpc>
                <a:spcPct val="100000"/>
              </a:lnSpc>
            </a:pPr>
            <a:r>
              <a:rPr lang="vi-VN"/>
              <a:t>Đọc thêm:</a:t>
            </a:r>
          </a:p>
          <a:p>
            <a:pPr lvl="1">
              <a:lnSpc>
                <a:spcPct val="100000"/>
              </a:lnSpc>
            </a:pPr>
            <a:r>
              <a:rPr lang="vi-VN"/>
              <a:t>Hệ thống tập tin</a:t>
            </a:r>
          </a:p>
          <a:p>
            <a:pPr lvl="1">
              <a:lnSpc>
                <a:spcPct val="100000"/>
              </a:lnSpc>
            </a:pPr>
            <a:r>
              <a:rPr lang="vi-VN"/>
              <a:t>Hệ thống nhập xuất</a:t>
            </a:r>
          </a:p>
          <a:p>
            <a:pPr lvl="1">
              <a:lnSpc>
                <a:spcPct val="100000"/>
              </a:lnSpc>
            </a:pPr>
            <a:r>
              <a:rPr lang="vi-VN"/>
              <a:t>Hệ thống phân tán</a:t>
            </a:r>
          </a:p>
          <a:p>
            <a:endParaRPr lang="en-US"/>
          </a:p>
        </p:txBody>
      </p:sp>
      <p:sp>
        <p:nvSpPr>
          <p:cNvPr id="4" name="Footer Placeholder 3">
            <a:extLst>
              <a:ext uri="{FF2B5EF4-FFF2-40B4-BE49-F238E27FC236}">
                <a16:creationId xmlns:a16="http://schemas.microsoft.com/office/drawing/2014/main" id="{37DCB84A-4F2C-B09B-615F-92FF12B903B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7BB0E656-5CFC-BA26-893E-5A55398E18A8}"/>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D312E824-4A61-7B1D-28E1-22593FE8FFB3}"/>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37757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VN" dirty="0"/>
          </a:p>
        </p:txBody>
      </p:sp>
      <p:sp>
        <p:nvSpPr>
          <p:cNvPr id="3" name="Content Placeholder 2">
            <a:extLst>
              <a:ext uri="{FF2B5EF4-FFF2-40B4-BE49-F238E27FC236}">
                <a16:creationId xmlns:a16="http://schemas.microsoft.com/office/drawing/2014/main" id="{75A01CFC-41FA-4D7B-A058-603D95BA37C2}"/>
              </a:ext>
            </a:extLst>
          </p:cNvPr>
          <p:cNvSpPr>
            <a:spLocks noGrp="1"/>
          </p:cNvSpPr>
          <p:nvPr>
            <p:ph idx="1"/>
          </p:nvPr>
        </p:nvSpPr>
        <p:spPr/>
        <p:txBody>
          <a:bodyPr>
            <a:normAutofit/>
          </a:bodyPr>
          <a:lstStyle/>
          <a:p>
            <a:pPr>
              <a:lnSpc>
                <a:spcPct val="150000"/>
              </a:lnSpc>
              <a:defRPr/>
            </a:pPr>
            <a:r>
              <a:rPr lang="vi-VN" altLang="en-US"/>
              <a:t>Tổng quan về bộ nhớ ảo </a:t>
            </a:r>
          </a:p>
          <a:p>
            <a:pPr>
              <a:lnSpc>
                <a:spcPct val="150000"/>
              </a:lnSpc>
              <a:defRPr/>
            </a:pPr>
            <a:r>
              <a:rPr lang="vi-VN" altLang="en-US"/>
              <a:t>Cài đặt bộ nhớ ảo: Demand Paging</a:t>
            </a:r>
          </a:p>
          <a:p>
            <a:pPr>
              <a:lnSpc>
                <a:spcPct val="150000"/>
              </a:lnSpc>
              <a:defRPr/>
            </a:pPr>
            <a:r>
              <a:rPr lang="vi-VN" altLang="en-US"/>
              <a:t>Các giải thuật thay trang (Page Replacement Algorithms)</a:t>
            </a:r>
          </a:p>
          <a:p>
            <a:pPr>
              <a:lnSpc>
                <a:spcPct val="150000"/>
              </a:lnSpc>
              <a:defRPr/>
            </a:pPr>
            <a:r>
              <a:rPr lang="vi-VN" altLang="en-US"/>
              <a:t>Vấn đề cấp phát Frames</a:t>
            </a:r>
          </a:p>
          <a:p>
            <a:pPr>
              <a:lnSpc>
                <a:spcPct val="150000"/>
              </a:lnSpc>
              <a:defRPr/>
            </a:pPr>
            <a:r>
              <a:rPr lang="vi-VN" altLang="en-US"/>
              <a:t>Vấn đề Thrashing</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extLst>
      <p:ext uri="{BB962C8B-B14F-4D97-AF65-F5344CB8AC3E}">
        <p14:creationId xmlns:p14="http://schemas.microsoft.com/office/powerpoint/2010/main" val="210805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B6FCBF-4D71-BDAD-8392-99213DE0C5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A9BD337-3CBD-0719-2FDF-03E1A46887FD}"/>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
        <p:nvSpPr>
          <p:cNvPr id="5" name="Text Placeholder 4">
            <a:extLst>
              <a:ext uri="{FF2B5EF4-FFF2-40B4-BE49-F238E27FC236}">
                <a16:creationId xmlns:a16="http://schemas.microsoft.com/office/drawing/2014/main" id="{CFBD77E0-7814-E542-0144-95AEF5C06AD5}"/>
              </a:ext>
            </a:extLst>
          </p:cNvPr>
          <p:cNvSpPr>
            <a:spLocks noGrp="1"/>
          </p:cNvSpPr>
          <p:nvPr>
            <p:ph type="body" sz="quarter" idx="13"/>
          </p:nvPr>
        </p:nvSpPr>
        <p:spPr/>
        <p:txBody>
          <a:bodyPr>
            <a:normAutofit/>
          </a:bodyPr>
          <a:lstStyle/>
          <a:p>
            <a:pPr>
              <a:lnSpc>
                <a:spcPct val="150000"/>
              </a:lnSpc>
              <a:defRPr/>
            </a:pPr>
            <a:r>
              <a:rPr lang="vi-VN" altLang="en-US" sz="2800"/>
              <a:t>Tổng quan về bộ nhớ ảo </a:t>
            </a:r>
          </a:p>
          <a:p>
            <a:pPr>
              <a:lnSpc>
                <a:spcPct val="150000"/>
              </a:lnSpc>
              <a:defRPr/>
            </a:pPr>
            <a:r>
              <a:rPr lang="vi-VN" altLang="en-US" sz="2800"/>
              <a:t>Cài đặt bộ nhớ ảo: Demand Paging</a:t>
            </a:r>
          </a:p>
          <a:p>
            <a:pPr>
              <a:lnSpc>
                <a:spcPct val="150000"/>
              </a:lnSpc>
              <a:defRPr/>
            </a:pPr>
            <a:r>
              <a:rPr lang="vi-VN" altLang="en-US" sz="2800"/>
              <a:t>Các giải thuật thay trang (Page Replacement Algorithms)</a:t>
            </a:r>
          </a:p>
          <a:p>
            <a:pPr>
              <a:lnSpc>
                <a:spcPct val="150000"/>
              </a:lnSpc>
              <a:defRPr/>
            </a:pPr>
            <a:r>
              <a:rPr lang="vi-VN" altLang="en-US" sz="2800"/>
              <a:t>Vấn đề cấp phát Frames</a:t>
            </a:r>
          </a:p>
          <a:p>
            <a:pPr>
              <a:lnSpc>
                <a:spcPct val="150000"/>
              </a:lnSpc>
              <a:defRPr/>
            </a:pPr>
            <a:r>
              <a:rPr lang="vi-VN" altLang="en-US" sz="2800"/>
              <a:t>Vấn đề Thrashing</a:t>
            </a:r>
          </a:p>
        </p:txBody>
      </p:sp>
    </p:spTree>
    <p:extLst>
      <p:ext uri="{BB962C8B-B14F-4D97-AF65-F5344CB8AC3E}">
        <p14:creationId xmlns:p14="http://schemas.microsoft.com/office/powerpoint/2010/main" val="221905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D718-D2DE-61D0-3BFA-D97F6B01431B}"/>
              </a:ext>
            </a:extLst>
          </p:cNvPr>
          <p:cNvSpPr>
            <a:spLocks noGrp="1"/>
          </p:cNvSpPr>
          <p:nvPr>
            <p:ph type="title"/>
          </p:nvPr>
        </p:nvSpPr>
        <p:spPr/>
        <p:txBody>
          <a:bodyPr>
            <a:normAutofit fontScale="90000"/>
          </a:bodyPr>
          <a:lstStyle/>
          <a:p>
            <a:r>
              <a:rPr lang="en-US" altLang="ja-JP" dirty="0" err="1"/>
              <a:t>Bài</a:t>
            </a:r>
            <a:r>
              <a:rPr lang="en-US" altLang="ja-JP" dirty="0"/>
              <a:t> </a:t>
            </a:r>
            <a:r>
              <a:rPr lang="en-US" altLang="ja-JP" err="1"/>
              <a:t>tập</a:t>
            </a:r>
            <a:r>
              <a:rPr lang="en-US" altLang="ja-JP"/>
              <a:t> 1</a:t>
            </a:r>
            <a:endParaRPr lang="en-VN" dirty="0"/>
          </a:p>
        </p:txBody>
      </p:sp>
      <p:sp>
        <p:nvSpPr>
          <p:cNvPr id="8" name="Content Placeholder 7">
            <a:extLst>
              <a:ext uri="{FF2B5EF4-FFF2-40B4-BE49-F238E27FC236}">
                <a16:creationId xmlns:a16="http://schemas.microsoft.com/office/drawing/2014/main" id="{22214A1F-982B-938A-B2B4-E591EB4ADF58}"/>
              </a:ext>
            </a:extLst>
          </p:cNvPr>
          <p:cNvSpPr>
            <a:spLocks noGrp="1"/>
          </p:cNvSpPr>
          <p:nvPr>
            <p:ph idx="1"/>
          </p:nvPr>
        </p:nvSpPr>
        <p:spPr/>
        <p:txBody>
          <a:bodyPr/>
          <a:lstStyle/>
          <a:p>
            <a:pPr marL="0" indent="0">
              <a:lnSpc>
                <a:spcPct val="150000"/>
              </a:lnSpc>
              <a:buNone/>
            </a:pPr>
            <a:r>
              <a:rPr lang="vi-VN"/>
              <a:t>Xét chuỗi truy xuất bộ nhớ sau:</a:t>
            </a:r>
          </a:p>
          <a:p>
            <a:pPr marL="0" indent="0">
              <a:lnSpc>
                <a:spcPct val="150000"/>
              </a:lnSpc>
              <a:buNone/>
            </a:pPr>
            <a:r>
              <a:rPr lang="vi-VN"/>
              <a:t>1, 2, 3, 4, 2, 1, 5, 6, 2, 1, 2, 3, 7, 6, 3, 2, 1</a:t>
            </a:r>
          </a:p>
          <a:p>
            <a:pPr marL="0" indent="0">
              <a:lnSpc>
                <a:spcPct val="150000"/>
              </a:lnSpc>
              <a:buNone/>
            </a:pPr>
            <a:r>
              <a:rPr lang="vi-VN"/>
              <a:t>Có bao nhiêu lỗi trang xảy ra khi sử dụng các thuật toán thay thế sau đây, giả sử có lần lượt là 4 khung trang.</a:t>
            </a:r>
          </a:p>
          <a:p>
            <a:pPr marL="514350" indent="-514350">
              <a:lnSpc>
                <a:spcPct val="150000"/>
              </a:lnSpc>
              <a:buFont typeface="+mj-lt"/>
              <a:buAutoNum type="alphaLcPeriod"/>
            </a:pPr>
            <a:r>
              <a:rPr lang="vi-VN"/>
              <a:t>LRU</a:t>
            </a:r>
          </a:p>
          <a:p>
            <a:pPr marL="514350" indent="-514350">
              <a:lnSpc>
                <a:spcPct val="150000"/>
              </a:lnSpc>
              <a:buFont typeface="+mj-lt"/>
              <a:buAutoNum type="alphaLcPeriod"/>
            </a:pPr>
            <a:r>
              <a:rPr lang="vi-VN"/>
              <a:t>FIFO</a:t>
            </a:r>
          </a:p>
          <a:p>
            <a:pPr marL="514350" indent="-514350">
              <a:lnSpc>
                <a:spcPct val="150000"/>
              </a:lnSpc>
              <a:buFont typeface="+mj-lt"/>
              <a:buAutoNum type="alphaLcPeriod"/>
            </a:pPr>
            <a:r>
              <a:rPr lang="vi-VN"/>
              <a:t>Chiến lược tối ưu (OPT)</a:t>
            </a:r>
          </a:p>
        </p:txBody>
      </p:sp>
      <p:sp>
        <p:nvSpPr>
          <p:cNvPr id="5" name="Footer Placeholder 4">
            <a:extLst>
              <a:ext uri="{FF2B5EF4-FFF2-40B4-BE49-F238E27FC236}">
                <a16:creationId xmlns:a16="http://schemas.microsoft.com/office/drawing/2014/main" id="{2DDBE7BA-7602-077F-240B-5D76089DC60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622877E8-81CF-423F-2144-B85E01F7E2C2}"/>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extLst>
      <p:ext uri="{BB962C8B-B14F-4D97-AF65-F5344CB8AC3E}">
        <p14:creationId xmlns:p14="http://schemas.microsoft.com/office/powerpoint/2010/main" val="36534497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1000C4-9A2E-05A2-1818-684E7F99594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1D8756CC-FF80-6915-444D-795BAF1CD5A1}"/>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
        <p:nvSpPr>
          <p:cNvPr id="4" name="Title 1">
            <a:extLst>
              <a:ext uri="{FF2B5EF4-FFF2-40B4-BE49-F238E27FC236}">
                <a16:creationId xmlns:a16="http://schemas.microsoft.com/office/drawing/2014/main" id="{7A14E97F-0DB8-D467-8B0C-A879824FD45F}"/>
              </a:ext>
            </a:extLst>
          </p:cNvPr>
          <p:cNvSpPr txBox="1">
            <a:spLocks/>
          </p:cNvSpPr>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p>
        </p:txBody>
      </p:sp>
      <p:pic>
        <p:nvPicPr>
          <p:cNvPr id="5" name="Picture 4" descr="http://data.sinhvienit.net/2013/T09/img/SinhVienIT.Net---suy-nghi.jpg">
            <a:extLst>
              <a:ext uri="{FF2B5EF4-FFF2-40B4-BE49-F238E27FC236}">
                <a16:creationId xmlns:a16="http://schemas.microsoft.com/office/drawing/2014/main" id="{91D62A03-02AF-AB7F-80A0-89E3D2490D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5842" y="3018931"/>
            <a:ext cx="3211551" cy="2408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56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a:bodyPr>
          <a:lstStyle/>
          <a:p>
            <a:pPr>
              <a:defRPr/>
            </a:pPr>
            <a:r>
              <a:rPr lang="vi-VN" altLang="en-US"/>
              <a:t>Tổng quan về bộ nhớ ảo </a:t>
            </a:r>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1</a:t>
            </a:r>
          </a:p>
        </p:txBody>
      </p:sp>
    </p:spTree>
    <p:extLst>
      <p:ext uri="{BB962C8B-B14F-4D97-AF65-F5344CB8AC3E}">
        <p14:creationId xmlns:p14="http://schemas.microsoft.com/office/powerpoint/2010/main" val="170456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FD67-AB65-A267-5D42-8CD9E3C8DCC0}"/>
              </a:ext>
            </a:extLst>
          </p:cNvPr>
          <p:cNvSpPr>
            <a:spLocks noGrp="1"/>
          </p:cNvSpPr>
          <p:nvPr>
            <p:ph type="title"/>
          </p:nvPr>
        </p:nvSpPr>
        <p:spPr/>
        <p:txBody>
          <a:bodyPr>
            <a:normAutofit fontScale="90000"/>
          </a:bodyPr>
          <a:lstStyle/>
          <a:p>
            <a:r>
              <a:rPr lang="en-US"/>
              <a:t>Dynamic loading</a:t>
            </a:r>
          </a:p>
        </p:txBody>
      </p:sp>
      <p:sp>
        <p:nvSpPr>
          <p:cNvPr id="3" name="Content Placeholder 2">
            <a:extLst>
              <a:ext uri="{FF2B5EF4-FFF2-40B4-BE49-F238E27FC236}">
                <a16:creationId xmlns:a16="http://schemas.microsoft.com/office/drawing/2014/main" id="{476363FD-7F20-50CF-7C9F-F7374209D5D0}"/>
              </a:ext>
            </a:extLst>
          </p:cNvPr>
          <p:cNvSpPr>
            <a:spLocks noGrp="1"/>
          </p:cNvSpPr>
          <p:nvPr>
            <p:ph idx="1"/>
          </p:nvPr>
        </p:nvSpPr>
        <p:spPr/>
        <p:txBody>
          <a:bodyPr/>
          <a:lstStyle/>
          <a:p>
            <a:pPr algn="just"/>
            <a:r>
              <a:rPr lang="vi-VN" altLang="en-US" sz="2200" dirty="0"/>
              <a:t>Cơ chế: chỉ khi nào cần được gọi đến thì một thủ tục mới được nạp vào bộ nhớ chính ⇒ tăng độ hiệu dụng của bộ nhớ bởi vì các thủ tục không được gọi đến sẽ không chiếm chỗ trong bộ nhớ</a:t>
            </a:r>
          </a:p>
          <a:p>
            <a:pPr algn="just"/>
            <a:r>
              <a:rPr lang="vi-VN" altLang="en-US" sz="2200" dirty="0"/>
              <a:t>Rất hiệu quả trong trường hợp tồn tại khối lượng lớn mã chương trình có tần suất sử dụng thấp, không được sử dụng thường xuyên (ví dụ các thủ tục xử lý lỗi) </a:t>
            </a:r>
          </a:p>
          <a:p>
            <a:pPr algn="just"/>
            <a:r>
              <a:rPr lang="vi-VN" altLang="en-US" sz="2200" dirty="0"/>
              <a:t>Hỗ trợ từ hệ điều hành</a:t>
            </a:r>
          </a:p>
          <a:p>
            <a:pPr lvl="1" algn="just"/>
            <a:r>
              <a:rPr lang="vi-VN" altLang="en-US" sz="2200" dirty="0"/>
              <a:t>Thông thường, user chịu trách nhiệm thiết kế và hiện thực các chương trình có dynamic loading.</a:t>
            </a:r>
          </a:p>
          <a:p>
            <a:pPr lvl="1" algn="just"/>
            <a:r>
              <a:rPr lang="vi-VN" altLang="en-US" sz="2200" dirty="0"/>
              <a:t>Hệ điều hành chủ yếu cung cấp một số thủ tục thư viện hỗ trợ, tạo điều kiện dễ dàng hơn cho lập trình viên.</a:t>
            </a:r>
          </a:p>
        </p:txBody>
      </p:sp>
      <p:sp>
        <p:nvSpPr>
          <p:cNvPr id="4" name="Footer Placeholder 3">
            <a:extLst>
              <a:ext uri="{FF2B5EF4-FFF2-40B4-BE49-F238E27FC236}">
                <a16:creationId xmlns:a16="http://schemas.microsoft.com/office/drawing/2014/main" id="{AD957996-D467-005C-71A5-E4CE4274B2C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5058FF42-1DF3-2BFC-825F-3BA1E27C9354}"/>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175F2530-5790-0313-CB6F-682ED9A480BD}"/>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3459364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pPr>
              <a:defRPr/>
            </a:pPr>
            <a:r>
              <a:rPr lang="vi-VN" altLang="en-US"/>
              <a:t>Tổng quan về bộ nhớ ảo </a:t>
            </a:r>
          </a:p>
        </p:txBody>
      </p:sp>
      <p:sp>
        <p:nvSpPr>
          <p:cNvPr id="9" name="Content Placeholder 8">
            <a:extLst>
              <a:ext uri="{FF2B5EF4-FFF2-40B4-BE49-F238E27FC236}">
                <a16:creationId xmlns:a16="http://schemas.microsoft.com/office/drawing/2014/main" id="{44FF45B0-12D0-A1FF-905C-1C1B192518EB}"/>
              </a:ext>
            </a:extLst>
          </p:cNvPr>
          <p:cNvSpPr>
            <a:spLocks noGrp="1"/>
          </p:cNvSpPr>
          <p:nvPr>
            <p:ph idx="1"/>
          </p:nvPr>
        </p:nvSpPr>
        <p:spPr/>
        <p:txBody>
          <a:bodyPr>
            <a:normAutofit fontScale="92500" lnSpcReduction="20000"/>
          </a:bodyPr>
          <a:lstStyle/>
          <a:p>
            <a:r>
              <a:rPr lang="vi-VN"/>
              <a:t>Nhận xét: không phải tất cả các phần của một process cần thiết phải được nạp vào bộ nhớ chính tại cùng một thời điểm </a:t>
            </a:r>
          </a:p>
          <a:p>
            <a:r>
              <a:rPr lang="vi-VN"/>
              <a:t>Ví dụ:</a:t>
            </a:r>
          </a:p>
          <a:p>
            <a:pPr lvl="1"/>
            <a:r>
              <a:rPr lang="vi-VN"/>
              <a:t>Đoạn mã điều khiển các lỗi hiếm khi xảy ra </a:t>
            </a:r>
          </a:p>
          <a:p>
            <a:pPr lvl="1"/>
            <a:r>
              <a:rPr lang="vi-VN"/>
              <a:t>Các arrays, list, tables được cấp phát bộ nhớ (cấp phát tĩnh) nhiều hơn yêu cầu thực sự</a:t>
            </a:r>
          </a:p>
          <a:p>
            <a:pPr lvl="1"/>
            <a:r>
              <a:rPr lang="vi-VN"/>
              <a:t>Một số tính năng ít khi được dùng của một chương trình</a:t>
            </a:r>
          </a:p>
          <a:p>
            <a:pPr lvl="1"/>
            <a:r>
              <a:rPr lang="vi-VN"/>
              <a:t>Cả chương trình thì cũng có đoạn code chưa cần dùng</a:t>
            </a:r>
          </a:p>
          <a:p>
            <a:r>
              <a:rPr lang="vi-VN"/>
              <a:t>Bộ nhớ ảo (virtual memory): Bộ nhớ ảo là một kỹ thuật cho phép xử lý một tiến trình không được nạp toàn bộ vào bộ nhớ vật lý</a:t>
            </a:r>
          </a:p>
          <a:p>
            <a:endParaRPr lang="en-US"/>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4FAE8601-5D4A-8DCD-2487-F927CE82BB0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126288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7BB35-1AEA-A7F1-37DA-5C17B79760B8}"/>
              </a:ext>
            </a:extLst>
          </p:cNvPr>
          <p:cNvSpPr>
            <a:spLocks noGrp="1"/>
          </p:cNvSpPr>
          <p:nvPr>
            <p:ph type="title"/>
          </p:nvPr>
        </p:nvSpPr>
        <p:spPr/>
        <p:txBody>
          <a:bodyPr>
            <a:normAutofit fontScale="90000"/>
          </a:bodyPr>
          <a:lstStyle/>
          <a:p>
            <a:pPr>
              <a:defRPr/>
            </a:pPr>
            <a:r>
              <a:rPr lang="vi-VN" altLang="en-US"/>
              <a:t>Tổng quan về bộ nhớ ảo </a:t>
            </a:r>
            <a:r>
              <a:rPr lang="en-US" altLang="en-US"/>
              <a:t>(tt)</a:t>
            </a:r>
            <a:endParaRPr lang="vi-VN" altLang="en-US"/>
          </a:p>
        </p:txBody>
      </p:sp>
      <p:sp>
        <p:nvSpPr>
          <p:cNvPr id="9" name="Content Placeholder 8">
            <a:extLst>
              <a:ext uri="{FF2B5EF4-FFF2-40B4-BE49-F238E27FC236}">
                <a16:creationId xmlns:a16="http://schemas.microsoft.com/office/drawing/2014/main" id="{44FF45B0-12D0-A1FF-905C-1C1B192518EB}"/>
              </a:ext>
            </a:extLst>
          </p:cNvPr>
          <p:cNvSpPr>
            <a:spLocks noGrp="1"/>
          </p:cNvSpPr>
          <p:nvPr>
            <p:ph idx="1"/>
          </p:nvPr>
        </p:nvSpPr>
        <p:spPr/>
        <p:txBody>
          <a:bodyPr>
            <a:normAutofit fontScale="92500"/>
          </a:bodyPr>
          <a:lstStyle/>
          <a:p>
            <a:r>
              <a:rPr lang="vi-VN"/>
              <a:t>Ưu điểm của bộ nhớ ảo</a:t>
            </a:r>
          </a:p>
          <a:p>
            <a:pPr lvl="1"/>
            <a:r>
              <a:rPr lang="vi-VN"/>
              <a:t>Số lượng process trong bộ nhớ nhiều hơn</a:t>
            </a:r>
          </a:p>
          <a:p>
            <a:pPr lvl="1"/>
            <a:r>
              <a:rPr lang="vi-VN"/>
              <a:t>Một process có thể thực thi ngay cả khi kích thước của nó lớn hơn bộ nhớ thực</a:t>
            </a:r>
          </a:p>
          <a:p>
            <a:pPr lvl="1"/>
            <a:r>
              <a:rPr lang="vi-VN"/>
              <a:t>Giảm nhẹ công việc của lập trình viên</a:t>
            </a:r>
          </a:p>
          <a:p>
            <a:r>
              <a:rPr lang="vi-VN"/>
              <a:t>Không gian tráo đổi giữa bộ nhớ chính và bộ nhớ phụ (swap space)</a:t>
            </a:r>
          </a:p>
          <a:p>
            <a:r>
              <a:rPr lang="vi-VN"/>
              <a:t>Ví dụ:</a:t>
            </a:r>
          </a:p>
          <a:p>
            <a:pPr lvl="1"/>
            <a:r>
              <a:rPr lang="vi-VN"/>
              <a:t>swap partition trong Linux</a:t>
            </a:r>
          </a:p>
          <a:p>
            <a:pPr lvl="1"/>
            <a:r>
              <a:rPr lang="vi-VN"/>
              <a:t>file pagefile.sys trong Windows </a:t>
            </a:r>
          </a:p>
          <a:p>
            <a:endParaRPr lang="en-US"/>
          </a:p>
        </p:txBody>
      </p:sp>
      <p:sp>
        <p:nvSpPr>
          <p:cNvPr id="4" name="Footer Placeholder 3">
            <a:extLst>
              <a:ext uri="{FF2B5EF4-FFF2-40B4-BE49-F238E27FC236}">
                <a16:creationId xmlns:a16="http://schemas.microsoft.com/office/drawing/2014/main" id="{874EE90F-E931-10D4-CCA4-969FAE5B49C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Date Placeholder 5">
            <a:extLst>
              <a:ext uri="{FF2B5EF4-FFF2-40B4-BE49-F238E27FC236}">
                <a16:creationId xmlns:a16="http://schemas.microsoft.com/office/drawing/2014/main" id="{4FAE8601-5D4A-8DCD-2487-F927CE82BB0D}"/>
              </a:ext>
            </a:extLst>
          </p:cNvPr>
          <p:cNvSpPr>
            <a:spLocks noGrp="1"/>
          </p:cNvSpPr>
          <p:nvPr>
            <p:ph type="dt" sz="half" idx="13"/>
          </p:nvPr>
        </p:nvSpPr>
        <p:spPr/>
        <p:txBody>
          <a:bodyPr/>
          <a:lstStyle/>
          <a:p>
            <a:fld id="{46CDDB1B-AAE9-1649-A755-11FADEB7E97E}" type="datetime4">
              <a:rPr lang="en-US" smtClean="0"/>
              <a:pPr/>
              <a:t>August 29, 2023</a:t>
            </a:fld>
            <a:endParaRPr lang="en-US" dirty="0"/>
          </a:p>
        </p:txBody>
      </p:sp>
      <p:sp>
        <p:nvSpPr>
          <p:cNvPr id="5" name="Slide Number Placeholder 4">
            <a:extLst>
              <a:ext uri="{FF2B5EF4-FFF2-40B4-BE49-F238E27FC236}">
                <a16:creationId xmlns:a16="http://schemas.microsoft.com/office/drawing/2014/main" id="{8EF9FF67-2828-4077-8139-BC4EF6EA8050}"/>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extLst>
      <p:ext uri="{BB962C8B-B14F-4D97-AF65-F5344CB8AC3E}">
        <p14:creationId xmlns:p14="http://schemas.microsoft.com/office/powerpoint/2010/main" val="4263276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2138E7-0BF8-4FBE-AB49-4184E532FD1F}"/>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
        <p:nvSpPr>
          <p:cNvPr id="7" name="Text Placeholder 6">
            <a:extLst>
              <a:ext uri="{FF2B5EF4-FFF2-40B4-BE49-F238E27FC236}">
                <a16:creationId xmlns:a16="http://schemas.microsoft.com/office/drawing/2014/main" id="{0602C380-9011-23F7-8E4B-E195C0DFFBC9}"/>
              </a:ext>
            </a:extLst>
          </p:cNvPr>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en-US" altLang="ja-JP"/>
              <a:t>Cài đặt bộ nhớ ảo</a:t>
            </a:r>
            <a:endParaRPr lang="vi-VN" altLang="en-US" sz="4400"/>
          </a:p>
        </p:txBody>
      </p:sp>
      <p:sp>
        <p:nvSpPr>
          <p:cNvPr id="8" name="Text Placeholder 7">
            <a:extLst>
              <a:ext uri="{FF2B5EF4-FFF2-40B4-BE49-F238E27FC236}">
                <a16:creationId xmlns:a16="http://schemas.microsoft.com/office/drawing/2014/main" id="{883EE24F-70E8-C3FA-399B-07DCA2C415CE}"/>
              </a:ext>
            </a:extLst>
          </p:cNvPr>
          <p:cNvSpPr>
            <a:spLocks noGrp="1"/>
          </p:cNvSpPr>
          <p:nvPr>
            <p:ph type="body" sz="quarter" idx="14"/>
          </p:nvPr>
        </p:nvSpPr>
        <p:spPr/>
        <p:txBody>
          <a:bodyPr/>
          <a:lstStyle/>
          <a:p>
            <a:endParaRPr lang="vi-VN" sz="2800" dirty="0"/>
          </a:p>
        </p:txBody>
      </p:sp>
      <p:sp>
        <p:nvSpPr>
          <p:cNvPr id="9" name="Text Placeholder 8">
            <a:extLst>
              <a:ext uri="{FF2B5EF4-FFF2-40B4-BE49-F238E27FC236}">
                <a16:creationId xmlns:a16="http://schemas.microsoft.com/office/drawing/2014/main" id="{7F04BBE0-C7C7-D804-DD85-D99BEB36007C}"/>
              </a:ext>
            </a:extLst>
          </p:cNvPr>
          <p:cNvSpPr>
            <a:spLocks noGrp="1"/>
          </p:cNvSpPr>
          <p:nvPr>
            <p:ph type="body" sz="quarter" idx="15"/>
          </p:nvPr>
        </p:nvSpPr>
        <p:spPr/>
        <p:txBody>
          <a:bodyPr/>
          <a:lstStyle/>
          <a:p>
            <a:endParaRPr lang="en-VN"/>
          </a:p>
        </p:txBody>
      </p:sp>
      <p:sp>
        <p:nvSpPr>
          <p:cNvPr id="10" name="Text Placeholder 9">
            <a:extLst>
              <a:ext uri="{FF2B5EF4-FFF2-40B4-BE49-F238E27FC236}">
                <a16:creationId xmlns:a16="http://schemas.microsoft.com/office/drawing/2014/main" id="{3C2CDC7B-AFE9-6C1F-2CD6-AA61695C23FD}"/>
              </a:ext>
            </a:extLst>
          </p:cNvPr>
          <p:cNvSpPr>
            <a:spLocks noGrp="1"/>
          </p:cNvSpPr>
          <p:nvPr>
            <p:ph type="body" sz="quarter" idx="16"/>
          </p:nvPr>
        </p:nvSpPr>
        <p:spPr/>
        <p:txBody>
          <a:bodyPr>
            <a:normAutofit lnSpcReduction="10000"/>
          </a:bodyPr>
          <a:lstStyle/>
          <a:p>
            <a:r>
              <a:rPr lang="en-VN" dirty="0"/>
              <a:t>2</a:t>
            </a:r>
          </a:p>
        </p:txBody>
      </p:sp>
    </p:spTree>
    <p:extLst>
      <p:ext uri="{BB962C8B-B14F-4D97-AF65-F5344CB8AC3E}">
        <p14:creationId xmlns:p14="http://schemas.microsoft.com/office/powerpoint/2010/main" val="3306361472"/>
      </p:ext>
    </p:extLst>
  </p:cSld>
  <p:clrMapOvr>
    <a:masterClrMapping/>
  </p:clrMapOvr>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Bai giang so UIT update</Template>
  <TotalTime>2077</TotalTime>
  <Words>2845</Words>
  <Application>Microsoft Office PowerPoint</Application>
  <PresentationFormat>Widescreen</PresentationFormat>
  <Paragraphs>335</Paragraphs>
  <Slides>41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Monotype Sorts</vt:lpstr>
      <vt:lpstr>Times New Roman</vt:lpstr>
      <vt:lpstr>Verdana</vt:lpstr>
      <vt:lpstr>Office Theme</vt:lpstr>
      <vt:lpstr>PowerPoint Presentation</vt:lpstr>
      <vt:lpstr>Các nội dung đã học</vt:lpstr>
      <vt:lpstr>PowerPoint Presentation</vt:lpstr>
      <vt:lpstr>PowerPoint Presentation</vt:lpstr>
      <vt:lpstr>PowerPoint Presentation</vt:lpstr>
      <vt:lpstr>Dynamic loading</vt:lpstr>
      <vt:lpstr>Tổng quan về bộ nhớ ảo </vt:lpstr>
      <vt:lpstr>Tổng quan về bộ nhớ ảo (tt)</vt:lpstr>
      <vt:lpstr>PowerPoint Presentation</vt:lpstr>
      <vt:lpstr>Cài đặt bộ nhớ ảo</vt:lpstr>
      <vt:lpstr>Cơ chế phân trang</vt:lpstr>
      <vt:lpstr>Phân trang theo yêu cầu</vt:lpstr>
      <vt:lpstr>Lỗi trang và các bước xử lý</vt:lpstr>
      <vt:lpstr>Khi cần thay thế trang</vt:lpstr>
      <vt:lpstr>Thay thế trang nhớ</vt:lpstr>
      <vt:lpstr>Thay thế trang nhớ (tt)</vt:lpstr>
      <vt:lpstr>Thay thế trang nhớ (tt)</vt:lpstr>
      <vt:lpstr>Thay thế trang nhớ (tt)</vt:lpstr>
      <vt:lpstr>PowerPoint Presentation</vt:lpstr>
      <vt:lpstr>Các giải thuật thay trang</vt:lpstr>
      <vt:lpstr>Giải thuật thay trang FIFO</vt:lpstr>
      <vt:lpstr>Giải thuật thay trang FIFO</vt:lpstr>
      <vt:lpstr>Nghịch lý Belady</vt:lpstr>
      <vt:lpstr>Nghịch lý Belady (tt)</vt:lpstr>
      <vt:lpstr>Giải thuật thay trang OPT</vt:lpstr>
      <vt:lpstr>Giải thuật thay trang LRU</vt:lpstr>
      <vt:lpstr>LRU và FIFO</vt:lpstr>
      <vt:lpstr>PowerPoint Presentation</vt:lpstr>
      <vt:lpstr>Số lượng frame cấp cho process</vt:lpstr>
      <vt:lpstr>Chiến lược cấp phát tĩnh</vt:lpstr>
      <vt:lpstr>PowerPoint Presentation</vt:lpstr>
      <vt:lpstr>Trì trệ trên toàn bộ hệ thống</vt:lpstr>
      <vt:lpstr>Mô hình cục bộ</vt:lpstr>
      <vt:lpstr>Giải pháp tập làm việc</vt:lpstr>
      <vt:lpstr>Giải pháp tập làm việc (tt)</vt:lpstr>
      <vt:lpstr>Giải pháp tập làm việc (tt)</vt:lpstr>
      <vt:lpstr>Giải pháp tập làm việc (tt)</vt:lpstr>
      <vt:lpstr>Giải pháp tập làm việc (tt)</vt:lpstr>
      <vt:lpstr>Tóm tắt lại nội dung buổi học</vt:lpstr>
      <vt:lpstr>Bài tập 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Trần Hoàng Lộc</dc:creator>
  <cp:lastModifiedBy>Phan Đình Duy</cp:lastModifiedBy>
  <cp:revision>116</cp:revision>
  <dcterms:created xsi:type="dcterms:W3CDTF">2023-03-03T01:55:04Z</dcterms:created>
  <dcterms:modified xsi:type="dcterms:W3CDTF">2023-08-29T05:59:25Z</dcterms:modified>
</cp:coreProperties>
</file>