
<file path=[Content_Types].xml><?xml version="1.0" encoding="utf-8"?>
<Types xmlns="http://schemas.openxmlformats.org/package/2006/content-types">
  <Default ContentType="image/jpeg" Extension="jpg"/>
  <Default ContentType="application/vnd.openxmlformats-officedocument.vmlDrawing" Extension="vml"/>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3" roundtripDataSignature="AMtx7mjXHS4rhiZXYN1lGMJEPjkIRaTJ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customschemas.google.com/relationships/presentationmetadata" Target="metadata"/><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 name="Google Shape;4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vi-VN"/>
              <a:t> Thực chất đây không phải là một phương pháp mới mà là một cách nhìn mới trong việc lập trình.</a:t>
            </a:r>
            <a:endParaRPr/>
          </a:p>
        </p:txBody>
      </p:sp>
      <p:sp>
        <p:nvSpPr>
          <p:cNvPr id="161" name="Google Shape;161;p1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162" name="Google Shape;162;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163" name="Google Shape;16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Khái niệm hướng đối tượng được xây dựng trên nền tảng của khái niệm lập trình có cấu trúc và sự trừu tượng hóa dữ liệu.</a:t>
            </a:r>
            <a:endParaRPr/>
          </a:p>
          <a:p>
            <a:pPr indent="0" lvl="0" marL="0" rtl="0" algn="l">
              <a:spcBef>
                <a:spcPts val="0"/>
              </a:spcBef>
              <a:spcAft>
                <a:spcPts val="0"/>
              </a:spcAft>
              <a:buNone/>
            </a:pPr>
            <a:r>
              <a:rPr lang="vi-VN"/>
              <a:t>Sự thay đổi căn bản ở chỗ, một chương trình hướng đối tượng được thiết kế xoay quanh dữ liệu mà chúng ta có thể làm việc trên đó, hơn là theo bản thân chức năng của chương trình.</a:t>
            </a:r>
            <a:endParaRPr/>
          </a:p>
          <a:p>
            <a:pPr indent="0" lvl="0" marL="0" rtl="0" algn="l">
              <a:spcBef>
                <a:spcPts val="0"/>
              </a:spcBef>
              <a:spcAft>
                <a:spcPts val="0"/>
              </a:spcAft>
              <a:buNone/>
            </a:pPr>
            <a:r>
              <a:rPr lang="vi-VN"/>
              <a:t>Thực chất đây không phải là một phương pháp mới mà là một cách nhìn mới trong việc lập trình.</a:t>
            </a:r>
            <a:endParaRPr/>
          </a:p>
          <a:p>
            <a:pPr indent="0" lvl="0" marL="0" rtl="0" algn="l">
              <a:spcBef>
                <a:spcPts val="0"/>
              </a:spcBef>
              <a:spcAft>
                <a:spcPts val="0"/>
              </a:spcAft>
              <a:buNone/>
            </a:pPr>
            <a:r>
              <a:t/>
            </a:r>
            <a:endParaRPr/>
          </a:p>
        </p:txBody>
      </p:sp>
      <p:sp>
        <p:nvSpPr>
          <p:cNvPr id="170" name="Google Shape;170;p1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171" name="Google Shape;171;p1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172" name="Google Shape;17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sz="1200">
                <a:latin typeface="Arial"/>
                <a:ea typeface="Arial"/>
                <a:cs typeface="Arial"/>
                <a:sym typeface="Arial"/>
              </a:rPr>
              <a:t>Ví dụ Người là một lớp đối tượng.</a:t>
            </a:r>
            <a:endParaRPr sz="1200">
              <a:latin typeface="Arial"/>
              <a:ea typeface="Arial"/>
              <a:cs typeface="Arial"/>
              <a:sym typeface="Arial"/>
            </a:endParaRPr>
          </a:p>
          <a:p>
            <a:pPr indent="0" lvl="0" marL="0" rtl="0" algn="l">
              <a:spcBef>
                <a:spcPts val="0"/>
              </a:spcBef>
              <a:spcAft>
                <a:spcPts val="0"/>
              </a:spcAft>
              <a:buNone/>
            </a:pPr>
            <a:r>
              <a:rPr lang="vi-VN" sz="1200">
                <a:latin typeface="Arial"/>
                <a:ea typeface="Arial"/>
                <a:cs typeface="Arial"/>
                <a:sym typeface="Arial"/>
              </a:rPr>
              <a:t>Vd: Tên, Tuổi, cân nặng… là các thuộc tính của Người</a:t>
            </a:r>
            <a:endParaRPr/>
          </a:p>
          <a:p>
            <a:pPr indent="0" lvl="0" marL="0" rtl="0" algn="l">
              <a:spcBef>
                <a:spcPts val="0"/>
              </a:spcBef>
              <a:spcAft>
                <a:spcPts val="0"/>
              </a:spcAft>
              <a:buNone/>
            </a:pPr>
            <a:r>
              <a:t/>
            </a:r>
            <a:endParaRPr/>
          </a:p>
          <a:p>
            <a:pPr indent="0" lvl="1" marL="0" marR="0" rtl="0" algn="l">
              <a:lnSpc>
                <a:spcPct val="100000"/>
              </a:lnSpc>
              <a:spcBef>
                <a:spcPts val="0"/>
              </a:spcBef>
              <a:spcAft>
                <a:spcPts val="0"/>
              </a:spcAft>
              <a:buClr>
                <a:srgbClr val="0C0C0C"/>
              </a:buClr>
              <a:buSzPts val="2600"/>
              <a:buFont typeface="Arial"/>
              <a:buNone/>
            </a:pPr>
            <a:r>
              <a:rPr lang="vi-VN" sz="2600">
                <a:solidFill>
                  <a:srgbClr val="0C0C0C"/>
                </a:solidFill>
                <a:latin typeface="Arial"/>
                <a:ea typeface="Arial"/>
                <a:cs typeface="Arial"/>
                <a:sym typeface="Arial"/>
              </a:rPr>
              <a:t>Ví dụ Joe Smith, 25 tuổi, nặng 58kg, là một thể hiện của lớp người.</a:t>
            </a:r>
            <a:endParaRPr/>
          </a:p>
          <a:p>
            <a:pPr indent="0" lvl="0" marL="0" rtl="0" algn="l">
              <a:spcBef>
                <a:spcPts val="0"/>
              </a:spcBef>
              <a:spcAft>
                <a:spcPts val="0"/>
              </a:spcAft>
              <a:buNone/>
            </a:pPr>
            <a:r>
              <a:t/>
            </a:r>
            <a:endParaRPr/>
          </a:p>
        </p:txBody>
      </p:sp>
      <p:sp>
        <p:nvSpPr>
          <p:cNvPr id="200" name="Google Shape;200;p1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201" name="Google Shape;201;p1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202" name="Google Shape;20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210" name="Google Shape;210;p1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211" name="Google Shape;21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Clr>
                <a:srgbClr val="0000FF"/>
              </a:buClr>
              <a:buSzPts val="1200"/>
              <a:buFont typeface="Arial"/>
              <a:buNone/>
            </a:pPr>
            <a:r>
              <a:rPr b="1" lang="vi-VN" sz="1200">
                <a:solidFill>
                  <a:srgbClr val="0000FF"/>
                </a:solidFill>
                <a:latin typeface="Arial"/>
                <a:ea typeface="Arial"/>
                <a:cs typeface="Arial"/>
                <a:sym typeface="Arial"/>
              </a:rPr>
              <a:t>Mục tiêu của việc thiết kế phần mềm:</a:t>
            </a:r>
            <a:endParaRPr/>
          </a:p>
          <a:p>
            <a:pPr indent="0" lvl="0" marL="0" rtl="0" algn="just">
              <a:spcBef>
                <a:spcPts val="600"/>
              </a:spcBef>
              <a:spcAft>
                <a:spcPts val="0"/>
              </a:spcAft>
              <a:buNone/>
            </a:pPr>
            <a:r>
              <a:rPr lang="vi-VN" sz="1200">
                <a:solidFill>
                  <a:srgbClr val="FF0000"/>
                </a:solidFill>
                <a:latin typeface="Arial"/>
                <a:ea typeface="Arial"/>
                <a:cs typeface="Arial"/>
                <a:sym typeface="Arial"/>
              </a:rPr>
              <a:t>Tính tái sử dụng (reusability): </a:t>
            </a:r>
            <a:endParaRPr/>
          </a:p>
          <a:p>
            <a:pPr indent="0" lvl="1" marL="457200" rtl="0" algn="just">
              <a:spcBef>
                <a:spcPts val="600"/>
              </a:spcBef>
              <a:spcAft>
                <a:spcPts val="0"/>
              </a:spcAft>
              <a:buNone/>
            </a:pPr>
            <a:r>
              <a:rPr lang="vi-VN" sz="1200">
                <a:solidFill>
                  <a:schemeClr val="dk1"/>
                </a:solidFill>
                <a:latin typeface="Arial"/>
                <a:ea typeface="Arial"/>
                <a:cs typeface="Arial"/>
                <a:sym typeface="Arial"/>
              </a:rPr>
              <a:t>Thiết kế các thành phần có thể được sử dụng trong nhiều phần mềm khác nhau.</a:t>
            </a:r>
            <a:endParaRPr/>
          </a:p>
          <a:p>
            <a:pPr indent="0" lvl="0" marL="0" rtl="0" algn="just">
              <a:spcBef>
                <a:spcPts val="600"/>
              </a:spcBef>
              <a:spcAft>
                <a:spcPts val="0"/>
              </a:spcAft>
              <a:buNone/>
            </a:pPr>
            <a:r>
              <a:rPr lang="vi-VN" sz="1200">
                <a:solidFill>
                  <a:srgbClr val="FF0000"/>
                </a:solidFill>
                <a:latin typeface="Arial"/>
                <a:ea typeface="Arial"/>
                <a:cs typeface="Arial"/>
                <a:sym typeface="Arial"/>
              </a:rPr>
              <a:t>Tính mở rộng (extensibility): </a:t>
            </a:r>
            <a:endParaRPr/>
          </a:p>
          <a:p>
            <a:pPr indent="0" lvl="1" marL="457200" rtl="0" algn="just">
              <a:spcBef>
                <a:spcPts val="600"/>
              </a:spcBef>
              <a:spcAft>
                <a:spcPts val="0"/>
              </a:spcAft>
              <a:buNone/>
            </a:pPr>
            <a:r>
              <a:rPr lang="vi-VN" sz="1200">
                <a:solidFill>
                  <a:schemeClr val="dk1"/>
                </a:solidFill>
                <a:latin typeface="Arial"/>
                <a:ea typeface="Arial"/>
                <a:cs typeface="Arial"/>
                <a:sym typeface="Arial"/>
              </a:rPr>
              <a:t>Hỗ trợ các plug-in/add-n. </a:t>
            </a:r>
            <a:endParaRPr/>
          </a:p>
          <a:p>
            <a:pPr indent="0" lvl="0" marL="0" rtl="0" algn="just">
              <a:spcBef>
                <a:spcPts val="600"/>
              </a:spcBef>
              <a:spcAft>
                <a:spcPts val="0"/>
              </a:spcAft>
              <a:buNone/>
            </a:pPr>
            <a:r>
              <a:rPr lang="vi-VN" sz="1200">
                <a:solidFill>
                  <a:srgbClr val="FF0000"/>
                </a:solidFill>
                <a:latin typeface="Arial"/>
                <a:ea typeface="Arial"/>
                <a:cs typeface="Arial"/>
                <a:sym typeface="Arial"/>
              </a:rPr>
              <a:t>Tính mềm dẻo (flexibility):</a:t>
            </a:r>
            <a:endParaRPr/>
          </a:p>
          <a:p>
            <a:pPr indent="0" lvl="1" marL="457200" rtl="0" algn="just">
              <a:spcBef>
                <a:spcPts val="600"/>
              </a:spcBef>
              <a:spcAft>
                <a:spcPts val="0"/>
              </a:spcAft>
              <a:buNone/>
            </a:pPr>
            <a:r>
              <a:rPr lang="vi-VN" sz="1200">
                <a:solidFill>
                  <a:schemeClr val="dk1"/>
                </a:solidFill>
                <a:latin typeface="Arial"/>
                <a:ea typeface="Arial"/>
                <a:cs typeface="Arial"/>
                <a:sym typeface="Arial"/>
              </a:rPr>
              <a:t>Dễ dàng thay đổi khi thêm mới dữ liệu hay tính năng.</a:t>
            </a:r>
            <a:endParaRPr/>
          </a:p>
          <a:p>
            <a:pPr indent="0" lvl="1" marL="457200" rtl="0" algn="just">
              <a:spcBef>
                <a:spcPts val="600"/>
              </a:spcBef>
              <a:spcAft>
                <a:spcPts val="0"/>
              </a:spcAft>
              <a:buNone/>
            </a:pPr>
            <a:r>
              <a:rPr lang="vi-VN" sz="1200">
                <a:solidFill>
                  <a:schemeClr val="dk1"/>
                </a:solidFill>
                <a:latin typeface="Arial"/>
                <a:ea typeface="Arial"/>
                <a:cs typeface="Arial"/>
                <a:sym typeface="Arial"/>
              </a:rPr>
              <a:t>Các thay đổi không làm ảnh hưởng nhiều đến toàn bộ hệ thống.</a:t>
            </a:r>
            <a:endParaRPr/>
          </a:p>
          <a:p>
            <a:pPr indent="0" lvl="0" marL="0" rtl="0" algn="l">
              <a:spcBef>
                <a:spcPts val="300"/>
              </a:spcBef>
              <a:spcAft>
                <a:spcPts val="0"/>
              </a:spcAft>
              <a:buNone/>
            </a:pPr>
            <a:r>
              <a:t/>
            </a:r>
            <a:endParaRPr/>
          </a:p>
        </p:txBody>
      </p:sp>
      <p:sp>
        <p:nvSpPr>
          <p:cNvPr id="349" name="Google Shape;349;p3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350" name="Google Shape;350;p3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351" name="Google Shape;351;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vi-VN" sz="1200">
                <a:solidFill>
                  <a:schemeClr val="dk1"/>
                </a:solidFill>
                <a:latin typeface="Arial"/>
                <a:ea typeface="Arial"/>
                <a:cs typeface="Arial"/>
                <a:sym typeface="Arial"/>
              </a:rPr>
              <a:t>Sử dụng cách tiếp cận Bottom – Up, bao gồm các bước:</a:t>
            </a:r>
            <a:endParaRPr/>
          </a:p>
          <a:p>
            <a:pPr indent="0" lvl="0" marL="0" rtl="0" algn="l">
              <a:spcBef>
                <a:spcPts val="0"/>
              </a:spcBef>
              <a:spcAft>
                <a:spcPts val="0"/>
              </a:spcAft>
              <a:buNone/>
            </a:pPr>
            <a:r>
              <a:t/>
            </a:r>
            <a:endParaRPr/>
          </a:p>
        </p:txBody>
      </p:sp>
      <p:sp>
        <p:nvSpPr>
          <p:cNvPr id="398" name="Google Shape;398;p3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399" name="Google Shape;399;p3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400" name="Google Shape;400;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just">
              <a:lnSpc>
                <a:spcPct val="130000"/>
              </a:lnSpc>
              <a:spcBef>
                <a:spcPts val="0"/>
              </a:spcBef>
              <a:spcAft>
                <a:spcPts val="0"/>
              </a:spcAft>
              <a:buClr>
                <a:srgbClr val="0000FF"/>
              </a:buClr>
              <a:buSzPts val="1200"/>
              <a:buFont typeface="Noto Sans Symbols"/>
              <a:buChar char="❖"/>
            </a:pPr>
            <a:r>
              <a:rPr lang="vi-VN">
                <a:solidFill>
                  <a:srgbClr val="0000FF"/>
                </a:solidFill>
                <a:latin typeface="Arial"/>
                <a:ea typeface="Arial"/>
                <a:cs typeface="Arial"/>
                <a:sym typeface="Arial"/>
              </a:rPr>
              <a:t>Nhược điểm?</a:t>
            </a:r>
            <a:endParaRPr>
              <a:solidFill>
                <a:srgbClr val="0000FF"/>
              </a:solidFill>
              <a:latin typeface="Arial"/>
              <a:ea typeface="Arial"/>
              <a:cs typeface="Arial"/>
              <a:sym typeface="Arial"/>
            </a:endParaRPr>
          </a:p>
          <a:p>
            <a:pPr indent="-76200" lvl="1" marL="457200" rtl="0" algn="just">
              <a:spcBef>
                <a:spcPts val="600"/>
              </a:spcBef>
              <a:spcAft>
                <a:spcPts val="0"/>
              </a:spcAft>
              <a:buClr>
                <a:schemeClr val="dk1"/>
              </a:buClr>
              <a:buSzPts val="1200"/>
              <a:buFont typeface="Noto Sans Symbols"/>
              <a:buChar char="▪"/>
            </a:pPr>
            <a:r>
              <a:rPr lang="vi-VN">
                <a:latin typeface="Arial"/>
                <a:ea typeface="Arial"/>
                <a:cs typeface="Arial"/>
                <a:sym typeface="Arial"/>
              </a:rPr>
              <a:t>Khó hiểu, khó bảo trì, hầu như không thể sử dụng lại</a:t>
            </a:r>
            <a:endParaRPr/>
          </a:p>
          <a:p>
            <a:pPr indent="-76200" lvl="1" marL="457200" rtl="0" algn="just">
              <a:spcBef>
                <a:spcPts val="600"/>
              </a:spcBef>
              <a:spcAft>
                <a:spcPts val="0"/>
              </a:spcAft>
              <a:buClr>
                <a:schemeClr val="dk1"/>
              </a:buClr>
              <a:buSzPts val="1200"/>
              <a:buFont typeface="Noto Sans Symbols"/>
              <a:buChar char="▪"/>
            </a:pPr>
            <a:r>
              <a:rPr lang="vi-VN">
                <a:latin typeface="Arial"/>
                <a:ea typeface="Arial"/>
                <a:cs typeface="Arial"/>
                <a:sym typeface="Arial"/>
              </a:rPr>
              <a:t>Chất lượng kém, Chi phí cao</a:t>
            </a:r>
            <a:endParaRPr/>
          </a:p>
          <a:p>
            <a:pPr indent="-76200" lvl="1" marL="457200" rtl="0" algn="just">
              <a:spcBef>
                <a:spcPts val="600"/>
              </a:spcBef>
              <a:spcAft>
                <a:spcPts val="0"/>
              </a:spcAft>
              <a:buClr>
                <a:schemeClr val="dk1"/>
              </a:buClr>
              <a:buSzPts val="1200"/>
              <a:buFont typeface="Noto Sans Symbols"/>
              <a:buChar char="▪"/>
            </a:pPr>
            <a:r>
              <a:rPr lang="vi-VN">
                <a:latin typeface="Arial"/>
                <a:ea typeface="Arial"/>
                <a:cs typeface="Arial"/>
                <a:sym typeface="Arial"/>
              </a:rPr>
              <a:t>Không thể phát triển các ứng dụng lớn</a:t>
            </a:r>
            <a:endParaRPr/>
          </a:p>
          <a:p>
            <a:pPr indent="0" lvl="0" marL="0" rtl="0" algn="l">
              <a:spcBef>
                <a:spcPts val="300"/>
              </a:spcBef>
              <a:spcAft>
                <a:spcPts val="0"/>
              </a:spcAft>
              <a:buNone/>
            </a:pPr>
            <a:r>
              <a:t/>
            </a:r>
            <a:endParaRPr/>
          </a:p>
        </p:txBody>
      </p:sp>
      <p:sp>
        <p:nvSpPr>
          <p:cNvPr id="113" name="Google Shape;113;p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114" name="Google Shape;114;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115" name="Google Shape;1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Open Closed Principle : “Open for extension but Closed for modification”</a:t>
            </a:r>
            <a:endParaRPr/>
          </a:p>
          <a:p>
            <a:pPr indent="0" lvl="0" marL="0" rtl="0" algn="l">
              <a:spcBef>
                <a:spcPts val="0"/>
              </a:spcBef>
              <a:spcAft>
                <a:spcPts val="0"/>
              </a:spcAft>
              <a:buNone/>
            </a:pPr>
            <a:r>
              <a:rPr lang="vi-VN"/>
              <a:t>Liskov Substitution Principle : “Subclasses should be substitutable for their base classes”</a:t>
            </a:r>
            <a:endParaRPr/>
          </a:p>
          <a:p>
            <a:pPr indent="0" lvl="0" marL="0" rtl="0" algn="l">
              <a:spcBef>
                <a:spcPts val="0"/>
              </a:spcBef>
              <a:spcAft>
                <a:spcPts val="0"/>
              </a:spcAft>
              <a:buNone/>
            </a:pPr>
            <a:r>
              <a:rPr lang="vi-VN"/>
              <a:t>Interface Segregation Principle : “Many client specific interfaces are better than one general purpose interface”</a:t>
            </a:r>
            <a:endParaRPr/>
          </a:p>
          <a:p>
            <a:pPr indent="0" lvl="0" marL="0" rtl="0" algn="l">
              <a:spcBef>
                <a:spcPts val="0"/>
              </a:spcBef>
              <a:spcAft>
                <a:spcPts val="0"/>
              </a:spcAft>
              <a:buNone/>
            </a:pPr>
            <a:r>
              <a:rPr lang="vi-VN"/>
              <a:t>Dependency Inversion Principle : “ Depend upon Abstractions. Do not depend upon concretions”</a:t>
            </a:r>
            <a:endParaRPr/>
          </a:p>
          <a:p>
            <a:pPr indent="0" lvl="0" marL="0" rtl="0" algn="l">
              <a:spcBef>
                <a:spcPts val="0"/>
              </a:spcBef>
              <a:spcAft>
                <a:spcPts val="0"/>
              </a:spcAft>
              <a:buNone/>
            </a:pPr>
            <a:r>
              <a:t/>
            </a:r>
            <a:endParaRPr/>
          </a:p>
        </p:txBody>
      </p:sp>
      <p:sp>
        <p:nvSpPr>
          <p:cNvPr id="431" name="Google Shape;431;p4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432" name="Google Shape;432;p4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433" name="Google Shape;433;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7:notes"/>
          <p:cNvSpPr/>
          <p:nvPr>
            <p:ph idx="2" type="sldImg"/>
          </p:nvPr>
        </p:nvSpPr>
        <p:spPr>
          <a:xfrm>
            <a:off x="3236913" y="509588"/>
            <a:ext cx="3398837"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465" name="Google Shape;465;p4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466" name="Google Shape;466;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7f2ee3376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7f2ee3376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g27f2ee3376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Về bản chất, chương trình được chia nhỏ thành các chương trình con riêng rẽ (còn gọi là hàm hay thủ tục), thực hiện các công việc rời rạc trong quá trình lớn hơn, phức tạp hơn. </a:t>
            </a:r>
            <a:endParaRPr/>
          </a:p>
          <a:p>
            <a:pPr indent="0" lvl="0" marL="0" rtl="0" algn="l">
              <a:spcBef>
                <a:spcPts val="0"/>
              </a:spcBef>
              <a:spcAft>
                <a:spcPts val="0"/>
              </a:spcAft>
              <a:buNone/>
            </a:pPr>
            <a:r>
              <a:rPr lang="vi-VN"/>
              <a:t>Các hàm này được giữ càng độc lập với nhau càng nhiều càng tốt, mỗi hàm có dữ liệu và logic riêng.</a:t>
            </a:r>
            <a:endParaRPr/>
          </a:p>
          <a:p>
            <a:pPr indent="0" lvl="0" marL="0" rtl="0" algn="l">
              <a:spcBef>
                <a:spcPts val="0"/>
              </a:spcBef>
              <a:spcAft>
                <a:spcPts val="0"/>
              </a:spcAft>
              <a:buNone/>
            </a:pPr>
            <a:r>
              <a:rPr lang="vi-VN"/>
              <a:t>Thông tin được chuyển giao giữa các hàm thông qua các tham số, các hàm có thể có các biến cục bộ mà không một ai nằm bên ngoài phạm vi của hàm lại có thể truy xuất được chúng. </a:t>
            </a:r>
            <a:endParaRPr/>
          </a:p>
          <a:p>
            <a:pPr indent="0" lvl="0" marL="0" rtl="0" algn="l">
              <a:spcBef>
                <a:spcPts val="0"/>
              </a:spcBef>
              <a:spcAft>
                <a:spcPts val="0"/>
              </a:spcAft>
              <a:buNone/>
            </a:pPr>
            <a:r>
              <a:rPr lang="vi-VN"/>
              <a:t>Như vậy, các hàm có thể được xem là các chương trình con được đặt chung với nhau để xây dựng nên một ứng dụng.</a:t>
            </a:r>
            <a:endParaRPr/>
          </a:p>
        </p:txBody>
      </p:sp>
      <p:sp>
        <p:nvSpPr>
          <p:cNvPr id="128" name="Google Shape;128;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129" name="Google Shape;129;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1200"/>
              <a:buFont typeface="Arial"/>
              <a:buNone/>
            </a:pPr>
            <a:r>
              <a:rPr lang="vi-VN" sz="1200">
                <a:solidFill>
                  <a:srgbClr val="C00000"/>
                </a:solidFill>
                <a:latin typeface="Arial"/>
                <a:ea typeface="Arial"/>
                <a:cs typeface="Arial"/>
                <a:sym typeface="Arial"/>
              </a:rPr>
              <a:t>Mục tiêu là làm sao cho việc triển khai các phần mềm dễ dàng hơn đối với các lập trình viên mà vẫn cải thiện được tính tin cậy và dễ bảo quản chương trình.</a:t>
            </a:r>
            <a:endParaRPr sz="1200">
              <a:solidFill>
                <a:srgbClr val="C00000"/>
              </a:solidFill>
              <a:latin typeface="Arial"/>
              <a:ea typeface="Arial"/>
              <a:cs typeface="Arial"/>
              <a:sym typeface="Arial"/>
            </a:endParaRPr>
          </a:p>
          <a:p>
            <a:pPr indent="0" lvl="0" marL="0" rtl="0" algn="l">
              <a:spcBef>
                <a:spcPts val="0"/>
              </a:spcBef>
              <a:spcAft>
                <a:spcPts val="0"/>
              </a:spcAft>
              <a:buNone/>
            </a:pPr>
            <a:r>
              <a:t/>
            </a:r>
            <a:endParaRPr/>
          </a:p>
        </p:txBody>
      </p:sp>
      <p:sp>
        <p:nvSpPr>
          <p:cNvPr id="137" name="Google Shape;137;p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138" name="Google Shape;138;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139" name="Google Shape;13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118109" lvl="1" marL="457200" rtl="0" algn="just">
              <a:lnSpc>
                <a:spcPct val="110000"/>
              </a:lnSpc>
              <a:spcBef>
                <a:spcPts val="0"/>
              </a:spcBef>
              <a:spcAft>
                <a:spcPts val="0"/>
              </a:spcAft>
              <a:buClr>
                <a:schemeClr val="dk1"/>
              </a:buClr>
              <a:buSzPts val="1860"/>
              <a:buFont typeface="Noto Sans Symbols"/>
              <a:buChar char="▪"/>
            </a:pPr>
            <a:r>
              <a:rPr lang="vi-VN" sz="1860">
                <a:latin typeface="Arial"/>
                <a:ea typeface="Arial"/>
                <a:cs typeface="Arial"/>
                <a:sym typeface="Arial"/>
              </a:rPr>
              <a:t>Chương trình dùng để xử lý dữ liệu nhưng lại tách rời dữ liệu. </a:t>
            </a:r>
            <a:endParaRPr/>
          </a:p>
          <a:p>
            <a:pPr indent="-118109" lvl="1" marL="457200" rtl="0" algn="just">
              <a:lnSpc>
                <a:spcPct val="110000"/>
              </a:lnSpc>
              <a:spcBef>
                <a:spcPts val="600"/>
              </a:spcBef>
              <a:spcAft>
                <a:spcPts val="0"/>
              </a:spcAft>
              <a:buClr>
                <a:schemeClr val="dk1"/>
              </a:buClr>
              <a:buSzPts val="1860"/>
              <a:buFont typeface="Noto Sans Symbols"/>
              <a:buChar char="▪"/>
            </a:pPr>
            <a:r>
              <a:rPr lang="vi-VN" sz="1860">
                <a:latin typeface="Arial"/>
                <a:ea typeface="Arial"/>
                <a:cs typeface="Arial"/>
                <a:sym typeface="Arial"/>
              </a:rPr>
              <a:t>Chương trình = Cấu trúc dữ liệu + Giải thuật </a:t>
            </a:r>
            <a:endParaRPr/>
          </a:p>
          <a:p>
            <a:pPr indent="0" lvl="1" marL="744538" rtl="0" algn="just">
              <a:lnSpc>
                <a:spcPct val="110000"/>
              </a:lnSpc>
              <a:spcBef>
                <a:spcPts val="600"/>
              </a:spcBef>
              <a:spcAft>
                <a:spcPts val="0"/>
              </a:spcAft>
              <a:buClr>
                <a:schemeClr val="dk1"/>
              </a:buClr>
              <a:buSzPts val="1860"/>
              <a:buFont typeface="Arial"/>
              <a:buNone/>
            </a:pPr>
            <a:r>
              <a:rPr lang="vi-VN" sz="1860">
                <a:latin typeface="Arial"/>
                <a:ea typeface="Arial"/>
                <a:cs typeface="Arial"/>
                <a:sym typeface="Arial"/>
              </a:rPr>
              <a:t>🡪 Khi thay đổi cấu trúc dữ liệu thì thuật toán phải thay đổi theo.</a:t>
            </a:r>
            <a:endParaRPr sz="1860">
              <a:latin typeface="Arial"/>
              <a:ea typeface="Arial"/>
              <a:cs typeface="Arial"/>
              <a:sym typeface="Arial"/>
            </a:endParaRPr>
          </a:p>
          <a:p>
            <a:pPr indent="-118109" lvl="1" marL="457200" rtl="0" algn="just">
              <a:lnSpc>
                <a:spcPct val="110000"/>
              </a:lnSpc>
              <a:spcBef>
                <a:spcPts val="600"/>
              </a:spcBef>
              <a:spcAft>
                <a:spcPts val="0"/>
              </a:spcAft>
              <a:buClr>
                <a:schemeClr val="dk1"/>
              </a:buClr>
              <a:buSzPts val="1860"/>
              <a:buFont typeface="Noto Sans Symbols"/>
              <a:buChar char="▪"/>
            </a:pPr>
            <a:r>
              <a:rPr lang="vi-VN" sz="1860">
                <a:latin typeface="Arial"/>
                <a:ea typeface="Arial"/>
                <a:cs typeface="Arial"/>
                <a:sym typeface="Arial"/>
              </a:rPr>
              <a:t>Không tự động khởi tạo hay giải phóng dữ liệu động.</a:t>
            </a:r>
            <a:endParaRPr sz="1860">
              <a:latin typeface="Arial"/>
              <a:ea typeface="Arial"/>
              <a:cs typeface="Arial"/>
              <a:sym typeface="Arial"/>
            </a:endParaRPr>
          </a:p>
          <a:p>
            <a:pPr indent="-118109" lvl="1" marL="457200" rtl="0" algn="just">
              <a:lnSpc>
                <a:spcPct val="110000"/>
              </a:lnSpc>
              <a:spcBef>
                <a:spcPts val="600"/>
              </a:spcBef>
              <a:spcAft>
                <a:spcPts val="0"/>
              </a:spcAft>
              <a:buClr>
                <a:schemeClr val="dk1"/>
              </a:buClr>
              <a:buSzPts val="1860"/>
              <a:buFont typeface="Noto Sans Symbols"/>
              <a:buChar char="▪"/>
            </a:pPr>
            <a:r>
              <a:rPr lang="vi-VN" sz="1860">
                <a:latin typeface="Arial"/>
                <a:ea typeface="Arial"/>
                <a:cs typeface="Arial"/>
                <a:sym typeface="Arial"/>
              </a:rPr>
              <a:t>Không mô tả được đầy đủ, trung thực hệ thống trong thực tế.</a:t>
            </a:r>
            <a:endParaRPr sz="1860">
              <a:latin typeface="Arial"/>
              <a:ea typeface="Arial"/>
              <a:cs typeface="Arial"/>
              <a:sym typeface="Arial"/>
            </a:endParaRPr>
          </a:p>
        </p:txBody>
      </p:sp>
      <p:sp>
        <p:nvSpPr>
          <p:cNvPr id="152" name="Google Shape;152;p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Chương trình đào tạo "Quản trị cơ sở dữ liệu Oracle"</a:t>
            </a:r>
            <a:endParaRPr/>
          </a:p>
        </p:txBody>
      </p:sp>
      <p:sp>
        <p:nvSpPr>
          <p:cNvPr id="153" name="Google Shape;153;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Trung tâm đào tạo Bưu chính Viễn thông II</a:t>
            </a:r>
            <a:endParaRPr/>
          </a:p>
        </p:txBody>
      </p:sp>
      <p:sp>
        <p:nvSpPr>
          <p:cNvPr id="154" name="Google Shape;15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showMasterSp="0">
  <p:cSld name="仅标题">
    <p:spTree>
      <p:nvGrpSpPr>
        <p:cNvPr id="16" name="Shape 16"/>
        <p:cNvGrpSpPr/>
        <p:nvPr/>
      </p:nvGrpSpPr>
      <p:grpSpPr>
        <a:xfrm>
          <a:off x="0" y="0"/>
          <a:ext cx="0" cy="0"/>
          <a:chOff x="0" y="0"/>
          <a:chExt cx="0" cy="0"/>
        </a:xfrm>
      </p:grpSpPr>
      <p:pic>
        <p:nvPicPr>
          <p:cNvPr id="17" name="Google Shape;17;p49"/>
          <p:cNvPicPr preferRelativeResize="0"/>
          <p:nvPr/>
        </p:nvPicPr>
        <p:blipFill rotWithShape="1">
          <a:blip r:embed="rId2">
            <a:alphaModFix/>
          </a:blip>
          <a:srcRect b="15749" l="0" r="0" t="0"/>
          <a:stretch/>
        </p:blipFill>
        <p:spPr>
          <a:xfrm>
            <a:off x="7958798" y="3443288"/>
            <a:ext cx="4233201" cy="3414712"/>
          </a:xfrm>
          <a:prstGeom prst="rect">
            <a:avLst/>
          </a:prstGeom>
          <a:noFill/>
          <a:ln>
            <a:noFill/>
          </a:ln>
        </p:spPr>
      </p:pic>
      <p:pic>
        <p:nvPicPr>
          <p:cNvPr id="18" name="Google Shape;18;p49"/>
          <p:cNvPicPr preferRelativeResize="0"/>
          <p:nvPr/>
        </p:nvPicPr>
        <p:blipFill rotWithShape="1">
          <a:blip r:embed="rId3">
            <a:alphaModFix/>
          </a:blip>
          <a:srcRect b="0" l="0" r="0" t="0"/>
          <a:stretch/>
        </p:blipFill>
        <p:spPr>
          <a:xfrm>
            <a:off x="4760730" y="233160"/>
            <a:ext cx="2708031" cy="835449"/>
          </a:xfrm>
          <a:prstGeom prst="rect">
            <a:avLst/>
          </a:prstGeom>
          <a:noFill/>
          <a:ln>
            <a:noFill/>
          </a:ln>
        </p:spPr>
      </p:pic>
      <p:sp>
        <p:nvSpPr>
          <p:cNvPr id="19" name="Google Shape;19;p49"/>
          <p:cNvSpPr txBox="1"/>
          <p:nvPr/>
        </p:nvSpPr>
        <p:spPr>
          <a:xfrm>
            <a:off x="4760730" y="1103916"/>
            <a:ext cx="280929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600" u="sng">
                <a:solidFill>
                  <a:srgbClr val="D51C29"/>
                </a:solidFill>
                <a:latin typeface="Calibri"/>
                <a:ea typeface="Calibri"/>
                <a:cs typeface="Calibri"/>
                <a:sym typeface="Calibri"/>
              </a:rPr>
              <a:t>KHOA CÔNG</a:t>
            </a:r>
            <a:r>
              <a:rPr b="1" lang="vi-VN" sz="1600" u="sng">
                <a:solidFill>
                  <a:srgbClr val="D51C29"/>
                </a:solidFill>
                <a:latin typeface="Calibri"/>
                <a:ea typeface="Calibri"/>
                <a:cs typeface="Calibri"/>
                <a:sym typeface="Calibri"/>
              </a:rPr>
              <a:t> NGHỆ THÔNG TIN</a:t>
            </a:r>
            <a:endParaRPr b="1" sz="1600" u="sng">
              <a:solidFill>
                <a:srgbClr val="D51C29"/>
              </a:solidFill>
              <a:latin typeface="Calibri"/>
              <a:ea typeface="Calibri"/>
              <a:cs typeface="Calibri"/>
              <a:sym typeface="Calibri"/>
            </a:endParaRPr>
          </a:p>
        </p:txBody>
      </p:sp>
      <p:pic>
        <p:nvPicPr>
          <p:cNvPr id="20" name="Google Shape;20;p49"/>
          <p:cNvPicPr preferRelativeResize="0"/>
          <p:nvPr/>
        </p:nvPicPr>
        <p:blipFill rotWithShape="1">
          <a:blip r:embed="rId4">
            <a:alphaModFix/>
          </a:blip>
          <a:srcRect b="0" l="0" r="0" t="0"/>
          <a:stretch/>
        </p:blipFill>
        <p:spPr>
          <a:xfrm rot="10800000">
            <a:off x="-1" y="1521978"/>
            <a:ext cx="2213113" cy="2599729"/>
          </a:xfrm>
          <a:prstGeom prst="rect">
            <a:avLst/>
          </a:prstGeom>
          <a:noFill/>
          <a:ln>
            <a:noFill/>
          </a:ln>
        </p:spPr>
      </p:pic>
      <p:pic>
        <p:nvPicPr>
          <p:cNvPr id="21" name="Google Shape;21;p49"/>
          <p:cNvPicPr preferRelativeResize="0"/>
          <p:nvPr/>
        </p:nvPicPr>
        <p:blipFill rotWithShape="1">
          <a:blip r:embed="rId5">
            <a:alphaModFix/>
          </a:blip>
          <a:srcRect b="0" l="0" r="0" t="0"/>
          <a:stretch/>
        </p:blipFill>
        <p:spPr>
          <a:xfrm flipH="1" rot="10800000">
            <a:off x="11313172" y="0"/>
            <a:ext cx="878828" cy="891928"/>
          </a:xfrm>
          <a:prstGeom prst="rect">
            <a:avLst/>
          </a:prstGeom>
          <a:noFill/>
          <a:ln>
            <a:noFill/>
          </a:ln>
        </p:spPr>
      </p:pic>
      <p:sp>
        <p:nvSpPr>
          <p:cNvPr id="22" name="Google Shape;22;p49"/>
          <p:cNvSpPr/>
          <p:nvPr/>
        </p:nvSpPr>
        <p:spPr>
          <a:xfrm>
            <a:off x="0" y="0"/>
            <a:ext cx="12192000" cy="6858000"/>
          </a:xfrm>
          <a:prstGeom prst="rect">
            <a:avLst/>
          </a:prstGeom>
          <a:noFill/>
          <a:ln cap="flat" cmpd="sng" w="5715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0"/>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50"/>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50"/>
          <p:cNvSpPr txBox="1"/>
          <p:nvPr>
            <p:ph idx="10" type="dt"/>
          </p:nvPr>
        </p:nvSpPr>
        <p:spPr>
          <a:xfrm>
            <a:off x="711200" y="6629400"/>
            <a:ext cx="2844800" cy="228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50"/>
          <p:cNvSpPr txBox="1"/>
          <p:nvPr>
            <p:ph idx="11" type="ftr"/>
          </p:nvPr>
        </p:nvSpPr>
        <p:spPr>
          <a:xfrm>
            <a:off x="4267200" y="6629400"/>
            <a:ext cx="3860800" cy="228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50"/>
          <p:cNvSpPr txBox="1"/>
          <p:nvPr>
            <p:ph idx="12" type="sldNum"/>
          </p:nvPr>
        </p:nvSpPr>
        <p:spPr>
          <a:xfrm>
            <a:off x="8839200" y="6629400"/>
            <a:ext cx="2844800" cy="228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showMasterSp="0">
  <p:cSld name="1_自定义版式">
    <p:spTree>
      <p:nvGrpSpPr>
        <p:cNvPr id="29" name="Shape 29"/>
        <p:cNvGrpSpPr/>
        <p:nvPr/>
      </p:nvGrpSpPr>
      <p:grpSpPr>
        <a:xfrm>
          <a:off x="0" y="0"/>
          <a:ext cx="0" cy="0"/>
          <a:chOff x="0" y="0"/>
          <a:chExt cx="0" cy="0"/>
        </a:xfrm>
      </p:grpSpPr>
      <p:pic>
        <p:nvPicPr>
          <p:cNvPr id="30" name="Google Shape;30;p51"/>
          <p:cNvPicPr preferRelativeResize="0"/>
          <p:nvPr/>
        </p:nvPicPr>
        <p:blipFill rotWithShape="1">
          <a:blip r:embed="rId2">
            <a:alphaModFix/>
          </a:blip>
          <a:srcRect b="0" l="0" r="0" t="0"/>
          <a:stretch/>
        </p:blipFill>
        <p:spPr>
          <a:xfrm flipH="1">
            <a:off x="0" y="188415"/>
            <a:ext cx="4463844" cy="6669586"/>
          </a:xfrm>
          <a:prstGeom prst="rect">
            <a:avLst/>
          </a:prstGeom>
          <a:noFill/>
          <a:ln>
            <a:noFill/>
          </a:ln>
        </p:spPr>
      </p:pic>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showMasterSp="0">
  <p:cSld name="自定义版式">
    <p:spTree>
      <p:nvGrpSpPr>
        <p:cNvPr id="31" name="Shape 31"/>
        <p:cNvGrpSpPr/>
        <p:nvPr/>
      </p:nvGrpSpPr>
      <p:grpSpPr>
        <a:xfrm>
          <a:off x="0" y="0"/>
          <a:ext cx="0" cy="0"/>
          <a:chOff x="0" y="0"/>
          <a:chExt cx="0" cy="0"/>
        </a:xfrm>
      </p:grpSpPr>
      <p:pic>
        <p:nvPicPr>
          <p:cNvPr id="32" name="Google Shape;32;p52"/>
          <p:cNvPicPr preferRelativeResize="0"/>
          <p:nvPr/>
        </p:nvPicPr>
        <p:blipFill rotWithShape="1">
          <a:blip r:embed="rId2">
            <a:alphaModFix/>
          </a:blip>
          <a:srcRect b="0" l="0" r="0" t="0"/>
          <a:stretch/>
        </p:blipFill>
        <p:spPr>
          <a:xfrm>
            <a:off x="6096000" y="757925"/>
            <a:ext cx="6096000" cy="5550800"/>
          </a:xfrm>
          <a:prstGeom prst="rect">
            <a:avLst/>
          </a:prstGeom>
          <a:noFill/>
          <a:ln>
            <a:noFill/>
          </a:ln>
        </p:spPr>
      </p:pic>
      <p:pic>
        <p:nvPicPr>
          <p:cNvPr id="33" name="Google Shape;33;p52"/>
          <p:cNvPicPr preferRelativeResize="0"/>
          <p:nvPr/>
        </p:nvPicPr>
        <p:blipFill rotWithShape="1">
          <a:blip r:embed="rId3">
            <a:alphaModFix/>
          </a:blip>
          <a:srcRect b="0" l="0" r="0" t="0"/>
          <a:stretch/>
        </p:blipFill>
        <p:spPr>
          <a:xfrm>
            <a:off x="260169" y="218874"/>
            <a:ext cx="2268720" cy="666951"/>
          </a:xfrm>
          <a:prstGeom prst="rect">
            <a:avLst/>
          </a:prstGeom>
          <a:noFill/>
          <a:ln>
            <a:noFill/>
          </a:ln>
        </p:spPr>
      </p:pic>
      <p:sp>
        <p:nvSpPr>
          <p:cNvPr id="34" name="Google Shape;34;p52"/>
          <p:cNvSpPr txBox="1"/>
          <p:nvPr/>
        </p:nvSpPr>
        <p:spPr>
          <a:xfrm>
            <a:off x="159762" y="885825"/>
            <a:ext cx="25695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400" u="sng">
                <a:solidFill>
                  <a:srgbClr val="D51C29"/>
                </a:solidFill>
                <a:latin typeface="Calibri"/>
                <a:ea typeface="Calibri"/>
                <a:cs typeface="Calibri"/>
                <a:sym typeface="Calibri"/>
              </a:rPr>
              <a:t>KHOA CÔNG</a:t>
            </a:r>
            <a:r>
              <a:rPr b="1" lang="vi-VN" sz="1400" u="sng">
                <a:solidFill>
                  <a:srgbClr val="D51C29"/>
                </a:solidFill>
                <a:latin typeface="Calibri"/>
                <a:ea typeface="Calibri"/>
                <a:cs typeface="Calibri"/>
                <a:sym typeface="Calibri"/>
              </a:rPr>
              <a:t> NGHỆ THÔNG TIN</a:t>
            </a:r>
            <a:endParaRPr b="1" sz="1400" u="sng">
              <a:solidFill>
                <a:srgbClr val="D51C29"/>
              </a:solidFill>
              <a:latin typeface="Calibri"/>
              <a:ea typeface="Calibri"/>
              <a:cs typeface="Calibri"/>
              <a:sym typeface="Calibri"/>
            </a:endParaRPr>
          </a:p>
        </p:txBody>
      </p:sp>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35" name="Shape 35"/>
        <p:cNvGrpSpPr/>
        <p:nvPr/>
      </p:nvGrpSpPr>
      <p:grpSpPr>
        <a:xfrm>
          <a:off x="0" y="0"/>
          <a:ext cx="0" cy="0"/>
          <a:chOff x="0" y="0"/>
          <a:chExt cx="0" cy="0"/>
        </a:xfrm>
      </p:grpSpPr>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自定义版式">
  <p:cSld name="6_自定义版式">
    <p:spTree>
      <p:nvGrpSpPr>
        <p:cNvPr id="36" name="Shape 36"/>
        <p:cNvGrpSpPr/>
        <p:nvPr/>
      </p:nvGrpSpPr>
      <p:grpSpPr>
        <a:xfrm>
          <a:off x="0" y="0"/>
          <a:ext cx="0" cy="0"/>
          <a:chOff x="0" y="0"/>
          <a:chExt cx="0" cy="0"/>
        </a:xfrm>
      </p:grpSpPr>
      <p:sp>
        <p:nvSpPr>
          <p:cNvPr id="37" name="Google Shape;37;p54"/>
          <p:cNvSpPr/>
          <p:nvPr>
            <p:ph idx="2" type="pic"/>
          </p:nvPr>
        </p:nvSpPr>
        <p:spPr>
          <a:xfrm>
            <a:off x="1698623" y="2746373"/>
            <a:ext cx="2187580" cy="2187580"/>
          </a:xfrm>
          <a:prstGeom prst="rect">
            <a:avLst/>
          </a:prstGeom>
          <a:noFill/>
          <a:ln>
            <a:noFill/>
          </a:ln>
        </p:spPr>
      </p:sp>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48"/>
          <p:cNvPicPr preferRelativeResize="0"/>
          <p:nvPr/>
        </p:nvPicPr>
        <p:blipFill rotWithShape="1">
          <a:blip r:embed="rId1">
            <a:alphaModFix/>
          </a:blip>
          <a:srcRect b="0" l="0" r="0" t="0"/>
          <a:stretch/>
        </p:blipFill>
        <p:spPr>
          <a:xfrm flipH="1">
            <a:off x="0" y="0"/>
            <a:ext cx="1557766" cy="1418446"/>
          </a:xfrm>
          <a:prstGeom prst="rect">
            <a:avLst/>
          </a:prstGeom>
          <a:noFill/>
          <a:ln>
            <a:noFill/>
          </a:ln>
        </p:spPr>
      </p:pic>
      <p:sp>
        <p:nvSpPr>
          <p:cNvPr id="11" name="Google Shape;11;p48"/>
          <p:cNvSpPr txBox="1"/>
          <p:nvPr/>
        </p:nvSpPr>
        <p:spPr>
          <a:xfrm>
            <a:off x="4318000" y="2971800"/>
            <a:ext cx="3556000" cy="2298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300" u="none" cap="none" strike="noStrike">
                <a:solidFill>
                  <a:schemeClr val="lt1"/>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a:p>
          <a:p>
            <a:pPr indent="0" lvl="0" marL="0" marR="0" rtl="0" algn="l">
              <a:spcBef>
                <a:spcPts val="0"/>
              </a:spcBef>
              <a:spcAft>
                <a:spcPts val="0"/>
              </a:spcAft>
              <a:buNone/>
            </a:pPr>
            <a:r>
              <a:rPr lang="vi-VN" sz="600">
                <a:solidFill>
                  <a:schemeClr val="lt1"/>
                </a:solidFill>
                <a:latin typeface="Microsoft Yahei"/>
                <a:ea typeface="Microsoft Yahei"/>
                <a:cs typeface="Microsoft Yahei"/>
                <a:sym typeface="Microsoft Yahei"/>
              </a:rPr>
              <a:t>ibaotu.com</a:t>
            </a:r>
            <a:endParaRPr/>
          </a:p>
        </p:txBody>
      </p:sp>
      <p:sp>
        <p:nvSpPr>
          <p:cNvPr id="12" name="Google Shape;12;p48"/>
          <p:cNvSpPr txBox="1"/>
          <p:nvPr/>
        </p:nvSpPr>
        <p:spPr>
          <a:xfrm>
            <a:off x="11602899" y="6287572"/>
            <a:ext cx="4748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1" lang="vi-VN" sz="1800">
                <a:solidFill>
                  <a:schemeClr val="dk1"/>
                </a:solidFill>
                <a:latin typeface="Cambria"/>
                <a:ea typeface="Cambria"/>
                <a:cs typeface="Cambria"/>
                <a:sym typeface="Cambria"/>
              </a:rPr>
              <a:t>‹#›</a:t>
            </a:fld>
            <a:endParaRPr b="1" sz="1800">
              <a:solidFill>
                <a:schemeClr val="dk1"/>
              </a:solidFill>
              <a:latin typeface="Cambria"/>
              <a:ea typeface="Cambria"/>
              <a:cs typeface="Cambria"/>
              <a:sym typeface="Cambria"/>
            </a:endParaRPr>
          </a:p>
        </p:txBody>
      </p:sp>
      <p:cxnSp>
        <p:nvCxnSpPr>
          <p:cNvPr id="13" name="Google Shape;13;p48"/>
          <p:cNvCxnSpPr/>
          <p:nvPr/>
        </p:nvCxnSpPr>
        <p:spPr>
          <a:xfrm flipH="1" rot="10800000">
            <a:off x="0" y="6457950"/>
            <a:ext cx="11458575" cy="14288"/>
          </a:xfrm>
          <a:prstGeom prst="straightConnector1">
            <a:avLst/>
          </a:prstGeom>
          <a:noFill/>
          <a:ln cap="flat" cmpd="sng" w="28575">
            <a:solidFill>
              <a:srgbClr val="D32F2F"/>
            </a:solidFill>
            <a:prstDash val="solid"/>
            <a:miter lim="800000"/>
            <a:headEnd len="sm" w="sm" type="none"/>
            <a:tailEnd len="sm" w="sm" type="none"/>
          </a:ln>
        </p:spPr>
      </p:cxnSp>
      <p:pic>
        <p:nvPicPr>
          <p:cNvPr id="14" name="Google Shape;14;p48"/>
          <p:cNvPicPr preferRelativeResize="0"/>
          <p:nvPr/>
        </p:nvPicPr>
        <p:blipFill rotWithShape="1">
          <a:blip r:embed="rId2">
            <a:alphaModFix/>
          </a:blip>
          <a:srcRect b="0" l="0" r="0" t="0"/>
          <a:stretch/>
        </p:blipFill>
        <p:spPr>
          <a:xfrm>
            <a:off x="50800" y="6517929"/>
            <a:ext cx="1003300" cy="294229"/>
          </a:xfrm>
          <a:prstGeom prst="rect">
            <a:avLst/>
          </a:prstGeom>
          <a:noFill/>
          <a:ln>
            <a:noFill/>
          </a:ln>
        </p:spPr>
      </p:pic>
      <p:sp>
        <p:nvSpPr>
          <p:cNvPr id="15" name="Google Shape;15;p48"/>
          <p:cNvSpPr txBox="1"/>
          <p:nvPr/>
        </p:nvSpPr>
        <p:spPr>
          <a:xfrm>
            <a:off x="1025524" y="6517929"/>
            <a:ext cx="231191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200">
                <a:solidFill>
                  <a:srgbClr val="D51C29"/>
                </a:solidFill>
                <a:latin typeface="Cambria"/>
                <a:ea typeface="Cambria"/>
                <a:cs typeface="Cambria"/>
                <a:sym typeface="Cambria"/>
              </a:rPr>
              <a:t>KHOA</a:t>
            </a:r>
            <a:r>
              <a:rPr b="1" lang="vi-VN" sz="1200">
                <a:solidFill>
                  <a:srgbClr val="D51C29"/>
                </a:solidFill>
                <a:latin typeface="Cambria"/>
                <a:ea typeface="Cambria"/>
                <a:cs typeface="Cambria"/>
                <a:sym typeface="Cambria"/>
              </a:rPr>
              <a:t> CÔNG NGHỆ THÔNG TIN</a:t>
            </a:r>
            <a:endParaRPr b="1" sz="1200">
              <a:solidFill>
                <a:srgbClr val="D51C29"/>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mc:AlternateContent>
    <mc:Choice Requires="p14">
      <p:transition advClick="0" spd="slow" p14:dur="1750">
        <p14:doors dir="vert"/>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gif"/><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
          <p:cNvSpPr txBox="1"/>
          <p:nvPr/>
        </p:nvSpPr>
        <p:spPr>
          <a:xfrm>
            <a:off x="1768718" y="1625116"/>
            <a:ext cx="925157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800">
                <a:solidFill>
                  <a:srgbClr val="2C3E50"/>
                </a:solidFill>
                <a:latin typeface="Cambria"/>
                <a:ea typeface="Cambria"/>
                <a:cs typeface="Cambria"/>
                <a:sym typeface="Cambria"/>
              </a:rPr>
              <a:t>LẬP TRÌNH HƯỚNG ĐỐI TƯỢNG</a:t>
            </a:r>
            <a:endParaRPr/>
          </a:p>
        </p:txBody>
      </p:sp>
      <p:grpSp>
        <p:nvGrpSpPr>
          <p:cNvPr id="44" name="Google Shape;44;p1"/>
          <p:cNvGrpSpPr/>
          <p:nvPr/>
        </p:nvGrpSpPr>
        <p:grpSpPr>
          <a:xfrm>
            <a:off x="4520692" y="4328846"/>
            <a:ext cx="416937" cy="416934"/>
            <a:chOff x="891974" y="4415843"/>
            <a:chExt cx="450443" cy="450443"/>
          </a:xfrm>
        </p:grpSpPr>
        <p:sp>
          <p:nvSpPr>
            <p:cNvPr id="45" name="Google Shape;45;p1"/>
            <p:cNvSpPr/>
            <p:nvPr/>
          </p:nvSpPr>
          <p:spPr>
            <a:xfrm>
              <a:off x="891974" y="4415843"/>
              <a:ext cx="450443" cy="450443"/>
            </a:xfrm>
            <a:prstGeom prst="ellipse">
              <a:avLst/>
            </a:prstGeom>
            <a:no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46" name="Google Shape;46;p1"/>
            <p:cNvSpPr/>
            <p:nvPr/>
          </p:nvSpPr>
          <p:spPr>
            <a:xfrm>
              <a:off x="993275" y="4502064"/>
              <a:ext cx="247839" cy="278000"/>
            </a:xfrm>
            <a:custGeom>
              <a:rect b="b" l="l" r="r" t="t"/>
              <a:pathLst>
                <a:path extrusionOk="0" h="336551" w="300038">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grpSp>
      <p:sp>
        <p:nvSpPr>
          <p:cNvPr id="47" name="Google Shape;47;p1"/>
          <p:cNvSpPr txBox="1"/>
          <p:nvPr/>
        </p:nvSpPr>
        <p:spPr>
          <a:xfrm>
            <a:off x="5088019" y="4279274"/>
            <a:ext cx="36987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rgbClr val="757070"/>
                </a:solidFill>
                <a:latin typeface="Cambria"/>
                <a:ea typeface="Cambria"/>
                <a:cs typeface="Cambria"/>
                <a:sym typeface="Cambria"/>
              </a:rPr>
              <a:t>GVGD: ThS. NGUYỄN MINH TÂN</a:t>
            </a:r>
            <a:endParaRPr/>
          </a:p>
        </p:txBody>
      </p:sp>
      <p:pic>
        <p:nvPicPr>
          <p:cNvPr id="48" name="Google Shape;48;p1"/>
          <p:cNvPicPr preferRelativeResize="0"/>
          <p:nvPr/>
        </p:nvPicPr>
        <p:blipFill rotWithShape="1">
          <a:blip r:embed="rId3">
            <a:alphaModFix/>
          </a:blip>
          <a:srcRect b="0" l="0" r="0" t="0"/>
          <a:stretch/>
        </p:blipFill>
        <p:spPr>
          <a:xfrm>
            <a:off x="0" y="-733425"/>
            <a:ext cx="609600" cy="609600"/>
          </a:xfrm>
          <a:prstGeom prst="rect">
            <a:avLst/>
          </a:prstGeom>
          <a:noFill/>
          <a:ln>
            <a:noFill/>
          </a:ln>
        </p:spPr>
      </p:pic>
      <p:sp>
        <p:nvSpPr>
          <p:cNvPr id="49" name="Google Shape;49;p1"/>
          <p:cNvSpPr txBox="1"/>
          <p:nvPr/>
        </p:nvSpPr>
        <p:spPr>
          <a:xfrm>
            <a:off x="2004704" y="2306177"/>
            <a:ext cx="877957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2C3E50"/>
                </a:solidFill>
                <a:latin typeface="Cambria"/>
                <a:ea typeface="Cambria"/>
                <a:cs typeface="Cambria"/>
                <a:sym typeface="Cambria"/>
              </a:rPr>
              <a:t>(OBJECT-ORIENTED PROGRAMMING)</a:t>
            </a:r>
            <a:endParaRPr/>
          </a:p>
        </p:txBody>
      </p:sp>
      <p:grpSp>
        <p:nvGrpSpPr>
          <p:cNvPr id="50" name="Google Shape;50;p1"/>
          <p:cNvGrpSpPr/>
          <p:nvPr/>
        </p:nvGrpSpPr>
        <p:grpSpPr>
          <a:xfrm>
            <a:off x="4520692" y="5285515"/>
            <a:ext cx="416937" cy="416934"/>
            <a:chOff x="891974" y="4415843"/>
            <a:chExt cx="450443" cy="450443"/>
          </a:xfrm>
        </p:grpSpPr>
        <p:sp>
          <p:nvSpPr>
            <p:cNvPr id="51" name="Google Shape;51;p1"/>
            <p:cNvSpPr/>
            <p:nvPr/>
          </p:nvSpPr>
          <p:spPr>
            <a:xfrm>
              <a:off x="891974" y="4415843"/>
              <a:ext cx="450443" cy="450443"/>
            </a:xfrm>
            <a:prstGeom prst="ellipse">
              <a:avLst/>
            </a:prstGeom>
            <a:no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52" name="Google Shape;52;p1"/>
            <p:cNvSpPr/>
            <p:nvPr/>
          </p:nvSpPr>
          <p:spPr>
            <a:xfrm>
              <a:off x="978196" y="4510710"/>
              <a:ext cx="278000" cy="260708"/>
            </a:xfrm>
            <a:custGeom>
              <a:rect b="b" l="l" r="r" t="t"/>
              <a:pathLst>
                <a:path extrusionOk="0" h="311151" w="331788">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grpSp>
      <p:sp>
        <p:nvSpPr>
          <p:cNvPr id="53" name="Google Shape;53;p1"/>
          <p:cNvSpPr txBox="1"/>
          <p:nvPr/>
        </p:nvSpPr>
        <p:spPr>
          <a:xfrm>
            <a:off x="5088019" y="5310140"/>
            <a:ext cx="36987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rgbClr val="757070"/>
                </a:solidFill>
                <a:latin typeface="Cambria"/>
                <a:ea typeface="Cambria"/>
                <a:cs typeface="Cambria"/>
                <a:sym typeface="Cambria"/>
              </a:rPr>
              <a:t>HỌC KỲ 1 – 2023 - 2024</a:t>
            </a:r>
            <a:endParaRPr/>
          </a:p>
        </p:txBody>
      </p:sp>
      <p:sp>
        <p:nvSpPr>
          <p:cNvPr id="54" name="Google Shape;54;p1"/>
          <p:cNvSpPr/>
          <p:nvPr/>
        </p:nvSpPr>
        <p:spPr>
          <a:xfrm>
            <a:off x="4520692" y="5897645"/>
            <a:ext cx="416937" cy="416934"/>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55" name="Google Shape;55;p1"/>
          <p:cNvSpPr/>
          <p:nvPr/>
        </p:nvSpPr>
        <p:spPr>
          <a:xfrm>
            <a:off x="4614254" y="5987353"/>
            <a:ext cx="229812" cy="237518"/>
          </a:xfrm>
          <a:custGeom>
            <a:rect b="b" l="l" r="r" t="t"/>
            <a:pathLst>
              <a:path extrusionOk="0" h="331536" w="331788">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rgbClr val="3A3838"/>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56" name="Google Shape;56;p1"/>
          <p:cNvSpPr txBox="1"/>
          <p:nvPr/>
        </p:nvSpPr>
        <p:spPr>
          <a:xfrm>
            <a:off x="5088019" y="5897645"/>
            <a:ext cx="36987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rgbClr val="757070"/>
                </a:solidFill>
                <a:latin typeface="Cambria"/>
                <a:ea typeface="Cambria"/>
                <a:cs typeface="Cambria"/>
                <a:sym typeface="Cambria"/>
              </a:rPr>
              <a:t>KHÓA: K28IT </a:t>
            </a:r>
            <a:endParaRPr/>
          </a:p>
        </p:txBody>
      </p:sp>
      <p:sp>
        <p:nvSpPr>
          <p:cNvPr id="57" name="Google Shape;57;p1"/>
          <p:cNvSpPr txBox="1"/>
          <p:nvPr/>
        </p:nvSpPr>
        <p:spPr>
          <a:xfrm>
            <a:off x="2004704" y="3030430"/>
            <a:ext cx="877957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3200">
                <a:solidFill>
                  <a:srgbClr val="D32F2F"/>
                </a:solidFill>
                <a:latin typeface="Cambria"/>
                <a:ea typeface="Cambria"/>
                <a:cs typeface="Cambria"/>
                <a:sym typeface="Cambria"/>
              </a:rPr>
              <a:t>Chương 1: Tổng quan về lập trình HĐT</a:t>
            </a:r>
            <a:endParaRPr/>
          </a:p>
        </p:txBody>
      </p:sp>
    </p:spTree>
  </p:cSld>
  <p:clrMapOvr>
    <a:masterClrMapping/>
  </p:clrMapOvr>
  <mc:AlternateContent>
    <mc:Choice Requires="p14">
      <p:transition advClick="0" spd="slow" p14:dur="1750">
        <p14:doors dir="ver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Lập trình hướng đối tượng</a:t>
            </a:r>
            <a:endParaRPr b="1" sz="4000"/>
          </a:p>
        </p:txBody>
      </p:sp>
      <p:sp>
        <p:nvSpPr>
          <p:cNvPr id="166" name="Google Shape;166;p10"/>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Được xây dựng trên nền tảng của Lập trình có cấu trúc (hướng chức năng) và </a:t>
            </a:r>
            <a:r>
              <a:rPr lang="vi-VN">
                <a:solidFill>
                  <a:srgbClr val="0000FF"/>
                </a:solidFill>
                <a:latin typeface="Arial"/>
                <a:ea typeface="Arial"/>
                <a:cs typeface="Arial"/>
                <a:sym typeface="Arial"/>
              </a:rPr>
              <a:t>sự trừu tượng hóa dữ liệu</a:t>
            </a:r>
            <a:r>
              <a:rPr lang="vi-VN">
                <a:latin typeface="Arial"/>
                <a:ea typeface="Arial"/>
                <a:cs typeface="Arial"/>
                <a:sym typeface="Arial"/>
              </a:rPr>
              <a:t>.</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Một chương trình hướng đối tượng được thiết kế xoay quanh dữ liệu mà chúng ta có thể làm việc trên đó, hơn là theo bản thân chức năng của chương trình.</a:t>
            </a:r>
            <a:endParaRPr/>
          </a:p>
        </p:txBody>
      </p:sp>
    </p:spTree>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Lập trình hướng đối tượng</a:t>
            </a:r>
            <a:endParaRPr b="1" sz="4000"/>
          </a:p>
        </p:txBody>
      </p:sp>
      <p:sp>
        <p:nvSpPr>
          <p:cNvPr id="175" name="Google Shape;175;p11"/>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Lập trình hướng đối tượng là phương pháp lập trình </a:t>
            </a:r>
            <a:r>
              <a:rPr lang="vi-VN">
                <a:solidFill>
                  <a:srgbClr val="0000FF"/>
                </a:solidFill>
                <a:latin typeface="Arial"/>
                <a:ea typeface="Arial"/>
                <a:cs typeface="Arial"/>
                <a:sym typeface="Arial"/>
              </a:rPr>
              <a:t>lấy đối tượng làm nền tảng </a:t>
            </a:r>
            <a:r>
              <a:rPr lang="vi-VN">
                <a:latin typeface="Arial"/>
                <a:ea typeface="Arial"/>
                <a:cs typeface="Arial"/>
                <a:sym typeface="Arial"/>
              </a:rPr>
              <a:t>để xây dựng chương trình.</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Một chương trình hướng đối tượng sẽ </a:t>
            </a:r>
            <a:r>
              <a:rPr lang="vi-VN">
                <a:solidFill>
                  <a:srgbClr val="0000FF"/>
                </a:solidFill>
                <a:latin typeface="Arial"/>
                <a:ea typeface="Arial"/>
                <a:cs typeface="Arial"/>
                <a:sym typeface="Arial"/>
              </a:rPr>
              <a:t>bao gồm tập các đối tượng</a:t>
            </a:r>
            <a:r>
              <a:rPr lang="vi-VN">
                <a:latin typeface="Arial"/>
                <a:ea typeface="Arial"/>
                <a:cs typeface="Arial"/>
                <a:sym typeface="Arial"/>
              </a:rPr>
              <a:t> có quan hệ với nhau.</a:t>
            </a:r>
            <a:endParaRPr/>
          </a:p>
        </p:txBody>
      </p:sp>
      <p:pic>
        <p:nvPicPr>
          <p:cNvPr descr="http://theegeek.com/wp-content/uploads/2013/08/OOPS.jpg" id="176" name="Google Shape;176;p11"/>
          <p:cNvPicPr preferRelativeResize="0"/>
          <p:nvPr/>
        </p:nvPicPr>
        <p:blipFill rotWithShape="1">
          <a:blip r:embed="rId3">
            <a:alphaModFix/>
          </a:blip>
          <a:srcRect b="0" l="0" r="0" t="0"/>
          <a:stretch/>
        </p:blipFill>
        <p:spPr>
          <a:xfrm>
            <a:off x="4196892" y="4129116"/>
            <a:ext cx="3798216" cy="2001369"/>
          </a:xfrm>
          <a:prstGeom prst="rect">
            <a:avLst/>
          </a:prstGeom>
          <a:noFill/>
          <a:ln>
            <a:noFill/>
          </a:ln>
        </p:spPr>
      </p:pic>
    </p:spTree>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vi-VN" sz="3600"/>
              <a:t>Một số khái niệm cơ bản trong OOP</a:t>
            </a:r>
            <a:endParaRPr b="1" sz="3600"/>
          </a:p>
        </p:txBody>
      </p:sp>
      <p:sp>
        <p:nvSpPr>
          <p:cNvPr id="182" name="Google Shape;182;p12"/>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Đối tượng (object)</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Lớp (class)</a:t>
            </a:r>
            <a:endParaRPr/>
          </a:p>
        </p:txBody>
      </p:sp>
      <p:pic>
        <p:nvPicPr>
          <p:cNvPr descr="http://www.c-sharpcorner.com/UploadFile/e881fb/simplest-way-to-learn-object-oriented-programming/Images/OOP3.jpg" id="183" name="Google Shape;183;p12"/>
          <p:cNvPicPr preferRelativeResize="0"/>
          <p:nvPr/>
        </p:nvPicPr>
        <p:blipFill rotWithShape="1">
          <a:blip r:embed="rId3">
            <a:alphaModFix/>
          </a:blip>
          <a:srcRect b="0" l="0" r="0" t="0"/>
          <a:stretch/>
        </p:blipFill>
        <p:spPr>
          <a:xfrm>
            <a:off x="2667000" y="2514600"/>
            <a:ext cx="7598712" cy="3886200"/>
          </a:xfrm>
          <a:prstGeom prst="rect">
            <a:avLst/>
          </a:prstGeom>
          <a:noFill/>
          <a:ln>
            <a:noFill/>
          </a:ln>
        </p:spPr>
      </p:pic>
    </p:spTree>
  </p:cSld>
  <p:clrMapOvr>
    <a:masterClrMapping/>
  </p:clrMapOvr>
  <p:transition advClick="0">
    <p:wheel spokes="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vi-VN" sz="3600"/>
              <a:t>Một số khái niệm cơ bản trong OOP</a:t>
            </a:r>
            <a:endParaRPr b="1" sz="3600"/>
          </a:p>
        </p:txBody>
      </p:sp>
      <p:sp>
        <p:nvSpPr>
          <p:cNvPr id="189" name="Google Shape;189;p13"/>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Đối tượng (object):</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Trong thế giới thực, đối tượng được hiểu như là một thực thể: người, vật, …</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Mỗi đối tượng sẽ tồn tại trong một hệ thống và có ý nghĩa nhất định trong hệ thống.</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Đối tượng giúp biểu diễn tốt hơn thế giới thực trên máy tính.</a:t>
            </a:r>
            <a:endParaRPr/>
          </a:p>
          <a:p>
            <a:pPr indent="-228600" lvl="1" marL="685800" rtl="0" algn="just">
              <a:lnSpc>
                <a:spcPct val="120000"/>
              </a:lnSpc>
              <a:spcBef>
                <a:spcPts val="600"/>
              </a:spcBef>
              <a:spcAft>
                <a:spcPts val="0"/>
              </a:spcAft>
              <a:buClr>
                <a:srgbClr val="0000FF"/>
              </a:buClr>
              <a:buSzPts val="2400"/>
              <a:buChar char="•"/>
            </a:pPr>
            <a:r>
              <a:rPr lang="vi-VN">
                <a:solidFill>
                  <a:srgbClr val="0000FF"/>
                </a:solidFill>
                <a:latin typeface="Arial"/>
                <a:ea typeface="Arial"/>
                <a:cs typeface="Arial"/>
                <a:sym typeface="Arial"/>
              </a:rPr>
              <a:t>Mỗi đối tượng bao gồm 2 thành phần: </a:t>
            </a:r>
            <a:endParaRPr/>
          </a:p>
          <a:p>
            <a:pPr indent="-228600" lvl="1" marL="685800" rtl="0" algn="just">
              <a:lnSpc>
                <a:spcPct val="120000"/>
              </a:lnSpc>
              <a:spcBef>
                <a:spcPts val="600"/>
              </a:spcBef>
              <a:spcAft>
                <a:spcPts val="0"/>
              </a:spcAft>
              <a:buClr>
                <a:srgbClr val="FF0000"/>
              </a:buClr>
              <a:buSzPts val="2400"/>
              <a:buChar char="•"/>
            </a:pPr>
            <a:r>
              <a:rPr lang="vi-VN">
                <a:solidFill>
                  <a:srgbClr val="FF0000"/>
                </a:solidFill>
                <a:latin typeface="Arial"/>
                <a:ea typeface="Arial"/>
                <a:cs typeface="Arial"/>
                <a:sym typeface="Arial"/>
              </a:rPr>
              <a:t>Thuộc tính + Thao tác (hành động)</a:t>
            </a:r>
            <a:endParaRPr/>
          </a:p>
        </p:txBody>
      </p:sp>
    </p:spTree>
  </p:cSld>
  <p:clrMapOvr>
    <a:masterClrMapping/>
  </p:clrMapOvr>
  <p:transition advClick="0">
    <p:wheel spokes="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vi-VN" sz="3600"/>
              <a:t>Một số khái niệm cơ bản trong OOP</a:t>
            </a:r>
            <a:endParaRPr b="1" sz="3600"/>
          </a:p>
        </p:txBody>
      </p:sp>
      <p:sp>
        <p:nvSpPr>
          <p:cNvPr id="195" name="Google Shape;195;p14"/>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Ví dụ: đối tượng Người</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Các thuộc tính: tên, tuổi, địa chỉ, màu mắt,…</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Các hành động: đi, nói, thở,…</a:t>
            </a:r>
            <a:endParaRPr/>
          </a:p>
        </p:txBody>
      </p:sp>
      <p:sp>
        <p:nvSpPr>
          <p:cNvPr id="196" name="Google Shape;196;p14"/>
          <p:cNvSpPr/>
          <p:nvPr/>
        </p:nvSpPr>
        <p:spPr>
          <a:xfrm>
            <a:off x="2743200" y="3352800"/>
            <a:ext cx="7467600" cy="1752600"/>
          </a:xfrm>
          <a:prstGeom prst="rect">
            <a:avLst/>
          </a:prstGeom>
          <a:solidFill>
            <a:srgbClr val="EC798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vi-VN" sz="2800">
                <a:solidFill>
                  <a:schemeClr val="dk1"/>
                </a:solidFill>
                <a:latin typeface="Arial"/>
                <a:ea typeface="Arial"/>
                <a:cs typeface="Arial"/>
                <a:sym typeface="Arial"/>
              </a:rPr>
              <a:t>Một đối tượng là 1 thực thể bao gồm</a:t>
            </a:r>
            <a:endParaRPr/>
          </a:p>
          <a:p>
            <a:pPr indent="0" lvl="0" marL="0" marR="0" rtl="0" algn="ctr">
              <a:lnSpc>
                <a:spcPct val="150000"/>
              </a:lnSpc>
              <a:spcBef>
                <a:spcPts val="0"/>
              </a:spcBef>
              <a:spcAft>
                <a:spcPts val="0"/>
              </a:spcAft>
              <a:buNone/>
            </a:pPr>
            <a:r>
              <a:rPr b="1" lang="vi-VN" sz="2800">
                <a:solidFill>
                  <a:schemeClr val="accent2"/>
                </a:solidFill>
                <a:latin typeface="Arial"/>
                <a:ea typeface="Arial"/>
                <a:cs typeface="Arial"/>
                <a:sym typeface="Arial"/>
              </a:rPr>
              <a:t>thuộc tính</a:t>
            </a:r>
            <a:r>
              <a:rPr b="1" lang="vi-VN" sz="2800">
                <a:solidFill>
                  <a:schemeClr val="dk1"/>
                </a:solidFill>
                <a:latin typeface="Arial"/>
                <a:ea typeface="Arial"/>
                <a:cs typeface="Arial"/>
                <a:sym typeface="Arial"/>
              </a:rPr>
              <a:t> và </a:t>
            </a:r>
            <a:r>
              <a:rPr b="1" lang="vi-VN" sz="2800">
                <a:solidFill>
                  <a:schemeClr val="accent2"/>
                </a:solidFill>
                <a:latin typeface="Arial"/>
                <a:ea typeface="Arial"/>
                <a:cs typeface="Arial"/>
                <a:sym typeface="Arial"/>
              </a:rPr>
              <a:t>hành động</a:t>
            </a:r>
            <a:r>
              <a:rPr lang="vi-VN" sz="1800">
                <a:solidFill>
                  <a:schemeClr val="dk1"/>
                </a:solidFill>
                <a:latin typeface="Arial"/>
                <a:ea typeface="Arial"/>
                <a:cs typeface="Arial"/>
                <a:sym typeface="Arial"/>
              </a:rPr>
              <a:t> </a:t>
            </a:r>
            <a:endParaRPr/>
          </a:p>
        </p:txBody>
      </p:sp>
    </p:spTree>
  </p:cSld>
  <p:clrMapOvr>
    <a:masterClrMapping/>
  </p:clrMapOvr>
  <p:transition advClick="0">
    <p:wheel spokes="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vi-VN" sz="3600"/>
              <a:t>Một số khái niệm cơ bản trong OOP</a:t>
            </a:r>
            <a:endParaRPr b="1" sz="3600"/>
          </a:p>
        </p:txBody>
      </p:sp>
      <p:sp>
        <p:nvSpPr>
          <p:cNvPr id="205" name="Google Shape;205;p15"/>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Lớp (class):</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Các đối tượng có các </a:t>
            </a:r>
            <a:r>
              <a:rPr lang="vi-VN">
                <a:solidFill>
                  <a:srgbClr val="FF0000"/>
                </a:solidFill>
                <a:latin typeface="Arial"/>
                <a:ea typeface="Arial"/>
                <a:cs typeface="Arial"/>
                <a:sym typeface="Arial"/>
              </a:rPr>
              <a:t>đặc tính</a:t>
            </a:r>
            <a:r>
              <a:rPr lang="vi-VN">
                <a:latin typeface="Arial"/>
                <a:ea typeface="Arial"/>
                <a:cs typeface="Arial"/>
                <a:sym typeface="Arial"/>
              </a:rPr>
              <a:t> </a:t>
            </a:r>
            <a:r>
              <a:rPr lang="vi-VN">
                <a:solidFill>
                  <a:srgbClr val="0066FF"/>
                </a:solidFill>
                <a:latin typeface="Arial"/>
                <a:ea typeface="Arial"/>
                <a:cs typeface="Arial"/>
                <a:sym typeface="Arial"/>
              </a:rPr>
              <a:t>tương tự nhau </a:t>
            </a:r>
            <a:r>
              <a:rPr lang="vi-VN">
                <a:latin typeface="Arial"/>
                <a:ea typeface="Arial"/>
                <a:cs typeface="Arial"/>
                <a:sym typeface="Arial"/>
              </a:rPr>
              <a:t>được gom chung thành </a:t>
            </a:r>
            <a:r>
              <a:rPr lang="vi-VN">
                <a:solidFill>
                  <a:srgbClr val="0000FF"/>
                </a:solidFill>
                <a:latin typeface="Arial"/>
                <a:ea typeface="Arial"/>
                <a:cs typeface="Arial"/>
                <a:sym typeface="Arial"/>
              </a:rPr>
              <a:t>lớp đối tượng</a:t>
            </a:r>
            <a:r>
              <a:rPr lang="vi-VN">
                <a:latin typeface="Arial"/>
                <a:ea typeface="Arial"/>
                <a:cs typeface="Arial"/>
                <a:sym typeface="Arial"/>
              </a:rPr>
              <a:t>. </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Một lớp đối tượng đặc trưng bằng </a:t>
            </a:r>
            <a:r>
              <a:rPr lang="vi-VN">
                <a:solidFill>
                  <a:srgbClr val="FF0000"/>
                </a:solidFill>
                <a:latin typeface="Arial"/>
                <a:ea typeface="Arial"/>
                <a:cs typeface="Arial"/>
                <a:sym typeface="Arial"/>
              </a:rPr>
              <a:t>các thuộc tính và các hành động </a:t>
            </a:r>
            <a:r>
              <a:rPr lang="vi-VN">
                <a:latin typeface="Arial"/>
                <a:ea typeface="Arial"/>
                <a:cs typeface="Arial"/>
                <a:sym typeface="Arial"/>
              </a:rPr>
              <a:t>(hành vi, thao tác) của các đối tượng thuộc lớp.</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Một đối tượng cụ thể thuộc một lớp được gọi là một </a:t>
            </a:r>
            <a:r>
              <a:rPr lang="vi-VN">
                <a:solidFill>
                  <a:srgbClr val="FF0000"/>
                </a:solidFill>
                <a:latin typeface="Arial"/>
                <a:ea typeface="Arial"/>
                <a:cs typeface="Arial"/>
                <a:sym typeface="Arial"/>
              </a:rPr>
              <a:t>thể hiện (instance)</a:t>
            </a:r>
            <a:r>
              <a:rPr lang="vi-VN">
                <a:latin typeface="Arial"/>
                <a:ea typeface="Arial"/>
                <a:cs typeface="Arial"/>
                <a:sym typeface="Arial"/>
              </a:rPr>
              <a:t> của lớp đó.</a:t>
            </a:r>
            <a:endParaRPr/>
          </a:p>
        </p:txBody>
      </p:sp>
    </p:spTree>
  </p:cSld>
  <p:clrMapOvr>
    <a:masterClrMapping/>
  </p:clrMapOvr>
  <p:transition advClick="0">
    <p:wheel spokes="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vi-VN" sz="3600"/>
              <a:t>Một số khái niệm cơ bản trong OOP</a:t>
            </a:r>
            <a:endParaRPr b="1" sz="3600"/>
          </a:p>
        </p:txBody>
      </p:sp>
      <p:sp>
        <p:nvSpPr>
          <p:cNvPr id="214" name="Google Shape;214;p16"/>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Lớp (tt):</a:t>
            </a:r>
            <a:endParaRPr/>
          </a:p>
          <a:p>
            <a:pPr indent="-228600" lvl="1" marL="685800" rtl="0" algn="just">
              <a:lnSpc>
                <a:spcPct val="120000"/>
              </a:lnSpc>
              <a:spcBef>
                <a:spcPts val="600"/>
              </a:spcBef>
              <a:spcAft>
                <a:spcPts val="0"/>
              </a:spcAft>
              <a:buClr>
                <a:srgbClr val="FF0000"/>
              </a:buClr>
              <a:buSzPts val="2400"/>
              <a:buChar char="•"/>
            </a:pPr>
            <a:r>
              <a:rPr lang="vi-VN">
                <a:solidFill>
                  <a:srgbClr val="FF0000"/>
                </a:solidFill>
                <a:latin typeface="Arial"/>
                <a:ea typeface="Arial"/>
                <a:cs typeface="Arial"/>
                <a:sym typeface="Arial"/>
              </a:rPr>
              <a:t>Thuộc tính (Attribute): </a:t>
            </a:r>
            <a:r>
              <a:rPr lang="vi-VN">
                <a:latin typeface="Arial"/>
                <a:ea typeface="Arial"/>
                <a:cs typeface="Arial"/>
                <a:sym typeface="Arial"/>
              </a:rPr>
              <a:t>Một thành phần của đối tượng, có giá trị nhất định cho mỗi đối tượng tại mỗi thời điểm trong hệ thống.</a:t>
            </a:r>
            <a:endParaRPr/>
          </a:p>
          <a:p>
            <a:pPr indent="-228600" lvl="1" marL="685800" rtl="0" algn="just">
              <a:lnSpc>
                <a:spcPct val="120000"/>
              </a:lnSpc>
              <a:spcBef>
                <a:spcPts val="600"/>
              </a:spcBef>
              <a:spcAft>
                <a:spcPts val="0"/>
              </a:spcAft>
              <a:buClr>
                <a:srgbClr val="FF0000"/>
              </a:buClr>
              <a:buSzPts val="2400"/>
              <a:buChar char="•"/>
            </a:pPr>
            <a:r>
              <a:rPr lang="vi-VN">
                <a:solidFill>
                  <a:srgbClr val="FF0000"/>
                </a:solidFill>
                <a:latin typeface="Arial"/>
                <a:ea typeface="Arial"/>
                <a:cs typeface="Arial"/>
                <a:sym typeface="Arial"/>
              </a:rPr>
              <a:t>Thao tác (Operation): </a:t>
            </a:r>
            <a:r>
              <a:rPr lang="vi-VN">
                <a:latin typeface="Arial"/>
                <a:ea typeface="Arial"/>
                <a:cs typeface="Arial"/>
                <a:sym typeface="Arial"/>
              </a:rPr>
              <a:t>Thể hiện hành vi của một đối tượng tác động qua lại với các đối tượng khác hoặc với chính nó.</a:t>
            </a:r>
            <a:endParaRPr/>
          </a:p>
        </p:txBody>
      </p:sp>
    </p:spTree>
  </p:cSld>
  <p:clrMapOvr>
    <a:masterClrMapping/>
  </p:clrMapOvr>
  <p:transition advClick="0">
    <p:wheel spokes="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vi-VN" sz="3600"/>
              <a:t>Một số khái niệm cơ bản trong OOP</a:t>
            </a:r>
            <a:endParaRPr b="1" sz="3600"/>
          </a:p>
        </p:txBody>
      </p:sp>
      <p:sp>
        <p:nvSpPr>
          <p:cNvPr id="220" name="Google Shape;220;p17"/>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Mỗi thao tác trên một lớp đối tượng cụ thể tương ứng với một cài đặt cụ thể. </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Một cài đặt như vậy được gọi là một </a:t>
            </a:r>
            <a:r>
              <a:rPr lang="vi-VN">
                <a:solidFill>
                  <a:srgbClr val="0000FF"/>
                </a:solidFill>
                <a:latin typeface="Arial"/>
                <a:ea typeface="Arial"/>
                <a:cs typeface="Arial"/>
                <a:sym typeface="Arial"/>
              </a:rPr>
              <a:t>phương thức (method).</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Cùng một phương thức có thể được áp dụng cho nhiều lớp đối tượng khác nhau.</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Một thao tác như vậy được gọi là có </a:t>
            </a:r>
            <a:r>
              <a:rPr lang="vi-VN">
                <a:solidFill>
                  <a:srgbClr val="FF0000"/>
                </a:solidFill>
                <a:latin typeface="Arial"/>
                <a:ea typeface="Arial"/>
                <a:cs typeface="Arial"/>
                <a:sym typeface="Arial"/>
              </a:rPr>
              <a:t>tính đa hình (polymorphism)</a:t>
            </a:r>
            <a:r>
              <a:rPr lang="vi-VN">
                <a:latin typeface="Arial"/>
                <a:ea typeface="Arial"/>
                <a:cs typeface="Arial"/>
                <a:sym typeface="Arial"/>
              </a:rPr>
              <a:t>. </a:t>
            </a:r>
            <a:endParaRPr/>
          </a:p>
        </p:txBody>
      </p:sp>
    </p:spTree>
  </p:cSld>
  <p:clrMapOvr>
    <a:masterClrMapping/>
  </p:clrMapOvr>
  <p:transition advClick="0">
    <p:wheel spokes="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Interacting Objects</a:t>
            </a:r>
            <a:endParaRPr b="1" sz="4000"/>
          </a:p>
        </p:txBody>
      </p:sp>
      <p:graphicFrame>
        <p:nvGraphicFramePr>
          <p:cNvPr id="226" name="Google Shape;226;p18"/>
          <p:cNvGraphicFramePr/>
          <p:nvPr/>
        </p:nvGraphicFramePr>
        <p:xfrm>
          <a:off x="2552700" y="1070728"/>
          <a:ext cx="7086600" cy="4933406"/>
        </p:xfrm>
        <a:graphic>
          <a:graphicData uri="http://schemas.openxmlformats.org/presentationml/2006/ole">
            <mc:AlternateContent>
              <mc:Choice Requires="v">
                <p:oleObj r:id="rId4" imgH="4933406" imgW="7086600" progId="Visio.Drawing.11" spid="_x0000_s1">
                  <p:embed/>
                </p:oleObj>
              </mc:Choice>
              <mc:Fallback>
                <p:oleObj r:id="rId5" imgH="4933406" imgW="7086600" progId="Visio.Drawing.11">
                  <p:embed/>
                  <p:pic>
                    <p:nvPicPr>
                      <p:cNvPr id="226" name="Google Shape;226;p18"/>
                      <p:cNvPicPr preferRelativeResize="0"/>
                      <p:nvPr/>
                    </p:nvPicPr>
                    <p:blipFill rotWithShape="1">
                      <a:blip r:embed="rId6">
                        <a:alphaModFix/>
                      </a:blip>
                      <a:srcRect b="0" l="0" r="0" t="0"/>
                      <a:stretch/>
                    </p:blipFill>
                    <p:spPr>
                      <a:xfrm>
                        <a:off x="2552700" y="1070728"/>
                        <a:ext cx="7086600" cy="4933406"/>
                      </a:xfrm>
                      <a:prstGeom prst="rect">
                        <a:avLst/>
                      </a:prstGeom>
                      <a:noFill/>
                      <a:ln>
                        <a:noFill/>
                      </a:ln>
                    </p:spPr>
                  </p:pic>
                </p:oleObj>
              </mc:Fallback>
            </mc:AlternateContent>
          </a:graphicData>
        </a:graphic>
      </p:graphicFrame>
    </p:spTree>
  </p:cSld>
  <p:clrMapOvr>
    <a:masterClrMapping/>
  </p:clrMapOvr>
  <p:transition advClick="0">
    <p:wheel spokes="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Sơ đồ đối tượng</a:t>
            </a:r>
            <a:endParaRPr b="1" sz="4000"/>
          </a:p>
        </p:txBody>
      </p:sp>
      <p:sp>
        <p:nvSpPr>
          <p:cNvPr id="232" name="Google Shape;232;p19"/>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Dùng để mô tả các lớp đối tượng. </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Bao gồm (</a:t>
            </a:r>
            <a:r>
              <a:rPr lang="vi-VN">
                <a:solidFill>
                  <a:srgbClr val="0000FF"/>
                </a:solidFill>
                <a:latin typeface="Arial"/>
                <a:ea typeface="Arial"/>
                <a:cs typeface="Arial"/>
                <a:sym typeface="Arial"/>
              </a:rPr>
              <a:t>sơ đồ lớp + sơ đồ thể hiện</a:t>
            </a:r>
            <a:r>
              <a:rPr lang="vi-VN">
                <a:latin typeface="Arial"/>
                <a:ea typeface="Arial"/>
                <a:cs typeface="Arial"/>
                <a:sym typeface="Arial"/>
              </a:rPr>
              <a:t>).</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Một Lớp đối tượng được mô tả bằng một </a:t>
            </a:r>
            <a:r>
              <a:rPr lang="vi-VN">
                <a:solidFill>
                  <a:srgbClr val="0000FF"/>
                </a:solidFill>
                <a:latin typeface="Arial"/>
                <a:ea typeface="Arial"/>
                <a:cs typeface="Arial"/>
                <a:sym typeface="Arial"/>
              </a:rPr>
              <a:t>hình chữ nhật gồm 3 phần</a:t>
            </a:r>
            <a:r>
              <a:rPr lang="vi-VN">
                <a:latin typeface="Arial"/>
                <a:ea typeface="Arial"/>
                <a:cs typeface="Arial"/>
                <a:sym typeface="Arial"/>
              </a:rPr>
              <a:t>:</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Phần đầu chỉ </a:t>
            </a:r>
            <a:r>
              <a:rPr lang="vi-VN">
                <a:solidFill>
                  <a:srgbClr val="FF0000"/>
                </a:solidFill>
                <a:latin typeface="Arial"/>
                <a:ea typeface="Arial"/>
                <a:cs typeface="Arial"/>
                <a:sym typeface="Arial"/>
              </a:rPr>
              <a:t>Tên lớp</a:t>
            </a:r>
            <a:r>
              <a:rPr lang="vi-VN">
                <a:latin typeface="Arial"/>
                <a:ea typeface="Arial"/>
                <a:cs typeface="Arial"/>
                <a:sym typeface="Arial"/>
              </a:rPr>
              <a:t>;</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Phần thứ 2 mô tả </a:t>
            </a:r>
            <a:r>
              <a:rPr lang="vi-VN">
                <a:solidFill>
                  <a:srgbClr val="FF0000"/>
                </a:solidFill>
                <a:latin typeface="Arial"/>
                <a:ea typeface="Arial"/>
                <a:cs typeface="Arial"/>
                <a:sym typeface="Arial"/>
              </a:rPr>
              <a:t>Các</a:t>
            </a:r>
            <a:r>
              <a:rPr lang="vi-VN">
                <a:latin typeface="Arial"/>
                <a:ea typeface="Arial"/>
                <a:cs typeface="Arial"/>
                <a:sym typeface="Arial"/>
              </a:rPr>
              <a:t> </a:t>
            </a:r>
            <a:r>
              <a:rPr lang="vi-VN">
                <a:solidFill>
                  <a:srgbClr val="FF0000"/>
                </a:solidFill>
                <a:latin typeface="Arial"/>
                <a:ea typeface="Arial"/>
                <a:cs typeface="Arial"/>
                <a:sym typeface="Arial"/>
              </a:rPr>
              <a:t>thuộc tính</a:t>
            </a:r>
            <a:r>
              <a:rPr lang="vi-VN">
                <a:latin typeface="Arial"/>
                <a:ea typeface="Arial"/>
                <a:cs typeface="Arial"/>
                <a:sym typeface="Arial"/>
              </a:rPr>
              <a:t>;</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Phần thứ 3 mô tả </a:t>
            </a:r>
            <a:r>
              <a:rPr lang="vi-VN">
                <a:solidFill>
                  <a:srgbClr val="FF0000"/>
                </a:solidFill>
                <a:latin typeface="Arial"/>
                <a:ea typeface="Arial"/>
                <a:cs typeface="Arial"/>
                <a:sym typeface="Arial"/>
              </a:rPr>
              <a:t>Các thao tác </a:t>
            </a:r>
            <a:r>
              <a:rPr lang="vi-VN">
                <a:latin typeface="Arial"/>
                <a:ea typeface="Arial"/>
                <a:cs typeface="Arial"/>
                <a:sym typeface="Arial"/>
              </a:rPr>
              <a:t>của các đối tượng thuộc lớp.</a:t>
            </a:r>
            <a:endParaRPr/>
          </a:p>
        </p:txBody>
      </p:sp>
    </p:spTree>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2711777" y="261813"/>
            <a:ext cx="9144000" cy="106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vi-VN">
                <a:latin typeface="Arial"/>
                <a:ea typeface="Arial"/>
                <a:cs typeface="Arial"/>
                <a:sym typeface="Arial"/>
              </a:rPr>
              <a:t>Nội dung</a:t>
            </a:r>
            <a:endParaRPr/>
          </a:p>
        </p:txBody>
      </p:sp>
      <p:grpSp>
        <p:nvGrpSpPr>
          <p:cNvPr id="63" name="Google Shape;63;p2"/>
          <p:cNvGrpSpPr/>
          <p:nvPr/>
        </p:nvGrpSpPr>
        <p:grpSpPr>
          <a:xfrm>
            <a:off x="3352800" y="1665517"/>
            <a:ext cx="5410200" cy="665163"/>
            <a:chOff x="1828800" y="1665516"/>
            <a:chExt cx="5410200" cy="665163"/>
          </a:xfrm>
        </p:grpSpPr>
        <p:grpSp>
          <p:nvGrpSpPr>
            <p:cNvPr id="64" name="Google Shape;64;p2"/>
            <p:cNvGrpSpPr/>
            <p:nvPr/>
          </p:nvGrpSpPr>
          <p:grpSpPr>
            <a:xfrm>
              <a:off x="1828800" y="1665516"/>
              <a:ext cx="762000" cy="665163"/>
              <a:chOff x="1110" y="2656"/>
              <a:chExt cx="1549" cy="1351"/>
            </a:xfrm>
          </p:grpSpPr>
          <p:sp>
            <p:nvSpPr>
              <p:cNvPr id="65" name="Google Shape;65;p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6" name="Google Shape;66;p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7" name="Google Shape;67;p2"/>
              <p:cNvSpPr/>
              <p:nvPr/>
            </p:nvSpPr>
            <p:spPr>
              <a:xfrm>
                <a:off x="1200" y="2736"/>
                <a:ext cx="1350" cy="1168"/>
              </a:xfrm>
              <a:prstGeom prst="hexagon">
                <a:avLst>
                  <a:gd fmla="val 28896" name="adj"/>
                  <a:gd fmla="val 115470" name="vf"/>
                </a:avLst>
              </a:prstGeom>
              <a:gradFill>
                <a:gsLst>
                  <a:gs pos="0">
                    <a:srgbClr val="9D1729"/>
                  </a:gs>
                  <a:gs pos="100000">
                    <a:schemeClr val="hlink"/>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cxnSp>
          <p:nvCxnSpPr>
            <p:cNvPr id="68" name="Google Shape;68;p2"/>
            <p:cNvCxnSpPr/>
            <p:nvPr/>
          </p:nvCxnSpPr>
          <p:spPr>
            <a:xfrm>
              <a:off x="2438400" y="2275116"/>
              <a:ext cx="4800600" cy="0"/>
            </a:xfrm>
            <a:prstGeom prst="straightConnector1">
              <a:avLst/>
            </a:prstGeom>
            <a:noFill/>
            <a:ln cap="flat" cmpd="sng" w="25400">
              <a:solidFill>
                <a:srgbClr val="C0C0C0"/>
              </a:solidFill>
              <a:prstDash val="dot"/>
              <a:round/>
              <a:headEnd len="med" w="med" type="none"/>
              <a:tailEnd len="med" w="med" type="oval"/>
            </a:ln>
          </p:spPr>
        </p:cxnSp>
        <p:sp>
          <p:nvSpPr>
            <p:cNvPr id="69" name="Google Shape;69;p2"/>
            <p:cNvSpPr txBox="1"/>
            <p:nvPr/>
          </p:nvSpPr>
          <p:spPr>
            <a:xfrm>
              <a:off x="2743200" y="1741716"/>
              <a:ext cx="4495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chemeClr val="dk1"/>
                  </a:solidFill>
                  <a:latin typeface="Times New Roman"/>
                  <a:ea typeface="Times New Roman"/>
                  <a:cs typeface="Times New Roman"/>
                  <a:sym typeface="Times New Roman"/>
                </a:rPr>
                <a:t>Các phương pháp lập trình</a:t>
              </a:r>
              <a:endParaRPr sz="2800">
                <a:solidFill>
                  <a:schemeClr val="dk1"/>
                </a:solidFill>
                <a:latin typeface="Times New Roman"/>
                <a:ea typeface="Times New Roman"/>
                <a:cs typeface="Times New Roman"/>
                <a:sym typeface="Times New Roman"/>
              </a:endParaRPr>
            </a:p>
          </p:txBody>
        </p:sp>
        <p:sp>
          <p:nvSpPr>
            <p:cNvPr id="70" name="Google Shape;70;p2"/>
            <p:cNvSpPr txBox="1"/>
            <p:nvPr/>
          </p:nvSpPr>
          <p:spPr>
            <a:xfrm>
              <a:off x="2025650" y="1763941"/>
              <a:ext cx="33855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400">
                  <a:solidFill>
                    <a:schemeClr val="lt1"/>
                  </a:solidFill>
                  <a:latin typeface="Times New Roman"/>
                  <a:ea typeface="Times New Roman"/>
                  <a:cs typeface="Times New Roman"/>
                  <a:sym typeface="Times New Roman"/>
                </a:rPr>
                <a:t>1</a:t>
              </a:r>
              <a:endParaRPr/>
            </a:p>
          </p:txBody>
        </p:sp>
      </p:grpSp>
      <p:grpSp>
        <p:nvGrpSpPr>
          <p:cNvPr id="71" name="Google Shape;71;p2"/>
          <p:cNvGrpSpPr/>
          <p:nvPr/>
        </p:nvGrpSpPr>
        <p:grpSpPr>
          <a:xfrm>
            <a:off x="3352800" y="2605315"/>
            <a:ext cx="6526490" cy="665163"/>
            <a:chOff x="1828800" y="2605314"/>
            <a:chExt cx="6526490" cy="665163"/>
          </a:xfrm>
        </p:grpSpPr>
        <p:grpSp>
          <p:nvGrpSpPr>
            <p:cNvPr id="72" name="Google Shape;72;p2"/>
            <p:cNvGrpSpPr/>
            <p:nvPr/>
          </p:nvGrpSpPr>
          <p:grpSpPr>
            <a:xfrm>
              <a:off x="1828800" y="2605314"/>
              <a:ext cx="762000" cy="665163"/>
              <a:chOff x="3174" y="2656"/>
              <a:chExt cx="1549" cy="1351"/>
            </a:xfrm>
          </p:grpSpPr>
          <p:sp>
            <p:nvSpPr>
              <p:cNvPr id="73" name="Google Shape;73;p2"/>
              <p:cNvSpPr/>
              <p:nvPr/>
            </p:nvSpPr>
            <p:spPr>
              <a:xfrm>
                <a:off x="3187"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4" name="Google Shape;74;p2"/>
              <p:cNvSpPr/>
              <p:nvPr/>
            </p:nvSpPr>
            <p:spPr>
              <a:xfrm>
                <a:off x="3174"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5" name="Google Shape;75;p2"/>
              <p:cNvSpPr/>
              <p:nvPr/>
            </p:nvSpPr>
            <p:spPr>
              <a:xfrm>
                <a:off x="3264" y="2736"/>
                <a:ext cx="1350" cy="1168"/>
              </a:xfrm>
              <a:prstGeom prst="hexagon">
                <a:avLst>
                  <a:gd fmla="val 28896" name="adj"/>
                  <a:gd fmla="val 115470" name="vf"/>
                </a:avLst>
              </a:prstGeom>
              <a:gradFill>
                <a:gsLst>
                  <a:gs pos="0">
                    <a:srgbClr val="9D1729"/>
                  </a:gs>
                  <a:gs pos="100000">
                    <a:schemeClr val="accent1"/>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cxnSp>
          <p:nvCxnSpPr>
            <p:cNvPr id="76" name="Google Shape;76;p2"/>
            <p:cNvCxnSpPr/>
            <p:nvPr/>
          </p:nvCxnSpPr>
          <p:spPr>
            <a:xfrm>
              <a:off x="2438400" y="3189516"/>
              <a:ext cx="4800600" cy="0"/>
            </a:xfrm>
            <a:prstGeom prst="straightConnector1">
              <a:avLst/>
            </a:prstGeom>
            <a:noFill/>
            <a:ln cap="flat" cmpd="sng" w="25400">
              <a:solidFill>
                <a:srgbClr val="C0C0C0"/>
              </a:solidFill>
              <a:prstDash val="dot"/>
              <a:round/>
              <a:headEnd len="med" w="med" type="none"/>
              <a:tailEnd len="med" w="med" type="oval"/>
            </a:ln>
          </p:spPr>
        </p:cxnSp>
        <p:sp>
          <p:nvSpPr>
            <p:cNvPr id="77" name="Google Shape;77;p2"/>
            <p:cNvSpPr txBox="1"/>
            <p:nvPr/>
          </p:nvSpPr>
          <p:spPr>
            <a:xfrm>
              <a:off x="2743199" y="2656116"/>
              <a:ext cx="5612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chemeClr val="dk1"/>
                  </a:solidFill>
                  <a:latin typeface="Times New Roman"/>
                  <a:ea typeface="Times New Roman"/>
                  <a:cs typeface="Times New Roman"/>
                  <a:sym typeface="Times New Roman"/>
                </a:rPr>
                <a:t>Một số khái niệm cơ bản trong OOP</a:t>
              </a:r>
              <a:endParaRPr/>
            </a:p>
          </p:txBody>
        </p:sp>
        <p:sp>
          <p:nvSpPr>
            <p:cNvPr id="78" name="Google Shape;78;p2"/>
            <p:cNvSpPr txBox="1"/>
            <p:nvPr/>
          </p:nvSpPr>
          <p:spPr>
            <a:xfrm>
              <a:off x="2025650" y="2775858"/>
              <a:ext cx="33855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400">
                  <a:solidFill>
                    <a:schemeClr val="lt1"/>
                  </a:solidFill>
                  <a:latin typeface="Times New Roman"/>
                  <a:ea typeface="Times New Roman"/>
                  <a:cs typeface="Times New Roman"/>
                  <a:sym typeface="Times New Roman"/>
                </a:rPr>
                <a:t>2</a:t>
              </a:r>
              <a:endParaRPr/>
            </a:p>
          </p:txBody>
        </p:sp>
      </p:grpSp>
      <p:grpSp>
        <p:nvGrpSpPr>
          <p:cNvPr id="79" name="Google Shape;79;p2"/>
          <p:cNvGrpSpPr/>
          <p:nvPr/>
        </p:nvGrpSpPr>
        <p:grpSpPr>
          <a:xfrm>
            <a:off x="3352800" y="3472092"/>
            <a:ext cx="5410200" cy="665163"/>
            <a:chOff x="1828800" y="3472091"/>
            <a:chExt cx="5410200" cy="665163"/>
          </a:xfrm>
        </p:grpSpPr>
        <p:grpSp>
          <p:nvGrpSpPr>
            <p:cNvPr id="80" name="Google Shape;80;p2"/>
            <p:cNvGrpSpPr/>
            <p:nvPr/>
          </p:nvGrpSpPr>
          <p:grpSpPr>
            <a:xfrm>
              <a:off x="1828800" y="3472091"/>
              <a:ext cx="762000" cy="665163"/>
              <a:chOff x="1110" y="2656"/>
              <a:chExt cx="1549" cy="1351"/>
            </a:xfrm>
          </p:grpSpPr>
          <p:sp>
            <p:nvSpPr>
              <p:cNvPr id="81" name="Google Shape;81;p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2" name="Google Shape;82;p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3" name="Google Shape;83;p2"/>
              <p:cNvSpPr/>
              <p:nvPr/>
            </p:nvSpPr>
            <p:spPr>
              <a:xfrm>
                <a:off x="1200" y="2736"/>
                <a:ext cx="1350" cy="1168"/>
              </a:xfrm>
              <a:prstGeom prst="hexagon">
                <a:avLst>
                  <a:gd fmla="val 28896" name="adj"/>
                  <a:gd fmla="val 115470" name="vf"/>
                </a:avLst>
              </a:prstGeom>
              <a:gradFill>
                <a:gsLst>
                  <a:gs pos="0">
                    <a:srgbClr val="9D1729"/>
                  </a:gs>
                  <a:gs pos="100000">
                    <a:schemeClr val="hlink"/>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cxnSp>
          <p:nvCxnSpPr>
            <p:cNvPr id="84" name="Google Shape;84;p2"/>
            <p:cNvCxnSpPr/>
            <p:nvPr/>
          </p:nvCxnSpPr>
          <p:spPr>
            <a:xfrm>
              <a:off x="2438400" y="4081691"/>
              <a:ext cx="4800600" cy="0"/>
            </a:xfrm>
            <a:prstGeom prst="straightConnector1">
              <a:avLst/>
            </a:prstGeom>
            <a:noFill/>
            <a:ln cap="flat" cmpd="sng" w="25400">
              <a:solidFill>
                <a:srgbClr val="C0C0C0"/>
              </a:solidFill>
              <a:prstDash val="dot"/>
              <a:round/>
              <a:headEnd len="med" w="med" type="none"/>
              <a:tailEnd len="med" w="med" type="oval"/>
            </a:ln>
          </p:spPr>
        </p:cxnSp>
        <p:sp>
          <p:nvSpPr>
            <p:cNvPr id="85" name="Google Shape;85;p2"/>
            <p:cNvSpPr txBox="1"/>
            <p:nvPr/>
          </p:nvSpPr>
          <p:spPr>
            <a:xfrm>
              <a:off x="2743200" y="3548291"/>
              <a:ext cx="4495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chemeClr val="dk1"/>
                  </a:solidFill>
                  <a:latin typeface="Times New Roman"/>
                  <a:ea typeface="Times New Roman"/>
                  <a:cs typeface="Times New Roman"/>
                  <a:sym typeface="Times New Roman"/>
                </a:rPr>
                <a:t>Các đặc điểm trọng của OOP</a:t>
              </a:r>
              <a:endParaRPr/>
            </a:p>
          </p:txBody>
        </p:sp>
        <p:sp>
          <p:nvSpPr>
            <p:cNvPr id="86" name="Google Shape;86;p2"/>
            <p:cNvSpPr txBox="1"/>
            <p:nvPr/>
          </p:nvSpPr>
          <p:spPr>
            <a:xfrm>
              <a:off x="2025650" y="3570516"/>
              <a:ext cx="33855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400">
                  <a:solidFill>
                    <a:schemeClr val="lt1"/>
                  </a:solidFill>
                  <a:latin typeface="Times New Roman"/>
                  <a:ea typeface="Times New Roman"/>
                  <a:cs typeface="Times New Roman"/>
                  <a:sym typeface="Times New Roman"/>
                </a:rPr>
                <a:t>3</a:t>
              </a:r>
              <a:endParaRPr/>
            </a:p>
          </p:txBody>
        </p:sp>
      </p:grpSp>
      <p:grpSp>
        <p:nvGrpSpPr>
          <p:cNvPr id="87" name="Google Shape;87;p2"/>
          <p:cNvGrpSpPr/>
          <p:nvPr/>
        </p:nvGrpSpPr>
        <p:grpSpPr>
          <a:xfrm>
            <a:off x="3352800" y="4386492"/>
            <a:ext cx="6526490" cy="665163"/>
            <a:chOff x="1828800" y="4386491"/>
            <a:chExt cx="6526490" cy="665163"/>
          </a:xfrm>
        </p:grpSpPr>
        <p:grpSp>
          <p:nvGrpSpPr>
            <p:cNvPr id="88" name="Google Shape;88;p2"/>
            <p:cNvGrpSpPr/>
            <p:nvPr/>
          </p:nvGrpSpPr>
          <p:grpSpPr>
            <a:xfrm>
              <a:off x="1828800" y="4386491"/>
              <a:ext cx="762000" cy="665163"/>
              <a:chOff x="3174" y="2656"/>
              <a:chExt cx="1549" cy="1351"/>
            </a:xfrm>
          </p:grpSpPr>
          <p:sp>
            <p:nvSpPr>
              <p:cNvPr id="89" name="Google Shape;89;p2"/>
              <p:cNvSpPr/>
              <p:nvPr/>
            </p:nvSpPr>
            <p:spPr>
              <a:xfrm>
                <a:off x="3187"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0" name="Google Shape;90;p2"/>
              <p:cNvSpPr/>
              <p:nvPr/>
            </p:nvSpPr>
            <p:spPr>
              <a:xfrm>
                <a:off x="3174"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1" name="Google Shape;91;p2"/>
              <p:cNvSpPr/>
              <p:nvPr/>
            </p:nvSpPr>
            <p:spPr>
              <a:xfrm>
                <a:off x="3264" y="2736"/>
                <a:ext cx="1350" cy="1168"/>
              </a:xfrm>
              <a:prstGeom prst="hexagon">
                <a:avLst>
                  <a:gd fmla="val 28896" name="adj"/>
                  <a:gd fmla="val 115470" name="vf"/>
                </a:avLst>
              </a:prstGeom>
              <a:gradFill>
                <a:gsLst>
                  <a:gs pos="0">
                    <a:srgbClr val="9D1729"/>
                  </a:gs>
                  <a:gs pos="100000">
                    <a:schemeClr val="accent1"/>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cxnSp>
          <p:nvCxnSpPr>
            <p:cNvPr id="92" name="Google Shape;92;p2"/>
            <p:cNvCxnSpPr/>
            <p:nvPr/>
          </p:nvCxnSpPr>
          <p:spPr>
            <a:xfrm>
              <a:off x="2438400" y="4996091"/>
              <a:ext cx="4800600" cy="0"/>
            </a:xfrm>
            <a:prstGeom prst="straightConnector1">
              <a:avLst/>
            </a:prstGeom>
            <a:noFill/>
            <a:ln cap="flat" cmpd="sng" w="25400">
              <a:solidFill>
                <a:srgbClr val="C0C0C0"/>
              </a:solidFill>
              <a:prstDash val="dot"/>
              <a:round/>
              <a:headEnd len="med" w="med" type="none"/>
              <a:tailEnd len="med" w="med" type="oval"/>
            </a:ln>
          </p:spPr>
        </p:cxnSp>
        <p:sp>
          <p:nvSpPr>
            <p:cNvPr id="93" name="Google Shape;93;p2"/>
            <p:cNvSpPr txBox="1"/>
            <p:nvPr/>
          </p:nvSpPr>
          <p:spPr>
            <a:xfrm>
              <a:off x="2743200" y="4462691"/>
              <a:ext cx="561209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chemeClr val="dk1"/>
                  </a:solidFill>
                  <a:latin typeface="Times New Roman"/>
                  <a:ea typeface="Times New Roman"/>
                  <a:cs typeface="Times New Roman"/>
                  <a:sym typeface="Times New Roman"/>
                </a:rPr>
                <a:t>Phân tích, thiết kế và lập trình HĐT</a:t>
              </a:r>
              <a:endParaRPr/>
            </a:p>
          </p:txBody>
        </p:sp>
        <p:sp>
          <p:nvSpPr>
            <p:cNvPr id="94" name="Google Shape;94;p2"/>
            <p:cNvSpPr txBox="1"/>
            <p:nvPr/>
          </p:nvSpPr>
          <p:spPr>
            <a:xfrm>
              <a:off x="2025650" y="4484916"/>
              <a:ext cx="33855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400">
                  <a:solidFill>
                    <a:schemeClr val="lt1"/>
                  </a:solidFill>
                  <a:latin typeface="Times New Roman"/>
                  <a:ea typeface="Times New Roman"/>
                  <a:cs typeface="Times New Roman"/>
                  <a:sym typeface="Times New Roman"/>
                </a:rPr>
                <a:t>4</a:t>
              </a:r>
              <a:endParaRPr/>
            </a:p>
          </p:txBody>
        </p:sp>
      </p:grpSp>
      <p:grpSp>
        <p:nvGrpSpPr>
          <p:cNvPr id="95" name="Google Shape;95;p2"/>
          <p:cNvGrpSpPr/>
          <p:nvPr/>
        </p:nvGrpSpPr>
        <p:grpSpPr>
          <a:xfrm>
            <a:off x="3352801" y="5323117"/>
            <a:ext cx="5413775" cy="665163"/>
            <a:chOff x="1828800" y="5323116"/>
            <a:chExt cx="5413775" cy="665163"/>
          </a:xfrm>
        </p:grpSpPr>
        <p:cxnSp>
          <p:nvCxnSpPr>
            <p:cNvPr id="96" name="Google Shape;96;p2"/>
            <p:cNvCxnSpPr/>
            <p:nvPr/>
          </p:nvCxnSpPr>
          <p:spPr>
            <a:xfrm>
              <a:off x="2441975" y="5912079"/>
              <a:ext cx="4800600" cy="0"/>
            </a:xfrm>
            <a:prstGeom prst="straightConnector1">
              <a:avLst/>
            </a:prstGeom>
            <a:noFill/>
            <a:ln cap="flat" cmpd="sng" w="25400">
              <a:solidFill>
                <a:srgbClr val="C0C0C0"/>
              </a:solidFill>
              <a:prstDash val="dot"/>
              <a:round/>
              <a:headEnd len="med" w="med" type="none"/>
              <a:tailEnd len="med" w="med" type="oval"/>
            </a:ln>
          </p:spPr>
        </p:cxnSp>
        <p:sp>
          <p:nvSpPr>
            <p:cNvPr id="97" name="Google Shape;97;p2"/>
            <p:cNvSpPr txBox="1"/>
            <p:nvPr/>
          </p:nvSpPr>
          <p:spPr>
            <a:xfrm>
              <a:off x="2746775" y="5378679"/>
              <a:ext cx="44922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chemeClr val="dk1"/>
                  </a:solidFill>
                  <a:latin typeface="Times New Roman"/>
                  <a:ea typeface="Times New Roman"/>
                  <a:cs typeface="Times New Roman"/>
                  <a:sym typeface="Times New Roman"/>
                </a:rPr>
                <a:t>Q &amp; A</a:t>
              </a:r>
              <a:endParaRPr/>
            </a:p>
          </p:txBody>
        </p:sp>
        <p:sp>
          <p:nvSpPr>
            <p:cNvPr id="98" name="Google Shape;98;p2"/>
            <p:cNvSpPr txBox="1"/>
            <p:nvPr/>
          </p:nvSpPr>
          <p:spPr>
            <a:xfrm>
              <a:off x="2028138" y="5400904"/>
              <a:ext cx="33855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400">
                  <a:solidFill>
                    <a:schemeClr val="lt1"/>
                  </a:solidFill>
                  <a:latin typeface="Times New Roman"/>
                  <a:ea typeface="Times New Roman"/>
                  <a:cs typeface="Times New Roman"/>
                  <a:sym typeface="Times New Roman"/>
                </a:rPr>
                <a:t>5</a:t>
              </a:r>
              <a:endParaRPr/>
            </a:p>
          </p:txBody>
        </p:sp>
        <p:grpSp>
          <p:nvGrpSpPr>
            <p:cNvPr id="99" name="Google Shape;99;p2"/>
            <p:cNvGrpSpPr/>
            <p:nvPr/>
          </p:nvGrpSpPr>
          <p:grpSpPr>
            <a:xfrm>
              <a:off x="1828800" y="5323116"/>
              <a:ext cx="762000" cy="665163"/>
              <a:chOff x="1110" y="2656"/>
              <a:chExt cx="1549" cy="1351"/>
            </a:xfrm>
          </p:grpSpPr>
          <p:sp>
            <p:nvSpPr>
              <p:cNvPr id="100" name="Google Shape;100;p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1" name="Google Shape;101;p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2" name="Google Shape;102;p2"/>
              <p:cNvSpPr/>
              <p:nvPr/>
            </p:nvSpPr>
            <p:spPr>
              <a:xfrm>
                <a:off x="1200" y="2736"/>
                <a:ext cx="1350" cy="1168"/>
              </a:xfrm>
              <a:prstGeom prst="hexagon">
                <a:avLst>
                  <a:gd fmla="val 28896" name="adj"/>
                  <a:gd fmla="val 115470" name="vf"/>
                </a:avLst>
              </a:prstGeom>
              <a:gradFill>
                <a:gsLst>
                  <a:gs pos="0">
                    <a:srgbClr val="9D1729"/>
                  </a:gs>
                  <a:gs pos="100000">
                    <a:schemeClr val="hlink"/>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vi-VN" sz="1000">
                    <a:solidFill>
                      <a:schemeClr val="lt1"/>
                    </a:solidFill>
                    <a:latin typeface="Times New Roman"/>
                    <a:ea typeface="Times New Roman"/>
                    <a:cs typeface="Times New Roman"/>
                    <a:sym typeface="Times New Roman"/>
                  </a:rPr>
                  <a:t> </a:t>
                </a:r>
                <a:r>
                  <a:rPr lang="vi-VN" sz="2400">
                    <a:solidFill>
                      <a:schemeClr val="lt1"/>
                    </a:solidFill>
                    <a:latin typeface="Times New Roman"/>
                    <a:ea typeface="Times New Roman"/>
                    <a:cs typeface="Times New Roman"/>
                    <a:sym typeface="Times New Roman"/>
                  </a:rPr>
                  <a:t>5</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5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5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Sơ đồ lớp và sơ đồ thể hiện</a:t>
            </a:r>
            <a:endParaRPr b="1" sz="4000"/>
          </a:p>
        </p:txBody>
      </p:sp>
      <p:grpSp>
        <p:nvGrpSpPr>
          <p:cNvPr id="238" name="Google Shape;238;p20"/>
          <p:cNvGrpSpPr/>
          <p:nvPr/>
        </p:nvGrpSpPr>
        <p:grpSpPr>
          <a:xfrm>
            <a:off x="4343400" y="1764268"/>
            <a:ext cx="1676400" cy="533400"/>
            <a:chOff x="1104" y="864"/>
            <a:chExt cx="1056" cy="336"/>
          </a:xfrm>
        </p:grpSpPr>
        <p:sp>
          <p:nvSpPr>
            <p:cNvPr id="239" name="Google Shape;239;p20"/>
            <p:cNvSpPr txBox="1"/>
            <p:nvPr/>
          </p:nvSpPr>
          <p:spPr>
            <a:xfrm>
              <a:off x="1104" y="912"/>
              <a:ext cx="1056" cy="23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1800">
                  <a:solidFill>
                    <a:schemeClr val="dk1"/>
                  </a:solidFill>
                  <a:latin typeface="Arial"/>
                  <a:ea typeface="Arial"/>
                  <a:cs typeface="Arial"/>
                  <a:sym typeface="Arial"/>
                </a:rPr>
                <a:t>Sinh viên</a:t>
              </a:r>
              <a:endParaRPr sz="1800">
                <a:solidFill>
                  <a:schemeClr val="dk1"/>
                </a:solidFill>
                <a:latin typeface="Arial"/>
                <a:ea typeface="Arial"/>
                <a:cs typeface="Arial"/>
                <a:sym typeface="Arial"/>
              </a:endParaRPr>
            </a:p>
          </p:txBody>
        </p:sp>
        <p:sp>
          <p:nvSpPr>
            <p:cNvPr id="240" name="Google Shape;240;p20"/>
            <p:cNvSpPr/>
            <p:nvPr/>
          </p:nvSpPr>
          <p:spPr>
            <a:xfrm>
              <a:off x="1104" y="864"/>
              <a:ext cx="1008" cy="336"/>
            </a:xfrm>
            <a:prstGeom prst="rect">
              <a:avLst/>
            </a:prstGeom>
            <a:no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241" name="Google Shape;241;p20"/>
          <p:cNvGrpSpPr/>
          <p:nvPr/>
        </p:nvGrpSpPr>
        <p:grpSpPr>
          <a:xfrm>
            <a:off x="4343400" y="2297668"/>
            <a:ext cx="1676400" cy="1752600"/>
            <a:chOff x="1104" y="1200"/>
            <a:chExt cx="1056" cy="1104"/>
          </a:xfrm>
        </p:grpSpPr>
        <p:sp>
          <p:nvSpPr>
            <p:cNvPr id="242" name="Google Shape;242;p20"/>
            <p:cNvSpPr txBox="1"/>
            <p:nvPr/>
          </p:nvSpPr>
          <p:spPr>
            <a:xfrm>
              <a:off x="1104" y="1200"/>
              <a:ext cx="1056" cy="8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Họ tên</a:t>
              </a:r>
              <a:endParaRPr sz="1800">
                <a:solidFill>
                  <a:schemeClr val="dk1"/>
                </a:solidFill>
                <a:latin typeface="Arial"/>
                <a:ea typeface="Arial"/>
                <a:cs typeface="Arial"/>
                <a:sym typeface="Arial"/>
              </a:endParaRPr>
            </a:p>
            <a:p>
              <a:pPr indent="0" lvl="0" marL="0" marR="0" rtl="0" algn="l">
                <a:spcBef>
                  <a:spcPts val="360"/>
                </a:spcBef>
                <a:spcAft>
                  <a:spcPts val="0"/>
                </a:spcAft>
                <a:buNone/>
              </a:pPr>
              <a:r>
                <a:rPr lang="vi-VN" sz="1800">
                  <a:solidFill>
                    <a:schemeClr val="dk1"/>
                  </a:solidFill>
                  <a:latin typeface="Arial"/>
                  <a:ea typeface="Arial"/>
                  <a:cs typeface="Arial"/>
                  <a:sym typeface="Arial"/>
                </a:rPr>
                <a:t>Năm sinh</a:t>
              </a:r>
              <a:endParaRPr sz="1800">
                <a:solidFill>
                  <a:schemeClr val="dk1"/>
                </a:solidFill>
                <a:latin typeface="Arial"/>
                <a:ea typeface="Arial"/>
                <a:cs typeface="Arial"/>
                <a:sym typeface="Arial"/>
              </a:endParaRPr>
            </a:p>
            <a:p>
              <a:pPr indent="0" lvl="0" marL="0" marR="0" rtl="0" algn="l">
                <a:spcBef>
                  <a:spcPts val="360"/>
                </a:spcBef>
                <a:spcAft>
                  <a:spcPts val="0"/>
                </a:spcAft>
                <a:buNone/>
              </a:pPr>
              <a:r>
                <a:rPr lang="vi-VN" sz="1800">
                  <a:solidFill>
                    <a:schemeClr val="dk1"/>
                  </a:solidFill>
                  <a:latin typeface="Arial"/>
                  <a:ea typeface="Arial"/>
                  <a:cs typeface="Arial"/>
                  <a:sym typeface="Arial"/>
                </a:rPr>
                <a:t>Mã số</a:t>
              </a:r>
              <a:endParaRPr sz="1800">
                <a:solidFill>
                  <a:schemeClr val="dk1"/>
                </a:solidFill>
                <a:latin typeface="Arial"/>
                <a:ea typeface="Arial"/>
                <a:cs typeface="Arial"/>
                <a:sym typeface="Arial"/>
              </a:endParaRPr>
            </a:p>
            <a:p>
              <a:pPr indent="0" lvl="0" marL="0" marR="0" rtl="0" algn="l">
                <a:spcBef>
                  <a:spcPts val="360"/>
                </a:spcBef>
                <a:spcAft>
                  <a:spcPts val="0"/>
                </a:spcAft>
                <a:buNone/>
              </a:pPr>
              <a:r>
                <a:rPr lang="vi-VN" sz="1800">
                  <a:solidFill>
                    <a:schemeClr val="dk1"/>
                  </a:solidFill>
                  <a:latin typeface="Arial"/>
                  <a:ea typeface="Arial"/>
                  <a:cs typeface="Arial"/>
                  <a:sym typeface="Arial"/>
                </a:rPr>
                <a:t>Điểm TB</a:t>
              </a:r>
              <a:endParaRPr/>
            </a:p>
          </p:txBody>
        </p:sp>
        <p:sp>
          <p:nvSpPr>
            <p:cNvPr id="243" name="Google Shape;243;p20"/>
            <p:cNvSpPr/>
            <p:nvPr/>
          </p:nvSpPr>
          <p:spPr>
            <a:xfrm>
              <a:off x="1104" y="1200"/>
              <a:ext cx="1008" cy="1104"/>
            </a:xfrm>
            <a:prstGeom prst="rect">
              <a:avLst/>
            </a:prstGeom>
            <a:no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244" name="Google Shape;244;p20"/>
          <p:cNvGrpSpPr/>
          <p:nvPr/>
        </p:nvGrpSpPr>
        <p:grpSpPr>
          <a:xfrm>
            <a:off x="4343400" y="4050269"/>
            <a:ext cx="1676400" cy="1223967"/>
            <a:chOff x="1104" y="2304"/>
            <a:chExt cx="1056" cy="912"/>
          </a:xfrm>
        </p:grpSpPr>
        <p:sp>
          <p:nvSpPr>
            <p:cNvPr id="245" name="Google Shape;245;p20"/>
            <p:cNvSpPr txBox="1"/>
            <p:nvPr/>
          </p:nvSpPr>
          <p:spPr>
            <a:xfrm>
              <a:off x="1104" y="2352"/>
              <a:ext cx="1056" cy="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Đi học</a:t>
              </a:r>
              <a:endParaRPr sz="1800">
                <a:solidFill>
                  <a:schemeClr val="dk1"/>
                </a:solidFill>
                <a:latin typeface="Arial"/>
                <a:ea typeface="Arial"/>
                <a:cs typeface="Arial"/>
                <a:sym typeface="Arial"/>
              </a:endParaRPr>
            </a:p>
            <a:p>
              <a:pPr indent="0" lvl="0" marL="0" marR="0" rtl="0" algn="l">
                <a:spcBef>
                  <a:spcPts val="360"/>
                </a:spcBef>
                <a:spcAft>
                  <a:spcPts val="0"/>
                </a:spcAft>
                <a:buNone/>
              </a:pPr>
              <a:r>
                <a:rPr lang="vi-VN" sz="1800">
                  <a:solidFill>
                    <a:schemeClr val="dk1"/>
                  </a:solidFill>
                  <a:latin typeface="Arial"/>
                  <a:ea typeface="Arial"/>
                  <a:cs typeface="Arial"/>
                  <a:sym typeface="Arial"/>
                </a:rPr>
                <a:t>Đi thi</a:t>
              </a:r>
              <a:endParaRPr sz="1800">
                <a:solidFill>
                  <a:schemeClr val="dk1"/>
                </a:solidFill>
                <a:latin typeface="Arial"/>
                <a:ea typeface="Arial"/>
                <a:cs typeface="Arial"/>
                <a:sym typeface="Arial"/>
              </a:endParaRPr>
            </a:p>
            <a:p>
              <a:pPr indent="0" lvl="0" marL="0" marR="0" rtl="0" algn="l">
                <a:spcBef>
                  <a:spcPts val="360"/>
                </a:spcBef>
                <a:spcAft>
                  <a:spcPts val="0"/>
                </a:spcAft>
                <a:buNone/>
              </a:pPr>
              <a:r>
                <a:rPr lang="vi-VN" sz="1800">
                  <a:solidFill>
                    <a:schemeClr val="dk1"/>
                  </a:solidFill>
                  <a:latin typeface="Arial"/>
                  <a:ea typeface="Arial"/>
                  <a:cs typeface="Arial"/>
                  <a:sym typeface="Arial"/>
                </a:rPr>
                <a:t>Phân loại</a:t>
              </a:r>
              <a:endParaRPr sz="1800">
                <a:solidFill>
                  <a:schemeClr val="dk1"/>
                </a:solidFill>
                <a:latin typeface="Arial"/>
                <a:ea typeface="Arial"/>
                <a:cs typeface="Arial"/>
                <a:sym typeface="Arial"/>
              </a:endParaRPr>
            </a:p>
          </p:txBody>
        </p:sp>
        <p:sp>
          <p:nvSpPr>
            <p:cNvPr id="246" name="Google Shape;246;p20"/>
            <p:cNvSpPr/>
            <p:nvPr/>
          </p:nvSpPr>
          <p:spPr>
            <a:xfrm>
              <a:off x="1104" y="2304"/>
              <a:ext cx="1008" cy="912"/>
            </a:xfrm>
            <a:prstGeom prst="rect">
              <a:avLst/>
            </a:prstGeom>
            <a:no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grpSp>
        <p:nvGrpSpPr>
          <p:cNvPr id="247" name="Google Shape;247;p20"/>
          <p:cNvGrpSpPr/>
          <p:nvPr/>
        </p:nvGrpSpPr>
        <p:grpSpPr>
          <a:xfrm>
            <a:off x="7239000" y="1764268"/>
            <a:ext cx="2362200" cy="2514600"/>
            <a:chOff x="2688" y="864"/>
            <a:chExt cx="1488" cy="1584"/>
          </a:xfrm>
        </p:grpSpPr>
        <p:sp>
          <p:nvSpPr>
            <p:cNvPr id="248" name="Google Shape;248;p20"/>
            <p:cNvSpPr txBox="1"/>
            <p:nvPr/>
          </p:nvSpPr>
          <p:spPr>
            <a:xfrm>
              <a:off x="2736" y="912"/>
              <a:ext cx="1344" cy="23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1800">
                  <a:solidFill>
                    <a:schemeClr val="dk1"/>
                  </a:solidFill>
                  <a:latin typeface="Arial"/>
                  <a:ea typeface="Arial"/>
                  <a:cs typeface="Arial"/>
                  <a:sym typeface="Arial"/>
                </a:rPr>
                <a:t>(Sinh viên)</a:t>
              </a:r>
              <a:endParaRPr/>
            </a:p>
          </p:txBody>
        </p:sp>
        <p:sp>
          <p:nvSpPr>
            <p:cNvPr id="249" name="Google Shape;249;p20"/>
            <p:cNvSpPr txBox="1"/>
            <p:nvPr/>
          </p:nvSpPr>
          <p:spPr>
            <a:xfrm>
              <a:off x="2736" y="1200"/>
              <a:ext cx="1440" cy="8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Nguyễn Văn A</a:t>
              </a:r>
              <a:endParaRPr/>
            </a:p>
            <a:p>
              <a:pPr indent="0" lvl="0" marL="0" marR="0" rtl="0" algn="l">
                <a:spcBef>
                  <a:spcPts val="360"/>
                </a:spcBef>
                <a:spcAft>
                  <a:spcPts val="0"/>
                </a:spcAft>
                <a:buNone/>
              </a:pPr>
              <a:r>
                <a:rPr lang="vi-VN" sz="1800">
                  <a:solidFill>
                    <a:schemeClr val="dk1"/>
                  </a:solidFill>
                  <a:latin typeface="Arial"/>
                  <a:ea typeface="Arial"/>
                  <a:cs typeface="Arial"/>
                  <a:sym typeface="Arial"/>
                </a:rPr>
                <a:t>1984</a:t>
              </a:r>
              <a:endParaRPr/>
            </a:p>
            <a:p>
              <a:pPr indent="0" lvl="0" marL="0" marR="0" rtl="0" algn="l">
                <a:spcBef>
                  <a:spcPts val="360"/>
                </a:spcBef>
                <a:spcAft>
                  <a:spcPts val="0"/>
                </a:spcAft>
                <a:buNone/>
              </a:pPr>
              <a:r>
                <a:rPr lang="vi-VN" sz="1800">
                  <a:solidFill>
                    <a:schemeClr val="dk1"/>
                  </a:solidFill>
                  <a:latin typeface="Arial"/>
                  <a:ea typeface="Arial"/>
                  <a:cs typeface="Arial"/>
                  <a:sym typeface="Arial"/>
                </a:rPr>
                <a:t>0610234T</a:t>
              </a:r>
              <a:endParaRPr/>
            </a:p>
            <a:p>
              <a:pPr indent="0" lvl="0" marL="0" marR="0" rtl="0" algn="l">
                <a:spcBef>
                  <a:spcPts val="360"/>
                </a:spcBef>
                <a:spcAft>
                  <a:spcPts val="0"/>
                </a:spcAft>
                <a:buNone/>
              </a:pPr>
              <a:r>
                <a:rPr lang="vi-VN" sz="1800">
                  <a:solidFill>
                    <a:schemeClr val="dk1"/>
                  </a:solidFill>
                  <a:latin typeface="Arial"/>
                  <a:ea typeface="Arial"/>
                  <a:cs typeface="Arial"/>
                  <a:sym typeface="Arial"/>
                </a:rPr>
                <a:t>9.2</a:t>
              </a:r>
              <a:endParaRPr/>
            </a:p>
          </p:txBody>
        </p:sp>
        <p:sp>
          <p:nvSpPr>
            <p:cNvPr id="250" name="Google Shape;250;p20"/>
            <p:cNvSpPr/>
            <p:nvPr/>
          </p:nvSpPr>
          <p:spPr>
            <a:xfrm>
              <a:off x="2688" y="864"/>
              <a:ext cx="1488" cy="1584"/>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cxnSp>
          <p:nvCxnSpPr>
            <p:cNvPr id="251" name="Google Shape;251;p20"/>
            <p:cNvCxnSpPr/>
            <p:nvPr/>
          </p:nvCxnSpPr>
          <p:spPr>
            <a:xfrm>
              <a:off x="2688" y="1200"/>
              <a:ext cx="1488" cy="0"/>
            </a:xfrm>
            <a:prstGeom prst="straightConnector1">
              <a:avLst/>
            </a:prstGeom>
            <a:noFill/>
            <a:ln cap="flat" cmpd="sng" w="19050">
              <a:solidFill>
                <a:srgbClr val="000000"/>
              </a:solidFill>
              <a:prstDash val="solid"/>
              <a:round/>
              <a:headEnd len="med" w="med" type="none"/>
              <a:tailEnd len="med" w="med" type="none"/>
            </a:ln>
          </p:spPr>
        </p:cxnSp>
      </p:grpSp>
      <p:grpSp>
        <p:nvGrpSpPr>
          <p:cNvPr id="252" name="Google Shape;252;p20"/>
          <p:cNvGrpSpPr/>
          <p:nvPr/>
        </p:nvGrpSpPr>
        <p:grpSpPr>
          <a:xfrm>
            <a:off x="2362200" y="1840470"/>
            <a:ext cx="1981200" cy="338138"/>
            <a:chOff x="384" y="912"/>
            <a:chExt cx="1248" cy="213"/>
          </a:xfrm>
        </p:grpSpPr>
        <p:cxnSp>
          <p:nvCxnSpPr>
            <p:cNvPr id="253" name="Google Shape;253;p20"/>
            <p:cNvCxnSpPr/>
            <p:nvPr/>
          </p:nvCxnSpPr>
          <p:spPr>
            <a:xfrm>
              <a:off x="1056" y="1056"/>
              <a:ext cx="576" cy="0"/>
            </a:xfrm>
            <a:prstGeom prst="straightConnector1">
              <a:avLst/>
            </a:prstGeom>
            <a:noFill/>
            <a:ln cap="flat" cmpd="sng" w="9525">
              <a:solidFill>
                <a:srgbClr val="000000"/>
              </a:solidFill>
              <a:prstDash val="solid"/>
              <a:round/>
              <a:headEnd len="med" w="med" type="none"/>
              <a:tailEnd len="med" w="med" type="triangle"/>
            </a:ln>
          </p:spPr>
        </p:cxnSp>
        <p:sp>
          <p:nvSpPr>
            <p:cNvPr id="254" name="Google Shape;254;p20"/>
            <p:cNvSpPr txBox="1"/>
            <p:nvPr/>
          </p:nvSpPr>
          <p:spPr>
            <a:xfrm>
              <a:off x="384" y="912"/>
              <a:ext cx="672" cy="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600">
                  <a:solidFill>
                    <a:schemeClr val="dk1"/>
                  </a:solidFill>
                  <a:latin typeface="Arial"/>
                  <a:ea typeface="Arial"/>
                  <a:cs typeface="Arial"/>
                  <a:sym typeface="Arial"/>
                </a:rPr>
                <a:t>Tên lớp</a:t>
              </a:r>
              <a:endParaRPr sz="1600">
                <a:solidFill>
                  <a:schemeClr val="dk1"/>
                </a:solidFill>
                <a:latin typeface="Arial"/>
                <a:ea typeface="Arial"/>
                <a:cs typeface="Arial"/>
                <a:sym typeface="Arial"/>
              </a:endParaRPr>
            </a:p>
          </p:txBody>
        </p:sp>
      </p:grpSp>
      <p:grpSp>
        <p:nvGrpSpPr>
          <p:cNvPr id="255" name="Google Shape;255;p20"/>
          <p:cNvGrpSpPr/>
          <p:nvPr/>
        </p:nvGrpSpPr>
        <p:grpSpPr>
          <a:xfrm>
            <a:off x="2209800" y="3059672"/>
            <a:ext cx="2133600" cy="338138"/>
            <a:chOff x="288" y="1680"/>
            <a:chExt cx="1344" cy="213"/>
          </a:xfrm>
        </p:grpSpPr>
        <p:cxnSp>
          <p:nvCxnSpPr>
            <p:cNvPr id="256" name="Google Shape;256;p20"/>
            <p:cNvCxnSpPr/>
            <p:nvPr/>
          </p:nvCxnSpPr>
          <p:spPr>
            <a:xfrm>
              <a:off x="1152" y="1824"/>
              <a:ext cx="480" cy="0"/>
            </a:xfrm>
            <a:prstGeom prst="straightConnector1">
              <a:avLst/>
            </a:prstGeom>
            <a:noFill/>
            <a:ln cap="flat" cmpd="sng" w="9525">
              <a:solidFill>
                <a:srgbClr val="000000"/>
              </a:solidFill>
              <a:prstDash val="solid"/>
              <a:round/>
              <a:headEnd len="med" w="med" type="none"/>
              <a:tailEnd len="med" w="med" type="triangle"/>
            </a:ln>
          </p:spPr>
        </p:cxnSp>
        <p:sp>
          <p:nvSpPr>
            <p:cNvPr id="257" name="Google Shape;257;p20"/>
            <p:cNvSpPr txBox="1"/>
            <p:nvPr/>
          </p:nvSpPr>
          <p:spPr>
            <a:xfrm>
              <a:off x="288" y="1680"/>
              <a:ext cx="1056" cy="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600">
                  <a:solidFill>
                    <a:schemeClr val="dk1"/>
                  </a:solidFill>
                  <a:latin typeface="Arial"/>
                  <a:ea typeface="Arial"/>
                  <a:cs typeface="Arial"/>
                  <a:sym typeface="Arial"/>
                </a:rPr>
                <a:t>Thuộc tính</a:t>
              </a:r>
              <a:endParaRPr sz="1600">
                <a:solidFill>
                  <a:schemeClr val="dk1"/>
                </a:solidFill>
                <a:latin typeface="Arial"/>
                <a:ea typeface="Arial"/>
                <a:cs typeface="Arial"/>
                <a:sym typeface="Arial"/>
              </a:endParaRPr>
            </a:p>
          </p:txBody>
        </p:sp>
      </p:grpSp>
      <p:grpSp>
        <p:nvGrpSpPr>
          <p:cNvPr id="258" name="Google Shape;258;p20"/>
          <p:cNvGrpSpPr/>
          <p:nvPr/>
        </p:nvGrpSpPr>
        <p:grpSpPr>
          <a:xfrm>
            <a:off x="2209800" y="4507472"/>
            <a:ext cx="2133600" cy="338138"/>
            <a:chOff x="288" y="1680"/>
            <a:chExt cx="1344" cy="213"/>
          </a:xfrm>
        </p:grpSpPr>
        <p:cxnSp>
          <p:nvCxnSpPr>
            <p:cNvPr id="259" name="Google Shape;259;p20"/>
            <p:cNvCxnSpPr/>
            <p:nvPr/>
          </p:nvCxnSpPr>
          <p:spPr>
            <a:xfrm>
              <a:off x="1152" y="1824"/>
              <a:ext cx="480" cy="0"/>
            </a:xfrm>
            <a:prstGeom prst="straightConnector1">
              <a:avLst/>
            </a:prstGeom>
            <a:noFill/>
            <a:ln cap="flat" cmpd="sng" w="9525">
              <a:solidFill>
                <a:srgbClr val="000000"/>
              </a:solidFill>
              <a:prstDash val="solid"/>
              <a:round/>
              <a:headEnd len="med" w="med" type="none"/>
              <a:tailEnd len="med" w="med" type="triangle"/>
            </a:ln>
          </p:spPr>
        </p:cxnSp>
        <p:sp>
          <p:nvSpPr>
            <p:cNvPr id="260" name="Google Shape;260;p20"/>
            <p:cNvSpPr txBox="1"/>
            <p:nvPr/>
          </p:nvSpPr>
          <p:spPr>
            <a:xfrm>
              <a:off x="288" y="1680"/>
              <a:ext cx="864" cy="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600">
                  <a:solidFill>
                    <a:schemeClr val="dk1"/>
                  </a:solidFill>
                  <a:latin typeface="Arial"/>
                  <a:ea typeface="Arial"/>
                  <a:cs typeface="Arial"/>
                  <a:sym typeface="Arial"/>
                </a:rPr>
                <a:t>Hành vi</a:t>
              </a:r>
              <a:endParaRPr/>
            </a:p>
          </p:txBody>
        </p:sp>
      </p:grpSp>
      <p:sp>
        <p:nvSpPr>
          <p:cNvPr id="261" name="Google Shape;261;p20"/>
          <p:cNvSpPr txBox="1"/>
          <p:nvPr/>
        </p:nvSpPr>
        <p:spPr>
          <a:xfrm>
            <a:off x="3962400" y="5650469"/>
            <a:ext cx="22860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2400">
                <a:solidFill>
                  <a:schemeClr val="dk1"/>
                </a:solidFill>
                <a:latin typeface="Arial"/>
                <a:ea typeface="Arial"/>
                <a:cs typeface="Arial"/>
                <a:sym typeface="Arial"/>
              </a:rPr>
              <a:t>Sơ đồ lớp</a:t>
            </a:r>
            <a:endParaRPr sz="2400">
              <a:solidFill>
                <a:schemeClr val="dk1"/>
              </a:solidFill>
              <a:latin typeface="Arial"/>
              <a:ea typeface="Arial"/>
              <a:cs typeface="Arial"/>
              <a:sym typeface="Arial"/>
            </a:endParaRPr>
          </a:p>
        </p:txBody>
      </p:sp>
      <p:sp>
        <p:nvSpPr>
          <p:cNvPr id="262" name="Google Shape;262;p20"/>
          <p:cNvSpPr txBox="1"/>
          <p:nvPr/>
        </p:nvSpPr>
        <p:spPr>
          <a:xfrm>
            <a:off x="6934200" y="5650469"/>
            <a:ext cx="28956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2400">
                <a:solidFill>
                  <a:schemeClr val="dk1"/>
                </a:solidFill>
                <a:latin typeface="Arial"/>
                <a:ea typeface="Arial"/>
                <a:cs typeface="Arial"/>
                <a:sym typeface="Arial"/>
              </a:rPr>
              <a:t>Sơ đồ thể hiện</a:t>
            </a:r>
            <a:endParaRPr sz="2400">
              <a:solidFill>
                <a:schemeClr val="dk1"/>
              </a:solidFill>
              <a:latin typeface="Arial"/>
              <a:ea typeface="Arial"/>
              <a:cs typeface="Arial"/>
              <a:sym typeface="Arial"/>
            </a:endParaRPr>
          </a:p>
        </p:txBody>
      </p:sp>
    </p:spTree>
  </p:cSld>
  <p:clrMapOvr>
    <a:masterClrMapping/>
  </p:clrMapOvr>
  <p:transition advClick="0">
    <p:wheel spokes="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Các đặc điểm quan trọng của OOP</a:t>
            </a:r>
            <a:endParaRPr b="1" sz="4000"/>
          </a:p>
        </p:txBody>
      </p:sp>
      <p:pic>
        <p:nvPicPr>
          <p:cNvPr id="268" name="Google Shape;268;p21"/>
          <p:cNvPicPr preferRelativeResize="0"/>
          <p:nvPr/>
        </p:nvPicPr>
        <p:blipFill rotWithShape="1">
          <a:blip r:embed="rId3">
            <a:alphaModFix/>
          </a:blip>
          <a:srcRect b="0" l="0" r="0" t="0"/>
          <a:stretch/>
        </p:blipFill>
        <p:spPr>
          <a:xfrm>
            <a:off x="2170814" y="1295400"/>
            <a:ext cx="8344786" cy="5105400"/>
          </a:xfrm>
          <a:prstGeom prst="rect">
            <a:avLst/>
          </a:prstGeom>
          <a:noFill/>
          <a:ln>
            <a:noFill/>
          </a:ln>
        </p:spPr>
      </p:pic>
    </p:spTree>
  </p:cSld>
  <p:clrMapOvr>
    <a:masterClrMapping/>
  </p:clrMapOvr>
  <p:transition advClick="0">
    <p:wheel spokes="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Trừu tượng hóa (Abstraction)</a:t>
            </a:r>
            <a:endParaRPr b="1" sz="4000"/>
          </a:p>
        </p:txBody>
      </p:sp>
      <p:grpSp>
        <p:nvGrpSpPr>
          <p:cNvPr id="274" name="Google Shape;274;p22"/>
          <p:cNvGrpSpPr/>
          <p:nvPr/>
        </p:nvGrpSpPr>
        <p:grpSpPr>
          <a:xfrm>
            <a:off x="2438400" y="3581401"/>
            <a:ext cx="1447800" cy="1103313"/>
            <a:chOff x="192" y="2256"/>
            <a:chExt cx="912" cy="695"/>
          </a:xfrm>
        </p:grpSpPr>
        <p:sp>
          <p:nvSpPr>
            <p:cNvPr id="275" name="Google Shape;275;p22"/>
            <p:cNvSpPr/>
            <p:nvPr/>
          </p:nvSpPr>
          <p:spPr>
            <a:xfrm>
              <a:off x="192" y="2256"/>
              <a:ext cx="842" cy="695"/>
            </a:xfrm>
            <a:custGeom>
              <a:rect b="b" l="l" r="r" t="t"/>
              <a:pathLst>
                <a:path extrusionOk="0" h="695" w="842">
                  <a:moveTo>
                    <a:pt x="266" y="46"/>
                  </a:moveTo>
                  <a:cubicBezTo>
                    <a:pt x="226" y="86"/>
                    <a:pt x="184" y="123"/>
                    <a:pt x="138" y="156"/>
                  </a:cubicBezTo>
                  <a:cubicBezTo>
                    <a:pt x="117" y="186"/>
                    <a:pt x="85" y="200"/>
                    <a:pt x="64" y="229"/>
                  </a:cubicBezTo>
                  <a:cubicBezTo>
                    <a:pt x="26" y="280"/>
                    <a:pt x="21" y="317"/>
                    <a:pt x="0" y="375"/>
                  </a:cubicBezTo>
                  <a:cubicBezTo>
                    <a:pt x="12" y="493"/>
                    <a:pt x="6" y="590"/>
                    <a:pt x="128" y="631"/>
                  </a:cubicBezTo>
                  <a:cubicBezTo>
                    <a:pt x="160" y="661"/>
                    <a:pt x="136" y="645"/>
                    <a:pt x="192" y="658"/>
                  </a:cubicBezTo>
                  <a:cubicBezTo>
                    <a:pt x="217" y="664"/>
                    <a:pt x="266" y="677"/>
                    <a:pt x="266" y="677"/>
                  </a:cubicBezTo>
                  <a:cubicBezTo>
                    <a:pt x="278" y="683"/>
                    <a:pt x="289" y="695"/>
                    <a:pt x="302" y="695"/>
                  </a:cubicBezTo>
                  <a:cubicBezTo>
                    <a:pt x="379" y="695"/>
                    <a:pt x="379" y="664"/>
                    <a:pt x="430" y="631"/>
                  </a:cubicBezTo>
                  <a:cubicBezTo>
                    <a:pt x="454" y="615"/>
                    <a:pt x="494" y="613"/>
                    <a:pt x="522" y="604"/>
                  </a:cubicBezTo>
                  <a:cubicBezTo>
                    <a:pt x="585" y="582"/>
                    <a:pt x="649" y="565"/>
                    <a:pt x="714" y="549"/>
                  </a:cubicBezTo>
                  <a:cubicBezTo>
                    <a:pt x="754" y="507"/>
                    <a:pt x="773" y="453"/>
                    <a:pt x="814" y="412"/>
                  </a:cubicBezTo>
                  <a:cubicBezTo>
                    <a:pt x="836" y="343"/>
                    <a:pt x="833" y="264"/>
                    <a:pt x="842" y="192"/>
                  </a:cubicBezTo>
                  <a:cubicBezTo>
                    <a:pt x="839" y="174"/>
                    <a:pt x="840" y="154"/>
                    <a:pt x="832" y="137"/>
                  </a:cubicBezTo>
                  <a:cubicBezTo>
                    <a:pt x="810" y="89"/>
                    <a:pt x="738" y="81"/>
                    <a:pt x="695" y="73"/>
                  </a:cubicBezTo>
                  <a:cubicBezTo>
                    <a:pt x="653" y="52"/>
                    <a:pt x="611" y="43"/>
                    <a:pt x="567" y="28"/>
                  </a:cubicBezTo>
                  <a:cubicBezTo>
                    <a:pt x="540" y="19"/>
                    <a:pt x="485" y="0"/>
                    <a:pt x="485" y="0"/>
                  </a:cubicBezTo>
                  <a:cubicBezTo>
                    <a:pt x="417" y="13"/>
                    <a:pt x="336" y="46"/>
                    <a:pt x="266" y="46"/>
                  </a:cubicBezTo>
                  <a:close/>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22"/>
            <p:cNvSpPr txBox="1"/>
            <p:nvPr/>
          </p:nvSpPr>
          <p:spPr>
            <a:xfrm>
              <a:off x="192" y="2496"/>
              <a:ext cx="912"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Thực thể</a:t>
              </a:r>
              <a:endParaRPr/>
            </a:p>
          </p:txBody>
        </p:sp>
      </p:grpSp>
      <p:cxnSp>
        <p:nvCxnSpPr>
          <p:cNvPr id="277" name="Google Shape;277;p22"/>
          <p:cNvCxnSpPr/>
          <p:nvPr/>
        </p:nvCxnSpPr>
        <p:spPr>
          <a:xfrm>
            <a:off x="4343400" y="2438400"/>
            <a:ext cx="0" cy="3657600"/>
          </a:xfrm>
          <a:prstGeom prst="straightConnector1">
            <a:avLst/>
          </a:prstGeom>
          <a:noFill/>
          <a:ln cap="flat" cmpd="sng" w="34925">
            <a:solidFill>
              <a:schemeClr val="dk1"/>
            </a:solidFill>
            <a:prstDash val="solid"/>
            <a:round/>
            <a:headEnd len="med" w="med" type="none"/>
            <a:tailEnd len="med" w="med" type="none"/>
          </a:ln>
        </p:spPr>
      </p:cxnSp>
      <p:cxnSp>
        <p:nvCxnSpPr>
          <p:cNvPr id="278" name="Google Shape;278;p22"/>
          <p:cNvCxnSpPr/>
          <p:nvPr/>
        </p:nvCxnSpPr>
        <p:spPr>
          <a:xfrm>
            <a:off x="7620000" y="2438400"/>
            <a:ext cx="0" cy="3657600"/>
          </a:xfrm>
          <a:prstGeom prst="straightConnector1">
            <a:avLst/>
          </a:prstGeom>
          <a:noFill/>
          <a:ln cap="flat" cmpd="sng" w="34925">
            <a:solidFill>
              <a:schemeClr val="dk1"/>
            </a:solidFill>
            <a:prstDash val="solid"/>
            <a:round/>
            <a:headEnd len="med" w="med" type="none"/>
            <a:tailEnd len="med" w="med" type="none"/>
          </a:ln>
        </p:spPr>
      </p:cxnSp>
      <p:sp>
        <p:nvSpPr>
          <p:cNvPr id="279" name="Google Shape;279;p22"/>
          <p:cNvSpPr/>
          <p:nvPr/>
        </p:nvSpPr>
        <p:spPr>
          <a:xfrm>
            <a:off x="5080000" y="2481264"/>
            <a:ext cx="1843088" cy="1330325"/>
          </a:xfrm>
          <a:custGeom>
            <a:rect b="b" l="l" r="r" t="t"/>
            <a:pathLst>
              <a:path extrusionOk="0" h="838" w="1161">
                <a:moveTo>
                  <a:pt x="9" y="394"/>
                </a:moveTo>
                <a:cubicBezTo>
                  <a:pt x="21" y="335"/>
                  <a:pt x="40" y="241"/>
                  <a:pt x="101" y="211"/>
                </a:cubicBezTo>
                <a:cubicBezTo>
                  <a:pt x="144" y="190"/>
                  <a:pt x="194" y="190"/>
                  <a:pt x="238" y="174"/>
                </a:cubicBezTo>
                <a:cubicBezTo>
                  <a:pt x="284" y="157"/>
                  <a:pt x="327" y="130"/>
                  <a:pt x="375" y="119"/>
                </a:cubicBezTo>
                <a:cubicBezTo>
                  <a:pt x="501" y="91"/>
                  <a:pt x="429" y="109"/>
                  <a:pt x="549" y="92"/>
                </a:cubicBezTo>
                <a:cubicBezTo>
                  <a:pt x="602" y="85"/>
                  <a:pt x="652" y="65"/>
                  <a:pt x="704" y="55"/>
                </a:cubicBezTo>
                <a:cubicBezTo>
                  <a:pt x="914" y="62"/>
                  <a:pt x="945" y="0"/>
                  <a:pt x="1024" y="119"/>
                </a:cubicBezTo>
                <a:cubicBezTo>
                  <a:pt x="1039" y="179"/>
                  <a:pt x="1063" y="241"/>
                  <a:pt x="1097" y="293"/>
                </a:cubicBezTo>
                <a:cubicBezTo>
                  <a:pt x="1113" y="377"/>
                  <a:pt x="1141" y="457"/>
                  <a:pt x="1161" y="540"/>
                </a:cubicBezTo>
                <a:cubicBezTo>
                  <a:pt x="1155" y="577"/>
                  <a:pt x="1157" y="616"/>
                  <a:pt x="1143" y="650"/>
                </a:cubicBezTo>
                <a:cubicBezTo>
                  <a:pt x="1136" y="667"/>
                  <a:pt x="1084" y="686"/>
                  <a:pt x="1070" y="695"/>
                </a:cubicBezTo>
                <a:cubicBezTo>
                  <a:pt x="953" y="774"/>
                  <a:pt x="760" y="793"/>
                  <a:pt x="622" y="805"/>
                </a:cubicBezTo>
                <a:cubicBezTo>
                  <a:pt x="519" y="838"/>
                  <a:pt x="437" y="819"/>
                  <a:pt x="320" y="814"/>
                </a:cubicBezTo>
                <a:cubicBezTo>
                  <a:pt x="262" y="800"/>
                  <a:pt x="298" y="810"/>
                  <a:pt x="229" y="787"/>
                </a:cubicBezTo>
                <a:cubicBezTo>
                  <a:pt x="220" y="784"/>
                  <a:pt x="201" y="778"/>
                  <a:pt x="201" y="778"/>
                </a:cubicBezTo>
                <a:cubicBezTo>
                  <a:pt x="174" y="759"/>
                  <a:pt x="159" y="742"/>
                  <a:pt x="128" y="732"/>
                </a:cubicBezTo>
                <a:cubicBezTo>
                  <a:pt x="107" y="700"/>
                  <a:pt x="82" y="668"/>
                  <a:pt x="55" y="640"/>
                </a:cubicBezTo>
                <a:cubicBezTo>
                  <a:pt x="41" y="586"/>
                  <a:pt x="31" y="530"/>
                  <a:pt x="18" y="476"/>
                </a:cubicBezTo>
                <a:cubicBezTo>
                  <a:pt x="13" y="457"/>
                  <a:pt x="0" y="421"/>
                  <a:pt x="0" y="421"/>
                </a:cubicBezTo>
                <a:cubicBezTo>
                  <a:pt x="3" y="412"/>
                  <a:pt x="9" y="394"/>
                  <a:pt x="9" y="394"/>
                </a:cubicBezTo>
                <a:close/>
              </a:path>
            </a:pathLst>
          </a:custGeom>
          <a:noFill/>
          <a:ln cap="flat" cmpd="sng" w="22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22"/>
          <p:cNvSpPr/>
          <p:nvPr/>
        </p:nvSpPr>
        <p:spPr>
          <a:xfrm>
            <a:off x="5105401" y="4419600"/>
            <a:ext cx="2143125" cy="1392238"/>
          </a:xfrm>
          <a:custGeom>
            <a:rect b="b" l="l" r="r" t="t"/>
            <a:pathLst>
              <a:path extrusionOk="0" h="877" w="1350">
                <a:moveTo>
                  <a:pt x="57" y="411"/>
                </a:moveTo>
                <a:cubicBezTo>
                  <a:pt x="48" y="405"/>
                  <a:pt x="35" y="403"/>
                  <a:pt x="29" y="393"/>
                </a:cubicBezTo>
                <a:cubicBezTo>
                  <a:pt x="0" y="344"/>
                  <a:pt x="34" y="220"/>
                  <a:pt x="66" y="173"/>
                </a:cubicBezTo>
                <a:cubicBezTo>
                  <a:pt x="106" y="15"/>
                  <a:pt x="391" y="17"/>
                  <a:pt x="514" y="9"/>
                </a:cubicBezTo>
                <a:cubicBezTo>
                  <a:pt x="550" y="7"/>
                  <a:pt x="587" y="3"/>
                  <a:pt x="623" y="0"/>
                </a:cubicBezTo>
                <a:cubicBezTo>
                  <a:pt x="705" y="3"/>
                  <a:pt x="788" y="4"/>
                  <a:pt x="870" y="9"/>
                </a:cubicBezTo>
                <a:cubicBezTo>
                  <a:pt x="952" y="14"/>
                  <a:pt x="1001" y="86"/>
                  <a:pt x="1071" y="109"/>
                </a:cubicBezTo>
                <a:cubicBezTo>
                  <a:pt x="1116" y="140"/>
                  <a:pt x="1210" y="225"/>
                  <a:pt x="1245" y="274"/>
                </a:cubicBezTo>
                <a:cubicBezTo>
                  <a:pt x="1304" y="356"/>
                  <a:pt x="1239" y="259"/>
                  <a:pt x="1309" y="365"/>
                </a:cubicBezTo>
                <a:cubicBezTo>
                  <a:pt x="1315" y="374"/>
                  <a:pt x="1327" y="393"/>
                  <a:pt x="1327" y="393"/>
                </a:cubicBezTo>
                <a:cubicBezTo>
                  <a:pt x="1343" y="465"/>
                  <a:pt x="1350" y="479"/>
                  <a:pt x="1327" y="576"/>
                </a:cubicBezTo>
                <a:cubicBezTo>
                  <a:pt x="1322" y="597"/>
                  <a:pt x="1303" y="613"/>
                  <a:pt x="1291" y="631"/>
                </a:cubicBezTo>
                <a:cubicBezTo>
                  <a:pt x="1238" y="712"/>
                  <a:pt x="1144" y="766"/>
                  <a:pt x="1053" y="795"/>
                </a:cubicBezTo>
                <a:cubicBezTo>
                  <a:pt x="988" y="846"/>
                  <a:pt x="902" y="851"/>
                  <a:pt x="825" y="877"/>
                </a:cubicBezTo>
                <a:cubicBezTo>
                  <a:pt x="743" y="871"/>
                  <a:pt x="660" y="870"/>
                  <a:pt x="578" y="859"/>
                </a:cubicBezTo>
                <a:cubicBezTo>
                  <a:pt x="554" y="856"/>
                  <a:pt x="537" y="831"/>
                  <a:pt x="514" y="823"/>
                </a:cubicBezTo>
                <a:cubicBezTo>
                  <a:pt x="490" y="815"/>
                  <a:pt x="465" y="812"/>
                  <a:pt x="441" y="804"/>
                </a:cubicBezTo>
                <a:cubicBezTo>
                  <a:pt x="396" y="762"/>
                  <a:pt x="454" y="810"/>
                  <a:pt x="386" y="777"/>
                </a:cubicBezTo>
                <a:cubicBezTo>
                  <a:pt x="378" y="773"/>
                  <a:pt x="375" y="763"/>
                  <a:pt x="367" y="759"/>
                </a:cubicBezTo>
                <a:cubicBezTo>
                  <a:pt x="326" y="738"/>
                  <a:pt x="266" y="731"/>
                  <a:pt x="221" y="722"/>
                </a:cubicBezTo>
                <a:cubicBezTo>
                  <a:pt x="174" y="691"/>
                  <a:pt x="173" y="659"/>
                  <a:pt x="130" y="631"/>
                </a:cubicBezTo>
                <a:cubicBezTo>
                  <a:pt x="115" y="585"/>
                  <a:pt x="99" y="539"/>
                  <a:pt x="84" y="493"/>
                </a:cubicBezTo>
                <a:cubicBezTo>
                  <a:pt x="81" y="483"/>
                  <a:pt x="71" y="476"/>
                  <a:pt x="66" y="466"/>
                </a:cubicBezTo>
                <a:cubicBezTo>
                  <a:pt x="62" y="458"/>
                  <a:pt x="62" y="447"/>
                  <a:pt x="57" y="439"/>
                </a:cubicBezTo>
                <a:cubicBezTo>
                  <a:pt x="52" y="431"/>
                  <a:pt x="38" y="429"/>
                  <a:pt x="38" y="420"/>
                </a:cubicBezTo>
                <a:cubicBezTo>
                  <a:pt x="38" y="413"/>
                  <a:pt x="51" y="414"/>
                  <a:pt x="57" y="411"/>
                </a:cubicBezTo>
                <a:close/>
              </a:path>
            </a:pathLst>
          </a:custGeom>
          <a:noFill/>
          <a:ln cap="flat" cmpd="sng" w="22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22"/>
          <p:cNvSpPr txBox="1"/>
          <p:nvPr/>
        </p:nvSpPr>
        <p:spPr>
          <a:xfrm>
            <a:off x="5105400" y="3048000"/>
            <a:ext cx="1905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Thuộc tính</a:t>
            </a:r>
            <a:endParaRPr/>
          </a:p>
        </p:txBody>
      </p:sp>
      <p:sp>
        <p:nvSpPr>
          <p:cNvPr id="282" name="Google Shape;282;p22"/>
          <p:cNvSpPr txBox="1"/>
          <p:nvPr/>
        </p:nvSpPr>
        <p:spPr>
          <a:xfrm>
            <a:off x="5105400" y="4876800"/>
            <a:ext cx="1981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Hành động</a:t>
            </a:r>
            <a:endParaRPr sz="1800">
              <a:solidFill>
                <a:schemeClr val="dk1"/>
              </a:solidFill>
              <a:latin typeface="Arial"/>
              <a:ea typeface="Arial"/>
              <a:cs typeface="Arial"/>
              <a:sym typeface="Arial"/>
            </a:endParaRPr>
          </a:p>
        </p:txBody>
      </p:sp>
      <p:sp>
        <p:nvSpPr>
          <p:cNvPr id="283" name="Google Shape;283;p22"/>
          <p:cNvSpPr txBox="1"/>
          <p:nvPr/>
        </p:nvSpPr>
        <p:spPr>
          <a:xfrm>
            <a:off x="2057402" y="1690689"/>
            <a:ext cx="23621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0000"/>
                </a:solidFill>
                <a:latin typeface="Arial"/>
                <a:ea typeface="Arial"/>
                <a:cs typeface="Arial"/>
                <a:sym typeface="Arial"/>
              </a:rPr>
              <a:t>Thế giới thực</a:t>
            </a:r>
            <a:endParaRPr/>
          </a:p>
        </p:txBody>
      </p:sp>
      <p:sp>
        <p:nvSpPr>
          <p:cNvPr id="284" name="Google Shape;284;p22"/>
          <p:cNvSpPr txBox="1"/>
          <p:nvPr/>
        </p:nvSpPr>
        <p:spPr>
          <a:xfrm>
            <a:off x="4714876" y="1690689"/>
            <a:ext cx="28289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0000"/>
                </a:solidFill>
                <a:latin typeface="Arial"/>
                <a:ea typeface="Arial"/>
                <a:cs typeface="Arial"/>
                <a:sym typeface="Arial"/>
              </a:rPr>
              <a:t>Trừu tượng hóa</a:t>
            </a:r>
            <a:endParaRPr/>
          </a:p>
        </p:txBody>
      </p:sp>
      <p:sp>
        <p:nvSpPr>
          <p:cNvPr id="285" name="Google Shape;285;p22"/>
          <p:cNvSpPr txBox="1"/>
          <p:nvPr/>
        </p:nvSpPr>
        <p:spPr>
          <a:xfrm>
            <a:off x="8534400" y="1690689"/>
            <a:ext cx="1981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0000"/>
                </a:solidFill>
                <a:latin typeface="Arial"/>
                <a:ea typeface="Arial"/>
                <a:cs typeface="Arial"/>
                <a:sym typeface="Arial"/>
              </a:rPr>
              <a:t>Phần mềm</a:t>
            </a:r>
            <a:endParaRPr/>
          </a:p>
        </p:txBody>
      </p:sp>
      <p:sp>
        <p:nvSpPr>
          <p:cNvPr id="286" name="Google Shape;286;p22"/>
          <p:cNvSpPr/>
          <p:nvPr/>
        </p:nvSpPr>
        <p:spPr>
          <a:xfrm>
            <a:off x="8534400" y="2209800"/>
            <a:ext cx="1828800" cy="3886200"/>
          </a:xfrm>
          <a:prstGeom prst="ellipse">
            <a:avLst/>
          </a:prstGeom>
          <a:noFill/>
          <a:ln cap="flat" cmpd="sng" w="222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22"/>
          <p:cNvSpPr txBox="1"/>
          <p:nvPr/>
        </p:nvSpPr>
        <p:spPr>
          <a:xfrm>
            <a:off x="8839200" y="2971801"/>
            <a:ext cx="1447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Dữ liệu</a:t>
            </a:r>
            <a:endParaRPr/>
          </a:p>
        </p:txBody>
      </p:sp>
      <p:sp>
        <p:nvSpPr>
          <p:cNvPr id="288" name="Google Shape;288;p22"/>
          <p:cNvSpPr txBox="1"/>
          <p:nvPr/>
        </p:nvSpPr>
        <p:spPr>
          <a:xfrm>
            <a:off x="8801100" y="5076855"/>
            <a:ext cx="1447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Arial"/>
                <a:ea typeface="Arial"/>
                <a:cs typeface="Arial"/>
                <a:sym typeface="Arial"/>
              </a:rPr>
              <a:t>Hàm</a:t>
            </a:r>
            <a:endParaRPr/>
          </a:p>
        </p:txBody>
      </p:sp>
      <p:cxnSp>
        <p:nvCxnSpPr>
          <p:cNvPr id="289" name="Google Shape;289;p22"/>
          <p:cNvCxnSpPr/>
          <p:nvPr/>
        </p:nvCxnSpPr>
        <p:spPr>
          <a:xfrm flipH="1" rot="10800000">
            <a:off x="3810000" y="3352800"/>
            <a:ext cx="1143000" cy="457200"/>
          </a:xfrm>
          <a:prstGeom prst="straightConnector1">
            <a:avLst/>
          </a:prstGeom>
          <a:noFill/>
          <a:ln cap="flat" cmpd="sng" w="22225">
            <a:solidFill>
              <a:schemeClr val="dk1"/>
            </a:solidFill>
            <a:prstDash val="solid"/>
            <a:round/>
            <a:headEnd len="med" w="med" type="none"/>
            <a:tailEnd len="med" w="med" type="stealth"/>
          </a:ln>
        </p:spPr>
      </p:cxnSp>
      <p:cxnSp>
        <p:nvCxnSpPr>
          <p:cNvPr id="290" name="Google Shape;290;p22"/>
          <p:cNvCxnSpPr/>
          <p:nvPr/>
        </p:nvCxnSpPr>
        <p:spPr>
          <a:xfrm>
            <a:off x="3810000" y="4191000"/>
            <a:ext cx="1219200" cy="685800"/>
          </a:xfrm>
          <a:prstGeom prst="straightConnector1">
            <a:avLst/>
          </a:prstGeom>
          <a:noFill/>
          <a:ln cap="flat" cmpd="sng" w="22225">
            <a:solidFill>
              <a:schemeClr val="dk1"/>
            </a:solidFill>
            <a:prstDash val="solid"/>
            <a:round/>
            <a:headEnd len="med" w="med" type="none"/>
            <a:tailEnd len="med" w="med" type="stealth"/>
          </a:ln>
        </p:spPr>
      </p:cxnSp>
      <p:cxnSp>
        <p:nvCxnSpPr>
          <p:cNvPr id="291" name="Google Shape;291;p22"/>
          <p:cNvCxnSpPr/>
          <p:nvPr/>
        </p:nvCxnSpPr>
        <p:spPr>
          <a:xfrm>
            <a:off x="6934200" y="3124200"/>
            <a:ext cx="1600200" cy="0"/>
          </a:xfrm>
          <a:prstGeom prst="straightConnector1">
            <a:avLst/>
          </a:prstGeom>
          <a:noFill/>
          <a:ln cap="flat" cmpd="sng" w="22225">
            <a:solidFill>
              <a:schemeClr val="dk1"/>
            </a:solidFill>
            <a:prstDash val="solid"/>
            <a:round/>
            <a:headEnd len="med" w="med" type="none"/>
            <a:tailEnd len="med" w="med" type="stealth"/>
          </a:ln>
        </p:spPr>
      </p:cxnSp>
      <p:cxnSp>
        <p:nvCxnSpPr>
          <p:cNvPr id="292" name="Google Shape;292;p22"/>
          <p:cNvCxnSpPr/>
          <p:nvPr/>
        </p:nvCxnSpPr>
        <p:spPr>
          <a:xfrm>
            <a:off x="7086600" y="5181600"/>
            <a:ext cx="1600200" cy="0"/>
          </a:xfrm>
          <a:prstGeom prst="straightConnector1">
            <a:avLst/>
          </a:prstGeom>
          <a:noFill/>
          <a:ln cap="flat" cmpd="sng" w="22225">
            <a:solidFill>
              <a:schemeClr val="dk1"/>
            </a:solidFill>
            <a:prstDash val="solid"/>
            <a:round/>
            <a:headEnd len="med" w="med" type="none"/>
            <a:tailEnd len="med" w="med" type="stealth"/>
          </a:ln>
        </p:spPr>
      </p:cxnSp>
    </p:spTree>
  </p:cSld>
  <p:clrMapOvr>
    <a:masterClrMapping/>
  </p:clrMapOvr>
  <p:transition advClick="0">
    <p:wheel spokes="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3"/>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Trừu tượng hóa (tt)</a:t>
            </a:r>
            <a:endParaRPr b="1" sz="4000"/>
          </a:p>
        </p:txBody>
      </p:sp>
      <p:sp>
        <p:nvSpPr>
          <p:cNvPr id="298" name="Google Shape;298;p23"/>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Trừu tượng hóa là cách nhìn </a:t>
            </a:r>
            <a:r>
              <a:rPr lang="vi-VN">
                <a:solidFill>
                  <a:srgbClr val="FF0000"/>
                </a:solidFill>
                <a:latin typeface="Arial"/>
                <a:ea typeface="Arial"/>
                <a:cs typeface="Arial"/>
                <a:sym typeface="Arial"/>
              </a:rPr>
              <a:t>khái quát hóa </a:t>
            </a:r>
            <a:r>
              <a:rPr lang="vi-VN">
                <a:latin typeface="Arial"/>
                <a:ea typeface="Arial"/>
                <a:cs typeface="Arial"/>
                <a:sym typeface="Arial"/>
              </a:rPr>
              <a:t>về một tập các đối tượng </a:t>
            </a:r>
            <a:r>
              <a:rPr lang="vi-VN">
                <a:solidFill>
                  <a:srgbClr val="0000FF"/>
                </a:solidFill>
                <a:latin typeface="Arial"/>
                <a:ea typeface="Arial"/>
                <a:cs typeface="Arial"/>
                <a:sym typeface="Arial"/>
              </a:rPr>
              <a:t>có chung các đặc điểm được quan tâm</a:t>
            </a:r>
            <a:r>
              <a:rPr lang="vi-VN">
                <a:latin typeface="Arial"/>
                <a:ea typeface="Arial"/>
                <a:cs typeface="Arial"/>
                <a:sym typeface="Arial"/>
              </a:rPr>
              <a:t> (bỏ qua những chi tiết không cần thiết).</a:t>
            </a:r>
            <a:endParaRPr/>
          </a:p>
        </p:txBody>
      </p:sp>
      <p:pic>
        <p:nvPicPr>
          <p:cNvPr id="299" name="Google Shape;299;p23"/>
          <p:cNvPicPr preferRelativeResize="0"/>
          <p:nvPr/>
        </p:nvPicPr>
        <p:blipFill rotWithShape="1">
          <a:blip r:embed="rId3">
            <a:alphaModFix/>
          </a:blip>
          <a:srcRect b="0" l="0" r="0" t="0"/>
          <a:stretch/>
        </p:blipFill>
        <p:spPr>
          <a:xfrm>
            <a:off x="2676426" y="3308004"/>
            <a:ext cx="7543800" cy="3066872"/>
          </a:xfrm>
          <a:prstGeom prst="rect">
            <a:avLst/>
          </a:prstGeom>
          <a:noFill/>
          <a:ln>
            <a:noFill/>
          </a:ln>
        </p:spPr>
      </p:pic>
    </p:spTree>
  </p:cSld>
  <p:clrMapOvr>
    <a:masterClrMapping/>
  </p:clrMapOvr>
  <p:transition advClick="0">
    <p:wheel spokes="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Đóng gói (Encapsulation)</a:t>
            </a:r>
            <a:endParaRPr b="1" sz="4000"/>
          </a:p>
        </p:txBody>
      </p:sp>
      <p:pic>
        <p:nvPicPr>
          <p:cNvPr descr="http://3.bp.blogspot.com/-RaE4n2akXyg/Un57jPxqErI/AAAAAAAAA5Y/1aZW3urb7So/s1600/code4lifevn-Encapsulation-Example.jpg" id="305" name="Google Shape;305;p24"/>
          <p:cNvPicPr preferRelativeResize="0"/>
          <p:nvPr/>
        </p:nvPicPr>
        <p:blipFill rotWithShape="1">
          <a:blip r:embed="rId3">
            <a:alphaModFix/>
          </a:blip>
          <a:srcRect b="0" l="0" r="0" t="0"/>
          <a:stretch/>
        </p:blipFill>
        <p:spPr>
          <a:xfrm>
            <a:off x="2211372" y="1146927"/>
            <a:ext cx="7924801" cy="4724400"/>
          </a:xfrm>
          <a:prstGeom prst="rect">
            <a:avLst/>
          </a:prstGeom>
          <a:noFill/>
          <a:ln>
            <a:noFill/>
          </a:ln>
        </p:spPr>
      </p:pic>
    </p:spTree>
  </p:cSld>
  <p:clrMapOvr>
    <a:masterClrMapping/>
  </p:clrMapOvr>
  <p:transition advClick="0">
    <p:wheel spokes="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Đóng gói (Encapsulation)</a:t>
            </a:r>
            <a:endParaRPr b="1" sz="4000"/>
          </a:p>
        </p:txBody>
      </p:sp>
      <p:pic>
        <p:nvPicPr>
          <p:cNvPr descr="http://i.stack.imgur.com/L9iXI.png" id="311" name="Google Shape;311;p25"/>
          <p:cNvPicPr preferRelativeResize="0"/>
          <p:nvPr/>
        </p:nvPicPr>
        <p:blipFill rotWithShape="1">
          <a:blip r:embed="rId3">
            <a:alphaModFix/>
          </a:blip>
          <a:srcRect b="0" l="0" r="0" t="0"/>
          <a:stretch/>
        </p:blipFill>
        <p:spPr>
          <a:xfrm>
            <a:off x="2057401" y="1241982"/>
            <a:ext cx="8484442" cy="4648200"/>
          </a:xfrm>
          <a:prstGeom prst="rect">
            <a:avLst/>
          </a:prstGeom>
          <a:noFill/>
          <a:ln>
            <a:noFill/>
          </a:ln>
        </p:spPr>
      </p:pic>
    </p:spTree>
  </p:cSld>
  <p:clrMapOvr>
    <a:masterClrMapping/>
  </p:clrMapOvr>
  <p:transition advClick="0">
    <p:wheel spokes="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Đóng gói (Encapsulation)</a:t>
            </a:r>
            <a:endParaRPr b="1" sz="4000"/>
          </a:p>
        </p:txBody>
      </p:sp>
      <p:sp>
        <p:nvSpPr>
          <p:cNvPr id="317" name="Google Shape;317;p26"/>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Đóng gói: </a:t>
            </a:r>
            <a:r>
              <a:rPr lang="vi-VN">
                <a:latin typeface="Arial"/>
                <a:ea typeface="Arial"/>
                <a:cs typeface="Arial"/>
                <a:sym typeface="Arial"/>
              </a:rPr>
              <a:t>Nhóm những gì có liên quan với nhau vào làm một để sau này có thể dùng một cái tên để gọi đến.</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Các hàm/ thủ tục đóng gói các câu lệnh.</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Các đối tượng đóng gói dữ liệu của chúng và các thủ tục có liên quan.</a:t>
            </a:r>
            <a:endParaRPr/>
          </a:p>
        </p:txBody>
      </p:sp>
      <p:pic>
        <p:nvPicPr>
          <p:cNvPr descr="http://3.bp.blogspot.com/-RaE4n2akXyg/Un57jPxqErI/AAAAAAAAA5Y/1aZW3urb7So/s1600/code4lifevn-Encapsulation-Example.jpg" id="318" name="Google Shape;318;p26"/>
          <p:cNvPicPr preferRelativeResize="0"/>
          <p:nvPr/>
        </p:nvPicPr>
        <p:blipFill rotWithShape="1">
          <a:blip r:embed="rId3">
            <a:alphaModFix/>
          </a:blip>
          <a:srcRect b="0" l="0" r="0" t="0"/>
          <a:stretch/>
        </p:blipFill>
        <p:spPr>
          <a:xfrm>
            <a:off x="4637138" y="4233420"/>
            <a:ext cx="3451123" cy="2057400"/>
          </a:xfrm>
          <a:prstGeom prst="rect">
            <a:avLst/>
          </a:prstGeom>
          <a:noFill/>
          <a:ln>
            <a:noFill/>
          </a:ln>
        </p:spPr>
      </p:pic>
    </p:spTree>
  </p:cSld>
  <p:clrMapOvr>
    <a:masterClrMapping/>
  </p:clrMapOvr>
  <p:transition advClick="0">
    <p:wheel spokes="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Đóng gói (Encapsulation)</a:t>
            </a:r>
            <a:endParaRPr b="1" sz="4000"/>
          </a:p>
        </p:txBody>
      </p:sp>
      <p:sp>
        <p:nvSpPr>
          <p:cNvPr id="324" name="Google Shape;324;p27"/>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Che dấu thông tin: </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Đóng gói để che một số thông tin và chi tiết cài đặt nội bộ để bên ngoài không nhìn thấy.</a:t>
            </a:r>
            <a:endParaRPr/>
          </a:p>
          <a:p>
            <a:pPr indent="-228600" lvl="1" marL="685800" rtl="0" algn="just">
              <a:lnSpc>
                <a:spcPct val="120000"/>
              </a:lnSpc>
              <a:spcBef>
                <a:spcPts val="600"/>
              </a:spcBef>
              <a:spcAft>
                <a:spcPts val="0"/>
              </a:spcAft>
              <a:buClr>
                <a:srgbClr val="FF0000"/>
              </a:buClr>
              <a:buSzPts val="2400"/>
              <a:buChar char="•"/>
            </a:pPr>
            <a:r>
              <a:rPr lang="vi-VN">
                <a:solidFill>
                  <a:srgbClr val="FF0000"/>
                </a:solidFill>
                <a:latin typeface="Arial"/>
                <a:ea typeface="Arial"/>
                <a:cs typeface="Arial"/>
                <a:sym typeface="Arial"/>
              </a:rPr>
              <a:t>Che giấu </a:t>
            </a:r>
            <a:r>
              <a:rPr lang="vi-VN">
                <a:latin typeface="Arial"/>
                <a:ea typeface="Arial"/>
                <a:cs typeface="Arial"/>
                <a:sym typeface="Arial"/>
              </a:rPr>
              <a:t>những gì mà mình cần giữ bí mật.</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Che giấu những gì mà người dùng không cần.</a:t>
            </a:r>
            <a:endParaRPr/>
          </a:p>
        </p:txBody>
      </p:sp>
      <p:pic>
        <p:nvPicPr>
          <p:cNvPr descr="http://3.bp.blogspot.com/-RaE4n2akXyg/Un57jPxqErI/AAAAAAAAA5Y/1aZW3urb7So/s1600/code4lifevn-Encapsulation-Example.jpg" id="325" name="Google Shape;325;p27"/>
          <p:cNvPicPr preferRelativeResize="0"/>
          <p:nvPr/>
        </p:nvPicPr>
        <p:blipFill rotWithShape="1">
          <a:blip r:embed="rId3">
            <a:alphaModFix/>
          </a:blip>
          <a:srcRect b="0" l="0" r="0" t="0"/>
          <a:stretch/>
        </p:blipFill>
        <p:spPr>
          <a:xfrm>
            <a:off x="4513804" y="3848100"/>
            <a:ext cx="4202062" cy="2505075"/>
          </a:xfrm>
          <a:prstGeom prst="rect">
            <a:avLst/>
          </a:prstGeom>
          <a:noFill/>
          <a:ln>
            <a:noFill/>
          </a:ln>
        </p:spPr>
      </p:pic>
    </p:spTree>
  </p:cSld>
  <p:clrMapOvr>
    <a:masterClrMapping/>
  </p:clrMapOvr>
  <p:transition advClick="0">
    <p:wheel spokes="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Thừa kế (Inheritance)</a:t>
            </a:r>
            <a:endParaRPr b="1" sz="4000"/>
          </a:p>
        </p:txBody>
      </p:sp>
      <p:pic>
        <p:nvPicPr>
          <p:cNvPr id="331" name="Google Shape;331;p28"/>
          <p:cNvPicPr preferRelativeResize="0"/>
          <p:nvPr/>
        </p:nvPicPr>
        <p:blipFill rotWithShape="1">
          <a:blip r:embed="rId3">
            <a:alphaModFix/>
          </a:blip>
          <a:srcRect b="0" l="0" r="0" t="0"/>
          <a:stretch/>
        </p:blipFill>
        <p:spPr>
          <a:xfrm>
            <a:off x="2362200" y="1524000"/>
            <a:ext cx="7848600" cy="4876800"/>
          </a:xfrm>
          <a:prstGeom prst="rect">
            <a:avLst/>
          </a:prstGeom>
          <a:noFill/>
          <a:ln>
            <a:noFill/>
          </a:ln>
        </p:spPr>
      </p:pic>
    </p:spTree>
  </p:cSld>
  <p:clrMapOvr>
    <a:masterClrMapping/>
  </p:clrMapOvr>
  <p:transition advClick="0">
    <p:wheel spokes="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9"/>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Thừa kế (Inheritance)</a:t>
            </a:r>
            <a:endParaRPr b="1" sz="4000"/>
          </a:p>
        </p:txBody>
      </p:sp>
      <p:sp>
        <p:nvSpPr>
          <p:cNvPr id="337" name="Google Shape;337;p29"/>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Là cơ chế cho phép một lớp D </a:t>
            </a:r>
            <a:r>
              <a:rPr lang="vi-VN">
                <a:solidFill>
                  <a:srgbClr val="FF0000"/>
                </a:solidFill>
                <a:latin typeface="Arial"/>
                <a:ea typeface="Arial"/>
                <a:cs typeface="Arial"/>
                <a:sym typeface="Arial"/>
              </a:rPr>
              <a:t>có được </a:t>
            </a:r>
            <a:r>
              <a:rPr lang="vi-VN">
                <a:solidFill>
                  <a:srgbClr val="0000FF"/>
                </a:solidFill>
                <a:latin typeface="Arial"/>
                <a:ea typeface="Arial"/>
                <a:cs typeface="Arial"/>
                <a:sym typeface="Arial"/>
              </a:rPr>
              <a:t>các thuộc tính và thao tác</a:t>
            </a:r>
            <a:r>
              <a:rPr lang="vi-VN">
                <a:latin typeface="Arial"/>
                <a:ea typeface="Arial"/>
                <a:cs typeface="Arial"/>
                <a:sym typeface="Arial"/>
              </a:rPr>
              <a:t> của lớp C (như thể các thuộc tính và thao tác đó đã được định nghĩa tại lớp D).</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Cho phép cài đặt các quan hệ sau giữa các đối tượng:</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Đặc biệt hóa (“là”)</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Khái quát hóa</a:t>
            </a:r>
            <a:endParaRPr/>
          </a:p>
        </p:txBody>
      </p:sp>
    </p:spTree>
  </p:cSld>
  <p:clrMapOvr>
    <a:masterClrMapping/>
  </p:clrMapOvr>
  <p:transition advClick="0">
    <p:wheel spokes="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Các phương pháp lập trình</a:t>
            </a:r>
            <a:endParaRPr b="1" sz="4000"/>
          </a:p>
        </p:txBody>
      </p:sp>
      <p:sp>
        <p:nvSpPr>
          <p:cNvPr id="108" name="Google Shape;108;p3"/>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800"/>
              <a:buChar char="•"/>
            </a:pPr>
            <a:r>
              <a:rPr lang="vi-VN">
                <a:latin typeface="Arial"/>
                <a:ea typeface="Arial"/>
                <a:cs typeface="Arial"/>
                <a:sym typeface="Arial"/>
              </a:rPr>
              <a:t>Lập trình không có cấu trúc</a:t>
            </a:r>
            <a:endParaRPr/>
          </a:p>
          <a:p>
            <a:pPr indent="-228600" lvl="0" marL="228600" rtl="0" algn="l">
              <a:lnSpc>
                <a:spcPct val="120000"/>
              </a:lnSpc>
              <a:spcBef>
                <a:spcPts val="600"/>
              </a:spcBef>
              <a:spcAft>
                <a:spcPts val="0"/>
              </a:spcAft>
              <a:buClr>
                <a:schemeClr val="dk1"/>
              </a:buClr>
              <a:buSzPts val="2800"/>
              <a:buChar char="•"/>
            </a:pPr>
            <a:r>
              <a:rPr lang="vi-VN">
                <a:latin typeface="Arial"/>
                <a:ea typeface="Arial"/>
                <a:cs typeface="Arial"/>
                <a:sym typeface="Arial"/>
              </a:rPr>
              <a:t>Lập trình có cấu trúc</a:t>
            </a:r>
            <a:endParaRPr/>
          </a:p>
          <a:p>
            <a:pPr indent="-228600" lvl="0" marL="228600" rtl="0" algn="l">
              <a:lnSpc>
                <a:spcPct val="120000"/>
              </a:lnSpc>
              <a:spcBef>
                <a:spcPts val="600"/>
              </a:spcBef>
              <a:spcAft>
                <a:spcPts val="0"/>
              </a:spcAft>
              <a:buClr>
                <a:srgbClr val="0000FF"/>
              </a:buClr>
              <a:buSzPts val="2800"/>
              <a:buChar char="•"/>
            </a:pPr>
            <a:r>
              <a:rPr lang="vi-VN">
                <a:solidFill>
                  <a:srgbClr val="0000FF"/>
                </a:solidFill>
                <a:latin typeface="Arial"/>
                <a:ea typeface="Arial"/>
                <a:cs typeface="Arial"/>
                <a:sym typeface="Arial"/>
              </a:rPr>
              <a:t>Lập trình hướng đối tượng</a:t>
            </a:r>
            <a:endParaRPr/>
          </a:p>
        </p:txBody>
      </p:sp>
      <p:pic>
        <p:nvPicPr>
          <p:cNvPr descr="http://theegeek.com/wp-content/uploads/2013/08/OOPS.jpg" id="109" name="Google Shape;109;p3"/>
          <p:cNvPicPr preferRelativeResize="0"/>
          <p:nvPr/>
        </p:nvPicPr>
        <p:blipFill rotWithShape="1">
          <a:blip r:embed="rId3">
            <a:alphaModFix/>
          </a:blip>
          <a:srcRect b="0" l="0" r="0" t="0"/>
          <a:stretch/>
        </p:blipFill>
        <p:spPr>
          <a:xfrm>
            <a:off x="2454897" y="2974942"/>
            <a:ext cx="6477000" cy="3412882"/>
          </a:xfrm>
          <a:prstGeom prst="rect">
            <a:avLst/>
          </a:prstGeom>
          <a:noFill/>
          <a:ln>
            <a:noFill/>
          </a:ln>
        </p:spPr>
      </p:pic>
    </p:spTree>
  </p:cSld>
  <p:clrMapOvr>
    <a:masterClrMapping/>
  </p:clrMapOvr>
  <p:transition advClick="0">
    <p:wheel spokes="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0"/>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Đa hình (Polymorphism)</a:t>
            </a:r>
            <a:endParaRPr b="1" sz="4000"/>
          </a:p>
        </p:txBody>
      </p:sp>
      <p:sp>
        <p:nvSpPr>
          <p:cNvPr id="343" name="Google Shape;343;p30"/>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Là cơ chế cho phép tên một thao tác hoặc thuộc tính có thể được định nghĩa tại nhiều lớp và có thể có những cài đặt khác nhau tại các lớp đó.</a:t>
            </a:r>
            <a:endParaRPr/>
          </a:p>
        </p:txBody>
      </p:sp>
      <p:pic>
        <p:nvPicPr>
          <p:cNvPr descr="http://www.javatpoint.com/images/polymorphism.gif" id="344" name="Google Shape;344;p30"/>
          <p:cNvPicPr preferRelativeResize="0"/>
          <p:nvPr/>
        </p:nvPicPr>
        <p:blipFill rotWithShape="1">
          <a:blip r:embed="rId3">
            <a:alphaModFix/>
          </a:blip>
          <a:srcRect b="0" l="0" r="0" t="0"/>
          <a:stretch/>
        </p:blipFill>
        <p:spPr>
          <a:xfrm>
            <a:off x="3295650" y="2874438"/>
            <a:ext cx="2800350" cy="3340768"/>
          </a:xfrm>
          <a:prstGeom prst="rect">
            <a:avLst/>
          </a:prstGeom>
          <a:noFill/>
          <a:ln>
            <a:noFill/>
          </a:ln>
        </p:spPr>
      </p:pic>
      <p:pic>
        <p:nvPicPr>
          <p:cNvPr descr="http://www.mindcount.com/wp-content/uploads/2012/12/polymorphism.jpg" id="345" name="Google Shape;345;p30"/>
          <p:cNvPicPr preferRelativeResize="0"/>
          <p:nvPr/>
        </p:nvPicPr>
        <p:blipFill rotWithShape="1">
          <a:blip r:embed="rId4">
            <a:alphaModFix/>
          </a:blip>
          <a:srcRect b="0" l="0" r="0" t="0"/>
          <a:stretch/>
        </p:blipFill>
        <p:spPr>
          <a:xfrm>
            <a:off x="6477787" y="2874437"/>
            <a:ext cx="2947737" cy="3340769"/>
          </a:xfrm>
          <a:prstGeom prst="rect">
            <a:avLst/>
          </a:prstGeom>
          <a:noFill/>
          <a:ln>
            <a:noFill/>
          </a:ln>
        </p:spPr>
      </p:pic>
    </p:spTree>
  </p:cSld>
  <p:clrMapOvr>
    <a:masterClrMapping/>
  </p:clrMapOvr>
  <p:transition advClick="0">
    <p:wheel spokes="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vi-VN" sz="3600"/>
              <a:t>Phân tích, thiết kế và lập trình OOP</a:t>
            </a:r>
            <a:endParaRPr b="1" sz="3600"/>
          </a:p>
        </p:txBody>
      </p:sp>
      <p:sp>
        <p:nvSpPr>
          <p:cNvPr id="354" name="Google Shape;354;p31"/>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Mục tiêu của việc thiết kế phần mềm:</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Tính tái sử dụng (reusability)</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Tính mở rộng (extensibility)</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Tính mềm dẻo (flexibility)</a:t>
            </a:r>
            <a:endParaRPr/>
          </a:p>
        </p:txBody>
      </p:sp>
    </p:spTree>
  </p:cSld>
  <p:clrMapOvr>
    <a:masterClrMapping/>
  </p:clrMapOvr>
  <p:transition advClick="0">
    <p:wheel spokes="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vi-VN" sz="3600"/>
              <a:t>Phân tích, thiết kế và lập trình OOP</a:t>
            </a:r>
            <a:endParaRPr b="1" sz="3600"/>
          </a:p>
        </p:txBody>
      </p:sp>
      <p:sp>
        <p:nvSpPr>
          <p:cNvPr id="360" name="Google Shape;360;p32"/>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Phân tích hướng đối tượng </a:t>
            </a:r>
            <a:endParaRPr/>
          </a:p>
          <a:p>
            <a:pPr indent="0" lvl="1" marL="457198" rtl="0" algn="just">
              <a:lnSpc>
                <a:spcPct val="120000"/>
              </a:lnSpc>
              <a:spcBef>
                <a:spcPts val="600"/>
              </a:spcBef>
              <a:spcAft>
                <a:spcPts val="0"/>
              </a:spcAft>
              <a:buClr>
                <a:srgbClr val="0066FF"/>
              </a:buClr>
              <a:buSzPts val="2400"/>
              <a:buNone/>
            </a:pPr>
            <a:r>
              <a:rPr lang="vi-VN">
                <a:solidFill>
                  <a:srgbClr val="0066FF"/>
                </a:solidFill>
                <a:latin typeface="Arial"/>
                <a:ea typeface="Arial"/>
                <a:cs typeface="Arial"/>
                <a:sym typeface="Arial"/>
              </a:rPr>
              <a:t>(Object Oriented Analysis - OOA )</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Thiết kế hướng đối tượng </a:t>
            </a:r>
            <a:endParaRPr/>
          </a:p>
          <a:p>
            <a:pPr indent="0" lvl="1" marL="457198" rtl="0" algn="just">
              <a:lnSpc>
                <a:spcPct val="120000"/>
              </a:lnSpc>
              <a:spcBef>
                <a:spcPts val="600"/>
              </a:spcBef>
              <a:spcAft>
                <a:spcPts val="0"/>
              </a:spcAft>
              <a:buClr>
                <a:srgbClr val="0066FF"/>
              </a:buClr>
              <a:buSzPts val="2400"/>
              <a:buNone/>
            </a:pPr>
            <a:r>
              <a:rPr lang="vi-VN">
                <a:solidFill>
                  <a:srgbClr val="0066FF"/>
                </a:solidFill>
                <a:latin typeface="Arial"/>
                <a:ea typeface="Arial"/>
                <a:cs typeface="Arial"/>
                <a:sym typeface="Arial"/>
              </a:rPr>
              <a:t>(Object Oriented Design - OOD)</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Lập trình hướng đối tượng </a:t>
            </a:r>
            <a:endParaRPr/>
          </a:p>
          <a:p>
            <a:pPr indent="0" lvl="1" marL="457198" rtl="0" algn="just">
              <a:lnSpc>
                <a:spcPct val="120000"/>
              </a:lnSpc>
              <a:spcBef>
                <a:spcPts val="600"/>
              </a:spcBef>
              <a:spcAft>
                <a:spcPts val="0"/>
              </a:spcAft>
              <a:buClr>
                <a:srgbClr val="0066FF"/>
              </a:buClr>
              <a:buSzPts val="2400"/>
              <a:buNone/>
            </a:pPr>
            <a:r>
              <a:rPr lang="vi-VN">
                <a:solidFill>
                  <a:srgbClr val="0066FF"/>
                </a:solidFill>
                <a:latin typeface="Arial"/>
                <a:ea typeface="Arial"/>
                <a:cs typeface="Arial"/>
                <a:sym typeface="Arial"/>
              </a:rPr>
              <a:t>(Object Oriented Programming - OOP) </a:t>
            </a:r>
            <a:endParaRPr/>
          </a:p>
        </p:txBody>
      </p:sp>
    </p:spTree>
  </p:cSld>
  <p:clrMapOvr>
    <a:masterClrMapping/>
  </p:clrMapOvr>
  <p:transition advClick="0">
    <p:wheel spokes="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Phân tích hướng đối tượng</a:t>
            </a:r>
            <a:endParaRPr b="1" sz="4000"/>
          </a:p>
        </p:txBody>
      </p:sp>
      <p:sp>
        <p:nvSpPr>
          <p:cNvPr id="366" name="Google Shape;366;p33"/>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Phân tích hướng đối tượng bao gồm các bước sau:</a:t>
            </a:r>
            <a:endParaRPr/>
          </a:p>
        </p:txBody>
      </p:sp>
      <p:sp>
        <p:nvSpPr>
          <p:cNvPr id="367" name="Google Shape;367;p33"/>
          <p:cNvSpPr txBox="1"/>
          <p:nvPr/>
        </p:nvSpPr>
        <p:spPr>
          <a:xfrm>
            <a:off x="2672440" y="4118728"/>
            <a:ext cx="7010400" cy="369332"/>
          </a:xfrm>
          <a:prstGeom prst="rect">
            <a:avLst/>
          </a:prstGeom>
          <a:noFill/>
          <a:ln cap="flat" cmpd="sng" w="317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1800">
                <a:solidFill>
                  <a:schemeClr val="dk1"/>
                </a:solidFill>
                <a:latin typeface="Arial"/>
                <a:ea typeface="Arial"/>
                <a:cs typeface="Arial"/>
                <a:sym typeface="Arial"/>
              </a:rPr>
              <a:t>B3: Xác định các đối tượng và các thuộc tính của chúng</a:t>
            </a:r>
            <a:endParaRPr/>
          </a:p>
        </p:txBody>
      </p:sp>
      <p:sp>
        <p:nvSpPr>
          <p:cNvPr id="368" name="Google Shape;368;p33"/>
          <p:cNvSpPr txBox="1"/>
          <p:nvPr/>
        </p:nvSpPr>
        <p:spPr>
          <a:xfrm>
            <a:off x="2062840" y="2975728"/>
            <a:ext cx="8300360" cy="369332"/>
          </a:xfrm>
          <a:prstGeom prst="rect">
            <a:avLst/>
          </a:prstGeom>
          <a:noFill/>
          <a:ln cap="flat" cmpd="sng" w="317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1800">
                <a:solidFill>
                  <a:schemeClr val="dk1"/>
                </a:solidFill>
                <a:latin typeface="Arial"/>
                <a:ea typeface="Arial"/>
                <a:cs typeface="Arial"/>
                <a:sym typeface="Arial"/>
              </a:rPr>
              <a:t>B2: Xây dựng các đặc tả yêu cầu của người sử dụng và của hệ thống </a:t>
            </a:r>
            <a:endParaRPr/>
          </a:p>
        </p:txBody>
      </p:sp>
      <p:sp>
        <p:nvSpPr>
          <p:cNvPr id="369" name="Google Shape;369;p33"/>
          <p:cNvSpPr txBox="1"/>
          <p:nvPr/>
        </p:nvSpPr>
        <p:spPr>
          <a:xfrm>
            <a:off x="4653640" y="2066166"/>
            <a:ext cx="3200400" cy="369332"/>
          </a:xfrm>
          <a:prstGeom prst="rect">
            <a:avLst/>
          </a:prstGeom>
          <a:noFill/>
          <a:ln cap="flat" cmpd="sng" w="317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1800">
                <a:solidFill>
                  <a:schemeClr val="dk1"/>
                </a:solidFill>
                <a:latin typeface="Arial"/>
                <a:ea typeface="Arial"/>
                <a:cs typeface="Arial"/>
                <a:sym typeface="Arial"/>
              </a:rPr>
              <a:t>B1: Định nghĩa bài toán </a:t>
            </a:r>
            <a:endParaRPr/>
          </a:p>
        </p:txBody>
      </p:sp>
      <p:sp>
        <p:nvSpPr>
          <p:cNvPr id="370" name="Google Shape;370;p33"/>
          <p:cNvSpPr txBox="1"/>
          <p:nvPr/>
        </p:nvSpPr>
        <p:spPr>
          <a:xfrm>
            <a:off x="2901040" y="5239643"/>
            <a:ext cx="2743200" cy="646331"/>
          </a:xfrm>
          <a:prstGeom prst="rect">
            <a:avLst/>
          </a:prstGeom>
          <a:noFill/>
          <a:ln cap="flat" cmpd="sng" w="317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1800">
                <a:solidFill>
                  <a:schemeClr val="dk1"/>
                </a:solidFill>
                <a:latin typeface="Arial"/>
                <a:ea typeface="Arial"/>
                <a:cs typeface="Arial"/>
                <a:sym typeface="Arial"/>
              </a:rPr>
              <a:t>B4: Xác định hành vi</a:t>
            </a:r>
            <a:endParaRPr/>
          </a:p>
          <a:p>
            <a:pPr indent="0" lvl="0" marL="0" marR="0" rtl="0" algn="ctr">
              <a:spcBef>
                <a:spcPts val="0"/>
              </a:spcBef>
              <a:spcAft>
                <a:spcPts val="0"/>
              </a:spcAft>
              <a:buNone/>
            </a:pPr>
            <a:r>
              <a:rPr lang="vi-VN" sz="1800">
                <a:solidFill>
                  <a:schemeClr val="dk1"/>
                </a:solidFill>
                <a:latin typeface="Arial"/>
                <a:ea typeface="Arial"/>
                <a:cs typeface="Arial"/>
                <a:sym typeface="Arial"/>
              </a:rPr>
              <a:t>của các đối tượng</a:t>
            </a:r>
            <a:endParaRPr/>
          </a:p>
        </p:txBody>
      </p:sp>
      <p:sp>
        <p:nvSpPr>
          <p:cNvPr id="371" name="Google Shape;371;p33"/>
          <p:cNvSpPr txBox="1"/>
          <p:nvPr/>
        </p:nvSpPr>
        <p:spPr>
          <a:xfrm>
            <a:off x="6406240" y="5232627"/>
            <a:ext cx="3048000" cy="646331"/>
          </a:xfrm>
          <a:prstGeom prst="rect">
            <a:avLst/>
          </a:prstGeom>
          <a:noFill/>
          <a:ln cap="flat" cmpd="sng" w="317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1800">
                <a:solidFill>
                  <a:schemeClr val="dk1"/>
                </a:solidFill>
                <a:latin typeface="Arial"/>
                <a:ea typeface="Arial"/>
                <a:cs typeface="Arial"/>
                <a:sym typeface="Arial"/>
              </a:rPr>
              <a:t>B5: Xác định mối quan hệ giữa các đối tượng </a:t>
            </a:r>
            <a:endParaRPr/>
          </a:p>
        </p:txBody>
      </p:sp>
      <p:cxnSp>
        <p:nvCxnSpPr>
          <p:cNvPr id="372" name="Google Shape;372;p33"/>
          <p:cNvCxnSpPr/>
          <p:nvPr/>
        </p:nvCxnSpPr>
        <p:spPr>
          <a:xfrm>
            <a:off x="6215740" y="3375838"/>
            <a:ext cx="0" cy="514290"/>
          </a:xfrm>
          <a:prstGeom prst="straightConnector1">
            <a:avLst/>
          </a:prstGeom>
          <a:noFill/>
          <a:ln cap="flat" cmpd="sng" w="38100">
            <a:solidFill>
              <a:schemeClr val="accent1"/>
            </a:solidFill>
            <a:prstDash val="solid"/>
            <a:miter lim="800000"/>
            <a:headEnd len="sm" w="sm" type="none"/>
            <a:tailEnd len="med" w="med" type="triangle"/>
          </a:ln>
        </p:spPr>
      </p:cxnSp>
      <p:cxnSp>
        <p:nvCxnSpPr>
          <p:cNvPr id="373" name="Google Shape;373;p33"/>
          <p:cNvCxnSpPr>
            <a:endCxn id="371" idx="0"/>
          </p:cNvCxnSpPr>
          <p:nvPr/>
        </p:nvCxnSpPr>
        <p:spPr>
          <a:xfrm flipH="1" rot="-5400000">
            <a:off x="7306690" y="4609077"/>
            <a:ext cx="713700" cy="533400"/>
          </a:xfrm>
          <a:prstGeom prst="bentConnector3">
            <a:avLst>
              <a:gd fmla="val 50000" name="adj1"/>
            </a:avLst>
          </a:prstGeom>
          <a:noFill/>
          <a:ln cap="flat" cmpd="sng" w="38100">
            <a:solidFill>
              <a:schemeClr val="accent1"/>
            </a:solidFill>
            <a:prstDash val="solid"/>
            <a:miter lim="800000"/>
            <a:headEnd len="med" w="med" type="stealth"/>
            <a:tailEnd len="med" w="med" type="stealth"/>
          </a:ln>
        </p:spPr>
      </p:cxnSp>
      <p:cxnSp>
        <p:nvCxnSpPr>
          <p:cNvPr id="374" name="Google Shape;374;p33"/>
          <p:cNvCxnSpPr/>
          <p:nvPr/>
        </p:nvCxnSpPr>
        <p:spPr>
          <a:xfrm rot="5400000">
            <a:off x="4220590" y="4570888"/>
            <a:ext cx="713700" cy="609600"/>
          </a:xfrm>
          <a:prstGeom prst="bentConnector3">
            <a:avLst>
              <a:gd fmla="val 50000" name="adj1"/>
            </a:avLst>
          </a:prstGeom>
          <a:noFill/>
          <a:ln cap="flat" cmpd="sng" w="38100">
            <a:solidFill>
              <a:schemeClr val="accent1"/>
            </a:solidFill>
            <a:prstDash val="solid"/>
            <a:miter lim="800000"/>
            <a:headEnd len="med" w="med" type="stealth"/>
            <a:tailEnd len="med" w="med" type="stealth"/>
          </a:ln>
        </p:spPr>
      </p:cxnSp>
      <p:sp>
        <p:nvSpPr>
          <p:cNvPr id="375" name="Google Shape;375;p33"/>
          <p:cNvSpPr/>
          <p:nvPr/>
        </p:nvSpPr>
        <p:spPr>
          <a:xfrm>
            <a:off x="2062840" y="3890128"/>
            <a:ext cx="8229600" cy="2286000"/>
          </a:xfrm>
          <a:prstGeom prst="rect">
            <a:avLst/>
          </a:prstGeom>
          <a:noFill/>
          <a:ln cap="flat" cmpd="sng" w="3175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6" name="Google Shape;376;p33"/>
          <p:cNvCxnSpPr/>
          <p:nvPr/>
        </p:nvCxnSpPr>
        <p:spPr>
          <a:xfrm flipH="1">
            <a:off x="6214652" y="2468454"/>
            <a:ext cx="1088" cy="514290"/>
          </a:xfrm>
          <a:prstGeom prst="straightConnector1">
            <a:avLst/>
          </a:prstGeom>
          <a:noFill/>
          <a:ln cap="flat" cmpd="sng" w="38100">
            <a:solidFill>
              <a:schemeClr val="accent1"/>
            </a:solidFill>
            <a:prstDash val="solid"/>
            <a:miter lim="800000"/>
            <a:headEnd len="sm" w="sm" type="none"/>
            <a:tailEnd len="med" w="med" type="triangle"/>
          </a:ln>
        </p:spPr>
      </p:cxnSp>
    </p:spTree>
  </p:cSld>
  <p:clrMapOvr>
    <a:masterClrMapping/>
  </p:clrMapOvr>
  <p:transition advClick="0">
    <p:wheel spokes="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4"/>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Phân tích hướng đối tượng</a:t>
            </a:r>
            <a:endParaRPr b="1" sz="4000"/>
          </a:p>
        </p:txBody>
      </p:sp>
      <p:sp>
        <p:nvSpPr>
          <p:cNvPr id="382" name="Google Shape;382;p34"/>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B1:</a:t>
            </a:r>
            <a:r>
              <a:rPr lang="vi-VN">
                <a:latin typeface="Arial"/>
                <a:ea typeface="Arial"/>
                <a:cs typeface="Arial"/>
                <a:sym typeface="Arial"/>
              </a:rPr>
              <a:t> Tìm hiểu bài toán để xác định chính xác bài toán cần giải quyết.</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Tìm hiểu hệ thống cũ;</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Lấy yêu cầu từ nhà đầu tư và người sử dụng;</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Làm rõ hơn các yêu cầu của bài toán và định nghĩa lại theo quan điểm của người phát triển.</a:t>
            </a:r>
            <a:endParaRPr/>
          </a:p>
          <a:p>
            <a:pPr indent="-228600" lvl="0" marL="228600" rtl="0" algn="just">
              <a:lnSpc>
                <a:spcPct val="120000"/>
              </a:lnSpc>
              <a:spcBef>
                <a:spcPts val="600"/>
              </a:spcBef>
              <a:spcAft>
                <a:spcPts val="0"/>
              </a:spcAft>
              <a:buClr>
                <a:srgbClr val="0000FF"/>
              </a:buClr>
              <a:buSzPts val="2800"/>
              <a:buChar char="•"/>
            </a:pPr>
            <a:r>
              <a:rPr lang="vi-VN">
                <a:solidFill>
                  <a:srgbClr val="0000FF"/>
                </a:solidFill>
                <a:latin typeface="Arial"/>
                <a:ea typeface="Arial"/>
                <a:cs typeface="Arial"/>
                <a:sym typeface="Arial"/>
              </a:rPr>
              <a:t>B2:</a:t>
            </a:r>
            <a:r>
              <a:rPr lang="vi-VN">
                <a:latin typeface="Arial"/>
                <a:ea typeface="Arial"/>
                <a:cs typeface="Arial"/>
                <a:sym typeface="Arial"/>
              </a:rPr>
              <a:t> Dựa trên những yêu cầu đã xác định để đưa ra các đặc tả chi tiết, phục vụ cho việc xây dựng và kiểm tra hệ thống sau này.</a:t>
            </a:r>
            <a:endParaRPr/>
          </a:p>
        </p:txBody>
      </p:sp>
    </p:spTree>
  </p:cSld>
  <p:clrMapOvr>
    <a:masterClrMapping/>
  </p:clrMapOvr>
  <p:transition advClick="0">
    <p:wheel spokes="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5"/>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Phân tích hướng đối tượng</a:t>
            </a:r>
            <a:endParaRPr b="1" sz="4000"/>
          </a:p>
        </p:txBody>
      </p:sp>
      <p:sp>
        <p:nvSpPr>
          <p:cNvPr id="388" name="Google Shape;388;p35"/>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B3:</a:t>
            </a:r>
            <a:r>
              <a:rPr lang="vi-VN">
                <a:latin typeface="Arial"/>
                <a:ea typeface="Arial"/>
                <a:cs typeface="Arial"/>
                <a:sym typeface="Arial"/>
              </a:rPr>
              <a:t> Các đối tượng sẽ được xác định thông qua </a:t>
            </a:r>
            <a:r>
              <a:rPr lang="vi-VN">
                <a:solidFill>
                  <a:srgbClr val="FF0000"/>
                </a:solidFill>
                <a:latin typeface="Arial"/>
                <a:ea typeface="Arial"/>
                <a:cs typeface="Arial"/>
                <a:sym typeface="Arial"/>
              </a:rPr>
              <a:t>các thực thể trong thế giới thực </a:t>
            </a:r>
            <a:r>
              <a:rPr lang="vi-VN">
                <a:latin typeface="Arial"/>
                <a:ea typeface="Arial"/>
                <a:cs typeface="Arial"/>
                <a:sym typeface="Arial"/>
              </a:rPr>
              <a:t>và được </a:t>
            </a:r>
            <a:r>
              <a:rPr lang="vi-VN">
                <a:solidFill>
                  <a:srgbClr val="FF0000"/>
                </a:solidFill>
                <a:latin typeface="Arial"/>
                <a:ea typeface="Arial"/>
                <a:cs typeface="Arial"/>
                <a:sym typeface="Arial"/>
              </a:rPr>
              <a:t>trừu tượng hóa thành các đối tượng</a:t>
            </a:r>
            <a:r>
              <a:rPr lang="vi-VN">
                <a:latin typeface="Arial"/>
                <a:ea typeface="Arial"/>
                <a:cs typeface="Arial"/>
                <a:sym typeface="Arial"/>
              </a:rPr>
              <a:t>.</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Để xác định danh sách các đối tượng của bài toán có thể sử dụng:</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Sơ đồ dòng dữ liệu: </a:t>
            </a:r>
            <a:r>
              <a:rPr lang="vi-VN">
                <a:solidFill>
                  <a:srgbClr val="FF0000"/>
                </a:solidFill>
                <a:latin typeface="Arial"/>
                <a:ea typeface="Arial"/>
                <a:cs typeface="Arial"/>
                <a:sym typeface="Arial"/>
              </a:rPr>
              <a:t>dữ liệu và kho dữ liệu </a:t>
            </a:r>
            <a:r>
              <a:rPr lang="vi-VN">
                <a:latin typeface="Arial"/>
                <a:ea typeface="Arial"/>
                <a:cs typeface="Arial"/>
                <a:sym typeface="Arial"/>
              </a:rPr>
              <a:t>trong sơ đồ dòng dữ liệu có thể được xem như là các đối tượng.</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Phân tích văn bản: các đối tượng thường được mô tả bằng </a:t>
            </a:r>
            <a:r>
              <a:rPr lang="vi-VN">
                <a:solidFill>
                  <a:srgbClr val="FF0000"/>
                </a:solidFill>
                <a:latin typeface="Arial"/>
                <a:ea typeface="Arial"/>
                <a:cs typeface="Arial"/>
                <a:sym typeface="Arial"/>
              </a:rPr>
              <a:t>các danh từ</a:t>
            </a:r>
            <a:r>
              <a:rPr lang="vi-VN">
                <a:latin typeface="Arial"/>
                <a:ea typeface="Arial"/>
                <a:cs typeface="Arial"/>
                <a:sym typeface="Arial"/>
              </a:rPr>
              <a:t>.</a:t>
            </a:r>
            <a:endParaRPr/>
          </a:p>
        </p:txBody>
      </p:sp>
    </p:spTree>
  </p:cSld>
  <p:clrMapOvr>
    <a:masterClrMapping/>
  </p:clrMapOvr>
  <p:transition advClick="0">
    <p:wheel spokes="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Phân tích hướng đối tượng</a:t>
            </a:r>
            <a:endParaRPr b="1" sz="4000"/>
          </a:p>
        </p:txBody>
      </p:sp>
      <p:sp>
        <p:nvSpPr>
          <p:cNvPr id="394" name="Google Shape;394;p36"/>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B4:</a:t>
            </a:r>
            <a:r>
              <a:rPr lang="vi-VN">
                <a:latin typeface="Arial"/>
                <a:ea typeface="Arial"/>
                <a:cs typeface="Arial"/>
                <a:sym typeface="Arial"/>
              </a:rPr>
              <a:t> Để mô tả đầy đủ và chính xác các đối tượng cần xác định các hàm mô tả hành vi của chúng.  </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Sơ đồ dòng dữ liệu: </a:t>
            </a:r>
            <a:r>
              <a:rPr lang="vi-VN">
                <a:solidFill>
                  <a:srgbClr val="FF0000"/>
                </a:solidFill>
                <a:latin typeface="Arial"/>
                <a:ea typeface="Arial"/>
                <a:cs typeface="Arial"/>
                <a:sym typeface="Arial"/>
              </a:rPr>
              <a:t>các xử lý </a:t>
            </a:r>
            <a:r>
              <a:rPr lang="vi-VN">
                <a:latin typeface="Arial"/>
                <a:ea typeface="Arial"/>
                <a:cs typeface="Arial"/>
                <a:sym typeface="Arial"/>
              </a:rPr>
              <a:t>trong sơ đồ.</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Phân tích văn bản: </a:t>
            </a:r>
            <a:r>
              <a:rPr lang="vi-VN">
                <a:solidFill>
                  <a:srgbClr val="FF0000"/>
                </a:solidFill>
                <a:latin typeface="Arial"/>
                <a:ea typeface="Arial"/>
                <a:cs typeface="Arial"/>
                <a:sym typeface="Arial"/>
              </a:rPr>
              <a:t>các động từ </a:t>
            </a:r>
            <a:r>
              <a:rPr lang="vi-VN">
                <a:latin typeface="Arial"/>
                <a:ea typeface="Arial"/>
                <a:cs typeface="Arial"/>
                <a:sym typeface="Arial"/>
              </a:rPr>
              <a:t>chỉ hành động và so sánh.</a:t>
            </a:r>
            <a:endParaRPr/>
          </a:p>
          <a:p>
            <a:pPr indent="-228600" lvl="0" marL="228600" rtl="0" algn="just">
              <a:lnSpc>
                <a:spcPct val="120000"/>
              </a:lnSpc>
              <a:spcBef>
                <a:spcPts val="600"/>
              </a:spcBef>
              <a:spcAft>
                <a:spcPts val="0"/>
              </a:spcAft>
              <a:buClr>
                <a:srgbClr val="0000FF"/>
              </a:buClr>
              <a:buSzPts val="2800"/>
              <a:buChar char="•"/>
            </a:pPr>
            <a:r>
              <a:rPr lang="vi-VN">
                <a:solidFill>
                  <a:srgbClr val="0000FF"/>
                </a:solidFill>
                <a:latin typeface="Arial"/>
                <a:ea typeface="Arial"/>
                <a:cs typeface="Arial"/>
                <a:sym typeface="Arial"/>
              </a:rPr>
              <a:t>B5: </a:t>
            </a:r>
            <a:r>
              <a:rPr lang="vi-VN">
                <a:latin typeface="Arial"/>
                <a:ea typeface="Arial"/>
                <a:cs typeface="Arial"/>
                <a:sym typeface="Arial"/>
              </a:rPr>
              <a:t>Xác định mối quan hệ giữa các đối tượng dựa trên </a:t>
            </a:r>
            <a:r>
              <a:rPr lang="vi-VN">
                <a:solidFill>
                  <a:srgbClr val="FF0000"/>
                </a:solidFill>
                <a:latin typeface="Arial"/>
                <a:ea typeface="Arial"/>
                <a:cs typeface="Arial"/>
                <a:sym typeface="Arial"/>
              </a:rPr>
              <a:t>sự trao đổi thông tin giữa chúng</a:t>
            </a:r>
            <a:r>
              <a:rPr lang="vi-VN">
                <a:latin typeface="Arial"/>
                <a:ea typeface="Arial"/>
                <a:cs typeface="Arial"/>
                <a:sym typeface="Arial"/>
              </a:rPr>
              <a:t>. </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Trong một hệ thống, mỗi thực thể phải có quan hệ ít nhất với một thực thể khác. </a:t>
            </a:r>
            <a:endParaRPr/>
          </a:p>
        </p:txBody>
      </p:sp>
    </p:spTree>
  </p:cSld>
  <p:clrMapOvr>
    <a:masterClrMapping/>
  </p:clrMapOvr>
  <p:transition advClick="0">
    <p:wheel spokes="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Thiết kế hướng đối tượng</a:t>
            </a:r>
            <a:endParaRPr b="1" sz="4000"/>
          </a:p>
        </p:txBody>
      </p:sp>
      <p:sp>
        <p:nvSpPr>
          <p:cNvPr id="403" name="Google Shape;403;p37"/>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B1:</a:t>
            </a:r>
            <a:r>
              <a:rPr lang="vi-VN">
                <a:latin typeface="Arial"/>
                <a:ea typeface="Arial"/>
                <a:cs typeface="Arial"/>
                <a:sym typeface="Arial"/>
              </a:rPr>
              <a:t> Xác định các đối tượng trong không gian lời giải dựa trên các đối tượng đã xác định được trong không gian bài toán.</a:t>
            </a:r>
            <a:endParaRPr/>
          </a:p>
          <a:p>
            <a:pPr indent="-228600" lvl="0" marL="228600" rtl="0" algn="just">
              <a:lnSpc>
                <a:spcPct val="120000"/>
              </a:lnSpc>
              <a:spcBef>
                <a:spcPts val="600"/>
              </a:spcBef>
              <a:spcAft>
                <a:spcPts val="0"/>
              </a:spcAft>
              <a:buClr>
                <a:srgbClr val="0000FF"/>
              </a:buClr>
              <a:buSzPts val="2800"/>
              <a:buChar char="•"/>
            </a:pPr>
            <a:r>
              <a:rPr lang="vi-VN">
                <a:solidFill>
                  <a:srgbClr val="0000FF"/>
                </a:solidFill>
                <a:latin typeface="Arial"/>
                <a:ea typeface="Arial"/>
                <a:cs typeface="Arial"/>
                <a:sym typeface="Arial"/>
              </a:rPr>
              <a:t>B2:</a:t>
            </a:r>
            <a:r>
              <a:rPr lang="vi-VN">
                <a:latin typeface="Arial"/>
                <a:ea typeface="Arial"/>
                <a:cs typeface="Arial"/>
                <a:sym typeface="Arial"/>
              </a:rPr>
              <a:t> Xây dựng các đặc tả cho các đối tượng, các lớp và mối quan hệ giữa chúng.</a:t>
            </a:r>
            <a:endParaRPr/>
          </a:p>
          <a:p>
            <a:pPr indent="-228600" lvl="1" marL="685800" rtl="0" algn="just">
              <a:lnSpc>
                <a:spcPct val="90000"/>
              </a:lnSpc>
              <a:spcBef>
                <a:spcPts val="600"/>
              </a:spcBef>
              <a:spcAft>
                <a:spcPts val="0"/>
              </a:spcAft>
              <a:buClr>
                <a:schemeClr val="dk1"/>
              </a:buClr>
              <a:buSzPts val="2400"/>
              <a:buChar char="•"/>
            </a:pPr>
            <a:r>
              <a:rPr lang="vi-VN">
                <a:latin typeface="Arial"/>
                <a:ea typeface="Arial"/>
                <a:cs typeface="Arial"/>
                <a:sym typeface="Arial"/>
              </a:rPr>
              <a:t>Quan hệ kế thừa: một lớp có thể sử dụng lại một số thuộc tính, hàm của một hay nhiều lớp đã định nghĩa trước.</a:t>
            </a:r>
            <a:endParaRPr/>
          </a:p>
          <a:p>
            <a:pPr indent="-228600" lvl="1" marL="685800" rtl="0" algn="just">
              <a:lnSpc>
                <a:spcPct val="90000"/>
              </a:lnSpc>
              <a:spcBef>
                <a:spcPts val="600"/>
              </a:spcBef>
              <a:spcAft>
                <a:spcPts val="0"/>
              </a:spcAft>
              <a:buClr>
                <a:schemeClr val="dk1"/>
              </a:buClr>
              <a:buSzPts val="2400"/>
              <a:buChar char="•"/>
            </a:pPr>
            <a:r>
              <a:rPr lang="vi-VN">
                <a:latin typeface="Arial"/>
                <a:ea typeface="Arial"/>
                <a:cs typeface="Arial"/>
                <a:sym typeface="Arial"/>
              </a:rPr>
              <a:t>Quan hệ thành phần: đối tượng của lớp này cũng là phần tử của lớp khác.</a:t>
            </a:r>
            <a:endParaRPr/>
          </a:p>
          <a:p>
            <a:pPr indent="-228600" lvl="1" marL="685800" rtl="0" algn="just">
              <a:lnSpc>
                <a:spcPct val="90000"/>
              </a:lnSpc>
              <a:spcBef>
                <a:spcPts val="600"/>
              </a:spcBef>
              <a:spcAft>
                <a:spcPts val="0"/>
              </a:spcAft>
              <a:buClr>
                <a:schemeClr val="dk1"/>
              </a:buClr>
              <a:buSzPts val="2400"/>
              <a:buChar char="•"/>
            </a:pPr>
            <a:r>
              <a:rPr lang="vi-VN">
                <a:latin typeface="Arial"/>
                <a:ea typeface="Arial"/>
                <a:cs typeface="Arial"/>
                <a:sym typeface="Arial"/>
              </a:rPr>
              <a:t>Quan hệ về sử dụng: khả năng sử dụng của một lớp để đọc, xử lý các đối tượng của những lớp khác.</a:t>
            </a:r>
            <a:endParaRPr/>
          </a:p>
        </p:txBody>
      </p:sp>
    </p:spTree>
  </p:cSld>
  <p:clrMapOvr>
    <a:masterClrMapping/>
  </p:clrMapOvr>
  <p:transition advClick="0">
    <p:wheel spokes="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Thiết kế hướng đối tượng</a:t>
            </a:r>
            <a:endParaRPr b="1" sz="4000"/>
          </a:p>
        </p:txBody>
      </p:sp>
      <p:sp>
        <p:nvSpPr>
          <p:cNvPr id="409" name="Google Shape;409;p38"/>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B3:</a:t>
            </a:r>
            <a:r>
              <a:rPr lang="vi-VN">
                <a:latin typeface="Arial"/>
                <a:ea typeface="Arial"/>
                <a:cs typeface="Arial"/>
                <a:sym typeface="Arial"/>
              </a:rPr>
              <a:t> Xây dựng cấu trúc phân cấp các lớp.</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Theo </a:t>
            </a:r>
            <a:r>
              <a:rPr lang="vi-VN">
                <a:solidFill>
                  <a:srgbClr val="FF0000"/>
                </a:solidFill>
                <a:latin typeface="Arial"/>
                <a:ea typeface="Arial"/>
                <a:cs typeface="Arial"/>
                <a:sym typeface="Arial"/>
              </a:rPr>
              <a:t>nguyên lý tổng quát hóa</a:t>
            </a:r>
            <a:r>
              <a:rPr lang="vi-VN">
                <a:latin typeface="Arial"/>
                <a:ea typeface="Arial"/>
                <a:cs typeface="Arial"/>
                <a:sym typeface="Arial"/>
              </a:rPr>
              <a:t>. </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Dựa vào mối quan hệ giữa các lớp để xây dựng cấu trúc phân cấp trên nguyên tắc </a:t>
            </a:r>
            <a:r>
              <a:rPr lang="vi-VN">
                <a:solidFill>
                  <a:srgbClr val="FF0000"/>
                </a:solidFill>
                <a:latin typeface="Arial"/>
                <a:ea typeface="Arial"/>
                <a:cs typeface="Arial"/>
                <a:sym typeface="Arial"/>
              </a:rPr>
              <a:t>sử dụng lại tối đa các thuộc tính và hàm </a:t>
            </a:r>
            <a:r>
              <a:rPr lang="vi-VN">
                <a:latin typeface="Arial"/>
                <a:ea typeface="Arial"/>
                <a:cs typeface="Arial"/>
                <a:sym typeface="Arial"/>
              </a:rPr>
              <a:t>của những lớp đã được thiết kế trước.</a:t>
            </a:r>
            <a:endParaRPr/>
          </a:p>
        </p:txBody>
      </p:sp>
    </p:spTree>
  </p:cSld>
  <p:clrMapOvr>
    <a:masterClrMapping/>
  </p:clrMapOvr>
  <p:transition advClick="0">
    <p:wheel spokes="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9"/>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Thiết kế hướng đối tượng</a:t>
            </a:r>
            <a:endParaRPr b="1" sz="4000"/>
          </a:p>
        </p:txBody>
      </p:sp>
      <p:sp>
        <p:nvSpPr>
          <p:cNvPr id="415" name="Google Shape;415;p39"/>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B4:</a:t>
            </a:r>
            <a:r>
              <a:rPr lang="vi-VN">
                <a:latin typeface="Arial"/>
                <a:ea typeface="Arial"/>
                <a:cs typeface="Arial"/>
                <a:sym typeface="Arial"/>
              </a:rPr>
              <a:t> Thiết kế các lớp: bổ sung thêm những thuộc tính và hàm cần thiết cho các lớp đối tượng.</a:t>
            </a:r>
            <a:endParaRPr/>
          </a:p>
          <a:p>
            <a:pPr indent="-228600" lvl="1" marL="685800" rtl="0" algn="just">
              <a:lnSpc>
                <a:spcPct val="120000"/>
              </a:lnSpc>
              <a:spcBef>
                <a:spcPts val="600"/>
              </a:spcBef>
              <a:spcAft>
                <a:spcPts val="0"/>
              </a:spcAft>
              <a:buClr>
                <a:schemeClr val="dk1"/>
              </a:buClr>
              <a:buSzPts val="2600"/>
              <a:buChar char="•"/>
            </a:pPr>
            <a:r>
              <a:rPr lang="vi-VN" sz="2600">
                <a:latin typeface="Arial"/>
                <a:ea typeface="Arial"/>
                <a:cs typeface="Arial"/>
                <a:sym typeface="Arial"/>
              </a:rPr>
              <a:t>Hàm quản lý lớp: một đối tượng được tạo lập/hủy bỏ như thế nào? </a:t>
            </a:r>
            <a:endParaRPr/>
          </a:p>
          <a:p>
            <a:pPr indent="-228600" lvl="1" marL="685800" rtl="0" algn="just">
              <a:lnSpc>
                <a:spcPct val="120000"/>
              </a:lnSpc>
              <a:spcBef>
                <a:spcPts val="600"/>
              </a:spcBef>
              <a:spcAft>
                <a:spcPts val="0"/>
              </a:spcAft>
              <a:buClr>
                <a:schemeClr val="dk1"/>
              </a:buClr>
              <a:buSzPts val="2600"/>
              <a:buChar char="•"/>
            </a:pPr>
            <a:r>
              <a:rPr lang="vi-VN" sz="2600">
                <a:latin typeface="Arial"/>
                <a:ea typeface="Arial"/>
                <a:cs typeface="Arial"/>
                <a:sym typeface="Arial"/>
              </a:rPr>
              <a:t>Hàm thực hiện cài đặt lớp: những phép toán nào được thực hiện trên dữ liệu kiểu lớp?</a:t>
            </a:r>
            <a:endParaRPr/>
          </a:p>
          <a:p>
            <a:pPr indent="-228600" lvl="1" marL="685800" rtl="0" algn="just">
              <a:lnSpc>
                <a:spcPct val="120000"/>
              </a:lnSpc>
              <a:spcBef>
                <a:spcPts val="600"/>
              </a:spcBef>
              <a:spcAft>
                <a:spcPts val="0"/>
              </a:spcAft>
              <a:buClr>
                <a:schemeClr val="dk1"/>
              </a:buClr>
              <a:buSzPts val="2600"/>
              <a:buChar char="•"/>
            </a:pPr>
            <a:r>
              <a:rPr lang="vi-VN" sz="2600">
                <a:latin typeface="Arial"/>
                <a:ea typeface="Arial"/>
                <a:cs typeface="Arial"/>
                <a:sym typeface="Arial"/>
              </a:rPr>
              <a:t>Hàm truy nhập vào lớp: làm thế nào để nhận được thông tin về các biến nội bộ của một lớp?</a:t>
            </a:r>
            <a:endParaRPr/>
          </a:p>
          <a:p>
            <a:pPr indent="-228600" lvl="1" marL="685800" rtl="0" algn="just">
              <a:lnSpc>
                <a:spcPct val="120000"/>
              </a:lnSpc>
              <a:spcBef>
                <a:spcPts val="600"/>
              </a:spcBef>
              <a:spcAft>
                <a:spcPts val="0"/>
              </a:spcAft>
              <a:buClr>
                <a:schemeClr val="dk1"/>
              </a:buClr>
              <a:buSzPts val="2600"/>
              <a:buChar char="•"/>
            </a:pPr>
            <a:r>
              <a:rPr lang="vi-VN" sz="2600">
                <a:latin typeface="Arial"/>
                <a:ea typeface="Arial"/>
                <a:cs typeface="Arial"/>
                <a:sym typeface="Arial"/>
              </a:rPr>
              <a:t>Hàm xử lý lỗi: làm thế nào xử lý được các lỗi xuất hiện khi thao tác với các đối tượng của lớp?</a:t>
            </a:r>
            <a:endParaRPr/>
          </a:p>
        </p:txBody>
      </p:sp>
    </p:spTree>
  </p:cSld>
  <p:clrMapOvr>
    <a:masterClrMapping/>
  </p:clrMapOvr>
  <p:transition advClick="0">
    <p:wheel spokes="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Lập trình không có cấu trúc</a:t>
            </a:r>
            <a:endParaRPr b="1" sz="4000"/>
          </a:p>
        </p:txBody>
      </p:sp>
      <p:sp>
        <p:nvSpPr>
          <p:cNvPr id="118" name="Google Shape;118;p4"/>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Là phương pháp xuất hiện đầu tiên:</a:t>
            </a:r>
            <a:endParaRPr/>
          </a:p>
          <a:p>
            <a:pPr indent="-228600" lvl="1" marL="685800" rtl="0" algn="l">
              <a:lnSpc>
                <a:spcPct val="120000"/>
              </a:lnSpc>
              <a:spcBef>
                <a:spcPts val="600"/>
              </a:spcBef>
              <a:spcAft>
                <a:spcPts val="0"/>
              </a:spcAft>
              <a:buClr>
                <a:schemeClr val="dk1"/>
              </a:buClr>
              <a:buSzPts val="2400"/>
              <a:buChar char="•"/>
            </a:pPr>
            <a:r>
              <a:rPr lang="vi-VN">
                <a:latin typeface="Arial"/>
                <a:ea typeface="Arial"/>
                <a:cs typeface="Arial"/>
                <a:sym typeface="Arial"/>
              </a:rPr>
              <a:t>Các ngôn ngữ như Assembly, Basic.</a:t>
            </a:r>
            <a:endParaRPr/>
          </a:p>
          <a:p>
            <a:pPr indent="-228600" lvl="1" marL="685800" rtl="0" algn="l">
              <a:lnSpc>
                <a:spcPct val="120000"/>
              </a:lnSpc>
              <a:spcBef>
                <a:spcPts val="600"/>
              </a:spcBef>
              <a:spcAft>
                <a:spcPts val="0"/>
              </a:spcAft>
              <a:buClr>
                <a:schemeClr val="dk1"/>
              </a:buClr>
              <a:buSzPts val="2400"/>
              <a:buChar char="•"/>
            </a:pPr>
            <a:r>
              <a:rPr lang="vi-VN">
                <a:latin typeface="Arial"/>
                <a:ea typeface="Arial"/>
                <a:cs typeface="Arial"/>
                <a:sym typeface="Arial"/>
              </a:rPr>
              <a:t>Sử dụng các biến toàn cục.</a:t>
            </a:r>
            <a:endParaRPr/>
          </a:p>
          <a:p>
            <a:pPr indent="-228600" lvl="1" marL="685800" rtl="0" algn="l">
              <a:lnSpc>
                <a:spcPct val="120000"/>
              </a:lnSpc>
              <a:spcBef>
                <a:spcPts val="600"/>
              </a:spcBef>
              <a:spcAft>
                <a:spcPts val="0"/>
              </a:spcAft>
              <a:buClr>
                <a:schemeClr val="dk1"/>
              </a:buClr>
              <a:buSzPts val="2400"/>
              <a:buChar char="•"/>
            </a:pPr>
            <a:r>
              <a:rPr lang="vi-VN">
                <a:latin typeface="Arial"/>
                <a:ea typeface="Arial"/>
                <a:cs typeface="Arial"/>
                <a:sym typeface="Arial"/>
              </a:rPr>
              <a:t>Lạm dụng lệnh GOTO.</a:t>
            </a:r>
            <a:endParaRPr/>
          </a:p>
          <a:p>
            <a:pPr indent="-228600" lvl="0" marL="228600" rtl="0" algn="l">
              <a:lnSpc>
                <a:spcPct val="120000"/>
              </a:lnSpc>
              <a:spcBef>
                <a:spcPts val="600"/>
              </a:spcBef>
              <a:spcAft>
                <a:spcPts val="0"/>
              </a:spcAft>
              <a:buClr>
                <a:schemeClr val="dk1"/>
              </a:buClr>
              <a:buSzPts val="2800"/>
              <a:buChar char="•"/>
            </a:pPr>
            <a:r>
              <a:rPr lang="vi-VN">
                <a:latin typeface="Arial"/>
                <a:ea typeface="Arial"/>
                <a:cs typeface="Arial"/>
                <a:sym typeface="Arial"/>
              </a:rPr>
              <a:t> </a:t>
            </a:r>
            <a:r>
              <a:rPr lang="vi-VN">
                <a:solidFill>
                  <a:srgbClr val="0000FF"/>
                </a:solidFill>
                <a:latin typeface="Arial"/>
                <a:ea typeface="Arial"/>
                <a:cs typeface="Arial"/>
                <a:sym typeface="Arial"/>
              </a:rPr>
              <a:t>Nhược điểm:</a:t>
            </a:r>
            <a:endParaRPr/>
          </a:p>
          <a:p>
            <a:pPr indent="-228600" lvl="1" marL="685800" rtl="0" algn="l">
              <a:lnSpc>
                <a:spcPct val="120000"/>
              </a:lnSpc>
              <a:spcBef>
                <a:spcPts val="600"/>
              </a:spcBef>
              <a:spcAft>
                <a:spcPts val="0"/>
              </a:spcAft>
              <a:buClr>
                <a:schemeClr val="dk1"/>
              </a:buClr>
              <a:buSzPts val="2400"/>
              <a:buChar char="•"/>
            </a:pPr>
            <a:r>
              <a:rPr lang="vi-VN">
                <a:latin typeface="Arial"/>
                <a:ea typeface="Arial"/>
                <a:cs typeface="Arial"/>
                <a:sym typeface="Arial"/>
              </a:rPr>
              <a:t>?</a:t>
            </a:r>
            <a:endParaRPr/>
          </a:p>
        </p:txBody>
      </p:sp>
    </p:spTree>
  </p:cSld>
  <p:clrMapOvr>
    <a:masterClrMapping/>
  </p:clrMapOvr>
  <p:transition advClick="0">
    <p:wheel spokes="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0"/>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Thiết kế hướng đối tượng</a:t>
            </a:r>
            <a:endParaRPr b="1" sz="4000"/>
          </a:p>
        </p:txBody>
      </p:sp>
      <p:sp>
        <p:nvSpPr>
          <p:cNvPr id="421" name="Google Shape;421;p40"/>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B5:</a:t>
            </a:r>
            <a:r>
              <a:rPr lang="vi-VN">
                <a:latin typeface="Arial"/>
                <a:ea typeface="Arial"/>
                <a:cs typeface="Arial"/>
                <a:sym typeface="Arial"/>
              </a:rPr>
              <a:t> Thiết kế các hàm thành phần của lớp.</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Sử dụng kỹ thuật phân rã chức năng Top – Down.</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Sử dụng kỹ thuật thiết kế có cấu trúc để tạo ra cấu trúc phân cấp về chức năng cho những hàm phức tạp.</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Kết quả của thiết kế có cấu trúc cho một hàm là một cấu trúc có mội lối vào và một lối ra được tổ hợp từ ba cấu trúc cơ bản là tuần tự, tuyển chọn và vòng lặp.</a:t>
            </a:r>
            <a:endParaRPr/>
          </a:p>
        </p:txBody>
      </p:sp>
    </p:spTree>
  </p:cSld>
  <p:clrMapOvr>
    <a:masterClrMapping/>
  </p:clrMapOvr>
  <p:transition advClick="0">
    <p:wheel spokes="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1"/>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Thiết kế hướng đối tượng</a:t>
            </a:r>
            <a:endParaRPr b="1" sz="4000"/>
          </a:p>
        </p:txBody>
      </p:sp>
      <p:sp>
        <p:nvSpPr>
          <p:cNvPr id="427" name="Google Shape;427;p41"/>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B6: </a:t>
            </a:r>
            <a:r>
              <a:rPr lang="vi-VN">
                <a:latin typeface="Arial"/>
                <a:ea typeface="Arial"/>
                <a:cs typeface="Arial"/>
                <a:sym typeface="Arial"/>
              </a:rPr>
              <a:t>Thiết kế chương trình chính với các nhiệm vụ:</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Nhập dữ liệu từ người sử dụng;</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Tạo ra các đối tượng theo định nghĩa các lớp;</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Tổ chức thực hiện trao đổi thông tin giữa các đối tượng;</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Lưu trữ kết quả xử lý hoặc hiện lên màn hình, máy in, thiết bị ngoại vi theo yêu cầu của người sử dụng.</a:t>
            </a:r>
            <a:endParaRPr/>
          </a:p>
        </p:txBody>
      </p:sp>
    </p:spTree>
  </p:cSld>
  <p:clrMapOvr>
    <a:masterClrMapping/>
  </p:clrMapOvr>
  <p:transition advClick="0">
    <p:wheel spokes="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2"/>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Thiết kế hướng đối tượng</a:t>
            </a:r>
            <a:endParaRPr b="1" sz="4000"/>
          </a:p>
        </p:txBody>
      </p:sp>
      <p:sp>
        <p:nvSpPr>
          <p:cNvPr id="436" name="Google Shape;436;p42"/>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Các nguyên tắc thiết kế hướng đối tượng:</a:t>
            </a:r>
            <a:endParaRPr/>
          </a:p>
          <a:p>
            <a:pPr indent="-228600" lvl="1" marL="685800" rtl="0" algn="just">
              <a:lnSpc>
                <a:spcPct val="120000"/>
              </a:lnSpc>
              <a:spcBef>
                <a:spcPts val="600"/>
              </a:spcBef>
              <a:spcAft>
                <a:spcPts val="0"/>
              </a:spcAft>
              <a:buClr>
                <a:schemeClr val="dk1"/>
              </a:buClr>
              <a:buSzPts val="2400"/>
              <a:buChar char="•"/>
            </a:pPr>
            <a:r>
              <a:rPr b="1" lang="vi-VN" u="sng">
                <a:latin typeface="Arial"/>
                <a:ea typeface="Arial"/>
                <a:cs typeface="Arial"/>
                <a:sym typeface="Arial"/>
              </a:rPr>
              <a:t>S</a:t>
            </a:r>
            <a:r>
              <a:rPr lang="vi-VN">
                <a:latin typeface="Arial"/>
                <a:ea typeface="Arial"/>
                <a:cs typeface="Arial"/>
                <a:sym typeface="Arial"/>
              </a:rPr>
              <a:t>ingle Responsibility Principle</a:t>
            </a:r>
            <a:endParaRPr/>
          </a:p>
          <a:p>
            <a:pPr indent="-228600" lvl="1" marL="685800" rtl="0" algn="just">
              <a:lnSpc>
                <a:spcPct val="120000"/>
              </a:lnSpc>
              <a:spcBef>
                <a:spcPts val="600"/>
              </a:spcBef>
              <a:spcAft>
                <a:spcPts val="0"/>
              </a:spcAft>
              <a:buClr>
                <a:schemeClr val="dk1"/>
              </a:buClr>
              <a:buSzPts val="2400"/>
              <a:buChar char="•"/>
            </a:pPr>
            <a:r>
              <a:rPr b="1" lang="vi-VN" u="sng">
                <a:latin typeface="Arial"/>
                <a:ea typeface="Arial"/>
                <a:cs typeface="Arial"/>
                <a:sym typeface="Arial"/>
              </a:rPr>
              <a:t>O</a:t>
            </a:r>
            <a:r>
              <a:rPr lang="vi-VN">
                <a:latin typeface="Arial"/>
                <a:ea typeface="Arial"/>
                <a:cs typeface="Arial"/>
                <a:sym typeface="Arial"/>
              </a:rPr>
              <a:t>pen Closed Principle </a:t>
            </a:r>
            <a:endParaRPr/>
          </a:p>
          <a:p>
            <a:pPr indent="-228600" lvl="1" marL="685800" rtl="0" algn="just">
              <a:lnSpc>
                <a:spcPct val="120000"/>
              </a:lnSpc>
              <a:spcBef>
                <a:spcPts val="600"/>
              </a:spcBef>
              <a:spcAft>
                <a:spcPts val="0"/>
              </a:spcAft>
              <a:buClr>
                <a:schemeClr val="dk1"/>
              </a:buClr>
              <a:buSzPts val="2400"/>
              <a:buChar char="•"/>
            </a:pPr>
            <a:r>
              <a:rPr b="1" lang="vi-VN" u="sng">
                <a:latin typeface="Arial"/>
                <a:ea typeface="Arial"/>
                <a:cs typeface="Arial"/>
                <a:sym typeface="Arial"/>
              </a:rPr>
              <a:t>L</a:t>
            </a:r>
            <a:r>
              <a:rPr lang="vi-VN">
                <a:latin typeface="Arial"/>
                <a:ea typeface="Arial"/>
                <a:cs typeface="Arial"/>
                <a:sym typeface="Arial"/>
              </a:rPr>
              <a:t>iskov Substitution Principle</a:t>
            </a:r>
            <a:endParaRPr>
              <a:latin typeface="Arial"/>
              <a:ea typeface="Arial"/>
              <a:cs typeface="Arial"/>
              <a:sym typeface="Arial"/>
            </a:endParaRPr>
          </a:p>
          <a:p>
            <a:pPr indent="-228600" lvl="1" marL="685800" rtl="0" algn="just">
              <a:lnSpc>
                <a:spcPct val="120000"/>
              </a:lnSpc>
              <a:spcBef>
                <a:spcPts val="600"/>
              </a:spcBef>
              <a:spcAft>
                <a:spcPts val="0"/>
              </a:spcAft>
              <a:buClr>
                <a:schemeClr val="dk1"/>
              </a:buClr>
              <a:buSzPts val="2400"/>
              <a:buChar char="•"/>
            </a:pPr>
            <a:r>
              <a:rPr b="1" lang="vi-VN" u="sng">
                <a:latin typeface="Arial"/>
                <a:ea typeface="Arial"/>
                <a:cs typeface="Arial"/>
                <a:sym typeface="Arial"/>
              </a:rPr>
              <a:t>I</a:t>
            </a:r>
            <a:r>
              <a:rPr lang="vi-VN">
                <a:latin typeface="Arial"/>
                <a:ea typeface="Arial"/>
                <a:cs typeface="Arial"/>
                <a:sym typeface="Arial"/>
              </a:rPr>
              <a:t>nterface Segregation Principle </a:t>
            </a:r>
            <a:endParaRPr/>
          </a:p>
          <a:p>
            <a:pPr indent="-228600" lvl="1" marL="685800" rtl="0" algn="just">
              <a:lnSpc>
                <a:spcPct val="120000"/>
              </a:lnSpc>
              <a:spcBef>
                <a:spcPts val="600"/>
              </a:spcBef>
              <a:spcAft>
                <a:spcPts val="0"/>
              </a:spcAft>
              <a:buClr>
                <a:schemeClr val="dk1"/>
              </a:buClr>
              <a:buSzPts val="2400"/>
              <a:buChar char="•"/>
            </a:pPr>
            <a:r>
              <a:rPr b="1" lang="vi-VN" u="sng">
                <a:latin typeface="Arial"/>
                <a:ea typeface="Arial"/>
                <a:cs typeface="Arial"/>
                <a:sym typeface="Arial"/>
              </a:rPr>
              <a:t>D</a:t>
            </a:r>
            <a:r>
              <a:rPr lang="vi-VN">
                <a:latin typeface="Arial"/>
                <a:ea typeface="Arial"/>
                <a:cs typeface="Arial"/>
                <a:sym typeface="Arial"/>
              </a:rPr>
              <a:t>ependency Inversion Principle</a:t>
            </a:r>
            <a:endParaRPr/>
          </a:p>
          <a:p>
            <a:pPr indent="0" lvl="0" marL="0" rtl="0" algn="just">
              <a:lnSpc>
                <a:spcPct val="120000"/>
              </a:lnSpc>
              <a:spcBef>
                <a:spcPts val="600"/>
              </a:spcBef>
              <a:spcAft>
                <a:spcPts val="0"/>
              </a:spcAft>
              <a:buClr>
                <a:schemeClr val="dk1"/>
              </a:buClr>
              <a:buSzPts val="2800"/>
              <a:buNone/>
            </a:pPr>
            <a:r>
              <a:rPr lang="vi-VN">
                <a:latin typeface="Arial"/>
                <a:ea typeface="Arial"/>
                <a:cs typeface="Arial"/>
                <a:sym typeface="Arial"/>
              </a:rPr>
              <a:t>=&gt; Gọi tắ</a:t>
            </a:r>
            <a:r>
              <a:rPr lang="vi-VN"/>
              <a:t>t</a:t>
            </a:r>
            <a:r>
              <a:rPr lang="vi-VN">
                <a:latin typeface="Arial"/>
                <a:ea typeface="Arial"/>
                <a:cs typeface="Arial"/>
                <a:sym typeface="Arial"/>
              </a:rPr>
              <a:t> là </a:t>
            </a:r>
            <a:r>
              <a:rPr b="1" lang="vi-VN">
                <a:latin typeface="Arial"/>
                <a:ea typeface="Arial"/>
                <a:cs typeface="Arial"/>
                <a:sym typeface="Arial"/>
              </a:rPr>
              <a:t>SOLID</a:t>
            </a:r>
            <a:endParaRPr/>
          </a:p>
          <a:p>
            <a:pPr indent="0" lvl="0" marL="0" rtl="0" algn="just">
              <a:lnSpc>
                <a:spcPct val="120000"/>
              </a:lnSpc>
              <a:spcBef>
                <a:spcPts val="600"/>
              </a:spcBef>
              <a:spcAft>
                <a:spcPts val="0"/>
              </a:spcAft>
              <a:buClr>
                <a:schemeClr val="dk1"/>
              </a:buClr>
              <a:buSzPts val="2800"/>
              <a:buNone/>
            </a:pPr>
            <a:r>
              <a:t/>
            </a:r>
            <a:endParaRPr>
              <a:latin typeface="Arial"/>
              <a:ea typeface="Arial"/>
              <a:cs typeface="Arial"/>
              <a:sym typeface="Arial"/>
            </a:endParaRPr>
          </a:p>
        </p:txBody>
      </p:sp>
    </p:spTree>
  </p:cSld>
  <p:clrMapOvr>
    <a:masterClrMapping/>
  </p:clrMapOvr>
  <p:transition advClick="0">
    <p:wheel spokes="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3"/>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Lập trình hướng đối tượng</a:t>
            </a:r>
            <a:endParaRPr b="1" sz="4000"/>
          </a:p>
        </p:txBody>
      </p:sp>
      <p:sp>
        <p:nvSpPr>
          <p:cNvPr id="442" name="Google Shape;442;p43"/>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Tổ chức chương trình thành </a:t>
            </a:r>
            <a:r>
              <a:rPr lang="vi-VN">
                <a:solidFill>
                  <a:srgbClr val="0000FF"/>
                </a:solidFill>
                <a:latin typeface="Arial"/>
                <a:ea typeface="Arial"/>
                <a:cs typeface="Arial"/>
                <a:sym typeface="Arial"/>
              </a:rPr>
              <a:t>các Lớp </a:t>
            </a:r>
            <a:r>
              <a:rPr lang="vi-VN">
                <a:latin typeface="Arial"/>
                <a:ea typeface="Arial"/>
                <a:cs typeface="Arial"/>
                <a:sym typeface="Arial"/>
              </a:rPr>
              <a:t>(Lớp bao gồm dữ liệu và các phương thức xử lý dữ liệu).</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Các cấu trúc dữ liệu được thiết kế sao cho đặc tả được các đối tượng.</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Dữ liệu được bao bọc, che giấu và không cho phép các hàm ngoại lai truy nhập tự do.</a:t>
            </a:r>
            <a:endParaRPr/>
          </a:p>
        </p:txBody>
      </p:sp>
    </p:spTree>
  </p:cSld>
  <p:clrMapOvr>
    <a:masterClrMapping/>
  </p:clrMapOvr>
  <p:transition advClick="0">
    <p:wheel spokes="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4"/>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Lập trình hướng đối tượng</a:t>
            </a:r>
            <a:endParaRPr b="1" sz="4000"/>
          </a:p>
        </p:txBody>
      </p:sp>
      <p:sp>
        <p:nvSpPr>
          <p:cNvPr id="448" name="Google Shape;448;p44"/>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Các đối tượng trao đổi với nhau thông qua các hàm.</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Dễ dàng bổ sung dữ liệu và các hàm mới vào đối tượng khi cần thiết.</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Chương trình được thiết kế theo cách tiếp  cận Bottom – Up.</a:t>
            </a:r>
            <a:endParaRPr/>
          </a:p>
        </p:txBody>
      </p:sp>
    </p:spTree>
  </p:cSld>
  <p:clrMapOvr>
    <a:masterClrMapping/>
  </p:clrMapOvr>
  <p:transition advClick="0">
    <p:wheel spokes="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5"/>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Các ưu điểm của OOP</a:t>
            </a:r>
            <a:endParaRPr b="1" sz="4000"/>
          </a:p>
        </p:txBody>
      </p:sp>
      <p:sp>
        <p:nvSpPr>
          <p:cNvPr id="454" name="Google Shape;454;p45"/>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Tính kế thừa: </a:t>
            </a:r>
            <a:r>
              <a:rPr lang="vi-VN">
                <a:latin typeface="Arial"/>
                <a:ea typeface="Arial"/>
                <a:cs typeface="Arial"/>
                <a:sym typeface="Arial"/>
              </a:rPr>
              <a:t>loại bỏ những đoạn chương trình lặp lại và mở rộng khả năng sử dụng các lớp đã được xây dựng.</a:t>
            </a:r>
            <a:endParaRPr>
              <a:latin typeface="Arial"/>
              <a:ea typeface="Arial"/>
              <a:cs typeface="Arial"/>
              <a:sym typeface="Arial"/>
            </a:endParaRPr>
          </a:p>
          <a:p>
            <a:pPr indent="-50800" lvl="0" marL="228600" rtl="0" algn="just">
              <a:lnSpc>
                <a:spcPct val="120000"/>
              </a:lnSpc>
              <a:spcBef>
                <a:spcPts val="600"/>
              </a:spcBef>
              <a:spcAft>
                <a:spcPts val="0"/>
              </a:spcAft>
              <a:buClr>
                <a:schemeClr val="dk1"/>
              </a:buClr>
              <a:buSzPts val="2800"/>
              <a:buNone/>
            </a:pPr>
            <a:r>
              <a:t/>
            </a:r>
            <a:endParaRPr>
              <a:latin typeface="Arial"/>
              <a:ea typeface="Arial"/>
              <a:cs typeface="Arial"/>
              <a:sym typeface="Arial"/>
            </a:endParaRPr>
          </a:p>
          <a:p>
            <a:pPr indent="-228600" lvl="0" marL="228600" rtl="0" algn="just">
              <a:lnSpc>
                <a:spcPct val="120000"/>
              </a:lnSpc>
              <a:spcBef>
                <a:spcPts val="600"/>
              </a:spcBef>
              <a:spcAft>
                <a:spcPts val="0"/>
              </a:spcAft>
              <a:buClr>
                <a:srgbClr val="0000FF"/>
              </a:buClr>
              <a:buSzPts val="2800"/>
              <a:buChar char="•"/>
            </a:pPr>
            <a:r>
              <a:rPr lang="vi-VN">
                <a:solidFill>
                  <a:srgbClr val="0000FF"/>
                </a:solidFill>
                <a:latin typeface="Arial"/>
                <a:ea typeface="Arial"/>
                <a:cs typeface="Arial"/>
                <a:sym typeface="Arial"/>
              </a:rPr>
              <a:t>Tính đóng gói, che dấu thông tin: </a:t>
            </a:r>
            <a:r>
              <a:rPr lang="vi-VN">
                <a:latin typeface="Arial"/>
                <a:ea typeface="Arial"/>
                <a:cs typeface="Arial"/>
                <a:sym typeface="Arial"/>
              </a:rPr>
              <a:t>chương trình không bị thay đổi </a:t>
            </a:r>
            <a:r>
              <a:rPr lang="vi-VN"/>
              <a:t>bởi</a:t>
            </a:r>
            <a:r>
              <a:rPr lang="vi-VN">
                <a:latin typeface="Arial"/>
                <a:ea typeface="Arial"/>
                <a:cs typeface="Arial"/>
                <a:sym typeface="Arial"/>
              </a:rPr>
              <a:t> những đoạn chương trình khác.  </a:t>
            </a:r>
            <a:endParaRPr/>
          </a:p>
        </p:txBody>
      </p:sp>
    </p:spTree>
  </p:cSld>
  <p:clrMapOvr>
    <a:masterClrMapping/>
  </p:clrMapOvr>
  <p:transition advClick="0">
    <p:wheel spokes="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6"/>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Các ưu điểm của OOP</a:t>
            </a:r>
            <a:endParaRPr b="1" sz="4000"/>
          </a:p>
        </p:txBody>
      </p:sp>
      <p:sp>
        <p:nvSpPr>
          <p:cNvPr id="460" name="Google Shape;460;p46"/>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vi-VN">
                <a:solidFill>
                  <a:srgbClr val="0000FF"/>
                </a:solidFill>
                <a:latin typeface="Arial"/>
                <a:ea typeface="Arial"/>
                <a:cs typeface="Arial"/>
                <a:sym typeface="Arial"/>
              </a:rPr>
              <a:t>Mô phỏng thế giới thực tốt hơn: </a:t>
            </a:r>
            <a:r>
              <a:rPr lang="vi-VN">
                <a:latin typeface="Arial"/>
                <a:ea typeface="Arial"/>
                <a:cs typeface="Arial"/>
                <a:sym typeface="Arial"/>
              </a:rPr>
              <a:t>ánh xạ các đối tượng của bài toán vào đối tượng của chương trình.</a:t>
            </a:r>
            <a:endParaRPr>
              <a:latin typeface="Arial"/>
              <a:ea typeface="Arial"/>
              <a:cs typeface="Arial"/>
              <a:sym typeface="Arial"/>
            </a:endParaRPr>
          </a:p>
          <a:p>
            <a:pPr indent="-50800" lvl="0" marL="228600" rtl="0" algn="just">
              <a:lnSpc>
                <a:spcPct val="120000"/>
              </a:lnSpc>
              <a:spcBef>
                <a:spcPts val="600"/>
              </a:spcBef>
              <a:spcAft>
                <a:spcPts val="0"/>
              </a:spcAft>
              <a:buClr>
                <a:schemeClr val="dk1"/>
              </a:buClr>
              <a:buSzPts val="2800"/>
              <a:buNone/>
            </a:pPr>
            <a:r>
              <a:t/>
            </a:r>
            <a:endParaRPr>
              <a:latin typeface="Arial"/>
              <a:ea typeface="Arial"/>
              <a:cs typeface="Arial"/>
              <a:sym typeface="Arial"/>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Hệ thống hướng đối tượng dễ mở rộng, nâng cấp thành hệ thống lớn hơn.</a:t>
            </a:r>
            <a:endParaRPr/>
          </a:p>
        </p:txBody>
      </p:sp>
    </p:spTree>
  </p:cSld>
  <p:clrMapOvr>
    <a:masterClrMapping/>
  </p:clrMapOvr>
  <p:transition advClick="0">
    <p:wheel spokes="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7"/>
          <p:cNvSpPr txBox="1"/>
          <p:nvPr>
            <p:ph type="title"/>
          </p:nvPr>
        </p:nvSpPr>
        <p:spPr>
          <a:xfrm>
            <a:off x="1981201" y="152400"/>
            <a:ext cx="8686799" cy="718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Q &amp; A</a:t>
            </a:r>
            <a:endParaRPr/>
          </a:p>
        </p:txBody>
      </p:sp>
      <p:grpSp>
        <p:nvGrpSpPr>
          <p:cNvPr id="469" name="Google Shape;469;p47"/>
          <p:cNvGrpSpPr/>
          <p:nvPr/>
        </p:nvGrpSpPr>
        <p:grpSpPr>
          <a:xfrm>
            <a:off x="4062640" y="1143000"/>
            <a:ext cx="4471760" cy="5486400"/>
            <a:chOff x="2208" y="768"/>
            <a:chExt cx="1170" cy="2517"/>
          </a:xfrm>
        </p:grpSpPr>
        <p:sp>
          <p:nvSpPr>
            <p:cNvPr id="470" name="Google Shape;470;p47"/>
            <p:cNvSpPr/>
            <p:nvPr/>
          </p:nvSpPr>
          <p:spPr>
            <a:xfrm>
              <a:off x="2208" y="768"/>
              <a:ext cx="1170" cy="25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47"/>
            <p:cNvSpPr/>
            <p:nvPr/>
          </p:nvSpPr>
          <p:spPr>
            <a:xfrm>
              <a:off x="2582" y="1093"/>
              <a:ext cx="457" cy="507"/>
            </a:xfrm>
            <a:custGeom>
              <a:rect b="b" l="l" r="r" t="t"/>
              <a:pathLst>
                <a:path extrusionOk="0" h="507" w="45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47"/>
            <p:cNvSpPr/>
            <p:nvPr/>
          </p:nvSpPr>
          <p:spPr>
            <a:xfrm>
              <a:off x="2210" y="963"/>
              <a:ext cx="526" cy="813"/>
            </a:xfrm>
            <a:custGeom>
              <a:rect b="b" l="l" r="r" t="t"/>
              <a:pathLst>
                <a:path extrusionOk="0" h="813" w="526">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47"/>
            <p:cNvSpPr/>
            <p:nvPr/>
          </p:nvSpPr>
          <p:spPr>
            <a:xfrm>
              <a:off x="2706" y="1637"/>
              <a:ext cx="275" cy="763"/>
            </a:xfrm>
            <a:custGeom>
              <a:rect b="b" l="l" r="r" t="t"/>
              <a:pathLst>
                <a:path extrusionOk="0" h="763" w="275">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47"/>
            <p:cNvSpPr/>
            <p:nvPr/>
          </p:nvSpPr>
          <p:spPr>
            <a:xfrm>
              <a:off x="2833" y="1658"/>
              <a:ext cx="420" cy="586"/>
            </a:xfrm>
            <a:custGeom>
              <a:rect b="b" l="l" r="r" t="t"/>
              <a:pathLst>
                <a:path extrusionOk="0" h="586" w="420">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p47"/>
            <p:cNvSpPr/>
            <p:nvPr/>
          </p:nvSpPr>
          <p:spPr>
            <a:xfrm>
              <a:off x="2866" y="2322"/>
              <a:ext cx="511" cy="947"/>
            </a:xfrm>
            <a:custGeom>
              <a:rect b="b" l="l" r="r" t="t"/>
              <a:pathLst>
                <a:path extrusionOk="0" h="947" w="511">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47"/>
            <p:cNvSpPr/>
            <p:nvPr/>
          </p:nvSpPr>
          <p:spPr>
            <a:xfrm>
              <a:off x="2545" y="2320"/>
              <a:ext cx="344" cy="965"/>
            </a:xfrm>
            <a:custGeom>
              <a:rect b="b" l="l" r="r" t="t"/>
              <a:pathLst>
                <a:path extrusionOk="0" h="965" w="344">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p47"/>
            <p:cNvSpPr/>
            <p:nvPr/>
          </p:nvSpPr>
          <p:spPr>
            <a:xfrm>
              <a:off x="2954" y="770"/>
              <a:ext cx="170" cy="198"/>
            </a:xfrm>
            <a:custGeom>
              <a:rect b="b" l="l" r="r" t="t"/>
              <a:pathLst>
                <a:path extrusionOk="0" h="198" w="170">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8" name="Google Shape;478;p47"/>
            <p:cNvSpPr/>
            <p:nvPr/>
          </p:nvSpPr>
          <p:spPr>
            <a:xfrm>
              <a:off x="2913" y="1001"/>
              <a:ext cx="53" cy="54"/>
            </a:xfrm>
            <a:custGeom>
              <a:rect b="b" l="l" r="r" t="t"/>
              <a:pathLst>
                <a:path extrusionOk="0" h="54" w="53">
                  <a:moveTo>
                    <a:pt x="53" y="3"/>
                  </a:moveTo>
                  <a:lnTo>
                    <a:pt x="26" y="0"/>
                  </a:lnTo>
                  <a:lnTo>
                    <a:pt x="8" y="20"/>
                  </a:lnTo>
                  <a:lnTo>
                    <a:pt x="0" y="51"/>
                  </a:lnTo>
                  <a:lnTo>
                    <a:pt x="26" y="54"/>
                  </a:lnTo>
                  <a:lnTo>
                    <a:pt x="48" y="40"/>
                  </a:lnTo>
                  <a:lnTo>
                    <a:pt x="53" y="3"/>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advClick="0">
    <p:wheel spokes="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27f2ee33764_0_0"/>
          <p:cNvSpPr txBox="1"/>
          <p:nvPr>
            <p:ph type="title"/>
          </p:nvPr>
        </p:nvSpPr>
        <p:spPr>
          <a:xfrm>
            <a:off x="1774800" y="0"/>
            <a:ext cx="7064400" cy="155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vi-VN"/>
              <a:t>Bài tập</a:t>
            </a:r>
            <a:endParaRPr/>
          </a:p>
        </p:txBody>
      </p:sp>
      <p:sp>
        <p:nvSpPr>
          <p:cNvPr id="485" name="Google Shape;485;g27f2ee33764_0_0"/>
          <p:cNvSpPr txBox="1"/>
          <p:nvPr>
            <p:ph idx="1" type="body"/>
          </p:nvPr>
        </p:nvSpPr>
        <p:spPr>
          <a:xfrm>
            <a:off x="936625" y="1428750"/>
            <a:ext cx="9636000" cy="42066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rPr b="1" lang="vi-VN"/>
              <a:t>Bài 1:</a:t>
            </a:r>
            <a:r>
              <a:rPr lang="vi-VN"/>
              <a:t> Thực hiện các yêu cầu sau</a:t>
            </a:r>
            <a:endParaRPr/>
          </a:p>
          <a:p>
            <a:pPr indent="-406400" lvl="0" marL="457200" rtl="0" algn="l">
              <a:spcBef>
                <a:spcPts val="1000"/>
              </a:spcBef>
              <a:spcAft>
                <a:spcPts val="0"/>
              </a:spcAft>
              <a:buSzPts val="2800"/>
              <a:buChar char="+"/>
            </a:pPr>
            <a:r>
              <a:rPr lang="vi-VN"/>
              <a:t>Xây dựng các thuộc tính các method của lớp người</a:t>
            </a:r>
            <a:endParaRPr/>
          </a:p>
          <a:p>
            <a:pPr indent="-406400" lvl="0" marL="457200" rtl="0" algn="l">
              <a:spcBef>
                <a:spcPts val="0"/>
              </a:spcBef>
              <a:spcAft>
                <a:spcPts val="0"/>
              </a:spcAft>
              <a:buSzPts val="2800"/>
              <a:buChar char="+"/>
            </a:pPr>
            <a:r>
              <a:rPr lang="vi-VN"/>
              <a:t>Xây dựng lớp sinh viên được thừa kế từ lớp người. xác định các thuộc tính, method</a:t>
            </a:r>
            <a:endParaRPr/>
          </a:p>
          <a:p>
            <a:pPr indent="-406400" lvl="0" marL="457200" rtl="0" algn="l">
              <a:spcBef>
                <a:spcPts val="0"/>
              </a:spcBef>
              <a:spcAft>
                <a:spcPts val="0"/>
              </a:spcAft>
              <a:buSzPts val="2800"/>
              <a:buChar char="+"/>
            </a:pPr>
            <a:r>
              <a:rPr lang="vi-VN"/>
              <a:t>Xây dựng lớp kỹ sư được thừa kế từ lớp người. Xác định các thuộc tính, method</a:t>
            </a:r>
            <a:endParaRPr/>
          </a:p>
          <a:p>
            <a:pPr indent="0" lvl="0" marL="457200" rtl="0" algn="l">
              <a:spcBef>
                <a:spcPts val="1000"/>
              </a:spcBef>
              <a:spcAft>
                <a:spcPts val="0"/>
              </a:spcAft>
              <a:buNone/>
            </a:pPr>
            <a:r>
              <a:rPr b="1" lang="vi-VN"/>
              <a:t>Bài 2:</a:t>
            </a:r>
            <a:r>
              <a:rPr lang="vi-VN"/>
              <a:t> Đội dự án PM cần xây dựng phần mềm toán hình học phẳng đa giác(Tam giác, tứ giác, hình vuông, hình chữ nhật). Xác định các lớp và các thuộc tính, method cần thiết cho phần mềm</a:t>
            </a:r>
            <a:endParaRPr/>
          </a:p>
          <a:p>
            <a:pPr indent="0" lvl="0" marL="0" rtl="0" algn="l">
              <a:spcBef>
                <a:spcPts val="1000"/>
              </a:spcBef>
              <a:spcAft>
                <a:spcPts val="0"/>
              </a:spcAft>
              <a:buNone/>
            </a:pPr>
            <a:r>
              <a:t/>
            </a:r>
            <a:endParaRPr/>
          </a:p>
        </p:txBody>
      </p:sp>
      <p:sp>
        <p:nvSpPr>
          <p:cNvPr id="486" name="Google Shape;486;g27f2ee33764_0_0"/>
          <p:cNvSpPr txBox="1"/>
          <p:nvPr>
            <p:ph idx="12" type="sldNum"/>
          </p:nvPr>
        </p:nvSpPr>
        <p:spPr>
          <a:xfrm>
            <a:off x="8839200" y="6629400"/>
            <a:ext cx="2844900" cy="228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Lập trình không có cấu trúc</a:t>
            </a:r>
            <a:endParaRPr b="1" sz="4000"/>
          </a:p>
        </p:txBody>
      </p:sp>
      <p:sp>
        <p:nvSpPr>
          <p:cNvPr id="124" name="Google Shape;124;p5"/>
          <p:cNvSpPr/>
          <p:nvPr/>
        </p:nvSpPr>
        <p:spPr>
          <a:xfrm>
            <a:off x="2057400" y="914400"/>
            <a:ext cx="8382000" cy="57150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40000"/>
              </a:lnSpc>
              <a:spcBef>
                <a:spcPts val="0"/>
              </a:spcBef>
              <a:spcAft>
                <a:spcPts val="0"/>
              </a:spcAft>
              <a:buClr>
                <a:srgbClr val="0000FF"/>
              </a:buClr>
              <a:buSzPts val="3000"/>
              <a:buFont typeface="Noto Sans Symbols"/>
              <a:buChar char="❖"/>
            </a:pPr>
            <a:r>
              <a:rPr b="1" lang="vi-VN" sz="3000">
                <a:solidFill>
                  <a:srgbClr val="0000FF"/>
                </a:solidFill>
                <a:latin typeface="Arial"/>
                <a:ea typeface="Arial"/>
                <a:cs typeface="Arial"/>
                <a:sym typeface="Arial"/>
              </a:rPr>
              <a:t> Ví dụ:</a:t>
            </a:r>
            <a:endParaRPr/>
          </a:p>
          <a:p>
            <a:pPr indent="-285750" lvl="1" marL="742950" marR="0" rtl="0" algn="l">
              <a:lnSpc>
                <a:spcPct val="110000"/>
              </a:lnSpc>
              <a:spcBef>
                <a:spcPts val="860"/>
              </a:spcBef>
              <a:spcAft>
                <a:spcPts val="0"/>
              </a:spcAft>
              <a:buClr>
                <a:schemeClr val="dk1"/>
              </a:buClr>
              <a:buSzPts val="2800"/>
              <a:buFont typeface="Arial"/>
              <a:buNone/>
            </a:pPr>
            <a:r>
              <a:rPr b="0" i="0" lang="vi-VN" sz="2800" u="none" cap="none" strike="noStrike">
                <a:solidFill>
                  <a:schemeClr val="dk1"/>
                </a:solidFill>
                <a:latin typeface="Arial"/>
                <a:ea typeface="Arial"/>
                <a:cs typeface="Arial"/>
                <a:sym typeface="Arial"/>
              </a:rPr>
              <a:t>	10    k =1</a:t>
            </a:r>
            <a:endParaRPr/>
          </a:p>
          <a:p>
            <a:pPr indent="-285750" lvl="1" marL="742950" marR="0" rtl="0" algn="l">
              <a:lnSpc>
                <a:spcPct val="105000"/>
              </a:lnSpc>
              <a:spcBef>
                <a:spcPts val="560"/>
              </a:spcBef>
              <a:spcAft>
                <a:spcPts val="0"/>
              </a:spcAft>
              <a:buClr>
                <a:schemeClr val="dk1"/>
              </a:buClr>
              <a:buSzPts val="2800"/>
              <a:buFont typeface="Arial"/>
              <a:buNone/>
            </a:pPr>
            <a:r>
              <a:rPr b="0" i="0" lang="vi-VN" sz="2800" u="none" cap="none" strike="noStrike">
                <a:solidFill>
                  <a:schemeClr val="dk1"/>
                </a:solidFill>
                <a:latin typeface="Arial"/>
                <a:ea typeface="Arial"/>
                <a:cs typeface="Arial"/>
                <a:sym typeface="Arial"/>
              </a:rPr>
              <a:t>	20    </a:t>
            </a:r>
            <a:r>
              <a:rPr b="0" i="0" lang="vi-VN" sz="2800" u="none" cap="none" strike="noStrike">
                <a:solidFill>
                  <a:srgbClr val="FF0303"/>
                </a:solidFill>
                <a:latin typeface="Arial"/>
                <a:ea typeface="Arial"/>
                <a:cs typeface="Arial"/>
                <a:sym typeface="Arial"/>
              </a:rPr>
              <a:t>gosub 100</a:t>
            </a:r>
            <a:endParaRPr/>
          </a:p>
          <a:p>
            <a:pPr indent="-285750" lvl="1" marL="742950" marR="0" rtl="0" algn="l">
              <a:lnSpc>
                <a:spcPct val="105000"/>
              </a:lnSpc>
              <a:spcBef>
                <a:spcPts val="560"/>
              </a:spcBef>
              <a:spcAft>
                <a:spcPts val="0"/>
              </a:spcAft>
              <a:buClr>
                <a:schemeClr val="dk1"/>
              </a:buClr>
              <a:buSzPts val="2800"/>
              <a:buFont typeface="Arial"/>
              <a:buNone/>
            </a:pPr>
            <a:r>
              <a:rPr b="0" i="0" lang="vi-VN" sz="2800" u="none" cap="none" strike="noStrike">
                <a:solidFill>
                  <a:schemeClr val="dk1"/>
                </a:solidFill>
                <a:latin typeface="Arial"/>
                <a:ea typeface="Arial"/>
                <a:cs typeface="Arial"/>
                <a:sym typeface="Arial"/>
              </a:rPr>
              <a:t>	30    </a:t>
            </a:r>
            <a:r>
              <a:rPr b="0" i="0" lang="vi-VN" sz="2800" u="none" cap="none" strike="noStrike">
                <a:solidFill>
                  <a:srgbClr val="0000FF"/>
                </a:solidFill>
                <a:latin typeface="Arial"/>
                <a:ea typeface="Arial"/>
                <a:cs typeface="Arial"/>
                <a:sym typeface="Arial"/>
              </a:rPr>
              <a:t>if</a:t>
            </a:r>
            <a:r>
              <a:rPr b="0" i="0" lang="vi-VN" sz="2800" u="none" cap="none" strike="noStrike">
                <a:solidFill>
                  <a:schemeClr val="dk1"/>
                </a:solidFill>
                <a:latin typeface="Arial"/>
                <a:ea typeface="Arial"/>
                <a:cs typeface="Arial"/>
                <a:sym typeface="Arial"/>
              </a:rPr>
              <a:t> y &gt; 120 </a:t>
            </a:r>
            <a:r>
              <a:rPr b="0" i="0" lang="vi-VN" sz="2800" u="none" cap="none" strike="noStrike">
                <a:solidFill>
                  <a:srgbClr val="FF0303"/>
                </a:solidFill>
                <a:latin typeface="Arial"/>
                <a:ea typeface="Arial"/>
                <a:cs typeface="Arial"/>
                <a:sym typeface="Arial"/>
              </a:rPr>
              <a:t>goto 60</a:t>
            </a:r>
            <a:endParaRPr/>
          </a:p>
          <a:p>
            <a:pPr indent="-285750" lvl="1" marL="742950" marR="0" rtl="0" algn="l">
              <a:lnSpc>
                <a:spcPct val="105000"/>
              </a:lnSpc>
              <a:spcBef>
                <a:spcPts val="560"/>
              </a:spcBef>
              <a:spcAft>
                <a:spcPts val="0"/>
              </a:spcAft>
              <a:buClr>
                <a:schemeClr val="dk1"/>
              </a:buClr>
              <a:buSzPts val="2800"/>
              <a:buFont typeface="Arial"/>
              <a:buNone/>
            </a:pPr>
            <a:r>
              <a:rPr b="0" i="0" lang="vi-VN" sz="2800" u="none" cap="none" strike="noStrike">
                <a:solidFill>
                  <a:schemeClr val="dk1"/>
                </a:solidFill>
                <a:latin typeface="Arial"/>
                <a:ea typeface="Arial"/>
                <a:cs typeface="Arial"/>
                <a:sym typeface="Arial"/>
              </a:rPr>
              <a:t>	40    k = k+1</a:t>
            </a:r>
            <a:endParaRPr/>
          </a:p>
          <a:p>
            <a:pPr indent="-285750" lvl="1" marL="742950" marR="0" rtl="0" algn="l">
              <a:lnSpc>
                <a:spcPct val="105000"/>
              </a:lnSpc>
              <a:spcBef>
                <a:spcPts val="560"/>
              </a:spcBef>
              <a:spcAft>
                <a:spcPts val="0"/>
              </a:spcAft>
              <a:buClr>
                <a:schemeClr val="dk1"/>
              </a:buClr>
              <a:buSzPts val="2800"/>
              <a:buFont typeface="Arial"/>
              <a:buNone/>
            </a:pPr>
            <a:r>
              <a:rPr b="0" i="0" lang="vi-VN" sz="2800" u="none" cap="none" strike="noStrike">
                <a:solidFill>
                  <a:schemeClr val="dk1"/>
                </a:solidFill>
                <a:latin typeface="Arial"/>
                <a:ea typeface="Arial"/>
                <a:cs typeface="Arial"/>
                <a:sym typeface="Arial"/>
              </a:rPr>
              <a:t>	50    </a:t>
            </a:r>
            <a:r>
              <a:rPr b="0" i="0" lang="vi-VN" sz="2800" u="none" cap="none" strike="noStrike">
                <a:solidFill>
                  <a:srgbClr val="FF0303"/>
                </a:solidFill>
                <a:latin typeface="Arial"/>
                <a:ea typeface="Arial"/>
                <a:cs typeface="Arial"/>
                <a:sym typeface="Arial"/>
              </a:rPr>
              <a:t>goto 20</a:t>
            </a:r>
            <a:endParaRPr/>
          </a:p>
          <a:p>
            <a:pPr indent="-285750" lvl="1" marL="742950" marR="0" rtl="0" algn="l">
              <a:lnSpc>
                <a:spcPct val="105000"/>
              </a:lnSpc>
              <a:spcBef>
                <a:spcPts val="560"/>
              </a:spcBef>
              <a:spcAft>
                <a:spcPts val="0"/>
              </a:spcAft>
              <a:buClr>
                <a:schemeClr val="dk1"/>
              </a:buClr>
              <a:buSzPts val="2800"/>
              <a:buFont typeface="Arial"/>
              <a:buNone/>
            </a:pPr>
            <a:r>
              <a:rPr b="0" i="0" lang="vi-VN" sz="2800" u="none" cap="none" strike="noStrike">
                <a:solidFill>
                  <a:schemeClr val="dk1"/>
                </a:solidFill>
                <a:latin typeface="Arial"/>
                <a:ea typeface="Arial"/>
                <a:cs typeface="Arial"/>
                <a:sym typeface="Arial"/>
              </a:rPr>
              <a:t>	60    </a:t>
            </a:r>
            <a:r>
              <a:rPr b="0" i="0" lang="vi-VN" sz="2800" u="none" cap="none" strike="noStrike">
                <a:solidFill>
                  <a:srgbClr val="0000FF"/>
                </a:solidFill>
                <a:latin typeface="Arial"/>
                <a:ea typeface="Arial"/>
                <a:cs typeface="Arial"/>
                <a:sym typeface="Arial"/>
              </a:rPr>
              <a:t>print</a:t>
            </a:r>
            <a:r>
              <a:rPr b="0" i="0" lang="vi-VN" sz="2800" u="none" cap="none" strike="noStrike">
                <a:solidFill>
                  <a:schemeClr val="dk1"/>
                </a:solidFill>
                <a:latin typeface="Arial"/>
                <a:ea typeface="Arial"/>
                <a:cs typeface="Arial"/>
                <a:sym typeface="Arial"/>
              </a:rPr>
              <a:t> k, y</a:t>
            </a:r>
            <a:endParaRPr/>
          </a:p>
          <a:p>
            <a:pPr indent="-285750" lvl="1" marL="742950" marR="0" rtl="0" algn="l">
              <a:lnSpc>
                <a:spcPct val="105000"/>
              </a:lnSpc>
              <a:spcBef>
                <a:spcPts val="560"/>
              </a:spcBef>
              <a:spcAft>
                <a:spcPts val="0"/>
              </a:spcAft>
              <a:buClr>
                <a:schemeClr val="dk1"/>
              </a:buClr>
              <a:buSzPts val="2800"/>
              <a:buFont typeface="Arial"/>
              <a:buNone/>
            </a:pPr>
            <a:r>
              <a:rPr b="0" i="0" lang="vi-VN" sz="2800" u="none" cap="none" strike="noStrike">
                <a:solidFill>
                  <a:schemeClr val="dk1"/>
                </a:solidFill>
                <a:latin typeface="Arial"/>
                <a:ea typeface="Arial"/>
                <a:cs typeface="Arial"/>
                <a:sym typeface="Arial"/>
              </a:rPr>
              <a:t>	70    </a:t>
            </a:r>
            <a:r>
              <a:rPr b="0" i="0" lang="vi-VN" sz="2800" u="none" cap="none" strike="noStrike">
                <a:solidFill>
                  <a:srgbClr val="0000FF"/>
                </a:solidFill>
                <a:latin typeface="Arial"/>
                <a:ea typeface="Arial"/>
                <a:cs typeface="Arial"/>
                <a:sym typeface="Arial"/>
              </a:rPr>
              <a:t>stop</a:t>
            </a:r>
            <a:endParaRPr/>
          </a:p>
          <a:p>
            <a:pPr indent="-285750" lvl="1" marL="742950" marR="0" rtl="0" algn="l">
              <a:lnSpc>
                <a:spcPct val="105000"/>
              </a:lnSpc>
              <a:spcBef>
                <a:spcPts val="560"/>
              </a:spcBef>
              <a:spcAft>
                <a:spcPts val="0"/>
              </a:spcAft>
              <a:buClr>
                <a:schemeClr val="dk1"/>
              </a:buClr>
              <a:buSzPts val="2800"/>
              <a:buFont typeface="Arial"/>
              <a:buNone/>
            </a:pPr>
            <a:r>
              <a:rPr b="0" i="0" lang="vi-VN" sz="2800" u="none" cap="none" strike="noStrike">
                <a:solidFill>
                  <a:schemeClr val="dk1"/>
                </a:solidFill>
                <a:latin typeface="Arial"/>
                <a:ea typeface="Arial"/>
                <a:cs typeface="Arial"/>
                <a:sym typeface="Arial"/>
              </a:rPr>
              <a:t>	100  y = 3*k*k + 7*k-3</a:t>
            </a:r>
            <a:endParaRPr/>
          </a:p>
          <a:p>
            <a:pPr indent="-285750" lvl="1" marL="742950" marR="0" rtl="0" algn="l">
              <a:lnSpc>
                <a:spcPct val="105000"/>
              </a:lnSpc>
              <a:spcBef>
                <a:spcPts val="560"/>
              </a:spcBef>
              <a:spcAft>
                <a:spcPts val="0"/>
              </a:spcAft>
              <a:buClr>
                <a:schemeClr val="dk1"/>
              </a:buClr>
              <a:buSzPts val="2800"/>
              <a:buFont typeface="Arial"/>
              <a:buNone/>
            </a:pPr>
            <a:r>
              <a:rPr b="0" i="0" lang="vi-VN" sz="2800" u="none" cap="none" strike="noStrike">
                <a:solidFill>
                  <a:schemeClr val="dk1"/>
                </a:solidFill>
                <a:latin typeface="Arial"/>
                <a:ea typeface="Arial"/>
                <a:cs typeface="Arial"/>
                <a:sym typeface="Arial"/>
              </a:rPr>
              <a:t>	110  </a:t>
            </a:r>
            <a:r>
              <a:rPr b="0" i="0" lang="vi-VN" sz="2800" u="none" cap="none" strike="noStrike">
                <a:solidFill>
                  <a:srgbClr val="0000FF"/>
                </a:solidFill>
                <a:latin typeface="Arial"/>
                <a:ea typeface="Arial"/>
                <a:cs typeface="Arial"/>
                <a:sym typeface="Arial"/>
              </a:rPr>
              <a:t>return</a:t>
            </a:r>
            <a:endParaRPr b="0" i="0" sz="2800" u="none" cap="none" strike="noStrike">
              <a:solidFill>
                <a:schemeClr val="dk1"/>
              </a:solidFill>
              <a:latin typeface="Arial"/>
              <a:ea typeface="Arial"/>
              <a:cs typeface="Arial"/>
              <a:sym typeface="Arial"/>
            </a:endParaRPr>
          </a:p>
        </p:txBody>
      </p:sp>
    </p:spTree>
  </p:cSld>
  <p:clrMapOvr>
    <a:masterClrMapping/>
  </p:clrMapOvr>
  <p:transition advClick="0">
    <p:wheel spokes="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Lập trình có cấu trúc</a:t>
            </a:r>
            <a:endParaRPr b="1" sz="4000"/>
          </a:p>
        </p:txBody>
      </p:sp>
      <p:sp>
        <p:nvSpPr>
          <p:cNvPr id="133" name="Google Shape;133;p6"/>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Tổ chức phân chia chương trình thành các </a:t>
            </a:r>
            <a:r>
              <a:rPr lang="vi-VN">
                <a:solidFill>
                  <a:srgbClr val="0000FF"/>
                </a:solidFill>
                <a:latin typeface="Arial"/>
                <a:ea typeface="Arial"/>
                <a:cs typeface="Arial"/>
                <a:sym typeface="Arial"/>
              </a:rPr>
              <a:t>chương trình con </a:t>
            </a:r>
            <a:r>
              <a:rPr lang="vi-VN">
                <a:latin typeface="Arial"/>
                <a:ea typeface="Arial"/>
                <a:cs typeface="Arial"/>
                <a:sym typeface="Arial"/>
              </a:rPr>
              <a:t>(hàm/thủ tục). 🡪Vì vậy còn được gọi là </a:t>
            </a:r>
            <a:r>
              <a:rPr lang="vi-VN">
                <a:solidFill>
                  <a:srgbClr val="FF0000"/>
                </a:solidFill>
                <a:latin typeface="Arial"/>
                <a:ea typeface="Arial"/>
                <a:cs typeface="Arial"/>
                <a:sym typeface="Arial"/>
              </a:rPr>
              <a:t>“Lập trình thủ tục”</a:t>
            </a:r>
            <a:r>
              <a:rPr lang="vi-VN">
                <a:latin typeface="Arial"/>
                <a:ea typeface="Arial"/>
                <a:cs typeface="Arial"/>
                <a:sym typeface="Arial"/>
              </a:rPr>
              <a:t>.</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Mỗi chương trình con đảm nhận xử lý một công việc nhỏ hay một nhóm công việc trong toàn bộ hệ thống.</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Việc trao đổi dữ liệu giữa các chương trình con được thực hiện thông qua các </a:t>
            </a:r>
            <a:r>
              <a:rPr lang="vi-VN">
                <a:solidFill>
                  <a:srgbClr val="0000FF"/>
                </a:solidFill>
                <a:latin typeface="Arial"/>
                <a:ea typeface="Arial"/>
                <a:cs typeface="Arial"/>
                <a:sym typeface="Arial"/>
              </a:rPr>
              <a:t>đối số của hàm </a:t>
            </a:r>
            <a:r>
              <a:rPr lang="vi-VN">
                <a:latin typeface="Arial"/>
                <a:ea typeface="Arial"/>
                <a:cs typeface="Arial"/>
                <a:sym typeface="Arial"/>
              </a:rPr>
              <a:t>và các </a:t>
            </a:r>
            <a:r>
              <a:rPr lang="vi-VN">
                <a:solidFill>
                  <a:srgbClr val="0000FF"/>
                </a:solidFill>
                <a:latin typeface="Arial"/>
                <a:ea typeface="Arial"/>
                <a:cs typeface="Arial"/>
                <a:sym typeface="Arial"/>
              </a:rPr>
              <a:t>biến toàn cục</a:t>
            </a:r>
            <a:r>
              <a:rPr lang="vi-VN">
                <a:latin typeface="Arial"/>
                <a:ea typeface="Arial"/>
                <a:cs typeface="Arial"/>
                <a:sym typeface="Arial"/>
              </a:rPr>
              <a:t>.</a:t>
            </a:r>
            <a:endParaRPr/>
          </a:p>
        </p:txBody>
      </p:sp>
    </p:spTree>
  </p:cSld>
  <p:clrMapOvr>
    <a:masterClrMapping/>
  </p:clrMapOvr>
  <p:transition advClick="0">
    <p:wheel spokes="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 calcmode="lin" valueType="num">
                                      <p:cBhvr additive="base">
                                        <p:cTn dur="500"/>
                                        <p:tgtEl>
                                          <p:spTgt spid="13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 calcmode="lin" valueType="num">
                                      <p:cBhvr additive="base">
                                        <p:cTn dur="500"/>
                                        <p:tgtEl>
                                          <p:spTgt spid="13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 calcmode="lin" valueType="num">
                                      <p:cBhvr additive="base">
                                        <p:cTn dur="500"/>
                                        <p:tgtEl>
                                          <p:spTgt spid="13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Lập trình có cấu trúc</a:t>
            </a:r>
            <a:endParaRPr b="1" sz="4000"/>
          </a:p>
        </p:txBody>
      </p:sp>
      <p:sp>
        <p:nvSpPr>
          <p:cNvPr id="142" name="Google Shape;142;p7"/>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Sử dụng các lệnh có cấu trúc: </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for, do, while, if then else...</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Các ngôn ngữ như Pascal, C.</a:t>
            </a:r>
            <a:endParaRPr/>
          </a:p>
          <a:p>
            <a:pPr indent="-228600" lvl="0" marL="228600" rtl="0" algn="just">
              <a:lnSpc>
                <a:spcPct val="120000"/>
              </a:lnSpc>
              <a:spcBef>
                <a:spcPts val="600"/>
              </a:spcBef>
              <a:spcAft>
                <a:spcPts val="0"/>
              </a:spcAft>
              <a:buClr>
                <a:schemeClr val="dk1"/>
              </a:buClr>
              <a:buSzPts val="2800"/>
              <a:buChar char="•"/>
            </a:pPr>
            <a:r>
              <a:rPr lang="vi-VN">
                <a:latin typeface="Arial"/>
                <a:ea typeface="Arial"/>
                <a:cs typeface="Arial"/>
                <a:sym typeface="Arial"/>
              </a:rPr>
              <a:t>Ưu điểm:</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Dễ hiểu, dễ bảo trì hơn vì chương trình được module hóa.</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Dễ dàng tạo ra các thư viện phần mềm.</a:t>
            </a:r>
            <a:endParaRPr/>
          </a:p>
        </p:txBody>
      </p:sp>
    </p:spTree>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Lập trình có cấu trúc</a:t>
            </a:r>
            <a:endParaRPr b="1" sz="4000"/>
          </a:p>
        </p:txBody>
      </p:sp>
      <p:sp>
        <p:nvSpPr>
          <p:cNvPr id="148" name="Google Shape;148;p8"/>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Ví dụ:</a:t>
            </a:r>
            <a:endParaRPr/>
          </a:p>
          <a:p>
            <a:pPr indent="0" lvl="1" marL="400048" rtl="0" algn="just">
              <a:lnSpc>
                <a:spcPct val="120000"/>
              </a:lnSpc>
              <a:spcBef>
                <a:spcPts val="600"/>
              </a:spcBef>
              <a:spcAft>
                <a:spcPts val="0"/>
              </a:spcAft>
              <a:buClr>
                <a:srgbClr val="0000FF"/>
              </a:buClr>
              <a:buSzPts val="2400"/>
              <a:buNone/>
            </a:pPr>
            <a:r>
              <a:rPr lang="vi-VN">
                <a:solidFill>
                  <a:srgbClr val="0000FF"/>
                </a:solidFill>
                <a:latin typeface="Arial"/>
                <a:ea typeface="Arial"/>
                <a:cs typeface="Arial"/>
                <a:sym typeface="Arial"/>
              </a:rPr>
              <a:t>struct</a:t>
            </a:r>
            <a:r>
              <a:rPr lang="vi-VN">
                <a:latin typeface="Arial"/>
                <a:ea typeface="Arial"/>
                <a:cs typeface="Arial"/>
                <a:sym typeface="Arial"/>
              </a:rPr>
              <a:t> Date {</a:t>
            </a:r>
            <a:endParaRPr/>
          </a:p>
          <a:p>
            <a:pPr indent="0" lvl="1" marL="400048" rtl="0" algn="just">
              <a:lnSpc>
                <a:spcPct val="120000"/>
              </a:lnSpc>
              <a:spcBef>
                <a:spcPts val="600"/>
              </a:spcBef>
              <a:spcAft>
                <a:spcPts val="0"/>
              </a:spcAft>
              <a:buClr>
                <a:schemeClr val="dk1"/>
              </a:buClr>
              <a:buSzPts val="2400"/>
              <a:buNone/>
            </a:pPr>
            <a:r>
              <a:rPr lang="vi-VN">
                <a:latin typeface="Arial"/>
                <a:ea typeface="Arial"/>
                <a:cs typeface="Arial"/>
                <a:sym typeface="Arial"/>
              </a:rPr>
              <a:t>	</a:t>
            </a:r>
            <a:r>
              <a:rPr lang="vi-VN">
                <a:solidFill>
                  <a:srgbClr val="0000FF"/>
                </a:solidFill>
                <a:latin typeface="Arial"/>
                <a:ea typeface="Arial"/>
                <a:cs typeface="Arial"/>
                <a:sym typeface="Arial"/>
              </a:rPr>
              <a:t>int</a:t>
            </a:r>
            <a:r>
              <a:rPr lang="vi-VN">
                <a:latin typeface="Arial"/>
                <a:ea typeface="Arial"/>
                <a:cs typeface="Arial"/>
                <a:sym typeface="Arial"/>
              </a:rPr>
              <a:t> year, mon, day;</a:t>
            </a:r>
            <a:endParaRPr/>
          </a:p>
          <a:p>
            <a:pPr indent="0" lvl="1" marL="400048" rtl="0" algn="just">
              <a:lnSpc>
                <a:spcPct val="120000"/>
              </a:lnSpc>
              <a:spcBef>
                <a:spcPts val="600"/>
              </a:spcBef>
              <a:spcAft>
                <a:spcPts val="0"/>
              </a:spcAft>
              <a:buClr>
                <a:schemeClr val="dk1"/>
              </a:buClr>
              <a:buSzPts val="2400"/>
              <a:buNone/>
            </a:pPr>
            <a:r>
              <a:rPr lang="vi-VN">
                <a:latin typeface="Arial"/>
                <a:ea typeface="Arial"/>
                <a:cs typeface="Arial"/>
                <a:sym typeface="Arial"/>
              </a:rPr>
              <a:t>};</a:t>
            </a:r>
            <a:endParaRPr/>
          </a:p>
          <a:p>
            <a:pPr indent="0" lvl="1" marL="400048" rtl="0" algn="just">
              <a:lnSpc>
                <a:spcPct val="120000"/>
              </a:lnSpc>
              <a:spcBef>
                <a:spcPts val="600"/>
              </a:spcBef>
              <a:spcAft>
                <a:spcPts val="0"/>
              </a:spcAft>
              <a:buClr>
                <a:srgbClr val="0000FF"/>
              </a:buClr>
              <a:buSzPts val="2400"/>
              <a:buNone/>
            </a:pPr>
            <a:r>
              <a:rPr lang="vi-VN">
                <a:solidFill>
                  <a:srgbClr val="0000FF"/>
                </a:solidFill>
                <a:latin typeface="Arial"/>
                <a:ea typeface="Arial"/>
                <a:cs typeface="Arial"/>
                <a:sym typeface="Arial"/>
              </a:rPr>
              <a:t>void</a:t>
            </a:r>
            <a:r>
              <a:rPr lang="vi-VN">
                <a:latin typeface="Arial"/>
                <a:ea typeface="Arial"/>
                <a:cs typeface="Arial"/>
                <a:sym typeface="Arial"/>
              </a:rPr>
              <a:t> print_date(Date d) {</a:t>
            </a:r>
            <a:endParaRPr/>
          </a:p>
          <a:p>
            <a:pPr indent="0" lvl="1" marL="400048" rtl="0" algn="just">
              <a:lnSpc>
                <a:spcPct val="120000"/>
              </a:lnSpc>
              <a:spcBef>
                <a:spcPts val="600"/>
              </a:spcBef>
              <a:spcAft>
                <a:spcPts val="0"/>
              </a:spcAft>
              <a:buClr>
                <a:schemeClr val="dk1"/>
              </a:buClr>
              <a:buSzPts val="2400"/>
              <a:buNone/>
            </a:pPr>
            <a:r>
              <a:rPr lang="vi-VN">
                <a:latin typeface="Arial"/>
                <a:ea typeface="Arial"/>
                <a:cs typeface="Arial"/>
                <a:sym typeface="Arial"/>
              </a:rPr>
              <a:t>	printf(“%d / %d / %d\n”, d.day,</a:t>
            </a:r>
            <a:endParaRPr>
              <a:latin typeface="Arial"/>
              <a:ea typeface="Arial"/>
              <a:cs typeface="Arial"/>
              <a:sym typeface="Arial"/>
            </a:endParaRPr>
          </a:p>
          <a:p>
            <a:pPr indent="0" lvl="1" marL="400048" rtl="0" algn="just">
              <a:lnSpc>
                <a:spcPct val="120000"/>
              </a:lnSpc>
              <a:spcBef>
                <a:spcPts val="600"/>
              </a:spcBef>
              <a:spcAft>
                <a:spcPts val="0"/>
              </a:spcAft>
              <a:buClr>
                <a:schemeClr val="dk1"/>
              </a:buClr>
              <a:buSzPts val="2400"/>
              <a:buNone/>
            </a:pPr>
            <a:r>
              <a:rPr lang="vi-VN">
                <a:latin typeface="Arial"/>
                <a:ea typeface="Arial"/>
                <a:cs typeface="Arial"/>
                <a:sym typeface="Arial"/>
              </a:rPr>
              <a:t>				d.mon, d.year);</a:t>
            </a:r>
            <a:endParaRPr/>
          </a:p>
          <a:p>
            <a:pPr indent="0" lvl="1" marL="400048" rtl="0" algn="just">
              <a:lnSpc>
                <a:spcPct val="120000"/>
              </a:lnSpc>
              <a:spcBef>
                <a:spcPts val="600"/>
              </a:spcBef>
              <a:spcAft>
                <a:spcPts val="0"/>
              </a:spcAft>
              <a:buClr>
                <a:schemeClr val="dk1"/>
              </a:buClr>
              <a:buSzPts val="2400"/>
              <a:buNone/>
            </a:pPr>
            <a:r>
              <a:rPr lang="vi-VN">
                <a:latin typeface="Arial"/>
                <a:ea typeface="Arial"/>
                <a:cs typeface="Arial"/>
                <a:sym typeface="Arial"/>
              </a:rPr>
              <a:t>}</a:t>
            </a:r>
            <a:endParaRPr/>
          </a:p>
        </p:txBody>
      </p:sp>
    </p:spTree>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vi-VN" sz="4000"/>
              <a:t>Lập trình có cấu trúc</a:t>
            </a:r>
            <a:endParaRPr b="1" sz="4000"/>
          </a:p>
        </p:txBody>
      </p:sp>
      <p:sp>
        <p:nvSpPr>
          <p:cNvPr id="157" name="Google Shape;157;p9"/>
          <p:cNvSpPr txBox="1"/>
          <p:nvPr>
            <p:ph idx="1" type="body"/>
          </p:nvPr>
        </p:nvSpPr>
        <p:spPr>
          <a:xfrm>
            <a:off x="2209800" y="1143000"/>
            <a:ext cx="8153400" cy="54102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vi-VN">
                <a:latin typeface="Arial"/>
                <a:ea typeface="Arial"/>
                <a:cs typeface="Arial"/>
                <a:sym typeface="Arial"/>
              </a:rPr>
              <a:t>Nhược điểm:</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Chương trình dùng để xử lý dữ liệu nhưng lại tách rời dữ liệu. </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Chương trình = Cấu trúc dữ liệu + Giải thuật </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Không tự động khởi tạo hay giải phóng dữ liệu động.</a:t>
            </a:r>
            <a:endParaRPr/>
          </a:p>
          <a:p>
            <a:pPr indent="-228600" lvl="1" marL="685800" rtl="0" algn="just">
              <a:lnSpc>
                <a:spcPct val="120000"/>
              </a:lnSpc>
              <a:spcBef>
                <a:spcPts val="600"/>
              </a:spcBef>
              <a:spcAft>
                <a:spcPts val="0"/>
              </a:spcAft>
              <a:buClr>
                <a:schemeClr val="dk1"/>
              </a:buClr>
              <a:buSzPts val="2400"/>
              <a:buChar char="•"/>
            </a:pPr>
            <a:r>
              <a:rPr lang="vi-VN">
                <a:latin typeface="Arial"/>
                <a:ea typeface="Arial"/>
                <a:cs typeface="Arial"/>
                <a:sym typeface="Arial"/>
              </a:rPr>
              <a:t>Không mô tả được đầy đủ, trung thực hệ thống trong thực tế.</a:t>
            </a:r>
            <a:endParaRPr/>
          </a:p>
        </p:txBody>
      </p:sp>
    </p:spTree>
  </p:cSld>
  <p:clrMapOvr>
    <a:masterClrMapping/>
  </p:clrMapOvr>
  <p:transition advClick="0">
    <p:wheel spokes="1"/>
  </p:transition>
</p:sld>
</file>

<file path=ppt/theme/theme1.xml><?xml version="1.0" encoding="utf-8"?>
<a:theme xmlns:a="http://schemas.openxmlformats.org/drawingml/2006/main" xmlns:r="http://schemas.openxmlformats.org/officeDocument/2006/relationships" name="包图主题2">
  <a:themeElements>
    <a:clrScheme name="自定义 190">
      <a:dk1>
        <a:srgbClr val="000000"/>
      </a:dk1>
      <a:lt1>
        <a:srgbClr val="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2017-09-22T08:16:39Z</dcterms:created>
  <dc:creator>Trung Nguyen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0x010100B3FFEA69D462A8489DC53120FA1A5AC4</vt:lpwstr>
  </property>
</Properties>
</file>