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y="6858000" cx="12192000"/>
  <p:notesSz cx="6858000" cy="9144000"/>
  <p:embeddedFontLst>
    <p:embeddedFont>
      <p:font typeface="Tahoma"/>
      <p:regular r:id="rId47"/>
      <p:bold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9" roundtripDataSignature="AMtx7mgWOX/U9QU3HrVN7SvZlb00UfwGZ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F1B0A4E-A9A1-4BC5-BD06-F0C35D63AFD7}">
  <a:tblStyle styleId="{5F1B0A4E-A9A1-4BC5-BD06-F0C35D63AFD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Tahoma-bold.fntdata"/><Relationship Id="rId47" Type="http://schemas.openxmlformats.org/officeDocument/2006/relationships/font" Target="fonts/Tahoma-regular.fntdata"/><Relationship Id="rId49"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 name="Shape 33"/>
        <p:cNvGrpSpPr/>
        <p:nvPr/>
      </p:nvGrpSpPr>
      <p:grpSpPr>
        <a:xfrm>
          <a:off x="0" y="0"/>
          <a:ext cx="0" cy="0"/>
          <a:chOff x="0" y="0"/>
          <a:chExt cx="0" cy="0"/>
        </a:xfrm>
      </p:grpSpPr>
      <p:sp>
        <p:nvSpPr>
          <p:cNvPr id="34" name="Google Shape;3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 name="Google Shape;3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 name="Google Shape;36;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0:notes"/>
          <p:cNvSpPr/>
          <p:nvPr>
            <p:ph idx="2" type="sldImg"/>
          </p:nvPr>
        </p:nvSpPr>
        <p:spPr>
          <a:xfrm>
            <a:off x="2670175" y="509588"/>
            <a:ext cx="4532313" cy="25495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10: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Chương trình đào tạo "Quản trị cơ sở dữ liệu Oracle"</a:t>
            </a:r>
            <a:endParaRPr/>
          </a:p>
        </p:txBody>
      </p:sp>
      <p:sp>
        <p:nvSpPr>
          <p:cNvPr id="130" name="Google Shape;130;p10: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Trung tâm đào tạo Bưu chính Viễn thông II</a:t>
            </a:r>
            <a:endParaRPr/>
          </a:p>
        </p:txBody>
      </p:sp>
      <p:sp>
        <p:nvSpPr>
          <p:cNvPr id="131" name="Google Shape;131;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1:notes"/>
          <p:cNvSpPr/>
          <p:nvPr>
            <p:ph idx="2" type="sldImg"/>
          </p:nvPr>
        </p:nvSpPr>
        <p:spPr>
          <a:xfrm>
            <a:off x="2670175" y="509588"/>
            <a:ext cx="4532313" cy="25495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 name="Google Shape;137;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11: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Chương trình đào tạo "Quản trị cơ sở dữ liệu Oracle"</a:t>
            </a:r>
            <a:endParaRPr/>
          </a:p>
        </p:txBody>
      </p:sp>
      <p:sp>
        <p:nvSpPr>
          <p:cNvPr id="139" name="Google Shape;139;p11: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Trung tâm đào tạo Bưu chính Viễn thông II</a:t>
            </a:r>
            <a:endParaRPr/>
          </a:p>
        </p:txBody>
      </p:sp>
      <p:sp>
        <p:nvSpPr>
          <p:cNvPr id="140" name="Google Shape;140;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2:notes"/>
          <p:cNvSpPr/>
          <p:nvPr>
            <p:ph idx="2" type="sldImg"/>
          </p:nvPr>
        </p:nvSpPr>
        <p:spPr>
          <a:xfrm>
            <a:off x="2670175" y="509588"/>
            <a:ext cx="4532313" cy="25495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12: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Chương trình đào tạo "Quản trị cơ sở dữ liệu Oracle"</a:t>
            </a:r>
            <a:endParaRPr/>
          </a:p>
        </p:txBody>
      </p:sp>
      <p:sp>
        <p:nvSpPr>
          <p:cNvPr id="149" name="Google Shape;149;p12: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Trung tâm đào tạo Bưu chính Viễn thông II</a:t>
            </a:r>
            <a:endParaRPr/>
          </a:p>
        </p:txBody>
      </p:sp>
      <p:sp>
        <p:nvSpPr>
          <p:cNvPr id="150" name="Google Shape;150;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3:notes"/>
          <p:cNvSpPr/>
          <p:nvPr>
            <p:ph idx="2" type="sldImg"/>
          </p:nvPr>
        </p:nvSpPr>
        <p:spPr>
          <a:xfrm>
            <a:off x="2670175" y="509588"/>
            <a:ext cx="4532313" cy="25495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13: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Chương trình đào tạo "Quản trị cơ sở dữ liệu Oracle"</a:t>
            </a:r>
            <a:endParaRPr/>
          </a:p>
        </p:txBody>
      </p:sp>
      <p:sp>
        <p:nvSpPr>
          <p:cNvPr id="158" name="Google Shape;158;p13: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Trung tâm đào tạo Bưu chính Viễn thông II</a:t>
            </a:r>
            <a:endParaRPr/>
          </a:p>
        </p:txBody>
      </p:sp>
      <p:sp>
        <p:nvSpPr>
          <p:cNvPr id="159" name="Google Shape;159;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4:notes"/>
          <p:cNvSpPr/>
          <p:nvPr>
            <p:ph idx="2" type="sldImg"/>
          </p:nvPr>
        </p:nvSpPr>
        <p:spPr>
          <a:xfrm>
            <a:off x="2670175" y="509588"/>
            <a:ext cx="4532313" cy="25495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4: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Chương trình đào tạo "Quản trị cơ sở dữ liệu Oracle"</a:t>
            </a:r>
            <a:endParaRPr/>
          </a:p>
        </p:txBody>
      </p:sp>
      <p:sp>
        <p:nvSpPr>
          <p:cNvPr id="167" name="Google Shape;167;p14: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Trung tâm đào tạo Bưu chính Viễn thông II</a:t>
            </a:r>
            <a:endParaRPr/>
          </a:p>
        </p:txBody>
      </p:sp>
      <p:sp>
        <p:nvSpPr>
          <p:cNvPr id="168" name="Google Shape;168;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5:notes"/>
          <p:cNvSpPr/>
          <p:nvPr>
            <p:ph idx="2" type="sldImg"/>
          </p:nvPr>
        </p:nvSpPr>
        <p:spPr>
          <a:xfrm>
            <a:off x="2670175" y="509588"/>
            <a:ext cx="4532313" cy="25495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5: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Chương trình đào tạo "Quản trị cơ sở dữ liệu Oracle"</a:t>
            </a:r>
            <a:endParaRPr/>
          </a:p>
        </p:txBody>
      </p:sp>
      <p:sp>
        <p:nvSpPr>
          <p:cNvPr id="177" name="Google Shape;177;p15: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Trung tâm đào tạo Bưu chính Viễn thông II</a:t>
            </a:r>
            <a:endParaRPr/>
          </a:p>
        </p:txBody>
      </p:sp>
      <p:sp>
        <p:nvSpPr>
          <p:cNvPr id="178" name="Google Shape;178;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6:notes"/>
          <p:cNvSpPr/>
          <p:nvPr>
            <p:ph idx="2" type="sldImg"/>
          </p:nvPr>
        </p:nvSpPr>
        <p:spPr>
          <a:xfrm>
            <a:off x="2670175" y="509588"/>
            <a:ext cx="4532313" cy="25495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5" name="Google Shape;185;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6: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Chương trình đào tạo "Quản trị cơ sở dữ liệu Oracle"</a:t>
            </a:r>
            <a:endParaRPr/>
          </a:p>
        </p:txBody>
      </p:sp>
      <p:sp>
        <p:nvSpPr>
          <p:cNvPr id="187" name="Google Shape;187;p16: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Trung tâm đào tạo Bưu chính Viễn thông II</a:t>
            </a:r>
            <a:endParaRPr/>
          </a:p>
        </p:txBody>
      </p:sp>
      <p:sp>
        <p:nvSpPr>
          <p:cNvPr id="188" name="Google Shape;188;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7:notes"/>
          <p:cNvSpPr/>
          <p:nvPr>
            <p:ph idx="2" type="sldImg"/>
          </p:nvPr>
        </p:nvSpPr>
        <p:spPr>
          <a:xfrm>
            <a:off x="2670175" y="509588"/>
            <a:ext cx="4532313" cy="25495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5" name="Google Shape;195;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7: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Chương trình đào tạo "Quản trị cơ sở dữ liệu Oracle"</a:t>
            </a:r>
            <a:endParaRPr/>
          </a:p>
        </p:txBody>
      </p:sp>
      <p:sp>
        <p:nvSpPr>
          <p:cNvPr id="197" name="Google Shape;197;p17: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Trung tâm đào tạo Bưu chính Viễn thông II</a:t>
            </a:r>
            <a:endParaRPr/>
          </a:p>
        </p:txBody>
      </p:sp>
      <p:sp>
        <p:nvSpPr>
          <p:cNvPr id="198" name="Google Shape;198;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8:notes"/>
          <p:cNvSpPr/>
          <p:nvPr>
            <p:ph idx="2" type="sldImg"/>
          </p:nvPr>
        </p:nvSpPr>
        <p:spPr>
          <a:xfrm>
            <a:off x="2670175" y="509588"/>
            <a:ext cx="4532313" cy="25495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4" name="Google Shape;204;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8: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Chương trình đào tạo "Quản trị cơ sở dữ liệu Oracle"</a:t>
            </a:r>
            <a:endParaRPr/>
          </a:p>
        </p:txBody>
      </p:sp>
      <p:sp>
        <p:nvSpPr>
          <p:cNvPr id="206" name="Google Shape;206;p18: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Trung tâm đào tạo Bưu chính Viễn thông II</a:t>
            </a:r>
            <a:endParaRPr/>
          </a:p>
        </p:txBody>
      </p:sp>
      <p:sp>
        <p:nvSpPr>
          <p:cNvPr id="207" name="Google Shape;207;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9:notes"/>
          <p:cNvSpPr/>
          <p:nvPr>
            <p:ph idx="2" type="sldImg"/>
          </p:nvPr>
        </p:nvSpPr>
        <p:spPr>
          <a:xfrm>
            <a:off x="2670175" y="509588"/>
            <a:ext cx="4532313" cy="25495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3" name="Google Shape;213;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9: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Chương trình đào tạo "Quản trị cơ sở dữ liệu Oracle"</a:t>
            </a:r>
            <a:endParaRPr/>
          </a:p>
        </p:txBody>
      </p:sp>
      <p:sp>
        <p:nvSpPr>
          <p:cNvPr id="215" name="Google Shape;215;p19: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Trung tâm đào tạo Bưu chính Viễn thông II</a:t>
            </a:r>
            <a:endParaRPr/>
          </a:p>
        </p:txBody>
      </p:sp>
      <p:sp>
        <p:nvSpPr>
          <p:cNvPr id="216" name="Google Shape;216;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2:notes"/>
          <p:cNvSpPr/>
          <p:nvPr>
            <p:ph idx="2" type="sldImg"/>
          </p:nvPr>
        </p:nvSpPr>
        <p:spPr>
          <a:xfrm>
            <a:off x="2670175" y="509588"/>
            <a:ext cx="4532313" cy="25495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 name="Google Shape;5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Lớp luôn là kiểu dữ liệu tham chiếu trong C#</a:t>
            </a:r>
            <a:endParaRPr/>
          </a:p>
          <a:p>
            <a:pPr indent="0" lvl="0" marL="0" rtl="0" algn="l">
              <a:spcBef>
                <a:spcPts val="0"/>
              </a:spcBef>
              <a:spcAft>
                <a:spcPts val="0"/>
              </a:spcAft>
              <a:buNone/>
            </a:pPr>
            <a:r>
              <a:t/>
            </a:r>
            <a:endParaRPr/>
          </a:p>
        </p:txBody>
      </p:sp>
      <p:sp>
        <p:nvSpPr>
          <p:cNvPr id="55" name="Google Shape;55;p2: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Chương trình đào tạo "Quản trị cơ sở dữ liệu Oracle"</a:t>
            </a:r>
            <a:endParaRPr/>
          </a:p>
        </p:txBody>
      </p:sp>
      <p:sp>
        <p:nvSpPr>
          <p:cNvPr id="56" name="Google Shape;56;p2: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Trung tâm đào tạo Bưu chính Viễn thông II</a:t>
            </a:r>
            <a:endParaRPr/>
          </a:p>
        </p:txBody>
      </p:sp>
      <p:sp>
        <p:nvSpPr>
          <p:cNvPr id="57" name="Google Shape;57;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0:notes"/>
          <p:cNvSpPr/>
          <p:nvPr>
            <p:ph idx="2" type="sldImg"/>
          </p:nvPr>
        </p:nvSpPr>
        <p:spPr>
          <a:xfrm>
            <a:off x="2670175" y="509588"/>
            <a:ext cx="4532313" cy="25495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2" name="Google Shape;222;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20: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Chương trình đào tạo "Quản trị cơ sở dữ liệu Oracle"</a:t>
            </a:r>
            <a:endParaRPr/>
          </a:p>
        </p:txBody>
      </p:sp>
      <p:sp>
        <p:nvSpPr>
          <p:cNvPr id="224" name="Google Shape;224;p20: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Trung tâm đào tạo Bưu chính Viễn thông II</a:t>
            </a:r>
            <a:endParaRPr/>
          </a:p>
        </p:txBody>
      </p:sp>
      <p:sp>
        <p:nvSpPr>
          <p:cNvPr id="225" name="Google Shape;225;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1:notes"/>
          <p:cNvSpPr/>
          <p:nvPr>
            <p:ph idx="2" type="sldImg"/>
          </p:nvPr>
        </p:nvSpPr>
        <p:spPr>
          <a:xfrm>
            <a:off x="2670175" y="509588"/>
            <a:ext cx="4532313" cy="25495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1" name="Google Shape;231;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21: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Chương trình đào tạo "Quản trị cơ sở dữ liệu Oracle"</a:t>
            </a:r>
            <a:endParaRPr/>
          </a:p>
        </p:txBody>
      </p:sp>
      <p:sp>
        <p:nvSpPr>
          <p:cNvPr id="233" name="Google Shape;233;p21: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Trung tâm đào tạo Bưu chính Viễn thông II</a:t>
            </a:r>
            <a:endParaRPr/>
          </a:p>
        </p:txBody>
      </p:sp>
      <p:sp>
        <p:nvSpPr>
          <p:cNvPr id="234" name="Google Shape;234;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2:notes"/>
          <p:cNvSpPr/>
          <p:nvPr>
            <p:ph idx="2" type="sldImg"/>
          </p:nvPr>
        </p:nvSpPr>
        <p:spPr>
          <a:xfrm>
            <a:off x="2670175" y="509588"/>
            <a:ext cx="4532313" cy="25495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2" name="Google Shape;242;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22: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Chương trình đào tạo "Quản trị cơ sở dữ liệu Oracle"</a:t>
            </a:r>
            <a:endParaRPr/>
          </a:p>
        </p:txBody>
      </p:sp>
      <p:sp>
        <p:nvSpPr>
          <p:cNvPr id="244" name="Google Shape;244;p22: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Trung tâm đào tạo Bưu chính Viễn thông II</a:t>
            </a:r>
            <a:endParaRPr/>
          </a:p>
        </p:txBody>
      </p:sp>
      <p:sp>
        <p:nvSpPr>
          <p:cNvPr id="245" name="Google Shape;245;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3:notes"/>
          <p:cNvSpPr/>
          <p:nvPr>
            <p:ph idx="2" type="sldImg"/>
          </p:nvPr>
        </p:nvSpPr>
        <p:spPr>
          <a:xfrm>
            <a:off x="2670175" y="509588"/>
            <a:ext cx="4532313" cy="25495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2" name="Google Shape;252;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23: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Chương trình đào tạo "Quản trị cơ sở dữ liệu Oracle"</a:t>
            </a:r>
            <a:endParaRPr/>
          </a:p>
        </p:txBody>
      </p:sp>
      <p:sp>
        <p:nvSpPr>
          <p:cNvPr id="254" name="Google Shape;254;p23: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Trung tâm đào tạo Bưu chính Viễn thông II</a:t>
            </a:r>
            <a:endParaRPr/>
          </a:p>
        </p:txBody>
      </p:sp>
      <p:sp>
        <p:nvSpPr>
          <p:cNvPr id="255" name="Google Shape;255;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4:notes"/>
          <p:cNvSpPr/>
          <p:nvPr>
            <p:ph idx="2" type="sldImg"/>
          </p:nvPr>
        </p:nvSpPr>
        <p:spPr>
          <a:xfrm>
            <a:off x="2670175" y="509588"/>
            <a:ext cx="4532313" cy="25495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24: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Chương trình đào tạo "Quản trị cơ sở dữ liệu Oracle"</a:t>
            </a:r>
            <a:endParaRPr/>
          </a:p>
        </p:txBody>
      </p:sp>
      <p:sp>
        <p:nvSpPr>
          <p:cNvPr id="264" name="Google Shape;264;p24: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Trung tâm đào tạo Bưu chính Viễn thông II</a:t>
            </a:r>
            <a:endParaRPr/>
          </a:p>
        </p:txBody>
      </p:sp>
      <p:sp>
        <p:nvSpPr>
          <p:cNvPr id="265" name="Google Shape;265;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5:notes"/>
          <p:cNvSpPr/>
          <p:nvPr>
            <p:ph idx="2" type="sldImg"/>
          </p:nvPr>
        </p:nvSpPr>
        <p:spPr>
          <a:xfrm>
            <a:off x="2670175" y="509588"/>
            <a:ext cx="4532313" cy="25495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2" name="Google Shape;272;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25: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Chương trình đào tạo "Quản trị cơ sở dữ liệu Oracle"</a:t>
            </a:r>
            <a:endParaRPr/>
          </a:p>
        </p:txBody>
      </p:sp>
      <p:sp>
        <p:nvSpPr>
          <p:cNvPr id="274" name="Google Shape;274;p25: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Trung tâm đào tạo Bưu chính Viễn thông II</a:t>
            </a:r>
            <a:endParaRPr/>
          </a:p>
        </p:txBody>
      </p:sp>
      <p:sp>
        <p:nvSpPr>
          <p:cNvPr id="275" name="Google Shape;275;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6:notes"/>
          <p:cNvSpPr/>
          <p:nvPr>
            <p:ph idx="2" type="sldImg"/>
          </p:nvPr>
        </p:nvSpPr>
        <p:spPr>
          <a:xfrm>
            <a:off x="2670175" y="509588"/>
            <a:ext cx="4532313" cy="25495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2" name="Google Shape;282;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26: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Chương trình đào tạo "Quản trị cơ sở dữ liệu Oracle"</a:t>
            </a:r>
            <a:endParaRPr/>
          </a:p>
        </p:txBody>
      </p:sp>
      <p:sp>
        <p:nvSpPr>
          <p:cNvPr id="284" name="Google Shape;284;p26: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Trung tâm đào tạo Bưu chính Viễn thông II</a:t>
            </a:r>
            <a:endParaRPr/>
          </a:p>
        </p:txBody>
      </p:sp>
      <p:sp>
        <p:nvSpPr>
          <p:cNvPr id="285" name="Google Shape;285;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7:notes"/>
          <p:cNvSpPr/>
          <p:nvPr>
            <p:ph idx="2" type="sldImg"/>
          </p:nvPr>
        </p:nvSpPr>
        <p:spPr>
          <a:xfrm>
            <a:off x="2670175" y="509588"/>
            <a:ext cx="4532313" cy="25495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3" name="Google Shape;293;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27: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Chương trình đào tạo "Quản trị cơ sở dữ liệu Oracle"</a:t>
            </a:r>
            <a:endParaRPr/>
          </a:p>
        </p:txBody>
      </p:sp>
      <p:sp>
        <p:nvSpPr>
          <p:cNvPr id="295" name="Google Shape;295;p27: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Trung tâm đào tạo Bưu chính Viễn thông II</a:t>
            </a:r>
            <a:endParaRPr/>
          </a:p>
        </p:txBody>
      </p:sp>
      <p:sp>
        <p:nvSpPr>
          <p:cNvPr id="296" name="Google Shape;296;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8:notes"/>
          <p:cNvSpPr/>
          <p:nvPr>
            <p:ph idx="2" type="sldImg"/>
          </p:nvPr>
        </p:nvSpPr>
        <p:spPr>
          <a:xfrm>
            <a:off x="2670175" y="509588"/>
            <a:ext cx="4532313" cy="25495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2" name="Google Shape;302;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28: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Chương trình đào tạo "Quản trị cơ sở dữ liệu Oracle"</a:t>
            </a:r>
            <a:endParaRPr/>
          </a:p>
        </p:txBody>
      </p:sp>
      <p:sp>
        <p:nvSpPr>
          <p:cNvPr id="304" name="Google Shape;304;p28: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Trung tâm đào tạo Bưu chính Viễn thông II</a:t>
            </a:r>
            <a:endParaRPr/>
          </a:p>
        </p:txBody>
      </p:sp>
      <p:sp>
        <p:nvSpPr>
          <p:cNvPr id="305" name="Google Shape;305;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9:notes"/>
          <p:cNvSpPr/>
          <p:nvPr>
            <p:ph idx="2" type="sldImg"/>
          </p:nvPr>
        </p:nvSpPr>
        <p:spPr>
          <a:xfrm>
            <a:off x="2670175" y="509588"/>
            <a:ext cx="4532313" cy="25495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1" name="Google Shape;311;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just">
              <a:lnSpc>
                <a:spcPct val="120000"/>
              </a:lnSpc>
              <a:spcBef>
                <a:spcPts val="0"/>
              </a:spcBef>
              <a:spcAft>
                <a:spcPts val="0"/>
              </a:spcAft>
              <a:buNone/>
            </a:pPr>
            <a:r>
              <a:rPr lang="en-US"/>
              <a:t>Thực hiện nhiệm vụ “clean” khi đối tượng bị hủy</a:t>
            </a:r>
            <a:endParaRPr/>
          </a:p>
          <a:p>
            <a:pPr indent="0" lvl="1" marL="457200" rtl="0" algn="just">
              <a:lnSpc>
                <a:spcPct val="120000"/>
              </a:lnSpc>
              <a:spcBef>
                <a:spcPts val="0"/>
              </a:spcBef>
              <a:spcAft>
                <a:spcPts val="0"/>
              </a:spcAft>
              <a:buNone/>
            </a:pPr>
            <a:r>
              <a:rPr lang="en-US"/>
              <a:t>Trùng tên lớp và có dấu “~” phía trước</a:t>
            </a:r>
            <a:endParaRPr/>
          </a:p>
          <a:p>
            <a:pPr indent="0" lvl="1" marL="457200" rtl="0" algn="just">
              <a:lnSpc>
                <a:spcPct val="120000"/>
              </a:lnSpc>
              <a:spcBef>
                <a:spcPts val="0"/>
              </a:spcBef>
              <a:spcAft>
                <a:spcPts val="0"/>
              </a:spcAft>
              <a:buNone/>
            </a:pPr>
            <a:r>
              <a:rPr lang="en-US"/>
              <a:t>Không có tham số và access modifier </a:t>
            </a:r>
            <a:endParaRPr/>
          </a:p>
          <a:p>
            <a:pPr indent="0" lvl="0" marL="0" rtl="0" algn="just">
              <a:lnSpc>
                <a:spcPct val="120000"/>
              </a:lnSpc>
              <a:spcBef>
                <a:spcPts val="0"/>
              </a:spcBef>
              <a:spcAft>
                <a:spcPts val="0"/>
              </a:spcAft>
              <a:buNone/>
            </a:pPr>
            <a:r>
              <a:rPr lang="en-US"/>
              <a:t>Mỗi lớp chỉ có 1 destructor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12" name="Google Shape;312;p29: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Chương trình đào tạo "Quản trị cơ sở dữ liệu Oracle"</a:t>
            </a:r>
            <a:endParaRPr/>
          </a:p>
        </p:txBody>
      </p:sp>
      <p:sp>
        <p:nvSpPr>
          <p:cNvPr id="313" name="Google Shape;313;p29: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Trung tâm đào tạo Bưu chính Viễn thông II</a:t>
            </a:r>
            <a:endParaRPr/>
          </a:p>
        </p:txBody>
      </p:sp>
      <p:sp>
        <p:nvSpPr>
          <p:cNvPr id="314" name="Google Shape;314;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3:notes"/>
          <p:cNvSpPr/>
          <p:nvPr>
            <p:ph idx="2" type="sldImg"/>
          </p:nvPr>
        </p:nvSpPr>
        <p:spPr>
          <a:xfrm>
            <a:off x="2670175" y="509588"/>
            <a:ext cx="4532313" cy="25495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 name="Google Shape;63;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Lớp luôn là kiểu dữ liệu tham chiếu trong C#</a:t>
            </a:r>
            <a:endParaRPr/>
          </a:p>
          <a:p>
            <a:pPr indent="0" lvl="0" marL="0" rtl="0" algn="l">
              <a:spcBef>
                <a:spcPts val="0"/>
              </a:spcBef>
              <a:spcAft>
                <a:spcPts val="0"/>
              </a:spcAft>
              <a:buNone/>
            </a:pPr>
            <a:r>
              <a:t/>
            </a:r>
            <a:endParaRPr/>
          </a:p>
        </p:txBody>
      </p:sp>
      <p:sp>
        <p:nvSpPr>
          <p:cNvPr id="64" name="Google Shape;64;p3: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Chương trình đào tạo "Quản trị cơ sở dữ liệu Oracle"</a:t>
            </a:r>
            <a:endParaRPr/>
          </a:p>
        </p:txBody>
      </p:sp>
      <p:sp>
        <p:nvSpPr>
          <p:cNvPr id="65" name="Google Shape;65;p3: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Trung tâm đào tạo Bưu chính Viễn thông II</a:t>
            </a:r>
            <a:endParaRPr/>
          </a:p>
        </p:txBody>
      </p:sp>
      <p:sp>
        <p:nvSpPr>
          <p:cNvPr id="66" name="Google Shape;66;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30:notes"/>
          <p:cNvSpPr/>
          <p:nvPr>
            <p:ph idx="2" type="sldImg"/>
          </p:nvPr>
        </p:nvSpPr>
        <p:spPr>
          <a:xfrm>
            <a:off x="2670175" y="509588"/>
            <a:ext cx="4532313" cy="25495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0" name="Google Shape;320;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just">
              <a:lnSpc>
                <a:spcPct val="120000"/>
              </a:lnSpc>
              <a:spcBef>
                <a:spcPts val="0"/>
              </a:spcBef>
              <a:spcAft>
                <a:spcPts val="0"/>
              </a:spcAft>
              <a:buNone/>
            </a:pPr>
            <a:r>
              <a:rPr lang="en-US"/>
              <a:t>Thực hiện nhiệm vụ “clean” khi đối tượng bị hủy</a:t>
            </a:r>
            <a:endParaRPr/>
          </a:p>
          <a:p>
            <a:pPr indent="0" lvl="1" marL="457200" rtl="0" algn="just">
              <a:lnSpc>
                <a:spcPct val="120000"/>
              </a:lnSpc>
              <a:spcBef>
                <a:spcPts val="0"/>
              </a:spcBef>
              <a:spcAft>
                <a:spcPts val="0"/>
              </a:spcAft>
              <a:buNone/>
            </a:pPr>
            <a:r>
              <a:rPr lang="en-US"/>
              <a:t>Trùng tên lớp và có dấu “~” phía trước</a:t>
            </a:r>
            <a:endParaRPr/>
          </a:p>
          <a:p>
            <a:pPr indent="0" lvl="1" marL="457200" rtl="0" algn="just">
              <a:lnSpc>
                <a:spcPct val="120000"/>
              </a:lnSpc>
              <a:spcBef>
                <a:spcPts val="0"/>
              </a:spcBef>
              <a:spcAft>
                <a:spcPts val="0"/>
              </a:spcAft>
              <a:buNone/>
            </a:pPr>
            <a:r>
              <a:rPr lang="en-US"/>
              <a:t>Không có tham số và access modifier </a:t>
            </a:r>
            <a:endParaRPr/>
          </a:p>
          <a:p>
            <a:pPr indent="0" lvl="0" marL="0" rtl="0" algn="just">
              <a:lnSpc>
                <a:spcPct val="120000"/>
              </a:lnSpc>
              <a:spcBef>
                <a:spcPts val="0"/>
              </a:spcBef>
              <a:spcAft>
                <a:spcPts val="0"/>
              </a:spcAft>
              <a:buNone/>
            </a:pPr>
            <a:r>
              <a:rPr lang="en-US"/>
              <a:t>Mỗi lớp chỉ có 1 destructor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21" name="Google Shape;321;p30: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Chương trình đào tạo "Quản trị cơ sở dữ liệu Oracle"</a:t>
            </a:r>
            <a:endParaRPr/>
          </a:p>
        </p:txBody>
      </p:sp>
      <p:sp>
        <p:nvSpPr>
          <p:cNvPr id="322" name="Google Shape;322;p30: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Trung tâm đào tạo Bưu chính Viễn thông II</a:t>
            </a:r>
            <a:endParaRPr/>
          </a:p>
        </p:txBody>
      </p:sp>
      <p:sp>
        <p:nvSpPr>
          <p:cNvPr id="323" name="Google Shape;323;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31:notes"/>
          <p:cNvSpPr/>
          <p:nvPr>
            <p:ph idx="2" type="sldImg"/>
          </p:nvPr>
        </p:nvSpPr>
        <p:spPr>
          <a:xfrm>
            <a:off x="2670175" y="509588"/>
            <a:ext cx="4532313" cy="25495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0" name="Google Shape;330;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p31: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Chương trình đào tạo "Quản trị cơ sở dữ liệu Oracle"</a:t>
            </a:r>
            <a:endParaRPr/>
          </a:p>
        </p:txBody>
      </p:sp>
      <p:sp>
        <p:nvSpPr>
          <p:cNvPr id="332" name="Google Shape;332;p31: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Trung tâm đào tạo Bưu chính Viễn thông II</a:t>
            </a:r>
            <a:endParaRPr/>
          </a:p>
        </p:txBody>
      </p:sp>
      <p:sp>
        <p:nvSpPr>
          <p:cNvPr id="333" name="Google Shape;333;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32:notes"/>
          <p:cNvSpPr/>
          <p:nvPr>
            <p:ph idx="2" type="sldImg"/>
          </p:nvPr>
        </p:nvSpPr>
        <p:spPr>
          <a:xfrm>
            <a:off x="2670175" y="509588"/>
            <a:ext cx="4532313" cy="25495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0" name="Google Shape;340;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p32: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Chương trình đào tạo "Quản trị cơ sở dữ liệu Oracle"</a:t>
            </a:r>
            <a:endParaRPr/>
          </a:p>
        </p:txBody>
      </p:sp>
      <p:sp>
        <p:nvSpPr>
          <p:cNvPr id="342" name="Google Shape;342;p32: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Trung tâm đào tạo Bưu chính Viễn thông II</a:t>
            </a:r>
            <a:endParaRPr/>
          </a:p>
        </p:txBody>
      </p:sp>
      <p:sp>
        <p:nvSpPr>
          <p:cNvPr id="343" name="Google Shape;343;p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33:notes"/>
          <p:cNvSpPr/>
          <p:nvPr>
            <p:ph idx="2" type="sldImg"/>
          </p:nvPr>
        </p:nvSpPr>
        <p:spPr>
          <a:xfrm>
            <a:off x="2670175" y="509588"/>
            <a:ext cx="4532313" cy="25495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0" name="Google Shape;350;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Khi lớp có nhiều thuộc tính???</a:t>
            </a:r>
            <a:endParaRPr/>
          </a:p>
        </p:txBody>
      </p:sp>
      <p:sp>
        <p:nvSpPr>
          <p:cNvPr id="351" name="Google Shape;351;p33: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Chương trình đào tạo "Quản trị cơ sở dữ liệu Oracle"</a:t>
            </a:r>
            <a:endParaRPr/>
          </a:p>
        </p:txBody>
      </p:sp>
      <p:sp>
        <p:nvSpPr>
          <p:cNvPr id="352" name="Google Shape;352;p33: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Trung tâm đào tạo Bưu chính Viễn thông II</a:t>
            </a:r>
            <a:endParaRPr/>
          </a:p>
        </p:txBody>
      </p:sp>
      <p:sp>
        <p:nvSpPr>
          <p:cNvPr id="353" name="Google Shape;353;p3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34:notes"/>
          <p:cNvSpPr/>
          <p:nvPr>
            <p:ph idx="2" type="sldImg"/>
          </p:nvPr>
        </p:nvSpPr>
        <p:spPr>
          <a:xfrm>
            <a:off x="2670175" y="509588"/>
            <a:ext cx="4532313" cy="25495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0" name="Google Shape;360;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p34: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Chương trình đào tạo "Quản trị cơ sở dữ liệu Oracle"</a:t>
            </a:r>
            <a:endParaRPr/>
          </a:p>
        </p:txBody>
      </p:sp>
      <p:sp>
        <p:nvSpPr>
          <p:cNvPr id="362" name="Google Shape;362;p34: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Trung tâm đào tạo Bưu chính Viễn thông II</a:t>
            </a:r>
            <a:endParaRPr/>
          </a:p>
        </p:txBody>
      </p:sp>
      <p:sp>
        <p:nvSpPr>
          <p:cNvPr id="363" name="Google Shape;363;p3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0" name="Google Shape;370;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36:notes"/>
          <p:cNvSpPr/>
          <p:nvPr>
            <p:ph idx="2" type="sldImg"/>
          </p:nvPr>
        </p:nvSpPr>
        <p:spPr>
          <a:xfrm>
            <a:off x="2670175" y="509588"/>
            <a:ext cx="4532313" cy="25495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7" name="Google Shape;377;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Bên ngoài có thể dùng như field (dùng trong biểu thức)</a:t>
            </a:r>
            <a:endParaRPr sz="1200">
              <a:solidFill>
                <a:schemeClr val="dk1"/>
              </a:solidFill>
              <a:latin typeface="Arial"/>
              <a:ea typeface="Arial"/>
              <a:cs typeface="Arial"/>
              <a:sym typeface="Arial"/>
            </a:endParaRPr>
          </a:p>
          <a:p>
            <a:pPr indent="0" lvl="0" marL="0" rtl="0" algn="l">
              <a:lnSpc>
                <a:spcPct val="80000"/>
              </a:lnSpc>
              <a:spcBef>
                <a:spcPts val="0"/>
              </a:spcBef>
              <a:spcAft>
                <a:spcPts val="0"/>
              </a:spcAft>
              <a:buClr>
                <a:schemeClr val="dk1"/>
              </a:buClr>
              <a:buSzPts val="1200"/>
              <a:buFont typeface="Noto Sans Symbols"/>
              <a:buNone/>
            </a:pPr>
            <a:r>
              <a:rPr lang="en-US" sz="1200">
                <a:latin typeface="Courier New"/>
                <a:ea typeface="Courier New"/>
                <a:cs typeface="Courier New"/>
                <a:sym typeface="Courier New"/>
              </a:rPr>
              <a:t>protected string foreName;</a:t>
            </a:r>
            <a:r>
              <a:rPr lang="en-US" sz="1200">
                <a:solidFill>
                  <a:srgbClr val="009900"/>
                </a:solidFill>
                <a:latin typeface="Courier New"/>
                <a:ea typeface="Courier New"/>
                <a:cs typeface="Courier New"/>
                <a:sym typeface="Courier New"/>
              </a:rPr>
              <a:t>//foreName là attribute của một lớp</a:t>
            </a:r>
            <a:endParaRPr sz="1200">
              <a:latin typeface="Courier New"/>
              <a:ea typeface="Courier New"/>
              <a:cs typeface="Courier New"/>
              <a:sym typeface="Courier New"/>
            </a:endParaRPr>
          </a:p>
          <a:p>
            <a:pPr indent="0" lvl="0" marL="0" rtl="0" algn="l">
              <a:lnSpc>
                <a:spcPct val="80000"/>
              </a:lnSpc>
              <a:spcBef>
                <a:spcPts val="0"/>
              </a:spcBef>
              <a:spcAft>
                <a:spcPts val="0"/>
              </a:spcAft>
              <a:buClr>
                <a:schemeClr val="dk1"/>
              </a:buClr>
              <a:buSzPts val="1200"/>
              <a:buFont typeface="Noto Sans Symbols"/>
              <a:buNone/>
            </a:pPr>
            <a:r>
              <a:rPr lang="en-US" sz="1200">
                <a:latin typeface="Courier New"/>
                <a:ea typeface="Courier New"/>
                <a:cs typeface="Courier New"/>
                <a:sym typeface="Courier New"/>
              </a:rPr>
              <a:t>public string ForeName	 </a:t>
            </a:r>
            <a:r>
              <a:rPr lang="en-US" sz="1200">
                <a:solidFill>
                  <a:srgbClr val="009900"/>
                </a:solidFill>
                <a:latin typeface="Courier New"/>
                <a:ea typeface="Courier New"/>
                <a:cs typeface="Courier New"/>
                <a:sym typeface="Courier New"/>
              </a:rPr>
              <a:t>//ForeName là một Property</a:t>
            </a:r>
            <a:endParaRPr sz="1200">
              <a:latin typeface="Courier New"/>
              <a:ea typeface="Courier New"/>
              <a:cs typeface="Courier New"/>
              <a:sym typeface="Courier New"/>
            </a:endParaRPr>
          </a:p>
          <a:p>
            <a:pPr indent="0" lvl="0" marL="0" rtl="0" algn="l">
              <a:lnSpc>
                <a:spcPct val="80000"/>
              </a:lnSpc>
              <a:spcBef>
                <a:spcPts val="0"/>
              </a:spcBef>
              <a:spcAft>
                <a:spcPts val="0"/>
              </a:spcAft>
              <a:buClr>
                <a:schemeClr val="dk1"/>
              </a:buClr>
              <a:buSzPts val="1200"/>
              <a:buFont typeface="Noto Sans Symbols"/>
              <a:buNone/>
            </a:pPr>
            <a:r>
              <a:rPr lang="en-US" sz="1200">
                <a:latin typeface="Courier New"/>
                <a:ea typeface="Courier New"/>
                <a:cs typeface="Courier New"/>
                <a:sym typeface="Courier New"/>
              </a:rPr>
              <a:t>{</a:t>
            </a:r>
            <a:endParaRPr/>
          </a:p>
          <a:p>
            <a:pPr indent="0" lvl="0" marL="0" rtl="0" algn="l">
              <a:lnSpc>
                <a:spcPct val="80000"/>
              </a:lnSpc>
              <a:spcBef>
                <a:spcPts val="0"/>
              </a:spcBef>
              <a:spcAft>
                <a:spcPts val="0"/>
              </a:spcAft>
              <a:buClr>
                <a:schemeClr val="dk1"/>
              </a:buClr>
              <a:buSzPts val="1200"/>
              <a:buFont typeface="Noto Sans Symbols"/>
              <a:buNone/>
            </a:pPr>
            <a:r>
              <a:rPr lang="en-US" sz="1200">
                <a:latin typeface="Courier New"/>
                <a:ea typeface="Courier New"/>
                <a:cs typeface="Courier New"/>
                <a:sym typeface="Courier New"/>
              </a:rPr>
              <a:t>   get</a:t>
            </a:r>
            <a:endParaRPr/>
          </a:p>
          <a:p>
            <a:pPr indent="0" lvl="0" marL="0" rtl="0" algn="l">
              <a:lnSpc>
                <a:spcPct val="80000"/>
              </a:lnSpc>
              <a:spcBef>
                <a:spcPts val="0"/>
              </a:spcBef>
              <a:spcAft>
                <a:spcPts val="0"/>
              </a:spcAft>
              <a:buClr>
                <a:schemeClr val="dk1"/>
              </a:buClr>
              <a:buSzPts val="1200"/>
              <a:buFont typeface="Noto Sans Symbols"/>
              <a:buNone/>
            </a:pPr>
            <a:r>
              <a:rPr lang="en-US" sz="1200">
                <a:latin typeface="Courier New"/>
                <a:ea typeface="Courier New"/>
                <a:cs typeface="Courier New"/>
                <a:sym typeface="Courier New"/>
              </a:rPr>
              <a:t>   {</a:t>
            </a:r>
            <a:endParaRPr/>
          </a:p>
          <a:p>
            <a:pPr indent="0" lvl="0" marL="0" rtl="0" algn="l">
              <a:lnSpc>
                <a:spcPct val="80000"/>
              </a:lnSpc>
              <a:spcBef>
                <a:spcPts val="0"/>
              </a:spcBef>
              <a:spcAft>
                <a:spcPts val="0"/>
              </a:spcAft>
              <a:buClr>
                <a:schemeClr val="dk1"/>
              </a:buClr>
              <a:buSzPts val="1200"/>
              <a:buFont typeface="Noto Sans Symbols"/>
              <a:buNone/>
            </a:pPr>
            <a:r>
              <a:rPr lang="en-US" sz="1200">
                <a:latin typeface="Courier New"/>
                <a:ea typeface="Courier New"/>
                <a:cs typeface="Courier New"/>
                <a:sym typeface="Courier New"/>
              </a:rPr>
              <a:t>      return foreName;</a:t>
            </a:r>
            <a:endParaRPr/>
          </a:p>
          <a:p>
            <a:pPr indent="0" lvl="0" marL="0" rtl="0" algn="l">
              <a:lnSpc>
                <a:spcPct val="80000"/>
              </a:lnSpc>
              <a:spcBef>
                <a:spcPts val="0"/>
              </a:spcBef>
              <a:spcAft>
                <a:spcPts val="0"/>
              </a:spcAft>
              <a:buClr>
                <a:schemeClr val="dk1"/>
              </a:buClr>
              <a:buSzPts val="1200"/>
              <a:buFont typeface="Noto Sans Symbols"/>
              <a:buNone/>
            </a:pPr>
            <a:r>
              <a:rPr lang="en-US" sz="1200">
                <a:latin typeface="Courier New"/>
                <a:ea typeface="Courier New"/>
                <a:cs typeface="Courier New"/>
                <a:sym typeface="Courier New"/>
              </a:rPr>
              <a:t>   }</a:t>
            </a:r>
            <a:endParaRPr/>
          </a:p>
          <a:p>
            <a:pPr indent="0" lvl="0" marL="0" rtl="0" algn="l">
              <a:lnSpc>
                <a:spcPct val="80000"/>
              </a:lnSpc>
              <a:spcBef>
                <a:spcPts val="0"/>
              </a:spcBef>
              <a:spcAft>
                <a:spcPts val="0"/>
              </a:spcAft>
              <a:buClr>
                <a:schemeClr val="dk1"/>
              </a:buClr>
              <a:buSzPts val="1200"/>
              <a:buFont typeface="Noto Sans Symbols"/>
              <a:buNone/>
            </a:pPr>
            <a:r>
              <a:rPr lang="en-US" sz="1200">
                <a:latin typeface="Courier New"/>
                <a:ea typeface="Courier New"/>
                <a:cs typeface="Courier New"/>
                <a:sym typeface="Courier New"/>
              </a:rPr>
              <a:t>   set</a:t>
            </a:r>
            <a:endParaRPr/>
          </a:p>
          <a:p>
            <a:pPr indent="0" lvl="0" marL="0" rtl="0" algn="l">
              <a:lnSpc>
                <a:spcPct val="80000"/>
              </a:lnSpc>
              <a:spcBef>
                <a:spcPts val="0"/>
              </a:spcBef>
              <a:spcAft>
                <a:spcPts val="0"/>
              </a:spcAft>
              <a:buClr>
                <a:schemeClr val="dk1"/>
              </a:buClr>
              <a:buSzPts val="1200"/>
              <a:buFont typeface="Noto Sans Symbols"/>
              <a:buNone/>
            </a:pPr>
            <a:r>
              <a:rPr lang="en-US" sz="1200">
                <a:latin typeface="Courier New"/>
                <a:ea typeface="Courier New"/>
                <a:cs typeface="Courier New"/>
                <a:sym typeface="Courier New"/>
              </a:rPr>
              <a:t>   {</a:t>
            </a:r>
            <a:endParaRPr/>
          </a:p>
          <a:p>
            <a:pPr indent="0" lvl="0" marL="0" rtl="0" algn="l">
              <a:lnSpc>
                <a:spcPct val="80000"/>
              </a:lnSpc>
              <a:spcBef>
                <a:spcPts val="0"/>
              </a:spcBef>
              <a:spcAft>
                <a:spcPts val="0"/>
              </a:spcAft>
              <a:buClr>
                <a:schemeClr val="dk1"/>
              </a:buClr>
              <a:buSzPts val="1200"/>
              <a:buFont typeface="Noto Sans Symbols"/>
              <a:buNone/>
            </a:pPr>
            <a:r>
              <a:rPr lang="en-US" sz="1200">
                <a:latin typeface="Courier New"/>
                <a:ea typeface="Courier New"/>
                <a:cs typeface="Courier New"/>
                <a:sym typeface="Courier New"/>
              </a:rPr>
              <a:t>      if (value.Length &gt; 20)</a:t>
            </a:r>
            <a:endParaRPr/>
          </a:p>
          <a:p>
            <a:pPr indent="0" lvl="0" marL="0" rtl="0" algn="l">
              <a:lnSpc>
                <a:spcPct val="80000"/>
              </a:lnSpc>
              <a:spcBef>
                <a:spcPts val="0"/>
              </a:spcBef>
              <a:spcAft>
                <a:spcPts val="0"/>
              </a:spcAft>
              <a:buClr>
                <a:schemeClr val="dk1"/>
              </a:buClr>
              <a:buSzPts val="1200"/>
              <a:buFont typeface="Noto Sans Symbols"/>
              <a:buNone/>
            </a:pPr>
            <a:r>
              <a:rPr lang="en-US" sz="1200">
                <a:latin typeface="Courier New"/>
                <a:ea typeface="Courier New"/>
                <a:cs typeface="Courier New"/>
                <a:sym typeface="Courier New"/>
              </a:rPr>
              <a:t>         // code here to take error recovery action </a:t>
            </a:r>
            <a:endParaRPr/>
          </a:p>
          <a:p>
            <a:pPr indent="0" lvl="0" marL="0" rtl="0" algn="l">
              <a:lnSpc>
                <a:spcPct val="80000"/>
              </a:lnSpc>
              <a:spcBef>
                <a:spcPts val="0"/>
              </a:spcBef>
              <a:spcAft>
                <a:spcPts val="0"/>
              </a:spcAft>
              <a:buClr>
                <a:schemeClr val="dk1"/>
              </a:buClr>
              <a:buSzPts val="1200"/>
              <a:buFont typeface="Noto Sans Symbols"/>
              <a:buNone/>
            </a:pPr>
            <a:r>
              <a:rPr lang="en-US" sz="1200">
                <a:latin typeface="Courier New"/>
                <a:ea typeface="Courier New"/>
                <a:cs typeface="Courier New"/>
                <a:sym typeface="Courier New"/>
              </a:rPr>
              <a:t>         // (eg. throw an exception)</a:t>
            </a:r>
            <a:endParaRPr/>
          </a:p>
          <a:p>
            <a:pPr indent="0" lvl="0" marL="0" rtl="0" algn="l">
              <a:lnSpc>
                <a:spcPct val="80000"/>
              </a:lnSpc>
              <a:spcBef>
                <a:spcPts val="0"/>
              </a:spcBef>
              <a:spcAft>
                <a:spcPts val="0"/>
              </a:spcAft>
              <a:buClr>
                <a:schemeClr val="dk1"/>
              </a:buClr>
              <a:buSzPts val="1200"/>
              <a:buFont typeface="Noto Sans Symbols"/>
              <a:buNone/>
            </a:pPr>
            <a:r>
              <a:rPr lang="en-US" sz="1200">
                <a:latin typeface="Courier New"/>
                <a:ea typeface="Courier New"/>
                <a:cs typeface="Courier New"/>
                <a:sym typeface="Courier New"/>
              </a:rPr>
              <a:t>      else</a:t>
            </a:r>
            <a:endParaRPr/>
          </a:p>
          <a:p>
            <a:pPr indent="0" lvl="0" marL="0" rtl="0" algn="l">
              <a:lnSpc>
                <a:spcPct val="80000"/>
              </a:lnSpc>
              <a:spcBef>
                <a:spcPts val="0"/>
              </a:spcBef>
              <a:spcAft>
                <a:spcPts val="0"/>
              </a:spcAft>
              <a:buClr>
                <a:schemeClr val="dk1"/>
              </a:buClr>
              <a:buSzPts val="1200"/>
              <a:buFont typeface="Noto Sans Symbols"/>
              <a:buNone/>
            </a:pPr>
            <a:r>
              <a:rPr lang="en-US" sz="1200">
                <a:latin typeface="Courier New"/>
                <a:ea typeface="Courier New"/>
                <a:cs typeface="Courier New"/>
                <a:sym typeface="Courier New"/>
              </a:rPr>
              <a:t>         foreName = </a:t>
            </a:r>
            <a:r>
              <a:rPr lang="en-US" sz="1200">
                <a:solidFill>
                  <a:srgbClr val="FF0000"/>
                </a:solidFill>
                <a:latin typeface="Courier New"/>
                <a:ea typeface="Courier New"/>
                <a:cs typeface="Courier New"/>
                <a:sym typeface="Courier New"/>
              </a:rPr>
              <a:t>value</a:t>
            </a:r>
            <a:r>
              <a:rPr lang="en-US" sz="1200">
                <a:latin typeface="Courier New"/>
                <a:ea typeface="Courier New"/>
                <a:cs typeface="Courier New"/>
                <a:sym typeface="Courier New"/>
              </a:rPr>
              <a:t>;</a:t>
            </a:r>
            <a:endParaRPr/>
          </a:p>
          <a:p>
            <a:pPr indent="0" lvl="0" marL="0" rtl="0" algn="l">
              <a:lnSpc>
                <a:spcPct val="80000"/>
              </a:lnSpc>
              <a:spcBef>
                <a:spcPts val="0"/>
              </a:spcBef>
              <a:spcAft>
                <a:spcPts val="0"/>
              </a:spcAft>
              <a:buClr>
                <a:schemeClr val="dk1"/>
              </a:buClr>
              <a:buSzPts val="1200"/>
              <a:buFont typeface="Noto Sans Symbols"/>
              <a:buNone/>
            </a:pPr>
            <a:r>
              <a:rPr lang="en-US" sz="1200">
                <a:latin typeface="Courier New"/>
                <a:ea typeface="Courier New"/>
                <a:cs typeface="Courier New"/>
                <a:sym typeface="Courier New"/>
              </a:rPr>
              <a:t>   }</a:t>
            </a:r>
            <a:endParaRPr/>
          </a:p>
          <a:p>
            <a:pPr indent="0" lvl="0" marL="0" rtl="0" algn="l">
              <a:lnSpc>
                <a:spcPct val="80000"/>
              </a:lnSpc>
              <a:spcBef>
                <a:spcPts val="0"/>
              </a:spcBef>
              <a:spcAft>
                <a:spcPts val="0"/>
              </a:spcAft>
              <a:buClr>
                <a:schemeClr val="dk1"/>
              </a:buClr>
              <a:buSzPts val="1200"/>
              <a:buFont typeface="Noto Sans Symbols"/>
              <a:buNone/>
            </a:pPr>
            <a:r>
              <a:rPr lang="en-US" sz="1200">
                <a:latin typeface="Courier New"/>
                <a:ea typeface="Courier New"/>
                <a:cs typeface="Courier New"/>
                <a:sym typeface="Courier New"/>
              </a:rPr>
              <a:t>}</a:t>
            </a:r>
            <a:endParaRPr/>
          </a:p>
          <a:p>
            <a:pPr indent="0" lvl="0" marL="0" rtl="0" algn="l">
              <a:spcBef>
                <a:spcPts val="0"/>
              </a:spcBef>
              <a:spcAft>
                <a:spcPts val="0"/>
              </a:spcAft>
              <a:buNone/>
            </a:pPr>
            <a:r>
              <a:t/>
            </a:r>
            <a:endParaRPr/>
          </a:p>
        </p:txBody>
      </p:sp>
      <p:sp>
        <p:nvSpPr>
          <p:cNvPr id="378" name="Google Shape;378;p36: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Chương trình đào tạo "Quản trị cơ sở dữ liệu Oracle"</a:t>
            </a:r>
            <a:endParaRPr/>
          </a:p>
        </p:txBody>
      </p:sp>
      <p:sp>
        <p:nvSpPr>
          <p:cNvPr id="379" name="Google Shape;379;p36: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Trung tâm đào tạo Bưu chính Viễn thông II</a:t>
            </a:r>
            <a:endParaRPr/>
          </a:p>
        </p:txBody>
      </p:sp>
      <p:sp>
        <p:nvSpPr>
          <p:cNvPr id="380" name="Google Shape;380;p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4:notes"/>
          <p:cNvSpPr/>
          <p:nvPr>
            <p:ph idx="2" type="sldImg"/>
          </p:nvPr>
        </p:nvSpPr>
        <p:spPr>
          <a:xfrm>
            <a:off x="2670175" y="509588"/>
            <a:ext cx="4532313" cy="25495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 name="Google Shape;7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Lớp luôn là kiểu dữ liệu tham chiếu trong C#</a:t>
            </a:r>
            <a:endParaRPr/>
          </a:p>
          <a:p>
            <a:pPr indent="0" lvl="0" marL="0" rtl="0" algn="l">
              <a:spcBef>
                <a:spcPts val="0"/>
              </a:spcBef>
              <a:spcAft>
                <a:spcPts val="0"/>
              </a:spcAft>
              <a:buNone/>
            </a:pPr>
            <a:r>
              <a:t/>
            </a:r>
            <a:endParaRPr/>
          </a:p>
        </p:txBody>
      </p:sp>
      <p:sp>
        <p:nvSpPr>
          <p:cNvPr id="73" name="Google Shape;73;p4: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Chương trình đào tạo "Quản trị cơ sở dữ liệu Oracle"</a:t>
            </a:r>
            <a:endParaRPr/>
          </a:p>
        </p:txBody>
      </p:sp>
      <p:sp>
        <p:nvSpPr>
          <p:cNvPr id="74" name="Google Shape;74;p4: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Trung tâm đào tạo Bưu chính Viễn thông II</a:t>
            </a:r>
            <a:endParaRPr/>
          </a:p>
        </p:txBody>
      </p:sp>
      <p:sp>
        <p:nvSpPr>
          <p:cNvPr id="75" name="Google Shape;75;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6" name="Google Shape;406;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41:notes"/>
          <p:cNvSpPr/>
          <p:nvPr>
            <p:ph idx="2" type="sldImg"/>
          </p:nvPr>
        </p:nvSpPr>
        <p:spPr>
          <a:xfrm>
            <a:off x="2670175" y="509588"/>
            <a:ext cx="4532313" cy="25495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2" name="Google Shape;412;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3" name="Google Shape;413;p41: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Chương trình đào tạo "Quản trị cơ sở dữ liệu Oracle"</a:t>
            </a:r>
            <a:endParaRPr/>
          </a:p>
        </p:txBody>
      </p:sp>
      <p:sp>
        <p:nvSpPr>
          <p:cNvPr id="414" name="Google Shape;414;p41: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Trung tâm đào tạo Bưu chính Viễn thông II</a:t>
            </a:r>
            <a:endParaRPr/>
          </a:p>
        </p:txBody>
      </p:sp>
      <p:sp>
        <p:nvSpPr>
          <p:cNvPr id="415" name="Google Shape;415;p4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5:notes"/>
          <p:cNvSpPr/>
          <p:nvPr>
            <p:ph idx="2" type="sldImg"/>
          </p:nvPr>
        </p:nvSpPr>
        <p:spPr>
          <a:xfrm>
            <a:off x="2670175" y="509588"/>
            <a:ext cx="4532313" cy="25495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 name="Google Shape;83;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Lớp luôn là kiểu dữ liệu tham chiếu trong C#</a:t>
            </a:r>
            <a:endParaRPr/>
          </a:p>
          <a:p>
            <a:pPr indent="0" lvl="0" marL="0" rtl="0" algn="l">
              <a:spcBef>
                <a:spcPts val="0"/>
              </a:spcBef>
              <a:spcAft>
                <a:spcPts val="0"/>
              </a:spcAft>
              <a:buNone/>
            </a:pPr>
            <a:r>
              <a:t/>
            </a:r>
            <a:endParaRPr/>
          </a:p>
        </p:txBody>
      </p:sp>
      <p:sp>
        <p:nvSpPr>
          <p:cNvPr id="84" name="Google Shape;84;p5: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Chương trình đào tạo "Quản trị cơ sở dữ liệu Oracle"</a:t>
            </a:r>
            <a:endParaRPr/>
          </a:p>
        </p:txBody>
      </p:sp>
      <p:sp>
        <p:nvSpPr>
          <p:cNvPr id="85" name="Google Shape;85;p5: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Trung tâm đào tạo Bưu chính Viễn thông II</a:t>
            </a:r>
            <a:endParaRPr/>
          </a:p>
        </p:txBody>
      </p:sp>
      <p:sp>
        <p:nvSpPr>
          <p:cNvPr id="86" name="Google Shape;86;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 name="Google Shape;92;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76200" lvl="0" marL="0" rtl="0" algn="just">
              <a:lnSpc>
                <a:spcPct val="130000"/>
              </a:lnSpc>
              <a:spcBef>
                <a:spcPts val="0"/>
              </a:spcBef>
              <a:spcAft>
                <a:spcPts val="0"/>
              </a:spcAft>
              <a:buClr>
                <a:srgbClr val="0066FF"/>
              </a:buClr>
              <a:buSzPts val="1200"/>
              <a:buFont typeface="Noto Sans Symbols"/>
              <a:buChar char="❖"/>
            </a:pPr>
            <a:r>
              <a:rPr lang="en-US">
                <a:solidFill>
                  <a:srgbClr val="0066FF"/>
                </a:solidFill>
                <a:latin typeface="Arial"/>
                <a:ea typeface="Arial"/>
                <a:cs typeface="Arial"/>
                <a:sym typeface="Arial"/>
              </a:rPr>
              <a:t>Thuộc tính:</a:t>
            </a:r>
            <a:r>
              <a:rPr lang="en-US">
                <a:solidFill>
                  <a:srgbClr val="0C0C0C"/>
                </a:solidFill>
                <a:latin typeface="Arial"/>
                <a:ea typeface="Arial"/>
                <a:cs typeface="Arial"/>
                <a:sym typeface="Arial"/>
              </a:rPr>
              <a:t> Các thuộc tính được khai báo giống như khai báo biến</a:t>
            </a:r>
            <a:endParaRPr/>
          </a:p>
          <a:p>
            <a:pPr indent="-76200" lvl="0" marL="0" rtl="0" algn="just">
              <a:lnSpc>
                <a:spcPct val="130000"/>
              </a:lnSpc>
              <a:spcBef>
                <a:spcPts val="600"/>
              </a:spcBef>
              <a:spcAft>
                <a:spcPts val="0"/>
              </a:spcAft>
              <a:buClr>
                <a:srgbClr val="0066FF"/>
              </a:buClr>
              <a:buSzPts val="1200"/>
              <a:buFont typeface="Noto Sans Symbols"/>
              <a:buChar char="❖"/>
            </a:pPr>
            <a:r>
              <a:rPr lang="en-US">
                <a:solidFill>
                  <a:srgbClr val="0066FF"/>
                </a:solidFill>
                <a:latin typeface="Arial"/>
                <a:ea typeface="Arial"/>
                <a:cs typeface="Arial"/>
                <a:sym typeface="Arial"/>
              </a:rPr>
              <a:t>Phương thức: </a:t>
            </a:r>
            <a:r>
              <a:rPr lang="en-US">
                <a:solidFill>
                  <a:srgbClr val="0C0C0C"/>
                </a:solidFill>
                <a:latin typeface="Arial"/>
                <a:ea typeface="Arial"/>
                <a:cs typeface="Arial"/>
                <a:sym typeface="Arial"/>
              </a:rPr>
              <a:t>Các phương thức được khai báo giống như khai báo hàm. </a:t>
            </a:r>
            <a:endParaRPr/>
          </a:p>
        </p:txBody>
      </p:sp>
      <p:sp>
        <p:nvSpPr>
          <p:cNvPr id="93" name="Google Shape;93;p6: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Chương trình đào tạo "Quản trị cơ sở dữ liệu Oracle"</a:t>
            </a:r>
            <a:endParaRPr/>
          </a:p>
        </p:txBody>
      </p:sp>
      <p:sp>
        <p:nvSpPr>
          <p:cNvPr id="94" name="Google Shape;94;p6: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Trung tâm đào tạo Bưu chính Viễn thông II</a:t>
            </a:r>
            <a:endParaRPr/>
          </a:p>
        </p:txBody>
      </p:sp>
      <p:sp>
        <p:nvSpPr>
          <p:cNvPr id="95" name="Google Shape;95;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8:notes"/>
          <p:cNvSpPr/>
          <p:nvPr>
            <p:ph idx="2" type="sldImg"/>
          </p:nvPr>
        </p:nvSpPr>
        <p:spPr>
          <a:xfrm>
            <a:off x="2670175" y="509588"/>
            <a:ext cx="4532313" cy="25495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8: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Chương trình đào tạo "Quản trị cơ sở dữ liệu Oracle"</a:t>
            </a:r>
            <a:endParaRPr/>
          </a:p>
        </p:txBody>
      </p:sp>
      <p:sp>
        <p:nvSpPr>
          <p:cNvPr id="112" name="Google Shape;112;p8: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Trung tâm đào tạo Bưu chính Viễn thông II</a:t>
            </a:r>
            <a:endParaRPr/>
          </a:p>
        </p:txBody>
      </p:sp>
      <p:sp>
        <p:nvSpPr>
          <p:cNvPr id="113" name="Google Shape;113;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9:notes"/>
          <p:cNvSpPr/>
          <p:nvPr>
            <p:ph idx="2" type="sldImg"/>
          </p:nvPr>
        </p:nvSpPr>
        <p:spPr>
          <a:xfrm>
            <a:off x="2670175" y="509588"/>
            <a:ext cx="4532313" cy="25495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 name="Google Shape;119;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just">
              <a:lnSpc>
                <a:spcPct val="120000"/>
              </a:lnSpc>
              <a:spcBef>
                <a:spcPts val="0"/>
              </a:spcBef>
              <a:spcAft>
                <a:spcPts val="0"/>
              </a:spcAft>
              <a:buNone/>
            </a:pPr>
            <a:r>
              <a:rPr lang="en-US"/>
              <a:t>Khai báo </a:t>
            </a:r>
            <a:endParaRPr/>
          </a:p>
          <a:p>
            <a:pPr indent="0" lvl="1" marL="457200" rtl="0" algn="just">
              <a:lnSpc>
                <a:spcPct val="120000"/>
              </a:lnSpc>
              <a:spcBef>
                <a:spcPts val="0"/>
              </a:spcBef>
              <a:spcAft>
                <a:spcPts val="0"/>
              </a:spcAft>
              <a:buNone/>
            </a:pPr>
            <a:r>
              <a:rPr lang="en-US"/>
              <a:t>Trong thân lớp</a:t>
            </a:r>
            <a:endParaRPr/>
          </a:p>
          <a:p>
            <a:pPr indent="0" lvl="2" marL="914400" rtl="0" algn="just">
              <a:lnSpc>
                <a:spcPct val="120000"/>
              </a:lnSpc>
              <a:spcBef>
                <a:spcPts val="0"/>
              </a:spcBef>
              <a:spcAft>
                <a:spcPts val="0"/>
              </a:spcAft>
              <a:buNone/>
            </a:pPr>
            <a:r>
              <a:rPr lang="en-US"/>
              <a:t>Giống như thuộc tính</a:t>
            </a:r>
            <a:endParaRPr/>
          </a:p>
          <a:p>
            <a:pPr indent="0" lvl="1" marL="457200" rtl="0" algn="just">
              <a:lnSpc>
                <a:spcPct val="120000"/>
              </a:lnSpc>
              <a:spcBef>
                <a:spcPts val="0"/>
              </a:spcBef>
              <a:spcAft>
                <a:spcPts val="0"/>
              </a:spcAft>
              <a:buNone/>
            </a:pPr>
            <a:r>
              <a:rPr lang="en-US"/>
              <a:t>Trong thân phương thức</a:t>
            </a:r>
            <a:endParaRPr/>
          </a:p>
          <a:p>
            <a:pPr indent="0" lvl="1" marL="457200" rtl="0" algn="just">
              <a:lnSpc>
                <a:spcPct val="120000"/>
              </a:lnSpc>
              <a:spcBef>
                <a:spcPts val="0"/>
              </a:spcBef>
              <a:spcAft>
                <a:spcPts val="0"/>
              </a:spcAft>
              <a:buNone/>
            </a:pPr>
            <a:r>
              <a:rPr lang="en-US"/>
              <a:t>Tương tự như biến</a:t>
            </a:r>
            <a:endParaRPr/>
          </a:p>
          <a:p>
            <a:pPr indent="0" lvl="0" marL="0" rtl="0" algn="just">
              <a:lnSpc>
                <a:spcPct val="120000"/>
              </a:lnSpc>
              <a:spcBef>
                <a:spcPts val="0"/>
              </a:spcBef>
              <a:spcAft>
                <a:spcPts val="0"/>
              </a:spcAft>
              <a:buNone/>
            </a:pPr>
            <a:r>
              <a:rPr lang="en-US"/>
              <a:t>Khởi tạo</a:t>
            </a:r>
            <a:endParaRPr/>
          </a:p>
          <a:p>
            <a:pPr indent="0" lvl="1" marL="457200" rtl="0" algn="just">
              <a:lnSpc>
                <a:spcPct val="120000"/>
              </a:lnSpc>
              <a:spcBef>
                <a:spcPts val="0"/>
              </a:spcBef>
              <a:spcAft>
                <a:spcPts val="0"/>
              </a:spcAft>
              <a:buNone/>
            </a:pPr>
            <a:r>
              <a:rPr lang="en-US"/>
              <a:t>Bằng lệnh </a:t>
            </a:r>
            <a:r>
              <a:rPr lang="en-US">
                <a:solidFill>
                  <a:srgbClr val="0000FF"/>
                </a:solidFill>
              </a:rPr>
              <a:t>new</a:t>
            </a:r>
            <a:endParaRPr/>
          </a:p>
          <a:p>
            <a:pPr indent="0" lvl="0" marL="0" rtl="0" algn="l">
              <a:spcBef>
                <a:spcPts val="0"/>
              </a:spcBef>
              <a:spcAft>
                <a:spcPts val="0"/>
              </a:spcAft>
              <a:buNone/>
            </a:pPr>
            <a:r>
              <a:t/>
            </a:r>
            <a:endParaRPr/>
          </a:p>
        </p:txBody>
      </p:sp>
      <p:sp>
        <p:nvSpPr>
          <p:cNvPr id="120" name="Google Shape;120;p9: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Chương trình đào tạo "Quản trị cơ sở dữ liệu Oracle"</a:t>
            </a:r>
            <a:endParaRPr/>
          </a:p>
        </p:txBody>
      </p:sp>
      <p:sp>
        <p:nvSpPr>
          <p:cNvPr id="121" name="Google Shape;121;p9: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Trung tâm đào tạo Bưu chính Viễn thông II</a:t>
            </a:r>
            <a:endParaRPr/>
          </a:p>
        </p:txBody>
      </p:sp>
      <p:sp>
        <p:nvSpPr>
          <p:cNvPr id="122" name="Google Shape;122;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5.png"/><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仅标题" showMasterSp="0">
  <p:cSld name="仅标题">
    <p:spTree>
      <p:nvGrpSpPr>
        <p:cNvPr id="16" name="Shape 16"/>
        <p:cNvGrpSpPr/>
        <p:nvPr/>
      </p:nvGrpSpPr>
      <p:grpSpPr>
        <a:xfrm>
          <a:off x="0" y="0"/>
          <a:ext cx="0" cy="0"/>
          <a:chOff x="0" y="0"/>
          <a:chExt cx="0" cy="0"/>
        </a:xfrm>
      </p:grpSpPr>
      <p:pic>
        <p:nvPicPr>
          <p:cNvPr id="17" name="Google Shape;17;p43"/>
          <p:cNvPicPr preferRelativeResize="0"/>
          <p:nvPr/>
        </p:nvPicPr>
        <p:blipFill rotWithShape="1">
          <a:blip r:embed="rId2">
            <a:alphaModFix/>
          </a:blip>
          <a:srcRect b="15749" l="0" r="0" t="0"/>
          <a:stretch/>
        </p:blipFill>
        <p:spPr>
          <a:xfrm>
            <a:off x="7958798" y="3443288"/>
            <a:ext cx="4233201" cy="3414712"/>
          </a:xfrm>
          <a:prstGeom prst="rect">
            <a:avLst/>
          </a:prstGeom>
          <a:noFill/>
          <a:ln>
            <a:noFill/>
          </a:ln>
        </p:spPr>
      </p:pic>
      <p:pic>
        <p:nvPicPr>
          <p:cNvPr id="18" name="Google Shape;18;p43"/>
          <p:cNvPicPr preferRelativeResize="0"/>
          <p:nvPr/>
        </p:nvPicPr>
        <p:blipFill rotWithShape="1">
          <a:blip r:embed="rId3">
            <a:alphaModFix/>
          </a:blip>
          <a:srcRect b="0" l="0" r="0" t="0"/>
          <a:stretch/>
        </p:blipFill>
        <p:spPr>
          <a:xfrm rot="10800000">
            <a:off x="-1" y="1521978"/>
            <a:ext cx="2213113" cy="2599729"/>
          </a:xfrm>
          <a:prstGeom prst="rect">
            <a:avLst/>
          </a:prstGeom>
          <a:noFill/>
          <a:ln>
            <a:noFill/>
          </a:ln>
        </p:spPr>
      </p:pic>
      <p:pic>
        <p:nvPicPr>
          <p:cNvPr id="19" name="Google Shape;19;p43"/>
          <p:cNvPicPr preferRelativeResize="0"/>
          <p:nvPr/>
        </p:nvPicPr>
        <p:blipFill rotWithShape="1">
          <a:blip r:embed="rId4">
            <a:alphaModFix/>
          </a:blip>
          <a:srcRect b="0" l="0" r="0" t="0"/>
          <a:stretch/>
        </p:blipFill>
        <p:spPr>
          <a:xfrm flipH="1" rot="10800000">
            <a:off x="11313172" y="0"/>
            <a:ext cx="878828" cy="891928"/>
          </a:xfrm>
          <a:prstGeom prst="rect">
            <a:avLst/>
          </a:prstGeom>
          <a:noFill/>
          <a:ln>
            <a:noFill/>
          </a:ln>
        </p:spPr>
      </p:pic>
      <p:sp>
        <p:nvSpPr>
          <p:cNvPr id="20" name="Google Shape;20;p43"/>
          <p:cNvSpPr/>
          <p:nvPr/>
        </p:nvSpPr>
        <p:spPr>
          <a:xfrm>
            <a:off x="0" y="0"/>
            <a:ext cx="12192000" cy="6858000"/>
          </a:xfrm>
          <a:prstGeom prst="rect">
            <a:avLst/>
          </a:prstGeom>
          <a:noFill/>
          <a:ln cap="flat" cmpd="sng" w="57150">
            <a:solidFill>
              <a:srgbClr val="A2182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mc:AlternateContent>
    <mc:Choice Requires="p14">
      <p:transition advClick="0" spd="slow" p14:dur="1750">
        <p14:doors dir="vert"/>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4"/>
          <p:cNvSpPr txBox="1"/>
          <p:nvPr>
            <p:ph type="title"/>
          </p:nvPr>
        </p:nvSpPr>
        <p:spPr>
          <a:xfrm>
            <a:off x="609600" y="152400"/>
            <a:ext cx="11582400" cy="6858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 name="Google Shape;23;p44"/>
          <p:cNvSpPr txBox="1"/>
          <p:nvPr>
            <p:ph idx="1" type="body"/>
          </p:nvPr>
        </p:nvSpPr>
        <p:spPr>
          <a:xfrm>
            <a:off x="711200" y="1066800"/>
            <a:ext cx="11176000" cy="55626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自定义版式" showMasterSp="0">
  <p:cSld name="1_自定义版式">
    <p:spTree>
      <p:nvGrpSpPr>
        <p:cNvPr id="24" name="Shape 24"/>
        <p:cNvGrpSpPr/>
        <p:nvPr/>
      </p:nvGrpSpPr>
      <p:grpSpPr>
        <a:xfrm>
          <a:off x="0" y="0"/>
          <a:ext cx="0" cy="0"/>
          <a:chOff x="0" y="0"/>
          <a:chExt cx="0" cy="0"/>
        </a:xfrm>
      </p:grpSpPr>
      <p:pic>
        <p:nvPicPr>
          <p:cNvPr id="25" name="Google Shape;25;p45"/>
          <p:cNvPicPr preferRelativeResize="0"/>
          <p:nvPr/>
        </p:nvPicPr>
        <p:blipFill rotWithShape="1">
          <a:blip r:embed="rId2">
            <a:alphaModFix/>
          </a:blip>
          <a:srcRect b="0" l="0" r="0" t="0"/>
          <a:stretch/>
        </p:blipFill>
        <p:spPr>
          <a:xfrm flipH="1">
            <a:off x="0" y="188415"/>
            <a:ext cx="4463844" cy="6669586"/>
          </a:xfrm>
          <a:prstGeom prst="rect">
            <a:avLst/>
          </a:prstGeom>
          <a:noFill/>
          <a:ln>
            <a:noFill/>
          </a:ln>
        </p:spPr>
      </p:pic>
    </p:spTree>
  </p:cSld>
  <p:clrMapOvr>
    <a:masterClrMapping/>
  </p:clrMapOvr>
  <mc:AlternateContent>
    <mc:Choice Requires="p14">
      <p:transition advClick="0" spd="slow" p14:dur="1750">
        <p14:doors dir="vert"/>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自定义版式" showMasterSp="0">
  <p:cSld name="自定义版式">
    <p:spTree>
      <p:nvGrpSpPr>
        <p:cNvPr id="26" name="Shape 26"/>
        <p:cNvGrpSpPr/>
        <p:nvPr/>
      </p:nvGrpSpPr>
      <p:grpSpPr>
        <a:xfrm>
          <a:off x="0" y="0"/>
          <a:ext cx="0" cy="0"/>
          <a:chOff x="0" y="0"/>
          <a:chExt cx="0" cy="0"/>
        </a:xfrm>
      </p:grpSpPr>
      <p:pic>
        <p:nvPicPr>
          <p:cNvPr id="27" name="Google Shape;27;p46"/>
          <p:cNvPicPr preferRelativeResize="0"/>
          <p:nvPr/>
        </p:nvPicPr>
        <p:blipFill rotWithShape="1">
          <a:blip r:embed="rId2">
            <a:alphaModFix/>
          </a:blip>
          <a:srcRect b="0" l="0" r="0" t="0"/>
          <a:stretch/>
        </p:blipFill>
        <p:spPr>
          <a:xfrm>
            <a:off x="6096000" y="757925"/>
            <a:ext cx="6096000" cy="5550800"/>
          </a:xfrm>
          <a:prstGeom prst="rect">
            <a:avLst/>
          </a:prstGeom>
          <a:noFill/>
          <a:ln>
            <a:noFill/>
          </a:ln>
        </p:spPr>
      </p:pic>
      <p:pic>
        <p:nvPicPr>
          <p:cNvPr id="28" name="Google Shape;28;p46"/>
          <p:cNvPicPr preferRelativeResize="0"/>
          <p:nvPr/>
        </p:nvPicPr>
        <p:blipFill rotWithShape="1">
          <a:blip r:embed="rId3">
            <a:alphaModFix/>
          </a:blip>
          <a:srcRect b="0" l="0" r="0" t="0"/>
          <a:stretch/>
        </p:blipFill>
        <p:spPr>
          <a:xfrm>
            <a:off x="260169" y="218874"/>
            <a:ext cx="2268720" cy="666951"/>
          </a:xfrm>
          <a:prstGeom prst="rect">
            <a:avLst/>
          </a:prstGeom>
          <a:noFill/>
          <a:ln>
            <a:noFill/>
          </a:ln>
        </p:spPr>
      </p:pic>
      <p:sp>
        <p:nvSpPr>
          <p:cNvPr id="29" name="Google Shape;29;p46"/>
          <p:cNvSpPr txBox="1"/>
          <p:nvPr/>
        </p:nvSpPr>
        <p:spPr>
          <a:xfrm>
            <a:off x="159762" y="885825"/>
            <a:ext cx="2569542"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u="sng">
                <a:solidFill>
                  <a:srgbClr val="D51C29"/>
                </a:solidFill>
                <a:latin typeface="Calibri"/>
                <a:ea typeface="Calibri"/>
                <a:cs typeface="Calibri"/>
                <a:sym typeface="Calibri"/>
              </a:rPr>
              <a:t>KHOA CÔNG</a:t>
            </a:r>
            <a:r>
              <a:rPr b="1" lang="en-US" sz="1400" u="sng">
                <a:solidFill>
                  <a:srgbClr val="D51C29"/>
                </a:solidFill>
                <a:latin typeface="Calibri"/>
                <a:ea typeface="Calibri"/>
                <a:cs typeface="Calibri"/>
                <a:sym typeface="Calibri"/>
              </a:rPr>
              <a:t> NGHỆ THÔNG TIN</a:t>
            </a:r>
            <a:endParaRPr b="1" sz="1400" u="sng">
              <a:solidFill>
                <a:srgbClr val="D51C29"/>
              </a:solidFill>
              <a:latin typeface="Calibri"/>
              <a:ea typeface="Calibri"/>
              <a:cs typeface="Calibri"/>
              <a:sym typeface="Calibri"/>
            </a:endParaRPr>
          </a:p>
        </p:txBody>
      </p:sp>
    </p:spTree>
  </p:cSld>
  <p:clrMapOvr>
    <a:masterClrMapping/>
  </p:clrMapOvr>
  <mc:AlternateContent>
    <mc:Choice Requires="p14">
      <p:transition advClick="0" spd="slow" p14:dur="1750">
        <p14:doors dir="vert"/>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30" name="Shape 30"/>
        <p:cNvGrpSpPr/>
        <p:nvPr/>
      </p:nvGrpSpPr>
      <p:grpSpPr>
        <a:xfrm>
          <a:off x="0" y="0"/>
          <a:ext cx="0" cy="0"/>
          <a:chOff x="0" y="0"/>
          <a:chExt cx="0" cy="0"/>
        </a:xfrm>
      </p:grpSpPr>
    </p:spTree>
  </p:cSld>
  <p:clrMapOvr>
    <a:masterClrMapping/>
  </p:clrMapOvr>
  <mc:AlternateContent>
    <mc:Choice Requires="p14">
      <p:transition advClick="0" spd="slow" p14:dur="1750">
        <p14:doors dir="vert"/>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自定义版式">
  <p:cSld name="6_自定义版式">
    <p:spTree>
      <p:nvGrpSpPr>
        <p:cNvPr id="31" name="Shape 31"/>
        <p:cNvGrpSpPr/>
        <p:nvPr/>
      </p:nvGrpSpPr>
      <p:grpSpPr>
        <a:xfrm>
          <a:off x="0" y="0"/>
          <a:ext cx="0" cy="0"/>
          <a:chOff x="0" y="0"/>
          <a:chExt cx="0" cy="0"/>
        </a:xfrm>
      </p:grpSpPr>
      <p:sp>
        <p:nvSpPr>
          <p:cNvPr id="32" name="Google Shape;32;p48"/>
          <p:cNvSpPr/>
          <p:nvPr>
            <p:ph idx="2" type="pic"/>
          </p:nvPr>
        </p:nvSpPr>
        <p:spPr>
          <a:xfrm>
            <a:off x="1698623" y="2746373"/>
            <a:ext cx="2187580" cy="2187580"/>
          </a:xfrm>
          <a:prstGeom prst="rect">
            <a:avLst/>
          </a:prstGeom>
          <a:noFill/>
          <a:ln>
            <a:noFill/>
          </a:ln>
        </p:spPr>
      </p:sp>
    </p:spTree>
  </p:cSld>
  <p:clrMapOvr>
    <a:masterClrMapping/>
  </p:clrMapOvr>
  <mc:AlternateContent>
    <mc:Choice Requires="p14">
      <p:transition advClick="0" spd="slow" p14:dur="1750">
        <p14:doors dir="vert"/>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42"/>
          <p:cNvPicPr preferRelativeResize="0"/>
          <p:nvPr/>
        </p:nvPicPr>
        <p:blipFill rotWithShape="1">
          <a:blip r:embed="rId1">
            <a:alphaModFix/>
          </a:blip>
          <a:srcRect b="0" l="0" r="0" t="0"/>
          <a:stretch/>
        </p:blipFill>
        <p:spPr>
          <a:xfrm flipH="1">
            <a:off x="0" y="0"/>
            <a:ext cx="1557766" cy="1418446"/>
          </a:xfrm>
          <a:prstGeom prst="rect">
            <a:avLst/>
          </a:prstGeom>
          <a:noFill/>
          <a:ln>
            <a:noFill/>
          </a:ln>
        </p:spPr>
      </p:pic>
      <p:sp>
        <p:nvSpPr>
          <p:cNvPr id="11" name="Google Shape;11;p42"/>
          <p:cNvSpPr txBox="1"/>
          <p:nvPr/>
        </p:nvSpPr>
        <p:spPr>
          <a:xfrm>
            <a:off x="4318000" y="2971800"/>
            <a:ext cx="3556000" cy="22987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00" u="none" cap="none" strike="noStrike">
                <a:solidFill>
                  <a:schemeClr val="lt1"/>
                </a:solidFill>
                <a:latin typeface="Microsoft Yahei"/>
                <a:ea typeface="Microsoft Yahei"/>
                <a:cs typeface="Microsoft Yahei"/>
                <a:sym typeface="Microsoft Yahei"/>
              </a:rPr>
              <a:t>感谢您下载包图网平台上提供的PPT作品，为了您和包图网以及原创作者的利益，请勿复制、传播、销售，否则将承担法律责任！包图网将对作品进行维权，按照传播下载次数进行十倍的索取赔偿！</a:t>
            </a:r>
            <a:endParaRPr/>
          </a:p>
          <a:p>
            <a:pPr indent="0" lvl="0" marL="0" marR="0" rtl="0" algn="l">
              <a:spcBef>
                <a:spcPts val="0"/>
              </a:spcBef>
              <a:spcAft>
                <a:spcPts val="0"/>
              </a:spcAft>
              <a:buNone/>
            </a:pPr>
            <a:r>
              <a:rPr lang="en-US" sz="600">
                <a:solidFill>
                  <a:schemeClr val="lt1"/>
                </a:solidFill>
                <a:latin typeface="Microsoft Yahei"/>
                <a:ea typeface="Microsoft Yahei"/>
                <a:cs typeface="Microsoft Yahei"/>
                <a:sym typeface="Microsoft Yahei"/>
              </a:rPr>
              <a:t>ibaotu.com</a:t>
            </a:r>
            <a:endParaRPr/>
          </a:p>
        </p:txBody>
      </p:sp>
      <p:sp>
        <p:nvSpPr>
          <p:cNvPr id="12" name="Google Shape;12;p42"/>
          <p:cNvSpPr txBox="1"/>
          <p:nvPr/>
        </p:nvSpPr>
        <p:spPr>
          <a:xfrm>
            <a:off x="11602899" y="6287572"/>
            <a:ext cx="47481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fld id="{00000000-1234-1234-1234-123412341234}" type="slidenum">
              <a:rPr b="1" lang="en-US" sz="1800">
                <a:solidFill>
                  <a:schemeClr val="dk1"/>
                </a:solidFill>
                <a:latin typeface="Cambria"/>
                <a:ea typeface="Cambria"/>
                <a:cs typeface="Cambria"/>
                <a:sym typeface="Cambria"/>
              </a:rPr>
              <a:t>‹#›</a:t>
            </a:fld>
            <a:endParaRPr b="1" sz="1800">
              <a:solidFill>
                <a:schemeClr val="dk1"/>
              </a:solidFill>
              <a:latin typeface="Cambria"/>
              <a:ea typeface="Cambria"/>
              <a:cs typeface="Cambria"/>
              <a:sym typeface="Cambria"/>
            </a:endParaRPr>
          </a:p>
        </p:txBody>
      </p:sp>
      <p:cxnSp>
        <p:nvCxnSpPr>
          <p:cNvPr id="13" name="Google Shape;13;p42"/>
          <p:cNvCxnSpPr/>
          <p:nvPr/>
        </p:nvCxnSpPr>
        <p:spPr>
          <a:xfrm flipH="1" rot="10800000">
            <a:off x="0" y="6457950"/>
            <a:ext cx="11458575" cy="14288"/>
          </a:xfrm>
          <a:prstGeom prst="straightConnector1">
            <a:avLst/>
          </a:prstGeom>
          <a:noFill/>
          <a:ln cap="flat" cmpd="sng" w="28575">
            <a:solidFill>
              <a:srgbClr val="D32F2F"/>
            </a:solidFill>
            <a:prstDash val="solid"/>
            <a:miter lim="800000"/>
            <a:headEnd len="sm" w="sm" type="none"/>
            <a:tailEnd len="sm" w="sm" type="none"/>
          </a:ln>
        </p:spPr>
      </p:cxnSp>
      <p:pic>
        <p:nvPicPr>
          <p:cNvPr id="14" name="Google Shape;14;p42"/>
          <p:cNvPicPr preferRelativeResize="0"/>
          <p:nvPr/>
        </p:nvPicPr>
        <p:blipFill rotWithShape="1">
          <a:blip r:embed="rId2">
            <a:alphaModFix/>
          </a:blip>
          <a:srcRect b="0" l="0" r="0" t="0"/>
          <a:stretch/>
        </p:blipFill>
        <p:spPr>
          <a:xfrm>
            <a:off x="50800" y="6517929"/>
            <a:ext cx="1003300" cy="294229"/>
          </a:xfrm>
          <a:prstGeom prst="rect">
            <a:avLst/>
          </a:prstGeom>
          <a:noFill/>
          <a:ln>
            <a:noFill/>
          </a:ln>
        </p:spPr>
      </p:pic>
      <p:sp>
        <p:nvSpPr>
          <p:cNvPr id="15" name="Google Shape;15;p42"/>
          <p:cNvSpPr txBox="1"/>
          <p:nvPr/>
        </p:nvSpPr>
        <p:spPr>
          <a:xfrm>
            <a:off x="1025524" y="6517929"/>
            <a:ext cx="2311915"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D51C29"/>
                </a:solidFill>
                <a:latin typeface="Cambria"/>
                <a:ea typeface="Cambria"/>
                <a:cs typeface="Cambria"/>
                <a:sym typeface="Cambria"/>
              </a:rPr>
              <a:t>KHOA</a:t>
            </a:r>
            <a:r>
              <a:rPr b="1" lang="en-US" sz="1200">
                <a:solidFill>
                  <a:srgbClr val="D51C29"/>
                </a:solidFill>
                <a:latin typeface="Cambria"/>
                <a:ea typeface="Cambria"/>
                <a:cs typeface="Cambria"/>
                <a:sym typeface="Cambria"/>
              </a:rPr>
              <a:t> CÔNG NGHỆ THÔNG TIN</a:t>
            </a:r>
            <a:endParaRPr b="1" sz="1200">
              <a:solidFill>
                <a:srgbClr val="D51C29"/>
              </a:solidFill>
              <a:latin typeface="Cambria"/>
              <a:ea typeface="Cambria"/>
              <a:cs typeface="Cambria"/>
              <a:sym typeface="Cambria"/>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Lst>
  <mc:AlternateContent>
    <mc:Choice Requires="p14">
      <p:transition advClick="0" spd="slow" p14:dur="1750">
        <p14:doors dir="vert"/>
      </p:transition>
    </mc:Choice>
    <mc:Fallback>
      <p:transition spd="med">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4.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5.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8.gi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2.png"/><Relationship Id="rId4" Type="http://schemas.openxmlformats.org/officeDocument/2006/relationships/image" Target="../media/image20.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gif"/><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 name="Shape 37"/>
        <p:cNvGrpSpPr/>
        <p:nvPr/>
      </p:nvGrpSpPr>
      <p:grpSpPr>
        <a:xfrm>
          <a:off x="0" y="0"/>
          <a:ext cx="0" cy="0"/>
          <a:chOff x="0" y="0"/>
          <a:chExt cx="0" cy="0"/>
        </a:xfrm>
      </p:grpSpPr>
      <p:sp>
        <p:nvSpPr>
          <p:cNvPr id="38" name="Google Shape;38;p1"/>
          <p:cNvSpPr txBox="1"/>
          <p:nvPr/>
        </p:nvSpPr>
        <p:spPr>
          <a:xfrm>
            <a:off x="1768718" y="1625116"/>
            <a:ext cx="9251572"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800">
                <a:solidFill>
                  <a:srgbClr val="2C3E50"/>
                </a:solidFill>
                <a:latin typeface="Cambria"/>
                <a:ea typeface="Cambria"/>
                <a:cs typeface="Cambria"/>
                <a:sym typeface="Cambria"/>
              </a:rPr>
              <a:t>LẬP TRÌNH HƯỚNG ĐỐI TƯỢNG</a:t>
            </a:r>
            <a:endParaRPr/>
          </a:p>
        </p:txBody>
      </p:sp>
      <p:grpSp>
        <p:nvGrpSpPr>
          <p:cNvPr id="39" name="Google Shape;39;p1"/>
          <p:cNvGrpSpPr/>
          <p:nvPr/>
        </p:nvGrpSpPr>
        <p:grpSpPr>
          <a:xfrm>
            <a:off x="4520692" y="4328846"/>
            <a:ext cx="416937" cy="416934"/>
            <a:chOff x="891974" y="4415843"/>
            <a:chExt cx="450443" cy="450443"/>
          </a:xfrm>
        </p:grpSpPr>
        <p:sp>
          <p:nvSpPr>
            <p:cNvPr id="40" name="Google Shape;40;p1"/>
            <p:cNvSpPr/>
            <p:nvPr/>
          </p:nvSpPr>
          <p:spPr>
            <a:xfrm>
              <a:off x="891974" y="4415843"/>
              <a:ext cx="450443" cy="450443"/>
            </a:xfrm>
            <a:prstGeom prst="ellipse">
              <a:avLst/>
            </a:prstGeom>
            <a:noFill/>
            <a:ln cap="flat" cmpd="sng" w="1270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757070"/>
                </a:solidFill>
                <a:latin typeface="Calibri"/>
                <a:ea typeface="Calibri"/>
                <a:cs typeface="Calibri"/>
                <a:sym typeface="Calibri"/>
              </a:endParaRPr>
            </a:p>
          </p:txBody>
        </p:sp>
        <p:sp>
          <p:nvSpPr>
            <p:cNvPr id="41" name="Google Shape;41;p1"/>
            <p:cNvSpPr/>
            <p:nvPr/>
          </p:nvSpPr>
          <p:spPr>
            <a:xfrm>
              <a:off x="993275" y="4502064"/>
              <a:ext cx="247839" cy="278000"/>
            </a:xfrm>
            <a:custGeom>
              <a:rect b="b" l="l" r="r" t="t"/>
              <a:pathLst>
                <a:path extrusionOk="0" h="336551" w="300038">
                  <a:moveTo>
                    <a:pt x="199932" y="273051"/>
                  </a:moveTo>
                  <a:cubicBezTo>
                    <a:pt x="194703" y="273051"/>
                    <a:pt x="192088" y="277020"/>
                    <a:pt x="192088" y="280989"/>
                  </a:cubicBezTo>
                  <a:cubicBezTo>
                    <a:pt x="192088" y="306124"/>
                    <a:pt x="192088" y="306124"/>
                    <a:pt x="192088" y="306124"/>
                  </a:cubicBezTo>
                  <a:cubicBezTo>
                    <a:pt x="192088" y="310093"/>
                    <a:pt x="194703" y="312739"/>
                    <a:pt x="199932" y="312739"/>
                  </a:cubicBezTo>
                  <a:cubicBezTo>
                    <a:pt x="250919" y="312739"/>
                    <a:pt x="250919" y="312739"/>
                    <a:pt x="250919" y="312739"/>
                  </a:cubicBezTo>
                  <a:cubicBezTo>
                    <a:pt x="254841" y="312739"/>
                    <a:pt x="258763" y="310093"/>
                    <a:pt x="258763" y="306124"/>
                  </a:cubicBezTo>
                  <a:lnTo>
                    <a:pt x="258763" y="280989"/>
                  </a:lnTo>
                  <a:cubicBezTo>
                    <a:pt x="258763" y="277020"/>
                    <a:pt x="254841" y="273051"/>
                    <a:pt x="250919" y="273051"/>
                  </a:cubicBezTo>
                  <a:cubicBezTo>
                    <a:pt x="199932" y="273051"/>
                    <a:pt x="199932" y="273051"/>
                    <a:pt x="199932" y="273051"/>
                  </a:cubicBezTo>
                  <a:close/>
                  <a:moveTo>
                    <a:pt x="101328" y="196851"/>
                  </a:moveTo>
                  <a:cubicBezTo>
                    <a:pt x="103960" y="196851"/>
                    <a:pt x="105276" y="196851"/>
                    <a:pt x="107908" y="196851"/>
                  </a:cubicBezTo>
                  <a:cubicBezTo>
                    <a:pt x="109224" y="198169"/>
                    <a:pt x="110540" y="199487"/>
                    <a:pt x="111856" y="202123"/>
                  </a:cubicBezTo>
                  <a:cubicBezTo>
                    <a:pt x="128964" y="248250"/>
                    <a:pt x="128964" y="248250"/>
                    <a:pt x="128964" y="248250"/>
                  </a:cubicBezTo>
                  <a:cubicBezTo>
                    <a:pt x="131595" y="239025"/>
                    <a:pt x="131595" y="239025"/>
                    <a:pt x="131595" y="239025"/>
                  </a:cubicBezTo>
                  <a:cubicBezTo>
                    <a:pt x="126332" y="225845"/>
                    <a:pt x="126332" y="225845"/>
                    <a:pt x="126332" y="225845"/>
                  </a:cubicBezTo>
                  <a:cubicBezTo>
                    <a:pt x="125016" y="223209"/>
                    <a:pt x="126332" y="220574"/>
                    <a:pt x="127648" y="217938"/>
                  </a:cubicBezTo>
                  <a:cubicBezTo>
                    <a:pt x="128964" y="216620"/>
                    <a:pt x="131595" y="215302"/>
                    <a:pt x="132911" y="215302"/>
                  </a:cubicBezTo>
                  <a:cubicBezTo>
                    <a:pt x="167126" y="215302"/>
                    <a:pt x="167126" y="215302"/>
                    <a:pt x="167126" y="215302"/>
                  </a:cubicBezTo>
                  <a:cubicBezTo>
                    <a:pt x="168442" y="215302"/>
                    <a:pt x="171074" y="216620"/>
                    <a:pt x="172390" y="217938"/>
                  </a:cubicBezTo>
                  <a:cubicBezTo>
                    <a:pt x="173706" y="220574"/>
                    <a:pt x="175022" y="223209"/>
                    <a:pt x="173706" y="225845"/>
                  </a:cubicBezTo>
                  <a:cubicBezTo>
                    <a:pt x="168442" y="239025"/>
                    <a:pt x="168442" y="239025"/>
                    <a:pt x="168442" y="239025"/>
                  </a:cubicBezTo>
                  <a:cubicBezTo>
                    <a:pt x="171074" y="248250"/>
                    <a:pt x="171074" y="248250"/>
                    <a:pt x="171074" y="248250"/>
                  </a:cubicBezTo>
                  <a:cubicBezTo>
                    <a:pt x="188182" y="202123"/>
                    <a:pt x="188182" y="202123"/>
                    <a:pt x="188182" y="202123"/>
                  </a:cubicBezTo>
                  <a:cubicBezTo>
                    <a:pt x="189498" y="199487"/>
                    <a:pt x="190814" y="198169"/>
                    <a:pt x="192130" y="196851"/>
                  </a:cubicBezTo>
                  <a:cubicBezTo>
                    <a:pt x="194762" y="196851"/>
                    <a:pt x="196078" y="196851"/>
                    <a:pt x="198710" y="196851"/>
                  </a:cubicBezTo>
                  <a:cubicBezTo>
                    <a:pt x="265823" y="224527"/>
                    <a:pt x="265823" y="224527"/>
                    <a:pt x="265823" y="224527"/>
                  </a:cubicBezTo>
                  <a:cubicBezTo>
                    <a:pt x="286879" y="232435"/>
                    <a:pt x="300038" y="252204"/>
                    <a:pt x="300038" y="274609"/>
                  </a:cubicBezTo>
                  <a:cubicBezTo>
                    <a:pt x="300038" y="328643"/>
                    <a:pt x="300038" y="328643"/>
                    <a:pt x="300038" y="328643"/>
                  </a:cubicBezTo>
                  <a:cubicBezTo>
                    <a:pt x="300038" y="332597"/>
                    <a:pt x="296090" y="336551"/>
                    <a:pt x="292142" y="336551"/>
                  </a:cubicBezTo>
                  <a:cubicBezTo>
                    <a:pt x="7896" y="336551"/>
                    <a:pt x="7896" y="336551"/>
                    <a:pt x="7896" y="336551"/>
                  </a:cubicBezTo>
                  <a:cubicBezTo>
                    <a:pt x="3948" y="336551"/>
                    <a:pt x="0" y="332597"/>
                    <a:pt x="0" y="328643"/>
                  </a:cubicBezTo>
                  <a:cubicBezTo>
                    <a:pt x="0" y="274609"/>
                    <a:pt x="0" y="274609"/>
                    <a:pt x="0" y="274609"/>
                  </a:cubicBezTo>
                  <a:cubicBezTo>
                    <a:pt x="0" y="252204"/>
                    <a:pt x="13159" y="232435"/>
                    <a:pt x="34215" y="224527"/>
                  </a:cubicBezTo>
                  <a:cubicBezTo>
                    <a:pt x="101328" y="196851"/>
                    <a:pt x="101328" y="196851"/>
                    <a:pt x="101328" y="196851"/>
                  </a:cubicBezTo>
                  <a:close/>
                  <a:moveTo>
                    <a:pt x="155328" y="0"/>
                  </a:moveTo>
                  <a:cubicBezTo>
                    <a:pt x="171252" y="0"/>
                    <a:pt x="187177" y="5285"/>
                    <a:pt x="201775" y="15854"/>
                  </a:cubicBezTo>
                  <a:cubicBezTo>
                    <a:pt x="225662" y="34350"/>
                    <a:pt x="223008" y="72663"/>
                    <a:pt x="223008" y="79268"/>
                  </a:cubicBezTo>
                  <a:cubicBezTo>
                    <a:pt x="223008" y="84553"/>
                    <a:pt x="224335" y="89838"/>
                    <a:pt x="224335" y="93801"/>
                  </a:cubicBezTo>
                  <a:cubicBezTo>
                    <a:pt x="225662" y="95122"/>
                    <a:pt x="228316" y="96443"/>
                    <a:pt x="229643" y="100407"/>
                  </a:cubicBezTo>
                  <a:cubicBezTo>
                    <a:pt x="234951" y="107012"/>
                    <a:pt x="234951" y="114939"/>
                    <a:pt x="232297" y="125508"/>
                  </a:cubicBezTo>
                  <a:cubicBezTo>
                    <a:pt x="226989" y="146647"/>
                    <a:pt x="215045" y="150610"/>
                    <a:pt x="208410" y="151931"/>
                  </a:cubicBezTo>
                  <a:cubicBezTo>
                    <a:pt x="204429" y="159858"/>
                    <a:pt x="195139" y="175712"/>
                    <a:pt x="185850" y="183639"/>
                  </a:cubicBezTo>
                  <a:cubicBezTo>
                    <a:pt x="183196" y="187602"/>
                    <a:pt x="177888" y="190244"/>
                    <a:pt x="172579" y="192887"/>
                  </a:cubicBezTo>
                  <a:cubicBezTo>
                    <a:pt x="164617" y="195529"/>
                    <a:pt x="157982" y="196850"/>
                    <a:pt x="150019" y="196850"/>
                  </a:cubicBezTo>
                  <a:cubicBezTo>
                    <a:pt x="142057" y="196850"/>
                    <a:pt x="135422" y="195529"/>
                    <a:pt x="127459" y="192887"/>
                  </a:cubicBezTo>
                  <a:cubicBezTo>
                    <a:pt x="122151" y="190244"/>
                    <a:pt x="116843" y="187602"/>
                    <a:pt x="114189" y="183639"/>
                  </a:cubicBezTo>
                  <a:cubicBezTo>
                    <a:pt x="104900" y="175712"/>
                    <a:pt x="95610" y="159858"/>
                    <a:pt x="91629" y="151931"/>
                  </a:cubicBezTo>
                  <a:cubicBezTo>
                    <a:pt x="84994" y="150610"/>
                    <a:pt x="73050" y="146647"/>
                    <a:pt x="67742" y="125508"/>
                  </a:cubicBezTo>
                  <a:cubicBezTo>
                    <a:pt x="65088" y="114939"/>
                    <a:pt x="65088" y="107012"/>
                    <a:pt x="70396" y="100407"/>
                  </a:cubicBezTo>
                  <a:cubicBezTo>
                    <a:pt x="71723" y="96443"/>
                    <a:pt x="74377" y="95122"/>
                    <a:pt x="75704" y="93801"/>
                  </a:cubicBezTo>
                  <a:cubicBezTo>
                    <a:pt x="75704" y="91159"/>
                    <a:pt x="75704" y="88516"/>
                    <a:pt x="77031" y="85874"/>
                  </a:cubicBezTo>
                  <a:cubicBezTo>
                    <a:pt x="73050" y="80590"/>
                    <a:pt x="67742" y="68699"/>
                    <a:pt x="74377" y="50203"/>
                  </a:cubicBezTo>
                  <a:cubicBezTo>
                    <a:pt x="81013" y="30386"/>
                    <a:pt x="95610" y="27744"/>
                    <a:pt x="103572" y="27744"/>
                  </a:cubicBezTo>
                  <a:cubicBezTo>
                    <a:pt x="106227" y="22459"/>
                    <a:pt x="111535" y="17175"/>
                    <a:pt x="119497" y="10569"/>
                  </a:cubicBezTo>
                  <a:cubicBezTo>
                    <a:pt x="128786" y="3963"/>
                    <a:pt x="142057" y="0"/>
                    <a:pt x="155328" y="0"/>
                  </a:cubicBezTo>
                  <a:close/>
                </a:path>
              </a:pathLst>
            </a:custGeom>
            <a:solidFill>
              <a:schemeClr val="accent4"/>
            </a:solidFill>
            <a:ln cap="flat" cmpd="sng" w="1270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757070"/>
                </a:solidFill>
                <a:latin typeface="Calibri"/>
                <a:ea typeface="Calibri"/>
                <a:cs typeface="Calibri"/>
                <a:sym typeface="Calibri"/>
              </a:endParaRPr>
            </a:p>
          </p:txBody>
        </p:sp>
      </p:grpSp>
      <p:pic>
        <p:nvPicPr>
          <p:cNvPr id="42" name="Google Shape;42;p1"/>
          <p:cNvPicPr preferRelativeResize="0"/>
          <p:nvPr/>
        </p:nvPicPr>
        <p:blipFill rotWithShape="1">
          <a:blip r:embed="rId3">
            <a:alphaModFix/>
          </a:blip>
          <a:srcRect b="0" l="0" r="0" t="0"/>
          <a:stretch/>
        </p:blipFill>
        <p:spPr>
          <a:xfrm>
            <a:off x="0" y="-733425"/>
            <a:ext cx="609600" cy="609600"/>
          </a:xfrm>
          <a:prstGeom prst="rect">
            <a:avLst/>
          </a:prstGeom>
          <a:noFill/>
          <a:ln>
            <a:noFill/>
          </a:ln>
        </p:spPr>
      </p:pic>
      <p:sp>
        <p:nvSpPr>
          <p:cNvPr id="43" name="Google Shape;43;p1"/>
          <p:cNvSpPr txBox="1"/>
          <p:nvPr/>
        </p:nvSpPr>
        <p:spPr>
          <a:xfrm>
            <a:off x="2004704" y="2306177"/>
            <a:ext cx="8779570"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2C3E50"/>
                </a:solidFill>
                <a:latin typeface="Cambria"/>
                <a:ea typeface="Cambria"/>
                <a:cs typeface="Cambria"/>
                <a:sym typeface="Cambria"/>
              </a:rPr>
              <a:t>(OBJECT-ORIENTED PROGRAMMING)</a:t>
            </a:r>
            <a:endParaRPr/>
          </a:p>
        </p:txBody>
      </p:sp>
      <p:grpSp>
        <p:nvGrpSpPr>
          <p:cNvPr id="44" name="Google Shape;44;p1"/>
          <p:cNvGrpSpPr/>
          <p:nvPr/>
        </p:nvGrpSpPr>
        <p:grpSpPr>
          <a:xfrm>
            <a:off x="4520692" y="5285515"/>
            <a:ext cx="416937" cy="416934"/>
            <a:chOff x="891974" y="4415843"/>
            <a:chExt cx="450443" cy="450443"/>
          </a:xfrm>
        </p:grpSpPr>
        <p:sp>
          <p:nvSpPr>
            <p:cNvPr id="45" name="Google Shape;45;p1"/>
            <p:cNvSpPr/>
            <p:nvPr/>
          </p:nvSpPr>
          <p:spPr>
            <a:xfrm>
              <a:off x="891974" y="4415843"/>
              <a:ext cx="450443" cy="450443"/>
            </a:xfrm>
            <a:prstGeom prst="ellipse">
              <a:avLst/>
            </a:prstGeom>
            <a:noFill/>
            <a:ln cap="flat" cmpd="sng" w="1270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757070"/>
                </a:solidFill>
                <a:latin typeface="Calibri"/>
                <a:ea typeface="Calibri"/>
                <a:cs typeface="Calibri"/>
                <a:sym typeface="Calibri"/>
              </a:endParaRPr>
            </a:p>
          </p:txBody>
        </p:sp>
        <p:sp>
          <p:nvSpPr>
            <p:cNvPr id="46" name="Google Shape;46;p1"/>
            <p:cNvSpPr/>
            <p:nvPr/>
          </p:nvSpPr>
          <p:spPr>
            <a:xfrm>
              <a:off x="978196" y="4510710"/>
              <a:ext cx="278000" cy="260708"/>
            </a:xfrm>
            <a:custGeom>
              <a:rect b="b" l="l" r="r" t="t"/>
              <a:pathLst>
                <a:path extrusionOk="0" h="311151" w="331788">
                  <a:moveTo>
                    <a:pt x="249749" y="163513"/>
                  </a:moveTo>
                  <a:cubicBezTo>
                    <a:pt x="245874" y="163513"/>
                    <a:pt x="243291" y="167468"/>
                    <a:pt x="243291" y="171424"/>
                  </a:cubicBezTo>
                  <a:cubicBezTo>
                    <a:pt x="243291" y="171424"/>
                    <a:pt x="243291" y="171424"/>
                    <a:pt x="243291" y="218888"/>
                  </a:cubicBezTo>
                  <a:cubicBezTo>
                    <a:pt x="239417" y="221525"/>
                    <a:pt x="238125" y="225480"/>
                    <a:pt x="238125" y="229435"/>
                  </a:cubicBezTo>
                  <a:cubicBezTo>
                    <a:pt x="238125" y="236027"/>
                    <a:pt x="243291" y="241301"/>
                    <a:pt x="249749" y="241301"/>
                  </a:cubicBezTo>
                  <a:cubicBezTo>
                    <a:pt x="253624" y="241301"/>
                    <a:pt x="257498" y="239983"/>
                    <a:pt x="260081" y="236027"/>
                  </a:cubicBezTo>
                  <a:cubicBezTo>
                    <a:pt x="260081" y="236027"/>
                    <a:pt x="260081" y="236027"/>
                    <a:pt x="288495" y="236027"/>
                  </a:cubicBezTo>
                  <a:lnTo>
                    <a:pt x="307868" y="236027"/>
                  </a:lnTo>
                  <a:cubicBezTo>
                    <a:pt x="311742" y="236027"/>
                    <a:pt x="314325" y="233390"/>
                    <a:pt x="314325" y="229435"/>
                  </a:cubicBezTo>
                  <a:cubicBezTo>
                    <a:pt x="314325" y="225480"/>
                    <a:pt x="311742" y="221525"/>
                    <a:pt x="307868" y="221525"/>
                  </a:cubicBezTo>
                  <a:cubicBezTo>
                    <a:pt x="307868" y="221525"/>
                    <a:pt x="307868" y="221525"/>
                    <a:pt x="260081" y="221525"/>
                  </a:cubicBezTo>
                  <a:cubicBezTo>
                    <a:pt x="258790" y="221525"/>
                    <a:pt x="257498" y="220206"/>
                    <a:pt x="257498" y="218888"/>
                  </a:cubicBezTo>
                  <a:cubicBezTo>
                    <a:pt x="257498" y="218888"/>
                    <a:pt x="257498" y="218888"/>
                    <a:pt x="257498" y="171424"/>
                  </a:cubicBezTo>
                  <a:cubicBezTo>
                    <a:pt x="257498" y="167468"/>
                    <a:pt x="253624" y="163513"/>
                    <a:pt x="249749" y="163513"/>
                  </a:cubicBezTo>
                  <a:close/>
                  <a:moveTo>
                    <a:pt x="250178" y="147638"/>
                  </a:moveTo>
                  <a:cubicBezTo>
                    <a:pt x="264427" y="147638"/>
                    <a:pt x="277381" y="151531"/>
                    <a:pt x="289040" y="158020"/>
                  </a:cubicBezTo>
                  <a:cubicBezTo>
                    <a:pt x="314948" y="172295"/>
                    <a:pt x="331788" y="198249"/>
                    <a:pt x="331788" y="229395"/>
                  </a:cubicBezTo>
                  <a:cubicBezTo>
                    <a:pt x="331788" y="274815"/>
                    <a:pt x="295517" y="311151"/>
                    <a:pt x="250178" y="311151"/>
                  </a:cubicBezTo>
                  <a:cubicBezTo>
                    <a:pt x="216497" y="311151"/>
                    <a:pt x="186703" y="289090"/>
                    <a:pt x="175044" y="260540"/>
                  </a:cubicBezTo>
                  <a:cubicBezTo>
                    <a:pt x="171158" y="250158"/>
                    <a:pt x="169863" y="239776"/>
                    <a:pt x="169863" y="229395"/>
                  </a:cubicBezTo>
                  <a:cubicBezTo>
                    <a:pt x="169863" y="183974"/>
                    <a:pt x="206134" y="147638"/>
                    <a:pt x="250178" y="147638"/>
                  </a:cubicBezTo>
                  <a:close/>
                  <a:moveTo>
                    <a:pt x="22336" y="44450"/>
                  </a:moveTo>
                  <a:cubicBezTo>
                    <a:pt x="18459" y="44450"/>
                    <a:pt x="15875" y="47040"/>
                    <a:pt x="15875" y="49630"/>
                  </a:cubicBezTo>
                  <a:lnTo>
                    <a:pt x="15875" y="93663"/>
                  </a:lnTo>
                  <a:cubicBezTo>
                    <a:pt x="15875" y="93663"/>
                    <a:pt x="15875" y="93663"/>
                    <a:pt x="273050" y="93663"/>
                  </a:cubicBezTo>
                  <a:cubicBezTo>
                    <a:pt x="273050" y="93663"/>
                    <a:pt x="273050" y="93663"/>
                    <a:pt x="273050" y="49630"/>
                  </a:cubicBezTo>
                  <a:cubicBezTo>
                    <a:pt x="273050" y="47040"/>
                    <a:pt x="270466" y="44450"/>
                    <a:pt x="267881" y="44450"/>
                  </a:cubicBezTo>
                  <a:cubicBezTo>
                    <a:pt x="267881" y="44450"/>
                    <a:pt x="267881" y="44450"/>
                    <a:pt x="245911" y="44450"/>
                  </a:cubicBezTo>
                  <a:cubicBezTo>
                    <a:pt x="245911" y="44450"/>
                    <a:pt x="245911" y="44450"/>
                    <a:pt x="245911" y="53515"/>
                  </a:cubicBezTo>
                  <a:cubicBezTo>
                    <a:pt x="245911" y="61286"/>
                    <a:pt x="239449" y="67761"/>
                    <a:pt x="231695" y="67761"/>
                  </a:cubicBezTo>
                  <a:cubicBezTo>
                    <a:pt x="231695" y="67761"/>
                    <a:pt x="231695" y="67761"/>
                    <a:pt x="212310" y="67761"/>
                  </a:cubicBezTo>
                  <a:cubicBezTo>
                    <a:pt x="204556" y="67761"/>
                    <a:pt x="198094" y="61286"/>
                    <a:pt x="198094" y="53515"/>
                  </a:cubicBezTo>
                  <a:cubicBezTo>
                    <a:pt x="198094" y="53515"/>
                    <a:pt x="198094" y="53515"/>
                    <a:pt x="198094" y="44450"/>
                  </a:cubicBezTo>
                  <a:cubicBezTo>
                    <a:pt x="198094" y="44450"/>
                    <a:pt x="198094" y="44450"/>
                    <a:pt x="168370" y="44450"/>
                  </a:cubicBezTo>
                  <a:cubicBezTo>
                    <a:pt x="168370" y="44450"/>
                    <a:pt x="168370" y="44450"/>
                    <a:pt x="168370" y="53515"/>
                  </a:cubicBezTo>
                  <a:cubicBezTo>
                    <a:pt x="168370" y="61286"/>
                    <a:pt x="161909" y="67761"/>
                    <a:pt x="154155" y="67761"/>
                  </a:cubicBezTo>
                  <a:cubicBezTo>
                    <a:pt x="154155" y="67761"/>
                    <a:pt x="154155" y="67761"/>
                    <a:pt x="134770" y="67761"/>
                  </a:cubicBezTo>
                  <a:cubicBezTo>
                    <a:pt x="127016" y="67761"/>
                    <a:pt x="120554" y="61286"/>
                    <a:pt x="120554" y="53515"/>
                  </a:cubicBezTo>
                  <a:cubicBezTo>
                    <a:pt x="120554" y="53515"/>
                    <a:pt x="120554" y="53515"/>
                    <a:pt x="120554" y="44450"/>
                  </a:cubicBezTo>
                  <a:cubicBezTo>
                    <a:pt x="120554" y="44450"/>
                    <a:pt x="120554" y="44450"/>
                    <a:pt x="92123" y="44450"/>
                  </a:cubicBezTo>
                  <a:cubicBezTo>
                    <a:pt x="92123" y="44450"/>
                    <a:pt x="92123" y="44450"/>
                    <a:pt x="92123" y="53515"/>
                  </a:cubicBezTo>
                  <a:cubicBezTo>
                    <a:pt x="92123" y="61286"/>
                    <a:pt x="85661" y="67761"/>
                    <a:pt x="77907" y="67761"/>
                  </a:cubicBezTo>
                  <a:cubicBezTo>
                    <a:pt x="77907" y="67761"/>
                    <a:pt x="77907" y="67761"/>
                    <a:pt x="58522" y="67761"/>
                  </a:cubicBezTo>
                  <a:cubicBezTo>
                    <a:pt x="50768" y="67761"/>
                    <a:pt x="44306" y="61286"/>
                    <a:pt x="44306" y="53515"/>
                  </a:cubicBezTo>
                  <a:cubicBezTo>
                    <a:pt x="44306" y="53515"/>
                    <a:pt x="44306" y="53515"/>
                    <a:pt x="44306" y="44450"/>
                  </a:cubicBezTo>
                  <a:cubicBezTo>
                    <a:pt x="44306" y="44450"/>
                    <a:pt x="44306" y="44450"/>
                    <a:pt x="22336" y="44450"/>
                  </a:cubicBezTo>
                  <a:close/>
                  <a:moveTo>
                    <a:pt x="58303" y="0"/>
                  </a:moveTo>
                  <a:cubicBezTo>
                    <a:pt x="58303" y="0"/>
                    <a:pt x="58303" y="0"/>
                    <a:pt x="77737" y="0"/>
                  </a:cubicBezTo>
                  <a:cubicBezTo>
                    <a:pt x="85511" y="0"/>
                    <a:pt x="91989" y="6476"/>
                    <a:pt x="91989" y="14248"/>
                  </a:cubicBezTo>
                  <a:cubicBezTo>
                    <a:pt x="91989" y="14248"/>
                    <a:pt x="91989" y="14248"/>
                    <a:pt x="91989" y="29791"/>
                  </a:cubicBezTo>
                  <a:cubicBezTo>
                    <a:pt x="91989" y="29791"/>
                    <a:pt x="91989" y="29791"/>
                    <a:pt x="120493" y="29791"/>
                  </a:cubicBezTo>
                  <a:cubicBezTo>
                    <a:pt x="120493" y="29791"/>
                    <a:pt x="120493" y="29791"/>
                    <a:pt x="120493" y="14248"/>
                  </a:cubicBezTo>
                  <a:cubicBezTo>
                    <a:pt x="120493" y="6476"/>
                    <a:pt x="126971" y="0"/>
                    <a:pt x="134745" y="0"/>
                  </a:cubicBezTo>
                  <a:cubicBezTo>
                    <a:pt x="134745" y="0"/>
                    <a:pt x="134745" y="0"/>
                    <a:pt x="154179" y="0"/>
                  </a:cubicBezTo>
                  <a:cubicBezTo>
                    <a:pt x="161953" y="0"/>
                    <a:pt x="168431" y="6476"/>
                    <a:pt x="168431" y="14248"/>
                  </a:cubicBezTo>
                  <a:cubicBezTo>
                    <a:pt x="168431" y="14248"/>
                    <a:pt x="168431" y="14248"/>
                    <a:pt x="168431" y="29791"/>
                  </a:cubicBezTo>
                  <a:cubicBezTo>
                    <a:pt x="168431" y="29791"/>
                    <a:pt x="168431" y="29791"/>
                    <a:pt x="198231" y="29791"/>
                  </a:cubicBezTo>
                  <a:cubicBezTo>
                    <a:pt x="198231" y="29791"/>
                    <a:pt x="198231" y="29791"/>
                    <a:pt x="198231" y="14248"/>
                  </a:cubicBezTo>
                  <a:cubicBezTo>
                    <a:pt x="198231" y="6476"/>
                    <a:pt x="204709" y="0"/>
                    <a:pt x="212483" y="0"/>
                  </a:cubicBezTo>
                  <a:cubicBezTo>
                    <a:pt x="212483" y="0"/>
                    <a:pt x="212483" y="0"/>
                    <a:pt x="231917" y="0"/>
                  </a:cubicBezTo>
                  <a:cubicBezTo>
                    <a:pt x="239691" y="0"/>
                    <a:pt x="246170" y="6476"/>
                    <a:pt x="246170" y="14248"/>
                  </a:cubicBezTo>
                  <a:cubicBezTo>
                    <a:pt x="246170" y="14248"/>
                    <a:pt x="246170" y="14248"/>
                    <a:pt x="246170" y="29791"/>
                  </a:cubicBezTo>
                  <a:cubicBezTo>
                    <a:pt x="246170" y="29791"/>
                    <a:pt x="246170" y="29791"/>
                    <a:pt x="268195" y="29791"/>
                  </a:cubicBezTo>
                  <a:cubicBezTo>
                    <a:pt x="279856" y="29791"/>
                    <a:pt x="288925" y="38858"/>
                    <a:pt x="288925" y="50516"/>
                  </a:cubicBezTo>
                  <a:cubicBezTo>
                    <a:pt x="288925" y="50516"/>
                    <a:pt x="288925" y="50516"/>
                    <a:pt x="288925" y="146366"/>
                  </a:cubicBezTo>
                  <a:cubicBezTo>
                    <a:pt x="288925" y="145071"/>
                    <a:pt x="287630" y="145071"/>
                    <a:pt x="286334" y="143775"/>
                  </a:cubicBezTo>
                  <a:cubicBezTo>
                    <a:pt x="274673" y="139889"/>
                    <a:pt x="263013" y="137299"/>
                    <a:pt x="250056" y="137299"/>
                  </a:cubicBezTo>
                  <a:cubicBezTo>
                    <a:pt x="238396" y="137299"/>
                    <a:pt x="225439" y="139889"/>
                    <a:pt x="215074" y="143775"/>
                  </a:cubicBezTo>
                  <a:cubicBezTo>
                    <a:pt x="203413" y="148956"/>
                    <a:pt x="194344" y="155433"/>
                    <a:pt x="185275" y="164500"/>
                  </a:cubicBezTo>
                  <a:cubicBezTo>
                    <a:pt x="177501" y="172272"/>
                    <a:pt x="169727" y="182634"/>
                    <a:pt x="165840" y="192996"/>
                  </a:cubicBezTo>
                  <a:cubicBezTo>
                    <a:pt x="160658" y="204653"/>
                    <a:pt x="158066" y="216311"/>
                    <a:pt x="158066" y="229264"/>
                  </a:cubicBezTo>
                  <a:cubicBezTo>
                    <a:pt x="158066" y="239626"/>
                    <a:pt x="160658" y="249988"/>
                    <a:pt x="163249" y="260350"/>
                  </a:cubicBezTo>
                  <a:cubicBezTo>
                    <a:pt x="163249" y="260350"/>
                    <a:pt x="163249" y="260350"/>
                    <a:pt x="22025" y="260350"/>
                  </a:cubicBezTo>
                  <a:cubicBezTo>
                    <a:pt x="9069" y="260350"/>
                    <a:pt x="0" y="249988"/>
                    <a:pt x="0" y="238330"/>
                  </a:cubicBezTo>
                  <a:cubicBezTo>
                    <a:pt x="0" y="238330"/>
                    <a:pt x="0" y="238330"/>
                    <a:pt x="0" y="50516"/>
                  </a:cubicBezTo>
                  <a:cubicBezTo>
                    <a:pt x="0" y="38858"/>
                    <a:pt x="9069" y="29791"/>
                    <a:pt x="22025" y="29791"/>
                  </a:cubicBezTo>
                  <a:cubicBezTo>
                    <a:pt x="22025" y="29791"/>
                    <a:pt x="22025" y="29791"/>
                    <a:pt x="44051" y="29791"/>
                  </a:cubicBezTo>
                  <a:cubicBezTo>
                    <a:pt x="44051" y="29791"/>
                    <a:pt x="44051" y="29791"/>
                    <a:pt x="44051" y="14248"/>
                  </a:cubicBezTo>
                  <a:cubicBezTo>
                    <a:pt x="44051" y="6476"/>
                    <a:pt x="50529" y="0"/>
                    <a:pt x="58303" y="0"/>
                  </a:cubicBezTo>
                  <a:close/>
                </a:path>
              </a:pathLst>
            </a:custGeom>
            <a:solidFill>
              <a:schemeClr val="accent4"/>
            </a:solidFill>
            <a:ln cap="flat" cmpd="sng" w="1270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757070"/>
                </a:solidFill>
                <a:latin typeface="Calibri"/>
                <a:ea typeface="Calibri"/>
                <a:cs typeface="Calibri"/>
                <a:sym typeface="Calibri"/>
              </a:endParaRPr>
            </a:p>
          </p:txBody>
        </p:sp>
      </p:grpSp>
      <p:sp>
        <p:nvSpPr>
          <p:cNvPr id="47" name="Google Shape;47;p1"/>
          <p:cNvSpPr txBox="1"/>
          <p:nvPr/>
        </p:nvSpPr>
        <p:spPr>
          <a:xfrm>
            <a:off x="5088019" y="5310140"/>
            <a:ext cx="369879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757070"/>
                </a:solidFill>
                <a:latin typeface="Cambria"/>
                <a:ea typeface="Cambria"/>
                <a:cs typeface="Cambria"/>
                <a:sym typeface="Cambria"/>
              </a:rPr>
              <a:t>HỌC KỲ 1 – 2023 - 2024</a:t>
            </a:r>
            <a:endParaRPr/>
          </a:p>
        </p:txBody>
      </p:sp>
      <p:sp>
        <p:nvSpPr>
          <p:cNvPr id="48" name="Google Shape;48;p1"/>
          <p:cNvSpPr/>
          <p:nvPr/>
        </p:nvSpPr>
        <p:spPr>
          <a:xfrm>
            <a:off x="4520692" y="5897645"/>
            <a:ext cx="416937" cy="416934"/>
          </a:xfrm>
          <a:prstGeom prst="ellipse">
            <a:avLst/>
          </a:prstGeom>
          <a:no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757070"/>
              </a:solidFill>
              <a:latin typeface="Calibri"/>
              <a:ea typeface="Calibri"/>
              <a:cs typeface="Calibri"/>
              <a:sym typeface="Calibri"/>
            </a:endParaRPr>
          </a:p>
        </p:txBody>
      </p:sp>
      <p:sp>
        <p:nvSpPr>
          <p:cNvPr id="49" name="Google Shape;49;p1"/>
          <p:cNvSpPr/>
          <p:nvPr/>
        </p:nvSpPr>
        <p:spPr>
          <a:xfrm>
            <a:off x="4614254" y="5987353"/>
            <a:ext cx="229812" cy="237518"/>
          </a:xfrm>
          <a:custGeom>
            <a:rect b="b" l="l" r="r" t="t"/>
            <a:pathLst>
              <a:path extrusionOk="0" h="331536" w="331788">
                <a:moveTo>
                  <a:pt x="145025" y="104594"/>
                </a:moveTo>
                <a:cubicBezTo>
                  <a:pt x="164703" y="102292"/>
                  <a:pt x="183224" y="108541"/>
                  <a:pt x="198438" y="123670"/>
                </a:cubicBezTo>
                <a:cubicBezTo>
                  <a:pt x="206375" y="131564"/>
                  <a:pt x="206375" y="144720"/>
                  <a:pt x="198438" y="152614"/>
                </a:cubicBezTo>
                <a:cubicBezTo>
                  <a:pt x="190500" y="160507"/>
                  <a:pt x="177271" y="160507"/>
                  <a:pt x="169334" y="152614"/>
                </a:cubicBezTo>
                <a:cubicBezTo>
                  <a:pt x="150813" y="135511"/>
                  <a:pt x="127000" y="153929"/>
                  <a:pt x="113771" y="167085"/>
                </a:cubicBezTo>
                <a:cubicBezTo>
                  <a:pt x="113771" y="167085"/>
                  <a:pt x="113771" y="167085"/>
                  <a:pt x="51594" y="227603"/>
                </a:cubicBezTo>
                <a:cubicBezTo>
                  <a:pt x="44979" y="234181"/>
                  <a:pt x="41010" y="243391"/>
                  <a:pt x="41010" y="253915"/>
                </a:cubicBezTo>
                <a:cubicBezTo>
                  <a:pt x="41010" y="263125"/>
                  <a:pt x="44979" y="272334"/>
                  <a:pt x="51594" y="280228"/>
                </a:cubicBezTo>
                <a:cubicBezTo>
                  <a:pt x="66146" y="294699"/>
                  <a:pt x="89958" y="294699"/>
                  <a:pt x="105833" y="280228"/>
                </a:cubicBezTo>
                <a:cubicBezTo>
                  <a:pt x="105833" y="280228"/>
                  <a:pt x="105833" y="280228"/>
                  <a:pt x="121708" y="263125"/>
                </a:cubicBezTo>
                <a:cubicBezTo>
                  <a:pt x="129646" y="255231"/>
                  <a:pt x="142875" y="255231"/>
                  <a:pt x="150813" y="263125"/>
                </a:cubicBezTo>
                <a:cubicBezTo>
                  <a:pt x="158750" y="271018"/>
                  <a:pt x="158750" y="284174"/>
                  <a:pt x="150813" y="292068"/>
                </a:cubicBezTo>
                <a:cubicBezTo>
                  <a:pt x="150813" y="292068"/>
                  <a:pt x="150813" y="292068"/>
                  <a:pt x="134938" y="309171"/>
                </a:cubicBezTo>
                <a:cubicBezTo>
                  <a:pt x="119062" y="323643"/>
                  <a:pt x="99219" y="331536"/>
                  <a:pt x="78052" y="331536"/>
                </a:cubicBezTo>
                <a:cubicBezTo>
                  <a:pt x="58208" y="331536"/>
                  <a:pt x="38364" y="323643"/>
                  <a:pt x="22489" y="309171"/>
                </a:cubicBezTo>
                <a:cubicBezTo>
                  <a:pt x="7937" y="294699"/>
                  <a:pt x="0" y="274965"/>
                  <a:pt x="0" y="253915"/>
                </a:cubicBezTo>
                <a:cubicBezTo>
                  <a:pt x="0" y="232866"/>
                  <a:pt x="7937" y="213132"/>
                  <a:pt x="22489" y="198660"/>
                </a:cubicBezTo>
                <a:cubicBezTo>
                  <a:pt x="22489" y="198660"/>
                  <a:pt x="22489" y="198660"/>
                  <a:pt x="84666" y="136826"/>
                </a:cubicBezTo>
                <a:cubicBezTo>
                  <a:pt x="104510" y="117750"/>
                  <a:pt x="125346" y="106896"/>
                  <a:pt x="145025" y="104594"/>
                </a:cubicBezTo>
                <a:close/>
                <a:moveTo>
                  <a:pt x="254829" y="43"/>
                </a:moveTo>
                <a:cubicBezTo>
                  <a:pt x="273700" y="702"/>
                  <a:pt x="293063" y="8934"/>
                  <a:pt x="309472" y="24739"/>
                </a:cubicBezTo>
                <a:cubicBezTo>
                  <a:pt x="323912" y="39227"/>
                  <a:pt x="331788" y="58984"/>
                  <a:pt x="331788" y="80057"/>
                </a:cubicBezTo>
                <a:cubicBezTo>
                  <a:pt x="331788" y="101131"/>
                  <a:pt x="323912" y="120887"/>
                  <a:pt x="309472" y="135376"/>
                </a:cubicBezTo>
                <a:cubicBezTo>
                  <a:pt x="309472" y="135376"/>
                  <a:pt x="309472" y="135376"/>
                  <a:pt x="242522" y="199914"/>
                </a:cubicBezTo>
                <a:cubicBezTo>
                  <a:pt x="222831" y="220987"/>
                  <a:pt x="201827" y="231524"/>
                  <a:pt x="180823" y="231524"/>
                </a:cubicBezTo>
                <a:cubicBezTo>
                  <a:pt x="165070" y="231524"/>
                  <a:pt x="149317" y="223622"/>
                  <a:pt x="134877" y="210451"/>
                </a:cubicBezTo>
                <a:cubicBezTo>
                  <a:pt x="127000" y="202548"/>
                  <a:pt x="127000" y="189377"/>
                  <a:pt x="134877" y="181474"/>
                </a:cubicBezTo>
                <a:cubicBezTo>
                  <a:pt x="142753" y="173572"/>
                  <a:pt x="155881" y="173572"/>
                  <a:pt x="163757" y="181474"/>
                </a:cubicBezTo>
                <a:cubicBezTo>
                  <a:pt x="170321" y="186743"/>
                  <a:pt x="184761" y="201231"/>
                  <a:pt x="213641" y="170937"/>
                </a:cubicBezTo>
                <a:cubicBezTo>
                  <a:pt x="213641" y="170937"/>
                  <a:pt x="213641" y="170937"/>
                  <a:pt x="280591" y="106399"/>
                </a:cubicBezTo>
                <a:cubicBezTo>
                  <a:pt x="287155" y="98497"/>
                  <a:pt x="291093" y="89277"/>
                  <a:pt x="291093" y="80057"/>
                </a:cubicBezTo>
                <a:cubicBezTo>
                  <a:pt x="291093" y="69520"/>
                  <a:pt x="287155" y="60301"/>
                  <a:pt x="280591" y="53715"/>
                </a:cubicBezTo>
                <a:cubicBezTo>
                  <a:pt x="267464" y="40544"/>
                  <a:pt x="246460" y="33959"/>
                  <a:pt x="232020" y="49764"/>
                </a:cubicBezTo>
                <a:cubicBezTo>
                  <a:pt x="232020" y="49764"/>
                  <a:pt x="232020" y="49764"/>
                  <a:pt x="211016" y="70838"/>
                </a:cubicBezTo>
                <a:cubicBezTo>
                  <a:pt x="203139" y="78740"/>
                  <a:pt x="190012" y="78740"/>
                  <a:pt x="182135" y="70838"/>
                </a:cubicBezTo>
                <a:cubicBezTo>
                  <a:pt x="174259" y="62935"/>
                  <a:pt x="174259" y="49764"/>
                  <a:pt x="182135" y="41861"/>
                </a:cubicBezTo>
                <a:cubicBezTo>
                  <a:pt x="182135" y="41861"/>
                  <a:pt x="182135" y="41861"/>
                  <a:pt x="203139" y="20788"/>
                </a:cubicBezTo>
                <a:cubicBezTo>
                  <a:pt x="217579" y="6300"/>
                  <a:pt x="235958" y="-615"/>
                  <a:pt x="254829" y="43"/>
                </a:cubicBezTo>
                <a:close/>
              </a:path>
            </a:pathLst>
          </a:custGeom>
          <a:solidFill>
            <a:srgbClr val="3A3838"/>
          </a:solidFill>
          <a:ln cap="flat" cmpd="sng" w="1270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757070"/>
              </a:solidFill>
              <a:latin typeface="Calibri"/>
              <a:ea typeface="Calibri"/>
              <a:cs typeface="Calibri"/>
              <a:sym typeface="Calibri"/>
            </a:endParaRPr>
          </a:p>
        </p:txBody>
      </p:sp>
      <p:sp>
        <p:nvSpPr>
          <p:cNvPr id="50" name="Google Shape;50;p1"/>
          <p:cNvSpPr txBox="1"/>
          <p:nvPr/>
        </p:nvSpPr>
        <p:spPr>
          <a:xfrm>
            <a:off x="5088019" y="5897645"/>
            <a:ext cx="369879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757070"/>
                </a:solidFill>
                <a:latin typeface="Cambria"/>
                <a:ea typeface="Cambria"/>
                <a:cs typeface="Cambria"/>
                <a:sym typeface="Cambria"/>
              </a:rPr>
              <a:t>KHÓA: K28IT </a:t>
            </a:r>
            <a:endParaRPr/>
          </a:p>
        </p:txBody>
      </p:sp>
      <p:sp>
        <p:nvSpPr>
          <p:cNvPr id="51" name="Google Shape;51;p1"/>
          <p:cNvSpPr txBox="1"/>
          <p:nvPr/>
        </p:nvSpPr>
        <p:spPr>
          <a:xfrm>
            <a:off x="2004704" y="3030430"/>
            <a:ext cx="8779500" cy="585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rgbClr val="D32F2F"/>
                </a:solidFill>
                <a:latin typeface="Cambria"/>
                <a:ea typeface="Cambria"/>
                <a:cs typeface="Cambria"/>
                <a:sym typeface="Cambria"/>
              </a:rPr>
              <a:t>Chương 2: Lớp Và Đối Tượng</a:t>
            </a:r>
            <a:endParaRPr b="1" sz="3200">
              <a:solidFill>
                <a:srgbClr val="D32F2F"/>
              </a:solidFill>
              <a:latin typeface="Cambria"/>
              <a:ea typeface="Cambria"/>
              <a:cs typeface="Cambria"/>
              <a:sym typeface="Cambria"/>
            </a:endParaRPr>
          </a:p>
        </p:txBody>
      </p:sp>
    </p:spTree>
  </p:cSld>
  <p:clrMapOvr>
    <a:masterClrMapping/>
  </p:clrMapOvr>
  <mc:AlternateContent>
    <mc:Choice Requires="p14">
      <p:transition advClick="0" spd="slow" p14:dur="1750">
        <p14:doors dir="vert"/>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0"/>
          <p:cNvSpPr txBox="1"/>
          <p:nvPr>
            <p:ph type="title"/>
          </p:nvPr>
        </p:nvSpPr>
        <p:spPr>
          <a:xfrm>
            <a:off x="2057401" y="152400"/>
            <a:ext cx="8610599"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Bài tập</a:t>
            </a:r>
            <a:endParaRPr b="1" sz="4000"/>
          </a:p>
        </p:txBody>
      </p:sp>
      <p:sp>
        <p:nvSpPr>
          <p:cNvPr id="134" name="Google Shape;134;p10"/>
          <p:cNvSpPr txBox="1"/>
          <p:nvPr>
            <p:ph idx="1" type="body"/>
          </p:nvPr>
        </p:nvSpPr>
        <p:spPr>
          <a:xfrm>
            <a:off x="2209800" y="1143000"/>
            <a:ext cx="8229600" cy="5214938"/>
          </a:xfrm>
          <a:prstGeom prst="rect">
            <a:avLst/>
          </a:prstGeom>
          <a:noFill/>
          <a:ln>
            <a:noFill/>
          </a:ln>
        </p:spPr>
        <p:txBody>
          <a:bodyPr anchorCtr="0" anchor="t" bIns="45700" lIns="91425" spcFirstLastPara="1" rIns="91425" wrap="square" tIns="45700">
            <a:noAutofit/>
          </a:bodyPr>
          <a:lstStyle/>
          <a:p>
            <a:pPr indent="-228600" lvl="0" marL="228600" rtl="0" algn="just">
              <a:lnSpc>
                <a:spcPct val="120000"/>
              </a:lnSpc>
              <a:spcBef>
                <a:spcPts val="0"/>
              </a:spcBef>
              <a:spcAft>
                <a:spcPts val="0"/>
              </a:spcAft>
              <a:buClr>
                <a:schemeClr val="dk1"/>
              </a:buClr>
              <a:buSzPts val="2800"/>
              <a:buChar char="•"/>
            </a:pPr>
            <a:r>
              <a:rPr lang="en-US">
                <a:latin typeface="Arial"/>
                <a:ea typeface="Arial"/>
                <a:cs typeface="Arial"/>
                <a:sym typeface="Arial"/>
              </a:rPr>
              <a:t>Viết chương trình nhập vào 2 phân số, tính tổng hai phân số trên và xuất kết quả ra màn hình.</a:t>
            </a:r>
            <a:endParaRPr/>
          </a:p>
          <a:p>
            <a:pPr indent="0" lvl="0" marL="0" rtl="0" algn="just">
              <a:lnSpc>
                <a:spcPct val="120000"/>
              </a:lnSpc>
              <a:spcBef>
                <a:spcPts val="600"/>
              </a:spcBef>
              <a:spcAft>
                <a:spcPts val="0"/>
              </a:spcAft>
              <a:buClr>
                <a:schemeClr val="dk1"/>
              </a:buClr>
              <a:buSzPts val="2800"/>
              <a:buNone/>
            </a:pPr>
            <a:r>
              <a:t/>
            </a:r>
            <a:endParaRPr>
              <a:latin typeface="Arial"/>
              <a:ea typeface="Arial"/>
              <a:cs typeface="Arial"/>
              <a:sym typeface="Arial"/>
            </a:endParaRPr>
          </a:p>
        </p:txBody>
      </p:sp>
    </p:spTree>
  </p:cSld>
  <p:clrMapOvr>
    <a:masterClrMapping/>
  </p:clrMapOvr>
  <p:transition advClick="0">
    <p:wheel spokes="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1"/>
          <p:cNvSpPr txBox="1"/>
          <p:nvPr>
            <p:ph type="title"/>
          </p:nvPr>
        </p:nvSpPr>
        <p:spPr>
          <a:xfrm>
            <a:off x="2057401" y="152400"/>
            <a:ext cx="8610599"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Bài tập</a:t>
            </a:r>
            <a:endParaRPr b="1" sz="4000"/>
          </a:p>
        </p:txBody>
      </p:sp>
      <p:sp>
        <p:nvSpPr>
          <p:cNvPr id="143" name="Google Shape;143;p11"/>
          <p:cNvSpPr txBox="1"/>
          <p:nvPr>
            <p:ph idx="1" type="body"/>
          </p:nvPr>
        </p:nvSpPr>
        <p:spPr>
          <a:xfrm>
            <a:off x="2209800" y="1143000"/>
            <a:ext cx="8229600" cy="5214938"/>
          </a:xfrm>
          <a:prstGeom prst="rect">
            <a:avLst/>
          </a:prstGeom>
          <a:noFill/>
          <a:ln>
            <a:noFill/>
          </a:ln>
        </p:spPr>
        <p:txBody>
          <a:bodyPr anchorCtr="0" anchor="t" bIns="45700" lIns="91425" spcFirstLastPara="1" rIns="91425" wrap="square" tIns="45700">
            <a:noAutofit/>
          </a:bodyPr>
          <a:lstStyle/>
          <a:p>
            <a:pPr indent="-228600" lvl="0" marL="228600" rtl="0" algn="just">
              <a:lnSpc>
                <a:spcPct val="120000"/>
              </a:lnSpc>
              <a:spcBef>
                <a:spcPts val="0"/>
              </a:spcBef>
              <a:spcAft>
                <a:spcPts val="0"/>
              </a:spcAft>
              <a:buClr>
                <a:schemeClr val="dk1"/>
              </a:buClr>
              <a:buSzPts val="2800"/>
              <a:buChar char="•"/>
            </a:pPr>
            <a:r>
              <a:rPr lang="en-US">
                <a:latin typeface="Arial"/>
                <a:ea typeface="Arial"/>
                <a:cs typeface="Arial"/>
                <a:sym typeface="Arial"/>
              </a:rPr>
              <a:t>Phân tích:</a:t>
            </a:r>
            <a:endParaRPr/>
          </a:p>
          <a:p>
            <a:pPr indent="-228600" lvl="1" marL="685800" rtl="0" algn="just">
              <a:lnSpc>
                <a:spcPct val="120000"/>
              </a:lnSpc>
              <a:spcBef>
                <a:spcPts val="600"/>
              </a:spcBef>
              <a:spcAft>
                <a:spcPts val="0"/>
              </a:spcAft>
              <a:buClr>
                <a:schemeClr val="dk1"/>
              </a:buClr>
              <a:buSzPts val="2400"/>
              <a:buChar char="•"/>
            </a:pPr>
            <a:r>
              <a:rPr lang="en-US">
                <a:latin typeface="Arial"/>
                <a:ea typeface="Arial"/>
                <a:cs typeface="Arial"/>
                <a:sym typeface="Arial"/>
              </a:rPr>
              <a:t>Đối tượng phân số gồm có những thông tin gì (dữ liệu cần lưu trữ 1 phân số là gì?)</a:t>
            </a:r>
            <a:endParaRPr/>
          </a:p>
          <a:p>
            <a:pPr indent="-228600" lvl="1" marL="685800" rtl="0" algn="just">
              <a:lnSpc>
                <a:spcPct val="120000"/>
              </a:lnSpc>
              <a:spcBef>
                <a:spcPts val="600"/>
              </a:spcBef>
              <a:spcAft>
                <a:spcPts val="0"/>
              </a:spcAft>
              <a:buClr>
                <a:schemeClr val="dk1"/>
              </a:buClr>
              <a:buSzPts val="2400"/>
              <a:buChar char="•"/>
            </a:pPr>
            <a:r>
              <a:rPr lang="en-US">
                <a:latin typeface="Arial"/>
                <a:ea typeface="Arial"/>
                <a:cs typeface="Arial"/>
                <a:sym typeface="Arial"/>
              </a:rPr>
              <a:t>Những hành vi (phương thức) của đối tượng phân số là gì?</a:t>
            </a:r>
            <a:endParaRPr>
              <a:latin typeface="Arial"/>
              <a:ea typeface="Arial"/>
              <a:cs typeface="Arial"/>
              <a:sym typeface="Arial"/>
            </a:endParaRPr>
          </a:p>
        </p:txBody>
      </p:sp>
      <p:sp>
        <p:nvSpPr>
          <p:cNvPr id="144" name="Google Shape;144;p11"/>
          <p:cNvSpPr txBox="1"/>
          <p:nvPr/>
        </p:nvSpPr>
        <p:spPr>
          <a:xfrm>
            <a:off x="5486400" y="3429000"/>
            <a:ext cx="3429000" cy="264687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600">
                <a:solidFill>
                  <a:srgbClr val="FF0000"/>
                </a:solidFill>
                <a:latin typeface="Arial"/>
                <a:ea typeface="Arial"/>
                <a:cs typeface="Arial"/>
                <a:sym typeface="Arial"/>
              </a:rPr>
              <a:t>?</a:t>
            </a:r>
            <a:endParaRPr/>
          </a:p>
        </p:txBody>
      </p:sp>
    </p:spTree>
  </p:cSld>
  <p:clrMapOvr>
    <a:masterClrMapping/>
  </p:clrMapOvr>
  <p:transition advClick="0">
    <p:wheel spokes="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2"/>
          <p:cNvSpPr txBox="1"/>
          <p:nvPr>
            <p:ph type="title"/>
          </p:nvPr>
        </p:nvSpPr>
        <p:spPr>
          <a:xfrm>
            <a:off x="2057401" y="152400"/>
            <a:ext cx="8610599"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Bài tập</a:t>
            </a:r>
            <a:endParaRPr b="1" sz="4000"/>
          </a:p>
        </p:txBody>
      </p:sp>
      <p:sp>
        <p:nvSpPr>
          <p:cNvPr id="153" name="Google Shape;153;p12"/>
          <p:cNvSpPr txBox="1"/>
          <p:nvPr>
            <p:ph idx="1" type="body"/>
          </p:nvPr>
        </p:nvSpPr>
        <p:spPr>
          <a:xfrm>
            <a:off x="2209800" y="1143000"/>
            <a:ext cx="8229600" cy="52149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0000FF"/>
              </a:buClr>
              <a:buSzPts val="2400"/>
              <a:buNone/>
            </a:pPr>
            <a:r>
              <a:rPr lang="en-US" sz="2400">
                <a:solidFill>
                  <a:srgbClr val="0000FF"/>
                </a:solidFill>
                <a:latin typeface="Tahoma"/>
                <a:ea typeface="Tahoma"/>
                <a:cs typeface="Tahoma"/>
                <a:sym typeface="Tahoma"/>
              </a:rPr>
              <a:t>class</a:t>
            </a:r>
            <a:r>
              <a:rPr lang="en-US" sz="2400">
                <a:latin typeface="Tahoma"/>
                <a:ea typeface="Tahoma"/>
                <a:cs typeface="Tahoma"/>
                <a:sym typeface="Tahoma"/>
              </a:rPr>
              <a:t> cPhanSo</a:t>
            </a:r>
            <a:endParaRPr/>
          </a:p>
          <a:p>
            <a:pPr indent="0" lvl="0" marL="0" rtl="0" algn="l">
              <a:lnSpc>
                <a:spcPct val="90000"/>
              </a:lnSpc>
              <a:spcBef>
                <a:spcPts val="1000"/>
              </a:spcBef>
              <a:spcAft>
                <a:spcPts val="0"/>
              </a:spcAft>
              <a:buClr>
                <a:schemeClr val="dk1"/>
              </a:buClr>
              <a:buSzPts val="2400"/>
              <a:buNone/>
            </a:pPr>
            <a:r>
              <a:rPr lang="en-US" sz="2400">
                <a:latin typeface="Tahoma"/>
                <a:ea typeface="Tahoma"/>
                <a:cs typeface="Tahoma"/>
                <a:sym typeface="Tahoma"/>
              </a:rPr>
              <a:t>    {</a:t>
            </a:r>
            <a:endParaRPr/>
          </a:p>
          <a:p>
            <a:pPr indent="0" lvl="0" marL="0" rtl="0" algn="l">
              <a:lnSpc>
                <a:spcPct val="90000"/>
              </a:lnSpc>
              <a:spcBef>
                <a:spcPts val="1000"/>
              </a:spcBef>
              <a:spcAft>
                <a:spcPts val="0"/>
              </a:spcAft>
              <a:buClr>
                <a:schemeClr val="dk1"/>
              </a:buClr>
              <a:buSzPts val="2400"/>
              <a:buNone/>
            </a:pPr>
            <a:r>
              <a:rPr lang="en-US" sz="2400">
                <a:latin typeface="Tahoma"/>
                <a:ea typeface="Tahoma"/>
                <a:cs typeface="Tahoma"/>
                <a:sym typeface="Tahoma"/>
              </a:rPr>
              <a:t>        </a:t>
            </a:r>
            <a:r>
              <a:rPr lang="en-US" sz="2400">
                <a:solidFill>
                  <a:srgbClr val="0000FF"/>
                </a:solidFill>
                <a:latin typeface="Tahoma"/>
                <a:ea typeface="Tahoma"/>
                <a:cs typeface="Tahoma"/>
                <a:sym typeface="Tahoma"/>
              </a:rPr>
              <a:t>private</a:t>
            </a:r>
            <a:r>
              <a:rPr lang="en-US" sz="2400">
                <a:latin typeface="Tahoma"/>
                <a:ea typeface="Tahoma"/>
                <a:cs typeface="Tahoma"/>
                <a:sym typeface="Tahoma"/>
              </a:rPr>
              <a:t> </a:t>
            </a:r>
            <a:r>
              <a:rPr lang="en-US" sz="2400">
                <a:solidFill>
                  <a:srgbClr val="0000FF"/>
                </a:solidFill>
                <a:latin typeface="Tahoma"/>
                <a:ea typeface="Tahoma"/>
                <a:cs typeface="Tahoma"/>
                <a:sym typeface="Tahoma"/>
              </a:rPr>
              <a:t>int</a:t>
            </a:r>
            <a:r>
              <a:rPr lang="en-US" sz="2400">
                <a:latin typeface="Tahoma"/>
                <a:ea typeface="Tahoma"/>
                <a:cs typeface="Tahoma"/>
                <a:sym typeface="Tahoma"/>
              </a:rPr>
              <a:t> iTuSo;</a:t>
            </a:r>
            <a:endParaRPr/>
          </a:p>
          <a:p>
            <a:pPr indent="0" lvl="0" marL="0" rtl="0" algn="l">
              <a:lnSpc>
                <a:spcPct val="90000"/>
              </a:lnSpc>
              <a:spcBef>
                <a:spcPts val="1000"/>
              </a:spcBef>
              <a:spcAft>
                <a:spcPts val="0"/>
              </a:spcAft>
              <a:buClr>
                <a:schemeClr val="dk1"/>
              </a:buClr>
              <a:buSzPts val="2400"/>
              <a:buNone/>
            </a:pPr>
            <a:r>
              <a:rPr lang="en-US" sz="2400">
                <a:latin typeface="Tahoma"/>
                <a:ea typeface="Tahoma"/>
                <a:cs typeface="Tahoma"/>
                <a:sym typeface="Tahoma"/>
              </a:rPr>
              <a:t>        </a:t>
            </a:r>
            <a:r>
              <a:rPr lang="en-US" sz="2400">
                <a:solidFill>
                  <a:srgbClr val="0000FF"/>
                </a:solidFill>
                <a:latin typeface="Tahoma"/>
                <a:ea typeface="Tahoma"/>
                <a:cs typeface="Tahoma"/>
                <a:sym typeface="Tahoma"/>
              </a:rPr>
              <a:t>private</a:t>
            </a:r>
            <a:r>
              <a:rPr lang="en-US" sz="2400">
                <a:latin typeface="Tahoma"/>
                <a:ea typeface="Tahoma"/>
                <a:cs typeface="Tahoma"/>
                <a:sym typeface="Tahoma"/>
              </a:rPr>
              <a:t> </a:t>
            </a:r>
            <a:r>
              <a:rPr lang="en-US" sz="2400">
                <a:solidFill>
                  <a:srgbClr val="0000FF"/>
                </a:solidFill>
                <a:latin typeface="Tahoma"/>
                <a:ea typeface="Tahoma"/>
                <a:cs typeface="Tahoma"/>
                <a:sym typeface="Tahoma"/>
              </a:rPr>
              <a:t>int</a:t>
            </a:r>
            <a:r>
              <a:rPr lang="en-US" sz="2400">
                <a:latin typeface="Tahoma"/>
                <a:ea typeface="Tahoma"/>
                <a:cs typeface="Tahoma"/>
                <a:sym typeface="Tahoma"/>
              </a:rPr>
              <a:t> iMauSo;</a:t>
            </a:r>
            <a:endParaRPr/>
          </a:p>
          <a:p>
            <a:pPr indent="0" lvl="0" marL="0" rtl="0" algn="l">
              <a:lnSpc>
                <a:spcPct val="90000"/>
              </a:lnSpc>
              <a:spcBef>
                <a:spcPts val="1000"/>
              </a:spcBef>
              <a:spcAft>
                <a:spcPts val="0"/>
              </a:spcAft>
              <a:buClr>
                <a:schemeClr val="dk1"/>
              </a:buClr>
              <a:buSzPts val="2400"/>
              <a:buNone/>
            </a:pPr>
            <a:r>
              <a:t/>
            </a:r>
            <a:endParaRPr sz="2400">
              <a:latin typeface="Tahoma"/>
              <a:ea typeface="Tahoma"/>
              <a:cs typeface="Tahoma"/>
              <a:sym typeface="Tahoma"/>
            </a:endParaRPr>
          </a:p>
          <a:p>
            <a:pPr indent="0" lvl="0" marL="0" rtl="0" algn="l">
              <a:lnSpc>
                <a:spcPct val="90000"/>
              </a:lnSpc>
              <a:spcBef>
                <a:spcPts val="1000"/>
              </a:spcBef>
              <a:spcAft>
                <a:spcPts val="0"/>
              </a:spcAft>
              <a:buClr>
                <a:schemeClr val="dk1"/>
              </a:buClr>
              <a:buSzPts val="2400"/>
              <a:buNone/>
            </a:pPr>
            <a:r>
              <a:rPr lang="en-US" sz="2400">
                <a:latin typeface="Tahoma"/>
                <a:ea typeface="Tahoma"/>
                <a:cs typeface="Tahoma"/>
                <a:sym typeface="Tahoma"/>
              </a:rPr>
              <a:t>        </a:t>
            </a:r>
            <a:r>
              <a:rPr lang="en-US" sz="2400">
                <a:solidFill>
                  <a:srgbClr val="0000FF"/>
                </a:solidFill>
                <a:latin typeface="Tahoma"/>
                <a:ea typeface="Tahoma"/>
                <a:cs typeface="Tahoma"/>
                <a:sym typeface="Tahoma"/>
              </a:rPr>
              <a:t>public</a:t>
            </a:r>
            <a:r>
              <a:rPr lang="en-US" sz="2400">
                <a:latin typeface="Tahoma"/>
                <a:ea typeface="Tahoma"/>
                <a:cs typeface="Tahoma"/>
                <a:sym typeface="Tahoma"/>
              </a:rPr>
              <a:t> </a:t>
            </a:r>
            <a:r>
              <a:rPr lang="en-US" sz="2400">
                <a:solidFill>
                  <a:srgbClr val="0000FF"/>
                </a:solidFill>
                <a:latin typeface="Tahoma"/>
                <a:ea typeface="Tahoma"/>
                <a:cs typeface="Tahoma"/>
                <a:sym typeface="Tahoma"/>
              </a:rPr>
              <a:t>void</a:t>
            </a:r>
            <a:r>
              <a:rPr lang="en-US" sz="2400">
                <a:latin typeface="Tahoma"/>
                <a:ea typeface="Tahoma"/>
                <a:cs typeface="Tahoma"/>
                <a:sym typeface="Tahoma"/>
              </a:rPr>
              <a:t> Nhap()</a:t>
            </a:r>
            <a:endParaRPr/>
          </a:p>
          <a:p>
            <a:pPr indent="0" lvl="0" marL="0" rtl="0" algn="l">
              <a:lnSpc>
                <a:spcPct val="90000"/>
              </a:lnSpc>
              <a:spcBef>
                <a:spcPts val="1000"/>
              </a:spcBef>
              <a:spcAft>
                <a:spcPts val="0"/>
              </a:spcAft>
              <a:buClr>
                <a:schemeClr val="dk1"/>
              </a:buClr>
              <a:buSzPts val="2400"/>
              <a:buNone/>
            </a:pPr>
            <a:r>
              <a:rPr lang="en-US" sz="2400">
                <a:latin typeface="Tahoma"/>
                <a:ea typeface="Tahoma"/>
                <a:cs typeface="Tahoma"/>
                <a:sym typeface="Tahoma"/>
              </a:rPr>
              <a:t>        {</a:t>
            </a:r>
            <a:endParaRPr/>
          </a:p>
          <a:p>
            <a:pPr indent="0" lvl="0" marL="0" rtl="0" algn="l">
              <a:lnSpc>
                <a:spcPct val="90000"/>
              </a:lnSpc>
              <a:spcBef>
                <a:spcPts val="1000"/>
              </a:spcBef>
              <a:spcAft>
                <a:spcPts val="0"/>
              </a:spcAft>
              <a:buClr>
                <a:schemeClr val="dk1"/>
              </a:buClr>
              <a:buSzPts val="2400"/>
              <a:buNone/>
            </a:pPr>
            <a:r>
              <a:rPr lang="en-US" sz="2400">
                <a:latin typeface="Tahoma"/>
                <a:ea typeface="Tahoma"/>
                <a:cs typeface="Tahoma"/>
                <a:sym typeface="Tahoma"/>
              </a:rPr>
              <a:t>            Console.Write("Nhap tu so: ");</a:t>
            </a:r>
            <a:endParaRPr/>
          </a:p>
          <a:p>
            <a:pPr indent="0" lvl="0" marL="0" rtl="0" algn="l">
              <a:lnSpc>
                <a:spcPct val="90000"/>
              </a:lnSpc>
              <a:spcBef>
                <a:spcPts val="1000"/>
              </a:spcBef>
              <a:spcAft>
                <a:spcPts val="0"/>
              </a:spcAft>
              <a:buClr>
                <a:schemeClr val="dk1"/>
              </a:buClr>
              <a:buSzPts val="2400"/>
              <a:buNone/>
            </a:pPr>
            <a:r>
              <a:rPr lang="en-US" sz="2400">
                <a:latin typeface="Tahoma"/>
                <a:ea typeface="Tahoma"/>
                <a:cs typeface="Tahoma"/>
                <a:sym typeface="Tahoma"/>
              </a:rPr>
              <a:t>            iTuSo = Int32.Parse(Console.ReadLine());</a:t>
            </a:r>
            <a:endParaRPr/>
          </a:p>
          <a:p>
            <a:pPr indent="0" lvl="0" marL="0" rtl="0" algn="l">
              <a:lnSpc>
                <a:spcPct val="90000"/>
              </a:lnSpc>
              <a:spcBef>
                <a:spcPts val="1000"/>
              </a:spcBef>
              <a:spcAft>
                <a:spcPts val="0"/>
              </a:spcAft>
              <a:buClr>
                <a:schemeClr val="dk1"/>
              </a:buClr>
              <a:buSzPts val="2400"/>
              <a:buNone/>
            </a:pPr>
            <a:r>
              <a:rPr lang="en-US" sz="2400">
                <a:latin typeface="Tahoma"/>
                <a:ea typeface="Tahoma"/>
                <a:cs typeface="Tahoma"/>
                <a:sym typeface="Tahoma"/>
              </a:rPr>
              <a:t>            Console.Write("Nhap mau so: ");</a:t>
            </a:r>
            <a:endParaRPr/>
          </a:p>
          <a:p>
            <a:pPr indent="0" lvl="0" marL="0" rtl="0" algn="l">
              <a:lnSpc>
                <a:spcPct val="90000"/>
              </a:lnSpc>
              <a:spcBef>
                <a:spcPts val="1000"/>
              </a:spcBef>
              <a:spcAft>
                <a:spcPts val="0"/>
              </a:spcAft>
              <a:buClr>
                <a:schemeClr val="dk1"/>
              </a:buClr>
              <a:buSzPts val="2400"/>
              <a:buNone/>
            </a:pPr>
            <a:r>
              <a:rPr lang="en-US" sz="2400">
                <a:latin typeface="Tahoma"/>
                <a:ea typeface="Tahoma"/>
                <a:cs typeface="Tahoma"/>
                <a:sym typeface="Tahoma"/>
              </a:rPr>
              <a:t>            iMauSo = Int32.Parse(Console.ReadLine());</a:t>
            </a:r>
            <a:endParaRPr/>
          </a:p>
          <a:p>
            <a:pPr indent="0" lvl="0" marL="0" rtl="0" algn="l">
              <a:lnSpc>
                <a:spcPct val="90000"/>
              </a:lnSpc>
              <a:spcBef>
                <a:spcPts val="1000"/>
              </a:spcBef>
              <a:spcAft>
                <a:spcPts val="0"/>
              </a:spcAft>
              <a:buClr>
                <a:schemeClr val="dk1"/>
              </a:buClr>
              <a:buSzPts val="2400"/>
              <a:buNone/>
            </a:pPr>
            <a:r>
              <a:rPr lang="en-US" sz="2400">
                <a:latin typeface="Tahoma"/>
                <a:ea typeface="Tahoma"/>
                <a:cs typeface="Tahoma"/>
                <a:sym typeface="Tahoma"/>
              </a:rPr>
              <a:t>        }</a:t>
            </a:r>
            <a:endParaRPr/>
          </a:p>
        </p:txBody>
      </p:sp>
    </p:spTree>
  </p:cSld>
  <p:clrMapOvr>
    <a:masterClrMapping/>
  </p:clrMapOvr>
  <p:transition advClick="0">
    <p:wheel spokes="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3"/>
          <p:cNvSpPr txBox="1"/>
          <p:nvPr>
            <p:ph type="title"/>
          </p:nvPr>
        </p:nvSpPr>
        <p:spPr>
          <a:xfrm>
            <a:off x="2057401" y="152400"/>
            <a:ext cx="8610599"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Bài tập</a:t>
            </a:r>
            <a:endParaRPr b="1" sz="4000"/>
          </a:p>
        </p:txBody>
      </p:sp>
      <p:sp>
        <p:nvSpPr>
          <p:cNvPr id="162" name="Google Shape;162;p13"/>
          <p:cNvSpPr txBox="1"/>
          <p:nvPr>
            <p:ph idx="1" type="body"/>
          </p:nvPr>
        </p:nvSpPr>
        <p:spPr>
          <a:xfrm>
            <a:off x="2209800" y="1143000"/>
            <a:ext cx="8229600" cy="52149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US" sz="2400">
                <a:latin typeface="Tahoma"/>
                <a:ea typeface="Tahoma"/>
                <a:cs typeface="Tahoma"/>
                <a:sym typeface="Tahoma"/>
              </a:rPr>
              <a:t>        </a:t>
            </a:r>
            <a:r>
              <a:rPr lang="en-US" sz="2400">
                <a:solidFill>
                  <a:srgbClr val="0000FF"/>
                </a:solidFill>
                <a:latin typeface="Tahoma"/>
                <a:ea typeface="Tahoma"/>
                <a:cs typeface="Tahoma"/>
                <a:sym typeface="Tahoma"/>
              </a:rPr>
              <a:t>public void</a:t>
            </a:r>
            <a:r>
              <a:rPr lang="en-US" sz="2400">
                <a:latin typeface="Tahoma"/>
                <a:ea typeface="Tahoma"/>
                <a:cs typeface="Tahoma"/>
                <a:sym typeface="Tahoma"/>
              </a:rPr>
              <a:t> Xuat()</a:t>
            </a:r>
            <a:endParaRPr/>
          </a:p>
          <a:p>
            <a:pPr indent="0" lvl="0" marL="0" rtl="0" algn="l">
              <a:lnSpc>
                <a:spcPct val="90000"/>
              </a:lnSpc>
              <a:spcBef>
                <a:spcPts val="1000"/>
              </a:spcBef>
              <a:spcAft>
                <a:spcPts val="0"/>
              </a:spcAft>
              <a:buClr>
                <a:schemeClr val="dk1"/>
              </a:buClr>
              <a:buSzPts val="2400"/>
              <a:buNone/>
            </a:pPr>
            <a:r>
              <a:rPr lang="en-US" sz="2400">
                <a:latin typeface="Tahoma"/>
                <a:ea typeface="Tahoma"/>
                <a:cs typeface="Tahoma"/>
                <a:sym typeface="Tahoma"/>
              </a:rPr>
              <a:t>        {</a:t>
            </a:r>
            <a:endParaRPr/>
          </a:p>
          <a:p>
            <a:pPr indent="0" lvl="0" marL="0" rtl="0" algn="l">
              <a:lnSpc>
                <a:spcPct val="90000"/>
              </a:lnSpc>
              <a:spcBef>
                <a:spcPts val="1000"/>
              </a:spcBef>
              <a:spcAft>
                <a:spcPts val="0"/>
              </a:spcAft>
              <a:buClr>
                <a:schemeClr val="dk1"/>
              </a:buClr>
              <a:buSzPts val="2400"/>
              <a:buNone/>
            </a:pPr>
            <a:r>
              <a:rPr lang="en-US" sz="2400">
                <a:latin typeface="Tahoma"/>
                <a:ea typeface="Tahoma"/>
                <a:cs typeface="Tahoma"/>
                <a:sym typeface="Tahoma"/>
              </a:rPr>
              <a:t>            Console.Write("{0}/{1}", iTuSo, iMauSo);</a:t>
            </a:r>
            <a:endParaRPr/>
          </a:p>
          <a:p>
            <a:pPr indent="0" lvl="0" marL="0" rtl="0" algn="l">
              <a:lnSpc>
                <a:spcPct val="90000"/>
              </a:lnSpc>
              <a:spcBef>
                <a:spcPts val="1000"/>
              </a:spcBef>
              <a:spcAft>
                <a:spcPts val="0"/>
              </a:spcAft>
              <a:buClr>
                <a:schemeClr val="dk1"/>
              </a:buClr>
              <a:buSzPts val="2400"/>
              <a:buNone/>
            </a:pPr>
            <a:r>
              <a:rPr lang="en-US" sz="2400">
                <a:latin typeface="Tahoma"/>
                <a:ea typeface="Tahoma"/>
                <a:cs typeface="Tahoma"/>
                <a:sym typeface="Tahoma"/>
              </a:rPr>
              <a:t>        }</a:t>
            </a:r>
            <a:endParaRPr/>
          </a:p>
          <a:p>
            <a:pPr indent="0" lvl="0" marL="0" rtl="0" algn="l">
              <a:lnSpc>
                <a:spcPct val="90000"/>
              </a:lnSpc>
              <a:spcBef>
                <a:spcPts val="1000"/>
              </a:spcBef>
              <a:spcAft>
                <a:spcPts val="0"/>
              </a:spcAft>
              <a:buClr>
                <a:schemeClr val="dk1"/>
              </a:buClr>
              <a:buSzPts val="2400"/>
              <a:buNone/>
            </a:pPr>
            <a:r>
              <a:rPr lang="en-US" sz="2400">
                <a:latin typeface="Tahoma"/>
                <a:ea typeface="Tahoma"/>
                <a:cs typeface="Tahoma"/>
                <a:sym typeface="Tahoma"/>
              </a:rPr>
              <a:t>        </a:t>
            </a:r>
            <a:r>
              <a:rPr lang="en-US" sz="2400">
                <a:solidFill>
                  <a:srgbClr val="0000FF"/>
                </a:solidFill>
                <a:latin typeface="Tahoma"/>
                <a:ea typeface="Tahoma"/>
                <a:cs typeface="Tahoma"/>
                <a:sym typeface="Tahoma"/>
              </a:rPr>
              <a:t>public</a:t>
            </a:r>
            <a:r>
              <a:rPr lang="en-US" sz="2400">
                <a:latin typeface="Tahoma"/>
                <a:ea typeface="Tahoma"/>
                <a:cs typeface="Tahoma"/>
                <a:sym typeface="Tahoma"/>
              </a:rPr>
              <a:t> </a:t>
            </a:r>
            <a:r>
              <a:rPr lang="en-US" sz="2400">
                <a:solidFill>
                  <a:srgbClr val="FF0000"/>
                </a:solidFill>
                <a:latin typeface="Tahoma"/>
                <a:ea typeface="Tahoma"/>
                <a:cs typeface="Tahoma"/>
                <a:sym typeface="Tahoma"/>
              </a:rPr>
              <a:t>cPhanSo </a:t>
            </a:r>
            <a:r>
              <a:rPr lang="en-US" sz="2400">
                <a:latin typeface="Tahoma"/>
                <a:ea typeface="Tahoma"/>
                <a:cs typeface="Tahoma"/>
                <a:sym typeface="Tahoma"/>
              </a:rPr>
              <a:t>Cong(cPhanSo p)</a:t>
            </a:r>
            <a:endParaRPr/>
          </a:p>
          <a:p>
            <a:pPr indent="0" lvl="0" marL="0" rtl="0" algn="l">
              <a:lnSpc>
                <a:spcPct val="90000"/>
              </a:lnSpc>
              <a:spcBef>
                <a:spcPts val="1000"/>
              </a:spcBef>
              <a:spcAft>
                <a:spcPts val="0"/>
              </a:spcAft>
              <a:buClr>
                <a:schemeClr val="dk1"/>
              </a:buClr>
              <a:buSzPts val="2400"/>
              <a:buNone/>
            </a:pPr>
            <a:r>
              <a:rPr lang="en-US" sz="2400">
                <a:latin typeface="Tahoma"/>
                <a:ea typeface="Tahoma"/>
                <a:cs typeface="Tahoma"/>
                <a:sym typeface="Tahoma"/>
              </a:rPr>
              <a:t>        {</a:t>
            </a:r>
            <a:endParaRPr/>
          </a:p>
          <a:p>
            <a:pPr indent="0" lvl="0" marL="0" rtl="0" algn="l">
              <a:lnSpc>
                <a:spcPct val="90000"/>
              </a:lnSpc>
              <a:spcBef>
                <a:spcPts val="1000"/>
              </a:spcBef>
              <a:spcAft>
                <a:spcPts val="0"/>
              </a:spcAft>
              <a:buClr>
                <a:schemeClr val="dk1"/>
              </a:buClr>
              <a:buSzPts val="2400"/>
              <a:buNone/>
            </a:pPr>
            <a:r>
              <a:rPr lang="en-US" sz="2400">
                <a:latin typeface="Tahoma"/>
                <a:ea typeface="Tahoma"/>
                <a:cs typeface="Tahoma"/>
                <a:sym typeface="Tahoma"/>
              </a:rPr>
              <a:t>            cPhanSo kq = new cPhanSo();</a:t>
            </a:r>
            <a:endParaRPr/>
          </a:p>
          <a:p>
            <a:pPr indent="0" lvl="0" marL="0" rtl="0" algn="l">
              <a:lnSpc>
                <a:spcPct val="90000"/>
              </a:lnSpc>
              <a:spcBef>
                <a:spcPts val="1000"/>
              </a:spcBef>
              <a:spcAft>
                <a:spcPts val="0"/>
              </a:spcAft>
              <a:buClr>
                <a:schemeClr val="dk1"/>
              </a:buClr>
              <a:buSzPts val="2400"/>
              <a:buNone/>
            </a:pPr>
            <a:r>
              <a:rPr lang="en-US" sz="2400">
                <a:latin typeface="Tahoma"/>
                <a:ea typeface="Tahoma"/>
                <a:cs typeface="Tahoma"/>
                <a:sym typeface="Tahoma"/>
              </a:rPr>
              <a:t>            kq.iTuSo = iTuSo * p.iMauSo + iMauSo * p.iTuSo;</a:t>
            </a:r>
            <a:endParaRPr/>
          </a:p>
          <a:p>
            <a:pPr indent="0" lvl="0" marL="0" rtl="0" algn="l">
              <a:lnSpc>
                <a:spcPct val="90000"/>
              </a:lnSpc>
              <a:spcBef>
                <a:spcPts val="1000"/>
              </a:spcBef>
              <a:spcAft>
                <a:spcPts val="0"/>
              </a:spcAft>
              <a:buClr>
                <a:schemeClr val="dk1"/>
              </a:buClr>
              <a:buSzPts val="2400"/>
              <a:buNone/>
            </a:pPr>
            <a:r>
              <a:rPr lang="en-US" sz="2400">
                <a:latin typeface="Tahoma"/>
                <a:ea typeface="Tahoma"/>
                <a:cs typeface="Tahoma"/>
                <a:sym typeface="Tahoma"/>
              </a:rPr>
              <a:t>            kq.iMauSo = iMauSo * p.iMauSo;</a:t>
            </a:r>
            <a:endParaRPr/>
          </a:p>
          <a:p>
            <a:pPr indent="0" lvl="0" marL="0" rtl="0" algn="l">
              <a:lnSpc>
                <a:spcPct val="90000"/>
              </a:lnSpc>
              <a:spcBef>
                <a:spcPts val="1000"/>
              </a:spcBef>
              <a:spcAft>
                <a:spcPts val="0"/>
              </a:spcAft>
              <a:buClr>
                <a:schemeClr val="dk1"/>
              </a:buClr>
              <a:buSzPts val="2400"/>
              <a:buNone/>
            </a:pPr>
            <a:r>
              <a:rPr lang="en-US" sz="2400">
                <a:latin typeface="Tahoma"/>
                <a:ea typeface="Tahoma"/>
                <a:cs typeface="Tahoma"/>
                <a:sym typeface="Tahoma"/>
              </a:rPr>
              <a:t>            return kq;</a:t>
            </a:r>
            <a:endParaRPr/>
          </a:p>
          <a:p>
            <a:pPr indent="0" lvl="0" marL="0" rtl="0" algn="l">
              <a:lnSpc>
                <a:spcPct val="90000"/>
              </a:lnSpc>
              <a:spcBef>
                <a:spcPts val="1000"/>
              </a:spcBef>
              <a:spcAft>
                <a:spcPts val="0"/>
              </a:spcAft>
              <a:buClr>
                <a:schemeClr val="dk1"/>
              </a:buClr>
              <a:buSzPts val="2400"/>
              <a:buNone/>
            </a:pPr>
            <a:r>
              <a:rPr lang="en-US" sz="2400">
                <a:latin typeface="Tahoma"/>
                <a:ea typeface="Tahoma"/>
                <a:cs typeface="Tahoma"/>
                <a:sym typeface="Tahoma"/>
              </a:rPr>
              <a:t>        }</a:t>
            </a:r>
            <a:endParaRPr/>
          </a:p>
          <a:p>
            <a:pPr indent="0" lvl="0" marL="0" rtl="0" algn="l">
              <a:lnSpc>
                <a:spcPct val="90000"/>
              </a:lnSpc>
              <a:spcBef>
                <a:spcPts val="1000"/>
              </a:spcBef>
              <a:spcAft>
                <a:spcPts val="0"/>
              </a:spcAft>
              <a:buClr>
                <a:schemeClr val="dk1"/>
              </a:buClr>
              <a:buSzPts val="2400"/>
              <a:buNone/>
            </a:pPr>
            <a:r>
              <a:rPr lang="en-US" sz="2400">
                <a:latin typeface="Tahoma"/>
                <a:ea typeface="Tahoma"/>
                <a:cs typeface="Tahoma"/>
                <a:sym typeface="Tahoma"/>
              </a:rPr>
              <a:t>    }</a:t>
            </a:r>
            <a:endParaRPr sz="2400">
              <a:latin typeface="Tahoma"/>
              <a:ea typeface="Tahoma"/>
              <a:cs typeface="Tahoma"/>
              <a:sym typeface="Tahoma"/>
            </a:endParaRPr>
          </a:p>
        </p:txBody>
      </p:sp>
    </p:spTree>
  </p:cSld>
  <p:clrMapOvr>
    <a:masterClrMapping/>
  </p:clrMapOvr>
  <p:transition advClick="0">
    <p:wheel spokes="1"/>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4"/>
          <p:cNvSpPr txBox="1"/>
          <p:nvPr>
            <p:ph type="title"/>
          </p:nvPr>
        </p:nvSpPr>
        <p:spPr>
          <a:xfrm>
            <a:off x="2057401" y="152400"/>
            <a:ext cx="8610599"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Bài tập</a:t>
            </a:r>
            <a:endParaRPr b="1" sz="4000"/>
          </a:p>
        </p:txBody>
      </p:sp>
      <p:sp>
        <p:nvSpPr>
          <p:cNvPr id="171" name="Google Shape;171;p14"/>
          <p:cNvSpPr txBox="1"/>
          <p:nvPr>
            <p:ph idx="1" type="body"/>
          </p:nvPr>
        </p:nvSpPr>
        <p:spPr>
          <a:xfrm>
            <a:off x="2057401" y="737648"/>
            <a:ext cx="8229600" cy="5562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0000FF"/>
              </a:buClr>
              <a:buSzPts val="2000"/>
              <a:buNone/>
            </a:pPr>
            <a:r>
              <a:rPr lang="en-US" sz="2000">
                <a:solidFill>
                  <a:srgbClr val="0000FF"/>
                </a:solidFill>
                <a:latin typeface="Tahoma"/>
                <a:ea typeface="Tahoma"/>
                <a:cs typeface="Tahoma"/>
                <a:sym typeface="Tahoma"/>
              </a:rPr>
              <a:t>static</a:t>
            </a:r>
            <a:r>
              <a:rPr lang="en-US" sz="2000">
                <a:latin typeface="Tahoma"/>
                <a:ea typeface="Tahoma"/>
                <a:cs typeface="Tahoma"/>
                <a:sym typeface="Tahoma"/>
              </a:rPr>
              <a:t> </a:t>
            </a:r>
            <a:r>
              <a:rPr lang="en-US" sz="2000">
                <a:solidFill>
                  <a:srgbClr val="0000FF"/>
                </a:solidFill>
                <a:latin typeface="Tahoma"/>
                <a:ea typeface="Tahoma"/>
                <a:cs typeface="Tahoma"/>
                <a:sym typeface="Tahoma"/>
              </a:rPr>
              <a:t>void</a:t>
            </a:r>
            <a:r>
              <a:rPr lang="en-US" sz="2000">
                <a:latin typeface="Tahoma"/>
                <a:ea typeface="Tahoma"/>
                <a:cs typeface="Tahoma"/>
                <a:sym typeface="Tahoma"/>
              </a:rPr>
              <a:t> Main(string[] args)</a:t>
            </a:r>
            <a:endParaRPr/>
          </a:p>
          <a:p>
            <a:pPr indent="0" lvl="0" marL="0" rtl="0" algn="l">
              <a:lnSpc>
                <a:spcPct val="90000"/>
              </a:lnSpc>
              <a:spcBef>
                <a:spcPts val="1000"/>
              </a:spcBef>
              <a:spcAft>
                <a:spcPts val="0"/>
              </a:spcAft>
              <a:buClr>
                <a:schemeClr val="dk1"/>
              </a:buClr>
              <a:buSzPts val="2000"/>
              <a:buNone/>
            </a:pPr>
            <a:r>
              <a:rPr lang="en-US" sz="2000">
                <a:latin typeface="Tahoma"/>
                <a:ea typeface="Tahoma"/>
                <a:cs typeface="Tahoma"/>
                <a:sym typeface="Tahoma"/>
              </a:rPr>
              <a:t>{</a:t>
            </a:r>
            <a:endParaRPr/>
          </a:p>
          <a:p>
            <a:pPr indent="0" lvl="0" marL="0" rtl="0" algn="l">
              <a:lnSpc>
                <a:spcPct val="90000"/>
              </a:lnSpc>
              <a:spcBef>
                <a:spcPts val="1000"/>
              </a:spcBef>
              <a:spcAft>
                <a:spcPts val="0"/>
              </a:spcAft>
              <a:buClr>
                <a:schemeClr val="dk1"/>
              </a:buClr>
              <a:buSzPts val="2000"/>
              <a:buNone/>
            </a:pPr>
            <a:r>
              <a:rPr lang="en-US" sz="2000">
                <a:latin typeface="Tahoma"/>
                <a:ea typeface="Tahoma"/>
                <a:cs typeface="Tahoma"/>
                <a:sym typeface="Tahoma"/>
              </a:rPr>
              <a:t>            cPhanSo p = </a:t>
            </a:r>
            <a:r>
              <a:rPr lang="en-US" sz="2000">
                <a:solidFill>
                  <a:srgbClr val="0000FF"/>
                </a:solidFill>
                <a:latin typeface="Tahoma"/>
                <a:ea typeface="Tahoma"/>
                <a:cs typeface="Tahoma"/>
                <a:sym typeface="Tahoma"/>
              </a:rPr>
              <a:t>new</a:t>
            </a:r>
            <a:r>
              <a:rPr lang="en-US" sz="2000">
                <a:latin typeface="Tahoma"/>
                <a:ea typeface="Tahoma"/>
                <a:cs typeface="Tahoma"/>
                <a:sym typeface="Tahoma"/>
              </a:rPr>
              <a:t> cPhanSo();</a:t>
            </a:r>
            <a:endParaRPr/>
          </a:p>
          <a:p>
            <a:pPr indent="0" lvl="0" marL="0" rtl="0" algn="l">
              <a:lnSpc>
                <a:spcPct val="90000"/>
              </a:lnSpc>
              <a:spcBef>
                <a:spcPts val="1000"/>
              </a:spcBef>
              <a:spcAft>
                <a:spcPts val="0"/>
              </a:spcAft>
              <a:buClr>
                <a:schemeClr val="dk1"/>
              </a:buClr>
              <a:buSzPts val="2000"/>
              <a:buNone/>
            </a:pPr>
            <a:r>
              <a:rPr lang="en-US" sz="2000">
                <a:latin typeface="Tahoma"/>
                <a:ea typeface="Tahoma"/>
                <a:cs typeface="Tahoma"/>
                <a:sym typeface="Tahoma"/>
              </a:rPr>
              <a:t>            cPhanSo q = </a:t>
            </a:r>
            <a:r>
              <a:rPr lang="en-US" sz="2000">
                <a:solidFill>
                  <a:srgbClr val="0000FF"/>
                </a:solidFill>
                <a:latin typeface="Tahoma"/>
                <a:ea typeface="Tahoma"/>
                <a:cs typeface="Tahoma"/>
                <a:sym typeface="Tahoma"/>
              </a:rPr>
              <a:t>new</a:t>
            </a:r>
            <a:r>
              <a:rPr lang="en-US" sz="2000">
                <a:latin typeface="Tahoma"/>
                <a:ea typeface="Tahoma"/>
                <a:cs typeface="Tahoma"/>
                <a:sym typeface="Tahoma"/>
              </a:rPr>
              <a:t> cPhanSo();</a:t>
            </a:r>
            <a:endParaRPr/>
          </a:p>
          <a:p>
            <a:pPr indent="0" lvl="0" marL="0" rtl="0" algn="l">
              <a:lnSpc>
                <a:spcPct val="90000"/>
              </a:lnSpc>
              <a:spcBef>
                <a:spcPts val="1000"/>
              </a:spcBef>
              <a:spcAft>
                <a:spcPts val="0"/>
              </a:spcAft>
              <a:buClr>
                <a:schemeClr val="dk1"/>
              </a:buClr>
              <a:buSzPts val="2000"/>
              <a:buNone/>
            </a:pPr>
            <a:r>
              <a:rPr lang="en-US" sz="2000">
                <a:latin typeface="Tahoma"/>
                <a:ea typeface="Tahoma"/>
                <a:cs typeface="Tahoma"/>
                <a:sym typeface="Tahoma"/>
              </a:rPr>
              <a:t>            cPhanSo kq;</a:t>
            </a:r>
            <a:endParaRPr/>
          </a:p>
          <a:p>
            <a:pPr indent="0" lvl="0" marL="0" rtl="0" algn="l">
              <a:lnSpc>
                <a:spcPct val="90000"/>
              </a:lnSpc>
              <a:spcBef>
                <a:spcPts val="1000"/>
              </a:spcBef>
              <a:spcAft>
                <a:spcPts val="0"/>
              </a:spcAft>
              <a:buClr>
                <a:schemeClr val="dk1"/>
              </a:buClr>
              <a:buSzPts val="2000"/>
              <a:buNone/>
            </a:pPr>
            <a:r>
              <a:rPr lang="en-US" sz="2000">
                <a:latin typeface="Tahoma"/>
                <a:ea typeface="Tahoma"/>
                <a:cs typeface="Tahoma"/>
                <a:sym typeface="Tahoma"/>
              </a:rPr>
              <a:t>            p.Nhap();</a:t>
            </a:r>
            <a:endParaRPr/>
          </a:p>
          <a:p>
            <a:pPr indent="0" lvl="0" marL="0" rtl="0" algn="l">
              <a:lnSpc>
                <a:spcPct val="90000"/>
              </a:lnSpc>
              <a:spcBef>
                <a:spcPts val="1000"/>
              </a:spcBef>
              <a:spcAft>
                <a:spcPts val="0"/>
              </a:spcAft>
              <a:buClr>
                <a:schemeClr val="dk1"/>
              </a:buClr>
              <a:buSzPts val="2000"/>
              <a:buNone/>
            </a:pPr>
            <a:r>
              <a:rPr lang="en-US" sz="2000">
                <a:latin typeface="Tahoma"/>
                <a:ea typeface="Tahoma"/>
                <a:cs typeface="Tahoma"/>
                <a:sym typeface="Tahoma"/>
              </a:rPr>
              <a:t>            q.Nhap();</a:t>
            </a:r>
            <a:endParaRPr/>
          </a:p>
          <a:p>
            <a:pPr indent="0" lvl="0" marL="0" rtl="0" algn="l">
              <a:lnSpc>
                <a:spcPct val="90000"/>
              </a:lnSpc>
              <a:spcBef>
                <a:spcPts val="1000"/>
              </a:spcBef>
              <a:spcAft>
                <a:spcPts val="0"/>
              </a:spcAft>
              <a:buClr>
                <a:schemeClr val="dk1"/>
              </a:buClr>
              <a:buSzPts val="2000"/>
              <a:buNone/>
            </a:pPr>
            <a:r>
              <a:rPr lang="en-US" sz="2000">
                <a:latin typeface="Tahoma"/>
                <a:ea typeface="Tahoma"/>
                <a:cs typeface="Tahoma"/>
                <a:sym typeface="Tahoma"/>
              </a:rPr>
              <a:t>            kq = p.Cong(q);</a:t>
            </a:r>
            <a:endParaRPr/>
          </a:p>
          <a:p>
            <a:pPr indent="0" lvl="0" marL="0" rtl="0" algn="l">
              <a:lnSpc>
                <a:spcPct val="90000"/>
              </a:lnSpc>
              <a:spcBef>
                <a:spcPts val="1000"/>
              </a:spcBef>
              <a:spcAft>
                <a:spcPts val="0"/>
              </a:spcAft>
              <a:buClr>
                <a:schemeClr val="dk1"/>
              </a:buClr>
              <a:buSzPts val="2000"/>
              <a:buNone/>
            </a:pPr>
            <a:r>
              <a:rPr lang="en-US" sz="2000">
                <a:latin typeface="Tahoma"/>
                <a:ea typeface="Tahoma"/>
                <a:cs typeface="Tahoma"/>
                <a:sym typeface="Tahoma"/>
              </a:rPr>
              <a:t>            p.Xuat();</a:t>
            </a:r>
            <a:endParaRPr/>
          </a:p>
          <a:p>
            <a:pPr indent="0" lvl="0" marL="0" rtl="0" algn="l">
              <a:lnSpc>
                <a:spcPct val="90000"/>
              </a:lnSpc>
              <a:spcBef>
                <a:spcPts val="1000"/>
              </a:spcBef>
              <a:spcAft>
                <a:spcPts val="0"/>
              </a:spcAft>
              <a:buClr>
                <a:schemeClr val="dk1"/>
              </a:buClr>
              <a:buSzPts val="2000"/>
              <a:buNone/>
            </a:pPr>
            <a:r>
              <a:rPr lang="en-US" sz="2000">
                <a:latin typeface="Tahoma"/>
                <a:ea typeface="Tahoma"/>
                <a:cs typeface="Tahoma"/>
                <a:sym typeface="Tahoma"/>
              </a:rPr>
              <a:t>            Console.Write(" + ");</a:t>
            </a:r>
            <a:endParaRPr/>
          </a:p>
          <a:p>
            <a:pPr indent="0" lvl="0" marL="0" rtl="0" algn="l">
              <a:lnSpc>
                <a:spcPct val="90000"/>
              </a:lnSpc>
              <a:spcBef>
                <a:spcPts val="1000"/>
              </a:spcBef>
              <a:spcAft>
                <a:spcPts val="0"/>
              </a:spcAft>
              <a:buClr>
                <a:schemeClr val="dk1"/>
              </a:buClr>
              <a:buSzPts val="2000"/>
              <a:buNone/>
            </a:pPr>
            <a:r>
              <a:rPr lang="en-US" sz="2000">
                <a:latin typeface="Tahoma"/>
                <a:ea typeface="Tahoma"/>
                <a:cs typeface="Tahoma"/>
                <a:sym typeface="Tahoma"/>
              </a:rPr>
              <a:t>            q.Xuat();</a:t>
            </a:r>
            <a:endParaRPr/>
          </a:p>
          <a:p>
            <a:pPr indent="0" lvl="0" marL="0" rtl="0" algn="l">
              <a:lnSpc>
                <a:spcPct val="90000"/>
              </a:lnSpc>
              <a:spcBef>
                <a:spcPts val="1000"/>
              </a:spcBef>
              <a:spcAft>
                <a:spcPts val="0"/>
              </a:spcAft>
              <a:buClr>
                <a:schemeClr val="dk1"/>
              </a:buClr>
              <a:buSzPts val="2000"/>
              <a:buNone/>
            </a:pPr>
            <a:r>
              <a:rPr lang="en-US" sz="2000">
                <a:latin typeface="Tahoma"/>
                <a:ea typeface="Tahoma"/>
                <a:cs typeface="Tahoma"/>
                <a:sym typeface="Tahoma"/>
              </a:rPr>
              <a:t>            Console.Write(" = ");</a:t>
            </a:r>
            <a:endParaRPr/>
          </a:p>
          <a:p>
            <a:pPr indent="0" lvl="0" marL="0" rtl="0" algn="l">
              <a:lnSpc>
                <a:spcPct val="90000"/>
              </a:lnSpc>
              <a:spcBef>
                <a:spcPts val="1000"/>
              </a:spcBef>
              <a:spcAft>
                <a:spcPts val="0"/>
              </a:spcAft>
              <a:buClr>
                <a:schemeClr val="dk1"/>
              </a:buClr>
              <a:buSzPts val="2000"/>
              <a:buNone/>
            </a:pPr>
            <a:r>
              <a:rPr lang="en-US" sz="2000">
                <a:latin typeface="Tahoma"/>
                <a:ea typeface="Tahoma"/>
                <a:cs typeface="Tahoma"/>
                <a:sym typeface="Tahoma"/>
              </a:rPr>
              <a:t>            kq.Xuat();</a:t>
            </a:r>
            <a:endParaRPr/>
          </a:p>
          <a:p>
            <a:pPr indent="0" lvl="0" marL="0" rtl="0" algn="l">
              <a:lnSpc>
                <a:spcPct val="90000"/>
              </a:lnSpc>
              <a:spcBef>
                <a:spcPts val="1000"/>
              </a:spcBef>
              <a:spcAft>
                <a:spcPts val="0"/>
              </a:spcAft>
              <a:buClr>
                <a:schemeClr val="dk1"/>
              </a:buClr>
              <a:buSzPts val="2000"/>
              <a:buNone/>
            </a:pPr>
            <a:r>
              <a:rPr lang="en-US" sz="2000">
                <a:latin typeface="Tahoma"/>
                <a:ea typeface="Tahoma"/>
                <a:cs typeface="Tahoma"/>
                <a:sym typeface="Tahoma"/>
              </a:rPr>
              <a:t>            Console.WriteLine();</a:t>
            </a:r>
            <a:endParaRPr/>
          </a:p>
          <a:p>
            <a:pPr indent="0" lvl="0" marL="0" rtl="0" algn="l">
              <a:lnSpc>
                <a:spcPct val="90000"/>
              </a:lnSpc>
              <a:spcBef>
                <a:spcPts val="1000"/>
              </a:spcBef>
              <a:spcAft>
                <a:spcPts val="0"/>
              </a:spcAft>
              <a:buClr>
                <a:schemeClr val="dk1"/>
              </a:buClr>
              <a:buSzPts val="2000"/>
              <a:buNone/>
            </a:pPr>
            <a:r>
              <a:rPr lang="en-US" sz="2000">
                <a:latin typeface="Tahoma"/>
                <a:ea typeface="Tahoma"/>
                <a:cs typeface="Tahoma"/>
                <a:sym typeface="Tahoma"/>
              </a:rPr>
              <a:t>}</a:t>
            </a:r>
            <a:endParaRPr sz="2000">
              <a:latin typeface="Tahoma"/>
              <a:ea typeface="Tahoma"/>
              <a:cs typeface="Tahoma"/>
              <a:sym typeface="Tahoma"/>
            </a:endParaRPr>
          </a:p>
        </p:txBody>
      </p:sp>
      <p:pic>
        <p:nvPicPr>
          <p:cNvPr id="172" name="Google Shape;172;p14"/>
          <p:cNvPicPr preferRelativeResize="0"/>
          <p:nvPr/>
        </p:nvPicPr>
        <p:blipFill rotWithShape="1">
          <a:blip r:embed="rId3">
            <a:alphaModFix/>
          </a:blip>
          <a:srcRect b="0" l="0" r="0" t="0"/>
          <a:stretch/>
        </p:blipFill>
        <p:spPr>
          <a:xfrm>
            <a:off x="6362700" y="3774704"/>
            <a:ext cx="4495800" cy="2159030"/>
          </a:xfrm>
          <a:prstGeom prst="rect">
            <a:avLst/>
          </a:prstGeom>
          <a:noFill/>
          <a:ln>
            <a:noFill/>
          </a:ln>
        </p:spPr>
      </p:pic>
    </p:spTree>
  </p:cSld>
  <p:clrMapOvr>
    <a:masterClrMapping/>
  </p:clrMapOvr>
  <p:transition advClick="0">
    <p:wheel spokes="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5"/>
          <p:cNvSpPr txBox="1"/>
          <p:nvPr>
            <p:ph type="title"/>
          </p:nvPr>
        </p:nvSpPr>
        <p:spPr>
          <a:xfrm>
            <a:off x="2057401" y="152400"/>
            <a:ext cx="8610599"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Phương thức khởi tạo</a:t>
            </a:r>
            <a:endParaRPr b="1" sz="4000"/>
          </a:p>
        </p:txBody>
      </p:sp>
      <p:sp>
        <p:nvSpPr>
          <p:cNvPr id="181" name="Google Shape;181;p15"/>
          <p:cNvSpPr txBox="1"/>
          <p:nvPr>
            <p:ph idx="1" type="body"/>
          </p:nvPr>
        </p:nvSpPr>
        <p:spPr>
          <a:xfrm>
            <a:off x="2209800" y="1143000"/>
            <a:ext cx="8229600" cy="5214938"/>
          </a:xfrm>
          <a:prstGeom prst="rect">
            <a:avLst/>
          </a:prstGeom>
          <a:noFill/>
          <a:ln>
            <a:noFill/>
          </a:ln>
        </p:spPr>
        <p:txBody>
          <a:bodyPr anchorCtr="0" anchor="t" bIns="45700" lIns="91425" spcFirstLastPara="1" rIns="91425" wrap="square" tIns="45700">
            <a:noAutofit/>
          </a:bodyPr>
          <a:lstStyle/>
          <a:p>
            <a:pPr indent="-228600" lvl="0" marL="228600" rtl="0" algn="just">
              <a:lnSpc>
                <a:spcPct val="120000"/>
              </a:lnSpc>
              <a:spcBef>
                <a:spcPts val="0"/>
              </a:spcBef>
              <a:spcAft>
                <a:spcPts val="0"/>
              </a:spcAft>
              <a:buClr>
                <a:schemeClr val="dk1"/>
              </a:buClr>
              <a:buSzPts val="2800"/>
              <a:buChar char="•"/>
            </a:pPr>
            <a:r>
              <a:rPr lang="en-US">
                <a:latin typeface="Arial"/>
                <a:ea typeface="Arial"/>
                <a:cs typeface="Arial"/>
                <a:sym typeface="Arial"/>
              </a:rPr>
              <a:t>Trong hầu hết các thuật giải, để giải quyết một vấn đề 🡪thường phải thực hiện các công việc:</a:t>
            </a:r>
            <a:endParaRPr/>
          </a:p>
          <a:p>
            <a:pPr indent="-228600" lvl="1" marL="685800" rtl="0" algn="just">
              <a:lnSpc>
                <a:spcPct val="120000"/>
              </a:lnSpc>
              <a:spcBef>
                <a:spcPts val="600"/>
              </a:spcBef>
              <a:spcAft>
                <a:spcPts val="0"/>
              </a:spcAft>
              <a:buClr>
                <a:schemeClr val="dk1"/>
              </a:buClr>
              <a:buSzPts val="2400"/>
              <a:buChar char="•"/>
            </a:pPr>
            <a:r>
              <a:rPr lang="en-US">
                <a:latin typeface="Arial"/>
                <a:ea typeface="Arial"/>
                <a:cs typeface="Arial"/>
                <a:sym typeface="Arial"/>
              </a:rPr>
              <a:t>Khởi tạo giá trị cho biến, cấp phát vùng bộ nhớ cho các biến, mở tập tin để truy cập,…</a:t>
            </a:r>
            <a:endParaRPr/>
          </a:p>
          <a:p>
            <a:pPr indent="-228600" lvl="1" marL="685800" rtl="0" algn="just">
              <a:lnSpc>
                <a:spcPct val="120000"/>
              </a:lnSpc>
              <a:spcBef>
                <a:spcPts val="600"/>
              </a:spcBef>
              <a:spcAft>
                <a:spcPts val="0"/>
              </a:spcAft>
              <a:buClr>
                <a:schemeClr val="dk1"/>
              </a:buClr>
              <a:buSzPts val="2400"/>
              <a:buChar char="•"/>
            </a:pPr>
            <a:r>
              <a:rPr lang="en-US">
                <a:latin typeface="Arial"/>
                <a:ea typeface="Arial"/>
                <a:cs typeface="Arial"/>
                <a:sym typeface="Arial"/>
              </a:rPr>
              <a:t>Hoặc khi kết thúc, chúng ta phải thực hiện quá trình ngược lại như: Thu hồi vùng bộ nhớ đã cấp phát, đóng tập tin,…</a:t>
            </a:r>
            <a:endParaRPr/>
          </a:p>
        </p:txBody>
      </p:sp>
      <p:sp>
        <p:nvSpPr>
          <p:cNvPr id="182" name="Google Shape;182;p15"/>
          <p:cNvSpPr txBox="1"/>
          <p:nvPr/>
        </p:nvSpPr>
        <p:spPr>
          <a:xfrm>
            <a:off x="2890886" y="4760893"/>
            <a:ext cx="6019800"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FF0000"/>
                </a:solidFill>
                <a:latin typeface="Arial"/>
                <a:ea typeface="Arial"/>
                <a:cs typeface="Arial"/>
                <a:sym typeface="Arial"/>
              </a:rPr>
              <a:t>Khởi tạo tử số và mẫu số ban đầu cho phân số p?</a:t>
            </a:r>
            <a:endParaRPr/>
          </a:p>
        </p:txBody>
      </p:sp>
    </p:spTree>
  </p:cSld>
  <p:clrMapOvr>
    <a:masterClrMapping/>
  </p:clrMapOvr>
  <p:transition advClick="0">
    <p:wheel spokes="1"/>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6"/>
          <p:cNvSpPr txBox="1"/>
          <p:nvPr>
            <p:ph type="title"/>
          </p:nvPr>
        </p:nvSpPr>
        <p:spPr>
          <a:xfrm>
            <a:off x="2057401" y="152400"/>
            <a:ext cx="8610599"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Phương thức khởi tạo</a:t>
            </a:r>
            <a:endParaRPr b="1" sz="4000"/>
          </a:p>
        </p:txBody>
      </p:sp>
      <p:sp>
        <p:nvSpPr>
          <p:cNvPr id="191" name="Google Shape;191;p16"/>
          <p:cNvSpPr txBox="1"/>
          <p:nvPr>
            <p:ph idx="1" type="body"/>
          </p:nvPr>
        </p:nvSpPr>
        <p:spPr>
          <a:xfrm>
            <a:off x="2209800" y="1143000"/>
            <a:ext cx="8229600" cy="5214938"/>
          </a:xfrm>
          <a:prstGeom prst="rect">
            <a:avLst/>
          </a:prstGeom>
          <a:noFill/>
          <a:ln>
            <a:noFill/>
          </a:ln>
        </p:spPr>
        <p:txBody>
          <a:bodyPr anchorCtr="0" anchor="t" bIns="45700" lIns="91425" spcFirstLastPara="1" rIns="91425" wrap="square" tIns="45700">
            <a:noAutofit/>
          </a:bodyPr>
          <a:lstStyle/>
          <a:p>
            <a:pPr indent="-228600" lvl="0" marL="228600" rtl="0" algn="just">
              <a:lnSpc>
                <a:spcPct val="120000"/>
              </a:lnSpc>
              <a:spcBef>
                <a:spcPts val="0"/>
              </a:spcBef>
              <a:spcAft>
                <a:spcPts val="0"/>
              </a:spcAft>
              <a:buClr>
                <a:schemeClr val="dk1"/>
              </a:buClr>
              <a:buSzPts val="2800"/>
              <a:buChar char="•"/>
            </a:pPr>
            <a:r>
              <a:rPr lang="en-US">
                <a:latin typeface="Arial"/>
                <a:ea typeface="Arial"/>
                <a:cs typeface="Arial"/>
                <a:sym typeface="Arial"/>
              </a:rPr>
              <a:t>Các ngôn ngữ OOP có các phương thức để thực hiện công việc này một cách </a:t>
            </a:r>
            <a:r>
              <a:rPr lang="en-US">
                <a:solidFill>
                  <a:srgbClr val="0000FF"/>
                </a:solidFill>
                <a:latin typeface="Arial"/>
                <a:ea typeface="Arial"/>
                <a:cs typeface="Arial"/>
                <a:sym typeface="Arial"/>
              </a:rPr>
              <a:t>“tự động” </a:t>
            </a:r>
            <a:r>
              <a:rPr lang="en-US">
                <a:latin typeface="Arial"/>
                <a:ea typeface="Arial"/>
                <a:cs typeface="Arial"/>
                <a:sym typeface="Arial"/>
              </a:rPr>
              <a:t>gọi là </a:t>
            </a:r>
            <a:r>
              <a:rPr lang="en-US">
                <a:solidFill>
                  <a:srgbClr val="FF0000"/>
                </a:solidFill>
                <a:latin typeface="Arial"/>
                <a:ea typeface="Arial"/>
                <a:cs typeface="Arial"/>
                <a:sym typeface="Arial"/>
              </a:rPr>
              <a:t>phương thức thiết lập (hay còn gọi là phương thức khởi tạo) </a:t>
            </a:r>
            <a:r>
              <a:rPr lang="en-US">
                <a:latin typeface="Arial"/>
                <a:ea typeface="Arial"/>
                <a:cs typeface="Arial"/>
                <a:sym typeface="Arial"/>
              </a:rPr>
              <a:t>và </a:t>
            </a:r>
            <a:r>
              <a:rPr lang="en-US">
                <a:solidFill>
                  <a:srgbClr val="FF0000"/>
                </a:solidFill>
                <a:latin typeface="Arial"/>
                <a:ea typeface="Arial"/>
                <a:cs typeface="Arial"/>
                <a:sym typeface="Arial"/>
              </a:rPr>
              <a:t>phương thức hủy bỏ</a:t>
            </a:r>
            <a:r>
              <a:rPr lang="en-US">
                <a:latin typeface="Arial"/>
                <a:ea typeface="Arial"/>
                <a:cs typeface="Arial"/>
                <a:sym typeface="Arial"/>
              </a:rPr>
              <a:t>.</a:t>
            </a:r>
            <a:endParaRPr/>
          </a:p>
        </p:txBody>
      </p:sp>
      <p:pic>
        <p:nvPicPr>
          <p:cNvPr descr="http://www-numi.fnal.gov/offline_software/srt_public_context/WebDocs/Companion/cxx_crib/constr.gif" id="192" name="Google Shape;192;p16"/>
          <p:cNvPicPr preferRelativeResize="0"/>
          <p:nvPr/>
        </p:nvPicPr>
        <p:blipFill rotWithShape="1">
          <a:blip r:embed="rId3">
            <a:alphaModFix/>
          </a:blip>
          <a:srcRect b="0" l="0" r="0" t="0"/>
          <a:stretch/>
        </p:blipFill>
        <p:spPr>
          <a:xfrm>
            <a:off x="3144232" y="3429000"/>
            <a:ext cx="6172200" cy="2555509"/>
          </a:xfrm>
          <a:prstGeom prst="rect">
            <a:avLst/>
          </a:prstGeom>
          <a:noFill/>
          <a:ln>
            <a:noFill/>
          </a:ln>
        </p:spPr>
      </p:pic>
    </p:spTree>
  </p:cSld>
  <p:clrMapOvr>
    <a:masterClrMapping/>
  </p:clrMapOvr>
  <p:transition advClick="0">
    <p:wheel spokes="1"/>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7"/>
          <p:cNvSpPr txBox="1"/>
          <p:nvPr>
            <p:ph type="title"/>
          </p:nvPr>
        </p:nvSpPr>
        <p:spPr>
          <a:xfrm>
            <a:off x="2057401" y="152400"/>
            <a:ext cx="8610599"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Phương thức khởi tạo</a:t>
            </a:r>
            <a:endParaRPr b="1" sz="4000"/>
          </a:p>
        </p:txBody>
      </p:sp>
      <p:sp>
        <p:nvSpPr>
          <p:cNvPr id="201" name="Google Shape;201;p17"/>
          <p:cNvSpPr txBox="1"/>
          <p:nvPr>
            <p:ph idx="1" type="body"/>
          </p:nvPr>
        </p:nvSpPr>
        <p:spPr>
          <a:xfrm>
            <a:off x="2209800" y="1143000"/>
            <a:ext cx="8229600" cy="5214938"/>
          </a:xfrm>
          <a:prstGeom prst="rect">
            <a:avLst/>
          </a:prstGeom>
          <a:noFill/>
          <a:ln>
            <a:noFill/>
          </a:ln>
        </p:spPr>
        <p:txBody>
          <a:bodyPr anchorCtr="0" anchor="t" bIns="45700" lIns="91425" spcFirstLastPara="1" rIns="91425" wrap="square" tIns="45700">
            <a:noAutofit/>
          </a:bodyPr>
          <a:lstStyle/>
          <a:p>
            <a:pPr indent="-228600" lvl="0" marL="228600" rtl="0" algn="just">
              <a:lnSpc>
                <a:spcPct val="120000"/>
              </a:lnSpc>
              <a:spcBef>
                <a:spcPts val="0"/>
              </a:spcBef>
              <a:spcAft>
                <a:spcPts val="0"/>
              </a:spcAft>
              <a:buClr>
                <a:schemeClr val="dk1"/>
              </a:buClr>
              <a:buSzPts val="2800"/>
              <a:buChar char="•"/>
            </a:pPr>
            <a:r>
              <a:rPr lang="en-US">
                <a:latin typeface="Arial"/>
                <a:ea typeface="Arial"/>
                <a:cs typeface="Arial"/>
                <a:sym typeface="Arial"/>
              </a:rPr>
              <a:t>Phương thức khởi tạo hay còn gọi là </a:t>
            </a:r>
            <a:r>
              <a:rPr lang="en-US">
                <a:solidFill>
                  <a:srgbClr val="FF0000"/>
                </a:solidFill>
                <a:latin typeface="Arial"/>
                <a:ea typeface="Arial"/>
                <a:cs typeface="Arial"/>
                <a:sym typeface="Arial"/>
              </a:rPr>
              <a:t>constructor</a:t>
            </a:r>
            <a:r>
              <a:rPr lang="en-US">
                <a:latin typeface="Arial"/>
                <a:ea typeface="Arial"/>
                <a:cs typeface="Arial"/>
                <a:sym typeface="Arial"/>
              </a:rPr>
              <a:t>, là một loại </a:t>
            </a:r>
            <a:r>
              <a:rPr lang="en-US">
                <a:solidFill>
                  <a:srgbClr val="FF0000"/>
                </a:solidFill>
                <a:latin typeface="Arial"/>
                <a:ea typeface="Arial"/>
                <a:cs typeface="Arial"/>
                <a:sym typeface="Arial"/>
              </a:rPr>
              <a:t>phương thức đặc biệt </a:t>
            </a:r>
            <a:r>
              <a:rPr lang="en-US">
                <a:latin typeface="Arial"/>
                <a:ea typeface="Arial"/>
                <a:cs typeface="Arial"/>
                <a:sym typeface="Arial"/>
              </a:rPr>
              <a:t>dùng để khởi tạo thể hiện của lớp.</a:t>
            </a:r>
            <a:endParaRPr/>
          </a:p>
          <a:p>
            <a:pPr indent="-228600" lvl="0" marL="228600" rtl="0" algn="just">
              <a:lnSpc>
                <a:spcPct val="120000"/>
              </a:lnSpc>
              <a:spcBef>
                <a:spcPts val="600"/>
              </a:spcBef>
              <a:spcAft>
                <a:spcPts val="0"/>
              </a:spcAft>
              <a:buClr>
                <a:schemeClr val="dk1"/>
              </a:buClr>
              <a:buSzPts val="2800"/>
              <a:buChar char="•"/>
            </a:pPr>
            <a:r>
              <a:rPr lang="en-US">
                <a:latin typeface="Arial"/>
                <a:ea typeface="Arial"/>
                <a:cs typeface="Arial"/>
                <a:sym typeface="Arial"/>
              </a:rPr>
              <a:t>Bất kỳ một đối tượng nào được tạo ra đều phải sử dụng một hàm thiết lập để khởi tạo các giá trị thành phần của đối tượng.</a:t>
            </a:r>
            <a:endParaRPr>
              <a:latin typeface="Arial"/>
              <a:ea typeface="Arial"/>
              <a:cs typeface="Arial"/>
              <a:sym typeface="Arial"/>
            </a:endParaRPr>
          </a:p>
          <a:p>
            <a:pPr indent="-228600" lvl="0" marL="228600" rtl="0" algn="just">
              <a:lnSpc>
                <a:spcPct val="120000"/>
              </a:lnSpc>
              <a:spcBef>
                <a:spcPts val="600"/>
              </a:spcBef>
              <a:spcAft>
                <a:spcPts val="0"/>
              </a:spcAft>
              <a:buClr>
                <a:schemeClr val="dk1"/>
              </a:buClr>
              <a:buSzPts val="2800"/>
              <a:buChar char="•"/>
            </a:pPr>
            <a:r>
              <a:rPr lang="en-US">
                <a:latin typeface="Arial"/>
                <a:ea typeface="Arial"/>
                <a:cs typeface="Arial"/>
                <a:sym typeface="Arial"/>
              </a:rPr>
              <a:t>Được </a:t>
            </a:r>
            <a:r>
              <a:rPr lang="en-US">
                <a:solidFill>
                  <a:srgbClr val="0000FF"/>
                </a:solidFill>
                <a:latin typeface="Arial"/>
                <a:ea typeface="Arial"/>
                <a:cs typeface="Arial"/>
                <a:sym typeface="Arial"/>
              </a:rPr>
              <a:t>gọi tự động </a:t>
            </a:r>
            <a:r>
              <a:rPr lang="en-US">
                <a:latin typeface="Arial"/>
                <a:ea typeface="Arial"/>
                <a:cs typeface="Arial"/>
                <a:sym typeface="Arial"/>
              </a:rPr>
              <a:t>khi tạo đối tượng.</a:t>
            </a:r>
            <a:endParaRPr>
              <a:latin typeface="Arial"/>
              <a:ea typeface="Arial"/>
              <a:cs typeface="Arial"/>
              <a:sym typeface="Arial"/>
            </a:endParaRPr>
          </a:p>
        </p:txBody>
      </p:sp>
    </p:spTree>
  </p:cSld>
  <p:clrMapOvr>
    <a:masterClrMapping/>
  </p:clrMapOvr>
  <p:transition advClick="0">
    <p:wheel spokes="1"/>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8"/>
          <p:cNvSpPr txBox="1"/>
          <p:nvPr>
            <p:ph type="title"/>
          </p:nvPr>
        </p:nvSpPr>
        <p:spPr>
          <a:xfrm>
            <a:off x="2057401" y="152400"/>
            <a:ext cx="8610599"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Phương thức khởi tạo</a:t>
            </a:r>
            <a:endParaRPr b="1" sz="4000"/>
          </a:p>
        </p:txBody>
      </p:sp>
      <p:sp>
        <p:nvSpPr>
          <p:cNvPr id="210" name="Google Shape;210;p18"/>
          <p:cNvSpPr txBox="1"/>
          <p:nvPr>
            <p:ph idx="1" type="body"/>
          </p:nvPr>
        </p:nvSpPr>
        <p:spPr>
          <a:xfrm>
            <a:off x="2209800" y="1143000"/>
            <a:ext cx="8229600" cy="5214938"/>
          </a:xfrm>
          <a:prstGeom prst="rect">
            <a:avLst/>
          </a:prstGeom>
          <a:noFill/>
          <a:ln>
            <a:noFill/>
          </a:ln>
        </p:spPr>
        <p:txBody>
          <a:bodyPr anchorCtr="0" anchor="t" bIns="45700" lIns="91425" spcFirstLastPara="1" rIns="91425" wrap="square" tIns="45700">
            <a:noAutofit/>
          </a:bodyPr>
          <a:lstStyle/>
          <a:p>
            <a:pPr indent="-228600" lvl="0" marL="228600" rtl="0" algn="just">
              <a:lnSpc>
                <a:spcPct val="120000"/>
              </a:lnSpc>
              <a:spcBef>
                <a:spcPts val="0"/>
              </a:spcBef>
              <a:spcAft>
                <a:spcPts val="0"/>
              </a:spcAft>
              <a:buClr>
                <a:schemeClr val="dk1"/>
              </a:buClr>
              <a:buSzPts val="2800"/>
              <a:buChar char="•"/>
            </a:pPr>
            <a:r>
              <a:rPr lang="en-US">
                <a:latin typeface="Arial"/>
                <a:ea typeface="Arial"/>
                <a:cs typeface="Arial"/>
                <a:sym typeface="Arial"/>
              </a:rPr>
              <a:t>Hàm thiết lập được khai báo giống như một phương thức thông thường với </a:t>
            </a:r>
            <a:r>
              <a:rPr lang="en-US">
                <a:solidFill>
                  <a:srgbClr val="FF0000"/>
                </a:solidFill>
                <a:latin typeface="Arial"/>
                <a:ea typeface="Arial"/>
                <a:cs typeface="Arial"/>
                <a:sym typeface="Arial"/>
              </a:rPr>
              <a:t>tên phương thức trùng với tên lớp và không có giá trị trả về (kể cả void)</a:t>
            </a:r>
            <a:r>
              <a:rPr lang="en-US">
                <a:latin typeface="Arial"/>
                <a:ea typeface="Arial"/>
                <a:cs typeface="Arial"/>
                <a:sym typeface="Arial"/>
              </a:rPr>
              <a:t>.</a:t>
            </a:r>
            <a:endParaRPr/>
          </a:p>
          <a:p>
            <a:pPr indent="-228600" lvl="0" marL="228600" rtl="0" algn="just">
              <a:lnSpc>
                <a:spcPct val="120000"/>
              </a:lnSpc>
              <a:spcBef>
                <a:spcPts val="600"/>
              </a:spcBef>
              <a:spcAft>
                <a:spcPts val="0"/>
              </a:spcAft>
              <a:buClr>
                <a:schemeClr val="dk1"/>
              </a:buClr>
              <a:buSzPts val="2800"/>
              <a:buChar char="•"/>
            </a:pPr>
            <a:r>
              <a:rPr lang="en-US">
                <a:latin typeface="Arial"/>
                <a:ea typeface="Arial"/>
                <a:cs typeface="Arial"/>
                <a:sym typeface="Arial"/>
              </a:rPr>
              <a:t>Constructor phải có thuộc tính </a:t>
            </a:r>
            <a:r>
              <a:rPr lang="en-US">
                <a:solidFill>
                  <a:srgbClr val="0000FF"/>
                </a:solidFill>
                <a:latin typeface="Arial"/>
                <a:ea typeface="Arial"/>
                <a:cs typeface="Arial"/>
                <a:sym typeface="Arial"/>
              </a:rPr>
              <a:t>public</a:t>
            </a:r>
            <a:endParaRPr>
              <a:solidFill>
                <a:srgbClr val="0000FF"/>
              </a:solidFill>
              <a:latin typeface="Arial"/>
              <a:ea typeface="Arial"/>
              <a:cs typeface="Arial"/>
              <a:sym typeface="Arial"/>
            </a:endParaRPr>
          </a:p>
          <a:p>
            <a:pPr indent="-228600" lvl="0" marL="228600" rtl="0" algn="just">
              <a:lnSpc>
                <a:spcPct val="120000"/>
              </a:lnSpc>
              <a:spcBef>
                <a:spcPts val="600"/>
              </a:spcBef>
              <a:spcAft>
                <a:spcPts val="0"/>
              </a:spcAft>
              <a:buClr>
                <a:schemeClr val="dk1"/>
              </a:buClr>
              <a:buSzPts val="2800"/>
              <a:buChar char="•"/>
            </a:pPr>
            <a:r>
              <a:rPr lang="en-US">
                <a:latin typeface="Arial"/>
                <a:ea typeface="Arial"/>
                <a:cs typeface="Arial"/>
                <a:sym typeface="Arial"/>
              </a:rPr>
              <a:t>Phương thức khởi tạo có thể có hoặc không có tham số truyền vào.</a:t>
            </a:r>
            <a:endParaRPr>
              <a:latin typeface="Arial"/>
              <a:ea typeface="Arial"/>
              <a:cs typeface="Arial"/>
              <a:sym typeface="Arial"/>
            </a:endParaRPr>
          </a:p>
        </p:txBody>
      </p:sp>
    </p:spTree>
  </p:cSld>
  <p:clrMapOvr>
    <a:masterClrMapping/>
  </p:clrMapOvr>
  <p:transition advClick="0">
    <p:wheel spokes="1"/>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9"/>
          <p:cNvSpPr txBox="1"/>
          <p:nvPr>
            <p:ph type="title"/>
          </p:nvPr>
        </p:nvSpPr>
        <p:spPr>
          <a:xfrm>
            <a:off x="2057400" y="152400"/>
            <a:ext cx="8610600" cy="79216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Phương thức khởi tạo</a:t>
            </a:r>
            <a:endParaRPr b="1" sz="4000"/>
          </a:p>
        </p:txBody>
      </p:sp>
      <p:sp>
        <p:nvSpPr>
          <p:cNvPr id="219" name="Google Shape;219;p19"/>
          <p:cNvSpPr txBox="1"/>
          <p:nvPr>
            <p:ph idx="1" type="body"/>
          </p:nvPr>
        </p:nvSpPr>
        <p:spPr>
          <a:xfrm>
            <a:off x="2209800" y="1109662"/>
            <a:ext cx="8153400" cy="5214938"/>
          </a:xfrm>
          <a:prstGeom prst="rect">
            <a:avLst/>
          </a:prstGeom>
          <a:noFill/>
          <a:ln>
            <a:noFill/>
          </a:ln>
        </p:spPr>
        <p:txBody>
          <a:bodyPr anchorCtr="0" anchor="t" bIns="45700" lIns="91425" spcFirstLastPara="1" rIns="91425" wrap="square" tIns="45700">
            <a:noAutofit/>
          </a:bodyPr>
          <a:lstStyle/>
          <a:p>
            <a:pPr indent="-228600" lvl="0" marL="228600" rtl="0" algn="just">
              <a:lnSpc>
                <a:spcPct val="120000"/>
              </a:lnSpc>
              <a:spcBef>
                <a:spcPts val="0"/>
              </a:spcBef>
              <a:spcAft>
                <a:spcPts val="0"/>
              </a:spcAft>
              <a:buClr>
                <a:srgbClr val="0000FF"/>
              </a:buClr>
              <a:buSzPts val="2800"/>
              <a:buChar char="•"/>
            </a:pPr>
            <a:r>
              <a:rPr lang="en-US">
                <a:solidFill>
                  <a:srgbClr val="0000FF"/>
                </a:solidFill>
                <a:latin typeface="Arial"/>
                <a:ea typeface="Arial"/>
                <a:cs typeface="Arial"/>
                <a:sym typeface="Arial"/>
              </a:rPr>
              <a:t>Phương thức khởi tạo mặc định (default constructor):</a:t>
            </a:r>
            <a:endParaRPr/>
          </a:p>
          <a:p>
            <a:pPr indent="-228600" lvl="1" marL="685800" rtl="0" algn="just">
              <a:lnSpc>
                <a:spcPct val="120000"/>
              </a:lnSpc>
              <a:spcBef>
                <a:spcPts val="600"/>
              </a:spcBef>
              <a:spcAft>
                <a:spcPts val="0"/>
              </a:spcAft>
              <a:buClr>
                <a:schemeClr val="dk1"/>
              </a:buClr>
              <a:buSzPts val="2400"/>
              <a:buChar char="•"/>
            </a:pPr>
            <a:r>
              <a:rPr lang="en-US">
                <a:latin typeface="Arial"/>
                <a:ea typeface="Arial"/>
                <a:cs typeface="Arial"/>
                <a:sym typeface="Arial"/>
              </a:rPr>
              <a:t>Là phương thức khởi tạo không có tham số.</a:t>
            </a:r>
            <a:endParaRPr/>
          </a:p>
          <a:p>
            <a:pPr indent="-228600" lvl="1" marL="685800" rtl="0" algn="just">
              <a:lnSpc>
                <a:spcPct val="120000"/>
              </a:lnSpc>
              <a:spcBef>
                <a:spcPts val="600"/>
              </a:spcBef>
              <a:spcAft>
                <a:spcPts val="0"/>
              </a:spcAft>
              <a:buClr>
                <a:schemeClr val="dk1"/>
              </a:buClr>
              <a:buSzPts val="2400"/>
              <a:buChar char="•"/>
            </a:pPr>
            <a:r>
              <a:rPr lang="en-US">
                <a:latin typeface="Arial"/>
                <a:ea typeface="Arial"/>
                <a:cs typeface="Arial"/>
                <a:sym typeface="Arial"/>
              </a:rPr>
              <a:t>Được gọi khi đối tượng được tạo lập mà không có đối số nào được cung cấp.</a:t>
            </a:r>
            <a:endParaRPr/>
          </a:p>
          <a:p>
            <a:pPr indent="-228600" lvl="1" marL="685800" rtl="0" algn="just">
              <a:lnSpc>
                <a:spcPct val="120000"/>
              </a:lnSpc>
              <a:spcBef>
                <a:spcPts val="600"/>
              </a:spcBef>
              <a:spcAft>
                <a:spcPts val="0"/>
              </a:spcAft>
              <a:buClr>
                <a:schemeClr val="dk1"/>
              </a:buClr>
              <a:buSzPts val="2400"/>
              <a:buChar char="•"/>
            </a:pPr>
            <a:r>
              <a:rPr lang="en-US">
                <a:latin typeface="Arial"/>
                <a:ea typeface="Arial"/>
                <a:cs typeface="Arial"/>
                <a:sym typeface="Arial"/>
              </a:rPr>
              <a:t>Ngược lại, nếu tham số được cung cấp tại khai báo và tạo lập đối tượng, trình biên dịch sẽ gọi constructor khác (constructor có tham số).</a:t>
            </a:r>
            <a:endParaRPr>
              <a:latin typeface="Arial"/>
              <a:ea typeface="Arial"/>
              <a:cs typeface="Arial"/>
              <a:sym typeface="Arial"/>
            </a:endParaRPr>
          </a:p>
        </p:txBody>
      </p:sp>
    </p:spTree>
  </p:cSld>
  <p:clrMapOvr>
    <a:masterClrMapping/>
  </p:clrMapOvr>
  <p:transition advClick="0">
    <p:wheel spokes="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2"/>
          <p:cNvSpPr txBox="1"/>
          <p:nvPr>
            <p:ph type="title"/>
          </p:nvPr>
        </p:nvSpPr>
        <p:spPr>
          <a:xfrm>
            <a:off x="2057401" y="152400"/>
            <a:ext cx="8610599"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Nội dung</a:t>
            </a:r>
            <a:endParaRPr b="1" sz="4000"/>
          </a:p>
        </p:txBody>
      </p:sp>
      <p:sp>
        <p:nvSpPr>
          <p:cNvPr id="60" name="Google Shape;60;p2"/>
          <p:cNvSpPr txBox="1"/>
          <p:nvPr>
            <p:ph idx="1" type="body"/>
          </p:nvPr>
        </p:nvSpPr>
        <p:spPr>
          <a:xfrm>
            <a:off x="2209800" y="1143000"/>
            <a:ext cx="8229600" cy="5214938"/>
          </a:xfrm>
          <a:prstGeom prst="rect">
            <a:avLst/>
          </a:prstGeom>
          <a:noFill/>
          <a:ln>
            <a:noFill/>
          </a:ln>
        </p:spPr>
        <p:txBody>
          <a:bodyPr anchorCtr="0" anchor="t" bIns="45700" lIns="91425" spcFirstLastPara="1" rIns="91425" wrap="square" tIns="45700">
            <a:noAutofit/>
          </a:bodyPr>
          <a:lstStyle/>
          <a:p>
            <a:pPr indent="-228600" lvl="0" marL="228600" rtl="0" algn="just">
              <a:lnSpc>
                <a:spcPct val="120000"/>
              </a:lnSpc>
              <a:spcBef>
                <a:spcPts val="0"/>
              </a:spcBef>
              <a:spcAft>
                <a:spcPts val="0"/>
              </a:spcAft>
              <a:buClr>
                <a:schemeClr val="dk1"/>
              </a:buClr>
              <a:buSzPts val="2800"/>
              <a:buChar char="•"/>
            </a:pPr>
            <a:r>
              <a:rPr lang="en-US">
                <a:latin typeface="Arial"/>
                <a:ea typeface="Arial"/>
                <a:cs typeface="Arial"/>
                <a:sym typeface="Arial"/>
              </a:rPr>
              <a:t>Cú pháp khai báo lớp</a:t>
            </a:r>
            <a:endParaRPr/>
          </a:p>
          <a:p>
            <a:pPr indent="-228600" lvl="0" marL="228600" rtl="0" algn="just">
              <a:lnSpc>
                <a:spcPct val="120000"/>
              </a:lnSpc>
              <a:spcBef>
                <a:spcPts val="600"/>
              </a:spcBef>
              <a:spcAft>
                <a:spcPts val="0"/>
              </a:spcAft>
              <a:buClr>
                <a:schemeClr val="dk1"/>
              </a:buClr>
              <a:buSzPts val="2800"/>
              <a:buChar char="•"/>
            </a:pPr>
            <a:r>
              <a:rPr lang="en-US">
                <a:latin typeface="Arial"/>
                <a:ea typeface="Arial"/>
                <a:cs typeface="Arial"/>
                <a:sym typeface="Arial"/>
              </a:rPr>
              <a:t>Khai báo và tạo lập đối tượng</a:t>
            </a:r>
            <a:endParaRPr/>
          </a:p>
          <a:p>
            <a:pPr indent="-228600" lvl="0" marL="228600" rtl="0" algn="just">
              <a:lnSpc>
                <a:spcPct val="120000"/>
              </a:lnSpc>
              <a:spcBef>
                <a:spcPts val="600"/>
              </a:spcBef>
              <a:spcAft>
                <a:spcPts val="0"/>
              </a:spcAft>
              <a:buClr>
                <a:schemeClr val="dk1"/>
              </a:buClr>
              <a:buSzPts val="2800"/>
              <a:buChar char="•"/>
            </a:pPr>
            <a:r>
              <a:rPr lang="en-US">
                <a:latin typeface="Arial"/>
                <a:ea typeface="Arial"/>
                <a:cs typeface="Arial"/>
                <a:sym typeface="Arial"/>
              </a:rPr>
              <a:t>Phạm vi truy xuất</a:t>
            </a:r>
            <a:endParaRPr/>
          </a:p>
          <a:p>
            <a:pPr indent="-228600" lvl="0" marL="228600" rtl="0" algn="just">
              <a:lnSpc>
                <a:spcPct val="120000"/>
              </a:lnSpc>
              <a:spcBef>
                <a:spcPts val="600"/>
              </a:spcBef>
              <a:spcAft>
                <a:spcPts val="0"/>
              </a:spcAft>
              <a:buClr>
                <a:schemeClr val="dk1"/>
              </a:buClr>
              <a:buSzPts val="2800"/>
              <a:buChar char="•"/>
            </a:pPr>
            <a:r>
              <a:rPr lang="en-US">
                <a:latin typeface="Arial"/>
                <a:ea typeface="Arial"/>
                <a:cs typeface="Arial"/>
                <a:sym typeface="Arial"/>
              </a:rPr>
              <a:t>Phương thức thiết lập – Constructor</a:t>
            </a:r>
            <a:endParaRPr/>
          </a:p>
          <a:p>
            <a:pPr indent="-228600" lvl="0" marL="228600" rtl="0" algn="just">
              <a:lnSpc>
                <a:spcPct val="120000"/>
              </a:lnSpc>
              <a:spcBef>
                <a:spcPts val="600"/>
              </a:spcBef>
              <a:spcAft>
                <a:spcPts val="0"/>
              </a:spcAft>
              <a:buClr>
                <a:schemeClr val="dk1"/>
              </a:buClr>
              <a:buSzPts val="2800"/>
              <a:buChar char="•"/>
            </a:pPr>
            <a:r>
              <a:rPr lang="en-US">
                <a:latin typeface="Arial"/>
                <a:ea typeface="Arial"/>
                <a:cs typeface="Arial"/>
                <a:sym typeface="Arial"/>
              </a:rPr>
              <a:t>Phương thức hủy bỏ – Destructor</a:t>
            </a:r>
            <a:endParaRPr/>
          </a:p>
          <a:p>
            <a:pPr indent="-228600" lvl="0" marL="228600" rtl="0" algn="just">
              <a:lnSpc>
                <a:spcPct val="120000"/>
              </a:lnSpc>
              <a:spcBef>
                <a:spcPts val="600"/>
              </a:spcBef>
              <a:spcAft>
                <a:spcPts val="0"/>
              </a:spcAft>
              <a:buClr>
                <a:schemeClr val="dk1"/>
              </a:buClr>
              <a:buSzPts val="2800"/>
              <a:buChar char="•"/>
            </a:pPr>
            <a:r>
              <a:rPr lang="en-US">
                <a:latin typeface="Arial"/>
                <a:ea typeface="Arial"/>
                <a:cs typeface="Arial"/>
                <a:sym typeface="Arial"/>
              </a:rPr>
              <a:t>Phương thức Truy vấn, Cập nhật</a:t>
            </a:r>
            <a:endParaRPr/>
          </a:p>
          <a:p>
            <a:pPr indent="-228600" lvl="0" marL="228600" rtl="0" algn="just">
              <a:lnSpc>
                <a:spcPct val="120000"/>
              </a:lnSpc>
              <a:spcBef>
                <a:spcPts val="600"/>
              </a:spcBef>
              <a:spcAft>
                <a:spcPts val="0"/>
              </a:spcAft>
              <a:buClr>
                <a:schemeClr val="dk1"/>
              </a:buClr>
              <a:buSzPts val="2800"/>
              <a:buChar char="•"/>
            </a:pPr>
            <a:r>
              <a:rPr lang="en-US">
                <a:latin typeface="Arial"/>
                <a:ea typeface="Arial"/>
                <a:cs typeface="Arial"/>
                <a:sym typeface="Arial"/>
              </a:rPr>
              <a:t>Thành viên tĩnh – static member</a:t>
            </a:r>
            <a:endParaRPr>
              <a:latin typeface="Arial"/>
              <a:ea typeface="Arial"/>
              <a:cs typeface="Arial"/>
              <a:sym typeface="Arial"/>
            </a:endParaRPr>
          </a:p>
          <a:p>
            <a:pPr indent="-228600" lvl="0" marL="228600" rtl="0" algn="just">
              <a:lnSpc>
                <a:spcPct val="120000"/>
              </a:lnSpc>
              <a:spcBef>
                <a:spcPts val="600"/>
              </a:spcBef>
              <a:spcAft>
                <a:spcPts val="0"/>
              </a:spcAft>
              <a:buClr>
                <a:schemeClr val="dk1"/>
              </a:buClr>
              <a:buSzPts val="2800"/>
              <a:buChar char="•"/>
            </a:pPr>
            <a:r>
              <a:rPr lang="en-US">
                <a:latin typeface="Arial"/>
                <a:ea typeface="Arial"/>
                <a:cs typeface="Arial"/>
                <a:sym typeface="Arial"/>
              </a:rPr>
              <a:t>Đối tượng là thành phần của lớp</a:t>
            </a:r>
            <a:endParaRPr/>
          </a:p>
          <a:p>
            <a:pPr indent="-228600" lvl="0" marL="228600" rtl="0" algn="just">
              <a:lnSpc>
                <a:spcPct val="120000"/>
              </a:lnSpc>
              <a:spcBef>
                <a:spcPts val="600"/>
              </a:spcBef>
              <a:spcAft>
                <a:spcPts val="0"/>
              </a:spcAft>
              <a:buClr>
                <a:schemeClr val="dk1"/>
              </a:buClr>
              <a:buSzPts val="2800"/>
              <a:buChar char="•"/>
            </a:pPr>
            <a:r>
              <a:rPr lang="en-US">
                <a:latin typeface="Arial"/>
                <a:ea typeface="Arial"/>
                <a:cs typeface="Arial"/>
                <a:sym typeface="Arial"/>
              </a:rPr>
              <a:t>Đối tượng là thành phần của mảng</a:t>
            </a:r>
            <a:endParaRPr/>
          </a:p>
          <a:p>
            <a:pPr indent="-50800" lvl="0" marL="228600" rtl="0" algn="just">
              <a:lnSpc>
                <a:spcPct val="120000"/>
              </a:lnSpc>
              <a:spcBef>
                <a:spcPts val="600"/>
              </a:spcBef>
              <a:spcAft>
                <a:spcPts val="0"/>
              </a:spcAft>
              <a:buClr>
                <a:schemeClr val="dk1"/>
              </a:buClr>
              <a:buSzPts val="2800"/>
              <a:buNone/>
            </a:pPr>
            <a:r>
              <a:t/>
            </a:r>
            <a:endParaRPr>
              <a:latin typeface="Arial"/>
              <a:ea typeface="Arial"/>
              <a:cs typeface="Arial"/>
              <a:sym typeface="Arial"/>
            </a:endParaRPr>
          </a:p>
        </p:txBody>
      </p:sp>
    </p:spTree>
  </p:cSld>
  <p:clrMapOvr>
    <a:masterClrMapping/>
  </p:clrMapOvr>
  <p:transition advClick="0">
    <p:wheel spokes="1"/>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0"/>
          <p:cNvSpPr txBox="1"/>
          <p:nvPr>
            <p:ph type="title"/>
          </p:nvPr>
        </p:nvSpPr>
        <p:spPr>
          <a:xfrm>
            <a:off x="2057401" y="152400"/>
            <a:ext cx="8610599"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Phương thức khởi tạo</a:t>
            </a:r>
            <a:endParaRPr b="1" sz="4000"/>
          </a:p>
        </p:txBody>
      </p:sp>
      <p:sp>
        <p:nvSpPr>
          <p:cNvPr id="228" name="Google Shape;228;p20"/>
          <p:cNvSpPr txBox="1"/>
          <p:nvPr>
            <p:ph idx="1" type="body"/>
          </p:nvPr>
        </p:nvSpPr>
        <p:spPr>
          <a:xfrm>
            <a:off x="2209800" y="1143000"/>
            <a:ext cx="8229600" cy="5562600"/>
          </a:xfrm>
          <a:prstGeom prst="rect">
            <a:avLst/>
          </a:prstGeom>
          <a:noFill/>
          <a:ln>
            <a:noFill/>
          </a:ln>
        </p:spPr>
        <p:txBody>
          <a:bodyPr anchorCtr="0" anchor="t" bIns="45700" lIns="91425" spcFirstLastPara="1" rIns="91425" wrap="square" tIns="45700">
            <a:noAutofit/>
          </a:bodyPr>
          <a:lstStyle/>
          <a:p>
            <a:pPr indent="-228600" lvl="0" marL="228600" rtl="0" algn="just">
              <a:lnSpc>
                <a:spcPct val="120000"/>
              </a:lnSpc>
              <a:spcBef>
                <a:spcPts val="0"/>
              </a:spcBef>
              <a:spcAft>
                <a:spcPts val="0"/>
              </a:spcAft>
              <a:buClr>
                <a:schemeClr val="dk1"/>
              </a:buClr>
              <a:buSzPts val="2800"/>
              <a:buChar char="•"/>
            </a:pPr>
            <a:r>
              <a:rPr lang="en-US">
                <a:latin typeface="Arial"/>
                <a:ea typeface="Arial"/>
                <a:cs typeface="Arial"/>
                <a:sym typeface="Arial"/>
              </a:rPr>
              <a:t>Đối với constructor mặc định, nếu ta không định nghĩa bất kỳ constructor nào cho lớp, trình biên dịch C# sẽ </a:t>
            </a:r>
            <a:r>
              <a:rPr lang="en-US">
                <a:solidFill>
                  <a:srgbClr val="FF0000"/>
                </a:solidFill>
                <a:latin typeface="Arial"/>
                <a:ea typeface="Arial"/>
                <a:cs typeface="Arial"/>
                <a:sym typeface="Arial"/>
              </a:rPr>
              <a:t>tự sinh constructor mặc định </a:t>
            </a:r>
            <a:r>
              <a:rPr lang="en-US">
                <a:latin typeface="Arial"/>
                <a:ea typeface="Arial"/>
                <a:cs typeface="Arial"/>
                <a:sym typeface="Arial"/>
              </a:rPr>
              <a:t>là một phương thức rỗng.</a:t>
            </a:r>
            <a:endParaRPr/>
          </a:p>
          <a:p>
            <a:pPr indent="-228600" lvl="0" marL="228600" rtl="0" algn="just">
              <a:lnSpc>
                <a:spcPct val="120000"/>
              </a:lnSpc>
              <a:spcBef>
                <a:spcPts val="600"/>
              </a:spcBef>
              <a:spcAft>
                <a:spcPts val="0"/>
              </a:spcAft>
              <a:buClr>
                <a:schemeClr val="dk1"/>
              </a:buClr>
              <a:buSzPts val="2800"/>
              <a:buChar char="•"/>
            </a:pPr>
            <a:r>
              <a:rPr lang="en-US">
                <a:latin typeface="Arial"/>
                <a:ea typeface="Arial"/>
                <a:cs typeface="Arial"/>
                <a:sym typeface="Arial"/>
              </a:rPr>
              <a:t>Tuy nhiên, nếu ta không định nghĩa constructor mặc định nhưng lại có các constructor khác, trình biên dịch sẽ báo lỗi không tìm thấy constructor mặc định nếu ta không cung cấp tham số khi tạo thể hiện.</a:t>
            </a:r>
            <a:endParaRPr/>
          </a:p>
        </p:txBody>
      </p:sp>
    </p:spTree>
  </p:cSld>
  <p:clrMapOvr>
    <a:masterClrMapping/>
  </p:clrMapOvr>
  <p:transition advClick="0">
    <p:wheel spokes="1"/>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1"/>
          <p:cNvSpPr txBox="1"/>
          <p:nvPr>
            <p:ph type="title"/>
          </p:nvPr>
        </p:nvSpPr>
        <p:spPr>
          <a:xfrm>
            <a:off x="2057401" y="152400"/>
            <a:ext cx="8610599"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Phương thức khởi tạo – Ví dụ</a:t>
            </a:r>
            <a:endParaRPr b="1" sz="4000"/>
          </a:p>
        </p:txBody>
      </p:sp>
      <p:pic>
        <p:nvPicPr>
          <p:cNvPr descr="Screen Clipping" id="237" name="Google Shape;237;p21"/>
          <p:cNvPicPr preferRelativeResize="0"/>
          <p:nvPr/>
        </p:nvPicPr>
        <p:blipFill rotWithShape="1">
          <a:blip r:embed="rId3">
            <a:alphaModFix/>
          </a:blip>
          <a:srcRect b="0" l="0" r="0" t="0"/>
          <a:stretch/>
        </p:blipFill>
        <p:spPr>
          <a:xfrm>
            <a:off x="2497318" y="838200"/>
            <a:ext cx="4495800" cy="5759156"/>
          </a:xfrm>
          <a:prstGeom prst="rect">
            <a:avLst/>
          </a:prstGeom>
          <a:noFill/>
          <a:ln>
            <a:noFill/>
          </a:ln>
        </p:spPr>
      </p:pic>
      <p:sp>
        <p:nvSpPr>
          <p:cNvPr id="238" name="Google Shape;238;p21"/>
          <p:cNvSpPr/>
          <p:nvPr/>
        </p:nvSpPr>
        <p:spPr>
          <a:xfrm>
            <a:off x="6781800" y="1828800"/>
            <a:ext cx="2362200" cy="762000"/>
          </a:xfrm>
          <a:prstGeom prst="wedgeRectCallout">
            <a:avLst>
              <a:gd fmla="val -121497" name="adj1"/>
              <a:gd fmla="val -5999" name="adj2"/>
            </a:avLst>
          </a:prstGeom>
          <a:solidFill>
            <a:schemeClr val="accent1"/>
          </a:solidFill>
          <a:ln cap="flat" cmpd="sng" w="12700">
            <a:solidFill>
              <a:srgbClr val="A2182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Phương thức khởi tạo mặc định</a:t>
            </a:r>
            <a:endParaRPr/>
          </a:p>
        </p:txBody>
      </p:sp>
      <p:sp>
        <p:nvSpPr>
          <p:cNvPr id="239" name="Google Shape;239;p21"/>
          <p:cNvSpPr/>
          <p:nvPr/>
        </p:nvSpPr>
        <p:spPr>
          <a:xfrm>
            <a:off x="7772400" y="3429000"/>
            <a:ext cx="2362200" cy="762000"/>
          </a:xfrm>
          <a:prstGeom prst="wedgeRectCallout">
            <a:avLst>
              <a:gd fmla="val -102592" name="adj1"/>
              <a:gd fmla="val -5999" name="adj2"/>
            </a:avLst>
          </a:prstGeom>
          <a:solidFill>
            <a:schemeClr val="accent1"/>
          </a:solidFill>
          <a:ln cap="flat" cmpd="sng" w="12700">
            <a:solidFill>
              <a:srgbClr val="A2182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Phương thức khởi tạo có tham số</a:t>
            </a:r>
            <a:endParaRPr/>
          </a:p>
        </p:txBody>
      </p:sp>
    </p:spTree>
  </p:cSld>
  <p:clrMapOvr>
    <a:masterClrMapping/>
  </p:clrMapOvr>
  <p:transition advClick="0">
    <p:wheel spokes="1"/>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2"/>
          <p:cNvSpPr txBox="1"/>
          <p:nvPr>
            <p:ph type="title"/>
          </p:nvPr>
        </p:nvSpPr>
        <p:spPr>
          <a:xfrm>
            <a:off x="2057401" y="152400"/>
            <a:ext cx="8610599"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Phương thức khởi tạo – Ví dụ</a:t>
            </a:r>
            <a:endParaRPr b="1" sz="4000"/>
          </a:p>
        </p:txBody>
      </p:sp>
      <p:pic>
        <p:nvPicPr>
          <p:cNvPr descr="Screen Clipping" id="248" name="Google Shape;248;p22"/>
          <p:cNvPicPr preferRelativeResize="0"/>
          <p:nvPr/>
        </p:nvPicPr>
        <p:blipFill rotWithShape="1">
          <a:blip r:embed="rId3">
            <a:alphaModFix/>
          </a:blip>
          <a:srcRect b="0" l="0" r="0" t="0"/>
          <a:stretch/>
        </p:blipFill>
        <p:spPr>
          <a:xfrm>
            <a:off x="2200373" y="838200"/>
            <a:ext cx="5181600" cy="5751962"/>
          </a:xfrm>
          <a:prstGeom prst="rect">
            <a:avLst/>
          </a:prstGeom>
          <a:noFill/>
          <a:ln>
            <a:noFill/>
          </a:ln>
        </p:spPr>
      </p:pic>
      <p:pic>
        <p:nvPicPr>
          <p:cNvPr id="249" name="Google Shape;249;p22"/>
          <p:cNvPicPr preferRelativeResize="0"/>
          <p:nvPr/>
        </p:nvPicPr>
        <p:blipFill rotWithShape="1">
          <a:blip r:embed="rId4">
            <a:alphaModFix/>
          </a:blip>
          <a:srcRect b="0" l="0" r="0" t="0"/>
          <a:stretch/>
        </p:blipFill>
        <p:spPr>
          <a:xfrm>
            <a:off x="6803025" y="3780934"/>
            <a:ext cx="4207133" cy="1962150"/>
          </a:xfrm>
          <a:prstGeom prst="rect">
            <a:avLst/>
          </a:prstGeom>
          <a:noFill/>
          <a:ln>
            <a:noFill/>
          </a:ln>
        </p:spPr>
      </p:pic>
    </p:spTree>
  </p:cSld>
  <p:clrMapOvr>
    <a:masterClrMapping/>
  </p:clrMapOvr>
  <p:transition advClick="0">
    <p:wheel spokes="1"/>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3"/>
          <p:cNvSpPr txBox="1"/>
          <p:nvPr>
            <p:ph type="title"/>
          </p:nvPr>
        </p:nvSpPr>
        <p:spPr>
          <a:xfrm>
            <a:off x="2057401" y="152400"/>
            <a:ext cx="8610599"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Phương thức khởi tạo sao chép</a:t>
            </a:r>
            <a:endParaRPr b="1" sz="4000"/>
          </a:p>
        </p:txBody>
      </p:sp>
      <p:sp>
        <p:nvSpPr>
          <p:cNvPr id="258" name="Google Shape;258;p23"/>
          <p:cNvSpPr txBox="1"/>
          <p:nvPr>
            <p:ph idx="1" type="body"/>
          </p:nvPr>
        </p:nvSpPr>
        <p:spPr>
          <a:xfrm>
            <a:off x="2143812" y="935610"/>
            <a:ext cx="8229600" cy="5214938"/>
          </a:xfrm>
          <a:prstGeom prst="rect">
            <a:avLst/>
          </a:prstGeom>
          <a:noFill/>
          <a:ln>
            <a:noFill/>
          </a:ln>
        </p:spPr>
        <p:txBody>
          <a:bodyPr anchorCtr="0" anchor="t" bIns="45700" lIns="91425" spcFirstLastPara="1" rIns="91425" wrap="square" tIns="45700">
            <a:noAutofit/>
          </a:bodyPr>
          <a:lstStyle/>
          <a:p>
            <a:pPr indent="-228600" lvl="0" marL="228600" rtl="0" algn="just">
              <a:lnSpc>
                <a:spcPct val="120000"/>
              </a:lnSpc>
              <a:spcBef>
                <a:spcPts val="0"/>
              </a:spcBef>
              <a:spcAft>
                <a:spcPts val="0"/>
              </a:spcAft>
              <a:buClr>
                <a:schemeClr val="dk1"/>
              </a:buClr>
              <a:buSzPts val="2800"/>
              <a:buChar char="•"/>
            </a:pPr>
            <a:r>
              <a:rPr lang="en-US">
                <a:latin typeface="Arial"/>
                <a:ea typeface="Arial"/>
                <a:cs typeface="Arial"/>
                <a:sym typeface="Arial"/>
              </a:rPr>
              <a:t>Chúng ta có thể </a:t>
            </a:r>
            <a:r>
              <a:rPr lang="en-US">
                <a:solidFill>
                  <a:srgbClr val="0000FF"/>
                </a:solidFill>
                <a:latin typeface="Arial"/>
                <a:ea typeface="Arial"/>
                <a:cs typeface="Arial"/>
                <a:sym typeface="Arial"/>
              </a:rPr>
              <a:t>tạo đối tượng mới giống đối tượng cũ </a:t>
            </a:r>
            <a:r>
              <a:rPr lang="en-US">
                <a:latin typeface="Arial"/>
                <a:ea typeface="Arial"/>
                <a:cs typeface="Arial"/>
                <a:sym typeface="Arial"/>
              </a:rPr>
              <a:t>một số đặc điểm, không phải hoàn toàn như phép gán bình thường, hình thức “giống nhau” được định nghĩa theo quan niệm của người lập trình. Để làm được vấn đề này, trong các ngôn ngữ OOP cho phép ta xây dựng </a:t>
            </a:r>
            <a:r>
              <a:rPr lang="en-US">
                <a:solidFill>
                  <a:srgbClr val="0000FF"/>
                </a:solidFill>
                <a:latin typeface="Arial"/>
                <a:ea typeface="Arial"/>
                <a:cs typeface="Arial"/>
                <a:sym typeface="Arial"/>
              </a:rPr>
              <a:t>phương thức thiết lập sao chép</a:t>
            </a:r>
            <a:r>
              <a:rPr lang="en-US">
                <a:latin typeface="Arial"/>
                <a:ea typeface="Arial"/>
                <a:cs typeface="Arial"/>
                <a:sym typeface="Arial"/>
              </a:rPr>
              <a:t>.</a:t>
            </a:r>
            <a:endParaRPr>
              <a:solidFill>
                <a:srgbClr val="0000FF"/>
              </a:solidFill>
              <a:latin typeface="Arial"/>
              <a:ea typeface="Arial"/>
              <a:cs typeface="Arial"/>
              <a:sym typeface="Arial"/>
            </a:endParaRPr>
          </a:p>
        </p:txBody>
      </p:sp>
      <p:pic>
        <p:nvPicPr>
          <p:cNvPr descr="Screen Clipping" id="259" name="Google Shape;259;p23"/>
          <p:cNvPicPr preferRelativeResize="0"/>
          <p:nvPr/>
        </p:nvPicPr>
        <p:blipFill rotWithShape="1">
          <a:blip r:embed="rId3">
            <a:alphaModFix/>
          </a:blip>
          <a:srcRect b="0" l="0" r="0" t="0"/>
          <a:stretch/>
        </p:blipFill>
        <p:spPr>
          <a:xfrm>
            <a:off x="3648959" y="4565226"/>
            <a:ext cx="4419600" cy="1885850"/>
          </a:xfrm>
          <a:prstGeom prst="rect">
            <a:avLst/>
          </a:prstGeom>
          <a:noFill/>
          <a:ln>
            <a:noFill/>
          </a:ln>
        </p:spPr>
      </p:pic>
    </p:spTree>
  </p:cSld>
  <p:clrMapOvr>
    <a:masterClrMapping/>
  </p:clrMapOvr>
  <p:transition advClick="0">
    <p:wheel spokes="1"/>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4"/>
          <p:cNvSpPr txBox="1"/>
          <p:nvPr>
            <p:ph type="title"/>
          </p:nvPr>
        </p:nvSpPr>
        <p:spPr>
          <a:xfrm>
            <a:off x="2057401" y="152400"/>
            <a:ext cx="8610599"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Phương thức khởi tạo sao chép</a:t>
            </a:r>
            <a:endParaRPr b="1" sz="4000"/>
          </a:p>
        </p:txBody>
      </p:sp>
      <p:sp>
        <p:nvSpPr>
          <p:cNvPr id="268" name="Google Shape;268;p24"/>
          <p:cNvSpPr txBox="1"/>
          <p:nvPr>
            <p:ph idx="1" type="body"/>
          </p:nvPr>
        </p:nvSpPr>
        <p:spPr>
          <a:xfrm>
            <a:off x="2209800" y="1143000"/>
            <a:ext cx="8229600" cy="5214938"/>
          </a:xfrm>
          <a:prstGeom prst="rect">
            <a:avLst/>
          </a:prstGeom>
          <a:noFill/>
          <a:ln>
            <a:noFill/>
          </a:ln>
        </p:spPr>
        <p:txBody>
          <a:bodyPr anchorCtr="0" anchor="t" bIns="45700" lIns="91425" spcFirstLastPara="1" rIns="91425" wrap="square" tIns="45700">
            <a:noAutofit/>
          </a:bodyPr>
          <a:lstStyle/>
          <a:p>
            <a:pPr indent="-228600" lvl="0" marL="228600" rtl="0" algn="just">
              <a:lnSpc>
                <a:spcPct val="120000"/>
              </a:lnSpc>
              <a:spcBef>
                <a:spcPts val="0"/>
              </a:spcBef>
              <a:spcAft>
                <a:spcPts val="0"/>
              </a:spcAft>
              <a:buClr>
                <a:schemeClr val="dk1"/>
              </a:buClr>
              <a:buSzPts val="2800"/>
              <a:buChar char="•"/>
            </a:pPr>
            <a:r>
              <a:rPr lang="en-US">
                <a:latin typeface="Arial"/>
                <a:ea typeface="Arial"/>
                <a:cs typeface="Arial"/>
                <a:sym typeface="Arial"/>
              </a:rPr>
              <a:t>Trong phương thức thiết lập sao chép có thể ta chỉ sử dụng một số thành phần nào đó của đối tượng ta tham chiếu 🡪“gần giống nhau”</a:t>
            </a:r>
            <a:endParaRPr/>
          </a:p>
        </p:txBody>
      </p:sp>
      <p:pic>
        <p:nvPicPr>
          <p:cNvPr descr="http://www.studytonight.com/cpp/images/copy-constructor.gif" id="269" name="Google Shape;269;p24"/>
          <p:cNvPicPr preferRelativeResize="0"/>
          <p:nvPr/>
        </p:nvPicPr>
        <p:blipFill rotWithShape="1">
          <a:blip r:embed="rId3">
            <a:alphaModFix/>
          </a:blip>
          <a:srcRect b="0" l="0" r="0" t="0"/>
          <a:stretch/>
        </p:blipFill>
        <p:spPr>
          <a:xfrm>
            <a:off x="3352800" y="2718921"/>
            <a:ext cx="5867400" cy="4107180"/>
          </a:xfrm>
          <a:prstGeom prst="rect">
            <a:avLst/>
          </a:prstGeom>
          <a:noFill/>
          <a:ln>
            <a:noFill/>
          </a:ln>
        </p:spPr>
      </p:pic>
    </p:spTree>
  </p:cSld>
  <p:clrMapOvr>
    <a:masterClrMapping/>
  </p:clrMapOvr>
  <p:transition advClick="0">
    <p:wheel spokes="1"/>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5"/>
          <p:cNvSpPr txBox="1"/>
          <p:nvPr>
            <p:ph type="title"/>
          </p:nvPr>
        </p:nvSpPr>
        <p:spPr>
          <a:xfrm>
            <a:off x="2057401" y="152400"/>
            <a:ext cx="8610599"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Tham chiếu this</a:t>
            </a:r>
            <a:endParaRPr b="1" sz="4000"/>
          </a:p>
        </p:txBody>
      </p:sp>
      <p:sp>
        <p:nvSpPr>
          <p:cNvPr id="278" name="Google Shape;278;p25"/>
          <p:cNvSpPr txBox="1"/>
          <p:nvPr>
            <p:ph idx="1" type="body"/>
          </p:nvPr>
        </p:nvSpPr>
        <p:spPr>
          <a:xfrm>
            <a:off x="2247900" y="821531"/>
            <a:ext cx="8229600" cy="5214938"/>
          </a:xfrm>
          <a:prstGeom prst="rect">
            <a:avLst/>
          </a:prstGeom>
          <a:noFill/>
          <a:ln>
            <a:noFill/>
          </a:ln>
        </p:spPr>
        <p:txBody>
          <a:bodyPr anchorCtr="0" anchor="t" bIns="45700" lIns="91425" spcFirstLastPara="1" rIns="91425" wrap="square" tIns="45700">
            <a:noAutofit/>
          </a:bodyPr>
          <a:lstStyle/>
          <a:p>
            <a:pPr indent="-228600" lvl="0" marL="228600" rtl="0" algn="just">
              <a:lnSpc>
                <a:spcPct val="120000"/>
              </a:lnSpc>
              <a:spcBef>
                <a:spcPts val="0"/>
              </a:spcBef>
              <a:spcAft>
                <a:spcPts val="0"/>
              </a:spcAft>
              <a:buClr>
                <a:schemeClr val="dk1"/>
              </a:buClr>
              <a:buSzPts val="2800"/>
              <a:buChar char="•"/>
            </a:pPr>
            <a:r>
              <a:rPr lang="en-US">
                <a:latin typeface="Arial"/>
                <a:ea typeface="Arial"/>
                <a:cs typeface="Arial"/>
                <a:sym typeface="Arial"/>
              </a:rPr>
              <a:t>Từ khóa </a:t>
            </a:r>
            <a:r>
              <a:rPr lang="en-US">
                <a:solidFill>
                  <a:srgbClr val="0000FF"/>
                </a:solidFill>
                <a:latin typeface="Arial"/>
                <a:ea typeface="Arial"/>
                <a:cs typeface="Arial"/>
                <a:sym typeface="Arial"/>
              </a:rPr>
              <a:t>this</a:t>
            </a:r>
            <a:r>
              <a:rPr lang="en-US">
                <a:latin typeface="Arial"/>
                <a:ea typeface="Arial"/>
                <a:cs typeface="Arial"/>
                <a:sym typeface="Arial"/>
              </a:rPr>
              <a:t> trong định nghĩa của các hàm thành phần thuộc lớp dùng để xác định địa chỉ của đối tượng dùng làm tham số ngầm định cho hàm thành phần.</a:t>
            </a:r>
            <a:endParaRPr/>
          </a:p>
          <a:p>
            <a:pPr indent="-228600" lvl="0" marL="228600" rtl="0" algn="just">
              <a:lnSpc>
                <a:spcPct val="120000"/>
              </a:lnSpc>
              <a:spcBef>
                <a:spcPts val="600"/>
              </a:spcBef>
              <a:spcAft>
                <a:spcPts val="0"/>
              </a:spcAft>
              <a:buClr>
                <a:srgbClr val="0000FF"/>
              </a:buClr>
              <a:buSzPts val="2800"/>
              <a:buChar char="•"/>
            </a:pPr>
            <a:r>
              <a:rPr lang="en-US">
                <a:solidFill>
                  <a:srgbClr val="0000FF"/>
                </a:solidFill>
                <a:latin typeface="Arial"/>
                <a:ea typeface="Arial"/>
                <a:cs typeface="Arial"/>
                <a:sym typeface="Arial"/>
              </a:rPr>
              <a:t>this</a:t>
            </a:r>
            <a:r>
              <a:rPr lang="en-US">
                <a:latin typeface="Arial"/>
                <a:ea typeface="Arial"/>
                <a:cs typeface="Arial"/>
                <a:sym typeface="Arial"/>
              </a:rPr>
              <a:t> tham chiếu đến đối tượng đang gọi hàm thành phần.</a:t>
            </a:r>
            <a:endParaRPr>
              <a:solidFill>
                <a:srgbClr val="0000FF"/>
              </a:solidFill>
              <a:latin typeface="Arial"/>
              <a:ea typeface="Arial"/>
              <a:cs typeface="Arial"/>
              <a:sym typeface="Arial"/>
            </a:endParaRPr>
          </a:p>
        </p:txBody>
      </p:sp>
      <p:pic>
        <p:nvPicPr>
          <p:cNvPr descr="Screen Clipping" id="279" name="Google Shape;279;p25"/>
          <p:cNvPicPr preferRelativeResize="0"/>
          <p:nvPr/>
        </p:nvPicPr>
        <p:blipFill rotWithShape="1">
          <a:blip r:embed="rId3">
            <a:alphaModFix/>
          </a:blip>
          <a:srcRect b="0" l="0" r="0" t="0"/>
          <a:stretch/>
        </p:blipFill>
        <p:spPr>
          <a:xfrm>
            <a:off x="2562520" y="4084604"/>
            <a:ext cx="7278928" cy="2319338"/>
          </a:xfrm>
          <a:prstGeom prst="rect">
            <a:avLst/>
          </a:prstGeom>
          <a:noFill/>
          <a:ln>
            <a:noFill/>
          </a:ln>
        </p:spPr>
      </p:pic>
    </p:spTree>
  </p:cSld>
  <p:clrMapOvr>
    <a:masterClrMapping/>
  </p:clrMapOvr>
  <p:transition advClick="0">
    <p:wheel spokes="1"/>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6"/>
          <p:cNvSpPr txBox="1"/>
          <p:nvPr>
            <p:ph type="title"/>
          </p:nvPr>
        </p:nvSpPr>
        <p:spPr>
          <a:xfrm>
            <a:off x="2057400" y="152400"/>
            <a:ext cx="8610600"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Phương thức hủy bỏ</a:t>
            </a:r>
            <a:endParaRPr b="1" sz="4000"/>
          </a:p>
        </p:txBody>
      </p:sp>
      <p:sp>
        <p:nvSpPr>
          <p:cNvPr id="288" name="Google Shape;288;p26"/>
          <p:cNvSpPr txBox="1"/>
          <p:nvPr>
            <p:ph idx="1" type="body"/>
          </p:nvPr>
        </p:nvSpPr>
        <p:spPr>
          <a:xfrm>
            <a:off x="2209800" y="1109662"/>
            <a:ext cx="8153400" cy="5367338"/>
          </a:xfrm>
          <a:prstGeom prst="rect">
            <a:avLst/>
          </a:prstGeom>
          <a:noFill/>
          <a:ln>
            <a:noFill/>
          </a:ln>
        </p:spPr>
        <p:txBody>
          <a:bodyPr anchorCtr="0" anchor="t" bIns="45700" lIns="91425" spcFirstLastPara="1" rIns="91425" wrap="square" tIns="45700">
            <a:noAutofit/>
          </a:bodyPr>
          <a:lstStyle/>
          <a:p>
            <a:pPr indent="-228600" lvl="0" marL="228600" rtl="0" algn="just">
              <a:lnSpc>
                <a:spcPct val="120000"/>
              </a:lnSpc>
              <a:spcBef>
                <a:spcPts val="0"/>
              </a:spcBef>
              <a:spcAft>
                <a:spcPts val="0"/>
              </a:spcAft>
              <a:buClr>
                <a:schemeClr val="dk1"/>
              </a:buClr>
              <a:buSzPts val="2800"/>
              <a:buChar char="•"/>
            </a:pPr>
            <a:r>
              <a:rPr lang="en-US">
                <a:latin typeface="Arial"/>
                <a:ea typeface="Arial"/>
                <a:cs typeface="Arial"/>
                <a:sym typeface="Arial"/>
              </a:rPr>
              <a:t>Phương thức hủy bỏ hay còn gọi là </a:t>
            </a:r>
            <a:r>
              <a:rPr lang="en-US">
                <a:solidFill>
                  <a:srgbClr val="FF0000"/>
                </a:solidFill>
                <a:latin typeface="Arial"/>
                <a:ea typeface="Arial"/>
                <a:cs typeface="Arial"/>
                <a:sym typeface="Arial"/>
              </a:rPr>
              <a:t>destructor</a:t>
            </a:r>
            <a:r>
              <a:rPr lang="en-US">
                <a:latin typeface="Arial"/>
                <a:ea typeface="Arial"/>
                <a:cs typeface="Arial"/>
                <a:sym typeface="Arial"/>
              </a:rPr>
              <a:t>, được gọi ngay trước khi một đối tượng bị thu hồi.</a:t>
            </a:r>
            <a:endParaRPr/>
          </a:p>
          <a:p>
            <a:pPr indent="-228600" lvl="0" marL="228600" rtl="0" algn="just">
              <a:lnSpc>
                <a:spcPct val="120000"/>
              </a:lnSpc>
              <a:spcBef>
                <a:spcPts val="600"/>
              </a:spcBef>
              <a:spcAft>
                <a:spcPts val="0"/>
              </a:spcAft>
              <a:buClr>
                <a:schemeClr val="dk1"/>
              </a:buClr>
              <a:buSzPts val="2800"/>
              <a:buChar char="•"/>
            </a:pPr>
            <a:r>
              <a:rPr lang="en-US">
                <a:latin typeface="Arial"/>
                <a:ea typeface="Arial"/>
                <a:cs typeface="Arial"/>
                <a:sym typeface="Arial"/>
              </a:rPr>
              <a:t>Destructor thường được dùng để thực hiện việc </a:t>
            </a:r>
            <a:r>
              <a:rPr lang="en-US">
                <a:solidFill>
                  <a:srgbClr val="FF0000"/>
                </a:solidFill>
                <a:latin typeface="Arial"/>
                <a:ea typeface="Arial"/>
                <a:cs typeface="Arial"/>
                <a:sym typeface="Arial"/>
              </a:rPr>
              <a:t>dọn dẹp </a:t>
            </a:r>
            <a:r>
              <a:rPr lang="en-US">
                <a:latin typeface="Arial"/>
                <a:ea typeface="Arial"/>
                <a:cs typeface="Arial"/>
                <a:sym typeface="Arial"/>
              </a:rPr>
              <a:t>cần thiết trước khi một đối tượng bị hủy.</a:t>
            </a:r>
            <a:endParaRPr/>
          </a:p>
        </p:txBody>
      </p:sp>
      <p:pic>
        <p:nvPicPr>
          <p:cNvPr descr="http://s3.amazonaws.com/lyah/timber.png" id="289" name="Google Shape;289;p26"/>
          <p:cNvPicPr preferRelativeResize="0"/>
          <p:nvPr/>
        </p:nvPicPr>
        <p:blipFill rotWithShape="1">
          <a:blip r:embed="rId3">
            <a:alphaModFix/>
          </a:blip>
          <a:srcRect b="0" l="0" r="0" t="0"/>
          <a:stretch/>
        </p:blipFill>
        <p:spPr>
          <a:xfrm>
            <a:off x="3251009" y="3735150"/>
            <a:ext cx="2143374" cy="2741850"/>
          </a:xfrm>
          <a:prstGeom prst="rect">
            <a:avLst/>
          </a:prstGeom>
          <a:noFill/>
          <a:ln>
            <a:noFill/>
          </a:ln>
        </p:spPr>
      </p:pic>
      <p:pic>
        <p:nvPicPr>
          <p:cNvPr descr="http://www.stoimen.com/blog/wp-content/uploads/2011/11/destruct.jpg" id="290" name="Google Shape;290;p26"/>
          <p:cNvPicPr preferRelativeResize="0"/>
          <p:nvPr/>
        </p:nvPicPr>
        <p:blipFill rotWithShape="1">
          <a:blip r:embed="rId4">
            <a:alphaModFix/>
          </a:blip>
          <a:srcRect b="0" l="0" r="0" t="0"/>
          <a:stretch/>
        </p:blipFill>
        <p:spPr>
          <a:xfrm>
            <a:off x="5851583" y="3810000"/>
            <a:ext cx="3883165" cy="2590800"/>
          </a:xfrm>
          <a:prstGeom prst="rect">
            <a:avLst/>
          </a:prstGeom>
          <a:noFill/>
          <a:ln>
            <a:noFill/>
          </a:ln>
        </p:spPr>
      </p:pic>
    </p:spTree>
  </p:cSld>
  <p:clrMapOvr>
    <a:masterClrMapping/>
  </p:clrMapOvr>
  <p:transition advClick="0">
    <p:wheel spokes="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500"/>
                                        <p:tgtEl>
                                          <p:spTgt spid="28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500"/>
                                        <p:tgtEl>
                                          <p:spTgt spid="2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7"/>
          <p:cNvSpPr txBox="1"/>
          <p:nvPr>
            <p:ph type="title"/>
          </p:nvPr>
        </p:nvSpPr>
        <p:spPr>
          <a:xfrm>
            <a:off x="2057400" y="152400"/>
            <a:ext cx="8610600"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Phương thức hủy bỏ</a:t>
            </a:r>
            <a:endParaRPr b="1" sz="4000"/>
          </a:p>
        </p:txBody>
      </p:sp>
      <p:sp>
        <p:nvSpPr>
          <p:cNvPr id="299" name="Google Shape;299;p27"/>
          <p:cNvSpPr txBox="1"/>
          <p:nvPr>
            <p:ph idx="1" type="body"/>
          </p:nvPr>
        </p:nvSpPr>
        <p:spPr>
          <a:xfrm>
            <a:off x="2209800" y="1109662"/>
            <a:ext cx="8153400" cy="5367338"/>
          </a:xfrm>
          <a:prstGeom prst="rect">
            <a:avLst/>
          </a:prstGeom>
          <a:noFill/>
          <a:ln>
            <a:noFill/>
          </a:ln>
        </p:spPr>
        <p:txBody>
          <a:bodyPr anchorCtr="0" anchor="t" bIns="45700" lIns="91425" spcFirstLastPara="1" rIns="91425" wrap="square" tIns="45700">
            <a:noAutofit/>
          </a:bodyPr>
          <a:lstStyle/>
          <a:p>
            <a:pPr indent="-228600" lvl="0" marL="228600" rtl="0" algn="just">
              <a:lnSpc>
                <a:spcPct val="120000"/>
              </a:lnSpc>
              <a:spcBef>
                <a:spcPts val="0"/>
              </a:spcBef>
              <a:spcAft>
                <a:spcPts val="0"/>
              </a:spcAft>
              <a:buClr>
                <a:schemeClr val="dk1"/>
              </a:buClr>
              <a:buSzPts val="2800"/>
              <a:buChar char="•"/>
            </a:pPr>
            <a:r>
              <a:rPr lang="en-US">
                <a:latin typeface="Arial"/>
                <a:ea typeface="Arial"/>
                <a:cs typeface="Arial"/>
                <a:sym typeface="Arial"/>
              </a:rPr>
              <a:t>Một lớp chỉ có duy nhất một Destructor</a:t>
            </a:r>
            <a:endParaRPr/>
          </a:p>
          <a:p>
            <a:pPr indent="-228600" lvl="0" marL="228600" rtl="0" algn="just">
              <a:lnSpc>
                <a:spcPct val="120000"/>
              </a:lnSpc>
              <a:spcBef>
                <a:spcPts val="600"/>
              </a:spcBef>
              <a:spcAft>
                <a:spcPts val="0"/>
              </a:spcAft>
              <a:buClr>
                <a:schemeClr val="dk1"/>
              </a:buClr>
              <a:buSzPts val="2800"/>
              <a:buChar char="•"/>
            </a:pPr>
            <a:r>
              <a:rPr lang="en-US">
                <a:latin typeface="Arial"/>
                <a:ea typeface="Arial"/>
                <a:cs typeface="Arial"/>
                <a:sym typeface="Arial"/>
              </a:rPr>
              <a:t>Cú pháp:</a:t>
            </a:r>
            <a:endParaRPr/>
          </a:p>
          <a:p>
            <a:pPr indent="-228600" lvl="1" marL="685800" rtl="0" algn="just">
              <a:lnSpc>
                <a:spcPct val="120000"/>
              </a:lnSpc>
              <a:spcBef>
                <a:spcPts val="600"/>
              </a:spcBef>
              <a:spcAft>
                <a:spcPts val="0"/>
              </a:spcAft>
              <a:buClr>
                <a:schemeClr val="dk1"/>
              </a:buClr>
              <a:buSzPts val="2400"/>
              <a:buChar char="•"/>
            </a:pPr>
            <a:r>
              <a:rPr lang="en-US">
                <a:latin typeface="Arial"/>
                <a:ea typeface="Arial"/>
                <a:cs typeface="Arial"/>
                <a:sym typeface="Arial"/>
              </a:rPr>
              <a:t>Phương thức Destructor có </a:t>
            </a:r>
            <a:r>
              <a:rPr lang="en-US">
                <a:solidFill>
                  <a:srgbClr val="FF0000"/>
                </a:solidFill>
                <a:latin typeface="Arial"/>
                <a:ea typeface="Arial"/>
                <a:cs typeface="Arial"/>
                <a:sym typeface="Arial"/>
              </a:rPr>
              <a:t>tên trùng tên với tên lớp </a:t>
            </a:r>
            <a:r>
              <a:rPr lang="en-US">
                <a:latin typeface="Arial"/>
                <a:ea typeface="Arial"/>
                <a:cs typeface="Arial"/>
                <a:sym typeface="Arial"/>
              </a:rPr>
              <a:t>và có dấu </a:t>
            </a:r>
            <a:r>
              <a:rPr lang="en-US">
                <a:solidFill>
                  <a:srgbClr val="FF0000"/>
                </a:solidFill>
                <a:latin typeface="Arial"/>
                <a:ea typeface="Arial"/>
                <a:cs typeface="Arial"/>
                <a:sym typeface="Arial"/>
              </a:rPr>
              <a:t>~</a:t>
            </a:r>
            <a:r>
              <a:rPr lang="en-US">
                <a:latin typeface="Arial"/>
                <a:ea typeface="Arial"/>
                <a:cs typeface="Arial"/>
                <a:sym typeface="Arial"/>
              </a:rPr>
              <a:t> đặt trước</a:t>
            </a:r>
            <a:endParaRPr/>
          </a:p>
          <a:p>
            <a:pPr indent="-228600" lvl="1" marL="685800" rtl="0" algn="just">
              <a:lnSpc>
                <a:spcPct val="120000"/>
              </a:lnSpc>
              <a:spcBef>
                <a:spcPts val="600"/>
              </a:spcBef>
              <a:spcAft>
                <a:spcPts val="0"/>
              </a:spcAft>
              <a:buClr>
                <a:schemeClr val="dk1"/>
              </a:buClr>
              <a:buSzPts val="2400"/>
              <a:buChar char="•"/>
            </a:pPr>
            <a:r>
              <a:rPr lang="en-US">
                <a:latin typeface="Arial"/>
                <a:ea typeface="Arial"/>
                <a:cs typeface="Arial"/>
                <a:sym typeface="Arial"/>
              </a:rPr>
              <a:t>Không có giá trị trả về</a:t>
            </a:r>
            <a:endParaRPr/>
          </a:p>
          <a:p>
            <a:pPr indent="-228600" lvl="0" marL="228600" rtl="0" algn="just">
              <a:lnSpc>
                <a:spcPct val="120000"/>
              </a:lnSpc>
              <a:spcBef>
                <a:spcPts val="600"/>
              </a:spcBef>
              <a:spcAft>
                <a:spcPts val="0"/>
              </a:spcAft>
              <a:buClr>
                <a:schemeClr val="dk1"/>
              </a:buClr>
              <a:buSzPts val="2800"/>
              <a:buChar char="•"/>
            </a:pPr>
            <a:r>
              <a:rPr lang="en-US">
                <a:latin typeface="Arial"/>
                <a:ea typeface="Arial"/>
                <a:cs typeface="Arial"/>
                <a:sym typeface="Arial"/>
              </a:rPr>
              <a:t>Được </a:t>
            </a:r>
            <a:r>
              <a:rPr lang="en-US">
                <a:solidFill>
                  <a:srgbClr val="FF0000"/>
                </a:solidFill>
                <a:latin typeface="Arial"/>
                <a:ea typeface="Arial"/>
                <a:cs typeface="Arial"/>
                <a:sym typeface="Arial"/>
              </a:rPr>
              <a:t>tự động gọi </a:t>
            </a:r>
            <a:r>
              <a:rPr lang="en-US">
                <a:latin typeface="Arial"/>
                <a:ea typeface="Arial"/>
                <a:cs typeface="Arial"/>
                <a:sym typeface="Arial"/>
              </a:rPr>
              <a:t>thực hiện khi đối tượng hết phạm vi sử dụng.</a:t>
            </a:r>
            <a:endParaRPr/>
          </a:p>
        </p:txBody>
      </p:sp>
    </p:spTree>
  </p:cSld>
  <p:clrMapOvr>
    <a:masterClrMapping/>
  </p:clrMapOvr>
  <p:transition advClick="0">
    <p:wheel spokes="1"/>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8"/>
          <p:cNvSpPr txBox="1"/>
          <p:nvPr>
            <p:ph type="title"/>
          </p:nvPr>
        </p:nvSpPr>
        <p:spPr>
          <a:xfrm>
            <a:off x="2057400" y="152400"/>
            <a:ext cx="8610600"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Phương thức hủy bỏ</a:t>
            </a:r>
            <a:endParaRPr b="1" sz="4000"/>
          </a:p>
        </p:txBody>
      </p:sp>
      <p:pic>
        <p:nvPicPr>
          <p:cNvPr descr="Screen Clipping" id="308" name="Google Shape;308;p28"/>
          <p:cNvPicPr preferRelativeResize="0"/>
          <p:nvPr/>
        </p:nvPicPr>
        <p:blipFill rotWithShape="1">
          <a:blip r:embed="rId3">
            <a:alphaModFix/>
          </a:blip>
          <a:srcRect b="0" l="0" r="0" t="0"/>
          <a:stretch/>
        </p:blipFill>
        <p:spPr>
          <a:xfrm>
            <a:off x="2557021" y="672089"/>
            <a:ext cx="5562600" cy="5750707"/>
          </a:xfrm>
          <a:prstGeom prst="rect">
            <a:avLst/>
          </a:prstGeom>
          <a:noFill/>
          <a:ln>
            <a:noFill/>
          </a:ln>
        </p:spPr>
      </p:pic>
    </p:spTree>
  </p:cSld>
  <p:clrMapOvr>
    <a:masterClrMapping/>
  </p:clrMapOvr>
  <p:transition advClick="0">
    <p:wheel spokes="1"/>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29"/>
          <p:cNvSpPr txBox="1"/>
          <p:nvPr>
            <p:ph type="title"/>
          </p:nvPr>
        </p:nvSpPr>
        <p:spPr>
          <a:xfrm>
            <a:off x="2057400" y="152400"/>
            <a:ext cx="8610600"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Phương thức hủy bỏ</a:t>
            </a:r>
            <a:endParaRPr b="1" sz="4000"/>
          </a:p>
        </p:txBody>
      </p:sp>
      <p:sp>
        <p:nvSpPr>
          <p:cNvPr id="317" name="Google Shape;317;p29"/>
          <p:cNvSpPr txBox="1"/>
          <p:nvPr>
            <p:ph idx="1" type="body"/>
          </p:nvPr>
        </p:nvSpPr>
        <p:spPr>
          <a:xfrm>
            <a:off x="2209800" y="1109662"/>
            <a:ext cx="8153400" cy="5367338"/>
          </a:xfrm>
          <a:prstGeom prst="rect">
            <a:avLst/>
          </a:prstGeom>
          <a:noFill/>
          <a:ln>
            <a:noFill/>
          </a:ln>
        </p:spPr>
        <p:txBody>
          <a:bodyPr anchorCtr="0" anchor="t" bIns="45700" lIns="91425" spcFirstLastPara="1" rIns="91425" wrap="square" tIns="45700">
            <a:noAutofit/>
          </a:bodyPr>
          <a:lstStyle/>
          <a:p>
            <a:pPr indent="-228600" lvl="0" marL="228600" rtl="0" algn="just">
              <a:lnSpc>
                <a:spcPct val="120000"/>
              </a:lnSpc>
              <a:spcBef>
                <a:spcPts val="0"/>
              </a:spcBef>
              <a:spcAft>
                <a:spcPts val="0"/>
              </a:spcAft>
              <a:buClr>
                <a:schemeClr val="dk1"/>
              </a:buClr>
              <a:buSzPts val="2800"/>
              <a:buChar char="•"/>
            </a:pPr>
            <a:r>
              <a:rPr lang="en-US">
                <a:latin typeface="Arial"/>
                <a:ea typeface="Arial"/>
                <a:cs typeface="Arial"/>
                <a:sym typeface="Arial"/>
              </a:rPr>
              <a:t>C# cung cấp </a:t>
            </a:r>
            <a:r>
              <a:rPr lang="en-US">
                <a:solidFill>
                  <a:srgbClr val="0000FF"/>
                </a:solidFill>
                <a:latin typeface="Arial"/>
                <a:ea typeface="Arial"/>
                <a:cs typeface="Arial"/>
                <a:sym typeface="Arial"/>
              </a:rPr>
              <a:t>cơ chế thu dọn </a:t>
            </a:r>
            <a:r>
              <a:rPr lang="en-US">
                <a:latin typeface="Arial"/>
                <a:ea typeface="Arial"/>
                <a:cs typeface="Arial"/>
                <a:sym typeface="Arial"/>
              </a:rPr>
              <a:t>(garbage collection) và do vậy không cần phải khai báo tường minh các phương thức hủy.</a:t>
            </a:r>
            <a:endParaRPr/>
          </a:p>
          <a:p>
            <a:pPr indent="-228600" lvl="0" marL="228600" rtl="0" algn="just">
              <a:lnSpc>
                <a:spcPct val="120000"/>
              </a:lnSpc>
              <a:spcBef>
                <a:spcPts val="600"/>
              </a:spcBef>
              <a:spcAft>
                <a:spcPts val="0"/>
              </a:spcAft>
              <a:buClr>
                <a:schemeClr val="dk1"/>
              </a:buClr>
              <a:buSzPts val="2800"/>
              <a:buChar char="•"/>
            </a:pPr>
            <a:r>
              <a:rPr lang="en-US">
                <a:latin typeface="Arial"/>
                <a:ea typeface="Arial"/>
                <a:cs typeface="Arial"/>
                <a:sym typeface="Arial"/>
              </a:rPr>
              <a:t>Phương thức </a:t>
            </a:r>
            <a:r>
              <a:rPr lang="en-US">
                <a:solidFill>
                  <a:srgbClr val="0000FF"/>
                </a:solidFill>
                <a:latin typeface="Arial"/>
                <a:ea typeface="Arial"/>
                <a:cs typeface="Arial"/>
                <a:sym typeface="Arial"/>
              </a:rPr>
              <a:t>Finalize</a:t>
            </a:r>
            <a:r>
              <a:rPr lang="en-US">
                <a:latin typeface="Arial"/>
                <a:ea typeface="Arial"/>
                <a:cs typeface="Arial"/>
                <a:sym typeface="Arial"/>
              </a:rPr>
              <a:t> sẽ được gọi bởi cơ chế thu dọn khi đối tượng bị hủy.</a:t>
            </a:r>
            <a:endParaRPr/>
          </a:p>
          <a:p>
            <a:pPr indent="-228600" lvl="0" marL="228600" rtl="0" algn="just">
              <a:lnSpc>
                <a:spcPct val="120000"/>
              </a:lnSpc>
              <a:spcBef>
                <a:spcPts val="600"/>
              </a:spcBef>
              <a:spcAft>
                <a:spcPts val="0"/>
              </a:spcAft>
              <a:buClr>
                <a:schemeClr val="dk1"/>
              </a:buClr>
              <a:buSzPts val="2800"/>
              <a:buChar char="•"/>
            </a:pPr>
            <a:r>
              <a:rPr lang="en-US">
                <a:latin typeface="Arial"/>
                <a:ea typeface="Arial"/>
                <a:cs typeface="Arial"/>
                <a:sym typeface="Arial"/>
              </a:rPr>
              <a:t>Phương thức kết thúc chỉ giải phóng các tài nguyên mà đối tượng nắm giữ, và không tham chiếu đến các đối tượng khác.</a:t>
            </a:r>
            <a:endParaRPr>
              <a:latin typeface="Arial"/>
              <a:ea typeface="Arial"/>
              <a:cs typeface="Arial"/>
              <a:sym typeface="Arial"/>
            </a:endParaRPr>
          </a:p>
        </p:txBody>
      </p:sp>
    </p:spTree>
  </p:cSld>
  <p:clrMapOvr>
    <a:masterClrMapping/>
  </p:clrMapOvr>
  <p:transition advClick="0">
    <p:wheel spokes="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3"/>
          <p:cNvSpPr txBox="1"/>
          <p:nvPr>
            <p:ph type="title"/>
          </p:nvPr>
        </p:nvSpPr>
        <p:spPr>
          <a:xfrm>
            <a:off x="2057401" y="152400"/>
            <a:ext cx="8610599"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Lớp đối tượng</a:t>
            </a:r>
            <a:endParaRPr b="1" sz="4000"/>
          </a:p>
        </p:txBody>
      </p:sp>
      <p:sp>
        <p:nvSpPr>
          <p:cNvPr id="69" name="Google Shape;69;p3"/>
          <p:cNvSpPr txBox="1"/>
          <p:nvPr>
            <p:ph idx="1" type="body"/>
          </p:nvPr>
        </p:nvSpPr>
        <p:spPr>
          <a:xfrm>
            <a:off x="2209800" y="1143000"/>
            <a:ext cx="8229600" cy="5214938"/>
          </a:xfrm>
          <a:prstGeom prst="rect">
            <a:avLst/>
          </a:prstGeom>
          <a:noFill/>
          <a:ln>
            <a:noFill/>
          </a:ln>
        </p:spPr>
        <p:txBody>
          <a:bodyPr anchorCtr="0" anchor="t" bIns="45700" lIns="91425" spcFirstLastPara="1" rIns="91425" wrap="square" tIns="45700">
            <a:noAutofit/>
          </a:bodyPr>
          <a:lstStyle/>
          <a:p>
            <a:pPr indent="-228600" lvl="0" marL="228600" rtl="0" algn="just">
              <a:lnSpc>
                <a:spcPct val="120000"/>
              </a:lnSpc>
              <a:spcBef>
                <a:spcPts val="0"/>
              </a:spcBef>
              <a:spcAft>
                <a:spcPts val="0"/>
              </a:spcAft>
              <a:buClr>
                <a:schemeClr val="dk1"/>
              </a:buClr>
              <a:buSzPts val="2800"/>
              <a:buChar char="•"/>
            </a:pPr>
            <a:r>
              <a:rPr lang="en-US">
                <a:latin typeface="Arial"/>
                <a:ea typeface="Arial"/>
                <a:cs typeface="Arial"/>
                <a:sym typeface="Arial"/>
              </a:rPr>
              <a:t>Một lớp bao gồm các thành phần </a:t>
            </a:r>
            <a:r>
              <a:rPr lang="en-US">
                <a:solidFill>
                  <a:srgbClr val="FF0000"/>
                </a:solidFill>
                <a:latin typeface="Arial"/>
                <a:ea typeface="Arial"/>
                <a:cs typeface="Arial"/>
                <a:sym typeface="Arial"/>
              </a:rPr>
              <a:t>dữ liệu (thuộc tính)</a:t>
            </a:r>
            <a:r>
              <a:rPr lang="en-US">
                <a:latin typeface="Arial"/>
                <a:ea typeface="Arial"/>
                <a:cs typeface="Arial"/>
                <a:sym typeface="Arial"/>
              </a:rPr>
              <a:t> và các </a:t>
            </a:r>
            <a:r>
              <a:rPr lang="en-US">
                <a:solidFill>
                  <a:srgbClr val="FF0000"/>
                </a:solidFill>
                <a:latin typeface="Arial"/>
                <a:ea typeface="Arial"/>
                <a:cs typeface="Arial"/>
                <a:sym typeface="Arial"/>
              </a:rPr>
              <a:t>phương thức (hàm thành phần)</a:t>
            </a:r>
            <a:r>
              <a:rPr lang="en-US">
                <a:latin typeface="Arial"/>
                <a:ea typeface="Arial"/>
                <a:cs typeface="Arial"/>
                <a:sym typeface="Arial"/>
              </a:rPr>
              <a:t>.</a:t>
            </a:r>
            <a:endParaRPr/>
          </a:p>
          <a:p>
            <a:pPr indent="-228600" lvl="0" marL="228600" rtl="0" algn="just">
              <a:lnSpc>
                <a:spcPct val="120000"/>
              </a:lnSpc>
              <a:spcBef>
                <a:spcPts val="600"/>
              </a:spcBef>
              <a:spcAft>
                <a:spcPts val="0"/>
              </a:spcAft>
              <a:buClr>
                <a:schemeClr val="dk1"/>
              </a:buClr>
              <a:buSzPts val="2800"/>
              <a:buChar char="•"/>
            </a:pPr>
            <a:r>
              <a:rPr lang="en-US">
                <a:latin typeface="Arial"/>
                <a:ea typeface="Arial"/>
                <a:cs typeface="Arial"/>
                <a:sym typeface="Arial"/>
              </a:rPr>
              <a:t>Lớp trong C# thực chất là một kiểu dữ liệu do người sử dụng định nghĩa.</a:t>
            </a:r>
            <a:endParaRPr/>
          </a:p>
          <a:p>
            <a:pPr indent="-228600" lvl="0" marL="228600" rtl="0" algn="just">
              <a:lnSpc>
                <a:spcPct val="120000"/>
              </a:lnSpc>
              <a:spcBef>
                <a:spcPts val="600"/>
              </a:spcBef>
              <a:spcAft>
                <a:spcPts val="0"/>
              </a:spcAft>
              <a:buClr>
                <a:schemeClr val="dk1"/>
              </a:buClr>
              <a:buSzPts val="2800"/>
              <a:buChar char="•"/>
            </a:pPr>
            <a:r>
              <a:rPr lang="en-US">
                <a:latin typeface="Arial"/>
                <a:ea typeface="Arial"/>
                <a:cs typeface="Arial"/>
                <a:sym typeface="Arial"/>
              </a:rPr>
              <a:t>Trong C#, dùng từ khóa </a:t>
            </a:r>
            <a:r>
              <a:rPr lang="en-US">
                <a:solidFill>
                  <a:srgbClr val="0000FF"/>
                </a:solidFill>
                <a:latin typeface="Arial"/>
                <a:ea typeface="Arial"/>
                <a:cs typeface="Arial"/>
                <a:sym typeface="Arial"/>
              </a:rPr>
              <a:t>class</a:t>
            </a:r>
            <a:r>
              <a:rPr lang="en-US">
                <a:latin typeface="Arial"/>
                <a:ea typeface="Arial"/>
                <a:cs typeface="Arial"/>
                <a:sym typeface="Arial"/>
              </a:rPr>
              <a:t> để chỉ điểm bắt đầu của một lớp sẽ được cài đặt.</a:t>
            </a:r>
            <a:endParaRPr/>
          </a:p>
        </p:txBody>
      </p:sp>
    </p:spTree>
  </p:cSld>
  <p:clrMapOvr>
    <a:masterClrMapping/>
  </p:clrMapOvr>
  <p:transition advClick="0">
    <p:wheel spokes="1"/>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0"/>
          <p:cNvSpPr txBox="1"/>
          <p:nvPr>
            <p:ph type="title"/>
          </p:nvPr>
        </p:nvSpPr>
        <p:spPr>
          <a:xfrm>
            <a:off x="2057400" y="152400"/>
            <a:ext cx="8610600"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Bài tập</a:t>
            </a:r>
            <a:endParaRPr b="1" sz="4000"/>
          </a:p>
        </p:txBody>
      </p:sp>
      <p:sp>
        <p:nvSpPr>
          <p:cNvPr id="326" name="Google Shape;326;p30"/>
          <p:cNvSpPr txBox="1"/>
          <p:nvPr>
            <p:ph idx="1" type="body"/>
          </p:nvPr>
        </p:nvSpPr>
        <p:spPr>
          <a:xfrm>
            <a:off x="2143812" y="838200"/>
            <a:ext cx="8153400" cy="5638800"/>
          </a:xfrm>
          <a:prstGeom prst="rect">
            <a:avLst/>
          </a:prstGeom>
          <a:noFill/>
          <a:ln>
            <a:noFill/>
          </a:ln>
        </p:spPr>
        <p:txBody>
          <a:bodyPr anchorCtr="0" anchor="t" bIns="45700" lIns="91425" spcFirstLastPara="1" rIns="91425" wrap="square" tIns="45700">
            <a:noAutofit/>
          </a:bodyPr>
          <a:lstStyle/>
          <a:p>
            <a:pPr indent="-228600" lvl="0" marL="228600" rtl="0" algn="just">
              <a:lnSpc>
                <a:spcPct val="120000"/>
              </a:lnSpc>
              <a:spcBef>
                <a:spcPts val="0"/>
              </a:spcBef>
              <a:spcAft>
                <a:spcPts val="0"/>
              </a:spcAft>
              <a:buClr>
                <a:schemeClr val="dk1"/>
              </a:buClr>
              <a:buSzPts val="2400"/>
              <a:buChar char="•"/>
            </a:pPr>
            <a:r>
              <a:rPr lang="en-US" sz="2400">
                <a:latin typeface="Arial"/>
                <a:ea typeface="Arial"/>
                <a:cs typeface="Arial"/>
                <a:sym typeface="Arial"/>
              </a:rPr>
              <a:t>Định nghĩa lớp biểu diễn khái niệm </a:t>
            </a:r>
            <a:r>
              <a:rPr lang="en-US" sz="2400">
                <a:solidFill>
                  <a:srgbClr val="FF0000"/>
                </a:solidFill>
                <a:latin typeface="Arial"/>
                <a:ea typeface="Arial"/>
                <a:cs typeface="Arial"/>
                <a:sym typeface="Arial"/>
              </a:rPr>
              <a:t>số phức (cSoPhuc) </a:t>
            </a:r>
            <a:r>
              <a:rPr lang="en-US" sz="2400">
                <a:latin typeface="Arial"/>
                <a:ea typeface="Arial"/>
                <a:cs typeface="Arial"/>
                <a:sym typeface="Arial"/>
              </a:rPr>
              <a:t>với hai thành phần dữ liệu</a:t>
            </a:r>
            <a:endParaRPr sz="2400">
              <a:latin typeface="Arial"/>
              <a:ea typeface="Arial"/>
              <a:cs typeface="Arial"/>
              <a:sym typeface="Arial"/>
            </a:endParaRPr>
          </a:p>
          <a:p>
            <a:pPr indent="-228600" lvl="1" marL="685800" rtl="0" algn="just">
              <a:lnSpc>
                <a:spcPct val="120000"/>
              </a:lnSpc>
              <a:spcBef>
                <a:spcPts val="600"/>
              </a:spcBef>
              <a:spcAft>
                <a:spcPts val="0"/>
              </a:spcAft>
              <a:buClr>
                <a:schemeClr val="dk1"/>
              </a:buClr>
              <a:buSzPts val="2000"/>
              <a:buChar char="•"/>
            </a:pPr>
            <a:r>
              <a:rPr lang="en-US" sz="2000">
                <a:latin typeface="Arial"/>
                <a:ea typeface="Arial"/>
                <a:cs typeface="Arial"/>
                <a:sym typeface="Arial"/>
              </a:rPr>
              <a:t>Phần thực</a:t>
            </a:r>
            <a:endParaRPr sz="2000">
              <a:latin typeface="Arial"/>
              <a:ea typeface="Arial"/>
              <a:cs typeface="Arial"/>
              <a:sym typeface="Arial"/>
            </a:endParaRPr>
          </a:p>
          <a:p>
            <a:pPr indent="-228600" lvl="1" marL="685800" rtl="0" algn="just">
              <a:lnSpc>
                <a:spcPct val="120000"/>
              </a:lnSpc>
              <a:spcBef>
                <a:spcPts val="600"/>
              </a:spcBef>
              <a:spcAft>
                <a:spcPts val="0"/>
              </a:spcAft>
              <a:buClr>
                <a:schemeClr val="dk1"/>
              </a:buClr>
              <a:buSzPts val="2000"/>
              <a:buChar char="•"/>
            </a:pPr>
            <a:r>
              <a:rPr lang="en-US" sz="2000">
                <a:latin typeface="Arial"/>
                <a:ea typeface="Arial"/>
                <a:cs typeface="Arial"/>
                <a:sym typeface="Arial"/>
              </a:rPr>
              <a:t>Phần ảo</a:t>
            </a:r>
            <a:endParaRPr sz="2000">
              <a:latin typeface="Arial"/>
              <a:ea typeface="Arial"/>
              <a:cs typeface="Arial"/>
              <a:sym typeface="Arial"/>
            </a:endParaRPr>
          </a:p>
          <a:p>
            <a:pPr indent="-228600" lvl="0" marL="228600" rtl="0" algn="just">
              <a:lnSpc>
                <a:spcPct val="120000"/>
              </a:lnSpc>
              <a:spcBef>
                <a:spcPts val="600"/>
              </a:spcBef>
              <a:spcAft>
                <a:spcPts val="0"/>
              </a:spcAft>
              <a:buClr>
                <a:schemeClr val="dk1"/>
              </a:buClr>
              <a:buSzPts val="2400"/>
              <a:buChar char="•"/>
            </a:pPr>
            <a:r>
              <a:rPr lang="en-US" sz="2400">
                <a:latin typeface="Arial"/>
                <a:ea typeface="Arial"/>
                <a:cs typeface="Arial"/>
                <a:sym typeface="Arial"/>
              </a:rPr>
              <a:t>Các hàm thành phần: nhập, xuất, thiết lập giá trị ban đầu cho số phức, cộng hai số phức, trừ hai số phức.</a:t>
            </a:r>
            <a:endParaRPr sz="2400">
              <a:latin typeface="Arial"/>
              <a:ea typeface="Arial"/>
              <a:cs typeface="Arial"/>
              <a:sym typeface="Arial"/>
            </a:endParaRPr>
          </a:p>
          <a:p>
            <a:pPr indent="-228600" lvl="0" marL="228600" rtl="0" algn="just">
              <a:lnSpc>
                <a:spcPct val="120000"/>
              </a:lnSpc>
              <a:spcBef>
                <a:spcPts val="600"/>
              </a:spcBef>
              <a:spcAft>
                <a:spcPts val="0"/>
              </a:spcAft>
              <a:buClr>
                <a:schemeClr val="dk1"/>
              </a:buClr>
              <a:buSzPts val="2400"/>
              <a:buChar char="•"/>
            </a:pPr>
            <a:r>
              <a:rPr lang="en-US" sz="2400">
                <a:latin typeface="Arial"/>
                <a:ea typeface="Arial"/>
                <a:cs typeface="Arial"/>
                <a:sym typeface="Arial"/>
              </a:rPr>
              <a:t>Viết chương trình cho phép nhập vào hai số phức, in ra kết quả các phép toán cộng, trừ, hai số phức kể trên.</a:t>
            </a:r>
            <a:endParaRPr sz="2400">
              <a:latin typeface="Arial"/>
              <a:ea typeface="Arial"/>
              <a:cs typeface="Arial"/>
              <a:sym typeface="Arial"/>
            </a:endParaRPr>
          </a:p>
        </p:txBody>
      </p:sp>
      <p:pic>
        <p:nvPicPr>
          <p:cNvPr descr="Screen Clipping" id="327" name="Google Shape;327;p30"/>
          <p:cNvPicPr preferRelativeResize="0"/>
          <p:nvPr/>
        </p:nvPicPr>
        <p:blipFill rotWithShape="1">
          <a:blip r:embed="rId3">
            <a:alphaModFix/>
          </a:blip>
          <a:srcRect b="0" l="0" r="0" t="0"/>
          <a:stretch/>
        </p:blipFill>
        <p:spPr>
          <a:xfrm>
            <a:off x="3549430" y="4499728"/>
            <a:ext cx="5626539" cy="1871662"/>
          </a:xfrm>
          <a:prstGeom prst="rect">
            <a:avLst/>
          </a:prstGeom>
          <a:noFill/>
          <a:ln>
            <a:noFill/>
          </a:ln>
        </p:spPr>
      </p:pic>
    </p:spTree>
  </p:cSld>
  <p:clrMapOvr>
    <a:masterClrMapping/>
  </p:clrMapOvr>
  <p:transition advClick="0">
    <p:wheel spokes="1"/>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1"/>
          <p:cNvSpPr txBox="1"/>
          <p:nvPr>
            <p:ph type="title"/>
          </p:nvPr>
        </p:nvSpPr>
        <p:spPr>
          <a:xfrm>
            <a:off x="2057400" y="152400"/>
            <a:ext cx="8610600"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Thao tác với dữ liệu private</a:t>
            </a:r>
            <a:endParaRPr b="1" sz="4000"/>
          </a:p>
        </p:txBody>
      </p:sp>
      <p:sp>
        <p:nvSpPr>
          <p:cNvPr id="336" name="Google Shape;336;p31"/>
          <p:cNvSpPr txBox="1"/>
          <p:nvPr>
            <p:ph idx="1" type="body"/>
          </p:nvPr>
        </p:nvSpPr>
        <p:spPr>
          <a:xfrm>
            <a:off x="2209800" y="1109662"/>
            <a:ext cx="8153400" cy="5367338"/>
          </a:xfrm>
          <a:prstGeom prst="rect">
            <a:avLst/>
          </a:prstGeom>
          <a:noFill/>
          <a:ln>
            <a:noFill/>
          </a:ln>
        </p:spPr>
        <p:txBody>
          <a:bodyPr anchorCtr="0" anchor="t" bIns="45700" lIns="91425" spcFirstLastPara="1" rIns="91425" wrap="square" tIns="45700">
            <a:noAutofit/>
          </a:bodyPr>
          <a:lstStyle/>
          <a:p>
            <a:pPr indent="-228600" lvl="0" marL="228600" rtl="0" algn="just">
              <a:lnSpc>
                <a:spcPct val="120000"/>
              </a:lnSpc>
              <a:spcBef>
                <a:spcPts val="0"/>
              </a:spcBef>
              <a:spcAft>
                <a:spcPts val="0"/>
              </a:spcAft>
              <a:buClr>
                <a:schemeClr val="dk1"/>
              </a:buClr>
              <a:buSzPts val="2800"/>
              <a:buChar char="•"/>
            </a:pPr>
            <a:r>
              <a:rPr lang="en-US">
                <a:latin typeface="Arial"/>
                <a:ea typeface="Arial"/>
                <a:cs typeface="Arial"/>
                <a:sym typeface="Arial"/>
              </a:rPr>
              <a:t>Khi muốn </a:t>
            </a:r>
            <a:r>
              <a:rPr lang="en-US">
                <a:solidFill>
                  <a:srgbClr val="0000FF"/>
                </a:solidFill>
                <a:latin typeface="Arial"/>
                <a:ea typeface="Arial"/>
                <a:cs typeface="Arial"/>
                <a:sym typeface="Arial"/>
              </a:rPr>
              <a:t>truy xuất dữ liệu private </a:t>
            </a:r>
            <a:r>
              <a:rPr lang="en-US">
                <a:latin typeface="Arial"/>
                <a:ea typeface="Arial"/>
                <a:cs typeface="Arial"/>
                <a:sym typeface="Arial"/>
              </a:rPr>
              <a:t>từ các đối tượng thì phải làm thế nào?</a:t>
            </a:r>
            <a:endParaRPr/>
          </a:p>
          <a:p>
            <a:pPr indent="-228600" lvl="0" marL="228600" rtl="0" algn="just">
              <a:lnSpc>
                <a:spcPct val="120000"/>
              </a:lnSpc>
              <a:spcBef>
                <a:spcPts val="600"/>
              </a:spcBef>
              <a:spcAft>
                <a:spcPts val="0"/>
              </a:spcAft>
              <a:buClr>
                <a:schemeClr val="dk1"/>
              </a:buClr>
              <a:buSzPts val="2800"/>
              <a:buChar char="•"/>
            </a:pPr>
            <a:r>
              <a:rPr lang="en-US">
                <a:latin typeface="Arial"/>
                <a:ea typeface="Arial"/>
                <a:cs typeface="Arial"/>
                <a:sym typeface="Arial"/>
              </a:rPr>
              <a:t>Khi muốn </a:t>
            </a:r>
            <a:r>
              <a:rPr lang="en-US">
                <a:solidFill>
                  <a:srgbClr val="0000FF"/>
                </a:solidFill>
                <a:latin typeface="Arial"/>
                <a:ea typeface="Arial"/>
                <a:cs typeface="Arial"/>
                <a:sym typeface="Arial"/>
              </a:rPr>
              <a:t>cập nhật dữ liệu private </a:t>
            </a:r>
            <a:r>
              <a:rPr lang="en-US">
                <a:latin typeface="Arial"/>
                <a:ea typeface="Arial"/>
                <a:cs typeface="Arial"/>
                <a:sym typeface="Arial"/>
              </a:rPr>
              <a:t>từ các đối tượng thì phải làm thế nào?</a:t>
            </a:r>
            <a:endParaRPr/>
          </a:p>
        </p:txBody>
      </p:sp>
      <p:pic>
        <p:nvPicPr>
          <p:cNvPr descr="http://cis1.towson.edu/%7Ecssecinj/wp-content/uploads/encapsulation.JPG" id="337" name="Google Shape;337;p31"/>
          <p:cNvPicPr preferRelativeResize="0"/>
          <p:nvPr/>
        </p:nvPicPr>
        <p:blipFill rotWithShape="1">
          <a:blip r:embed="rId3">
            <a:alphaModFix/>
          </a:blip>
          <a:srcRect b="0" l="0" r="0" t="0"/>
          <a:stretch/>
        </p:blipFill>
        <p:spPr>
          <a:xfrm>
            <a:off x="3535082" y="3339614"/>
            <a:ext cx="4675664" cy="2894860"/>
          </a:xfrm>
          <a:prstGeom prst="rect">
            <a:avLst/>
          </a:prstGeom>
          <a:noFill/>
          <a:ln>
            <a:noFill/>
          </a:ln>
        </p:spPr>
      </p:pic>
    </p:spTree>
  </p:cSld>
  <p:clrMapOvr>
    <a:masterClrMapping/>
  </p:clrMapOvr>
  <p:transition advClick="0">
    <p:wheel spokes="1"/>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32"/>
          <p:cNvSpPr txBox="1"/>
          <p:nvPr>
            <p:ph type="title"/>
          </p:nvPr>
        </p:nvSpPr>
        <p:spPr>
          <a:xfrm>
            <a:off x="2057400" y="152400"/>
            <a:ext cx="8610600"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Thao tác với dữ liệu private</a:t>
            </a:r>
            <a:endParaRPr b="1" sz="4000"/>
          </a:p>
        </p:txBody>
      </p:sp>
      <p:sp>
        <p:nvSpPr>
          <p:cNvPr id="346" name="Google Shape;346;p32"/>
          <p:cNvSpPr txBox="1"/>
          <p:nvPr>
            <p:ph idx="1" type="body"/>
          </p:nvPr>
        </p:nvSpPr>
        <p:spPr>
          <a:xfrm>
            <a:off x="2209800" y="1109662"/>
            <a:ext cx="8153400" cy="5367338"/>
          </a:xfrm>
          <a:prstGeom prst="rect">
            <a:avLst/>
          </a:prstGeom>
          <a:noFill/>
          <a:ln>
            <a:noFill/>
          </a:ln>
        </p:spPr>
        <p:txBody>
          <a:bodyPr anchorCtr="0" anchor="t" bIns="45700" lIns="91425" spcFirstLastPara="1" rIns="91425" wrap="square" tIns="45700">
            <a:noAutofit/>
          </a:bodyPr>
          <a:lstStyle/>
          <a:p>
            <a:pPr indent="-228600" lvl="0" marL="228600" rtl="0" algn="just">
              <a:lnSpc>
                <a:spcPct val="120000"/>
              </a:lnSpc>
              <a:spcBef>
                <a:spcPts val="0"/>
              </a:spcBef>
              <a:spcAft>
                <a:spcPts val="0"/>
              </a:spcAft>
              <a:buClr>
                <a:schemeClr val="dk1"/>
              </a:buClr>
              <a:buSzPts val="2800"/>
              <a:buChar char="•"/>
            </a:pPr>
            <a:r>
              <a:rPr lang="en-US">
                <a:latin typeface="Arial"/>
                <a:ea typeface="Arial"/>
                <a:cs typeface="Arial"/>
                <a:sym typeface="Arial"/>
              </a:rPr>
              <a:t>Giả sự tại hàm main chúng ta muốn thao tác (truy vấn/thay đổi) với dữ liệu private (tử số, mẫu số)?</a:t>
            </a:r>
            <a:endParaRPr>
              <a:latin typeface="Arial"/>
              <a:ea typeface="Arial"/>
              <a:cs typeface="Arial"/>
              <a:sym typeface="Arial"/>
            </a:endParaRPr>
          </a:p>
        </p:txBody>
      </p:sp>
      <p:pic>
        <p:nvPicPr>
          <p:cNvPr descr="Screen Clipping" id="347" name="Google Shape;347;p32"/>
          <p:cNvPicPr preferRelativeResize="0"/>
          <p:nvPr/>
        </p:nvPicPr>
        <p:blipFill rotWithShape="1">
          <a:blip r:embed="rId3">
            <a:alphaModFix/>
          </a:blip>
          <a:srcRect b="0" l="0" r="0" t="0"/>
          <a:stretch/>
        </p:blipFill>
        <p:spPr>
          <a:xfrm>
            <a:off x="2362200" y="2895600"/>
            <a:ext cx="8135816" cy="3352800"/>
          </a:xfrm>
          <a:prstGeom prst="rect">
            <a:avLst/>
          </a:prstGeom>
          <a:noFill/>
          <a:ln>
            <a:noFill/>
          </a:ln>
        </p:spPr>
      </p:pic>
    </p:spTree>
  </p:cSld>
  <p:clrMapOvr>
    <a:masterClrMapping/>
  </p:clrMapOvr>
  <p:transition advClick="0">
    <p:wheel spokes="1"/>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3"/>
          <p:cNvSpPr txBox="1"/>
          <p:nvPr>
            <p:ph type="title"/>
          </p:nvPr>
        </p:nvSpPr>
        <p:spPr>
          <a:xfrm>
            <a:off x="2057400" y="152400"/>
            <a:ext cx="8610600"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Thao tác với dữ liệu private</a:t>
            </a:r>
            <a:endParaRPr b="1" sz="4000"/>
          </a:p>
        </p:txBody>
      </p:sp>
      <p:sp>
        <p:nvSpPr>
          <p:cNvPr id="356" name="Google Shape;356;p33"/>
          <p:cNvSpPr txBox="1"/>
          <p:nvPr>
            <p:ph idx="1" type="body"/>
          </p:nvPr>
        </p:nvSpPr>
        <p:spPr>
          <a:xfrm>
            <a:off x="2057400" y="694883"/>
            <a:ext cx="8153400" cy="719138"/>
          </a:xfrm>
          <a:prstGeom prst="rect">
            <a:avLst/>
          </a:prstGeom>
          <a:noFill/>
          <a:ln>
            <a:noFill/>
          </a:ln>
        </p:spPr>
        <p:txBody>
          <a:bodyPr anchorCtr="0" anchor="t" bIns="45700" lIns="91425" spcFirstLastPara="1" rIns="91425" wrap="square" tIns="45700">
            <a:noAutofit/>
          </a:bodyPr>
          <a:lstStyle/>
          <a:p>
            <a:pPr indent="-228600" lvl="0" marL="228600" rtl="0" algn="just">
              <a:lnSpc>
                <a:spcPct val="120000"/>
              </a:lnSpc>
              <a:spcBef>
                <a:spcPts val="0"/>
              </a:spcBef>
              <a:spcAft>
                <a:spcPts val="0"/>
              </a:spcAft>
              <a:buClr>
                <a:schemeClr val="dk1"/>
              </a:buClr>
              <a:buSzPts val="2800"/>
              <a:buChar char="•"/>
            </a:pPr>
            <a:r>
              <a:rPr lang="en-US">
                <a:latin typeface="Arial"/>
                <a:ea typeface="Arial"/>
                <a:cs typeface="Arial"/>
                <a:sym typeface="Arial"/>
              </a:rPr>
              <a:t>Định nghĩa các hàm get/set</a:t>
            </a:r>
            <a:endParaRPr>
              <a:latin typeface="Arial"/>
              <a:ea typeface="Arial"/>
              <a:cs typeface="Arial"/>
              <a:sym typeface="Arial"/>
            </a:endParaRPr>
          </a:p>
        </p:txBody>
      </p:sp>
      <p:pic>
        <p:nvPicPr>
          <p:cNvPr descr="Screen Clipping" id="357" name="Google Shape;357;p33"/>
          <p:cNvPicPr preferRelativeResize="0"/>
          <p:nvPr/>
        </p:nvPicPr>
        <p:blipFill rotWithShape="1">
          <a:blip r:embed="rId3">
            <a:alphaModFix/>
          </a:blip>
          <a:srcRect b="0" l="0" r="0" t="0"/>
          <a:stretch/>
        </p:blipFill>
        <p:spPr>
          <a:xfrm>
            <a:off x="3733801" y="1261621"/>
            <a:ext cx="3356487" cy="5170346"/>
          </a:xfrm>
          <a:prstGeom prst="rect">
            <a:avLst/>
          </a:prstGeom>
          <a:noFill/>
          <a:ln>
            <a:noFill/>
          </a:ln>
        </p:spPr>
      </p:pic>
    </p:spTree>
  </p:cSld>
  <p:clrMapOvr>
    <a:masterClrMapping/>
  </p:clrMapOvr>
  <p:transition advClick="0">
    <p:wheel spokes="1"/>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4"/>
          <p:cNvSpPr txBox="1"/>
          <p:nvPr>
            <p:ph type="title"/>
          </p:nvPr>
        </p:nvSpPr>
        <p:spPr>
          <a:xfrm>
            <a:off x="2057400" y="152400"/>
            <a:ext cx="8610600"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Thao tác với dữ liệu private</a:t>
            </a:r>
            <a:endParaRPr b="1" sz="4000"/>
          </a:p>
        </p:txBody>
      </p:sp>
      <p:sp>
        <p:nvSpPr>
          <p:cNvPr id="366" name="Google Shape;366;p34"/>
          <p:cNvSpPr txBox="1"/>
          <p:nvPr>
            <p:ph idx="1" type="body"/>
          </p:nvPr>
        </p:nvSpPr>
        <p:spPr>
          <a:xfrm>
            <a:off x="2057400" y="711388"/>
            <a:ext cx="8153400" cy="1100138"/>
          </a:xfrm>
          <a:prstGeom prst="rect">
            <a:avLst/>
          </a:prstGeom>
          <a:noFill/>
          <a:ln>
            <a:noFill/>
          </a:ln>
        </p:spPr>
        <p:txBody>
          <a:bodyPr anchorCtr="0" anchor="t" bIns="45700" lIns="91425" spcFirstLastPara="1" rIns="91425" wrap="square" tIns="45700">
            <a:noAutofit/>
          </a:bodyPr>
          <a:lstStyle/>
          <a:p>
            <a:pPr indent="-228600" lvl="0" marL="228600" rtl="0" algn="just">
              <a:lnSpc>
                <a:spcPct val="120000"/>
              </a:lnSpc>
              <a:spcBef>
                <a:spcPts val="0"/>
              </a:spcBef>
              <a:spcAft>
                <a:spcPts val="0"/>
              </a:spcAft>
              <a:buClr>
                <a:schemeClr val="dk1"/>
              </a:buClr>
              <a:buSzPts val="2800"/>
              <a:buChar char="•"/>
            </a:pPr>
            <a:r>
              <a:rPr lang="en-US">
                <a:latin typeface="Arial"/>
                <a:ea typeface="Arial"/>
                <a:cs typeface="Arial"/>
                <a:sym typeface="Arial"/>
              </a:rPr>
              <a:t>Properties get/set</a:t>
            </a:r>
            <a:endParaRPr>
              <a:latin typeface="Arial"/>
              <a:ea typeface="Arial"/>
              <a:cs typeface="Arial"/>
              <a:sym typeface="Arial"/>
            </a:endParaRPr>
          </a:p>
        </p:txBody>
      </p:sp>
      <p:pic>
        <p:nvPicPr>
          <p:cNvPr descr="Screen Clipping" id="367" name="Google Shape;367;p34"/>
          <p:cNvPicPr preferRelativeResize="0"/>
          <p:nvPr/>
        </p:nvPicPr>
        <p:blipFill rotWithShape="1">
          <a:blip r:embed="rId3">
            <a:alphaModFix/>
          </a:blip>
          <a:srcRect b="0" l="0" r="0" t="0"/>
          <a:stretch/>
        </p:blipFill>
        <p:spPr>
          <a:xfrm>
            <a:off x="4009534" y="1261457"/>
            <a:ext cx="3352800" cy="5093843"/>
          </a:xfrm>
          <a:prstGeom prst="rect">
            <a:avLst/>
          </a:prstGeom>
          <a:noFill/>
          <a:ln>
            <a:noFill/>
          </a:ln>
        </p:spPr>
      </p:pic>
    </p:spTree>
  </p:cSld>
  <p:clrMapOvr>
    <a:masterClrMapping/>
  </p:clrMapOvr>
  <p:transition advClick="0">
    <p:wheel spokes="1"/>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35"/>
          <p:cNvSpPr txBox="1"/>
          <p:nvPr>
            <p:ph type="title"/>
          </p:nvPr>
        </p:nvSpPr>
        <p:spPr>
          <a:xfrm>
            <a:off x="2057400" y="152400"/>
            <a:ext cx="8610600"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Thuộc tính (property)</a:t>
            </a:r>
            <a:endParaRPr b="1" sz="4000"/>
          </a:p>
        </p:txBody>
      </p:sp>
      <p:sp>
        <p:nvSpPr>
          <p:cNvPr id="373" name="Google Shape;373;p35"/>
          <p:cNvSpPr txBox="1"/>
          <p:nvPr>
            <p:ph idx="1" type="body"/>
          </p:nvPr>
        </p:nvSpPr>
        <p:spPr>
          <a:xfrm>
            <a:off x="2209800" y="1109662"/>
            <a:ext cx="8153400" cy="5214938"/>
          </a:xfrm>
          <a:prstGeom prst="rect">
            <a:avLst/>
          </a:prstGeom>
          <a:noFill/>
          <a:ln>
            <a:noFill/>
          </a:ln>
        </p:spPr>
        <p:txBody>
          <a:bodyPr anchorCtr="0" anchor="t" bIns="45700" lIns="91425" spcFirstLastPara="1" rIns="91425" wrap="square" tIns="45700">
            <a:noAutofit/>
          </a:bodyPr>
          <a:lstStyle/>
          <a:p>
            <a:pPr indent="-228600" lvl="0" marL="228600" rtl="0" algn="just">
              <a:lnSpc>
                <a:spcPct val="120000"/>
              </a:lnSpc>
              <a:spcBef>
                <a:spcPts val="0"/>
              </a:spcBef>
              <a:spcAft>
                <a:spcPts val="0"/>
              </a:spcAft>
              <a:buClr>
                <a:schemeClr val="dk1"/>
              </a:buClr>
              <a:buSzPts val="2800"/>
              <a:buChar char="•"/>
            </a:pPr>
            <a:r>
              <a:rPr lang="en-US">
                <a:latin typeface="Arial"/>
                <a:ea typeface="Arial"/>
                <a:cs typeface="Arial"/>
                <a:sym typeface="Arial"/>
              </a:rPr>
              <a:t>Thuộc tính cho phép tạo ra các </a:t>
            </a:r>
            <a:r>
              <a:rPr lang="en-US">
                <a:solidFill>
                  <a:srgbClr val="0000FF"/>
                </a:solidFill>
                <a:latin typeface="Arial"/>
                <a:ea typeface="Arial"/>
                <a:cs typeface="Arial"/>
                <a:sym typeface="Arial"/>
              </a:rPr>
              <a:t>field read-only, write-only</a:t>
            </a:r>
            <a:r>
              <a:rPr lang="en-US">
                <a:latin typeface="Arial"/>
                <a:ea typeface="Arial"/>
                <a:cs typeface="Arial"/>
                <a:sym typeface="Arial"/>
              </a:rPr>
              <a:t>. Thuộc tính cho phép tạo ra các field “ảo” với “bên ngoài”</a:t>
            </a:r>
            <a:endParaRPr>
              <a:latin typeface="Arial"/>
              <a:ea typeface="Arial"/>
              <a:cs typeface="Arial"/>
              <a:sym typeface="Arial"/>
            </a:endParaRPr>
          </a:p>
        </p:txBody>
      </p:sp>
      <p:pic>
        <p:nvPicPr>
          <p:cNvPr id="374" name="Google Shape;374;p35"/>
          <p:cNvPicPr preferRelativeResize="0"/>
          <p:nvPr/>
        </p:nvPicPr>
        <p:blipFill rotWithShape="1">
          <a:blip r:embed="rId3">
            <a:alphaModFix/>
          </a:blip>
          <a:srcRect b="0" l="0" r="0" t="0"/>
          <a:stretch/>
        </p:blipFill>
        <p:spPr>
          <a:xfrm>
            <a:off x="2057400" y="2638369"/>
            <a:ext cx="8610600" cy="3686231"/>
          </a:xfrm>
          <a:prstGeom prst="rect">
            <a:avLst/>
          </a:prstGeom>
          <a:noFill/>
          <a:ln>
            <a:noFill/>
          </a:ln>
        </p:spPr>
      </p:pic>
    </p:spTree>
  </p:cSld>
  <p:clrMapOvr>
    <a:masterClrMapping/>
  </p:clrMapOvr>
  <p:transition advClick="0">
    <p:wheel spokes="1"/>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36"/>
          <p:cNvSpPr txBox="1"/>
          <p:nvPr>
            <p:ph type="title"/>
          </p:nvPr>
        </p:nvSpPr>
        <p:spPr>
          <a:xfrm>
            <a:off x="2057400" y="152400"/>
            <a:ext cx="8610600"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Thuộc tính (property)</a:t>
            </a:r>
            <a:endParaRPr b="1" sz="4000"/>
          </a:p>
        </p:txBody>
      </p:sp>
      <p:sp>
        <p:nvSpPr>
          <p:cNvPr id="383" name="Google Shape;383;p36"/>
          <p:cNvSpPr txBox="1"/>
          <p:nvPr>
            <p:ph idx="1" type="body"/>
          </p:nvPr>
        </p:nvSpPr>
        <p:spPr>
          <a:xfrm>
            <a:off x="2057400" y="666603"/>
            <a:ext cx="8153400" cy="5214938"/>
          </a:xfrm>
          <a:prstGeom prst="rect">
            <a:avLst/>
          </a:prstGeom>
          <a:noFill/>
          <a:ln>
            <a:noFill/>
          </a:ln>
        </p:spPr>
        <p:txBody>
          <a:bodyPr anchorCtr="0" anchor="t" bIns="45700" lIns="91425" spcFirstLastPara="1" rIns="91425" wrap="square" tIns="45700">
            <a:noAutofit/>
          </a:bodyPr>
          <a:lstStyle/>
          <a:p>
            <a:pPr indent="-228600" lvl="0" marL="228600" rtl="0" algn="just">
              <a:lnSpc>
                <a:spcPct val="120000"/>
              </a:lnSpc>
              <a:spcBef>
                <a:spcPts val="0"/>
              </a:spcBef>
              <a:spcAft>
                <a:spcPts val="0"/>
              </a:spcAft>
              <a:buClr>
                <a:schemeClr val="dk1"/>
              </a:buClr>
              <a:buSzPts val="2800"/>
              <a:buChar char="•"/>
            </a:pPr>
            <a:r>
              <a:rPr lang="en-US">
                <a:latin typeface="Arial"/>
                <a:ea typeface="Arial"/>
                <a:cs typeface="Arial"/>
                <a:sym typeface="Arial"/>
              </a:rPr>
              <a:t>Cho phép “filter” các giá trị được ghi vào field mà không phải dùng “cơ chế” hàm set_xxx như C++. </a:t>
            </a:r>
            <a:endParaRPr/>
          </a:p>
        </p:txBody>
      </p:sp>
      <p:pic>
        <p:nvPicPr>
          <p:cNvPr id="384" name="Google Shape;384;p36"/>
          <p:cNvPicPr preferRelativeResize="0"/>
          <p:nvPr/>
        </p:nvPicPr>
        <p:blipFill rotWithShape="1">
          <a:blip r:embed="rId3">
            <a:alphaModFix/>
          </a:blip>
          <a:srcRect b="0" l="0" r="0" t="0"/>
          <a:stretch/>
        </p:blipFill>
        <p:spPr>
          <a:xfrm>
            <a:off x="3581400" y="1612779"/>
            <a:ext cx="6553200" cy="4332393"/>
          </a:xfrm>
          <a:prstGeom prst="rect">
            <a:avLst/>
          </a:prstGeom>
          <a:noFill/>
          <a:ln>
            <a:noFill/>
          </a:ln>
        </p:spPr>
      </p:pic>
    </p:spTree>
  </p:cSld>
  <p:clrMapOvr>
    <a:masterClrMapping/>
  </p:clrMapOvr>
  <p:transition advClick="0">
    <p:wheel spokes="1"/>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7"/>
          <p:cNvSpPr txBox="1"/>
          <p:nvPr>
            <p:ph type="title"/>
          </p:nvPr>
        </p:nvSpPr>
        <p:spPr>
          <a:xfrm>
            <a:off x="2057400" y="152400"/>
            <a:ext cx="8610600"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Thành viên tĩnh (static)</a:t>
            </a:r>
            <a:endParaRPr b="1" sz="4000"/>
          </a:p>
        </p:txBody>
      </p:sp>
      <p:sp>
        <p:nvSpPr>
          <p:cNvPr id="390" name="Google Shape;390;p37"/>
          <p:cNvSpPr txBox="1"/>
          <p:nvPr>
            <p:ph idx="1" type="body"/>
          </p:nvPr>
        </p:nvSpPr>
        <p:spPr>
          <a:xfrm>
            <a:off x="2209800" y="1109662"/>
            <a:ext cx="8153400" cy="5214938"/>
          </a:xfrm>
          <a:prstGeom prst="rect">
            <a:avLst/>
          </a:prstGeom>
          <a:noFill/>
          <a:ln>
            <a:noFill/>
          </a:ln>
        </p:spPr>
        <p:txBody>
          <a:bodyPr anchorCtr="0" anchor="t" bIns="45700" lIns="91425" spcFirstLastPara="1" rIns="91425" wrap="square" tIns="45700">
            <a:noAutofit/>
          </a:bodyPr>
          <a:lstStyle/>
          <a:p>
            <a:pPr indent="-228600" lvl="0" marL="228600" rtl="0" algn="just">
              <a:lnSpc>
                <a:spcPct val="120000"/>
              </a:lnSpc>
              <a:spcBef>
                <a:spcPts val="0"/>
              </a:spcBef>
              <a:spcAft>
                <a:spcPts val="0"/>
              </a:spcAft>
              <a:buClr>
                <a:schemeClr val="dk1"/>
              </a:buClr>
              <a:buSzPts val="2800"/>
              <a:buChar char="•"/>
            </a:pPr>
            <a:r>
              <a:rPr lang="en-US">
                <a:latin typeface="Arial"/>
                <a:ea typeface="Arial"/>
                <a:cs typeface="Arial"/>
                <a:sym typeface="Arial"/>
              </a:rPr>
              <a:t>Đối với class, </a:t>
            </a:r>
            <a:r>
              <a:rPr lang="en-US">
                <a:solidFill>
                  <a:srgbClr val="0000FF"/>
                </a:solidFill>
                <a:latin typeface="Arial"/>
                <a:ea typeface="Arial"/>
                <a:cs typeface="Arial"/>
                <a:sym typeface="Arial"/>
              </a:rPr>
              <a:t>static</a:t>
            </a:r>
            <a:r>
              <a:rPr lang="en-US">
                <a:latin typeface="Arial"/>
                <a:ea typeface="Arial"/>
                <a:cs typeface="Arial"/>
                <a:sym typeface="Arial"/>
              </a:rPr>
              <a:t> dùng để khai báo thành viên dữ liệu </a:t>
            </a:r>
            <a:r>
              <a:rPr lang="en-US">
                <a:solidFill>
                  <a:srgbClr val="0000FF"/>
                </a:solidFill>
                <a:latin typeface="Arial"/>
                <a:ea typeface="Arial"/>
                <a:cs typeface="Arial"/>
                <a:sym typeface="Arial"/>
              </a:rPr>
              <a:t>dùng chung </a:t>
            </a:r>
            <a:r>
              <a:rPr lang="en-US">
                <a:latin typeface="Arial"/>
                <a:ea typeface="Arial"/>
                <a:cs typeface="Arial"/>
                <a:sym typeface="Arial"/>
              </a:rPr>
              <a:t>cho mọi thể hiện của lớp:</a:t>
            </a:r>
            <a:endParaRPr/>
          </a:p>
          <a:p>
            <a:pPr indent="-228600" lvl="0" marL="228600" rtl="0" algn="just">
              <a:lnSpc>
                <a:spcPct val="120000"/>
              </a:lnSpc>
              <a:spcBef>
                <a:spcPts val="600"/>
              </a:spcBef>
              <a:spcAft>
                <a:spcPts val="0"/>
              </a:spcAft>
              <a:buClr>
                <a:srgbClr val="FF0000"/>
              </a:buClr>
              <a:buSzPts val="2800"/>
              <a:buChar char="•"/>
            </a:pPr>
            <a:r>
              <a:rPr lang="en-US">
                <a:solidFill>
                  <a:srgbClr val="FF0000"/>
                </a:solidFill>
                <a:latin typeface="Arial"/>
                <a:ea typeface="Arial"/>
                <a:cs typeface="Arial"/>
                <a:sym typeface="Arial"/>
              </a:rPr>
              <a:t>Một bản duy nhất</a:t>
            </a:r>
            <a:r>
              <a:rPr lang="en-US">
                <a:latin typeface="Arial"/>
                <a:ea typeface="Arial"/>
                <a:cs typeface="Arial"/>
                <a:sym typeface="Arial"/>
              </a:rPr>
              <a:t> tồn tại trong suốt quá trình chạy của chương trình.</a:t>
            </a:r>
            <a:endParaRPr/>
          </a:p>
          <a:p>
            <a:pPr indent="-228600" lvl="0" marL="228600" rtl="0" algn="just">
              <a:lnSpc>
                <a:spcPct val="120000"/>
              </a:lnSpc>
              <a:spcBef>
                <a:spcPts val="600"/>
              </a:spcBef>
              <a:spcAft>
                <a:spcPts val="0"/>
              </a:spcAft>
              <a:buClr>
                <a:schemeClr val="dk1"/>
              </a:buClr>
              <a:buSzPts val="2800"/>
              <a:buChar char="•"/>
            </a:pPr>
            <a:r>
              <a:rPr lang="en-US">
                <a:latin typeface="Arial"/>
                <a:ea typeface="Arial"/>
                <a:cs typeface="Arial"/>
                <a:sym typeface="Arial"/>
              </a:rPr>
              <a:t>Dùng chung cho tất cả các thể hiện của lớp. Bất kể lớp đó có bao nhiêu thể hiện.</a:t>
            </a:r>
            <a:endParaRPr/>
          </a:p>
        </p:txBody>
      </p:sp>
    </p:spTree>
  </p:cSld>
  <p:clrMapOvr>
    <a:masterClrMapping/>
  </p:clrMapOvr>
  <p:transition advClick="0">
    <p:wheel spokes="1"/>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38"/>
          <p:cNvSpPr txBox="1"/>
          <p:nvPr>
            <p:ph type="title"/>
          </p:nvPr>
        </p:nvSpPr>
        <p:spPr>
          <a:xfrm>
            <a:off x="2057400" y="152400"/>
            <a:ext cx="8610600"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Thành viên tĩnh (static)</a:t>
            </a:r>
            <a:endParaRPr b="1" sz="4000"/>
          </a:p>
        </p:txBody>
      </p:sp>
      <p:sp>
        <p:nvSpPr>
          <p:cNvPr id="396" name="Google Shape;396;p38"/>
          <p:cNvSpPr txBox="1"/>
          <p:nvPr>
            <p:ph idx="1" type="body"/>
          </p:nvPr>
        </p:nvSpPr>
        <p:spPr>
          <a:xfrm>
            <a:off x="2209800" y="1109662"/>
            <a:ext cx="8153400" cy="5214938"/>
          </a:xfrm>
          <a:prstGeom prst="rect">
            <a:avLst/>
          </a:prstGeom>
          <a:noFill/>
          <a:ln>
            <a:noFill/>
          </a:ln>
        </p:spPr>
        <p:txBody>
          <a:bodyPr anchorCtr="0" anchor="t" bIns="45700" lIns="91425" spcFirstLastPara="1" rIns="91425" wrap="square" tIns="45700">
            <a:noAutofit/>
          </a:bodyPr>
          <a:lstStyle/>
          <a:p>
            <a:pPr indent="-228600" lvl="0" marL="228600" rtl="0" algn="just">
              <a:lnSpc>
                <a:spcPct val="120000"/>
              </a:lnSpc>
              <a:spcBef>
                <a:spcPts val="0"/>
              </a:spcBef>
              <a:spcAft>
                <a:spcPts val="0"/>
              </a:spcAft>
              <a:buClr>
                <a:srgbClr val="0000FF"/>
              </a:buClr>
              <a:buSzPts val="2800"/>
              <a:buChar char="•"/>
            </a:pPr>
            <a:r>
              <a:rPr lang="en-US">
                <a:solidFill>
                  <a:srgbClr val="0000FF"/>
                </a:solidFill>
                <a:latin typeface="Arial"/>
                <a:ea typeface="Arial"/>
                <a:cs typeface="Arial"/>
                <a:sym typeface="Arial"/>
              </a:rPr>
              <a:t>Thành viên tĩnh</a:t>
            </a:r>
            <a:r>
              <a:rPr lang="en-US">
                <a:latin typeface="Arial"/>
                <a:ea typeface="Arial"/>
                <a:cs typeface="Arial"/>
                <a:sym typeface="Arial"/>
              </a:rPr>
              <a:t> được xem như một phần của lớp.</a:t>
            </a:r>
            <a:endParaRPr/>
          </a:p>
          <a:p>
            <a:pPr indent="-228600" lvl="0" marL="228600" rtl="0" algn="just">
              <a:lnSpc>
                <a:spcPct val="120000"/>
              </a:lnSpc>
              <a:spcBef>
                <a:spcPts val="600"/>
              </a:spcBef>
              <a:spcAft>
                <a:spcPts val="0"/>
              </a:spcAft>
              <a:buClr>
                <a:schemeClr val="dk1"/>
              </a:buClr>
              <a:buSzPts val="2800"/>
              <a:buChar char="•"/>
            </a:pPr>
            <a:r>
              <a:rPr lang="en-US">
                <a:latin typeface="Arial"/>
                <a:ea typeface="Arial"/>
                <a:cs typeface="Arial"/>
                <a:sym typeface="Arial"/>
              </a:rPr>
              <a:t>Có thể truy cập đến thành viên tĩnh của một lớp thông qua tên lớp</a:t>
            </a:r>
            <a:endParaRPr/>
          </a:p>
          <a:p>
            <a:pPr indent="-228600" lvl="0" marL="228600" rtl="0" algn="just">
              <a:lnSpc>
                <a:spcPct val="120000"/>
              </a:lnSpc>
              <a:spcBef>
                <a:spcPts val="600"/>
              </a:spcBef>
              <a:spcAft>
                <a:spcPts val="0"/>
              </a:spcAft>
              <a:buClr>
                <a:schemeClr val="dk1"/>
              </a:buClr>
              <a:buSzPts val="2800"/>
              <a:buChar char="•"/>
            </a:pPr>
            <a:r>
              <a:rPr lang="en-US">
                <a:latin typeface="Arial"/>
                <a:ea typeface="Arial"/>
                <a:cs typeface="Arial"/>
                <a:sym typeface="Arial"/>
              </a:rPr>
              <a:t>C# không cho phép truy cập đến các phương thức tĩnh và các biến thành viên tĩnh thông qua một thể hiện.</a:t>
            </a:r>
            <a:endParaRPr/>
          </a:p>
          <a:p>
            <a:pPr indent="-228600" lvl="0" marL="228600" rtl="0" algn="just">
              <a:lnSpc>
                <a:spcPct val="120000"/>
              </a:lnSpc>
              <a:spcBef>
                <a:spcPts val="600"/>
              </a:spcBef>
              <a:spcAft>
                <a:spcPts val="0"/>
              </a:spcAft>
              <a:buClr>
                <a:schemeClr val="dk1"/>
              </a:buClr>
              <a:buSzPts val="2800"/>
              <a:buChar char="•"/>
            </a:pPr>
            <a:r>
              <a:rPr lang="en-US">
                <a:latin typeface="Arial"/>
                <a:ea typeface="Arial"/>
                <a:cs typeface="Arial"/>
                <a:sym typeface="Arial"/>
              </a:rPr>
              <a:t>Phương thức tĩnh hoạt động ít nhiều giống như phương thức toàn cục</a:t>
            </a:r>
            <a:endParaRPr>
              <a:latin typeface="Arial"/>
              <a:ea typeface="Arial"/>
              <a:cs typeface="Arial"/>
              <a:sym typeface="Arial"/>
            </a:endParaRPr>
          </a:p>
        </p:txBody>
      </p:sp>
    </p:spTree>
  </p:cSld>
  <p:clrMapOvr>
    <a:masterClrMapping/>
  </p:clrMapOvr>
  <p:transition advClick="0">
    <p:wheel spokes="1"/>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9"/>
          <p:cNvSpPr txBox="1"/>
          <p:nvPr>
            <p:ph type="title"/>
          </p:nvPr>
        </p:nvSpPr>
        <p:spPr>
          <a:xfrm>
            <a:off x="2057400" y="152400"/>
            <a:ext cx="8610600"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Đối tượng là thành phần của lớp</a:t>
            </a:r>
            <a:endParaRPr b="1" sz="4000"/>
          </a:p>
        </p:txBody>
      </p:sp>
      <p:sp>
        <p:nvSpPr>
          <p:cNvPr id="402" name="Google Shape;402;p39"/>
          <p:cNvSpPr txBox="1"/>
          <p:nvPr>
            <p:ph idx="1" type="body"/>
          </p:nvPr>
        </p:nvSpPr>
        <p:spPr>
          <a:xfrm>
            <a:off x="2209800" y="1109662"/>
            <a:ext cx="8153400" cy="5214938"/>
          </a:xfrm>
          <a:prstGeom prst="rect">
            <a:avLst/>
          </a:prstGeom>
          <a:noFill/>
          <a:ln>
            <a:noFill/>
          </a:ln>
        </p:spPr>
        <p:txBody>
          <a:bodyPr anchorCtr="0" anchor="t" bIns="45700" lIns="91425" spcFirstLastPara="1" rIns="91425" wrap="square" tIns="45700">
            <a:noAutofit/>
          </a:bodyPr>
          <a:lstStyle/>
          <a:p>
            <a:pPr indent="-228600" lvl="0" marL="228600" rtl="0" algn="just">
              <a:lnSpc>
                <a:spcPct val="120000"/>
              </a:lnSpc>
              <a:spcBef>
                <a:spcPts val="0"/>
              </a:spcBef>
              <a:spcAft>
                <a:spcPts val="0"/>
              </a:spcAft>
              <a:buClr>
                <a:schemeClr val="dk1"/>
              </a:buClr>
              <a:buSzPts val="2800"/>
              <a:buChar char="•"/>
            </a:pPr>
            <a:r>
              <a:rPr lang="en-US">
                <a:latin typeface="Arial"/>
                <a:ea typeface="Arial"/>
                <a:cs typeface="Arial"/>
                <a:sym typeface="Arial"/>
              </a:rPr>
              <a:t>Đối tượng có thể là thành phần của đối tượng khác.</a:t>
            </a:r>
            <a:endParaRPr>
              <a:latin typeface="Arial"/>
              <a:ea typeface="Arial"/>
              <a:cs typeface="Arial"/>
              <a:sym typeface="Arial"/>
            </a:endParaRPr>
          </a:p>
        </p:txBody>
      </p:sp>
      <p:pic>
        <p:nvPicPr>
          <p:cNvPr descr="http://lh3.ggpht.com/_aUOgqE3fGXc/Sh35Y1ga0lI/AAAAAAAAAas/9FnQ1sRJObY/image_thumb%5B2%5D.png?imgmax=800" id="403" name="Google Shape;403;p39"/>
          <p:cNvPicPr preferRelativeResize="0"/>
          <p:nvPr/>
        </p:nvPicPr>
        <p:blipFill rotWithShape="1">
          <a:blip r:embed="rId3">
            <a:alphaModFix/>
          </a:blip>
          <a:srcRect b="0" l="0" r="0" t="0"/>
          <a:stretch/>
        </p:blipFill>
        <p:spPr>
          <a:xfrm>
            <a:off x="3657600" y="1828801"/>
            <a:ext cx="5867400" cy="4823043"/>
          </a:xfrm>
          <a:prstGeom prst="rect">
            <a:avLst/>
          </a:prstGeom>
          <a:noFill/>
          <a:ln>
            <a:noFill/>
          </a:ln>
        </p:spPr>
      </p:pic>
    </p:spTree>
  </p:cSld>
  <p:clrMapOvr>
    <a:masterClrMapping/>
  </p:clrMapOvr>
  <p:transition advClick="0">
    <p:wheel spokes="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4"/>
          <p:cNvSpPr txBox="1"/>
          <p:nvPr>
            <p:ph type="title"/>
          </p:nvPr>
        </p:nvSpPr>
        <p:spPr>
          <a:xfrm>
            <a:off x="2057401" y="152400"/>
            <a:ext cx="8610599"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Lớp đối tượng</a:t>
            </a:r>
            <a:endParaRPr b="1" sz="4000"/>
          </a:p>
        </p:txBody>
      </p:sp>
      <p:sp>
        <p:nvSpPr>
          <p:cNvPr id="78" name="Google Shape;78;p4"/>
          <p:cNvSpPr txBox="1"/>
          <p:nvPr>
            <p:ph idx="1" type="body"/>
          </p:nvPr>
        </p:nvSpPr>
        <p:spPr>
          <a:xfrm>
            <a:off x="2209800" y="1143000"/>
            <a:ext cx="8229600" cy="5214938"/>
          </a:xfrm>
          <a:prstGeom prst="rect">
            <a:avLst/>
          </a:prstGeom>
          <a:noFill/>
          <a:ln>
            <a:noFill/>
          </a:ln>
        </p:spPr>
        <p:txBody>
          <a:bodyPr anchorCtr="0" anchor="t" bIns="45700" lIns="91425" spcFirstLastPara="1" rIns="91425" wrap="square" tIns="45700">
            <a:noAutofit/>
          </a:bodyPr>
          <a:lstStyle/>
          <a:p>
            <a:pPr indent="-228600" lvl="0" marL="228600" rtl="0" algn="just">
              <a:lnSpc>
                <a:spcPct val="120000"/>
              </a:lnSpc>
              <a:spcBef>
                <a:spcPts val="0"/>
              </a:spcBef>
              <a:spcAft>
                <a:spcPts val="0"/>
              </a:spcAft>
              <a:buClr>
                <a:schemeClr val="dk1"/>
              </a:buClr>
              <a:buSzPts val="2800"/>
              <a:buChar char="•"/>
            </a:pPr>
            <a:r>
              <a:rPr lang="en-US">
                <a:latin typeface="Arial"/>
                <a:ea typeface="Arial"/>
                <a:cs typeface="Arial"/>
                <a:sym typeface="Arial"/>
              </a:rPr>
              <a:t>Lớp là một mô tả trừu tượng của nhóm các đối tượng </a:t>
            </a:r>
            <a:r>
              <a:rPr lang="en-US">
                <a:solidFill>
                  <a:srgbClr val="0000FF"/>
                </a:solidFill>
                <a:latin typeface="Arial"/>
                <a:ea typeface="Arial"/>
                <a:cs typeface="Arial"/>
                <a:sym typeface="Arial"/>
              </a:rPr>
              <a:t>cùng bản chất</a:t>
            </a:r>
            <a:r>
              <a:rPr lang="en-US">
                <a:latin typeface="Arial"/>
                <a:ea typeface="Arial"/>
                <a:cs typeface="Arial"/>
                <a:sym typeface="Arial"/>
              </a:rPr>
              <a:t>, ngược lại mỗi một đối tượng là một thể hiện cụ thể cho những mô tả trừu tượng đó.</a:t>
            </a:r>
            <a:endParaRPr/>
          </a:p>
        </p:txBody>
      </p:sp>
      <p:pic>
        <p:nvPicPr>
          <p:cNvPr descr="http://www.webbasedprogramming.com/Java-Unleashed-Second-Edition/f2-1.gif" id="79" name="Google Shape;79;p4"/>
          <p:cNvPicPr preferRelativeResize="0"/>
          <p:nvPr/>
        </p:nvPicPr>
        <p:blipFill rotWithShape="1">
          <a:blip r:embed="rId3">
            <a:alphaModFix/>
          </a:blip>
          <a:srcRect b="0" l="0" r="0" t="0"/>
          <a:stretch/>
        </p:blipFill>
        <p:spPr>
          <a:xfrm>
            <a:off x="5553173" y="3158707"/>
            <a:ext cx="4343400" cy="3199231"/>
          </a:xfrm>
          <a:prstGeom prst="rect">
            <a:avLst/>
          </a:prstGeom>
          <a:noFill/>
          <a:ln>
            <a:noFill/>
          </a:ln>
        </p:spPr>
      </p:pic>
      <p:pic>
        <p:nvPicPr>
          <p:cNvPr descr="http://4.bp.blogspot.com/-CjvplS4n_6Q/TuY1Tj1F6UI/AAAAAAAAARA/28Kx8inMHB8/s400/object+class+car+example+abstraction.png" id="80" name="Google Shape;80;p4"/>
          <p:cNvPicPr preferRelativeResize="0"/>
          <p:nvPr/>
        </p:nvPicPr>
        <p:blipFill rotWithShape="1">
          <a:blip r:embed="rId4">
            <a:alphaModFix/>
          </a:blip>
          <a:srcRect b="0" l="0" r="0" t="0"/>
          <a:stretch/>
        </p:blipFill>
        <p:spPr>
          <a:xfrm>
            <a:off x="2581373" y="3462337"/>
            <a:ext cx="2650536" cy="2667000"/>
          </a:xfrm>
          <a:prstGeom prst="rect">
            <a:avLst/>
          </a:prstGeom>
          <a:noFill/>
          <a:ln>
            <a:noFill/>
          </a:ln>
        </p:spPr>
      </p:pic>
    </p:spTree>
  </p:cSld>
  <p:clrMapOvr>
    <a:masterClrMapping/>
  </p:clrMapOvr>
  <p:transition advClick="0">
    <p:wheel spokes="1"/>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40"/>
          <p:cNvSpPr txBox="1"/>
          <p:nvPr>
            <p:ph type="title"/>
          </p:nvPr>
        </p:nvSpPr>
        <p:spPr>
          <a:xfrm>
            <a:off x="2057400" y="152400"/>
            <a:ext cx="8610600"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Arial"/>
              <a:buNone/>
            </a:pPr>
            <a:r>
              <a:rPr b="1" lang="en-US" sz="3600"/>
              <a:t>Đối tượng là thành phần của mảng</a:t>
            </a:r>
            <a:endParaRPr b="1" sz="3600"/>
          </a:p>
        </p:txBody>
      </p:sp>
      <p:pic>
        <p:nvPicPr>
          <p:cNvPr descr="http://i.stack.imgur.com/DYnYx.png" id="409" name="Google Shape;409;p40"/>
          <p:cNvPicPr preferRelativeResize="0"/>
          <p:nvPr/>
        </p:nvPicPr>
        <p:blipFill rotWithShape="1">
          <a:blip r:embed="rId3">
            <a:alphaModFix/>
          </a:blip>
          <a:srcRect b="0" l="0" r="0" t="0"/>
          <a:stretch/>
        </p:blipFill>
        <p:spPr>
          <a:xfrm>
            <a:off x="2286000" y="1524001"/>
            <a:ext cx="8001000" cy="4229101"/>
          </a:xfrm>
          <a:prstGeom prst="rect">
            <a:avLst/>
          </a:prstGeom>
          <a:noFill/>
          <a:ln>
            <a:noFill/>
          </a:ln>
        </p:spPr>
      </p:pic>
    </p:spTree>
  </p:cSld>
  <p:clrMapOvr>
    <a:masterClrMapping/>
  </p:clrMapOvr>
  <p:transition advClick="0">
    <p:wheel spokes="1"/>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41"/>
          <p:cNvSpPr txBox="1"/>
          <p:nvPr>
            <p:ph type="title"/>
          </p:nvPr>
        </p:nvSpPr>
        <p:spPr>
          <a:xfrm>
            <a:off x="1981201" y="152400"/>
            <a:ext cx="8686799" cy="71813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Q &amp; A</a:t>
            </a:r>
            <a:endParaRPr/>
          </a:p>
        </p:txBody>
      </p:sp>
      <p:grpSp>
        <p:nvGrpSpPr>
          <p:cNvPr id="418" name="Google Shape;418;p41"/>
          <p:cNvGrpSpPr/>
          <p:nvPr/>
        </p:nvGrpSpPr>
        <p:grpSpPr>
          <a:xfrm>
            <a:off x="4062640" y="1143000"/>
            <a:ext cx="4471760" cy="5486400"/>
            <a:chOff x="2208" y="768"/>
            <a:chExt cx="1170" cy="2517"/>
          </a:xfrm>
        </p:grpSpPr>
        <p:sp>
          <p:nvSpPr>
            <p:cNvPr id="419" name="Google Shape;419;p41"/>
            <p:cNvSpPr/>
            <p:nvPr/>
          </p:nvSpPr>
          <p:spPr>
            <a:xfrm>
              <a:off x="2208" y="768"/>
              <a:ext cx="1170" cy="251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0" name="Google Shape;420;p41"/>
            <p:cNvSpPr/>
            <p:nvPr/>
          </p:nvSpPr>
          <p:spPr>
            <a:xfrm>
              <a:off x="2582" y="1093"/>
              <a:ext cx="457" cy="507"/>
            </a:xfrm>
            <a:custGeom>
              <a:rect b="b" l="l" r="r" t="t"/>
              <a:pathLst>
                <a:path extrusionOk="0" h="507" w="457">
                  <a:moveTo>
                    <a:pt x="238" y="117"/>
                  </a:moveTo>
                  <a:lnTo>
                    <a:pt x="198" y="65"/>
                  </a:lnTo>
                  <a:lnTo>
                    <a:pt x="142" y="26"/>
                  </a:lnTo>
                  <a:lnTo>
                    <a:pt x="92" y="0"/>
                  </a:lnTo>
                  <a:lnTo>
                    <a:pt x="52" y="7"/>
                  </a:lnTo>
                  <a:lnTo>
                    <a:pt x="23" y="36"/>
                  </a:lnTo>
                  <a:lnTo>
                    <a:pt x="0" y="124"/>
                  </a:lnTo>
                  <a:lnTo>
                    <a:pt x="9" y="225"/>
                  </a:lnTo>
                  <a:lnTo>
                    <a:pt x="33" y="322"/>
                  </a:lnTo>
                  <a:lnTo>
                    <a:pt x="59" y="397"/>
                  </a:lnTo>
                  <a:lnTo>
                    <a:pt x="109" y="475"/>
                  </a:lnTo>
                  <a:lnTo>
                    <a:pt x="152" y="507"/>
                  </a:lnTo>
                  <a:lnTo>
                    <a:pt x="211" y="507"/>
                  </a:lnTo>
                  <a:lnTo>
                    <a:pt x="271" y="485"/>
                  </a:lnTo>
                  <a:lnTo>
                    <a:pt x="301" y="429"/>
                  </a:lnTo>
                  <a:lnTo>
                    <a:pt x="317" y="358"/>
                  </a:lnTo>
                  <a:lnTo>
                    <a:pt x="311" y="270"/>
                  </a:lnTo>
                  <a:lnTo>
                    <a:pt x="450" y="280"/>
                  </a:lnTo>
                  <a:lnTo>
                    <a:pt x="457" y="241"/>
                  </a:lnTo>
                  <a:lnTo>
                    <a:pt x="298" y="225"/>
                  </a:lnTo>
                  <a:lnTo>
                    <a:pt x="258" y="134"/>
                  </a:lnTo>
                  <a:lnTo>
                    <a:pt x="238" y="117"/>
                  </a:lnTo>
                  <a:close/>
                </a:path>
              </a:pathLst>
            </a:custGeom>
            <a:solidFill>
              <a:srgbClr val="0251B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1" name="Google Shape;421;p41"/>
            <p:cNvSpPr/>
            <p:nvPr/>
          </p:nvSpPr>
          <p:spPr>
            <a:xfrm>
              <a:off x="2210" y="963"/>
              <a:ext cx="526" cy="813"/>
            </a:xfrm>
            <a:custGeom>
              <a:rect b="b" l="l" r="r" t="t"/>
              <a:pathLst>
                <a:path extrusionOk="0" h="813" w="526">
                  <a:moveTo>
                    <a:pt x="307" y="19"/>
                  </a:moveTo>
                  <a:lnTo>
                    <a:pt x="373" y="0"/>
                  </a:lnTo>
                  <a:lnTo>
                    <a:pt x="426" y="3"/>
                  </a:lnTo>
                  <a:lnTo>
                    <a:pt x="466" y="32"/>
                  </a:lnTo>
                  <a:lnTo>
                    <a:pt x="493" y="78"/>
                  </a:lnTo>
                  <a:lnTo>
                    <a:pt x="483" y="126"/>
                  </a:lnTo>
                  <a:lnTo>
                    <a:pt x="446" y="126"/>
                  </a:lnTo>
                  <a:lnTo>
                    <a:pt x="456" y="87"/>
                  </a:lnTo>
                  <a:lnTo>
                    <a:pt x="426" y="52"/>
                  </a:lnTo>
                  <a:lnTo>
                    <a:pt x="397" y="39"/>
                  </a:lnTo>
                  <a:lnTo>
                    <a:pt x="347" y="52"/>
                  </a:lnTo>
                  <a:lnTo>
                    <a:pt x="367" y="91"/>
                  </a:lnTo>
                  <a:lnTo>
                    <a:pt x="373" y="126"/>
                  </a:lnTo>
                  <a:lnTo>
                    <a:pt x="367" y="156"/>
                  </a:lnTo>
                  <a:lnTo>
                    <a:pt x="317" y="169"/>
                  </a:lnTo>
                  <a:lnTo>
                    <a:pt x="264" y="159"/>
                  </a:lnTo>
                  <a:lnTo>
                    <a:pt x="254" y="136"/>
                  </a:lnTo>
                  <a:lnTo>
                    <a:pt x="198" y="198"/>
                  </a:lnTo>
                  <a:lnTo>
                    <a:pt x="165" y="266"/>
                  </a:lnTo>
                  <a:lnTo>
                    <a:pt x="119" y="354"/>
                  </a:lnTo>
                  <a:lnTo>
                    <a:pt x="89" y="432"/>
                  </a:lnTo>
                  <a:lnTo>
                    <a:pt x="76" y="507"/>
                  </a:lnTo>
                  <a:lnTo>
                    <a:pt x="86" y="546"/>
                  </a:lnTo>
                  <a:lnTo>
                    <a:pt x="139" y="595"/>
                  </a:lnTo>
                  <a:lnTo>
                    <a:pt x="248" y="637"/>
                  </a:lnTo>
                  <a:lnTo>
                    <a:pt x="307" y="656"/>
                  </a:lnTo>
                  <a:lnTo>
                    <a:pt x="367" y="666"/>
                  </a:lnTo>
                  <a:lnTo>
                    <a:pt x="456" y="702"/>
                  </a:lnTo>
                  <a:lnTo>
                    <a:pt x="522" y="725"/>
                  </a:lnTo>
                  <a:lnTo>
                    <a:pt x="526" y="770"/>
                  </a:lnTo>
                  <a:lnTo>
                    <a:pt x="493" y="803"/>
                  </a:lnTo>
                  <a:lnTo>
                    <a:pt x="453" y="813"/>
                  </a:lnTo>
                  <a:lnTo>
                    <a:pt x="393" y="783"/>
                  </a:lnTo>
                  <a:lnTo>
                    <a:pt x="254" y="712"/>
                  </a:lnTo>
                  <a:lnTo>
                    <a:pt x="139" y="663"/>
                  </a:lnTo>
                  <a:lnTo>
                    <a:pt x="59" y="608"/>
                  </a:lnTo>
                  <a:lnTo>
                    <a:pt x="6" y="559"/>
                  </a:lnTo>
                  <a:lnTo>
                    <a:pt x="0" y="500"/>
                  </a:lnTo>
                  <a:lnTo>
                    <a:pt x="29" y="422"/>
                  </a:lnTo>
                  <a:lnTo>
                    <a:pt x="89" y="305"/>
                  </a:lnTo>
                  <a:lnTo>
                    <a:pt x="145" y="208"/>
                  </a:lnTo>
                  <a:lnTo>
                    <a:pt x="215" y="107"/>
                  </a:lnTo>
                  <a:lnTo>
                    <a:pt x="268" y="48"/>
                  </a:lnTo>
                  <a:lnTo>
                    <a:pt x="334" y="19"/>
                  </a:lnTo>
                  <a:lnTo>
                    <a:pt x="307" y="19"/>
                  </a:lnTo>
                  <a:close/>
                </a:path>
              </a:pathLst>
            </a:custGeom>
            <a:solidFill>
              <a:srgbClr val="0251B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2" name="Google Shape;422;p41"/>
            <p:cNvSpPr/>
            <p:nvPr/>
          </p:nvSpPr>
          <p:spPr>
            <a:xfrm>
              <a:off x="2706" y="1637"/>
              <a:ext cx="275" cy="763"/>
            </a:xfrm>
            <a:custGeom>
              <a:rect b="b" l="l" r="r" t="t"/>
              <a:pathLst>
                <a:path extrusionOk="0" h="763" w="275">
                  <a:moveTo>
                    <a:pt x="17" y="59"/>
                  </a:moveTo>
                  <a:lnTo>
                    <a:pt x="27" y="20"/>
                  </a:lnTo>
                  <a:lnTo>
                    <a:pt x="70" y="0"/>
                  </a:lnTo>
                  <a:lnTo>
                    <a:pt x="109" y="0"/>
                  </a:lnTo>
                  <a:lnTo>
                    <a:pt x="159" y="29"/>
                  </a:lnTo>
                  <a:lnTo>
                    <a:pt x="206" y="98"/>
                  </a:lnTo>
                  <a:lnTo>
                    <a:pt x="239" y="169"/>
                  </a:lnTo>
                  <a:lnTo>
                    <a:pt x="255" y="266"/>
                  </a:lnTo>
                  <a:lnTo>
                    <a:pt x="269" y="380"/>
                  </a:lnTo>
                  <a:lnTo>
                    <a:pt x="275" y="490"/>
                  </a:lnTo>
                  <a:lnTo>
                    <a:pt x="275" y="633"/>
                  </a:lnTo>
                  <a:lnTo>
                    <a:pt x="255" y="721"/>
                  </a:lnTo>
                  <a:lnTo>
                    <a:pt x="219" y="753"/>
                  </a:lnTo>
                  <a:lnTo>
                    <a:pt x="156" y="763"/>
                  </a:lnTo>
                  <a:lnTo>
                    <a:pt x="90" y="760"/>
                  </a:lnTo>
                  <a:lnTo>
                    <a:pt x="56" y="721"/>
                  </a:lnTo>
                  <a:lnTo>
                    <a:pt x="37" y="653"/>
                  </a:lnTo>
                  <a:lnTo>
                    <a:pt x="20" y="585"/>
                  </a:lnTo>
                  <a:lnTo>
                    <a:pt x="7" y="461"/>
                  </a:lnTo>
                  <a:lnTo>
                    <a:pt x="0" y="322"/>
                  </a:lnTo>
                  <a:lnTo>
                    <a:pt x="0" y="159"/>
                  </a:lnTo>
                  <a:lnTo>
                    <a:pt x="17" y="88"/>
                  </a:lnTo>
                  <a:lnTo>
                    <a:pt x="17" y="59"/>
                  </a:lnTo>
                  <a:close/>
                </a:path>
              </a:pathLst>
            </a:custGeom>
            <a:solidFill>
              <a:srgbClr val="0251B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3" name="Google Shape;423;p41"/>
            <p:cNvSpPr/>
            <p:nvPr/>
          </p:nvSpPr>
          <p:spPr>
            <a:xfrm>
              <a:off x="2833" y="1658"/>
              <a:ext cx="420" cy="586"/>
            </a:xfrm>
            <a:custGeom>
              <a:rect b="b" l="l" r="r" t="t"/>
              <a:pathLst>
                <a:path extrusionOk="0" h="586" w="420">
                  <a:moveTo>
                    <a:pt x="23" y="0"/>
                  </a:moveTo>
                  <a:lnTo>
                    <a:pt x="109" y="10"/>
                  </a:lnTo>
                  <a:lnTo>
                    <a:pt x="198" y="26"/>
                  </a:lnTo>
                  <a:lnTo>
                    <a:pt x="291" y="78"/>
                  </a:lnTo>
                  <a:lnTo>
                    <a:pt x="357" y="117"/>
                  </a:lnTo>
                  <a:lnTo>
                    <a:pt x="400" y="173"/>
                  </a:lnTo>
                  <a:lnTo>
                    <a:pt x="420" y="205"/>
                  </a:lnTo>
                  <a:lnTo>
                    <a:pt x="380" y="300"/>
                  </a:lnTo>
                  <a:lnTo>
                    <a:pt x="317" y="358"/>
                  </a:lnTo>
                  <a:lnTo>
                    <a:pt x="241" y="400"/>
                  </a:lnTo>
                  <a:lnTo>
                    <a:pt x="201" y="426"/>
                  </a:lnTo>
                  <a:lnTo>
                    <a:pt x="132" y="439"/>
                  </a:lnTo>
                  <a:lnTo>
                    <a:pt x="129" y="465"/>
                  </a:lnTo>
                  <a:lnTo>
                    <a:pt x="182" y="488"/>
                  </a:lnTo>
                  <a:lnTo>
                    <a:pt x="258" y="508"/>
                  </a:lnTo>
                  <a:lnTo>
                    <a:pt x="330" y="547"/>
                  </a:lnTo>
                  <a:lnTo>
                    <a:pt x="301" y="576"/>
                  </a:lnTo>
                  <a:lnTo>
                    <a:pt x="271" y="586"/>
                  </a:lnTo>
                  <a:lnTo>
                    <a:pt x="228" y="543"/>
                  </a:lnTo>
                  <a:lnTo>
                    <a:pt x="162" y="517"/>
                  </a:lnTo>
                  <a:lnTo>
                    <a:pt x="109" y="498"/>
                  </a:lnTo>
                  <a:lnTo>
                    <a:pt x="109" y="459"/>
                  </a:lnTo>
                  <a:lnTo>
                    <a:pt x="119" y="417"/>
                  </a:lnTo>
                  <a:lnTo>
                    <a:pt x="152" y="400"/>
                  </a:lnTo>
                  <a:lnTo>
                    <a:pt x="258" y="358"/>
                  </a:lnTo>
                  <a:lnTo>
                    <a:pt x="317" y="293"/>
                  </a:lnTo>
                  <a:lnTo>
                    <a:pt x="360" y="225"/>
                  </a:lnTo>
                  <a:lnTo>
                    <a:pt x="350" y="192"/>
                  </a:lnTo>
                  <a:lnTo>
                    <a:pt x="317" y="153"/>
                  </a:lnTo>
                  <a:lnTo>
                    <a:pt x="238" y="98"/>
                  </a:lnTo>
                  <a:lnTo>
                    <a:pt x="142" y="78"/>
                  </a:lnTo>
                  <a:lnTo>
                    <a:pt x="79" y="75"/>
                  </a:lnTo>
                  <a:lnTo>
                    <a:pt x="23" y="75"/>
                  </a:lnTo>
                  <a:lnTo>
                    <a:pt x="0" y="39"/>
                  </a:lnTo>
                  <a:lnTo>
                    <a:pt x="23" y="0"/>
                  </a:lnTo>
                  <a:close/>
                </a:path>
              </a:pathLst>
            </a:custGeom>
            <a:solidFill>
              <a:srgbClr val="0251B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4" name="Google Shape;424;p41"/>
            <p:cNvSpPr/>
            <p:nvPr/>
          </p:nvSpPr>
          <p:spPr>
            <a:xfrm>
              <a:off x="2866" y="2322"/>
              <a:ext cx="511" cy="947"/>
            </a:xfrm>
            <a:custGeom>
              <a:rect b="b" l="l" r="r" t="t"/>
              <a:pathLst>
                <a:path extrusionOk="0" h="947" w="511">
                  <a:moveTo>
                    <a:pt x="59" y="0"/>
                  </a:moveTo>
                  <a:lnTo>
                    <a:pt x="13" y="0"/>
                  </a:lnTo>
                  <a:lnTo>
                    <a:pt x="0" y="68"/>
                  </a:lnTo>
                  <a:lnTo>
                    <a:pt x="33" y="108"/>
                  </a:lnTo>
                  <a:lnTo>
                    <a:pt x="139" y="202"/>
                  </a:lnTo>
                  <a:lnTo>
                    <a:pt x="232" y="322"/>
                  </a:lnTo>
                  <a:lnTo>
                    <a:pt x="292" y="446"/>
                  </a:lnTo>
                  <a:lnTo>
                    <a:pt x="301" y="527"/>
                  </a:lnTo>
                  <a:lnTo>
                    <a:pt x="298" y="586"/>
                  </a:lnTo>
                  <a:lnTo>
                    <a:pt x="272" y="719"/>
                  </a:lnTo>
                  <a:lnTo>
                    <a:pt x="238" y="827"/>
                  </a:lnTo>
                  <a:lnTo>
                    <a:pt x="209" y="889"/>
                  </a:lnTo>
                  <a:lnTo>
                    <a:pt x="202" y="928"/>
                  </a:lnTo>
                  <a:lnTo>
                    <a:pt x="232" y="928"/>
                  </a:lnTo>
                  <a:lnTo>
                    <a:pt x="278" y="915"/>
                  </a:lnTo>
                  <a:lnTo>
                    <a:pt x="292" y="918"/>
                  </a:lnTo>
                  <a:lnTo>
                    <a:pt x="388" y="924"/>
                  </a:lnTo>
                  <a:lnTo>
                    <a:pt x="461" y="947"/>
                  </a:lnTo>
                  <a:lnTo>
                    <a:pt x="487" y="934"/>
                  </a:lnTo>
                  <a:lnTo>
                    <a:pt x="511" y="885"/>
                  </a:lnTo>
                  <a:lnTo>
                    <a:pt x="487" y="859"/>
                  </a:lnTo>
                  <a:lnTo>
                    <a:pt x="378" y="856"/>
                  </a:lnTo>
                  <a:lnTo>
                    <a:pt x="301" y="866"/>
                  </a:lnTo>
                  <a:lnTo>
                    <a:pt x="262" y="885"/>
                  </a:lnTo>
                  <a:lnTo>
                    <a:pt x="268" y="840"/>
                  </a:lnTo>
                  <a:lnTo>
                    <a:pt x="308" y="771"/>
                  </a:lnTo>
                  <a:lnTo>
                    <a:pt x="341" y="664"/>
                  </a:lnTo>
                  <a:lnTo>
                    <a:pt x="368" y="573"/>
                  </a:lnTo>
                  <a:lnTo>
                    <a:pt x="348" y="469"/>
                  </a:lnTo>
                  <a:lnTo>
                    <a:pt x="318" y="358"/>
                  </a:lnTo>
                  <a:lnTo>
                    <a:pt x="258" y="231"/>
                  </a:lnTo>
                  <a:lnTo>
                    <a:pt x="172" y="114"/>
                  </a:lnTo>
                  <a:lnTo>
                    <a:pt x="99" y="29"/>
                  </a:lnTo>
                  <a:lnTo>
                    <a:pt x="59" y="0"/>
                  </a:lnTo>
                  <a:close/>
                </a:path>
              </a:pathLst>
            </a:custGeom>
            <a:solidFill>
              <a:srgbClr val="0251B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5" name="Google Shape;425;p41"/>
            <p:cNvSpPr/>
            <p:nvPr/>
          </p:nvSpPr>
          <p:spPr>
            <a:xfrm>
              <a:off x="2545" y="2320"/>
              <a:ext cx="344" cy="965"/>
            </a:xfrm>
            <a:custGeom>
              <a:rect b="b" l="l" r="r" t="t"/>
              <a:pathLst>
                <a:path extrusionOk="0" h="965" w="344">
                  <a:moveTo>
                    <a:pt x="238" y="0"/>
                  </a:moveTo>
                  <a:lnTo>
                    <a:pt x="195" y="91"/>
                  </a:lnTo>
                  <a:lnTo>
                    <a:pt x="165" y="224"/>
                  </a:lnTo>
                  <a:lnTo>
                    <a:pt x="129" y="371"/>
                  </a:lnTo>
                  <a:lnTo>
                    <a:pt x="96" y="520"/>
                  </a:lnTo>
                  <a:lnTo>
                    <a:pt x="96" y="575"/>
                  </a:lnTo>
                  <a:lnTo>
                    <a:pt x="129" y="673"/>
                  </a:lnTo>
                  <a:lnTo>
                    <a:pt x="175" y="725"/>
                  </a:lnTo>
                  <a:lnTo>
                    <a:pt x="218" y="790"/>
                  </a:lnTo>
                  <a:lnTo>
                    <a:pt x="248" y="838"/>
                  </a:lnTo>
                  <a:lnTo>
                    <a:pt x="235" y="861"/>
                  </a:lnTo>
                  <a:lnTo>
                    <a:pt x="159" y="871"/>
                  </a:lnTo>
                  <a:lnTo>
                    <a:pt x="36" y="890"/>
                  </a:lnTo>
                  <a:lnTo>
                    <a:pt x="0" y="920"/>
                  </a:lnTo>
                  <a:lnTo>
                    <a:pt x="30" y="946"/>
                  </a:lnTo>
                  <a:lnTo>
                    <a:pt x="99" y="965"/>
                  </a:lnTo>
                  <a:lnTo>
                    <a:pt x="179" y="926"/>
                  </a:lnTo>
                  <a:lnTo>
                    <a:pt x="238" y="900"/>
                  </a:lnTo>
                  <a:lnTo>
                    <a:pt x="314" y="890"/>
                  </a:lnTo>
                  <a:lnTo>
                    <a:pt x="344" y="881"/>
                  </a:lnTo>
                  <a:lnTo>
                    <a:pt x="334" y="848"/>
                  </a:lnTo>
                  <a:lnTo>
                    <a:pt x="248" y="764"/>
                  </a:lnTo>
                  <a:lnTo>
                    <a:pt x="198" y="676"/>
                  </a:lnTo>
                  <a:lnTo>
                    <a:pt x="155" y="617"/>
                  </a:lnTo>
                  <a:lnTo>
                    <a:pt x="149" y="559"/>
                  </a:lnTo>
                  <a:lnTo>
                    <a:pt x="169" y="462"/>
                  </a:lnTo>
                  <a:lnTo>
                    <a:pt x="215" y="361"/>
                  </a:lnTo>
                  <a:lnTo>
                    <a:pt x="265" y="189"/>
                  </a:lnTo>
                  <a:lnTo>
                    <a:pt x="308" y="88"/>
                  </a:lnTo>
                  <a:lnTo>
                    <a:pt x="304" y="29"/>
                  </a:lnTo>
                  <a:lnTo>
                    <a:pt x="265" y="0"/>
                  </a:lnTo>
                  <a:lnTo>
                    <a:pt x="238" y="0"/>
                  </a:lnTo>
                  <a:close/>
                </a:path>
              </a:pathLst>
            </a:custGeom>
            <a:solidFill>
              <a:srgbClr val="0251B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6" name="Google Shape;426;p41"/>
            <p:cNvSpPr/>
            <p:nvPr/>
          </p:nvSpPr>
          <p:spPr>
            <a:xfrm>
              <a:off x="2954" y="770"/>
              <a:ext cx="170" cy="198"/>
            </a:xfrm>
            <a:custGeom>
              <a:rect b="b" l="l" r="r" t="t"/>
              <a:pathLst>
                <a:path extrusionOk="0" h="198" w="170">
                  <a:moveTo>
                    <a:pt x="20" y="9"/>
                  </a:moveTo>
                  <a:lnTo>
                    <a:pt x="66" y="0"/>
                  </a:lnTo>
                  <a:lnTo>
                    <a:pt x="110" y="3"/>
                  </a:lnTo>
                  <a:lnTo>
                    <a:pt x="150" y="22"/>
                  </a:lnTo>
                  <a:lnTo>
                    <a:pt x="170" y="58"/>
                  </a:lnTo>
                  <a:lnTo>
                    <a:pt x="170" y="87"/>
                  </a:lnTo>
                  <a:lnTo>
                    <a:pt x="150" y="126"/>
                  </a:lnTo>
                  <a:lnTo>
                    <a:pt x="116" y="149"/>
                  </a:lnTo>
                  <a:lnTo>
                    <a:pt x="66" y="149"/>
                  </a:lnTo>
                  <a:lnTo>
                    <a:pt x="36" y="168"/>
                  </a:lnTo>
                  <a:lnTo>
                    <a:pt x="26" y="198"/>
                  </a:lnTo>
                  <a:lnTo>
                    <a:pt x="0" y="188"/>
                  </a:lnTo>
                  <a:lnTo>
                    <a:pt x="10" y="149"/>
                  </a:lnTo>
                  <a:lnTo>
                    <a:pt x="46" y="126"/>
                  </a:lnTo>
                  <a:lnTo>
                    <a:pt x="106" y="120"/>
                  </a:lnTo>
                  <a:lnTo>
                    <a:pt x="130" y="97"/>
                  </a:lnTo>
                  <a:lnTo>
                    <a:pt x="136" y="61"/>
                  </a:lnTo>
                  <a:lnTo>
                    <a:pt x="110" y="29"/>
                  </a:lnTo>
                  <a:lnTo>
                    <a:pt x="70" y="29"/>
                  </a:lnTo>
                  <a:lnTo>
                    <a:pt x="26" y="39"/>
                  </a:lnTo>
                  <a:lnTo>
                    <a:pt x="10" y="29"/>
                  </a:lnTo>
                  <a:lnTo>
                    <a:pt x="20" y="9"/>
                  </a:lnTo>
                  <a:close/>
                </a:path>
              </a:pathLst>
            </a:custGeom>
            <a:solidFill>
              <a:srgbClr val="0251B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7" name="Google Shape;427;p41"/>
            <p:cNvSpPr/>
            <p:nvPr/>
          </p:nvSpPr>
          <p:spPr>
            <a:xfrm>
              <a:off x="2913" y="1001"/>
              <a:ext cx="53" cy="54"/>
            </a:xfrm>
            <a:custGeom>
              <a:rect b="b" l="l" r="r" t="t"/>
              <a:pathLst>
                <a:path extrusionOk="0" h="54" w="53">
                  <a:moveTo>
                    <a:pt x="53" y="3"/>
                  </a:moveTo>
                  <a:lnTo>
                    <a:pt x="26" y="0"/>
                  </a:lnTo>
                  <a:lnTo>
                    <a:pt x="8" y="20"/>
                  </a:lnTo>
                  <a:lnTo>
                    <a:pt x="0" y="51"/>
                  </a:lnTo>
                  <a:lnTo>
                    <a:pt x="26" y="54"/>
                  </a:lnTo>
                  <a:lnTo>
                    <a:pt x="48" y="40"/>
                  </a:lnTo>
                  <a:lnTo>
                    <a:pt x="53" y="3"/>
                  </a:lnTo>
                  <a:close/>
                </a:path>
              </a:pathLst>
            </a:custGeom>
            <a:solidFill>
              <a:srgbClr val="0251B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transition advClick="0">
    <p:wheel spokes="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5"/>
          <p:cNvSpPr txBox="1"/>
          <p:nvPr>
            <p:ph type="title"/>
          </p:nvPr>
        </p:nvSpPr>
        <p:spPr>
          <a:xfrm>
            <a:off x="2057401" y="152400"/>
            <a:ext cx="8610599"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Khai báo lớp trong C#</a:t>
            </a:r>
            <a:endParaRPr b="1" sz="4000"/>
          </a:p>
        </p:txBody>
      </p:sp>
      <p:sp>
        <p:nvSpPr>
          <p:cNvPr id="89" name="Google Shape;89;p5"/>
          <p:cNvSpPr txBox="1"/>
          <p:nvPr>
            <p:ph idx="1" type="body"/>
          </p:nvPr>
        </p:nvSpPr>
        <p:spPr>
          <a:xfrm>
            <a:off x="2209800" y="1143000"/>
            <a:ext cx="8229600" cy="5214938"/>
          </a:xfrm>
          <a:prstGeom prst="rect">
            <a:avLst/>
          </a:prstGeom>
          <a:noFill/>
          <a:ln>
            <a:noFill/>
          </a:ln>
        </p:spPr>
        <p:txBody>
          <a:bodyPr anchorCtr="0" anchor="t" bIns="45700" lIns="91425" spcFirstLastPara="1" rIns="91425" wrap="square" tIns="45700">
            <a:noAutofit/>
          </a:bodyPr>
          <a:lstStyle/>
          <a:p>
            <a:pPr indent="-228600" lvl="0" marL="228600" rtl="0" algn="just">
              <a:lnSpc>
                <a:spcPct val="120000"/>
              </a:lnSpc>
              <a:spcBef>
                <a:spcPts val="0"/>
              </a:spcBef>
              <a:spcAft>
                <a:spcPts val="0"/>
              </a:spcAft>
              <a:buClr>
                <a:schemeClr val="dk1"/>
              </a:buClr>
              <a:buSzPts val="2800"/>
              <a:buChar char="•"/>
            </a:pPr>
            <a:r>
              <a:rPr lang="en-US">
                <a:latin typeface="Arial"/>
                <a:ea typeface="Arial"/>
                <a:cs typeface="Arial"/>
                <a:sym typeface="Arial"/>
              </a:rPr>
              <a:t>Khai báo lớp:</a:t>
            </a:r>
            <a:endParaRPr/>
          </a:p>
          <a:p>
            <a:pPr indent="0" lvl="1" marL="400048" rtl="0" algn="just">
              <a:lnSpc>
                <a:spcPct val="120000"/>
              </a:lnSpc>
              <a:spcBef>
                <a:spcPts val="600"/>
              </a:spcBef>
              <a:spcAft>
                <a:spcPts val="0"/>
              </a:spcAft>
              <a:buClr>
                <a:srgbClr val="C00000"/>
              </a:buClr>
              <a:buSzPts val="2600"/>
              <a:buNone/>
            </a:pPr>
            <a:r>
              <a:rPr lang="en-US" sz="2600">
                <a:solidFill>
                  <a:srgbClr val="C00000"/>
                </a:solidFill>
                <a:latin typeface="Arial"/>
                <a:ea typeface="Arial"/>
                <a:cs typeface="Arial"/>
                <a:sym typeface="Arial"/>
              </a:rPr>
              <a:t>[access modifier] </a:t>
            </a:r>
            <a:r>
              <a:rPr lang="en-US" sz="2600">
                <a:solidFill>
                  <a:srgbClr val="0000FF"/>
                </a:solidFill>
                <a:latin typeface="Arial"/>
                <a:ea typeface="Arial"/>
                <a:cs typeface="Arial"/>
                <a:sym typeface="Arial"/>
              </a:rPr>
              <a:t>class</a:t>
            </a:r>
            <a:r>
              <a:rPr lang="en-US" sz="2600">
                <a:latin typeface="Arial"/>
                <a:ea typeface="Arial"/>
                <a:cs typeface="Arial"/>
                <a:sym typeface="Arial"/>
              </a:rPr>
              <a:t> &lt;class name&gt;  [: base class]</a:t>
            </a:r>
            <a:endParaRPr/>
          </a:p>
          <a:p>
            <a:pPr indent="0" lvl="1" marL="400048" rtl="0" algn="just">
              <a:lnSpc>
                <a:spcPct val="120000"/>
              </a:lnSpc>
              <a:spcBef>
                <a:spcPts val="600"/>
              </a:spcBef>
              <a:spcAft>
                <a:spcPts val="0"/>
              </a:spcAft>
              <a:buClr>
                <a:schemeClr val="dk1"/>
              </a:buClr>
              <a:buSzPts val="2600"/>
              <a:buNone/>
            </a:pPr>
            <a:r>
              <a:rPr lang="en-US" sz="2600">
                <a:latin typeface="Arial"/>
                <a:ea typeface="Arial"/>
                <a:cs typeface="Arial"/>
                <a:sym typeface="Arial"/>
              </a:rPr>
              <a:t>{</a:t>
            </a:r>
            <a:endParaRPr/>
          </a:p>
          <a:p>
            <a:pPr indent="0" lvl="1" marL="400048" rtl="0" algn="just">
              <a:lnSpc>
                <a:spcPct val="120000"/>
              </a:lnSpc>
              <a:spcBef>
                <a:spcPts val="600"/>
              </a:spcBef>
              <a:spcAft>
                <a:spcPts val="0"/>
              </a:spcAft>
              <a:buClr>
                <a:schemeClr val="dk1"/>
              </a:buClr>
              <a:buSzPts val="2600"/>
              <a:buNone/>
            </a:pPr>
            <a:r>
              <a:rPr lang="en-US" sz="2600">
                <a:latin typeface="Arial"/>
                <a:ea typeface="Arial"/>
                <a:cs typeface="Arial"/>
                <a:sym typeface="Arial"/>
              </a:rPr>
              <a:t>	// class body</a:t>
            </a:r>
            <a:endParaRPr/>
          </a:p>
          <a:p>
            <a:pPr indent="0" lvl="1" marL="400048" rtl="0" algn="just">
              <a:lnSpc>
                <a:spcPct val="120000"/>
              </a:lnSpc>
              <a:spcBef>
                <a:spcPts val="600"/>
              </a:spcBef>
              <a:spcAft>
                <a:spcPts val="0"/>
              </a:spcAft>
              <a:buClr>
                <a:schemeClr val="dk1"/>
              </a:buClr>
              <a:buSzPts val="2600"/>
              <a:buNone/>
            </a:pPr>
            <a:r>
              <a:rPr lang="en-US" sz="2600">
                <a:latin typeface="Arial"/>
                <a:ea typeface="Arial"/>
                <a:cs typeface="Arial"/>
                <a:sym typeface="Arial"/>
              </a:rPr>
              <a:t>}</a:t>
            </a:r>
            <a:endParaRPr/>
          </a:p>
          <a:p>
            <a:pPr indent="-228600" lvl="0" marL="228600" rtl="0" algn="just">
              <a:lnSpc>
                <a:spcPct val="120000"/>
              </a:lnSpc>
              <a:spcBef>
                <a:spcPts val="600"/>
              </a:spcBef>
              <a:spcAft>
                <a:spcPts val="0"/>
              </a:spcAft>
              <a:buClr>
                <a:srgbClr val="C00000"/>
              </a:buClr>
              <a:buSzPts val="2800"/>
              <a:buChar char="•"/>
            </a:pPr>
            <a:r>
              <a:rPr lang="en-US">
                <a:solidFill>
                  <a:srgbClr val="C00000"/>
                </a:solidFill>
                <a:latin typeface="Arial"/>
                <a:ea typeface="Arial"/>
                <a:cs typeface="Arial"/>
                <a:sym typeface="Arial"/>
              </a:rPr>
              <a:t>Access modifier: </a:t>
            </a:r>
            <a:endParaRPr/>
          </a:p>
          <a:p>
            <a:pPr indent="-228600" lvl="1" marL="685800" rtl="0" algn="just">
              <a:lnSpc>
                <a:spcPct val="120000"/>
              </a:lnSpc>
              <a:spcBef>
                <a:spcPts val="600"/>
              </a:spcBef>
              <a:spcAft>
                <a:spcPts val="0"/>
              </a:spcAft>
              <a:buClr>
                <a:srgbClr val="0000FF"/>
              </a:buClr>
              <a:buSzPts val="2400"/>
              <a:buChar char="•"/>
            </a:pPr>
            <a:r>
              <a:rPr lang="en-US">
                <a:solidFill>
                  <a:srgbClr val="0000FF"/>
                </a:solidFill>
                <a:latin typeface="Arial"/>
                <a:ea typeface="Arial"/>
                <a:cs typeface="Arial"/>
                <a:sym typeface="Arial"/>
              </a:rPr>
              <a:t>public, protected, internal, protected internal, private</a:t>
            </a:r>
            <a:endParaRPr/>
          </a:p>
          <a:p>
            <a:pPr indent="-228600" lvl="0" marL="228600" rtl="0" algn="just">
              <a:lnSpc>
                <a:spcPct val="120000"/>
              </a:lnSpc>
              <a:spcBef>
                <a:spcPts val="600"/>
              </a:spcBef>
              <a:spcAft>
                <a:spcPts val="0"/>
              </a:spcAft>
              <a:buClr>
                <a:schemeClr val="dk1"/>
              </a:buClr>
              <a:buSzPts val="2800"/>
              <a:buChar char="•"/>
            </a:pPr>
            <a:r>
              <a:rPr lang="en-US">
                <a:latin typeface="Arial"/>
                <a:ea typeface="Arial"/>
                <a:cs typeface="Arial"/>
                <a:sym typeface="Arial"/>
              </a:rPr>
              <a:t>Nếu không khai báo </a:t>
            </a:r>
            <a:r>
              <a:rPr lang="en-US">
                <a:solidFill>
                  <a:srgbClr val="FF0000"/>
                </a:solidFill>
                <a:latin typeface="Arial"/>
                <a:ea typeface="Arial"/>
                <a:cs typeface="Arial"/>
                <a:sym typeface="Arial"/>
              </a:rPr>
              <a:t>lớp cơ sở </a:t>
            </a:r>
            <a:r>
              <a:rPr lang="en-US">
                <a:latin typeface="Arial"/>
                <a:ea typeface="Arial"/>
                <a:cs typeface="Arial"/>
                <a:sym typeface="Arial"/>
              </a:rPr>
              <a:t>thì C# mặc định xem lớp cơ sở là </a:t>
            </a:r>
            <a:r>
              <a:rPr lang="en-US">
                <a:solidFill>
                  <a:srgbClr val="FF0000"/>
                </a:solidFill>
                <a:latin typeface="Arial"/>
                <a:ea typeface="Arial"/>
                <a:cs typeface="Arial"/>
                <a:sym typeface="Arial"/>
              </a:rPr>
              <a:t>object</a:t>
            </a:r>
            <a:endParaRPr/>
          </a:p>
        </p:txBody>
      </p:sp>
    </p:spTree>
  </p:cSld>
  <p:clrMapOvr>
    <a:masterClrMapping/>
  </p:clrMapOvr>
  <p:transition advClick="0">
    <p:wheel spokes="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6"/>
          <p:cNvSpPr txBox="1"/>
          <p:nvPr>
            <p:ph type="title"/>
          </p:nvPr>
        </p:nvSpPr>
        <p:spPr>
          <a:xfrm>
            <a:off x="2057401" y="152400"/>
            <a:ext cx="8610599"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Ví dụ</a:t>
            </a:r>
            <a:endParaRPr b="1" sz="4000"/>
          </a:p>
        </p:txBody>
      </p:sp>
      <p:sp>
        <p:nvSpPr>
          <p:cNvPr id="98" name="Google Shape;98;p6"/>
          <p:cNvSpPr/>
          <p:nvPr/>
        </p:nvSpPr>
        <p:spPr>
          <a:xfrm>
            <a:off x="2209800" y="896646"/>
            <a:ext cx="8229601" cy="59400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0000FF"/>
                </a:solidFill>
                <a:latin typeface="Arial"/>
                <a:ea typeface="Arial"/>
                <a:cs typeface="Arial"/>
                <a:sym typeface="Arial"/>
              </a:rPr>
              <a:t>using</a:t>
            </a:r>
            <a:r>
              <a:rPr lang="en-US" sz="2000">
                <a:solidFill>
                  <a:schemeClr val="dk1"/>
                </a:solidFill>
                <a:latin typeface="Arial"/>
                <a:ea typeface="Arial"/>
                <a:cs typeface="Arial"/>
                <a:sym typeface="Arial"/>
              </a:rPr>
              <a:t> System;</a:t>
            </a:r>
            <a:endParaRPr/>
          </a:p>
          <a:p>
            <a:pPr indent="0" lvl="0" marL="0" marR="0" rtl="0" algn="l">
              <a:spcBef>
                <a:spcPts val="0"/>
              </a:spcBef>
              <a:spcAft>
                <a:spcPts val="0"/>
              </a:spcAft>
              <a:buNone/>
            </a:pPr>
            <a:r>
              <a:rPr lang="en-US" sz="2000">
                <a:solidFill>
                  <a:srgbClr val="0000FF"/>
                </a:solidFill>
                <a:latin typeface="Arial"/>
                <a:ea typeface="Arial"/>
                <a:cs typeface="Arial"/>
                <a:sym typeface="Arial"/>
              </a:rPr>
              <a:t>namespace</a:t>
            </a:r>
            <a:r>
              <a:rPr lang="en-US" sz="2000">
                <a:solidFill>
                  <a:schemeClr val="dk1"/>
                </a:solidFill>
                <a:latin typeface="Arial"/>
                <a:ea typeface="Arial"/>
                <a:cs typeface="Arial"/>
                <a:sym typeface="Arial"/>
              </a:rPr>
              <a:t> ViDuDemo01</a:t>
            </a:r>
            <a:endParaRPr/>
          </a:p>
          <a:p>
            <a:pPr indent="0" lvl="0" marL="0" marR="0" rtl="0" algn="l">
              <a:spcBef>
                <a:spcPts val="0"/>
              </a:spcBef>
              <a:spcAft>
                <a:spcPts val="0"/>
              </a:spcAft>
              <a:buNone/>
            </a:pPr>
            <a:r>
              <a:rPr lang="en-US" sz="2000">
                <a:solidFill>
                  <a:schemeClr val="dk1"/>
                </a:solidFill>
                <a:latin typeface="Arial"/>
                <a:ea typeface="Arial"/>
                <a:cs typeface="Arial"/>
                <a:sym typeface="Arial"/>
              </a:rPr>
              <a:t>{</a:t>
            </a:r>
            <a:endParaRPr/>
          </a:p>
          <a:p>
            <a:pPr indent="0" lvl="0" marL="0" marR="0" rtl="0" algn="l">
              <a:spcBef>
                <a:spcPts val="0"/>
              </a:spcBef>
              <a:spcAft>
                <a:spcPts val="0"/>
              </a:spcAft>
              <a:buNone/>
            </a:pPr>
            <a:r>
              <a:rPr lang="en-US" sz="2000">
                <a:solidFill>
                  <a:schemeClr val="dk1"/>
                </a:solidFill>
                <a:latin typeface="Arial"/>
                <a:ea typeface="Arial"/>
                <a:cs typeface="Arial"/>
                <a:sym typeface="Arial"/>
              </a:rPr>
              <a:t>    </a:t>
            </a:r>
            <a:r>
              <a:rPr lang="en-US" sz="2000">
                <a:solidFill>
                  <a:srgbClr val="0000FF"/>
                </a:solidFill>
                <a:latin typeface="Arial"/>
                <a:ea typeface="Arial"/>
                <a:cs typeface="Arial"/>
                <a:sym typeface="Arial"/>
              </a:rPr>
              <a:t>class</a:t>
            </a:r>
            <a:r>
              <a:rPr lang="en-US" sz="2000">
                <a:solidFill>
                  <a:schemeClr val="dk1"/>
                </a:solidFill>
                <a:latin typeface="Arial"/>
                <a:ea typeface="Arial"/>
                <a:cs typeface="Arial"/>
                <a:sym typeface="Arial"/>
              </a:rPr>
              <a:t> cDate</a:t>
            </a:r>
            <a:endParaRPr/>
          </a:p>
          <a:p>
            <a:pPr indent="0" lvl="0" marL="0" marR="0" rtl="0" algn="l">
              <a:spcBef>
                <a:spcPts val="0"/>
              </a:spcBef>
              <a:spcAft>
                <a:spcPts val="0"/>
              </a:spcAft>
              <a:buNone/>
            </a:pPr>
            <a:r>
              <a:rPr lang="en-US" sz="20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2000">
                <a:solidFill>
                  <a:schemeClr val="dk1"/>
                </a:solidFill>
                <a:latin typeface="Arial"/>
                <a:ea typeface="Arial"/>
                <a:cs typeface="Arial"/>
                <a:sym typeface="Arial"/>
              </a:rPr>
              <a:t>        </a:t>
            </a:r>
            <a:r>
              <a:rPr lang="en-US" sz="2000">
                <a:solidFill>
                  <a:srgbClr val="0000FF"/>
                </a:solidFill>
                <a:latin typeface="Arial"/>
                <a:ea typeface="Arial"/>
                <a:cs typeface="Arial"/>
                <a:sym typeface="Arial"/>
              </a:rPr>
              <a:t>private</a:t>
            </a:r>
            <a:r>
              <a:rPr lang="en-US" sz="2000">
                <a:solidFill>
                  <a:schemeClr val="dk1"/>
                </a:solidFill>
                <a:latin typeface="Arial"/>
                <a:ea typeface="Arial"/>
                <a:cs typeface="Arial"/>
                <a:sym typeface="Arial"/>
              </a:rPr>
              <a:t> </a:t>
            </a:r>
            <a:r>
              <a:rPr lang="en-US" sz="2000">
                <a:solidFill>
                  <a:srgbClr val="0000FF"/>
                </a:solidFill>
                <a:latin typeface="Arial"/>
                <a:ea typeface="Arial"/>
                <a:cs typeface="Arial"/>
                <a:sym typeface="Arial"/>
              </a:rPr>
              <a:t>int</a:t>
            </a:r>
            <a:r>
              <a:rPr lang="en-US" sz="2000">
                <a:solidFill>
                  <a:schemeClr val="dk1"/>
                </a:solidFill>
                <a:latin typeface="Arial"/>
                <a:ea typeface="Arial"/>
                <a:cs typeface="Arial"/>
                <a:sym typeface="Arial"/>
              </a:rPr>
              <a:t> iday;</a:t>
            </a:r>
            <a:endParaRPr/>
          </a:p>
          <a:p>
            <a:pPr indent="0" lvl="0" marL="0" marR="0" rtl="0" algn="l">
              <a:spcBef>
                <a:spcPts val="0"/>
              </a:spcBef>
              <a:spcAft>
                <a:spcPts val="0"/>
              </a:spcAft>
              <a:buNone/>
            </a:pPr>
            <a:r>
              <a:rPr lang="en-US" sz="2000">
                <a:solidFill>
                  <a:schemeClr val="dk1"/>
                </a:solidFill>
                <a:latin typeface="Arial"/>
                <a:ea typeface="Arial"/>
                <a:cs typeface="Arial"/>
                <a:sym typeface="Arial"/>
              </a:rPr>
              <a:t>        </a:t>
            </a:r>
            <a:r>
              <a:rPr lang="en-US" sz="2000">
                <a:solidFill>
                  <a:srgbClr val="0000FF"/>
                </a:solidFill>
                <a:latin typeface="Arial"/>
                <a:ea typeface="Arial"/>
                <a:cs typeface="Arial"/>
                <a:sym typeface="Arial"/>
              </a:rPr>
              <a:t>private</a:t>
            </a:r>
            <a:r>
              <a:rPr lang="en-US" sz="2000">
                <a:solidFill>
                  <a:schemeClr val="dk1"/>
                </a:solidFill>
                <a:latin typeface="Arial"/>
                <a:ea typeface="Arial"/>
                <a:cs typeface="Arial"/>
                <a:sym typeface="Arial"/>
              </a:rPr>
              <a:t> </a:t>
            </a:r>
            <a:r>
              <a:rPr lang="en-US" sz="2000">
                <a:solidFill>
                  <a:srgbClr val="0000FF"/>
                </a:solidFill>
                <a:latin typeface="Arial"/>
                <a:ea typeface="Arial"/>
                <a:cs typeface="Arial"/>
                <a:sym typeface="Arial"/>
              </a:rPr>
              <a:t>int</a:t>
            </a:r>
            <a:r>
              <a:rPr lang="en-US" sz="2000">
                <a:solidFill>
                  <a:schemeClr val="dk1"/>
                </a:solidFill>
                <a:latin typeface="Arial"/>
                <a:ea typeface="Arial"/>
                <a:cs typeface="Arial"/>
                <a:sym typeface="Arial"/>
              </a:rPr>
              <a:t> imonth;</a:t>
            </a:r>
            <a:endParaRPr/>
          </a:p>
          <a:p>
            <a:pPr indent="0" lvl="0" marL="0" marR="0" rtl="0" algn="l">
              <a:spcBef>
                <a:spcPts val="0"/>
              </a:spcBef>
              <a:spcAft>
                <a:spcPts val="0"/>
              </a:spcAft>
              <a:buNone/>
            </a:pPr>
            <a:r>
              <a:rPr lang="en-US" sz="2000">
                <a:solidFill>
                  <a:schemeClr val="dk1"/>
                </a:solidFill>
                <a:latin typeface="Arial"/>
                <a:ea typeface="Arial"/>
                <a:cs typeface="Arial"/>
                <a:sym typeface="Arial"/>
              </a:rPr>
              <a:t>        </a:t>
            </a:r>
            <a:r>
              <a:rPr lang="en-US" sz="2000">
                <a:solidFill>
                  <a:srgbClr val="0000FF"/>
                </a:solidFill>
                <a:latin typeface="Arial"/>
                <a:ea typeface="Arial"/>
                <a:cs typeface="Arial"/>
                <a:sym typeface="Arial"/>
              </a:rPr>
              <a:t>private</a:t>
            </a:r>
            <a:r>
              <a:rPr lang="en-US" sz="2000">
                <a:solidFill>
                  <a:schemeClr val="dk1"/>
                </a:solidFill>
                <a:latin typeface="Arial"/>
                <a:ea typeface="Arial"/>
                <a:cs typeface="Arial"/>
                <a:sym typeface="Arial"/>
              </a:rPr>
              <a:t> </a:t>
            </a:r>
            <a:r>
              <a:rPr lang="en-US" sz="2000">
                <a:solidFill>
                  <a:srgbClr val="0000FF"/>
                </a:solidFill>
                <a:latin typeface="Arial"/>
                <a:ea typeface="Arial"/>
                <a:cs typeface="Arial"/>
                <a:sym typeface="Arial"/>
              </a:rPr>
              <a:t>int</a:t>
            </a:r>
            <a:r>
              <a:rPr lang="en-US" sz="2000">
                <a:solidFill>
                  <a:schemeClr val="dk1"/>
                </a:solidFill>
                <a:latin typeface="Arial"/>
                <a:ea typeface="Arial"/>
                <a:cs typeface="Arial"/>
                <a:sym typeface="Arial"/>
              </a:rPr>
              <a:t> iyear;</a:t>
            </a:r>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        </a:t>
            </a:r>
            <a:r>
              <a:rPr lang="en-US" sz="2000">
                <a:solidFill>
                  <a:srgbClr val="0000FF"/>
                </a:solidFill>
                <a:latin typeface="Arial"/>
                <a:ea typeface="Arial"/>
                <a:cs typeface="Arial"/>
                <a:sym typeface="Arial"/>
              </a:rPr>
              <a:t>public</a:t>
            </a:r>
            <a:r>
              <a:rPr lang="en-US" sz="2000">
                <a:solidFill>
                  <a:schemeClr val="dk1"/>
                </a:solidFill>
                <a:latin typeface="Arial"/>
                <a:ea typeface="Arial"/>
                <a:cs typeface="Arial"/>
                <a:sym typeface="Arial"/>
              </a:rPr>
              <a:t> </a:t>
            </a:r>
            <a:r>
              <a:rPr lang="en-US" sz="2000">
                <a:solidFill>
                  <a:srgbClr val="0000FF"/>
                </a:solidFill>
                <a:latin typeface="Arial"/>
                <a:ea typeface="Arial"/>
                <a:cs typeface="Arial"/>
                <a:sym typeface="Arial"/>
              </a:rPr>
              <a:t>void</a:t>
            </a:r>
            <a:r>
              <a:rPr lang="en-US" sz="2000">
                <a:solidFill>
                  <a:schemeClr val="dk1"/>
                </a:solidFill>
                <a:latin typeface="Arial"/>
                <a:ea typeface="Arial"/>
                <a:cs typeface="Arial"/>
                <a:sym typeface="Arial"/>
              </a:rPr>
              <a:t> Xuat()</a:t>
            </a:r>
            <a:endParaRPr/>
          </a:p>
          <a:p>
            <a:pPr indent="0" lvl="0" marL="0" marR="0" rtl="0" algn="l">
              <a:spcBef>
                <a:spcPts val="0"/>
              </a:spcBef>
              <a:spcAft>
                <a:spcPts val="0"/>
              </a:spcAft>
              <a:buNone/>
            </a:pPr>
            <a:r>
              <a:rPr lang="en-US" sz="20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2000">
                <a:solidFill>
                  <a:schemeClr val="dk1"/>
                </a:solidFill>
                <a:latin typeface="Arial"/>
                <a:ea typeface="Arial"/>
                <a:cs typeface="Arial"/>
                <a:sym typeface="Arial"/>
              </a:rPr>
              <a:t>            Console.WriteLine("Date: {0}/{1}/{2}", iday, imonth, iyear);</a:t>
            </a:r>
            <a:endParaRPr/>
          </a:p>
          <a:p>
            <a:pPr indent="0" lvl="0" marL="0" marR="0" rtl="0" algn="l">
              <a:spcBef>
                <a:spcPts val="0"/>
              </a:spcBef>
              <a:spcAft>
                <a:spcPts val="0"/>
              </a:spcAft>
              <a:buNone/>
            </a:pPr>
            <a:r>
              <a:rPr lang="en-US" sz="20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2000">
                <a:solidFill>
                  <a:schemeClr val="dk1"/>
                </a:solidFill>
                <a:latin typeface="Arial"/>
                <a:ea typeface="Arial"/>
                <a:cs typeface="Arial"/>
                <a:sym typeface="Arial"/>
              </a:rPr>
              <a:t>        </a:t>
            </a:r>
            <a:r>
              <a:rPr lang="en-US" sz="2000">
                <a:solidFill>
                  <a:srgbClr val="0000FF"/>
                </a:solidFill>
                <a:latin typeface="Arial"/>
                <a:ea typeface="Arial"/>
                <a:cs typeface="Arial"/>
                <a:sym typeface="Arial"/>
              </a:rPr>
              <a:t>public</a:t>
            </a:r>
            <a:r>
              <a:rPr lang="en-US" sz="2000">
                <a:solidFill>
                  <a:schemeClr val="dk1"/>
                </a:solidFill>
                <a:latin typeface="Arial"/>
                <a:ea typeface="Arial"/>
                <a:cs typeface="Arial"/>
                <a:sym typeface="Arial"/>
              </a:rPr>
              <a:t> </a:t>
            </a:r>
            <a:r>
              <a:rPr lang="en-US" sz="2000">
                <a:solidFill>
                  <a:srgbClr val="0000FF"/>
                </a:solidFill>
                <a:latin typeface="Arial"/>
                <a:ea typeface="Arial"/>
                <a:cs typeface="Arial"/>
                <a:sym typeface="Arial"/>
              </a:rPr>
              <a:t>bool</a:t>
            </a:r>
            <a:r>
              <a:rPr lang="en-US" sz="2000">
                <a:solidFill>
                  <a:schemeClr val="dk1"/>
                </a:solidFill>
                <a:latin typeface="Arial"/>
                <a:ea typeface="Arial"/>
                <a:cs typeface="Arial"/>
                <a:sym typeface="Arial"/>
              </a:rPr>
              <a:t> KiemTraNamNhuan()</a:t>
            </a:r>
            <a:endParaRPr/>
          </a:p>
          <a:p>
            <a:pPr indent="0" lvl="0" marL="0" marR="0" rtl="0" algn="l">
              <a:spcBef>
                <a:spcPts val="0"/>
              </a:spcBef>
              <a:spcAft>
                <a:spcPts val="0"/>
              </a:spcAft>
              <a:buNone/>
            </a:pPr>
            <a:r>
              <a:rPr lang="en-US" sz="20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2000">
                <a:solidFill>
                  <a:schemeClr val="dk1"/>
                </a:solidFill>
                <a:latin typeface="Arial"/>
                <a:ea typeface="Arial"/>
                <a:cs typeface="Arial"/>
                <a:sym typeface="Arial"/>
              </a:rPr>
              <a:t>            </a:t>
            </a:r>
            <a:r>
              <a:rPr lang="en-US" sz="2000">
                <a:solidFill>
                  <a:srgbClr val="0000FF"/>
                </a:solidFill>
                <a:latin typeface="Arial"/>
                <a:ea typeface="Arial"/>
                <a:cs typeface="Arial"/>
                <a:sym typeface="Arial"/>
              </a:rPr>
              <a:t>return</a:t>
            </a:r>
            <a:r>
              <a:rPr lang="en-US" sz="2000">
                <a:solidFill>
                  <a:schemeClr val="dk1"/>
                </a:solidFill>
                <a:latin typeface="Arial"/>
                <a:ea typeface="Arial"/>
                <a:cs typeface="Arial"/>
                <a:sym typeface="Arial"/>
              </a:rPr>
              <a:t> </a:t>
            </a:r>
            <a:r>
              <a:rPr lang="en-US" sz="2000">
                <a:solidFill>
                  <a:srgbClr val="0000FF"/>
                </a:solidFill>
                <a:latin typeface="Arial"/>
                <a:ea typeface="Arial"/>
                <a:cs typeface="Arial"/>
                <a:sym typeface="Arial"/>
              </a:rPr>
              <a:t>false</a:t>
            </a:r>
            <a:r>
              <a:rPr lang="en-US" sz="2000">
                <a:solidFill>
                  <a:schemeClr val="dk1"/>
                </a:solidFill>
                <a:latin typeface="Arial"/>
                <a:ea typeface="Arial"/>
                <a:cs typeface="Arial"/>
                <a:sym typeface="Arial"/>
              </a:rPr>
              <a:t>;</a:t>
            </a:r>
            <a:endParaRPr/>
          </a:p>
          <a:p>
            <a:pPr indent="0" lvl="0" marL="0" marR="0" rtl="0" algn="l">
              <a:spcBef>
                <a:spcPts val="0"/>
              </a:spcBef>
              <a:spcAft>
                <a:spcPts val="0"/>
              </a:spcAft>
              <a:buNone/>
            </a:pPr>
            <a:r>
              <a:rPr lang="en-US" sz="20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20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2000">
                <a:solidFill>
                  <a:schemeClr val="dk1"/>
                </a:solidFill>
                <a:latin typeface="Arial"/>
                <a:ea typeface="Arial"/>
                <a:cs typeface="Arial"/>
                <a:sym typeface="Arial"/>
              </a:rPr>
              <a:t>}</a:t>
            </a:r>
            <a:endParaRPr sz="2000">
              <a:solidFill>
                <a:schemeClr val="dk1"/>
              </a:solidFill>
              <a:latin typeface="Courier New"/>
              <a:ea typeface="Courier New"/>
              <a:cs typeface="Courier New"/>
              <a:sym typeface="Courier New"/>
            </a:endParaRPr>
          </a:p>
        </p:txBody>
      </p:sp>
      <p:sp>
        <p:nvSpPr>
          <p:cNvPr id="99" name="Google Shape;99;p6"/>
          <p:cNvSpPr/>
          <p:nvPr/>
        </p:nvSpPr>
        <p:spPr>
          <a:xfrm>
            <a:off x="2895600" y="2438400"/>
            <a:ext cx="3048000" cy="1066800"/>
          </a:xfrm>
          <a:prstGeom prst="rect">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0" name="Google Shape;100;p6"/>
          <p:cNvSpPr/>
          <p:nvPr/>
        </p:nvSpPr>
        <p:spPr>
          <a:xfrm>
            <a:off x="6324599" y="1752600"/>
            <a:ext cx="1600200" cy="914400"/>
          </a:xfrm>
          <a:prstGeom prst="cloudCallout">
            <a:avLst>
              <a:gd fmla="val -70667" name="adj1"/>
              <a:gd fmla="val 69477" name="adj2"/>
            </a:avLst>
          </a:prstGeom>
          <a:solidFill>
            <a:schemeClr val="accent1"/>
          </a:solidFill>
          <a:ln cap="flat" cmpd="sng" w="12700">
            <a:solidFill>
              <a:srgbClr val="A2182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Thuộc tính</a:t>
            </a:r>
            <a:endParaRPr/>
          </a:p>
        </p:txBody>
      </p:sp>
    </p:spTree>
  </p:cSld>
  <p:clrMapOvr>
    <a:masterClrMapping/>
  </p:clrMapOvr>
  <p:transition advClick="0">
    <p:wheel spokes="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par>
                                <p:cTn fill="hold" nodeType="with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7"/>
          <p:cNvSpPr txBox="1"/>
          <p:nvPr>
            <p:ph type="title"/>
          </p:nvPr>
        </p:nvSpPr>
        <p:spPr>
          <a:xfrm>
            <a:off x="2057401" y="152400"/>
            <a:ext cx="8610599"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Tạo lớp trong C#</a:t>
            </a:r>
            <a:endParaRPr b="1" sz="4000"/>
          </a:p>
        </p:txBody>
      </p:sp>
      <p:sp>
        <p:nvSpPr>
          <p:cNvPr id="106" name="Google Shape;106;p7"/>
          <p:cNvSpPr txBox="1"/>
          <p:nvPr>
            <p:ph idx="1" type="body"/>
          </p:nvPr>
        </p:nvSpPr>
        <p:spPr>
          <a:xfrm>
            <a:off x="2209800" y="1143000"/>
            <a:ext cx="8458200" cy="5214938"/>
          </a:xfrm>
          <a:prstGeom prst="rect">
            <a:avLst/>
          </a:prstGeom>
          <a:noFill/>
          <a:ln>
            <a:noFill/>
          </a:ln>
        </p:spPr>
        <p:txBody>
          <a:bodyPr anchorCtr="0" anchor="t" bIns="45700" lIns="91425" spcFirstLastPara="1" rIns="91425" wrap="square" tIns="45700">
            <a:noAutofit/>
          </a:bodyPr>
          <a:lstStyle/>
          <a:p>
            <a:pPr indent="-228600" lvl="0" marL="228600" rtl="0" algn="just">
              <a:lnSpc>
                <a:spcPct val="120000"/>
              </a:lnSpc>
              <a:spcBef>
                <a:spcPts val="0"/>
              </a:spcBef>
              <a:spcAft>
                <a:spcPts val="0"/>
              </a:spcAft>
              <a:buClr>
                <a:schemeClr val="dk1"/>
              </a:buClr>
              <a:buSzPts val="2800"/>
              <a:buChar char="•"/>
            </a:pPr>
            <a:r>
              <a:rPr lang="en-US">
                <a:latin typeface="Arial"/>
                <a:ea typeface="Arial"/>
                <a:cs typeface="Arial"/>
                <a:sym typeface="Arial"/>
              </a:rPr>
              <a:t>Phạm vi truy xuất</a:t>
            </a:r>
            <a:endParaRPr>
              <a:latin typeface="Arial"/>
              <a:ea typeface="Arial"/>
              <a:cs typeface="Arial"/>
              <a:sym typeface="Arial"/>
            </a:endParaRPr>
          </a:p>
        </p:txBody>
      </p:sp>
      <p:graphicFrame>
        <p:nvGraphicFramePr>
          <p:cNvPr id="107" name="Google Shape;107;p7"/>
          <p:cNvGraphicFramePr/>
          <p:nvPr/>
        </p:nvGraphicFramePr>
        <p:xfrm>
          <a:off x="2362200" y="1905001"/>
          <a:ext cx="3000000" cy="3000000"/>
        </p:xfrm>
        <a:graphic>
          <a:graphicData uri="http://schemas.openxmlformats.org/drawingml/2006/table">
            <a:tbl>
              <a:tblPr bandRow="1" firstRow="1">
                <a:noFill/>
                <a:tableStyleId>{5F1B0A4E-A9A1-4BC5-BD06-F0C35D63AFD7}</a:tableStyleId>
              </a:tblPr>
              <a:tblGrid>
                <a:gridCol w="2667000"/>
                <a:gridCol w="5334000"/>
              </a:tblGrid>
              <a:tr h="739100">
                <a:tc>
                  <a:txBody>
                    <a:bodyPr/>
                    <a:lstStyle/>
                    <a:p>
                      <a:pPr indent="0" lvl="0" marL="0" marR="0" rtl="0" algn="ctr">
                        <a:spcBef>
                          <a:spcPts val="0"/>
                        </a:spcBef>
                        <a:spcAft>
                          <a:spcPts val="0"/>
                        </a:spcAft>
                        <a:buNone/>
                      </a:pPr>
                      <a:r>
                        <a:rPr lang="en-US" sz="2400" u="none" cap="none" strike="noStrike"/>
                        <a:t>Phạm vi</a:t>
                      </a:r>
                      <a:endParaRPr sz="2400" u="none" cap="none" strike="noStrike"/>
                    </a:p>
                  </a:txBody>
                  <a:tcPr marT="45725" marB="45725" marR="91450" marL="91450" anchor="ctr"/>
                </a:tc>
                <a:tc>
                  <a:txBody>
                    <a:bodyPr/>
                    <a:lstStyle/>
                    <a:p>
                      <a:pPr indent="0" lvl="0" marL="0" marR="0" rtl="0" algn="ctr">
                        <a:spcBef>
                          <a:spcPts val="0"/>
                        </a:spcBef>
                        <a:spcAft>
                          <a:spcPts val="0"/>
                        </a:spcAft>
                        <a:buNone/>
                      </a:pPr>
                      <a:r>
                        <a:rPr lang="en-US" sz="2400" u="none" cap="none" strike="noStrike"/>
                        <a:t>Giới hạn truy vập</a:t>
                      </a:r>
                      <a:endParaRPr sz="2400" u="none" cap="none" strike="noStrike"/>
                    </a:p>
                  </a:txBody>
                  <a:tcPr marT="45725" marB="45725" marR="91450" marL="91450" anchor="ctr"/>
                </a:tc>
              </a:tr>
              <a:tr h="739100">
                <a:tc>
                  <a:txBody>
                    <a:bodyPr/>
                    <a:lstStyle/>
                    <a:p>
                      <a:pPr indent="0" lvl="0" marL="0" marR="0" rtl="0" algn="l">
                        <a:spcBef>
                          <a:spcPts val="0"/>
                        </a:spcBef>
                        <a:spcAft>
                          <a:spcPts val="0"/>
                        </a:spcAft>
                        <a:buNone/>
                      </a:pPr>
                      <a:r>
                        <a:rPr lang="en-US" sz="2400" u="none" cap="none" strike="noStrike"/>
                        <a:t>public</a:t>
                      </a:r>
                      <a:endParaRPr/>
                    </a:p>
                  </a:txBody>
                  <a:tcPr marT="45725" marB="45725" marR="91450" marL="91450" anchor="ctr"/>
                </a:tc>
                <a:tc>
                  <a:txBody>
                    <a:bodyPr/>
                    <a:lstStyle/>
                    <a:p>
                      <a:pPr indent="0" lvl="0" marL="0" marR="0" rtl="0" algn="l">
                        <a:spcBef>
                          <a:spcPts val="0"/>
                        </a:spcBef>
                        <a:spcAft>
                          <a:spcPts val="0"/>
                        </a:spcAft>
                        <a:buNone/>
                      </a:pPr>
                      <a:r>
                        <a:rPr lang="en-US" sz="2400"/>
                        <a:t>Không</a:t>
                      </a:r>
                      <a:r>
                        <a:rPr lang="en-US" sz="2400"/>
                        <a:t> hạn chế</a:t>
                      </a:r>
                      <a:endParaRPr sz="2400"/>
                    </a:p>
                  </a:txBody>
                  <a:tcPr marT="45725" marB="45725" marR="91450" marL="91450" anchor="ctr"/>
                </a:tc>
              </a:tr>
              <a:tr h="739100">
                <a:tc>
                  <a:txBody>
                    <a:bodyPr/>
                    <a:lstStyle/>
                    <a:p>
                      <a:pPr indent="0" lvl="0" marL="0" marR="0" rtl="0" algn="l">
                        <a:spcBef>
                          <a:spcPts val="0"/>
                        </a:spcBef>
                        <a:spcAft>
                          <a:spcPts val="0"/>
                        </a:spcAft>
                        <a:buNone/>
                      </a:pPr>
                      <a:r>
                        <a:rPr lang="en-US" sz="2400"/>
                        <a:t>private</a:t>
                      </a:r>
                      <a:endParaRPr/>
                    </a:p>
                  </a:txBody>
                  <a:tcPr marT="45725" marB="45725" marR="91450" marL="91450" anchor="ctr"/>
                </a:tc>
                <a:tc>
                  <a:txBody>
                    <a:bodyPr/>
                    <a:lstStyle/>
                    <a:p>
                      <a:pPr indent="0" lvl="0" marL="0" marR="0" rtl="0" algn="l">
                        <a:spcBef>
                          <a:spcPts val="0"/>
                        </a:spcBef>
                        <a:spcAft>
                          <a:spcPts val="0"/>
                        </a:spcAft>
                        <a:buNone/>
                      </a:pPr>
                      <a:r>
                        <a:rPr lang="en-US" sz="2400"/>
                        <a:t>Chỉ bên</a:t>
                      </a:r>
                      <a:r>
                        <a:rPr lang="en-US" sz="2400"/>
                        <a:t> </a:t>
                      </a:r>
                      <a:r>
                        <a:rPr lang="en-US" sz="2400"/>
                        <a:t>trong lớp (mặc</a:t>
                      </a:r>
                      <a:r>
                        <a:rPr lang="en-US" sz="2400"/>
                        <a:t> định</a:t>
                      </a:r>
                      <a:r>
                        <a:rPr lang="en-US" sz="2400"/>
                        <a:t>)</a:t>
                      </a:r>
                      <a:endParaRPr/>
                    </a:p>
                  </a:txBody>
                  <a:tcPr marT="45725" marB="45725" marR="91450" marL="91450" anchor="ctr"/>
                </a:tc>
              </a:tr>
              <a:tr h="739100">
                <a:tc>
                  <a:txBody>
                    <a:bodyPr/>
                    <a:lstStyle/>
                    <a:p>
                      <a:pPr indent="0" lvl="0" marL="0" marR="0" rtl="0" algn="l">
                        <a:spcBef>
                          <a:spcPts val="0"/>
                        </a:spcBef>
                        <a:spcAft>
                          <a:spcPts val="0"/>
                        </a:spcAft>
                        <a:buNone/>
                      </a:pPr>
                      <a:r>
                        <a:rPr lang="en-US" sz="2400"/>
                        <a:t>protected</a:t>
                      </a:r>
                      <a:endParaRPr/>
                    </a:p>
                  </a:txBody>
                  <a:tcPr marT="45725" marB="45725" marR="91450" marL="91450" anchor="ctr"/>
                </a:tc>
                <a:tc>
                  <a:txBody>
                    <a:bodyPr/>
                    <a:lstStyle/>
                    <a:p>
                      <a:pPr indent="0" lvl="0" marL="0" marR="0" rtl="0" algn="l">
                        <a:spcBef>
                          <a:spcPts val="0"/>
                        </a:spcBef>
                        <a:spcAft>
                          <a:spcPts val="0"/>
                        </a:spcAft>
                        <a:buNone/>
                      </a:pPr>
                      <a:r>
                        <a:rPr lang="en-US" sz="2400"/>
                        <a:t>Trong lớp</a:t>
                      </a:r>
                      <a:r>
                        <a:rPr lang="en-US" sz="2400"/>
                        <a:t> và lớp con (lớp dẫn xuất)</a:t>
                      </a:r>
                      <a:endParaRPr sz="2400"/>
                    </a:p>
                  </a:txBody>
                  <a:tcPr marT="45725" marB="45725" marR="91450" marL="91450" anchor="ctr"/>
                </a:tc>
              </a:tr>
              <a:tr h="739100">
                <a:tc>
                  <a:txBody>
                    <a:bodyPr/>
                    <a:lstStyle/>
                    <a:p>
                      <a:pPr indent="0" lvl="0" marL="0" marR="0" rtl="0" algn="l">
                        <a:spcBef>
                          <a:spcPts val="0"/>
                        </a:spcBef>
                        <a:spcAft>
                          <a:spcPts val="0"/>
                        </a:spcAft>
                        <a:buNone/>
                      </a:pPr>
                      <a:r>
                        <a:rPr lang="en-US" sz="2400"/>
                        <a:t>internal</a:t>
                      </a:r>
                      <a:endParaRPr/>
                    </a:p>
                  </a:txBody>
                  <a:tcPr marT="45725" marB="45725" marR="91450" marL="91450" anchor="ctr"/>
                </a:tc>
                <a:tc>
                  <a:txBody>
                    <a:bodyPr/>
                    <a:lstStyle/>
                    <a:p>
                      <a:pPr indent="0" lvl="0" marL="0" marR="0" rtl="0" algn="l">
                        <a:spcBef>
                          <a:spcPts val="0"/>
                        </a:spcBef>
                        <a:spcAft>
                          <a:spcPts val="0"/>
                        </a:spcAft>
                        <a:buNone/>
                      </a:pPr>
                      <a:r>
                        <a:rPr lang="en-US" sz="2400"/>
                        <a:t>Trong chương</a:t>
                      </a:r>
                      <a:r>
                        <a:rPr lang="en-US" sz="2400"/>
                        <a:t> trình</a:t>
                      </a:r>
                      <a:endParaRPr sz="2400"/>
                    </a:p>
                  </a:txBody>
                  <a:tcPr marT="45725" marB="45725" marR="91450" marL="91450" anchor="ctr"/>
                </a:tc>
              </a:tr>
              <a:tr h="724050">
                <a:tc>
                  <a:txBody>
                    <a:bodyPr/>
                    <a:lstStyle/>
                    <a:p>
                      <a:pPr indent="0" lvl="0" marL="0" marR="0" rtl="0" algn="l">
                        <a:spcBef>
                          <a:spcPts val="0"/>
                        </a:spcBef>
                        <a:spcAft>
                          <a:spcPts val="0"/>
                        </a:spcAft>
                        <a:buNone/>
                      </a:pPr>
                      <a:r>
                        <a:rPr lang="en-US" sz="2400"/>
                        <a:t>protected internal</a:t>
                      </a:r>
                      <a:endParaRPr/>
                    </a:p>
                  </a:txBody>
                  <a:tcPr marT="45725" marB="45725" marR="91450" marL="91450" anchor="ctr"/>
                </a:tc>
                <a:tc>
                  <a:txBody>
                    <a:bodyPr/>
                    <a:lstStyle/>
                    <a:p>
                      <a:pPr indent="0" lvl="0" marL="0" marR="0" rtl="0" algn="l">
                        <a:spcBef>
                          <a:spcPts val="0"/>
                        </a:spcBef>
                        <a:spcAft>
                          <a:spcPts val="0"/>
                        </a:spcAft>
                        <a:buNone/>
                      </a:pPr>
                      <a:r>
                        <a:rPr lang="en-US" sz="2400"/>
                        <a:t>Trong chương</a:t>
                      </a:r>
                      <a:r>
                        <a:rPr lang="en-US" sz="2400"/>
                        <a:t> trình và trong lớp con</a:t>
                      </a:r>
                      <a:endParaRPr sz="2400"/>
                    </a:p>
                  </a:txBody>
                  <a:tcPr marT="45725" marB="45725" marR="91450" marL="91450" anchor="ctr"/>
                </a:tc>
              </a:tr>
            </a:tbl>
          </a:graphicData>
        </a:graphic>
      </p:graphicFrame>
    </p:spTree>
  </p:cSld>
  <p:clrMapOvr>
    <a:masterClrMapping/>
  </p:clrMapOvr>
  <p:transition advClick="0">
    <p:wheel spokes="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8"/>
          <p:cNvSpPr txBox="1"/>
          <p:nvPr>
            <p:ph type="title"/>
          </p:nvPr>
        </p:nvSpPr>
        <p:spPr>
          <a:xfrm>
            <a:off x="2057401" y="152400"/>
            <a:ext cx="8610599"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Tạo lớp trong C#</a:t>
            </a:r>
            <a:endParaRPr b="1" sz="4000"/>
          </a:p>
        </p:txBody>
      </p:sp>
      <p:sp>
        <p:nvSpPr>
          <p:cNvPr id="116" name="Google Shape;116;p8"/>
          <p:cNvSpPr txBox="1"/>
          <p:nvPr>
            <p:ph idx="1" type="body"/>
          </p:nvPr>
        </p:nvSpPr>
        <p:spPr>
          <a:xfrm>
            <a:off x="2209800" y="1143000"/>
            <a:ext cx="8229600" cy="5214938"/>
          </a:xfrm>
          <a:prstGeom prst="rect">
            <a:avLst/>
          </a:prstGeom>
          <a:noFill/>
          <a:ln>
            <a:noFill/>
          </a:ln>
        </p:spPr>
        <p:txBody>
          <a:bodyPr anchorCtr="0" anchor="t" bIns="45700" lIns="91425" spcFirstLastPara="1" rIns="91425" wrap="square" tIns="45700">
            <a:noAutofit/>
          </a:bodyPr>
          <a:lstStyle/>
          <a:p>
            <a:pPr indent="-228600" lvl="0" marL="228600" rtl="0" algn="just">
              <a:lnSpc>
                <a:spcPct val="120000"/>
              </a:lnSpc>
              <a:spcBef>
                <a:spcPts val="0"/>
              </a:spcBef>
              <a:spcAft>
                <a:spcPts val="0"/>
              </a:spcAft>
              <a:buClr>
                <a:schemeClr val="dk1"/>
              </a:buClr>
              <a:buSzPts val="2800"/>
              <a:buChar char="•"/>
            </a:pPr>
            <a:r>
              <a:rPr lang="en-US">
                <a:latin typeface="Arial"/>
                <a:ea typeface="Arial"/>
                <a:cs typeface="Arial"/>
                <a:sym typeface="Arial"/>
              </a:rPr>
              <a:t>Xác định các thuộc tính (dữ liệu)</a:t>
            </a:r>
            <a:endParaRPr/>
          </a:p>
          <a:p>
            <a:pPr indent="-228600" lvl="1" marL="685800" rtl="0" algn="just">
              <a:lnSpc>
                <a:spcPct val="120000"/>
              </a:lnSpc>
              <a:spcBef>
                <a:spcPts val="600"/>
              </a:spcBef>
              <a:spcAft>
                <a:spcPts val="0"/>
              </a:spcAft>
              <a:buClr>
                <a:schemeClr val="dk1"/>
              </a:buClr>
              <a:buSzPts val="2400"/>
              <a:buChar char="•"/>
            </a:pPr>
            <a:r>
              <a:rPr lang="en-US">
                <a:latin typeface="Arial"/>
                <a:ea typeface="Arial"/>
                <a:cs typeface="Arial"/>
                <a:sym typeface="Arial"/>
              </a:rPr>
              <a:t>Những gì mà ta biết về đối tượng – giống như một struct</a:t>
            </a:r>
            <a:endParaRPr/>
          </a:p>
          <a:p>
            <a:pPr indent="-228600" lvl="0" marL="228600" rtl="0" algn="just">
              <a:lnSpc>
                <a:spcPct val="120000"/>
              </a:lnSpc>
              <a:spcBef>
                <a:spcPts val="600"/>
              </a:spcBef>
              <a:spcAft>
                <a:spcPts val="0"/>
              </a:spcAft>
              <a:buClr>
                <a:schemeClr val="dk1"/>
              </a:buClr>
              <a:buSzPts val="2800"/>
              <a:buChar char="•"/>
            </a:pPr>
            <a:r>
              <a:rPr lang="en-US">
                <a:latin typeface="Arial"/>
                <a:ea typeface="Arial"/>
                <a:cs typeface="Arial"/>
                <a:sym typeface="Arial"/>
              </a:rPr>
              <a:t>Xác định các phương thức (hình vi)</a:t>
            </a:r>
            <a:endParaRPr/>
          </a:p>
          <a:p>
            <a:pPr indent="-228600" lvl="1" marL="685800" rtl="0" algn="just">
              <a:lnSpc>
                <a:spcPct val="120000"/>
              </a:lnSpc>
              <a:spcBef>
                <a:spcPts val="600"/>
              </a:spcBef>
              <a:spcAft>
                <a:spcPts val="0"/>
              </a:spcAft>
              <a:buClr>
                <a:schemeClr val="dk1"/>
              </a:buClr>
              <a:buSzPts val="2400"/>
              <a:buChar char="•"/>
            </a:pPr>
            <a:r>
              <a:rPr lang="en-US">
                <a:latin typeface="Arial"/>
                <a:ea typeface="Arial"/>
                <a:cs typeface="Arial"/>
                <a:sym typeface="Arial"/>
              </a:rPr>
              <a:t>Những gì mà đối tượng có thể làm</a:t>
            </a:r>
            <a:endParaRPr/>
          </a:p>
          <a:p>
            <a:pPr indent="-228600" lvl="0" marL="228600" rtl="0" algn="just">
              <a:lnSpc>
                <a:spcPct val="120000"/>
              </a:lnSpc>
              <a:spcBef>
                <a:spcPts val="600"/>
              </a:spcBef>
              <a:spcAft>
                <a:spcPts val="0"/>
              </a:spcAft>
              <a:buClr>
                <a:schemeClr val="dk1"/>
              </a:buClr>
              <a:buSzPts val="2800"/>
              <a:buChar char="•"/>
            </a:pPr>
            <a:r>
              <a:rPr lang="en-US">
                <a:latin typeface="Arial"/>
                <a:ea typeface="Arial"/>
                <a:cs typeface="Arial"/>
                <a:sym typeface="Arial"/>
              </a:rPr>
              <a:t>Xác định các quyền truy xuất</a:t>
            </a:r>
            <a:endParaRPr/>
          </a:p>
        </p:txBody>
      </p:sp>
    </p:spTree>
  </p:cSld>
  <p:clrMapOvr>
    <a:masterClrMapping/>
  </p:clrMapOvr>
  <p:transition advClick="0">
    <p:wheel spokes="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9"/>
          <p:cNvSpPr/>
          <p:nvPr/>
        </p:nvSpPr>
        <p:spPr>
          <a:xfrm>
            <a:off x="2057403" y="1066802"/>
            <a:ext cx="8381999" cy="4081117"/>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lang="en-US" sz="2400">
                <a:solidFill>
                  <a:schemeClr val="dk1"/>
                </a:solidFill>
                <a:latin typeface="Tahoma"/>
                <a:ea typeface="Tahoma"/>
                <a:cs typeface="Tahoma"/>
                <a:sym typeface="Tahoma"/>
              </a:rPr>
              <a:t>  </a:t>
            </a:r>
            <a:r>
              <a:rPr lang="en-US" sz="2400">
                <a:solidFill>
                  <a:srgbClr val="0000FF"/>
                </a:solidFill>
                <a:latin typeface="Tahoma"/>
                <a:ea typeface="Tahoma"/>
                <a:cs typeface="Tahoma"/>
                <a:sym typeface="Tahoma"/>
              </a:rPr>
              <a:t>public class </a:t>
            </a:r>
            <a:r>
              <a:rPr lang="en-US" sz="2400">
                <a:solidFill>
                  <a:schemeClr val="dk1"/>
                </a:solidFill>
                <a:latin typeface="Tahoma"/>
                <a:ea typeface="Tahoma"/>
                <a:cs typeface="Tahoma"/>
                <a:sym typeface="Tahoma"/>
              </a:rPr>
              <a:t>Tester</a:t>
            </a:r>
            <a:endParaRPr/>
          </a:p>
          <a:p>
            <a:pPr indent="0" lvl="0" marL="0" marR="0" rtl="0" algn="l">
              <a:lnSpc>
                <a:spcPct val="120000"/>
              </a:lnSpc>
              <a:spcBef>
                <a:spcPts val="0"/>
              </a:spcBef>
              <a:spcAft>
                <a:spcPts val="0"/>
              </a:spcAft>
              <a:buNone/>
            </a:pPr>
            <a:r>
              <a:rPr lang="en-US" sz="2400">
                <a:solidFill>
                  <a:schemeClr val="dk1"/>
                </a:solidFill>
                <a:latin typeface="Tahoma"/>
                <a:ea typeface="Tahoma"/>
                <a:cs typeface="Tahoma"/>
                <a:sym typeface="Tahoma"/>
              </a:rPr>
              <a:t>  {</a:t>
            </a:r>
            <a:endParaRPr sz="2400">
              <a:solidFill>
                <a:schemeClr val="dk1"/>
              </a:solidFill>
              <a:latin typeface="Tahoma"/>
              <a:ea typeface="Tahoma"/>
              <a:cs typeface="Tahoma"/>
              <a:sym typeface="Tahoma"/>
            </a:endParaRPr>
          </a:p>
          <a:p>
            <a:pPr indent="0" lvl="0" marL="0" marR="0" rtl="0" algn="l">
              <a:lnSpc>
                <a:spcPct val="120000"/>
              </a:lnSpc>
              <a:spcBef>
                <a:spcPts val="0"/>
              </a:spcBef>
              <a:spcAft>
                <a:spcPts val="0"/>
              </a:spcAft>
              <a:buNone/>
            </a:pPr>
            <a:r>
              <a:rPr lang="en-US" sz="2400">
                <a:solidFill>
                  <a:schemeClr val="dk1"/>
                </a:solidFill>
                <a:latin typeface="Tahoma"/>
                <a:ea typeface="Tahoma"/>
                <a:cs typeface="Tahoma"/>
                <a:sym typeface="Tahoma"/>
              </a:rPr>
              <a:t>   	  </a:t>
            </a:r>
            <a:r>
              <a:rPr lang="en-US" sz="2400">
                <a:solidFill>
                  <a:srgbClr val="0000FF"/>
                </a:solidFill>
                <a:latin typeface="Tahoma"/>
                <a:ea typeface="Tahoma"/>
                <a:cs typeface="Tahoma"/>
                <a:sym typeface="Tahoma"/>
              </a:rPr>
              <a:t>static void </a:t>
            </a:r>
            <a:r>
              <a:rPr lang="en-US" sz="2400">
                <a:solidFill>
                  <a:schemeClr val="dk1"/>
                </a:solidFill>
                <a:latin typeface="Tahoma"/>
                <a:ea typeface="Tahoma"/>
                <a:cs typeface="Tahoma"/>
                <a:sym typeface="Tahoma"/>
              </a:rPr>
              <a:t>Main()</a:t>
            </a:r>
            <a:endParaRPr/>
          </a:p>
          <a:p>
            <a:pPr indent="0" lvl="0" marL="0" marR="0" rtl="0" algn="l">
              <a:lnSpc>
                <a:spcPct val="120000"/>
              </a:lnSpc>
              <a:spcBef>
                <a:spcPts val="0"/>
              </a:spcBef>
              <a:spcAft>
                <a:spcPts val="0"/>
              </a:spcAft>
              <a:buNone/>
            </a:pPr>
            <a:r>
              <a:rPr lang="en-US" sz="2400">
                <a:solidFill>
                  <a:schemeClr val="dk1"/>
                </a:solidFill>
                <a:latin typeface="Tahoma"/>
                <a:ea typeface="Tahoma"/>
                <a:cs typeface="Tahoma"/>
                <a:sym typeface="Tahoma"/>
              </a:rPr>
              <a:t>   	  {</a:t>
            </a:r>
            <a:endParaRPr sz="2400">
              <a:solidFill>
                <a:schemeClr val="dk1"/>
              </a:solidFill>
              <a:latin typeface="Tahoma"/>
              <a:ea typeface="Tahoma"/>
              <a:cs typeface="Tahoma"/>
              <a:sym typeface="Tahoma"/>
            </a:endParaRPr>
          </a:p>
          <a:p>
            <a:pPr indent="0" lvl="0" marL="0" marR="0" rtl="0" algn="l">
              <a:lnSpc>
                <a:spcPct val="120000"/>
              </a:lnSpc>
              <a:spcBef>
                <a:spcPts val="0"/>
              </a:spcBef>
              <a:spcAft>
                <a:spcPts val="0"/>
              </a:spcAft>
              <a:buNone/>
            </a:pPr>
            <a:r>
              <a:rPr lang="en-US" sz="2400">
                <a:solidFill>
                  <a:schemeClr val="dk1"/>
                </a:solidFill>
                <a:latin typeface="Tahoma"/>
                <a:ea typeface="Tahoma"/>
                <a:cs typeface="Tahoma"/>
                <a:sym typeface="Tahoma"/>
              </a:rPr>
              <a:t>   		cDate d;</a:t>
            </a:r>
            <a:endParaRPr/>
          </a:p>
          <a:p>
            <a:pPr indent="0" lvl="0" marL="0" marR="0" rtl="0" algn="l">
              <a:lnSpc>
                <a:spcPct val="120000"/>
              </a:lnSpc>
              <a:spcBef>
                <a:spcPts val="0"/>
              </a:spcBef>
              <a:spcAft>
                <a:spcPts val="0"/>
              </a:spcAft>
              <a:buNone/>
            </a:pPr>
            <a:r>
              <a:rPr lang="en-US" sz="2400">
                <a:solidFill>
                  <a:schemeClr val="dk1"/>
                </a:solidFill>
                <a:latin typeface="Tahoma"/>
                <a:ea typeface="Tahoma"/>
                <a:cs typeface="Tahoma"/>
                <a:sym typeface="Tahoma"/>
              </a:rPr>
              <a:t>		d = </a:t>
            </a:r>
            <a:r>
              <a:rPr lang="en-US" sz="2400">
                <a:solidFill>
                  <a:srgbClr val="0000FF"/>
                </a:solidFill>
                <a:latin typeface="Tahoma"/>
                <a:ea typeface="Tahoma"/>
                <a:cs typeface="Tahoma"/>
                <a:sym typeface="Tahoma"/>
              </a:rPr>
              <a:t>new</a:t>
            </a:r>
            <a:r>
              <a:rPr lang="en-US" sz="2400">
                <a:solidFill>
                  <a:schemeClr val="dk1"/>
                </a:solidFill>
                <a:latin typeface="Tahoma"/>
                <a:ea typeface="Tahoma"/>
                <a:cs typeface="Tahoma"/>
                <a:sym typeface="Tahoma"/>
              </a:rPr>
              <a:t> cDate();</a:t>
            </a:r>
            <a:endParaRPr sz="2400">
              <a:solidFill>
                <a:schemeClr val="dk1"/>
              </a:solidFill>
              <a:latin typeface="Tahoma"/>
              <a:ea typeface="Tahoma"/>
              <a:cs typeface="Tahoma"/>
              <a:sym typeface="Tahoma"/>
            </a:endParaRPr>
          </a:p>
          <a:p>
            <a:pPr indent="0" lvl="0" marL="0" marR="0" rtl="0" algn="l">
              <a:lnSpc>
                <a:spcPct val="120000"/>
              </a:lnSpc>
              <a:spcBef>
                <a:spcPts val="0"/>
              </a:spcBef>
              <a:spcAft>
                <a:spcPts val="0"/>
              </a:spcAft>
              <a:buNone/>
            </a:pPr>
            <a:r>
              <a:rPr lang="en-US" sz="2400">
                <a:solidFill>
                  <a:schemeClr val="dk1"/>
                </a:solidFill>
                <a:latin typeface="Tahoma"/>
                <a:ea typeface="Tahoma"/>
                <a:cs typeface="Tahoma"/>
                <a:sym typeface="Tahoma"/>
              </a:rPr>
              <a:t>   		d.Xuat();</a:t>
            </a:r>
            <a:endParaRPr sz="2400">
              <a:solidFill>
                <a:schemeClr val="dk1"/>
              </a:solidFill>
              <a:latin typeface="Tahoma"/>
              <a:ea typeface="Tahoma"/>
              <a:cs typeface="Tahoma"/>
              <a:sym typeface="Tahoma"/>
            </a:endParaRPr>
          </a:p>
          <a:p>
            <a:pPr indent="0" lvl="0" marL="0" marR="0" rtl="0" algn="l">
              <a:lnSpc>
                <a:spcPct val="120000"/>
              </a:lnSpc>
              <a:spcBef>
                <a:spcPts val="0"/>
              </a:spcBef>
              <a:spcAft>
                <a:spcPts val="0"/>
              </a:spcAft>
              <a:buNone/>
            </a:pPr>
            <a:r>
              <a:rPr lang="en-US" sz="2400">
                <a:solidFill>
                  <a:schemeClr val="dk1"/>
                </a:solidFill>
                <a:latin typeface="Tahoma"/>
                <a:ea typeface="Tahoma"/>
                <a:cs typeface="Tahoma"/>
                <a:sym typeface="Tahoma"/>
              </a:rPr>
              <a:t>   	  }</a:t>
            </a:r>
            <a:endParaRPr sz="2400">
              <a:solidFill>
                <a:schemeClr val="dk1"/>
              </a:solidFill>
              <a:latin typeface="Tahoma"/>
              <a:ea typeface="Tahoma"/>
              <a:cs typeface="Tahoma"/>
              <a:sym typeface="Tahoma"/>
            </a:endParaRPr>
          </a:p>
          <a:p>
            <a:pPr indent="0" lvl="0" marL="0" marR="0" rtl="0" algn="l">
              <a:lnSpc>
                <a:spcPct val="120000"/>
              </a:lnSpc>
              <a:spcBef>
                <a:spcPts val="0"/>
              </a:spcBef>
              <a:spcAft>
                <a:spcPts val="0"/>
              </a:spcAft>
              <a:buNone/>
            </a:pPr>
            <a:r>
              <a:rPr lang="en-US" sz="2400">
                <a:solidFill>
                  <a:schemeClr val="dk1"/>
                </a:solidFill>
                <a:latin typeface="Tahoma"/>
                <a:ea typeface="Tahoma"/>
                <a:cs typeface="Tahoma"/>
                <a:sym typeface="Tahoma"/>
              </a:rPr>
              <a:t>  }</a:t>
            </a:r>
            <a:endParaRPr sz="2400">
              <a:solidFill>
                <a:schemeClr val="dk1"/>
              </a:solidFill>
              <a:latin typeface="Tahoma"/>
              <a:ea typeface="Tahoma"/>
              <a:cs typeface="Tahoma"/>
              <a:sym typeface="Tahoma"/>
            </a:endParaRPr>
          </a:p>
        </p:txBody>
      </p:sp>
      <p:sp>
        <p:nvSpPr>
          <p:cNvPr id="125" name="Google Shape;125;p9"/>
          <p:cNvSpPr txBox="1"/>
          <p:nvPr>
            <p:ph type="title"/>
          </p:nvPr>
        </p:nvSpPr>
        <p:spPr>
          <a:xfrm>
            <a:off x="2057401" y="152400"/>
            <a:ext cx="8610599"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Khai báo và tạo lập đối tượng</a:t>
            </a:r>
            <a:endParaRPr b="1" sz="4000"/>
          </a:p>
        </p:txBody>
      </p:sp>
    </p:spTree>
  </p:cSld>
  <p:clrMapOvr>
    <a:masterClrMapping/>
  </p:clrMapOvr>
  <p:transition advClick="0">
    <p:wheel spokes="1"/>
  </p:transition>
</p:sld>
</file>

<file path=ppt/theme/theme1.xml><?xml version="1.0" encoding="utf-8"?>
<a:theme xmlns:a="http://schemas.openxmlformats.org/drawingml/2006/main" xmlns:r="http://schemas.openxmlformats.org/officeDocument/2006/relationships" name="包图主题2">
  <a:themeElements>
    <a:clrScheme name="自定义 190">
      <a:dk1>
        <a:srgbClr val="000000"/>
      </a:dk1>
      <a:lt1>
        <a:srgbClr val="FFFFFF"/>
      </a:lt1>
      <a:dk2>
        <a:srgbClr val="44546A"/>
      </a:dk2>
      <a:lt2>
        <a:srgbClr val="E7E6E6"/>
      </a:lt2>
      <a:accent1>
        <a:srgbClr val="DF213B"/>
      </a:accent1>
      <a:accent2>
        <a:srgbClr val="595959"/>
      </a:accent2>
      <a:accent3>
        <a:srgbClr val="DF213B"/>
      </a:accent3>
      <a:accent4>
        <a:srgbClr val="595959"/>
      </a:accent4>
      <a:accent5>
        <a:srgbClr val="DF213B"/>
      </a:accent5>
      <a:accent6>
        <a:srgbClr val="595959"/>
      </a:accent6>
      <a:hlink>
        <a:srgbClr val="DF213B"/>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2017-09-22T08:16:39Z</dcterms:created>
  <dc:creator>Trung Nguyen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0x010100B3FFEA69D462A8489DC53120FA1A5AC4</vt:lpwstr>
  </property>
</Properties>
</file>