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hqxU/l9mpB/g0yZffOsWUHaSqP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8" name="Google Shape;208;p1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09" name="Google Shape;209;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10" name="Google Shape;21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2" name="Google Shape;222;p1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23" name="Google Shape;223;p1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24" name="Google Shape;22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1" name="Google Shape;241;p1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242" name="Google Shape;242;p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243" name="Google Shape;24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3: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7" name="Google Shape;307;p1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08" name="Google Shape;308;p1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09" name="Google Shape;30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4: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6" name="Google Shape;316;p1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17" name="Google Shape;317;p1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18" name="Google Shape;31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5: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5" name="Google Shape;325;p1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26" name="Google Shape;326;p1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27" name="Google Shape;32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6: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4" name="Google Shape;334;p1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35" name="Google Shape;335;p1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36" name="Google Shape;33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7: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rgbClr val="0C0C0C"/>
                </a:solidFill>
                <a:latin typeface="Arial"/>
                <a:ea typeface="Arial"/>
                <a:cs typeface="Arial"/>
                <a:sym typeface="Arial"/>
              </a:rPr>
              <a:t>Thừa kế không chỉ giới hạn ở một mức: Một lớp dẫn xuất có thể là lớp cơ sở cho các lớp dẫn xuất khác</a:t>
            </a:r>
            <a:endParaRPr/>
          </a:p>
        </p:txBody>
      </p:sp>
      <p:sp>
        <p:nvSpPr>
          <p:cNvPr id="343" name="Google Shape;343;p1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44" name="Google Shape;344;p1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45" name="Google Shape;34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8: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None/>
            </a:pPr>
            <a:r>
              <a:rPr lang="en-US" sz="1200">
                <a:solidFill>
                  <a:schemeClr val="dk1"/>
                </a:solidFill>
                <a:latin typeface="Arial"/>
                <a:ea typeface="Arial"/>
                <a:cs typeface="Arial"/>
                <a:sym typeface="Arial"/>
              </a:rPr>
              <a:t>Một class chỉ có thể kế thừa từ </a:t>
            </a:r>
            <a:r>
              <a:rPr lang="en-US" sz="1200">
                <a:solidFill>
                  <a:srgbClr val="0000FF"/>
                </a:solidFill>
                <a:latin typeface="Arial"/>
                <a:ea typeface="Arial"/>
                <a:cs typeface="Arial"/>
                <a:sym typeface="Arial"/>
              </a:rPr>
              <a:t>1 class cơ sở</a:t>
            </a:r>
            <a:endParaRPr/>
          </a:p>
          <a:p>
            <a:pPr indent="0" lvl="0" marL="0" rtl="0" algn="just">
              <a:lnSpc>
                <a:spcPct val="120000"/>
              </a:lnSpc>
              <a:spcBef>
                <a:spcPts val="600"/>
              </a:spcBef>
              <a:spcAft>
                <a:spcPts val="0"/>
              </a:spcAft>
              <a:buNone/>
            </a:pPr>
            <a:r>
              <a:rPr lang="en-US" sz="1200">
                <a:solidFill>
                  <a:schemeClr val="dk1"/>
                </a:solidFill>
                <a:latin typeface="Arial"/>
                <a:ea typeface="Arial"/>
                <a:cs typeface="Arial"/>
                <a:sym typeface="Arial"/>
              </a:rPr>
              <a:t>Một class có thể kế thừa từ </a:t>
            </a:r>
            <a:r>
              <a:rPr lang="en-US" sz="1200">
                <a:solidFill>
                  <a:srgbClr val="0000FF"/>
                </a:solidFill>
                <a:latin typeface="Arial"/>
                <a:ea typeface="Arial"/>
                <a:cs typeface="Arial"/>
                <a:sym typeface="Arial"/>
              </a:rPr>
              <a:t>nhiều Interface</a:t>
            </a:r>
            <a:endParaRPr/>
          </a:p>
        </p:txBody>
      </p:sp>
      <p:sp>
        <p:nvSpPr>
          <p:cNvPr id="352" name="Google Shape;352;p1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53" name="Google Shape;353;p1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54" name="Google Shape;35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None/>
            </a:pPr>
            <a:r>
              <a:t/>
            </a:r>
            <a:endParaRPr sz="1200">
              <a:solidFill>
                <a:srgbClr val="0000FF"/>
              </a:solidFill>
              <a:latin typeface="Arial"/>
              <a:ea typeface="Arial"/>
              <a:cs typeface="Arial"/>
              <a:sym typeface="Arial"/>
            </a:endParaRPr>
          </a:p>
        </p:txBody>
      </p:sp>
      <p:sp>
        <p:nvSpPr>
          <p:cNvPr id="361" name="Google Shape;361;p1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62" name="Google Shape;362;p1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63" name="Google Shape;36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5" name="Google Shape;55;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56" name="Google Shape;56;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57" name="Google Shape;5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0: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5" name="Google Shape;375;p2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376" name="Google Shape;376;p2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377" name="Google Shape;377;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7: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4" name="Google Shape;424;p2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425" name="Google Shape;425;p2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426" name="Google Shape;426;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8: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4" name="Google Shape;434;p2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435" name="Google Shape;435;p2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436" name="Google Shape;43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9: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4" name="Google Shape;444;p2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445" name="Google Shape;445;p2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446" name="Google Shape;44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4" name="Google Shape;64;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65" name="Google Shape;65;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66" name="Google Shape;6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0: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3" name="Google Shape;453;p3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454" name="Google Shape;454;p3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455" name="Google Shape;455;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3" name="Google Shape;46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0" name="Google Shape;47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3: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478" name="Google Shape;478;p3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479" name="Google Shape;479;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3" name="Google Shape;73;p4: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74" name="Google Shape;74;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75" name="Google Shape;7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5: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88" name="Google Shape;88;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89" name="Google Shape;8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1" name="Google Shape;111;p6: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12" name="Google Shape;112;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13" name="Google Shape;11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7" name="Google Shape;127;p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28" name="Google Shape;128;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29" name="Google Shape;12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7" name="Google Shape;157;p8: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58" name="Google Shape;158;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59" name="Google Shape;15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2670175" y="509588"/>
            <a:ext cx="4532313" cy="25495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5" name="Google Shape;175;p9: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Chương trình đào tạo "Quản trị cơ sở dữ liệu Oracle"</a:t>
            </a:r>
            <a:endParaRPr/>
          </a:p>
        </p:txBody>
      </p:sp>
      <p:sp>
        <p:nvSpPr>
          <p:cNvPr id="176" name="Google Shape;176;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Trung tâm đào tạo Bưu chính Viễn thông II</a:t>
            </a:r>
            <a:endParaRPr/>
          </a:p>
        </p:txBody>
      </p:sp>
      <p:sp>
        <p:nvSpPr>
          <p:cNvPr id="177" name="Google Shape;17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showMasterSp="0">
  <p:cSld name="仅标题">
    <p:spTree>
      <p:nvGrpSpPr>
        <p:cNvPr id="16" name="Shape 16"/>
        <p:cNvGrpSpPr/>
        <p:nvPr/>
      </p:nvGrpSpPr>
      <p:grpSpPr>
        <a:xfrm>
          <a:off x="0" y="0"/>
          <a:ext cx="0" cy="0"/>
          <a:chOff x="0" y="0"/>
          <a:chExt cx="0" cy="0"/>
        </a:xfrm>
      </p:grpSpPr>
      <p:pic>
        <p:nvPicPr>
          <p:cNvPr id="17" name="Google Shape;17;p35"/>
          <p:cNvPicPr preferRelativeResize="0"/>
          <p:nvPr/>
        </p:nvPicPr>
        <p:blipFill rotWithShape="1">
          <a:blip r:embed="rId2">
            <a:alphaModFix/>
          </a:blip>
          <a:srcRect b="15749" l="0" r="0" t="0"/>
          <a:stretch/>
        </p:blipFill>
        <p:spPr>
          <a:xfrm>
            <a:off x="7958798" y="3443288"/>
            <a:ext cx="4233201" cy="3414712"/>
          </a:xfrm>
          <a:prstGeom prst="rect">
            <a:avLst/>
          </a:prstGeom>
          <a:noFill/>
          <a:ln>
            <a:noFill/>
          </a:ln>
        </p:spPr>
      </p:pic>
      <p:pic>
        <p:nvPicPr>
          <p:cNvPr id="18" name="Google Shape;18;p35"/>
          <p:cNvPicPr preferRelativeResize="0"/>
          <p:nvPr/>
        </p:nvPicPr>
        <p:blipFill rotWithShape="1">
          <a:blip r:embed="rId3">
            <a:alphaModFix/>
          </a:blip>
          <a:srcRect b="0" l="0" r="0" t="0"/>
          <a:stretch/>
        </p:blipFill>
        <p:spPr>
          <a:xfrm rot="10800000">
            <a:off x="-1" y="1521978"/>
            <a:ext cx="2213113" cy="2599729"/>
          </a:xfrm>
          <a:prstGeom prst="rect">
            <a:avLst/>
          </a:prstGeom>
          <a:noFill/>
          <a:ln>
            <a:noFill/>
          </a:ln>
        </p:spPr>
      </p:pic>
      <p:pic>
        <p:nvPicPr>
          <p:cNvPr id="19" name="Google Shape;19;p35"/>
          <p:cNvPicPr preferRelativeResize="0"/>
          <p:nvPr/>
        </p:nvPicPr>
        <p:blipFill rotWithShape="1">
          <a:blip r:embed="rId4">
            <a:alphaModFix/>
          </a:blip>
          <a:srcRect b="0" l="0" r="0" t="0"/>
          <a:stretch/>
        </p:blipFill>
        <p:spPr>
          <a:xfrm flipH="1" rot="10800000">
            <a:off x="11313172" y="0"/>
            <a:ext cx="878828" cy="891928"/>
          </a:xfrm>
          <a:prstGeom prst="rect">
            <a:avLst/>
          </a:prstGeom>
          <a:noFill/>
          <a:ln>
            <a:noFill/>
          </a:ln>
        </p:spPr>
      </p:pic>
      <p:sp>
        <p:nvSpPr>
          <p:cNvPr id="20" name="Google Shape;20;p35"/>
          <p:cNvSpPr/>
          <p:nvPr/>
        </p:nvSpPr>
        <p:spPr>
          <a:xfrm>
            <a:off x="0" y="0"/>
            <a:ext cx="12192000" cy="6858000"/>
          </a:xfrm>
          <a:prstGeom prst="rect">
            <a:avLst/>
          </a:prstGeom>
          <a:noFill/>
          <a:ln cap="flat" cmpd="sng" w="5715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6"/>
          <p:cNvSpPr txBox="1"/>
          <p:nvPr>
            <p:ph type="title"/>
          </p:nvPr>
        </p:nvSpPr>
        <p:spPr>
          <a:xfrm>
            <a:off x="609600" y="152400"/>
            <a:ext cx="11582400" cy="685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6"/>
          <p:cNvSpPr txBox="1"/>
          <p:nvPr>
            <p:ph idx="1" type="body"/>
          </p:nvPr>
        </p:nvSpPr>
        <p:spPr>
          <a:xfrm>
            <a:off x="711200" y="1066800"/>
            <a:ext cx="11176000" cy="5562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showMasterSp="0">
  <p:cSld name="1_自定义版式">
    <p:spTree>
      <p:nvGrpSpPr>
        <p:cNvPr id="24" name="Shape 24"/>
        <p:cNvGrpSpPr/>
        <p:nvPr/>
      </p:nvGrpSpPr>
      <p:grpSpPr>
        <a:xfrm>
          <a:off x="0" y="0"/>
          <a:ext cx="0" cy="0"/>
          <a:chOff x="0" y="0"/>
          <a:chExt cx="0" cy="0"/>
        </a:xfrm>
      </p:grpSpPr>
      <p:pic>
        <p:nvPicPr>
          <p:cNvPr id="25" name="Google Shape;25;p37"/>
          <p:cNvPicPr preferRelativeResize="0"/>
          <p:nvPr/>
        </p:nvPicPr>
        <p:blipFill rotWithShape="1">
          <a:blip r:embed="rId2">
            <a:alphaModFix/>
          </a:blip>
          <a:srcRect b="0" l="0" r="0" t="0"/>
          <a:stretch/>
        </p:blipFill>
        <p:spPr>
          <a:xfrm flipH="1">
            <a:off x="0" y="188415"/>
            <a:ext cx="4463844" cy="6669586"/>
          </a:xfrm>
          <a:prstGeom prst="rect">
            <a:avLst/>
          </a:prstGeom>
          <a:noFill/>
          <a:ln>
            <a:noFill/>
          </a:ln>
        </p:spPr>
      </p:pic>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showMasterSp="0">
  <p:cSld name="自定义版式">
    <p:spTree>
      <p:nvGrpSpPr>
        <p:cNvPr id="26" name="Shape 26"/>
        <p:cNvGrpSpPr/>
        <p:nvPr/>
      </p:nvGrpSpPr>
      <p:grpSpPr>
        <a:xfrm>
          <a:off x="0" y="0"/>
          <a:ext cx="0" cy="0"/>
          <a:chOff x="0" y="0"/>
          <a:chExt cx="0" cy="0"/>
        </a:xfrm>
      </p:grpSpPr>
      <p:pic>
        <p:nvPicPr>
          <p:cNvPr id="27" name="Google Shape;27;p38"/>
          <p:cNvPicPr preferRelativeResize="0"/>
          <p:nvPr/>
        </p:nvPicPr>
        <p:blipFill rotWithShape="1">
          <a:blip r:embed="rId2">
            <a:alphaModFix/>
          </a:blip>
          <a:srcRect b="0" l="0" r="0" t="0"/>
          <a:stretch/>
        </p:blipFill>
        <p:spPr>
          <a:xfrm>
            <a:off x="6096000" y="757925"/>
            <a:ext cx="6096000" cy="5550800"/>
          </a:xfrm>
          <a:prstGeom prst="rect">
            <a:avLst/>
          </a:prstGeom>
          <a:noFill/>
          <a:ln>
            <a:noFill/>
          </a:ln>
        </p:spPr>
      </p:pic>
      <p:pic>
        <p:nvPicPr>
          <p:cNvPr id="28" name="Google Shape;28;p38"/>
          <p:cNvPicPr preferRelativeResize="0"/>
          <p:nvPr/>
        </p:nvPicPr>
        <p:blipFill rotWithShape="1">
          <a:blip r:embed="rId3">
            <a:alphaModFix/>
          </a:blip>
          <a:srcRect b="0" l="0" r="0" t="0"/>
          <a:stretch/>
        </p:blipFill>
        <p:spPr>
          <a:xfrm>
            <a:off x="260169" y="218874"/>
            <a:ext cx="2268720" cy="666951"/>
          </a:xfrm>
          <a:prstGeom prst="rect">
            <a:avLst/>
          </a:prstGeom>
          <a:noFill/>
          <a:ln>
            <a:noFill/>
          </a:ln>
        </p:spPr>
      </p:pic>
      <p:sp>
        <p:nvSpPr>
          <p:cNvPr id="29" name="Google Shape;29;p38"/>
          <p:cNvSpPr txBox="1"/>
          <p:nvPr/>
        </p:nvSpPr>
        <p:spPr>
          <a:xfrm>
            <a:off x="159762" y="885825"/>
            <a:ext cx="25695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u="sng">
                <a:solidFill>
                  <a:srgbClr val="D51C29"/>
                </a:solidFill>
                <a:latin typeface="Calibri"/>
                <a:ea typeface="Calibri"/>
                <a:cs typeface="Calibri"/>
                <a:sym typeface="Calibri"/>
              </a:rPr>
              <a:t>KHOA CÔNG</a:t>
            </a:r>
            <a:r>
              <a:rPr b="1" lang="en-US" sz="1400" u="sng">
                <a:solidFill>
                  <a:srgbClr val="D51C29"/>
                </a:solidFill>
                <a:latin typeface="Calibri"/>
                <a:ea typeface="Calibri"/>
                <a:cs typeface="Calibri"/>
                <a:sym typeface="Calibri"/>
              </a:rPr>
              <a:t> NGHỆ THÔNG TIN</a:t>
            </a:r>
            <a:endParaRPr b="1" sz="1400" u="sng">
              <a:solidFill>
                <a:srgbClr val="D51C29"/>
              </a:solidFill>
              <a:latin typeface="Calibri"/>
              <a:ea typeface="Calibri"/>
              <a:cs typeface="Calibri"/>
              <a:sym typeface="Calibri"/>
            </a:endParaRPr>
          </a:p>
        </p:txBody>
      </p:sp>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30" name="Shape 30"/>
        <p:cNvGrpSpPr/>
        <p:nvPr/>
      </p:nvGrpSpPr>
      <p:grpSpPr>
        <a:xfrm>
          <a:off x="0" y="0"/>
          <a:ext cx="0" cy="0"/>
          <a:chOff x="0" y="0"/>
          <a:chExt cx="0" cy="0"/>
        </a:xfrm>
      </p:grpSpPr>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自定义版式">
  <p:cSld name="6_自定义版式">
    <p:spTree>
      <p:nvGrpSpPr>
        <p:cNvPr id="31" name="Shape 31"/>
        <p:cNvGrpSpPr/>
        <p:nvPr/>
      </p:nvGrpSpPr>
      <p:grpSpPr>
        <a:xfrm>
          <a:off x="0" y="0"/>
          <a:ext cx="0" cy="0"/>
          <a:chOff x="0" y="0"/>
          <a:chExt cx="0" cy="0"/>
        </a:xfrm>
      </p:grpSpPr>
      <p:sp>
        <p:nvSpPr>
          <p:cNvPr id="32" name="Google Shape;32;p40"/>
          <p:cNvSpPr/>
          <p:nvPr>
            <p:ph idx="2" type="pic"/>
          </p:nvPr>
        </p:nvSpPr>
        <p:spPr>
          <a:xfrm>
            <a:off x="1698623" y="2746373"/>
            <a:ext cx="2187580" cy="2187580"/>
          </a:xfrm>
          <a:prstGeom prst="rect">
            <a:avLst/>
          </a:prstGeom>
          <a:noFill/>
          <a:ln>
            <a:noFill/>
          </a:ln>
        </p:spPr>
      </p:sp>
    </p:spTree>
  </p:cSld>
  <p:clrMapOvr>
    <a:masterClrMapping/>
  </p:clrMapOvr>
  <mc:AlternateContent>
    <mc:Choice Requires="p14">
      <p:transition advClick="0" spd="slow" p14:dur="1750">
        <p14:doors dir="ver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4"/>
          <p:cNvPicPr preferRelativeResize="0"/>
          <p:nvPr/>
        </p:nvPicPr>
        <p:blipFill rotWithShape="1">
          <a:blip r:embed="rId1">
            <a:alphaModFix/>
          </a:blip>
          <a:srcRect b="0" l="0" r="0" t="0"/>
          <a:stretch/>
        </p:blipFill>
        <p:spPr>
          <a:xfrm flipH="1">
            <a:off x="0" y="0"/>
            <a:ext cx="1557766" cy="1418446"/>
          </a:xfrm>
          <a:prstGeom prst="rect">
            <a:avLst/>
          </a:prstGeom>
          <a:noFill/>
          <a:ln>
            <a:noFill/>
          </a:ln>
        </p:spPr>
      </p:pic>
      <p:sp>
        <p:nvSpPr>
          <p:cNvPr id="11" name="Google Shape;11;p34"/>
          <p:cNvSpPr txBox="1"/>
          <p:nvPr/>
        </p:nvSpPr>
        <p:spPr>
          <a:xfrm>
            <a:off x="4318000" y="2971800"/>
            <a:ext cx="3556000" cy="2298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00" u="none" cap="none" strike="noStrike">
                <a:solidFill>
                  <a:schemeClr val="lt1"/>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a:p>
          <a:p>
            <a:pPr indent="0" lvl="0" marL="0" marR="0" rtl="0" algn="l">
              <a:spcBef>
                <a:spcPts val="0"/>
              </a:spcBef>
              <a:spcAft>
                <a:spcPts val="0"/>
              </a:spcAft>
              <a:buNone/>
            </a:pPr>
            <a:r>
              <a:rPr lang="en-US" sz="600">
                <a:solidFill>
                  <a:schemeClr val="lt1"/>
                </a:solidFill>
                <a:latin typeface="Microsoft Yahei"/>
                <a:ea typeface="Microsoft Yahei"/>
                <a:cs typeface="Microsoft Yahei"/>
                <a:sym typeface="Microsoft Yahei"/>
              </a:rPr>
              <a:t>ibaotu.com</a:t>
            </a:r>
            <a:endParaRPr/>
          </a:p>
        </p:txBody>
      </p:sp>
      <p:sp>
        <p:nvSpPr>
          <p:cNvPr id="12" name="Google Shape;12;p34"/>
          <p:cNvSpPr txBox="1"/>
          <p:nvPr/>
        </p:nvSpPr>
        <p:spPr>
          <a:xfrm>
            <a:off x="11602899" y="6287572"/>
            <a:ext cx="4748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1" lang="en-US" sz="1800">
                <a:solidFill>
                  <a:schemeClr val="dk1"/>
                </a:solidFill>
                <a:latin typeface="Cambria"/>
                <a:ea typeface="Cambria"/>
                <a:cs typeface="Cambria"/>
                <a:sym typeface="Cambria"/>
              </a:rPr>
              <a:t>‹#›</a:t>
            </a:fld>
            <a:endParaRPr b="1" sz="1800">
              <a:solidFill>
                <a:schemeClr val="dk1"/>
              </a:solidFill>
              <a:latin typeface="Cambria"/>
              <a:ea typeface="Cambria"/>
              <a:cs typeface="Cambria"/>
              <a:sym typeface="Cambria"/>
            </a:endParaRPr>
          </a:p>
        </p:txBody>
      </p:sp>
      <p:cxnSp>
        <p:nvCxnSpPr>
          <p:cNvPr id="13" name="Google Shape;13;p34"/>
          <p:cNvCxnSpPr/>
          <p:nvPr/>
        </p:nvCxnSpPr>
        <p:spPr>
          <a:xfrm flipH="1" rot="10800000">
            <a:off x="0" y="6457950"/>
            <a:ext cx="11458575" cy="14288"/>
          </a:xfrm>
          <a:prstGeom prst="straightConnector1">
            <a:avLst/>
          </a:prstGeom>
          <a:noFill/>
          <a:ln cap="flat" cmpd="sng" w="28575">
            <a:solidFill>
              <a:srgbClr val="D32F2F"/>
            </a:solidFill>
            <a:prstDash val="solid"/>
            <a:miter lim="800000"/>
            <a:headEnd len="sm" w="sm" type="none"/>
            <a:tailEnd len="sm" w="sm" type="none"/>
          </a:ln>
        </p:spPr>
      </p:cxnSp>
      <p:pic>
        <p:nvPicPr>
          <p:cNvPr id="14" name="Google Shape;14;p34"/>
          <p:cNvPicPr preferRelativeResize="0"/>
          <p:nvPr/>
        </p:nvPicPr>
        <p:blipFill rotWithShape="1">
          <a:blip r:embed="rId2">
            <a:alphaModFix/>
          </a:blip>
          <a:srcRect b="0" l="0" r="0" t="0"/>
          <a:stretch/>
        </p:blipFill>
        <p:spPr>
          <a:xfrm>
            <a:off x="50800" y="6517929"/>
            <a:ext cx="1003300" cy="294229"/>
          </a:xfrm>
          <a:prstGeom prst="rect">
            <a:avLst/>
          </a:prstGeom>
          <a:noFill/>
          <a:ln>
            <a:noFill/>
          </a:ln>
        </p:spPr>
      </p:pic>
      <p:sp>
        <p:nvSpPr>
          <p:cNvPr id="15" name="Google Shape;15;p34"/>
          <p:cNvSpPr txBox="1"/>
          <p:nvPr/>
        </p:nvSpPr>
        <p:spPr>
          <a:xfrm>
            <a:off x="1025524" y="6517929"/>
            <a:ext cx="231191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D51C29"/>
                </a:solidFill>
                <a:latin typeface="Cambria"/>
                <a:ea typeface="Cambria"/>
                <a:cs typeface="Cambria"/>
                <a:sym typeface="Cambria"/>
              </a:rPr>
              <a:t>KHOA</a:t>
            </a:r>
            <a:r>
              <a:rPr b="1" lang="en-US" sz="1200">
                <a:solidFill>
                  <a:srgbClr val="D51C29"/>
                </a:solidFill>
                <a:latin typeface="Cambria"/>
                <a:ea typeface="Cambria"/>
                <a:cs typeface="Cambria"/>
                <a:sym typeface="Cambria"/>
              </a:rPr>
              <a:t> CÔNG NGHỆ THÔNG TIN</a:t>
            </a:r>
            <a:endParaRPr b="1" sz="1200">
              <a:solidFill>
                <a:srgbClr val="D51C29"/>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mc:AlternateContent>
    <mc:Choice Requires="p14">
      <p:transition advClick="0" spd="slow" p14:dur="1750">
        <p14:doors dir="vert"/>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
          <p:cNvSpPr txBox="1"/>
          <p:nvPr/>
        </p:nvSpPr>
        <p:spPr>
          <a:xfrm>
            <a:off x="1768718" y="1625116"/>
            <a:ext cx="925157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rgbClr val="2C3E50"/>
                </a:solidFill>
                <a:latin typeface="Cambria"/>
                <a:ea typeface="Cambria"/>
                <a:cs typeface="Cambria"/>
                <a:sym typeface="Cambria"/>
              </a:rPr>
              <a:t>LẬP TRÌNH HƯỚNG ĐỐI TƯỢNG</a:t>
            </a:r>
            <a:endParaRPr/>
          </a:p>
        </p:txBody>
      </p:sp>
      <p:grpSp>
        <p:nvGrpSpPr>
          <p:cNvPr id="39" name="Google Shape;39;p1"/>
          <p:cNvGrpSpPr/>
          <p:nvPr/>
        </p:nvGrpSpPr>
        <p:grpSpPr>
          <a:xfrm>
            <a:off x="4520692" y="4328846"/>
            <a:ext cx="416937" cy="416934"/>
            <a:chOff x="891974" y="4415843"/>
            <a:chExt cx="450443" cy="450443"/>
          </a:xfrm>
        </p:grpSpPr>
        <p:sp>
          <p:nvSpPr>
            <p:cNvPr id="40" name="Google Shape;40;p1"/>
            <p:cNvSpPr/>
            <p:nvPr/>
          </p:nvSpPr>
          <p:spPr>
            <a:xfrm>
              <a:off x="891974" y="4415843"/>
              <a:ext cx="450443" cy="450443"/>
            </a:xfrm>
            <a:prstGeom prst="ellipse">
              <a:avLst/>
            </a:prstGeom>
            <a:no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41" name="Google Shape;41;p1"/>
            <p:cNvSpPr/>
            <p:nvPr/>
          </p:nvSpPr>
          <p:spPr>
            <a:xfrm>
              <a:off x="993275" y="4502064"/>
              <a:ext cx="247839" cy="278000"/>
            </a:xfrm>
            <a:custGeom>
              <a:rect b="b" l="l" r="r" t="t"/>
              <a:pathLst>
                <a:path extrusionOk="0" h="336551" w="300038">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grpSp>
      <p:pic>
        <p:nvPicPr>
          <p:cNvPr id="42" name="Google Shape;42;p1"/>
          <p:cNvPicPr preferRelativeResize="0"/>
          <p:nvPr/>
        </p:nvPicPr>
        <p:blipFill rotWithShape="1">
          <a:blip r:embed="rId3">
            <a:alphaModFix/>
          </a:blip>
          <a:srcRect b="0" l="0" r="0" t="0"/>
          <a:stretch/>
        </p:blipFill>
        <p:spPr>
          <a:xfrm>
            <a:off x="0" y="-733425"/>
            <a:ext cx="609600" cy="609600"/>
          </a:xfrm>
          <a:prstGeom prst="rect">
            <a:avLst/>
          </a:prstGeom>
          <a:noFill/>
          <a:ln>
            <a:noFill/>
          </a:ln>
        </p:spPr>
      </p:pic>
      <p:sp>
        <p:nvSpPr>
          <p:cNvPr id="43" name="Google Shape;43;p1"/>
          <p:cNvSpPr txBox="1"/>
          <p:nvPr/>
        </p:nvSpPr>
        <p:spPr>
          <a:xfrm>
            <a:off x="2004704" y="2306177"/>
            <a:ext cx="877957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rgbClr val="2C3E50"/>
                </a:solidFill>
                <a:latin typeface="Cambria"/>
                <a:ea typeface="Cambria"/>
                <a:cs typeface="Cambria"/>
                <a:sym typeface="Cambria"/>
              </a:rPr>
              <a:t>(OBJECT-ORIENTED PROGRAMMING)</a:t>
            </a:r>
            <a:endParaRPr/>
          </a:p>
        </p:txBody>
      </p:sp>
      <p:grpSp>
        <p:nvGrpSpPr>
          <p:cNvPr id="44" name="Google Shape;44;p1"/>
          <p:cNvGrpSpPr/>
          <p:nvPr/>
        </p:nvGrpSpPr>
        <p:grpSpPr>
          <a:xfrm>
            <a:off x="4520692" y="5285515"/>
            <a:ext cx="416937" cy="416934"/>
            <a:chOff x="891974" y="4415843"/>
            <a:chExt cx="450443" cy="450443"/>
          </a:xfrm>
        </p:grpSpPr>
        <p:sp>
          <p:nvSpPr>
            <p:cNvPr id="45" name="Google Shape;45;p1"/>
            <p:cNvSpPr/>
            <p:nvPr/>
          </p:nvSpPr>
          <p:spPr>
            <a:xfrm>
              <a:off x="891974" y="4415843"/>
              <a:ext cx="450443" cy="450443"/>
            </a:xfrm>
            <a:prstGeom prst="ellipse">
              <a:avLst/>
            </a:prstGeom>
            <a:no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46" name="Google Shape;46;p1"/>
            <p:cNvSpPr/>
            <p:nvPr/>
          </p:nvSpPr>
          <p:spPr>
            <a:xfrm>
              <a:off x="978196" y="4510710"/>
              <a:ext cx="278000" cy="260708"/>
            </a:xfrm>
            <a:custGeom>
              <a:rect b="b" l="l" r="r" t="t"/>
              <a:pathLst>
                <a:path extrusionOk="0" h="311151" w="331788">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grpSp>
      <p:sp>
        <p:nvSpPr>
          <p:cNvPr id="47" name="Google Shape;47;p1"/>
          <p:cNvSpPr txBox="1"/>
          <p:nvPr/>
        </p:nvSpPr>
        <p:spPr>
          <a:xfrm>
            <a:off x="5088019" y="5310140"/>
            <a:ext cx="36987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57070"/>
                </a:solidFill>
                <a:latin typeface="Cambria"/>
                <a:ea typeface="Cambria"/>
                <a:cs typeface="Cambria"/>
                <a:sym typeface="Cambria"/>
              </a:rPr>
              <a:t>HỌC KỲ 1 – 2023 - 2024</a:t>
            </a:r>
            <a:endParaRPr/>
          </a:p>
        </p:txBody>
      </p:sp>
      <p:sp>
        <p:nvSpPr>
          <p:cNvPr id="48" name="Google Shape;48;p1"/>
          <p:cNvSpPr/>
          <p:nvPr/>
        </p:nvSpPr>
        <p:spPr>
          <a:xfrm>
            <a:off x="4520692" y="5897645"/>
            <a:ext cx="416937" cy="416934"/>
          </a:xfrm>
          <a:prstGeom prst="ellipse">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49" name="Google Shape;49;p1"/>
          <p:cNvSpPr/>
          <p:nvPr/>
        </p:nvSpPr>
        <p:spPr>
          <a:xfrm>
            <a:off x="4614254" y="5987353"/>
            <a:ext cx="229812" cy="237518"/>
          </a:xfrm>
          <a:custGeom>
            <a:rect b="b" l="l" r="r" t="t"/>
            <a:pathLst>
              <a:path extrusionOk="0" h="331536" w="331788">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rgbClr val="3A3838"/>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757070"/>
              </a:solidFill>
              <a:latin typeface="Calibri"/>
              <a:ea typeface="Calibri"/>
              <a:cs typeface="Calibri"/>
              <a:sym typeface="Calibri"/>
            </a:endParaRPr>
          </a:p>
        </p:txBody>
      </p:sp>
      <p:sp>
        <p:nvSpPr>
          <p:cNvPr id="50" name="Google Shape;50;p1"/>
          <p:cNvSpPr txBox="1"/>
          <p:nvPr/>
        </p:nvSpPr>
        <p:spPr>
          <a:xfrm>
            <a:off x="5088019" y="5897645"/>
            <a:ext cx="36987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57070"/>
                </a:solidFill>
                <a:latin typeface="Cambria"/>
                <a:ea typeface="Cambria"/>
                <a:cs typeface="Cambria"/>
                <a:sym typeface="Cambria"/>
              </a:rPr>
              <a:t>KHÓA: K28IT </a:t>
            </a:r>
            <a:endParaRPr/>
          </a:p>
        </p:txBody>
      </p:sp>
      <p:sp>
        <p:nvSpPr>
          <p:cNvPr id="51" name="Google Shape;51;p1"/>
          <p:cNvSpPr txBox="1"/>
          <p:nvPr/>
        </p:nvSpPr>
        <p:spPr>
          <a:xfrm>
            <a:off x="2004704" y="3030430"/>
            <a:ext cx="8779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D32F2F"/>
                </a:solidFill>
                <a:latin typeface="Cambria"/>
                <a:ea typeface="Cambria"/>
                <a:cs typeface="Cambria"/>
                <a:sym typeface="Cambria"/>
              </a:rPr>
              <a:t>Chương 3: Kế thừa, trừu tượng</a:t>
            </a:r>
            <a:endParaRPr b="1" sz="3200">
              <a:solidFill>
                <a:srgbClr val="D32F2F"/>
              </a:solidFill>
              <a:latin typeface="Cambria"/>
              <a:ea typeface="Cambria"/>
              <a:cs typeface="Cambria"/>
              <a:sym typeface="Cambria"/>
            </a:endParaRPr>
          </a:p>
        </p:txBody>
      </p:sp>
    </p:spTree>
  </p:cSld>
  <p:clrMapOvr>
    <a:masterClrMapping/>
  </p:clrMapOvr>
  <mc:AlternateContent>
    <mc:Choice Requires="p14">
      <p:transition advClick="0" spd="slow" p14:dur="1750">
        <p14:doors dir="ver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US" sz="3600"/>
              <a:t>Quan hệ đặc biệt hóa – tổng quát hóa</a:t>
            </a:r>
            <a:endParaRPr b="1" sz="3600"/>
          </a:p>
        </p:txBody>
      </p:sp>
      <p:sp>
        <p:nvSpPr>
          <p:cNvPr id="213" name="Google Shape;213;p10"/>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Khái niệm: hai lớp đối tượng được gọi là có </a:t>
            </a:r>
            <a:r>
              <a:rPr lang="en-US">
                <a:solidFill>
                  <a:srgbClr val="0000FF"/>
                </a:solidFill>
                <a:latin typeface="Arial"/>
                <a:ea typeface="Arial"/>
                <a:cs typeface="Arial"/>
                <a:sym typeface="Arial"/>
              </a:rPr>
              <a:t>quan hệ đặc biệt hóa-tổng quát hóa </a:t>
            </a:r>
            <a:r>
              <a:rPr lang="en-US">
                <a:latin typeface="Arial"/>
                <a:ea typeface="Arial"/>
                <a:cs typeface="Arial"/>
                <a:sym typeface="Arial"/>
              </a:rPr>
              <a:t>với nhau khi lớp đối tượng này là trường hợp đặc biệt của lớp đối tượng kia và lớp đối tượng kia là trường hợp tổng quát của lớp đối tượng này.</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Kí kiệu:</a:t>
            </a:r>
            <a:endParaRPr/>
          </a:p>
        </p:txBody>
      </p:sp>
      <p:grpSp>
        <p:nvGrpSpPr>
          <p:cNvPr id="214" name="Google Shape;214;p10"/>
          <p:cNvGrpSpPr/>
          <p:nvPr/>
        </p:nvGrpSpPr>
        <p:grpSpPr>
          <a:xfrm>
            <a:off x="5105400" y="4038600"/>
            <a:ext cx="1524000" cy="1836682"/>
            <a:chOff x="5715000" y="4800600"/>
            <a:chExt cx="1524000" cy="1836682"/>
          </a:xfrm>
        </p:grpSpPr>
        <p:sp>
          <p:nvSpPr>
            <p:cNvPr id="215" name="Google Shape;215;p10"/>
            <p:cNvSpPr/>
            <p:nvPr/>
          </p:nvSpPr>
          <p:spPr>
            <a:xfrm>
              <a:off x="5715000" y="4800600"/>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ClassA</a:t>
              </a:r>
              <a:endParaRPr/>
            </a:p>
          </p:txBody>
        </p:sp>
        <p:sp>
          <p:nvSpPr>
            <p:cNvPr id="216" name="Google Shape;216;p10"/>
            <p:cNvSpPr/>
            <p:nvPr/>
          </p:nvSpPr>
          <p:spPr>
            <a:xfrm>
              <a:off x="5715000" y="6027682"/>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ClassB</a:t>
              </a:r>
              <a:endParaRPr/>
            </a:p>
          </p:txBody>
        </p:sp>
        <p:sp>
          <p:nvSpPr>
            <p:cNvPr id="217" name="Google Shape;217;p10"/>
            <p:cNvSpPr/>
            <p:nvPr/>
          </p:nvSpPr>
          <p:spPr>
            <a:xfrm>
              <a:off x="6356132" y="5410200"/>
              <a:ext cx="228600" cy="228600"/>
            </a:xfrm>
            <a:prstGeom prst="triangle">
              <a:avLst>
                <a:gd fmla="val 50000" name="adj"/>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18" name="Google Shape;218;p10"/>
            <p:cNvCxnSpPr>
              <a:stCxn id="216" idx="0"/>
              <a:endCxn id="217" idx="3"/>
            </p:cNvCxnSpPr>
            <p:nvPr/>
          </p:nvCxnSpPr>
          <p:spPr>
            <a:xfrm rot="10800000">
              <a:off x="6470400" y="5638882"/>
              <a:ext cx="6600" cy="388800"/>
            </a:xfrm>
            <a:prstGeom prst="straightConnector1">
              <a:avLst/>
            </a:prstGeom>
            <a:noFill/>
            <a:ln cap="flat" cmpd="sng" w="25400">
              <a:solidFill>
                <a:schemeClr val="accent1"/>
              </a:solidFill>
              <a:prstDash val="solid"/>
              <a:miter lim="800000"/>
              <a:headEnd len="sm" w="sm" type="none"/>
              <a:tailEnd len="sm" w="sm" type="none"/>
            </a:ln>
          </p:spPr>
        </p:cxnSp>
      </p:grpSp>
    </p:spTree>
  </p:cSld>
  <p:clrMapOvr>
    <a:masterClrMapping/>
  </p:clrMapOvr>
  <p:transition advClick="0">
    <p:wheel spokes="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US" sz="3600"/>
              <a:t>Quan hệ đặc biệt hóa – tổng quát hóa</a:t>
            </a:r>
            <a:endParaRPr b="1" sz="3600"/>
          </a:p>
        </p:txBody>
      </p:sp>
      <p:sp>
        <p:nvSpPr>
          <p:cNvPr id="227" name="Google Shape;227;p11"/>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Ví dụ:</a:t>
            </a:r>
            <a:endParaRPr>
              <a:latin typeface="Arial"/>
              <a:ea typeface="Arial"/>
              <a:cs typeface="Arial"/>
              <a:sym typeface="Arial"/>
            </a:endParaRPr>
          </a:p>
        </p:txBody>
      </p:sp>
      <p:grpSp>
        <p:nvGrpSpPr>
          <p:cNvPr id="228" name="Google Shape;228;p11"/>
          <p:cNvGrpSpPr/>
          <p:nvPr/>
        </p:nvGrpSpPr>
        <p:grpSpPr>
          <a:xfrm>
            <a:off x="2743200" y="1981200"/>
            <a:ext cx="2819400" cy="2514600"/>
            <a:chOff x="5715000" y="4800600"/>
            <a:chExt cx="1524000" cy="2514600"/>
          </a:xfrm>
        </p:grpSpPr>
        <p:sp>
          <p:nvSpPr>
            <p:cNvPr id="229" name="Google Shape;229;p11"/>
            <p:cNvSpPr/>
            <p:nvPr/>
          </p:nvSpPr>
          <p:spPr>
            <a:xfrm>
              <a:off x="5715000" y="4800600"/>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TAMGIAC</a:t>
              </a:r>
              <a:endParaRPr/>
            </a:p>
          </p:txBody>
        </p:sp>
        <p:sp>
          <p:nvSpPr>
            <p:cNvPr id="230" name="Google Shape;230;p11"/>
            <p:cNvSpPr/>
            <p:nvPr/>
          </p:nvSpPr>
          <p:spPr>
            <a:xfrm>
              <a:off x="5715000" y="6705600"/>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TAMGIACCAN</a:t>
              </a:r>
              <a:endParaRPr/>
            </a:p>
          </p:txBody>
        </p:sp>
        <p:sp>
          <p:nvSpPr>
            <p:cNvPr id="231" name="Google Shape;231;p11"/>
            <p:cNvSpPr/>
            <p:nvPr/>
          </p:nvSpPr>
          <p:spPr>
            <a:xfrm>
              <a:off x="6417916" y="5410200"/>
              <a:ext cx="120868" cy="228600"/>
            </a:xfrm>
            <a:prstGeom prst="triangle">
              <a:avLst>
                <a:gd fmla="val 50000" name="adj"/>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32" name="Google Shape;232;p11"/>
            <p:cNvCxnSpPr>
              <a:stCxn id="230" idx="0"/>
              <a:endCxn id="231" idx="3"/>
            </p:cNvCxnSpPr>
            <p:nvPr/>
          </p:nvCxnSpPr>
          <p:spPr>
            <a:xfrm flipH="1" rot="10800000">
              <a:off x="6477000" y="5638800"/>
              <a:ext cx="1500" cy="1066800"/>
            </a:xfrm>
            <a:prstGeom prst="straightConnector1">
              <a:avLst/>
            </a:prstGeom>
            <a:noFill/>
            <a:ln cap="flat" cmpd="sng" w="25400">
              <a:solidFill>
                <a:schemeClr val="accent1"/>
              </a:solidFill>
              <a:prstDash val="solid"/>
              <a:miter lim="800000"/>
              <a:headEnd len="sm" w="sm" type="none"/>
              <a:tailEnd len="sm" w="sm" type="none"/>
            </a:ln>
          </p:spPr>
        </p:cxnSp>
      </p:grpSp>
      <p:grpSp>
        <p:nvGrpSpPr>
          <p:cNvPr id="233" name="Google Shape;233;p11"/>
          <p:cNvGrpSpPr/>
          <p:nvPr/>
        </p:nvGrpSpPr>
        <p:grpSpPr>
          <a:xfrm>
            <a:off x="6781800" y="1981200"/>
            <a:ext cx="2819400" cy="2514600"/>
            <a:chOff x="5715000" y="4800600"/>
            <a:chExt cx="1524000" cy="2514600"/>
          </a:xfrm>
        </p:grpSpPr>
        <p:sp>
          <p:nvSpPr>
            <p:cNvPr id="234" name="Google Shape;234;p11"/>
            <p:cNvSpPr/>
            <p:nvPr/>
          </p:nvSpPr>
          <p:spPr>
            <a:xfrm>
              <a:off x="5715000" y="4800600"/>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NGUOI</a:t>
              </a:r>
              <a:endParaRPr/>
            </a:p>
          </p:txBody>
        </p:sp>
        <p:sp>
          <p:nvSpPr>
            <p:cNvPr id="235" name="Google Shape;235;p11"/>
            <p:cNvSpPr/>
            <p:nvPr/>
          </p:nvSpPr>
          <p:spPr>
            <a:xfrm>
              <a:off x="5715000" y="6705600"/>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SINHVIEN</a:t>
              </a:r>
              <a:endParaRPr/>
            </a:p>
          </p:txBody>
        </p:sp>
        <p:sp>
          <p:nvSpPr>
            <p:cNvPr id="236" name="Google Shape;236;p11"/>
            <p:cNvSpPr/>
            <p:nvPr/>
          </p:nvSpPr>
          <p:spPr>
            <a:xfrm>
              <a:off x="6417916" y="5410200"/>
              <a:ext cx="120868" cy="228600"/>
            </a:xfrm>
            <a:prstGeom prst="triangle">
              <a:avLst>
                <a:gd fmla="val 50000" name="adj"/>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37" name="Google Shape;237;p11"/>
            <p:cNvCxnSpPr>
              <a:stCxn id="235" idx="0"/>
              <a:endCxn id="236" idx="3"/>
            </p:cNvCxnSpPr>
            <p:nvPr/>
          </p:nvCxnSpPr>
          <p:spPr>
            <a:xfrm flipH="1" rot="10800000">
              <a:off x="6477000" y="5638800"/>
              <a:ext cx="1500" cy="1066800"/>
            </a:xfrm>
            <a:prstGeom prst="straightConnector1">
              <a:avLst/>
            </a:prstGeom>
            <a:noFill/>
            <a:ln cap="flat" cmpd="sng" w="25400">
              <a:solidFill>
                <a:schemeClr val="accent1"/>
              </a:solidFill>
              <a:prstDash val="solid"/>
              <a:miter lim="800000"/>
              <a:headEnd len="sm" w="sm" type="none"/>
              <a:tailEnd len="sm" w="sm" type="none"/>
            </a:ln>
          </p:spPr>
        </p:cxnSp>
      </p:grpSp>
    </p:spTree>
  </p:cSld>
  <p:clrMapOvr>
    <a:masterClrMapping/>
  </p:clrMapOvr>
  <p:transition advClick="0">
    <p:wheel spokes="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b="1" lang="en-US" sz="3600"/>
              <a:t>Quan hệ đặc biệt hóa – tổng quát hóa</a:t>
            </a:r>
            <a:endParaRPr b="1" sz="3600"/>
          </a:p>
        </p:txBody>
      </p:sp>
      <p:sp>
        <p:nvSpPr>
          <p:cNvPr id="246" name="Google Shape;246;p12"/>
          <p:cNvSpPr txBox="1"/>
          <p:nvPr>
            <p:ph idx="1" type="body"/>
          </p:nvPr>
        </p:nvSpPr>
        <p:spPr>
          <a:xfrm>
            <a:off x="2153239" y="838201"/>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Ví dụ:</a:t>
            </a:r>
            <a:endParaRPr>
              <a:latin typeface="Arial"/>
              <a:ea typeface="Arial"/>
              <a:cs typeface="Arial"/>
              <a:sym typeface="Arial"/>
            </a:endParaRPr>
          </a:p>
        </p:txBody>
      </p:sp>
      <p:sp>
        <p:nvSpPr>
          <p:cNvPr id="247" name="Google Shape;247;p12"/>
          <p:cNvSpPr/>
          <p:nvPr/>
        </p:nvSpPr>
        <p:spPr>
          <a:xfrm>
            <a:off x="6007907" y="2455973"/>
            <a:ext cx="1905000" cy="641132"/>
          </a:xfrm>
          <a:prstGeom prst="triangle">
            <a:avLst>
              <a:gd fmla="val 50000" name="adj"/>
            </a:avLst>
          </a:prstGeom>
          <a:solidFill>
            <a:srgbClr val="00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Arial"/>
                <a:ea typeface="Arial"/>
                <a:cs typeface="Arial"/>
                <a:sym typeface="Arial"/>
              </a:rPr>
              <a:t>Triangle</a:t>
            </a:r>
            <a:endParaRPr/>
          </a:p>
        </p:txBody>
      </p:sp>
      <p:sp>
        <p:nvSpPr>
          <p:cNvPr id="248" name="Google Shape;248;p12"/>
          <p:cNvSpPr/>
          <p:nvPr/>
        </p:nvSpPr>
        <p:spPr>
          <a:xfrm>
            <a:off x="5048839" y="1252539"/>
            <a:ext cx="1828800" cy="533400"/>
          </a:xfrm>
          <a:prstGeom prst="rect">
            <a:avLst/>
          </a:prstGeom>
          <a:solidFill>
            <a:srgbClr val="FFFF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rgbClr val="000066"/>
                </a:solidFill>
                <a:latin typeface="Arial"/>
                <a:ea typeface="Arial"/>
                <a:cs typeface="Arial"/>
                <a:sym typeface="Arial"/>
              </a:rPr>
              <a:t>Polygon</a:t>
            </a:r>
            <a:endParaRPr/>
          </a:p>
        </p:txBody>
      </p:sp>
      <p:cxnSp>
        <p:nvCxnSpPr>
          <p:cNvPr id="249" name="Google Shape;249;p12"/>
          <p:cNvCxnSpPr/>
          <p:nvPr/>
        </p:nvCxnSpPr>
        <p:spPr>
          <a:xfrm flipH="1">
            <a:off x="4820239" y="1785939"/>
            <a:ext cx="609600" cy="762000"/>
          </a:xfrm>
          <a:prstGeom prst="straightConnector1">
            <a:avLst/>
          </a:prstGeom>
          <a:noFill/>
          <a:ln cap="flat" cmpd="sng" w="38100">
            <a:solidFill>
              <a:schemeClr val="dk1"/>
            </a:solidFill>
            <a:prstDash val="solid"/>
            <a:round/>
            <a:headEnd len="med" w="med" type="triangle"/>
            <a:tailEnd len="med" w="med" type="none"/>
          </a:ln>
        </p:spPr>
      </p:cxnSp>
      <p:cxnSp>
        <p:nvCxnSpPr>
          <p:cNvPr id="250" name="Google Shape;250;p12"/>
          <p:cNvCxnSpPr/>
          <p:nvPr/>
        </p:nvCxnSpPr>
        <p:spPr>
          <a:xfrm>
            <a:off x="6420439" y="1785939"/>
            <a:ext cx="533400" cy="685800"/>
          </a:xfrm>
          <a:prstGeom prst="straightConnector1">
            <a:avLst/>
          </a:prstGeom>
          <a:noFill/>
          <a:ln cap="flat" cmpd="sng" w="38100">
            <a:solidFill>
              <a:schemeClr val="dk1"/>
            </a:solidFill>
            <a:prstDash val="solid"/>
            <a:round/>
            <a:headEnd len="med" w="med" type="triangle"/>
            <a:tailEnd len="med" w="med" type="none"/>
          </a:ln>
        </p:spPr>
      </p:cxnSp>
      <p:grpSp>
        <p:nvGrpSpPr>
          <p:cNvPr id="251" name="Google Shape;251;p12"/>
          <p:cNvGrpSpPr/>
          <p:nvPr/>
        </p:nvGrpSpPr>
        <p:grpSpPr>
          <a:xfrm>
            <a:off x="2458039" y="3309939"/>
            <a:ext cx="7696200" cy="2895600"/>
            <a:chOff x="336" y="1296"/>
            <a:chExt cx="5182" cy="1872"/>
          </a:xfrm>
        </p:grpSpPr>
        <p:sp>
          <p:nvSpPr>
            <p:cNvPr id="252" name="Google Shape;252;p12"/>
            <p:cNvSpPr/>
            <p:nvPr/>
          </p:nvSpPr>
          <p:spPr>
            <a:xfrm>
              <a:off x="336" y="1296"/>
              <a:ext cx="5182" cy="1872"/>
            </a:xfrm>
            <a:prstGeom prst="rect">
              <a:avLst/>
            </a:prstGeom>
            <a:solidFill>
              <a:srgbClr val="FFE6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53" name="Google Shape;253;p12"/>
            <p:cNvGrpSpPr/>
            <p:nvPr/>
          </p:nvGrpSpPr>
          <p:grpSpPr>
            <a:xfrm>
              <a:off x="2198" y="1344"/>
              <a:ext cx="1037" cy="224"/>
              <a:chOff x="0" y="0"/>
              <a:chExt cx="20000" cy="20000"/>
            </a:xfrm>
          </p:grpSpPr>
          <p:grpSp>
            <p:nvGrpSpPr>
              <p:cNvPr id="254" name="Google Shape;254;p12"/>
              <p:cNvGrpSpPr/>
              <p:nvPr/>
            </p:nvGrpSpPr>
            <p:grpSpPr>
              <a:xfrm>
                <a:off x="9" y="0"/>
                <a:ext cx="19991" cy="20000"/>
                <a:chOff x="0" y="0"/>
                <a:chExt cx="20000" cy="20000"/>
              </a:xfrm>
            </p:grpSpPr>
            <p:sp>
              <p:nvSpPr>
                <p:cNvPr id="255" name="Google Shape;255;p12"/>
                <p:cNvSpPr/>
                <p:nvPr/>
              </p:nvSpPr>
              <p:spPr>
                <a:xfrm>
                  <a:off x="0" y="0"/>
                  <a:ext cx="20000" cy="20000"/>
                </a:xfrm>
                <a:custGeom>
                  <a:rect b="b" l="l" r="r" t="t"/>
                  <a:pathLst>
                    <a:path extrusionOk="0" h="20000" w="20000">
                      <a:moveTo>
                        <a:pt x="19986" y="0"/>
                      </a:moveTo>
                      <a:lnTo>
                        <a:pt x="19986" y="19929"/>
                      </a:lnTo>
                      <a:lnTo>
                        <a:pt x="0" y="19929"/>
                      </a:lnTo>
                      <a:lnTo>
                        <a:pt x="0" y="0"/>
                      </a:lnTo>
                      <a:lnTo>
                        <a:pt x="19986"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12"/>
                <p:cNvSpPr/>
                <p:nvPr/>
              </p:nvSpPr>
              <p:spPr>
                <a:xfrm>
                  <a:off x="0" y="0"/>
                  <a:ext cx="20000" cy="20000"/>
                </a:xfrm>
                <a:custGeom>
                  <a:rect b="b" l="l" r="r" t="t"/>
                  <a:pathLst>
                    <a:path extrusionOk="0" h="20000" w="20000">
                      <a:moveTo>
                        <a:pt x="19986" y="0"/>
                      </a:moveTo>
                      <a:lnTo>
                        <a:pt x="19986" y="19929"/>
                      </a:lnTo>
                      <a:lnTo>
                        <a:pt x="0" y="19929"/>
                      </a:lnTo>
                      <a:lnTo>
                        <a:pt x="0" y="0"/>
                      </a:lnTo>
                      <a:lnTo>
                        <a:pt x="19986"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57" name="Google Shape;257;p12"/>
              <p:cNvSpPr/>
              <p:nvPr/>
            </p:nvSpPr>
            <p:spPr>
              <a:xfrm>
                <a:off x="0" y="6005"/>
                <a:ext cx="20000" cy="10934"/>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lang="en-US" sz="1800">
                    <a:solidFill>
                      <a:schemeClr val="dk1"/>
                    </a:solidFill>
                    <a:latin typeface="Verdana"/>
                    <a:ea typeface="Verdana"/>
                    <a:cs typeface="Verdana"/>
                    <a:sym typeface="Verdana"/>
                  </a:rPr>
                  <a:t>Animal</a:t>
                </a:r>
                <a:endParaRPr sz="1800">
                  <a:solidFill>
                    <a:schemeClr val="dk1"/>
                  </a:solidFill>
                  <a:latin typeface="Verdana"/>
                  <a:ea typeface="Verdana"/>
                  <a:cs typeface="Verdana"/>
                  <a:sym typeface="Verdana"/>
                </a:endParaRPr>
              </a:p>
            </p:txBody>
          </p:sp>
        </p:grpSp>
        <p:grpSp>
          <p:nvGrpSpPr>
            <p:cNvPr id="258" name="Google Shape;258;p12"/>
            <p:cNvGrpSpPr/>
            <p:nvPr/>
          </p:nvGrpSpPr>
          <p:grpSpPr>
            <a:xfrm>
              <a:off x="384" y="2758"/>
              <a:ext cx="2074" cy="224"/>
              <a:chOff x="0" y="0"/>
              <a:chExt cx="20003" cy="20000"/>
            </a:xfrm>
          </p:grpSpPr>
          <p:grpSp>
            <p:nvGrpSpPr>
              <p:cNvPr id="259" name="Google Shape;259;p12"/>
              <p:cNvGrpSpPr/>
              <p:nvPr/>
            </p:nvGrpSpPr>
            <p:grpSpPr>
              <a:xfrm>
                <a:off x="0" y="0"/>
                <a:ext cx="6114" cy="20000"/>
                <a:chOff x="0" y="0"/>
                <a:chExt cx="20000" cy="20000"/>
              </a:xfrm>
            </p:grpSpPr>
            <p:grpSp>
              <p:nvGrpSpPr>
                <p:cNvPr id="260" name="Google Shape;260;p12"/>
                <p:cNvGrpSpPr/>
                <p:nvPr/>
              </p:nvGrpSpPr>
              <p:grpSpPr>
                <a:xfrm>
                  <a:off x="16" y="0"/>
                  <a:ext cx="19984" cy="20000"/>
                  <a:chOff x="0" y="0"/>
                  <a:chExt cx="20000" cy="20000"/>
                </a:xfrm>
              </p:grpSpPr>
              <p:sp>
                <p:nvSpPr>
                  <p:cNvPr id="261" name="Google Shape;261;p12"/>
                  <p:cNvSpPr/>
                  <p:nvPr/>
                </p:nvSpPr>
                <p:spPr>
                  <a:xfrm>
                    <a:off x="0" y="0"/>
                    <a:ext cx="20000" cy="20000"/>
                  </a:xfrm>
                  <a:custGeom>
                    <a:rect b="b" l="l" r="r" t="t"/>
                    <a:pathLst>
                      <a:path extrusionOk="0" h="20000" w="20000">
                        <a:moveTo>
                          <a:pt x="19977" y="0"/>
                        </a:moveTo>
                        <a:lnTo>
                          <a:pt x="19977" y="19929"/>
                        </a:lnTo>
                        <a:lnTo>
                          <a:pt x="0" y="19929"/>
                        </a:lnTo>
                        <a:lnTo>
                          <a:pt x="0" y="0"/>
                        </a:lnTo>
                        <a:lnTo>
                          <a:pt x="19977"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12"/>
                  <p:cNvSpPr/>
                  <p:nvPr/>
                </p:nvSpPr>
                <p:spPr>
                  <a:xfrm>
                    <a:off x="0" y="0"/>
                    <a:ext cx="20000" cy="20000"/>
                  </a:xfrm>
                  <a:custGeom>
                    <a:rect b="b" l="l" r="r" t="t"/>
                    <a:pathLst>
                      <a:path extrusionOk="0" h="20000" w="20000">
                        <a:moveTo>
                          <a:pt x="19977" y="0"/>
                        </a:moveTo>
                        <a:lnTo>
                          <a:pt x="19977" y="19929"/>
                        </a:lnTo>
                        <a:lnTo>
                          <a:pt x="0" y="19929"/>
                        </a:lnTo>
                        <a:lnTo>
                          <a:pt x="0" y="0"/>
                        </a:lnTo>
                        <a:lnTo>
                          <a:pt x="19977"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63" name="Google Shape;263;p12"/>
                <p:cNvSpPr/>
                <p:nvPr/>
              </p:nvSpPr>
              <p:spPr>
                <a:xfrm>
                  <a:off x="0" y="5990"/>
                  <a:ext cx="20000" cy="10934"/>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lang="en-US" sz="1800">
                      <a:solidFill>
                        <a:schemeClr val="dk1"/>
                      </a:solidFill>
                      <a:latin typeface="Verdana"/>
                      <a:ea typeface="Verdana"/>
                      <a:cs typeface="Verdana"/>
                      <a:sym typeface="Verdana"/>
                    </a:rPr>
                    <a:t>Cat</a:t>
                  </a:r>
                  <a:endParaRPr sz="1800">
                    <a:solidFill>
                      <a:schemeClr val="dk1"/>
                    </a:solidFill>
                    <a:latin typeface="Verdana"/>
                    <a:ea typeface="Verdana"/>
                    <a:cs typeface="Verdana"/>
                    <a:sym typeface="Verdana"/>
                  </a:endParaRPr>
                </a:p>
              </p:txBody>
            </p:sp>
          </p:grpSp>
          <p:grpSp>
            <p:nvGrpSpPr>
              <p:cNvPr id="264" name="Google Shape;264;p12"/>
              <p:cNvGrpSpPr/>
              <p:nvPr/>
            </p:nvGrpSpPr>
            <p:grpSpPr>
              <a:xfrm>
                <a:off x="6942" y="0"/>
                <a:ext cx="6116" cy="20000"/>
                <a:chOff x="3" y="0"/>
                <a:chExt cx="19997" cy="20000"/>
              </a:xfrm>
            </p:grpSpPr>
            <p:grpSp>
              <p:nvGrpSpPr>
                <p:cNvPr id="265" name="Google Shape;265;p12"/>
                <p:cNvGrpSpPr/>
                <p:nvPr/>
              </p:nvGrpSpPr>
              <p:grpSpPr>
                <a:xfrm>
                  <a:off x="26" y="0"/>
                  <a:ext cx="19974" cy="20000"/>
                  <a:chOff x="0" y="0"/>
                  <a:chExt cx="20000" cy="20000"/>
                </a:xfrm>
              </p:grpSpPr>
              <p:sp>
                <p:nvSpPr>
                  <p:cNvPr id="266" name="Google Shape;266;p12"/>
                  <p:cNvSpPr/>
                  <p:nvPr/>
                </p:nvSpPr>
                <p:spPr>
                  <a:xfrm>
                    <a:off x="0" y="0"/>
                    <a:ext cx="20000" cy="20000"/>
                  </a:xfrm>
                  <a:custGeom>
                    <a:rect b="b" l="l" r="r" t="t"/>
                    <a:pathLst>
                      <a:path extrusionOk="0" h="20000" w="20000">
                        <a:moveTo>
                          <a:pt x="19977" y="0"/>
                        </a:moveTo>
                        <a:lnTo>
                          <a:pt x="19977" y="19929"/>
                        </a:lnTo>
                        <a:lnTo>
                          <a:pt x="0" y="19929"/>
                        </a:lnTo>
                        <a:lnTo>
                          <a:pt x="0" y="0"/>
                        </a:lnTo>
                        <a:lnTo>
                          <a:pt x="19977"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2"/>
                  <p:cNvSpPr/>
                  <p:nvPr/>
                </p:nvSpPr>
                <p:spPr>
                  <a:xfrm>
                    <a:off x="0" y="0"/>
                    <a:ext cx="20000" cy="20000"/>
                  </a:xfrm>
                  <a:custGeom>
                    <a:rect b="b" l="l" r="r" t="t"/>
                    <a:pathLst>
                      <a:path extrusionOk="0" h="20000" w="20000">
                        <a:moveTo>
                          <a:pt x="19977" y="0"/>
                        </a:moveTo>
                        <a:lnTo>
                          <a:pt x="19977" y="19929"/>
                        </a:lnTo>
                        <a:lnTo>
                          <a:pt x="0" y="19929"/>
                        </a:lnTo>
                        <a:lnTo>
                          <a:pt x="0" y="0"/>
                        </a:lnTo>
                        <a:lnTo>
                          <a:pt x="19977"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68" name="Google Shape;268;p12"/>
                <p:cNvSpPr/>
                <p:nvPr/>
              </p:nvSpPr>
              <p:spPr>
                <a:xfrm>
                  <a:off x="3" y="5990"/>
                  <a:ext cx="19997" cy="10934"/>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lang="en-US" sz="1800">
                      <a:solidFill>
                        <a:schemeClr val="dk1"/>
                      </a:solidFill>
                      <a:latin typeface="Verdana"/>
                      <a:ea typeface="Verdana"/>
                      <a:cs typeface="Verdana"/>
                      <a:sym typeface="Verdana"/>
                    </a:rPr>
                    <a:t>Horse</a:t>
                  </a:r>
                  <a:endParaRPr sz="1800">
                    <a:solidFill>
                      <a:schemeClr val="dk1"/>
                    </a:solidFill>
                    <a:latin typeface="Verdana"/>
                    <a:ea typeface="Verdana"/>
                    <a:cs typeface="Verdana"/>
                    <a:sym typeface="Verdana"/>
                  </a:endParaRPr>
                </a:p>
              </p:txBody>
            </p:sp>
          </p:grpSp>
          <p:grpSp>
            <p:nvGrpSpPr>
              <p:cNvPr id="269" name="Google Shape;269;p12"/>
              <p:cNvGrpSpPr/>
              <p:nvPr/>
            </p:nvGrpSpPr>
            <p:grpSpPr>
              <a:xfrm>
                <a:off x="13882" y="0"/>
                <a:ext cx="6121" cy="20000"/>
                <a:chOff x="-2" y="0"/>
                <a:chExt cx="20014" cy="20000"/>
              </a:xfrm>
            </p:grpSpPr>
            <p:grpSp>
              <p:nvGrpSpPr>
                <p:cNvPr id="270" name="Google Shape;270;p12"/>
                <p:cNvGrpSpPr/>
                <p:nvPr/>
              </p:nvGrpSpPr>
              <p:grpSpPr>
                <a:xfrm>
                  <a:off x="26" y="0"/>
                  <a:ext cx="19986" cy="20000"/>
                  <a:chOff x="0" y="0"/>
                  <a:chExt cx="20012" cy="20000"/>
                </a:xfrm>
              </p:grpSpPr>
              <p:sp>
                <p:nvSpPr>
                  <p:cNvPr id="271" name="Google Shape;271;p12"/>
                  <p:cNvSpPr/>
                  <p:nvPr/>
                </p:nvSpPr>
                <p:spPr>
                  <a:xfrm>
                    <a:off x="0" y="0"/>
                    <a:ext cx="20000" cy="20000"/>
                  </a:xfrm>
                  <a:custGeom>
                    <a:rect b="b" l="l" r="r" t="t"/>
                    <a:pathLst>
                      <a:path extrusionOk="0" h="20000" w="20000">
                        <a:moveTo>
                          <a:pt x="19977" y="0"/>
                        </a:moveTo>
                        <a:lnTo>
                          <a:pt x="19977" y="19929"/>
                        </a:lnTo>
                        <a:lnTo>
                          <a:pt x="0" y="19929"/>
                        </a:lnTo>
                        <a:lnTo>
                          <a:pt x="0" y="0"/>
                        </a:lnTo>
                        <a:lnTo>
                          <a:pt x="19977"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2"/>
                  <p:cNvSpPr/>
                  <p:nvPr/>
                </p:nvSpPr>
                <p:spPr>
                  <a:xfrm>
                    <a:off x="8" y="41"/>
                    <a:ext cx="20004" cy="19959"/>
                  </a:xfrm>
                  <a:custGeom>
                    <a:rect b="b" l="l" r="r" t="t"/>
                    <a:pathLst>
                      <a:path extrusionOk="0" h="20000" w="20000">
                        <a:moveTo>
                          <a:pt x="19977" y="0"/>
                        </a:moveTo>
                        <a:lnTo>
                          <a:pt x="19977" y="19929"/>
                        </a:lnTo>
                        <a:lnTo>
                          <a:pt x="0" y="19929"/>
                        </a:lnTo>
                        <a:lnTo>
                          <a:pt x="0" y="0"/>
                        </a:lnTo>
                        <a:lnTo>
                          <a:pt x="19977"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73" name="Google Shape;273;p12"/>
                <p:cNvSpPr/>
                <p:nvPr/>
              </p:nvSpPr>
              <p:spPr>
                <a:xfrm>
                  <a:off x="-2" y="6019"/>
                  <a:ext cx="19999" cy="10911"/>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lang="en-US" sz="1800">
                      <a:solidFill>
                        <a:schemeClr val="dk1"/>
                      </a:solidFill>
                      <a:latin typeface="Verdana"/>
                      <a:ea typeface="Verdana"/>
                      <a:cs typeface="Verdana"/>
                      <a:sym typeface="Verdana"/>
                    </a:rPr>
                    <a:t>Chicken	</a:t>
                  </a:r>
                  <a:endParaRPr sz="1800">
                    <a:solidFill>
                      <a:schemeClr val="dk1"/>
                    </a:solidFill>
                    <a:latin typeface="Verdana"/>
                    <a:ea typeface="Verdana"/>
                    <a:cs typeface="Verdana"/>
                    <a:sym typeface="Verdana"/>
                  </a:endParaRPr>
                </a:p>
              </p:txBody>
            </p:sp>
          </p:grpSp>
        </p:grpSp>
        <p:grpSp>
          <p:nvGrpSpPr>
            <p:cNvPr id="274" name="Google Shape;274;p12"/>
            <p:cNvGrpSpPr/>
            <p:nvPr/>
          </p:nvGrpSpPr>
          <p:grpSpPr>
            <a:xfrm>
              <a:off x="657" y="1999"/>
              <a:ext cx="1527" cy="224"/>
              <a:chOff x="0" y="0"/>
              <a:chExt cx="20000" cy="20000"/>
            </a:xfrm>
          </p:grpSpPr>
          <p:grpSp>
            <p:nvGrpSpPr>
              <p:cNvPr id="275" name="Google Shape;275;p12"/>
              <p:cNvGrpSpPr/>
              <p:nvPr/>
            </p:nvGrpSpPr>
            <p:grpSpPr>
              <a:xfrm>
                <a:off x="10" y="0"/>
                <a:ext cx="19990" cy="20000"/>
                <a:chOff x="0" y="0"/>
                <a:chExt cx="20000" cy="20000"/>
              </a:xfrm>
            </p:grpSpPr>
            <p:sp>
              <p:nvSpPr>
                <p:cNvPr id="276" name="Google Shape;276;p12"/>
                <p:cNvSpPr/>
                <p:nvPr/>
              </p:nvSpPr>
              <p:spPr>
                <a:xfrm>
                  <a:off x="0" y="0"/>
                  <a:ext cx="20000" cy="20000"/>
                </a:xfrm>
                <a:custGeom>
                  <a:rect b="b" l="l" r="r" t="t"/>
                  <a:pathLst>
                    <a:path extrusionOk="0" h="20000" w="20000">
                      <a:moveTo>
                        <a:pt x="19991" y="0"/>
                      </a:moveTo>
                      <a:lnTo>
                        <a:pt x="19991" y="19929"/>
                      </a:lnTo>
                      <a:lnTo>
                        <a:pt x="0" y="19929"/>
                      </a:lnTo>
                      <a:lnTo>
                        <a:pt x="0" y="0"/>
                      </a:lnTo>
                      <a:lnTo>
                        <a:pt x="19991"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12"/>
                <p:cNvSpPr/>
                <p:nvPr/>
              </p:nvSpPr>
              <p:spPr>
                <a:xfrm>
                  <a:off x="0" y="0"/>
                  <a:ext cx="20000" cy="20000"/>
                </a:xfrm>
                <a:custGeom>
                  <a:rect b="b" l="l" r="r" t="t"/>
                  <a:pathLst>
                    <a:path extrusionOk="0" h="20000" w="20000">
                      <a:moveTo>
                        <a:pt x="19991" y="0"/>
                      </a:moveTo>
                      <a:lnTo>
                        <a:pt x="19991" y="19929"/>
                      </a:lnTo>
                      <a:lnTo>
                        <a:pt x="0" y="19929"/>
                      </a:lnTo>
                      <a:lnTo>
                        <a:pt x="0" y="0"/>
                      </a:lnTo>
                      <a:lnTo>
                        <a:pt x="19991"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78" name="Google Shape;278;p12"/>
              <p:cNvSpPr/>
              <p:nvPr/>
            </p:nvSpPr>
            <p:spPr>
              <a:xfrm>
                <a:off x="0" y="5990"/>
                <a:ext cx="20000" cy="10934"/>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lang="en-US" sz="1800">
                    <a:solidFill>
                      <a:schemeClr val="dk1"/>
                    </a:solidFill>
                    <a:latin typeface="Verdana"/>
                    <a:ea typeface="Verdana"/>
                    <a:cs typeface="Verdana"/>
                    <a:sym typeface="Verdana"/>
                  </a:rPr>
                  <a:t>TerrestrialAnimal</a:t>
                </a:r>
                <a:endParaRPr sz="1800">
                  <a:solidFill>
                    <a:schemeClr val="dk1"/>
                  </a:solidFill>
                  <a:latin typeface="Verdana"/>
                  <a:ea typeface="Verdana"/>
                  <a:cs typeface="Verdana"/>
                  <a:sym typeface="Verdana"/>
                </a:endParaRPr>
              </a:p>
            </p:txBody>
          </p:sp>
        </p:grpSp>
        <p:grpSp>
          <p:nvGrpSpPr>
            <p:cNvPr id="279" name="Google Shape;279;p12"/>
            <p:cNvGrpSpPr/>
            <p:nvPr/>
          </p:nvGrpSpPr>
          <p:grpSpPr>
            <a:xfrm>
              <a:off x="3292" y="1999"/>
              <a:ext cx="1526" cy="224"/>
              <a:chOff x="0" y="0"/>
              <a:chExt cx="20000" cy="20000"/>
            </a:xfrm>
          </p:grpSpPr>
          <p:grpSp>
            <p:nvGrpSpPr>
              <p:cNvPr id="280" name="Google Shape;280;p12"/>
              <p:cNvGrpSpPr/>
              <p:nvPr/>
            </p:nvGrpSpPr>
            <p:grpSpPr>
              <a:xfrm>
                <a:off x="10" y="0"/>
                <a:ext cx="19990" cy="20000"/>
                <a:chOff x="0" y="0"/>
                <a:chExt cx="20000" cy="20000"/>
              </a:xfrm>
            </p:grpSpPr>
            <p:sp>
              <p:nvSpPr>
                <p:cNvPr id="281" name="Google Shape;281;p12"/>
                <p:cNvSpPr/>
                <p:nvPr/>
              </p:nvSpPr>
              <p:spPr>
                <a:xfrm>
                  <a:off x="0" y="0"/>
                  <a:ext cx="20000" cy="20000"/>
                </a:xfrm>
                <a:custGeom>
                  <a:rect b="b" l="l" r="r" t="t"/>
                  <a:pathLst>
                    <a:path extrusionOk="0" h="20000" w="20000">
                      <a:moveTo>
                        <a:pt x="19991" y="0"/>
                      </a:moveTo>
                      <a:lnTo>
                        <a:pt x="19991" y="19929"/>
                      </a:lnTo>
                      <a:lnTo>
                        <a:pt x="0" y="19929"/>
                      </a:lnTo>
                      <a:lnTo>
                        <a:pt x="0" y="0"/>
                      </a:lnTo>
                      <a:lnTo>
                        <a:pt x="19991"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2" name="Google Shape;282;p12"/>
                <p:cNvSpPr/>
                <p:nvPr/>
              </p:nvSpPr>
              <p:spPr>
                <a:xfrm>
                  <a:off x="0" y="0"/>
                  <a:ext cx="20000" cy="20000"/>
                </a:xfrm>
                <a:custGeom>
                  <a:rect b="b" l="l" r="r" t="t"/>
                  <a:pathLst>
                    <a:path extrusionOk="0" h="20000" w="20000">
                      <a:moveTo>
                        <a:pt x="19991" y="0"/>
                      </a:moveTo>
                      <a:lnTo>
                        <a:pt x="19991" y="19929"/>
                      </a:lnTo>
                      <a:lnTo>
                        <a:pt x="0" y="19929"/>
                      </a:lnTo>
                      <a:lnTo>
                        <a:pt x="0" y="0"/>
                      </a:lnTo>
                      <a:lnTo>
                        <a:pt x="19991"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83" name="Google Shape;283;p12"/>
              <p:cNvSpPr/>
              <p:nvPr/>
            </p:nvSpPr>
            <p:spPr>
              <a:xfrm>
                <a:off x="0" y="5990"/>
                <a:ext cx="20000" cy="10934"/>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lang="en-US" sz="1800">
                    <a:solidFill>
                      <a:schemeClr val="dk1"/>
                    </a:solidFill>
                    <a:latin typeface="Verdana"/>
                    <a:ea typeface="Verdana"/>
                    <a:cs typeface="Verdana"/>
                    <a:sym typeface="Verdana"/>
                  </a:rPr>
                  <a:t>AquaticAnimal</a:t>
                </a:r>
                <a:endParaRPr sz="1800">
                  <a:solidFill>
                    <a:schemeClr val="dk1"/>
                  </a:solidFill>
                  <a:latin typeface="Verdana"/>
                  <a:ea typeface="Verdana"/>
                  <a:cs typeface="Verdana"/>
                  <a:sym typeface="Verdana"/>
                </a:endParaRPr>
              </a:p>
            </p:txBody>
          </p:sp>
        </p:grpSp>
        <p:grpSp>
          <p:nvGrpSpPr>
            <p:cNvPr id="284" name="Google Shape;284;p12"/>
            <p:cNvGrpSpPr/>
            <p:nvPr/>
          </p:nvGrpSpPr>
          <p:grpSpPr>
            <a:xfrm>
              <a:off x="3024" y="2784"/>
              <a:ext cx="634" cy="224"/>
              <a:chOff x="0" y="0"/>
              <a:chExt cx="20000" cy="20000"/>
            </a:xfrm>
          </p:grpSpPr>
          <p:grpSp>
            <p:nvGrpSpPr>
              <p:cNvPr id="285" name="Google Shape;285;p12"/>
              <p:cNvGrpSpPr/>
              <p:nvPr/>
            </p:nvGrpSpPr>
            <p:grpSpPr>
              <a:xfrm>
                <a:off x="22" y="0"/>
                <a:ext cx="19978" cy="20000"/>
                <a:chOff x="0" y="0"/>
                <a:chExt cx="20000" cy="20000"/>
              </a:xfrm>
            </p:grpSpPr>
            <p:sp>
              <p:nvSpPr>
                <p:cNvPr id="286" name="Google Shape;286;p12"/>
                <p:cNvSpPr/>
                <p:nvPr/>
              </p:nvSpPr>
              <p:spPr>
                <a:xfrm>
                  <a:off x="0" y="0"/>
                  <a:ext cx="20000" cy="20000"/>
                </a:xfrm>
                <a:custGeom>
                  <a:rect b="b" l="l" r="r" t="t"/>
                  <a:pathLst>
                    <a:path extrusionOk="0" h="20000" w="20000">
                      <a:moveTo>
                        <a:pt x="19977" y="0"/>
                      </a:moveTo>
                      <a:lnTo>
                        <a:pt x="19977" y="19929"/>
                      </a:lnTo>
                      <a:lnTo>
                        <a:pt x="0" y="19929"/>
                      </a:lnTo>
                      <a:lnTo>
                        <a:pt x="0" y="0"/>
                      </a:lnTo>
                      <a:lnTo>
                        <a:pt x="19977"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12"/>
                <p:cNvSpPr/>
                <p:nvPr/>
              </p:nvSpPr>
              <p:spPr>
                <a:xfrm>
                  <a:off x="0" y="0"/>
                  <a:ext cx="20000" cy="20000"/>
                </a:xfrm>
                <a:custGeom>
                  <a:rect b="b" l="l" r="r" t="t"/>
                  <a:pathLst>
                    <a:path extrusionOk="0" h="20000" w="20000">
                      <a:moveTo>
                        <a:pt x="19977" y="0"/>
                      </a:moveTo>
                      <a:lnTo>
                        <a:pt x="19977" y="19929"/>
                      </a:lnTo>
                      <a:lnTo>
                        <a:pt x="0" y="19929"/>
                      </a:lnTo>
                      <a:lnTo>
                        <a:pt x="0" y="0"/>
                      </a:lnTo>
                      <a:lnTo>
                        <a:pt x="19977"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88" name="Google Shape;288;p12"/>
              <p:cNvSpPr/>
              <p:nvPr/>
            </p:nvSpPr>
            <p:spPr>
              <a:xfrm>
                <a:off x="0" y="5990"/>
                <a:ext cx="20000" cy="10934"/>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lang="en-US" sz="1800">
                    <a:solidFill>
                      <a:schemeClr val="dk1"/>
                    </a:solidFill>
                    <a:latin typeface="Verdana"/>
                    <a:ea typeface="Verdana"/>
                    <a:cs typeface="Verdana"/>
                    <a:sym typeface="Verdana"/>
                  </a:rPr>
                  <a:t>Fish</a:t>
                </a:r>
                <a:endParaRPr sz="1800">
                  <a:solidFill>
                    <a:schemeClr val="dk1"/>
                  </a:solidFill>
                  <a:latin typeface="Verdana"/>
                  <a:ea typeface="Verdana"/>
                  <a:cs typeface="Verdana"/>
                  <a:sym typeface="Verdana"/>
                </a:endParaRPr>
              </a:p>
            </p:txBody>
          </p:sp>
        </p:grpSp>
        <p:grpSp>
          <p:nvGrpSpPr>
            <p:cNvPr id="289" name="Google Shape;289;p12"/>
            <p:cNvGrpSpPr/>
            <p:nvPr/>
          </p:nvGrpSpPr>
          <p:grpSpPr>
            <a:xfrm>
              <a:off x="4416" y="2784"/>
              <a:ext cx="835" cy="224"/>
              <a:chOff x="0" y="0"/>
              <a:chExt cx="20000" cy="20000"/>
            </a:xfrm>
          </p:grpSpPr>
          <p:grpSp>
            <p:nvGrpSpPr>
              <p:cNvPr id="290" name="Google Shape;290;p12"/>
              <p:cNvGrpSpPr/>
              <p:nvPr/>
            </p:nvGrpSpPr>
            <p:grpSpPr>
              <a:xfrm>
                <a:off x="16" y="0"/>
                <a:ext cx="19984" cy="20000"/>
                <a:chOff x="0" y="0"/>
                <a:chExt cx="20000" cy="20000"/>
              </a:xfrm>
            </p:grpSpPr>
            <p:sp>
              <p:nvSpPr>
                <p:cNvPr id="291" name="Google Shape;291;p12"/>
                <p:cNvSpPr/>
                <p:nvPr/>
              </p:nvSpPr>
              <p:spPr>
                <a:xfrm>
                  <a:off x="0" y="0"/>
                  <a:ext cx="20000" cy="20000"/>
                </a:xfrm>
                <a:custGeom>
                  <a:rect b="b" l="l" r="r" t="t"/>
                  <a:pathLst>
                    <a:path extrusionOk="0" h="20000" w="20000">
                      <a:moveTo>
                        <a:pt x="19983" y="0"/>
                      </a:moveTo>
                      <a:lnTo>
                        <a:pt x="19983" y="19929"/>
                      </a:lnTo>
                      <a:lnTo>
                        <a:pt x="0" y="19929"/>
                      </a:lnTo>
                      <a:lnTo>
                        <a:pt x="0" y="0"/>
                      </a:lnTo>
                      <a:lnTo>
                        <a:pt x="19983" y="0"/>
                      </a:lnTo>
                      <a:close/>
                    </a:path>
                  </a:pathLst>
                </a:custGeom>
                <a:solidFill>
                  <a:srgbClr val="4DB3E6"/>
                </a:solidFill>
                <a:ln cap="flat" cmpd="sng" w="9525">
                  <a:solidFill>
                    <a:srgbClr val="4DB3E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12"/>
                <p:cNvSpPr/>
                <p:nvPr/>
              </p:nvSpPr>
              <p:spPr>
                <a:xfrm>
                  <a:off x="0" y="0"/>
                  <a:ext cx="20000" cy="20000"/>
                </a:xfrm>
                <a:custGeom>
                  <a:rect b="b" l="l" r="r" t="t"/>
                  <a:pathLst>
                    <a:path extrusionOk="0" h="20000" w="20000">
                      <a:moveTo>
                        <a:pt x="19983" y="0"/>
                      </a:moveTo>
                      <a:lnTo>
                        <a:pt x="19983" y="19929"/>
                      </a:lnTo>
                      <a:lnTo>
                        <a:pt x="0" y="19929"/>
                      </a:lnTo>
                      <a:lnTo>
                        <a:pt x="0" y="0"/>
                      </a:lnTo>
                      <a:lnTo>
                        <a:pt x="19983" y="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93" name="Google Shape;293;p12"/>
              <p:cNvSpPr/>
              <p:nvPr/>
            </p:nvSpPr>
            <p:spPr>
              <a:xfrm>
                <a:off x="0" y="5990"/>
                <a:ext cx="20000" cy="10934"/>
              </a:xfrm>
              <a:prstGeom prst="rect">
                <a:avLst/>
              </a:prstGeom>
              <a:noFill/>
              <a:ln>
                <a:noFill/>
              </a:ln>
            </p:spPr>
            <p:txBody>
              <a:bodyPr anchorCtr="0" anchor="t" bIns="0" lIns="0" spcFirstLastPara="1" rIns="0" wrap="square" tIns="0">
                <a:noAutofit/>
              </a:bodyPr>
              <a:lstStyle/>
              <a:p>
                <a:pPr indent="0" lvl="0" marL="0" marR="0" rtl="0" algn="ctr">
                  <a:lnSpc>
                    <a:spcPct val="80000"/>
                  </a:lnSpc>
                  <a:spcBef>
                    <a:spcPts val="0"/>
                  </a:spcBef>
                  <a:spcAft>
                    <a:spcPts val="0"/>
                  </a:spcAft>
                  <a:buNone/>
                </a:pPr>
                <a:r>
                  <a:rPr lang="en-US" sz="1800">
                    <a:solidFill>
                      <a:schemeClr val="dk1"/>
                    </a:solidFill>
                    <a:latin typeface="Verdana"/>
                    <a:ea typeface="Verdana"/>
                    <a:cs typeface="Verdana"/>
                    <a:sym typeface="Verdana"/>
                  </a:rPr>
                  <a:t>Octopus</a:t>
                </a:r>
                <a:endParaRPr sz="1800">
                  <a:solidFill>
                    <a:schemeClr val="dk1"/>
                  </a:solidFill>
                  <a:latin typeface="Verdana"/>
                  <a:ea typeface="Verdana"/>
                  <a:cs typeface="Verdana"/>
                  <a:sym typeface="Verdana"/>
                </a:endParaRPr>
              </a:p>
            </p:txBody>
          </p:sp>
        </p:grpSp>
        <p:grpSp>
          <p:nvGrpSpPr>
            <p:cNvPr id="294" name="Google Shape;294;p12"/>
            <p:cNvGrpSpPr/>
            <p:nvPr/>
          </p:nvGrpSpPr>
          <p:grpSpPr>
            <a:xfrm>
              <a:off x="1968" y="1584"/>
              <a:ext cx="1497" cy="415"/>
              <a:chOff x="0" y="0"/>
              <a:chExt cx="20002" cy="20000"/>
            </a:xfrm>
          </p:grpSpPr>
          <p:sp>
            <p:nvSpPr>
              <p:cNvPr id="295" name="Google Shape;295;p12"/>
              <p:cNvSpPr/>
              <p:nvPr/>
            </p:nvSpPr>
            <p:spPr>
              <a:xfrm>
                <a:off x="0" y="0"/>
                <a:ext cx="4998" cy="20000"/>
              </a:xfrm>
              <a:custGeom>
                <a:rect b="b" l="l" r="r" t="t"/>
                <a:pathLst>
                  <a:path extrusionOk="0" h="20000" w="20000">
                    <a:moveTo>
                      <a:pt x="0" y="19962"/>
                    </a:moveTo>
                    <a:lnTo>
                      <a:pt x="19962" y="0"/>
                    </a:lnTo>
                  </a:path>
                </a:pathLst>
              </a:custGeom>
              <a:solidFill>
                <a:srgbClr val="000000"/>
              </a:solid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12"/>
              <p:cNvSpPr/>
              <p:nvPr/>
            </p:nvSpPr>
            <p:spPr>
              <a:xfrm>
                <a:off x="14997" y="0"/>
                <a:ext cx="5005" cy="20000"/>
              </a:xfrm>
              <a:custGeom>
                <a:rect b="b" l="l" r="r" t="t"/>
                <a:pathLst>
                  <a:path extrusionOk="0" h="20000" w="20000">
                    <a:moveTo>
                      <a:pt x="19962" y="19962"/>
                    </a:moveTo>
                    <a:lnTo>
                      <a:pt x="0" y="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97" name="Google Shape;297;p12"/>
            <p:cNvGrpSpPr/>
            <p:nvPr/>
          </p:nvGrpSpPr>
          <p:grpSpPr>
            <a:xfrm>
              <a:off x="701" y="2223"/>
              <a:ext cx="1440" cy="551"/>
              <a:chOff x="-767" y="0"/>
              <a:chExt cx="21534" cy="20000"/>
            </a:xfrm>
          </p:grpSpPr>
          <p:sp>
            <p:nvSpPr>
              <p:cNvPr id="298" name="Google Shape;298;p12"/>
              <p:cNvSpPr/>
              <p:nvPr/>
            </p:nvSpPr>
            <p:spPr>
              <a:xfrm>
                <a:off x="9991" y="0"/>
                <a:ext cx="11" cy="20000"/>
              </a:xfrm>
              <a:custGeom>
                <a:rect b="b" l="l" r="r" t="t"/>
                <a:pathLst>
                  <a:path extrusionOk="0" h="20000" w="20000">
                    <a:moveTo>
                      <a:pt x="0" y="19971"/>
                    </a:moveTo>
                    <a:lnTo>
                      <a:pt x="0" y="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2"/>
              <p:cNvSpPr/>
              <p:nvPr/>
            </p:nvSpPr>
            <p:spPr>
              <a:xfrm>
                <a:off x="-767" y="0"/>
                <a:ext cx="7377" cy="20000"/>
              </a:xfrm>
              <a:custGeom>
                <a:rect b="b" l="l" r="r" t="t"/>
                <a:pathLst>
                  <a:path extrusionOk="0" h="20000" w="20000">
                    <a:moveTo>
                      <a:pt x="0" y="19971"/>
                    </a:moveTo>
                    <a:lnTo>
                      <a:pt x="19971" y="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12"/>
              <p:cNvSpPr/>
              <p:nvPr/>
            </p:nvSpPr>
            <p:spPr>
              <a:xfrm>
                <a:off x="13394" y="0"/>
                <a:ext cx="7373" cy="20000"/>
              </a:xfrm>
              <a:custGeom>
                <a:rect b="b" l="l" r="r" t="t"/>
                <a:pathLst>
                  <a:path extrusionOk="0" h="20000" w="20000">
                    <a:moveTo>
                      <a:pt x="19971" y="19971"/>
                    </a:moveTo>
                    <a:lnTo>
                      <a:pt x="0" y="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01" name="Google Shape;301;p12"/>
            <p:cNvSpPr/>
            <p:nvPr/>
          </p:nvSpPr>
          <p:spPr>
            <a:xfrm>
              <a:off x="3336" y="2223"/>
              <a:ext cx="493" cy="551"/>
            </a:xfrm>
            <a:custGeom>
              <a:rect b="b" l="l" r="r" t="t"/>
              <a:pathLst>
                <a:path extrusionOk="0" h="20000" w="20000">
                  <a:moveTo>
                    <a:pt x="0" y="19971"/>
                  </a:moveTo>
                  <a:lnTo>
                    <a:pt x="19971" y="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12"/>
            <p:cNvSpPr/>
            <p:nvPr/>
          </p:nvSpPr>
          <p:spPr>
            <a:xfrm>
              <a:off x="4282" y="2223"/>
              <a:ext cx="493" cy="551"/>
            </a:xfrm>
            <a:custGeom>
              <a:rect b="b" l="l" r="r" t="t"/>
              <a:pathLst>
                <a:path extrusionOk="0" h="20000" w="20000">
                  <a:moveTo>
                    <a:pt x="19971" y="19971"/>
                  </a:moveTo>
                  <a:lnTo>
                    <a:pt x="0" y="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03" name="Google Shape;303;p12"/>
          <p:cNvSpPr/>
          <p:nvPr/>
        </p:nvSpPr>
        <p:spPr>
          <a:xfrm>
            <a:off x="4134439" y="2519037"/>
            <a:ext cx="15240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FF00"/>
                </a:solidFill>
                <a:latin typeface="Arial"/>
                <a:ea typeface="Arial"/>
                <a:cs typeface="Arial"/>
                <a:sym typeface="Arial"/>
              </a:rPr>
              <a:t>Rectangle</a:t>
            </a:r>
            <a:endParaRPr/>
          </a:p>
        </p:txBody>
      </p:sp>
    </p:spTree>
  </p:cSld>
  <p:clrMapOvr>
    <a:masterClrMapping/>
  </p:clrMapOvr>
  <p:transition advClick="0">
    <p:wheel spokes="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3"/>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Kế thừa (inheritance)</a:t>
            </a:r>
            <a:endParaRPr b="1" sz="4000"/>
          </a:p>
        </p:txBody>
      </p:sp>
      <p:sp>
        <p:nvSpPr>
          <p:cNvPr id="312" name="Google Shape;312;p13"/>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rgbClr val="0000FF"/>
              </a:buClr>
              <a:buSzPts val="2800"/>
              <a:buChar char="•"/>
            </a:pPr>
            <a:r>
              <a:rPr lang="en-US">
                <a:solidFill>
                  <a:srgbClr val="0000FF"/>
                </a:solidFill>
                <a:latin typeface="Arial"/>
                <a:ea typeface="Arial"/>
                <a:cs typeface="Arial"/>
                <a:sym typeface="Arial"/>
              </a:rPr>
              <a:t>Kế thừa </a:t>
            </a:r>
            <a:r>
              <a:rPr lang="en-US">
                <a:latin typeface="Arial"/>
                <a:ea typeface="Arial"/>
                <a:cs typeface="Arial"/>
                <a:sym typeface="Arial"/>
              </a:rPr>
              <a:t>là một đặc điểm của các ngôn ngữ OOP dùng để biểu diễn mối </a:t>
            </a:r>
            <a:r>
              <a:rPr lang="en-US">
                <a:solidFill>
                  <a:srgbClr val="FF0000"/>
                </a:solidFill>
                <a:latin typeface="Arial"/>
                <a:ea typeface="Arial"/>
                <a:cs typeface="Arial"/>
                <a:sym typeface="Arial"/>
              </a:rPr>
              <a:t>quan hệ đặc biệt hóa – tổng quát hóa</a:t>
            </a:r>
            <a:r>
              <a:rPr lang="en-US">
                <a:latin typeface="Arial"/>
                <a:ea typeface="Arial"/>
                <a:cs typeface="Arial"/>
                <a:sym typeface="Arial"/>
              </a:rPr>
              <a:t> giữa các lớp. Các lớp được trừu tượng hóa và được tổ chức thành một sơ đồ phân cấp lớp.</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Sự kế thừa là một mức cao hơn của </a:t>
            </a:r>
            <a:r>
              <a:rPr lang="en-US">
                <a:solidFill>
                  <a:srgbClr val="0000FF"/>
                </a:solidFill>
                <a:latin typeface="Arial"/>
                <a:ea typeface="Arial"/>
                <a:cs typeface="Arial"/>
                <a:sym typeface="Arial"/>
              </a:rPr>
              <a:t>trừu tượng hóa</a:t>
            </a:r>
            <a:r>
              <a:rPr lang="en-US">
                <a:latin typeface="Arial"/>
                <a:ea typeface="Arial"/>
                <a:cs typeface="Arial"/>
                <a:sym typeface="Arial"/>
              </a:rPr>
              <a:t>, cung cấp một cơ chế gom chung các lớp có liên quan với nhau thành một mức khái quát hóa đặc trưng cho toàn bộ các lớp nói trên.</a:t>
            </a:r>
            <a:endParaRPr/>
          </a:p>
        </p:txBody>
      </p:sp>
    </p:spTree>
  </p:cSld>
  <p:clrMapOvr>
    <a:masterClrMapping/>
  </p:clrMapOvr>
  <p:transition advClick="0">
    <p:wheel spokes="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4"/>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Kế thừa (inheritance)</a:t>
            </a:r>
            <a:endParaRPr b="1" sz="4000"/>
          </a:p>
        </p:txBody>
      </p:sp>
      <p:sp>
        <p:nvSpPr>
          <p:cNvPr id="321" name="Google Shape;321;p14"/>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Các lớp với </a:t>
            </a:r>
            <a:r>
              <a:rPr lang="en-US">
                <a:solidFill>
                  <a:srgbClr val="0000FF"/>
                </a:solidFill>
                <a:latin typeface="Arial"/>
                <a:ea typeface="Arial"/>
                <a:cs typeface="Arial"/>
                <a:sym typeface="Arial"/>
              </a:rPr>
              <a:t>các đặc điểm tương tự nhau </a:t>
            </a:r>
            <a:r>
              <a:rPr lang="en-US">
                <a:latin typeface="Arial"/>
                <a:ea typeface="Arial"/>
                <a:cs typeface="Arial"/>
                <a:sym typeface="Arial"/>
              </a:rPr>
              <a:t>có thể được tổ chức thành một </a:t>
            </a:r>
            <a:r>
              <a:rPr lang="en-US">
                <a:solidFill>
                  <a:srgbClr val="0000FF"/>
                </a:solidFill>
                <a:latin typeface="Arial"/>
                <a:ea typeface="Arial"/>
                <a:cs typeface="Arial"/>
                <a:sym typeface="Arial"/>
              </a:rPr>
              <a:t>sơ đồ phân cấp kế thừa</a:t>
            </a:r>
            <a:r>
              <a:rPr lang="en-US">
                <a:latin typeface="Arial"/>
                <a:ea typeface="Arial"/>
                <a:cs typeface="Arial"/>
                <a:sym typeface="Arial"/>
              </a:rPr>
              <a:t> (cây kế thừa).</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Quan hệ </a:t>
            </a:r>
            <a:r>
              <a:rPr lang="en-US">
                <a:solidFill>
                  <a:srgbClr val="0000FF"/>
                </a:solidFill>
                <a:latin typeface="Arial"/>
                <a:ea typeface="Arial"/>
                <a:cs typeface="Arial"/>
                <a:sym typeface="Arial"/>
              </a:rPr>
              <a:t>“là 1”</a:t>
            </a:r>
            <a:r>
              <a:rPr lang="en-US">
                <a:latin typeface="Arial"/>
                <a:ea typeface="Arial"/>
                <a:cs typeface="Arial"/>
                <a:sym typeface="Arial"/>
              </a:rPr>
              <a:t>: Kế thừa được sử dụng thông dụng nhất để biểu diễn quan hệ “là 1”.</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Một sinh viên là một người</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Một hình tròn là một hình ellipse</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Một tam giác là một đa giác</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a:t>
            </a:r>
            <a:endParaRPr/>
          </a:p>
        </p:txBody>
      </p:sp>
    </p:spTree>
  </p:cSld>
  <p:clrMapOvr>
    <a:masterClrMapping/>
  </p:clrMapOvr>
  <p:transition advClick="0">
    <p:wheel spokes="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5"/>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Kế thừa (inheritance)</a:t>
            </a:r>
            <a:endParaRPr b="1" sz="4000"/>
          </a:p>
        </p:txBody>
      </p:sp>
      <p:sp>
        <p:nvSpPr>
          <p:cNvPr id="330" name="Google Shape;330;p15"/>
          <p:cNvSpPr txBox="1"/>
          <p:nvPr>
            <p:ph idx="1" type="body"/>
          </p:nvPr>
        </p:nvSpPr>
        <p:spPr>
          <a:xfrm>
            <a:off x="2124959" y="821531"/>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Hãy vẽ cây kế thừa cho các lớp đối tượng sau:</a:t>
            </a:r>
            <a:endParaRPr>
              <a:latin typeface="Arial"/>
              <a:ea typeface="Arial"/>
              <a:cs typeface="Arial"/>
              <a:sym typeface="Arial"/>
            </a:endParaRPr>
          </a:p>
          <a:p>
            <a:pPr indent="-228600" lvl="1" marL="685800" rtl="0" algn="just">
              <a:lnSpc>
                <a:spcPct val="114000"/>
              </a:lnSpc>
              <a:spcBef>
                <a:spcPts val="600"/>
              </a:spcBef>
              <a:spcAft>
                <a:spcPts val="0"/>
              </a:spcAft>
              <a:buClr>
                <a:schemeClr val="dk1"/>
              </a:buClr>
              <a:buSzPts val="2400"/>
              <a:buChar char="•"/>
            </a:pPr>
            <a:r>
              <a:rPr lang="en-US">
                <a:latin typeface="Arial"/>
                <a:ea typeface="Arial"/>
                <a:cs typeface="Arial"/>
                <a:sym typeface="Arial"/>
              </a:rPr>
              <a:t>Lớp XEDAP</a:t>
            </a:r>
            <a:endParaRPr/>
          </a:p>
          <a:p>
            <a:pPr indent="-228600" lvl="1" marL="685800" rtl="0" algn="just">
              <a:lnSpc>
                <a:spcPct val="114000"/>
              </a:lnSpc>
              <a:spcBef>
                <a:spcPts val="600"/>
              </a:spcBef>
              <a:spcAft>
                <a:spcPts val="0"/>
              </a:spcAft>
              <a:buClr>
                <a:schemeClr val="dk1"/>
              </a:buClr>
              <a:buSzPts val="2400"/>
              <a:buChar char="•"/>
            </a:pPr>
            <a:r>
              <a:rPr lang="en-US">
                <a:latin typeface="Arial"/>
                <a:ea typeface="Arial"/>
                <a:cs typeface="Arial"/>
                <a:sym typeface="Arial"/>
              </a:rPr>
              <a:t>Lớp XEGANMAY</a:t>
            </a:r>
            <a:endParaRPr/>
          </a:p>
          <a:p>
            <a:pPr indent="-228600" lvl="1" marL="685800" rtl="0" algn="just">
              <a:lnSpc>
                <a:spcPct val="114000"/>
              </a:lnSpc>
              <a:spcBef>
                <a:spcPts val="600"/>
              </a:spcBef>
              <a:spcAft>
                <a:spcPts val="0"/>
              </a:spcAft>
              <a:buClr>
                <a:schemeClr val="dk1"/>
              </a:buClr>
              <a:buSzPts val="2400"/>
              <a:buChar char="•"/>
            </a:pPr>
            <a:r>
              <a:rPr lang="en-US">
                <a:latin typeface="Arial"/>
                <a:ea typeface="Arial"/>
                <a:cs typeface="Arial"/>
                <a:sym typeface="Arial"/>
              </a:rPr>
              <a:t>Lớp XEHOI</a:t>
            </a:r>
            <a:endParaRPr/>
          </a:p>
          <a:p>
            <a:pPr indent="-228600" lvl="1" marL="685800" rtl="0" algn="just">
              <a:lnSpc>
                <a:spcPct val="114000"/>
              </a:lnSpc>
              <a:spcBef>
                <a:spcPts val="600"/>
              </a:spcBef>
              <a:spcAft>
                <a:spcPts val="0"/>
              </a:spcAft>
              <a:buClr>
                <a:schemeClr val="dk1"/>
              </a:buClr>
              <a:buSzPts val="2400"/>
              <a:buChar char="•"/>
            </a:pPr>
            <a:r>
              <a:rPr lang="en-US">
                <a:latin typeface="Arial"/>
                <a:ea typeface="Arial"/>
                <a:cs typeface="Arial"/>
                <a:sym typeface="Arial"/>
              </a:rPr>
              <a:t>Lớp XEHAIBANH</a:t>
            </a:r>
            <a:endParaRPr/>
          </a:p>
          <a:p>
            <a:pPr indent="-228600" lvl="1" marL="685800" rtl="0" algn="just">
              <a:lnSpc>
                <a:spcPct val="114000"/>
              </a:lnSpc>
              <a:spcBef>
                <a:spcPts val="600"/>
              </a:spcBef>
              <a:spcAft>
                <a:spcPts val="0"/>
              </a:spcAft>
              <a:buClr>
                <a:schemeClr val="dk1"/>
              </a:buClr>
              <a:buSzPts val="2400"/>
              <a:buChar char="•"/>
            </a:pPr>
            <a:r>
              <a:rPr lang="en-US">
                <a:latin typeface="Arial"/>
                <a:ea typeface="Arial"/>
                <a:cs typeface="Arial"/>
                <a:sym typeface="Arial"/>
              </a:rPr>
              <a:t>Lớp XETAINHE</a:t>
            </a:r>
            <a:endParaRPr/>
          </a:p>
          <a:p>
            <a:pPr indent="-228600" lvl="1" marL="685800" rtl="0" algn="just">
              <a:lnSpc>
                <a:spcPct val="114000"/>
              </a:lnSpc>
              <a:spcBef>
                <a:spcPts val="600"/>
              </a:spcBef>
              <a:spcAft>
                <a:spcPts val="0"/>
              </a:spcAft>
              <a:buClr>
                <a:schemeClr val="dk1"/>
              </a:buClr>
              <a:buSzPts val="2400"/>
              <a:buChar char="•"/>
            </a:pPr>
            <a:r>
              <a:rPr lang="en-US">
                <a:latin typeface="Arial"/>
                <a:ea typeface="Arial"/>
                <a:cs typeface="Arial"/>
                <a:sym typeface="Arial"/>
              </a:rPr>
              <a:t>Lớp XELAM</a:t>
            </a:r>
            <a:endParaRPr/>
          </a:p>
          <a:p>
            <a:pPr indent="-228600" lvl="1" marL="685800" rtl="0" algn="just">
              <a:lnSpc>
                <a:spcPct val="114000"/>
              </a:lnSpc>
              <a:spcBef>
                <a:spcPts val="600"/>
              </a:spcBef>
              <a:spcAft>
                <a:spcPts val="0"/>
              </a:spcAft>
              <a:buClr>
                <a:schemeClr val="dk1"/>
              </a:buClr>
              <a:buSzPts val="2400"/>
              <a:buChar char="•"/>
            </a:pPr>
            <a:r>
              <a:rPr lang="en-US">
                <a:latin typeface="Arial"/>
                <a:ea typeface="Arial"/>
                <a:cs typeface="Arial"/>
                <a:sym typeface="Arial"/>
              </a:rPr>
              <a:t>Lớp XE</a:t>
            </a:r>
            <a:endParaRPr/>
          </a:p>
          <a:p>
            <a:pPr indent="-228600" lvl="1" marL="685800" rtl="0" algn="just">
              <a:lnSpc>
                <a:spcPct val="114000"/>
              </a:lnSpc>
              <a:spcBef>
                <a:spcPts val="600"/>
              </a:spcBef>
              <a:spcAft>
                <a:spcPts val="0"/>
              </a:spcAft>
              <a:buClr>
                <a:schemeClr val="dk1"/>
              </a:buClr>
              <a:buSzPts val="2400"/>
              <a:buChar char="•"/>
            </a:pPr>
            <a:r>
              <a:rPr lang="en-US">
                <a:latin typeface="Arial"/>
                <a:ea typeface="Arial"/>
                <a:cs typeface="Arial"/>
                <a:sym typeface="Arial"/>
              </a:rPr>
              <a:t>Lớp XEBABANH</a:t>
            </a:r>
            <a:endParaRPr/>
          </a:p>
          <a:p>
            <a:pPr indent="-228600" lvl="1" marL="685800" rtl="0" algn="just">
              <a:lnSpc>
                <a:spcPct val="114000"/>
              </a:lnSpc>
              <a:spcBef>
                <a:spcPts val="600"/>
              </a:spcBef>
              <a:spcAft>
                <a:spcPts val="0"/>
              </a:spcAft>
              <a:buClr>
                <a:schemeClr val="dk1"/>
              </a:buClr>
              <a:buSzPts val="2400"/>
              <a:buChar char="•"/>
            </a:pPr>
            <a:r>
              <a:rPr lang="en-US">
                <a:latin typeface="Arial"/>
                <a:ea typeface="Arial"/>
                <a:cs typeface="Arial"/>
                <a:sym typeface="Arial"/>
              </a:rPr>
              <a:t>Lớp XEBONBANH</a:t>
            </a:r>
            <a:endParaRPr/>
          </a:p>
          <a:p>
            <a:pPr indent="-228600" lvl="1" marL="685800" rtl="0" algn="just">
              <a:lnSpc>
                <a:spcPct val="114000"/>
              </a:lnSpc>
              <a:spcBef>
                <a:spcPts val="600"/>
              </a:spcBef>
              <a:spcAft>
                <a:spcPts val="0"/>
              </a:spcAft>
              <a:buClr>
                <a:schemeClr val="dk1"/>
              </a:buClr>
              <a:buSzPts val="2400"/>
              <a:buChar char="•"/>
            </a:pPr>
            <a:r>
              <a:rPr lang="en-US">
                <a:latin typeface="Arial"/>
                <a:ea typeface="Arial"/>
                <a:cs typeface="Arial"/>
                <a:sym typeface="Arial"/>
              </a:rPr>
              <a:t>Lớp XEXICHLO</a:t>
            </a:r>
            <a:endParaRPr/>
          </a:p>
        </p:txBody>
      </p:sp>
    </p:spTree>
  </p:cSld>
  <p:clrMapOvr>
    <a:masterClrMapping/>
  </p:clrMapOvr>
  <p:transition advClick="0">
    <p:wheel spokes="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6"/>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Lợi ích của kế thừa</a:t>
            </a:r>
            <a:endParaRPr b="1" sz="4000"/>
          </a:p>
        </p:txBody>
      </p:sp>
      <p:sp>
        <p:nvSpPr>
          <p:cNvPr id="339" name="Google Shape;339;p16"/>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Kế thừa cho phép </a:t>
            </a:r>
            <a:r>
              <a:rPr lang="en-US">
                <a:solidFill>
                  <a:srgbClr val="0000FF"/>
                </a:solidFill>
                <a:latin typeface="Arial"/>
                <a:ea typeface="Arial"/>
                <a:cs typeface="Arial"/>
                <a:sym typeface="Arial"/>
              </a:rPr>
              <a:t>xây dựng lớp mới </a:t>
            </a:r>
            <a:r>
              <a:rPr lang="en-US">
                <a:latin typeface="Arial"/>
                <a:ea typeface="Arial"/>
                <a:cs typeface="Arial"/>
                <a:sym typeface="Arial"/>
              </a:rPr>
              <a:t>từ lớp đã có.</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Kế thừa cho phép tổ chức các lớp </a:t>
            </a:r>
            <a:r>
              <a:rPr lang="en-US">
                <a:solidFill>
                  <a:srgbClr val="0000FF"/>
                </a:solidFill>
                <a:latin typeface="Arial"/>
                <a:ea typeface="Arial"/>
                <a:cs typeface="Arial"/>
                <a:sym typeface="Arial"/>
              </a:rPr>
              <a:t>chia sẻ mã chương trình chung</a:t>
            </a:r>
            <a:r>
              <a:rPr lang="en-US">
                <a:latin typeface="Arial"/>
                <a:ea typeface="Arial"/>
                <a:cs typeface="Arial"/>
                <a:sym typeface="Arial"/>
              </a:rPr>
              <a:t>, nhờ vậy có thể dễ dàng sửa chữa, nâng cấp hệ thống.</a:t>
            </a:r>
            <a:endParaRPr>
              <a:latin typeface="Arial"/>
              <a:ea typeface="Arial"/>
              <a:cs typeface="Arial"/>
              <a:sym typeface="Arial"/>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Cho phép định nghĩa lớp mới từ lớp đã có.</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Lớp mới gọi là </a:t>
            </a:r>
            <a:r>
              <a:rPr lang="en-US">
                <a:solidFill>
                  <a:srgbClr val="FF0000"/>
                </a:solidFill>
                <a:latin typeface="Arial"/>
                <a:ea typeface="Arial"/>
                <a:cs typeface="Arial"/>
                <a:sym typeface="Arial"/>
              </a:rPr>
              <a:t>lớp con (subclass)</a:t>
            </a:r>
            <a:r>
              <a:rPr lang="en-US">
                <a:latin typeface="Arial"/>
                <a:ea typeface="Arial"/>
                <a:cs typeface="Arial"/>
                <a:sym typeface="Arial"/>
              </a:rPr>
              <a:t> hay </a:t>
            </a:r>
            <a:r>
              <a:rPr lang="en-US">
                <a:solidFill>
                  <a:srgbClr val="FF0000"/>
                </a:solidFill>
                <a:latin typeface="Arial"/>
                <a:ea typeface="Arial"/>
                <a:cs typeface="Arial"/>
                <a:sym typeface="Arial"/>
              </a:rPr>
              <a:t>lớp dẫn xuất (derived class).</a:t>
            </a:r>
            <a:endParaRPr>
              <a:solidFill>
                <a:srgbClr val="FF0000"/>
              </a:solidFill>
              <a:latin typeface="Arial"/>
              <a:ea typeface="Arial"/>
              <a:cs typeface="Arial"/>
              <a:sym typeface="Arial"/>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Lớp đã có gọi là </a:t>
            </a:r>
            <a:r>
              <a:rPr lang="en-US">
                <a:solidFill>
                  <a:srgbClr val="FF0000"/>
                </a:solidFill>
                <a:latin typeface="Arial"/>
                <a:ea typeface="Arial"/>
                <a:cs typeface="Arial"/>
                <a:sym typeface="Arial"/>
              </a:rPr>
              <a:t>lớp cha (superclass) </a:t>
            </a:r>
            <a:r>
              <a:rPr lang="en-US">
                <a:latin typeface="Arial"/>
                <a:ea typeface="Arial"/>
                <a:cs typeface="Arial"/>
                <a:sym typeface="Arial"/>
              </a:rPr>
              <a:t>hay </a:t>
            </a:r>
            <a:r>
              <a:rPr lang="en-US">
                <a:solidFill>
                  <a:srgbClr val="FF0000"/>
                </a:solidFill>
                <a:latin typeface="Arial"/>
                <a:ea typeface="Arial"/>
                <a:cs typeface="Arial"/>
                <a:sym typeface="Arial"/>
              </a:rPr>
              <a:t>lớp cơ sở (base class).</a:t>
            </a:r>
            <a:endParaRPr>
              <a:latin typeface="Arial"/>
              <a:ea typeface="Arial"/>
              <a:cs typeface="Arial"/>
              <a:sym typeface="Arial"/>
            </a:endParaRPr>
          </a:p>
        </p:txBody>
      </p:sp>
    </p:spTree>
  </p:cSld>
  <p:clrMapOvr>
    <a:masterClrMapping/>
  </p:clrMapOvr>
  <p:transition advClick="0">
    <p:wheel spokes="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7"/>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Lợi ích của kế thừa</a:t>
            </a:r>
            <a:endParaRPr b="1" sz="4000"/>
          </a:p>
        </p:txBody>
      </p:sp>
      <p:pic>
        <p:nvPicPr>
          <p:cNvPr id="348" name="Google Shape;348;p17"/>
          <p:cNvPicPr preferRelativeResize="0"/>
          <p:nvPr/>
        </p:nvPicPr>
        <p:blipFill rotWithShape="1">
          <a:blip r:embed="rId3">
            <a:alphaModFix/>
          </a:blip>
          <a:srcRect b="0" l="0" r="0" t="0"/>
          <a:stretch/>
        </p:blipFill>
        <p:spPr>
          <a:xfrm>
            <a:off x="2590800" y="1600200"/>
            <a:ext cx="7285296" cy="4343400"/>
          </a:xfrm>
          <a:prstGeom prst="rect">
            <a:avLst/>
          </a:prstGeom>
          <a:noFill/>
          <a:ln>
            <a:noFill/>
          </a:ln>
        </p:spPr>
      </p:pic>
    </p:spTree>
  </p:cSld>
  <p:clrMapOvr>
    <a:masterClrMapping/>
  </p:clrMapOvr>
  <p:transition advClick="0">
    <p:wheel spokes="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8"/>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Cú pháp kế thừa</a:t>
            </a:r>
            <a:endParaRPr b="1" sz="4000"/>
          </a:p>
        </p:txBody>
      </p:sp>
      <p:sp>
        <p:nvSpPr>
          <p:cNvPr id="357" name="Google Shape;357;p18"/>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Cú pháp kế thừa:</a:t>
            </a:r>
            <a:endParaRPr>
              <a:latin typeface="Arial"/>
              <a:ea typeface="Arial"/>
              <a:cs typeface="Arial"/>
              <a:sym typeface="Arial"/>
            </a:endParaRPr>
          </a:p>
          <a:p>
            <a:pPr indent="0" lvl="1" marL="400048" rtl="0" algn="just">
              <a:lnSpc>
                <a:spcPct val="120000"/>
              </a:lnSpc>
              <a:spcBef>
                <a:spcPts val="600"/>
              </a:spcBef>
              <a:spcAft>
                <a:spcPts val="0"/>
              </a:spcAft>
              <a:buClr>
                <a:srgbClr val="0000FF"/>
              </a:buClr>
              <a:buSzPts val="2400"/>
              <a:buNone/>
            </a:pPr>
            <a:r>
              <a:rPr lang="en-US">
                <a:solidFill>
                  <a:srgbClr val="0000FF"/>
                </a:solidFill>
                <a:latin typeface="Arial"/>
                <a:ea typeface="Arial"/>
                <a:cs typeface="Arial"/>
                <a:sym typeface="Arial"/>
              </a:rPr>
              <a:t>class</a:t>
            </a:r>
            <a:r>
              <a:rPr lang="en-US">
                <a:latin typeface="Arial"/>
                <a:ea typeface="Arial"/>
                <a:cs typeface="Arial"/>
                <a:sym typeface="Arial"/>
              </a:rPr>
              <a:t> </a:t>
            </a:r>
            <a:r>
              <a:rPr lang="en-US">
                <a:solidFill>
                  <a:srgbClr val="FF0000"/>
                </a:solidFill>
                <a:latin typeface="Arial"/>
                <a:ea typeface="Arial"/>
                <a:cs typeface="Arial"/>
                <a:sym typeface="Arial"/>
              </a:rPr>
              <a:t>SuperClass</a:t>
            </a:r>
            <a:r>
              <a:rPr lang="en-US">
                <a:latin typeface="Arial"/>
                <a:ea typeface="Arial"/>
                <a:cs typeface="Arial"/>
                <a:sym typeface="Arial"/>
              </a:rPr>
              <a:t>{</a:t>
            </a:r>
            <a:endParaRPr/>
          </a:p>
          <a:p>
            <a:pPr indent="0" lvl="1" marL="400048" rtl="0" algn="just">
              <a:lnSpc>
                <a:spcPct val="120000"/>
              </a:lnSpc>
              <a:spcBef>
                <a:spcPts val="600"/>
              </a:spcBef>
              <a:spcAft>
                <a:spcPts val="0"/>
              </a:spcAft>
              <a:buClr>
                <a:schemeClr val="dk1"/>
              </a:buClr>
              <a:buSzPts val="2400"/>
              <a:buNone/>
            </a:pPr>
            <a:r>
              <a:rPr lang="en-US">
                <a:latin typeface="Arial"/>
                <a:ea typeface="Arial"/>
                <a:cs typeface="Arial"/>
                <a:sym typeface="Arial"/>
              </a:rPr>
              <a:t>	//Thành phần của lớp cơ sở</a:t>
            </a:r>
            <a:endParaRPr/>
          </a:p>
          <a:p>
            <a:pPr indent="0" lvl="1" marL="400048" rtl="0" algn="just">
              <a:lnSpc>
                <a:spcPct val="120000"/>
              </a:lnSpc>
              <a:spcBef>
                <a:spcPts val="600"/>
              </a:spcBef>
              <a:spcAft>
                <a:spcPts val="0"/>
              </a:spcAft>
              <a:buClr>
                <a:schemeClr val="dk1"/>
              </a:buClr>
              <a:buSzPts val="2400"/>
              <a:buNone/>
            </a:pPr>
            <a:r>
              <a:rPr lang="en-US">
                <a:latin typeface="Arial"/>
                <a:ea typeface="Arial"/>
                <a:cs typeface="Arial"/>
                <a:sym typeface="Arial"/>
              </a:rPr>
              <a:t>};</a:t>
            </a:r>
            <a:endParaRPr/>
          </a:p>
          <a:p>
            <a:pPr indent="0" lvl="1" marL="400048" rtl="0" algn="just">
              <a:lnSpc>
                <a:spcPct val="120000"/>
              </a:lnSpc>
              <a:spcBef>
                <a:spcPts val="600"/>
              </a:spcBef>
              <a:spcAft>
                <a:spcPts val="0"/>
              </a:spcAft>
              <a:buClr>
                <a:schemeClr val="dk1"/>
              </a:buClr>
              <a:buSzPts val="2400"/>
              <a:buNone/>
            </a:pPr>
            <a:r>
              <a:t/>
            </a:r>
            <a:endParaRPr>
              <a:latin typeface="Arial"/>
              <a:ea typeface="Arial"/>
              <a:cs typeface="Arial"/>
              <a:sym typeface="Arial"/>
            </a:endParaRPr>
          </a:p>
          <a:p>
            <a:pPr indent="0" lvl="1" marL="400048" rtl="0" algn="just">
              <a:lnSpc>
                <a:spcPct val="120000"/>
              </a:lnSpc>
              <a:spcBef>
                <a:spcPts val="600"/>
              </a:spcBef>
              <a:spcAft>
                <a:spcPts val="0"/>
              </a:spcAft>
              <a:buClr>
                <a:srgbClr val="0000FF"/>
              </a:buClr>
              <a:buSzPts val="2400"/>
              <a:buNone/>
            </a:pPr>
            <a:r>
              <a:rPr lang="en-US">
                <a:solidFill>
                  <a:srgbClr val="0000FF"/>
                </a:solidFill>
                <a:latin typeface="Arial"/>
                <a:ea typeface="Arial"/>
                <a:cs typeface="Arial"/>
                <a:sym typeface="Arial"/>
              </a:rPr>
              <a:t>class</a:t>
            </a:r>
            <a:r>
              <a:rPr lang="en-US">
                <a:latin typeface="Arial"/>
                <a:ea typeface="Arial"/>
                <a:cs typeface="Arial"/>
                <a:sym typeface="Arial"/>
              </a:rPr>
              <a:t> </a:t>
            </a:r>
            <a:r>
              <a:rPr lang="en-US">
                <a:solidFill>
                  <a:srgbClr val="CC0000"/>
                </a:solidFill>
                <a:latin typeface="Arial"/>
                <a:ea typeface="Arial"/>
                <a:cs typeface="Arial"/>
                <a:sym typeface="Arial"/>
              </a:rPr>
              <a:t>DerivedClass </a:t>
            </a:r>
            <a:r>
              <a:rPr lang="en-US">
                <a:solidFill>
                  <a:srgbClr val="FF0000"/>
                </a:solidFill>
                <a:latin typeface="Arial"/>
                <a:ea typeface="Arial"/>
                <a:cs typeface="Arial"/>
                <a:sym typeface="Arial"/>
              </a:rPr>
              <a:t>:</a:t>
            </a:r>
            <a:r>
              <a:rPr lang="en-US">
                <a:latin typeface="Arial"/>
                <a:ea typeface="Arial"/>
                <a:cs typeface="Arial"/>
                <a:sym typeface="Arial"/>
              </a:rPr>
              <a:t> </a:t>
            </a:r>
            <a:r>
              <a:rPr lang="en-US">
                <a:solidFill>
                  <a:srgbClr val="FF0000"/>
                </a:solidFill>
                <a:latin typeface="Arial"/>
                <a:ea typeface="Arial"/>
                <a:cs typeface="Arial"/>
                <a:sym typeface="Arial"/>
              </a:rPr>
              <a:t>SusperClass</a:t>
            </a:r>
            <a:r>
              <a:rPr lang="en-US">
                <a:latin typeface="Arial"/>
                <a:ea typeface="Arial"/>
                <a:cs typeface="Arial"/>
                <a:sym typeface="Arial"/>
              </a:rPr>
              <a:t>{</a:t>
            </a:r>
            <a:endParaRPr/>
          </a:p>
          <a:p>
            <a:pPr indent="0" lvl="1" marL="400048" rtl="0" algn="just">
              <a:lnSpc>
                <a:spcPct val="120000"/>
              </a:lnSpc>
              <a:spcBef>
                <a:spcPts val="600"/>
              </a:spcBef>
              <a:spcAft>
                <a:spcPts val="0"/>
              </a:spcAft>
              <a:buClr>
                <a:schemeClr val="dk1"/>
              </a:buClr>
              <a:buSzPts val="2400"/>
              <a:buNone/>
            </a:pPr>
            <a:r>
              <a:rPr lang="en-US">
                <a:latin typeface="Arial"/>
                <a:ea typeface="Arial"/>
                <a:cs typeface="Arial"/>
                <a:sym typeface="Arial"/>
              </a:rPr>
              <a:t>	//Thành phần bổ sung của lớp dẫn xuất</a:t>
            </a:r>
            <a:endParaRPr/>
          </a:p>
          <a:p>
            <a:pPr indent="0" lvl="1" marL="400048" rtl="0" algn="just">
              <a:lnSpc>
                <a:spcPct val="120000"/>
              </a:lnSpc>
              <a:spcBef>
                <a:spcPts val="600"/>
              </a:spcBef>
              <a:spcAft>
                <a:spcPts val="0"/>
              </a:spcAft>
              <a:buClr>
                <a:schemeClr val="dk1"/>
              </a:buClr>
              <a:buSzPts val="2400"/>
              <a:buNone/>
            </a:pPr>
            <a:r>
              <a:rPr lang="en-US">
                <a:latin typeface="Arial"/>
                <a:ea typeface="Arial"/>
                <a:cs typeface="Arial"/>
                <a:sym typeface="Arial"/>
              </a:rPr>
              <a:t>};</a:t>
            </a:r>
            <a:endParaRPr/>
          </a:p>
          <a:p>
            <a:pPr indent="0" lvl="1" marL="400048" rtl="0" algn="just">
              <a:lnSpc>
                <a:spcPct val="120000"/>
              </a:lnSpc>
              <a:spcBef>
                <a:spcPts val="600"/>
              </a:spcBef>
              <a:spcAft>
                <a:spcPts val="0"/>
              </a:spcAft>
              <a:buClr>
                <a:schemeClr val="dk1"/>
              </a:buClr>
              <a:buSzPts val="2400"/>
              <a:buNone/>
            </a:pPr>
            <a:r>
              <a:t/>
            </a:r>
            <a:endParaRPr>
              <a:latin typeface="Arial"/>
              <a:ea typeface="Arial"/>
              <a:cs typeface="Arial"/>
              <a:sym typeface="Arial"/>
            </a:endParaRPr>
          </a:p>
        </p:txBody>
      </p:sp>
    </p:spTree>
  </p:cSld>
  <p:clrMapOvr>
    <a:masterClrMapping/>
  </p:clrMapOvr>
  <p:transition advClick="0">
    <p:wheel spokes="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9"/>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Cú pháp kế thừa</a:t>
            </a:r>
            <a:endParaRPr b="1" sz="4000"/>
          </a:p>
        </p:txBody>
      </p:sp>
      <p:sp>
        <p:nvSpPr>
          <p:cNvPr id="366" name="Google Shape;366;p19"/>
          <p:cNvSpPr txBox="1"/>
          <p:nvPr>
            <p:ph idx="1" type="body"/>
          </p:nvPr>
        </p:nvSpPr>
        <p:spPr>
          <a:xfrm>
            <a:off x="2209800" y="1295400"/>
            <a:ext cx="8153400" cy="50292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20000"/>
              </a:lnSpc>
              <a:spcBef>
                <a:spcPts val="0"/>
              </a:spcBef>
              <a:spcAft>
                <a:spcPts val="0"/>
              </a:spcAft>
              <a:buClr>
                <a:srgbClr val="0000FF"/>
              </a:buClr>
              <a:buSzPct val="100000"/>
              <a:buFont typeface="Noto Sans Symbols"/>
              <a:buNone/>
            </a:pPr>
            <a:r>
              <a:rPr lang="en-US">
                <a:solidFill>
                  <a:srgbClr val="0000FF"/>
                </a:solidFill>
                <a:latin typeface="Arial"/>
                <a:ea typeface="Arial"/>
                <a:cs typeface="Arial"/>
                <a:sym typeface="Arial"/>
              </a:rPr>
              <a:t>class</a:t>
            </a:r>
            <a:r>
              <a:rPr lang="en-US">
                <a:latin typeface="Arial"/>
                <a:ea typeface="Arial"/>
                <a:cs typeface="Arial"/>
                <a:sym typeface="Arial"/>
              </a:rPr>
              <a:t> </a:t>
            </a:r>
            <a:r>
              <a:rPr lang="en-US">
                <a:solidFill>
                  <a:srgbClr val="FF0303"/>
                </a:solidFill>
                <a:latin typeface="Arial"/>
                <a:ea typeface="Arial"/>
                <a:cs typeface="Arial"/>
                <a:sym typeface="Arial"/>
              </a:rPr>
              <a:t>TamGiac</a:t>
            </a:r>
            <a:endParaRPr/>
          </a:p>
          <a:p>
            <a:pPr indent="-228600" lvl="0" marL="228600" rtl="0" algn="just">
              <a:lnSpc>
                <a:spcPct val="120000"/>
              </a:lnSpc>
              <a:spcBef>
                <a:spcPts val="1000"/>
              </a:spcBef>
              <a:spcAft>
                <a:spcPts val="0"/>
              </a:spcAft>
              <a:buClr>
                <a:schemeClr val="dk1"/>
              </a:buClr>
              <a:buSzPct val="100000"/>
              <a:buFont typeface="Noto Sans Symbols"/>
              <a:buNone/>
            </a:pPr>
            <a:r>
              <a:rPr lang="en-US">
                <a:latin typeface="Arial"/>
                <a:ea typeface="Arial"/>
                <a:cs typeface="Arial"/>
                <a:sym typeface="Arial"/>
              </a:rPr>
              <a:t>{</a:t>
            </a:r>
            <a:endParaRPr/>
          </a:p>
          <a:p>
            <a:pPr indent="-228600" lvl="0" marL="228600" rtl="0" algn="just">
              <a:lnSpc>
                <a:spcPct val="120000"/>
              </a:lnSpc>
              <a:spcBef>
                <a:spcPts val="1000"/>
              </a:spcBef>
              <a:spcAft>
                <a:spcPts val="0"/>
              </a:spcAft>
              <a:buClr>
                <a:schemeClr val="dk1"/>
              </a:buClr>
              <a:buSzPct val="100000"/>
              <a:buFont typeface="Noto Sans Symbols"/>
              <a:buNone/>
            </a:pPr>
            <a:r>
              <a:rPr lang="en-US">
                <a:latin typeface="Arial"/>
                <a:ea typeface="Arial"/>
                <a:cs typeface="Arial"/>
                <a:sym typeface="Arial"/>
              </a:rPr>
              <a:t>	…</a:t>
            </a:r>
            <a:endParaRPr/>
          </a:p>
          <a:p>
            <a:pPr indent="-228600" lvl="0" marL="228600" rtl="0" algn="just">
              <a:lnSpc>
                <a:spcPct val="120000"/>
              </a:lnSpc>
              <a:spcBef>
                <a:spcPts val="1000"/>
              </a:spcBef>
              <a:spcAft>
                <a:spcPts val="0"/>
              </a:spcAft>
              <a:buClr>
                <a:schemeClr val="dk1"/>
              </a:buClr>
              <a:buSzPct val="100000"/>
              <a:buFont typeface="Noto Sans Symbols"/>
              <a:buNone/>
            </a:pPr>
            <a:r>
              <a:rPr lang="en-US">
                <a:latin typeface="Arial"/>
                <a:ea typeface="Arial"/>
                <a:cs typeface="Arial"/>
                <a:sym typeface="Arial"/>
              </a:rPr>
              <a:t>};</a:t>
            </a:r>
            <a:endParaRPr/>
          </a:p>
          <a:p>
            <a:pPr indent="-228600" lvl="0" marL="228600" rtl="0" algn="just">
              <a:lnSpc>
                <a:spcPct val="120000"/>
              </a:lnSpc>
              <a:spcBef>
                <a:spcPts val="1000"/>
              </a:spcBef>
              <a:spcAft>
                <a:spcPts val="0"/>
              </a:spcAft>
              <a:buClr>
                <a:schemeClr val="dk1"/>
              </a:buClr>
              <a:buSzPct val="100000"/>
              <a:buFont typeface="Noto Sans Symbols"/>
              <a:buNone/>
            </a:pPr>
            <a:r>
              <a:t/>
            </a:r>
            <a:endParaRPr sz="2400">
              <a:latin typeface="Arial"/>
              <a:ea typeface="Arial"/>
              <a:cs typeface="Arial"/>
              <a:sym typeface="Arial"/>
            </a:endParaRPr>
          </a:p>
          <a:p>
            <a:pPr indent="-228600" lvl="0" marL="228600" rtl="0" algn="l">
              <a:lnSpc>
                <a:spcPct val="120000"/>
              </a:lnSpc>
              <a:spcBef>
                <a:spcPts val="1000"/>
              </a:spcBef>
              <a:spcAft>
                <a:spcPts val="0"/>
              </a:spcAft>
              <a:buClr>
                <a:srgbClr val="0000FF"/>
              </a:buClr>
              <a:buSzPct val="100000"/>
              <a:buFont typeface="Noto Sans Symbols"/>
              <a:buNone/>
            </a:pPr>
            <a:r>
              <a:rPr lang="en-US">
                <a:solidFill>
                  <a:srgbClr val="0000FF"/>
                </a:solidFill>
                <a:latin typeface="Arial"/>
                <a:ea typeface="Arial"/>
                <a:cs typeface="Arial"/>
                <a:sym typeface="Arial"/>
              </a:rPr>
              <a:t>class</a:t>
            </a:r>
            <a:r>
              <a:rPr lang="en-US">
                <a:latin typeface="Arial"/>
                <a:ea typeface="Arial"/>
                <a:cs typeface="Arial"/>
                <a:sym typeface="Arial"/>
              </a:rPr>
              <a:t> </a:t>
            </a:r>
            <a:r>
              <a:rPr lang="en-US">
                <a:solidFill>
                  <a:srgbClr val="FF0303"/>
                </a:solidFill>
                <a:latin typeface="Arial"/>
                <a:ea typeface="Arial"/>
                <a:cs typeface="Arial"/>
                <a:sym typeface="Arial"/>
              </a:rPr>
              <a:t>TamGiacCan :</a:t>
            </a:r>
            <a:r>
              <a:rPr lang="en-US">
                <a:latin typeface="Arial"/>
                <a:ea typeface="Arial"/>
                <a:cs typeface="Arial"/>
                <a:sym typeface="Arial"/>
              </a:rPr>
              <a:t> </a:t>
            </a:r>
            <a:r>
              <a:rPr lang="en-US">
                <a:solidFill>
                  <a:srgbClr val="FF0303"/>
                </a:solidFill>
                <a:latin typeface="Arial"/>
                <a:ea typeface="Arial"/>
                <a:cs typeface="Arial"/>
                <a:sym typeface="Arial"/>
              </a:rPr>
              <a:t>TamGiac</a:t>
            </a:r>
            <a:endParaRPr/>
          </a:p>
          <a:p>
            <a:pPr indent="-228600" lvl="0" marL="228600" rtl="0" algn="l">
              <a:lnSpc>
                <a:spcPct val="120000"/>
              </a:lnSpc>
              <a:spcBef>
                <a:spcPts val="1000"/>
              </a:spcBef>
              <a:spcAft>
                <a:spcPts val="0"/>
              </a:spcAft>
              <a:buClr>
                <a:schemeClr val="dk1"/>
              </a:buClr>
              <a:buSzPct val="100000"/>
              <a:buFont typeface="Noto Sans Symbols"/>
              <a:buNone/>
            </a:pPr>
            <a:r>
              <a:rPr lang="en-US">
                <a:latin typeface="Arial"/>
                <a:ea typeface="Arial"/>
                <a:cs typeface="Arial"/>
                <a:sym typeface="Arial"/>
              </a:rPr>
              <a:t>{</a:t>
            </a:r>
            <a:endParaRPr/>
          </a:p>
          <a:p>
            <a:pPr indent="-228600" lvl="0" marL="228600" rtl="0" algn="just">
              <a:lnSpc>
                <a:spcPct val="120000"/>
              </a:lnSpc>
              <a:spcBef>
                <a:spcPts val="1000"/>
              </a:spcBef>
              <a:spcAft>
                <a:spcPts val="0"/>
              </a:spcAft>
              <a:buClr>
                <a:schemeClr val="dk1"/>
              </a:buClr>
              <a:buSzPct val="100000"/>
              <a:buFont typeface="Noto Sans Symbols"/>
              <a:buNone/>
            </a:pPr>
            <a:r>
              <a:rPr lang="en-US">
                <a:latin typeface="Arial"/>
                <a:ea typeface="Arial"/>
                <a:cs typeface="Arial"/>
                <a:sym typeface="Arial"/>
              </a:rPr>
              <a:t>	…</a:t>
            </a:r>
            <a:endParaRPr/>
          </a:p>
          <a:p>
            <a:pPr indent="-228600" lvl="0" marL="228600" rtl="0" algn="just">
              <a:lnSpc>
                <a:spcPct val="120000"/>
              </a:lnSpc>
              <a:spcBef>
                <a:spcPts val="1000"/>
              </a:spcBef>
              <a:spcAft>
                <a:spcPts val="0"/>
              </a:spcAft>
              <a:buClr>
                <a:schemeClr val="dk1"/>
              </a:buClr>
              <a:buSzPct val="100000"/>
              <a:buFont typeface="Noto Sans Symbols"/>
              <a:buNone/>
            </a:pPr>
            <a:r>
              <a:rPr lang="en-US">
                <a:latin typeface="Arial"/>
                <a:ea typeface="Arial"/>
                <a:cs typeface="Arial"/>
                <a:sym typeface="Arial"/>
              </a:rPr>
              <a:t>};</a:t>
            </a:r>
            <a:endParaRPr/>
          </a:p>
        </p:txBody>
      </p:sp>
      <p:grpSp>
        <p:nvGrpSpPr>
          <p:cNvPr id="367" name="Google Shape;367;p19"/>
          <p:cNvGrpSpPr/>
          <p:nvPr/>
        </p:nvGrpSpPr>
        <p:grpSpPr>
          <a:xfrm>
            <a:off x="7391400" y="1524000"/>
            <a:ext cx="2819400" cy="2514600"/>
            <a:chOff x="5715000" y="4800600"/>
            <a:chExt cx="1524000" cy="2514600"/>
          </a:xfrm>
        </p:grpSpPr>
        <p:sp>
          <p:nvSpPr>
            <p:cNvPr id="368" name="Google Shape;368;p19"/>
            <p:cNvSpPr/>
            <p:nvPr/>
          </p:nvSpPr>
          <p:spPr>
            <a:xfrm>
              <a:off x="5715000" y="4800600"/>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TAMGIAC</a:t>
              </a:r>
              <a:endParaRPr/>
            </a:p>
          </p:txBody>
        </p:sp>
        <p:sp>
          <p:nvSpPr>
            <p:cNvPr id="369" name="Google Shape;369;p19"/>
            <p:cNvSpPr/>
            <p:nvPr/>
          </p:nvSpPr>
          <p:spPr>
            <a:xfrm>
              <a:off x="5715000" y="6705600"/>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TAMGIACCAN</a:t>
              </a:r>
              <a:endParaRPr/>
            </a:p>
          </p:txBody>
        </p:sp>
        <p:sp>
          <p:nvSpPr>
            <p:cNvPr id="370" name="Google Shape;370;p19"/>
            <p:cNvSpPr/>
            <p:nvPr/>
          </p:nvSpPr>
          <p:spPr>
            <a:xfrm>
              <a:off x="6417916" y="5410200"/>
              <a:ext cx="120868" cy="228600"/>
            </a:xfrm>
            <a:prstGeom prst="triangle">
              <a:avLst>
                <a:gd fmla="val 50000" name="adj"/>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1" name="Google Shape;371;p19"/>
            <p:cNvCxnSpPr>
              <a:stCxn id="369" idx="0"/>
              <a:endCxn id="370" idx="3"/>
            </p:cNvCxnSpPr>
            <p:nvPr/>
          </p:nvCxnSpPr>
          <p:spPr>
            <a:xfrm flipH="1" rot="10800000">
              <a:off x="6477000" y="5638800"/>
              <a:ext cx="1500" cy="1066800"/>
            </a:xfrm>
            <a:prstGeom prst="straightConnector1">
              <a:avLst/>
            </a:prstGeom>
            <a:noFill/>
            <a:ln cap="flat" cmpd="sng" w="25400">
              <a:solidFill>
                <a:schemeClr val="accent1"/>
              </a:solidFill>
              <a:prstDash val="solid"/>
              <a:miter lim="800000"/>
              <a:headEnd len="sm" w="sm" type="none"/>
              <a:tailEnd len="sm" w="sm" type="none"/>
            </a:ln>
          </p:spPr>
        </p:cxnSp>
      </p:grpSp>
    </p:spTree>
  </p:cSld>
  <p:clrMapOvr>
    <a:masterClrMapping/>
  </p:clrMapOvr>
  <p:transition advClick="0">
    <p:wheel spokes="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Nội dung</a:t>
            </a:r>
            <a:endParaRPr b="1" sz="4000"/>
          </a:p>
        </p:txBody>
      </p:sp>
      <p:sp>
        <p:nvSpPr>
          <p:cNvPr id="60" name="Google Shape;60;p2"/>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Quan hệ giữa các lớp đối tượng</a:t>
            </a:r>
            <a:endParaRPr>
              <a:latin typeface="Arial"/>
              <a:ea typeface="Arial"/>
              <a:cs typeface="Arial"/>
              <a:sym typeface="Arial"/>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Kế thừa (inheritance)</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Lợi ích của kế thừa</a:t>
            </a:r>
            <a:endParaRPr/>
          </a:p>
          <a:p>
            <a:pPr indent="-50800" lvl="0" marL="228600" rtl="0" algn="just">
              <a:lnSpc>
                <a:spcPct val="120000"/>
              </a:lnSpc>
              <a:spcBef>
                <a:spcPts val="600"/>
              </a:spcBef>
              <a:spcAft>
                <a:spcPts val="0"/>
              </a:spcAft>
              <a:buClr>
                <a:schemeClr val="dk1"/>
              </a:buClr>
              <a:buSzPts val="2800"/>
              <a:buNone/>
            </a:pPr>
            <a:r>
              <a:t/>
            </a:r>
            <a:endParaRPr>
              <a:latin typeface="Arial"/>
              <a:ea typeface="Arial"/>
              <a:cs typeface="Arial"/>
              <a:sym typeface="Arial"/>
            </a:endParaRPr>
          </a:p>
          <a:p>
            <a:pPr indent="-50800" lvl="0" marL="228600" rtl="0" algn="just">
              <a:lnSpc>
                <a:spcPct val="120000"/>
              </a:lnSpc>
              <a:spcBef>
                <a:spcPts val="600"/>
              </a:spcBef>
              <a:spcAft>
                <a:spcPts val="0"/>
              </a:spcAft>
              <a:buClr>
                <a:schemeClr val="dk1"/>
              </a:buClr>
              <a:buSzPts val="2800"/>
              <a:buNone/>
            </a:pPr>
            <a:r>
              <a:t/>
            </a:r>
            <a:endParaRPr>
              <a:latin typeface="Arial"/>
              <a:ea typeface="Arial"/>
              <a:cs typeface="Arial"/>
              <a:sym typeface="Arial"/>
            </a:endParaRPr>
          </a:p>
        </p:txBody>
      </p:sp>
    </p:spTree>
  </p:cSld>
  <p:clrMapOvr>
    <a:masterClrMapping/>
  </p:clrMapOvr>
  <p:transition advClick="0">
    <p:wheel spokes="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0"/>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Ví dụ</a:t>
            </a:r>
            <a:endParaRPr b="1" sz="4000"/>
          </a:p>
        </p:txBody>
      </p:sp>
      <p:sp>
        <p:nvSpPr>
          <p:cNvPr id="380" name="Google Shape;380;p20"/>
          <p:cNvSpPr txBox="1"/>
          <p:nvPr>
            <p:ph idx="1" type="body"/>
          </p:nvPr>
        </p:nvSpPr>
        <p:spPr>
          <a:xfrm>
            <a:off x="2143812" y="742017"/>
            <a:ext cx="8153400" cy="5595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000"/>
              <a:buChar char="•"/>
            </a:pPr>
            <a:r>
              <a:rPr lang="en-US" sz="2000">
                <a:latin typeface="Arial"/>
                <a:ea typeface="Arial"/>
                <a:cs typeface="Arial"/>
                <a:sym typeface="Arial"/>
              </a:rPr>
              <a:t>Giả sử Trường ĐH Văn Lang đào tạo sinh viên theo 2 hệ là hệ cao đẳng và hệ đại học. Thông tin cần quản lí của một sinh viên cao đẳng bao gồm: </a:t>
            </a:r>
            <a:r>
              <a:rPr lang="en-US" sz="2000">
                <a:solidFill>
                  <a:srgbClr val="0000FF"/>
                </a:solidFill>
                <a:latin typeface="Arial"/>
                <a:ea typeface="Arial"/>
                <a:cs typeface="Arial"/>
                <a:sym typeface="Arial"/>
              </a:rPr>
              <a:t>mã số sinh viên, họ tên, địa chỉ, tổng số tín chỉ, điểm trung bình, </a:t>
            </a:r>
            <a:r>
              <a:rPr lang="en-US" sz="2000">
                <a:solidFill>
                  <a:srgbClr val="FF0000"/>
                </a:solidFill>
                <a:latin typeface="Arial"/>
                <a:ea typeface="Arial"/>
                <a:cs typeface="Arial"/>
                <a:sym typeface="Arial"/>
              </a:rPr>
              <a:t>điểm thi tốt nghiệp</a:t>
            </a:r>
            <a:r>
              <a:rPr lang="en-US" sz="2000">
                <a:solidFill>
                  <a:srgbClr val="0000FF"/>
                </a:solidFill>
                <a:latin typeface="Arial"/>
                <a:ea typeface="Arial"/>
                <a:cs typeface="Arial"/>
                <a:sym typeface="Arial"/>
              </a:rPr>
              <a:t>.</a:t>
            </a:r>
            <a:r>
              <a:rPr lang="en-US" sz="2000">
                <a:latin typeface="Arial"/>
                <a:ea typeface="Arial"/>
                <a:cs typeface="Arial"/>
                <a:sym typeface="Arial"/>
              </a:rPr>
              <a:t> Thông tin cần quản lí của một sinh viên đại học bao gồm: </a:t>
            </a:r>
            <a:r>
              <a:rPr lang="en-US" sz="2000">
                <a:solidFill>
                  <a:srgbClr val="0000FF"/>
                </a:solidFill>
                <a:latin typeface="Arial"/>
                <a:ea typeface="Arial"/>
                <a:cs typeface="Arial"/>
                <a:sym typeface="Arial"/>
              </a:rPr>
              <a:t>mã số sinh viên, họ tên, địa chỉ, tổng số tín chỉ, điểm trung bình, </a:t>
            </a:r>
            <a:r>
              <a:rPr lang="en-US" sz="2000">
                <a:solidFill>
                  <a:srgbClr val="FF0000"/>
                </a:solidFill>
                <a:latin typeface="Arial"/>
                <a:ea typeface="Arial"/>
                <a:cs typeface="Arial"/>
                <a:sym typeface="Arial"/>
              </a:rPr>
              <a:t>tên luận văn, điểm luận văn</a:t>
            </a:r>
            <a:r>
              <a:rPr lang="en-US" sz="2000">
                <a:solidFill>
                  <a:srgbClr val="0000FF"/>
                </a:solidFill>
                <a:latin typeface="Arial"/>
                <a:ea typeface="Arial"/>
                <a:cs typeface="Arial"/>
                <a:sym typeface="Arial"/>
              </a:rPr>
              <a:t>.</a:t>
            </a:r>
            <a:endParaRPr/>
          </a:p>
          <a:p>
            <a:pPr indent="-228600" lvl="0" marL="228600" rtl="0" algn="just">
              <a:lnSpc>
                <a:spcPct val="120000"/>
              </a:lnSpc>
              <a:spcBef>
                <a:spcPts val="600"/>
              </a:spcBef>
              <a:spcAft>
                <a:spcPts val="0"/>
              </a:spcAft>
              <a:buClr>
                <a:schemeClr val="dk1"/>
              </a:buClr>
              <a:buSzPts val="2000"/>
              <a:buChar char="•"/>
            </a:pPr>
            <a:r>
              <a:rPr lang="en-US" sz="2000">
                <a:latin typeface="Arial"/>
                <a:ea typeface="Arial"/>
                <a:cs typeface="Arial"/>
                <a:sym typeface="Arial"/>
              </a:rPr>
              <a:t>Cách xét tốt nghiệp của sinh viên mỗi hệ là khác nhau:</a:t>
            </a:r>
            <a:endParaRPr/>
          </a:p>
          <a:p>
            <a:pPr indent="-228600" lvl="1" marL="685800" rtl="0" algn="just">
              <a:lnSpc>
                <a:spcPct val="120000"/>
              </a:lnSpc>
              <a:spcBef>
                <a:spcPts val="600"/>
              </a:spcBef>
              <a:spcAft>
                <a:spcPts val="0"/>
              </a:spcAft>
              <a:buClr>
                <a:schemeClr val="dk1"/>
              </a:buClr>
              <a:buSzPts val="1600"/>
              <a:buChar char="•"/>
            </a:pPr>
            <a:r>
              <a:rPr lang="en-US" sz="1600">
                <a:latin typeface="Arial"/>
                <a:ea typeface="Arial"/>
                <a:cs typeface="Arial"/>
                <a:sym typeface="Arial"/>
              </a:rPr>
              <a:t>SV hệ CĐ tốt nghiệp khi có tổng số tín chỉ từ 120 trở lên, điểm trung bình từ 5 trở lên và điểm thi tốt nghiệp phải đạt từ 5 trở lên.</a:t>
            </a:r>
            <a:endParaRPr/>
          </a:p>
          <a:p>
            <a:pPr indent="-228600" lvl="1" marL="685800" rtl="0" algn="just">
              <a:lnSpc>
                <a:spcPct val="120000"/>
              </a:lnSpc>
              <a:spcBef>
                <a:spcPts val="600"/>
              </a:spcBef>
              <a:spcAft>
                <a:spcPts val="0"/>
              </a:spcAft>
              <a:buClr>
                <a:schemeClr val="dk1"/>
              </a:buClr>
              <a:buSzPts val="1600"/>
              <a:buChar char="•"/>
            </a:pPr>
            <a:r>
              <a:rPr lang="en-US" sz="1600">
                <a:latin typeface="Arial"/>
                <a:ea typeface="Arial"/>
                <a:cs typeface="Arial"/>
                <a:sym typeface="Arial"/>
              </a:rPr>
              <a:t>SV hệ ĐH tốt nghiệp khi có tổng số tín chỉ từ 170 trở lên, điểm trung bình từ 5 trở lên và phải bảo vệ luận văn với điểm số đạt được từ 5 điểm trở lên.</a:t>
            </a:r>
            <a:endParaRPr/>
          </a:p>
          <a:p>
            <a:pPr indent="-228600" lvl="0" marL="228600" rtl="0" algn="just">
              <a:lnSpc>
                <a:spcPct val="120000"/>
              </a:lnSpc>
              <a:spcBef>
                <a:spcPts val="600"/>
              </a:spcBef>
              <a:spcAft>
                <a:spcPts val="0"/>
              </a:spcAft>
              <a:buClr>
                <a:schemeClr val="dk1"/>
              </a:buClr>
              <a:buSzPts val="2000"/>
              <a:buChar char="•"/>
            </a:pPr>
            <a:r>
              <a:rPr lang="en-US" sz="2000">
                <a:latin typeface="Arial"/>
                <a:ea typeface="Arial"/>
                <a:cs typeface="Arial"/>
                <a:sym typeface="Arial"/>
              </a:rPr>
              <a:t>Hãy viết chương trình cho phép thực hiện các yêu cầu sau:</a:t>
            </a:r>
            <a:endParaRPr/>
          </a:p>
          <a:p>
            <a:pPr indent="-228600" lvl="1" marL="685800" rtl="0" algn="just">
              <a:lnSpc>
                <a:spcPct val="120000"/>
              </a:lnSpc>
              <a:spcBef>
                <a:spcPts val="600"/>
              </a:spcBef>
              <a:spcAft>
                <a:spcPts val="0"/>
              </a:spcAft>
              <a:buClr>
                <a:schemeClr val="dk1"/>
              </a:buClr>
              <a:buSzPts val="1600"/>
              <a:buChar char="•"/>
            </a:pPr>
            <a:r>
              <a:rPr lang="en-US" sz="1600">
                <a:latin typeface="Arial"/>
                <a:ea typeface="Arial"/>
                <a:cs typeface="Arial"/>
                <a:sym typeface="Arial"/>
              </a:rPr>
              <a:t>Nhập vào danh sách sinh viên cao đẳng, sinh viên đại học.</a:t>
            </a:r>
            <a:endParaRPr sz="1600">
              <a:latin typeface="Arial"/>
              <a:ea typeface="Arial"/>
              <a:cs typeface="Arial"/>
              <a:sym typeface="Arial"/>
            </a:endParaRPr>
          </a:p>
          <a:p>
            <a:pPr indent="-228600" lvl="1" marL="685800" rtl="0" algn="just">
              <a:lnSpc>
                <a:spcPct val="120000"/>
              </a:lnSpc>
              <a:spcBef>
                <a:spcPts val="600"/>
              </a:spcBef>
              <a:spcAft>
                <a:spcPts val="0"/>
              </a:spcAft>
              <a:buClr>
                <a:schemeClr val="dk1"/>
              </a:buClr>
              <a:buSzPts val="1600"/>
              <a:buChar char="•"/>
            </a:pPr>
            <a:r>
              <a:rPr lang="en-US" sz="1600">
                <a:latin typeface="Arial"/>
                <a:ea typeface="Arial"/>
                <a:cs typeface="Arial"/>
                <a:sym typeface="Arial"/>
              </a:rPr>
              <a:t>Cho biết có bao nhiêu sinh viên đủ điều kiện tốt nghiệp?</a:t>
            </a:r>
            <a:endParaRPr/>
          </a:p>
          <a:p>
            <a:pPr indent="-228600" lvl="1" marL="685800" rtl="0" algn="just">
              <a:lnSpc>
                <a:spcPct val="120000"/>
              </a:lnSpc>
              <a:spcBef>
                <a:spcPts val="600"/>
              </a:spcBef>
              <a:spcAft>
                <a:spcPts val="0"/>
              </a:spcAft>
              <a:buClr>
                <a:schemeClr val="dk1"/>
              </a:buClr>
              <a:buSzPts val="1600"/>
              <a:buChar char="•"/>
            </a:pPr>
            <a:r>
              <a:rPr lang="en-US" sz="1600">
                <a:latin typeface="Arial"/>
                <a:ea typeface="Arial"/>
                <a:cs typeface="Arial"/>
                <a:sym typeface="Arial"/>
              </a:rPr>
              <a:t>Cho biết sinh viên đại học nào có điểm trung bình cao nhất?</a:t>
            </a:r>
            <a:endParaRPr/>
          </a:p>
        </p:txBody>
      </p:sp>
    </p:spTree>
  </p:cSld>
  <p:clrMapOvr>
    <a:masterClrMapping/>
  </p:clrMapOvr>
  <p:transition advClick="0">
    <p:wheel spokes="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1"/>
          <p:cNvSpPr txBox="1"/>
          <p:nvPr>
            <p:ph idx="1" type="body"/>
          </p:nvPr>
        </p:nvSpPr>
        <p:spPr>
          <a:xfrm>
            <a:off x="2209802" y="1109662"/>
            <a:ext cx="8065957"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Xác định các lớp đối tượng và mối quan hệ giữa các lớp?</a:t>
            </a:r>
            <a:endParaRPr>
              <a:solidFill>
                <a:srgbClr val="0066FF"/>
              </a:solidFill>
              <a:latin typeface="Arial"/>
              <a:ea typeface="Arial"/>
              <a:cs typeface="Arial"/>
              <a:sym typeface="Arial"/>
            </a:endParaRPr>
          </a:p>
        </p:txBody>
      </p:sp>
      <p:sp>
        <p:nvSpPr>
          <p:cNvPr id="386" name="Google Shape;386;p21"/>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Ví dụ</a:t>
            </a:r>
            <a:endParaRPr b="1" sz="4000"/>
          </a:p>
        </p:txBody>
      </p:sp>
    </p:spTree>
  </p:cSld>
  <p:clrMapOvr>
    <a:masterClrMapping/>
  </p:clrMapOvr>
  <p:transition advClick="0">
    <p:wheel spokes="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2"/>
          <p:cNvSpPr txBox="1"/>
          <p:nvPr>
            <p:ph idx="1" type="body"/>
          </p:nvPr>
        </p:nvSpPr>
        <p:spPr>
          <a:xfrm>
            <a:off x="2068643" y="657176"/>
            <a:ext cx="8065957"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Khai báo và định nghĩa lớp cha </a:t>
            </a:r>
            <a:r>
              <a:rPr lang="en-US">
                <a:solidFill>
                  <a:srgbClr val="0000FF"/>
                </a:solidFill>
                <a:latin typeface="Arial"/>
                <a:ea typeface="Arial"/>
                <a:cs typeface="Arial"/>
                <a:sym typeface="Arial"/>
              </a:rPr>
              <a:t>cSinhVien</a:t>
            </a:r>
            <a:endParaRPr>
              <a:solidFill>
                <a:srgbClr val="0000FF"/>
              </a:solidFill>
              <a:latin typeface="Arial"/>
              <a:ea typeface="Arial"/>
              <a:cs typeface="Arial"/>
              <a:sym typeface="Arial"/>
            </a:endParaRPr>
          </a:p>
        </p:txBody>
      </p:sp>
      <p:sp>
        <p:nvSpPr>
          <p:cNvPr id="392" name="Google Shape;392;p22"/>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Ví dụ</a:t>
            </a:r>
            <a:endParaRPr b="1" sz="4000"/>
          </a:p>
        </p:txBody>
      </p:sp>
      <p:pic>
        <p:nvPicPr>
          <p:cNvPr descr="Screen Clipping" id="393" name="Google Shape;393;p22"/>
          <p:cNvPicPr preferRelativeResize="0"/>
          <p:nvPr/>
        </p:nvPicPr>
        <p:blipFill rotWithShape="1">
          <a:blip r:embed="rId3">
            <a:alphaModFix/>
          </a:blip>
          <a:srcRect b="0" l="0" r="0" t="0"/>
          <a:stretch/>
        </p:blipFill>
        <p:spPr>
          <a:xfrm>
            <a:off x="2535025" y="1247000"/>
            <a:ext cx="4343400" cy="4953824"/>
          </a:xfrm>
          <a:prstGeom prst="rect">
            <a:avLst/>
          </a:prstGeom>
          <a:noFill/>
          <a:ln>
            <a:noFill/>
          </a:ln>
        </p:spPr>
      </p:pic>
    </p:spTree>
  </p:cSld>
  <p:clrMapOvr>
    <a:masterClrMapping/>
  </p:clrMapOvr>
  <p:transition advClick="0">
    <p:wheel spokes="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3"/>
          <p:cNvSpPr txBox="1"/>
          <p:nvPr>
            <p:ph idx="1" type="body"/>
          </p:nvPr>
        </p:nvSpPr>
        <p:spPr>
          <a:xfrm>
            <a:off x="2209802" y="1109662"/>
            <a:ext cx="8065957"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Khai báo và định nghĩa lớp con </a:t>
            </a:r>
            <a:r>
              <a:rPr lang="en-US">
                <a:solidFill>
                  <a:srgbClr val="0000FF"/>
                </a:solidFill>
                <a:latin typeface="Arial"/>
                <a:ea typeface="Arial"/>
                <a:cs typeface="Arial"/>
                <a:sym typeface="Arial"/>
              </a:rPr>
              <a:t>cSinhVienCD</a:t>
            </a:r>
            <a:endParaRPr>
              <a:solidFill>
                <a:srgbClr val="0000FF"/>
              </a:solidFill>
              <a:latin typeface="Arial"/>
              <a:ea typeface="Arial"/>
              <a:cs typeface="Arial"/>
              <a:sym typeface="Arial"/>
            </a:endParaRPr>
          </a:p>
        </p:txBody>
      </p:sp>
      <p:sp>
        <p:nvSpPr>
          <p:cNvPr id="399" name="Google Shape;399;p23"/>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Ví dụ</a:t>
            </a:r>
            <a:endParaRPr b="1" sz="4000"/>
          </a:p>
        </p:txBody>
      </p:sp>
      <p:pic>
        <p:nvPicPr>
          <p:cNvPr descr="Screen Clipping" id="400" name="Google Shape;400;p23"/>
          <p:cNvPicPr preferRelativeResize="0"/>
          <p:nvPr/>
        </p:nvPicPr>
        <p:blipFill rotWithShape="1">
          <a:blip r:embed="rId3">
            <a:alphaModFix/>
          </a:blip>
          <a:srcRect b="0" l="0" r="0" t="0"/>
          <a:stretch/>
        </p:blipFill>
        <p:spPr>
          <a:xfrm>
            <a:off x="2514600" y="1843786"/>
            <a:ext cx="6212384" cy="4480815"/>
          </a:xfrm>
          <a:prstGeom prst="rect">
            <a:avLst/>
          </a:prstGeom>
          <a:noFill/>
          <a:ln>
            <a:noFill/>
          </a:ln>
        </p:spPr>
      </p:pic>
    </p:spTree>
  </p:cSld>
  <p:clrMapOvr>
    <a:masterClrMapping/>
  </p:clrMapOvr>
  <p:transition advClick="0">
    <p:wheel spokes="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4"/>
          <p:cNvSpPr txBox="1"/>
          <p:nvPr>
            <p:ph idx="1" type="body"/>
          </p:nvPr>
        </p:nvSpPr>
        <p:spPr>
          <a:xfrm>
            <a:off x="2209802" y="1109662"/>
            <a:ext cx="8065957"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t>Khai báo và định nghĩa lớp con </a:t>
            </a:r>
            <a:r>
              <a:rPr lang="en-US">
                <a:solidFill>
                  <a:srgbClr val="0000FF"/>
                </a:solidFill>
              </a:rPr>
              <a:t>cSinhVienDH</a:t>
            </a:r>
            <a:endParaRPr/>
          </a:p>
          <a:p>
            <a:pPr indent="-50800" lvl="0" marL="228600" rtl="0" algn="just">
              <a:lnSpc>
                <a:spcPct val="120000"/>
              </a:lnSpc>
              <a:spcBef>
                <a:spcPts val="600"/>
              </a:spcBef>
              <a:spcAft>
                <a:spcPts val="0"/>
              </a:spcAft>
              <a:buClr>
                <a:schemeClr val="dk1"/>
              </a:buClr>
              <a:buSzPts val="2800"/>
              <a:buNone/>
            </a:pPr>
            <a:r>
              <a:t/>
            </a:r>
            <a:endParaRPr>
              <a:solidFill>
                <a:srgbClr val="0066FF"/>
              </a:solidFill>
              <a:latin typeface="Arial"/>
              <a:ea typeface="Arial"/>
              <a:cs typeface="Arial"/>
              <a:sym typeface="Arial"/>
            </a:endParaRPr>
          </a:p>
        </p:txBody>
      </p:sp>
      <p:sp>
        <p:nvSpPr>
          <p:cNvPr id="406" name="Google Shape;406;p24"/>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Ví dụ</a:t>
            </a:r>
            <a:endParaRPr b="1" sz="4000"/>
          </a:p>
        </p:txBody>
      </p:sp>
      <p:pic>
        <p:nvPicPr>
          <p:cNvPr descr="Screen Clipping" id="407" name="Google Shape;407;p24"/>
          <p:cNvPicPr preferRelativeResize="0"/>
          <p:nvPr/>
        </p:nvPicPr>
        <p:blipFill rotWithShape="1">
          <a:blip r:embed="rId3">
            <a:alphaModFix/>
          </a:blip>
          <a:srcRect b="0" l="0" r="0" t="0"/>
          <a:stretch/>
        </p:blipFill>
        <p:spPr>
          <a:xfrm>
            <a:off x="2622416" y="1853282"/>
            <a:ext cx="5988185" cy="4776119"/>
          </a:xfrm>
          <a:prstGeom prst="rect">
            <a:avLst/>
          </a:prstGeom>
          <a:noFill/>
          <a:ln>
            <a:noFill/>
          </a:ln>
        </p:spPr>
      </p:pic>
    </p:spTree>
  </p:cSld>
  <p:clrMapOvr>
    <a:masterClrMapping/>
  </p:clrMapOvr>
  <p:transition advClick="0">
    <p:wheel spokes="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5"/>
          <p:cNvSpPr txBox="1"/>
          <p:nvPr>
            <p:ph idx="1" type="body"/>
          </p:nvPr>
        </p:nvSpPr>
        <p:spPr>
          <a:xfrm>
            <a:off x="2209802" y="1109662"/>
            <a:ext cx="8065957"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Làm thế nào để lớp con có thể sử dụng được các thuộc tính của lớp cha?</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Lớp </a:t>
            </a:r>
            <a:r>
              <a:rPr lang="en-US">
                <a:solidFill>
                  <a:srgbClr val="0000FF"/>
                </a:solidFill>
                <a:latin typeface="Arial"/>
                <a:ea typeface="Arial"/>
                <a:cs typeface="Arial"/>
                <a:sym typeface="Arial"/>
              </a:rPr>
              <a:t>cSinhVienCD</a:t>
            </a:r>
            <a:r>
              <a:rPr lang="en-US">
                <a:latin typeface="Arial"/>
                <a:ea typeface="Arial"/>
                <a:cs typeface="Arial"/>
                <a:sym typeface="Arial"/>
              </a:rPr>
              <a:t> và </a:t>
            </a:r>
            <a:r>
              <a:rPr lang="en-US">
                <a:solidFill>
                  <a:srgbClr val="0000FF"/>
                </a:solidFill>
                <a:latin typeface="Arial"/>
                <a:ea typeface="Arial"/>
                <a:cs typeface="Arial"/>
                <a:sym typeface="Arial"/>
              </a:rPr>
              <a:t>cSinhVienDH</a:t>
            </a:r>
            <a:r>
              <a:rPr lang="en-US">
                <a:latin typeface="Arial"/>
                <a:ea typeface="Arial"/>
                <a:cs typeface="Arial"/>
                <a:sym typeface="Arial"/>
              </a:rPr>
              <a:t> muốn </a:t>
            </a:r>
            <a:r>
              <a:rPr lang="en-US">
                <a:solidFill>
                  <a:srgbClr val="FF0000"/>
                </a:solidFill>
                <a:latin typeface="Arial"/>
                <a:ea typeface="Arial"/>
                <a:cs typeface="Arial"/>
                <a:sym typeface="Arial"/>
              </a:rPr>
              <a:t>sử dụng </a:t>
            </a:r>
            <a:r>
              <a:rPr lang="en-US">
                <a:latin typeface="Arial"/>
                <a:ea typeface="Arial"/>
                <a:cs typeface="Arial"/>
                <a:sym typeface="Arial"/>
              </a:rPr>
              <a:t>các thuộc tính </a:t>
            </a:r>
            <a:r>
              <a:rPr lang="en-US">
                <a:solidFill>
                  <a:srgbClr val="0000FF"/>
                </a:solidFill>
                <a:latin typeface="Arial"/>
                <a:ea typeface="Arial"/>
                <a:cs typeface="Arial"/>
                <a:sym typeface="Arial"/>
              </a:rPr>
              <a:t>soTinChi</a:t>
            </a:r>
            <a:r>
              <a:rPr lang="en-US">
                <a:latin typeface="Arial"/>
                <a:ea typeface="Arial"/>
                <a:cs typeface="Arial"/>
                <a:sym typeface="Arial"/>
              </a:rPr>
              <a:t>, </a:t>
            </a:r>
            <a:r>
              <a:rPr lang="en-US">
                <a:solidFill>
                  <a:srgbClr val="0000FF"/>
                </a:solidFill>
                <a:latin typeface="Arial"/>
                <a:ea typeface="Arial"/>
                <a:cs typeface="Arial"/>
                <a:sym typeface="Arial"/>
              </a:rPr>
              <a:t>diemTB</a:t>
            </a:r>
            <a:endParaRPr>
              <a:solidFill>
                <a:srgbClr val="0000FF"/>
              </a:solidFill>
              <a:latin typeface="Arial"/>
              <a:ea typeface="Arial"/>
              <a:cs typeface="Arial"/>
              <a:sym typeface="Arial"/>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Lớp con muốn gọi đến các thành phần của lớp cha có cùng tên thì phải làm sao?</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Lớp </a:t>
            </a:r>
            <a:r>
              <a:rPr lang="en-US">
                <a:solidFill>
                  <a:srgbClr val="0000FF"/>
                </a:solidFill>
                <a:latin typeface="Arial"/>
                <a:ea typeface="Arial"/>
                <a:cs typeface="Arial"/>
                <a:sym typeface="Arial"/>
              </a:rPr>
              <a:t>cSinhVienCD</a:t>
            </a:r>
            <a:r>
              <a:rPr lang="en-US">
                <a:latin typeface="Arial"/>
                <a:ea typeface="Arial"/>
                <a:cs typeface="Arial"/>
                <a:sym typeface="Arial"/>
              </a:rPr>
              <a:t> và </a:t>
            </a:r>
            <a:r>
              <a:rPr lang="en-US">
                <a:solidFill>
                  <a:srgbClr val="0000FF"/>
                </a:solidFill>
                <a:latin typeface="Arial"/>
                <a:ea typeface="Arial"/>
                <a:cs typeface="Arial"/>
                <a:sym typeface="Arial"/>
              </a:rPr>
              <a:t>cSinhVienDH</a:t>
            </a:r>
            <a:r>
              <a:rPr lang="en-US">
                <a:latin typeface="Arial"/>
                <a:ea typeface="Arial"/>
                <a:cs typeface="Arial"/>
                <a:sym typeface="Arial"/>
              </a:rPr>
              <a:t> muốn </a:t>
            </a:r>
            <a:r>
              <a:rPr lang="en-US">
                <a:solidFill>
                  <a:srgbClr val="FF0000"/>
                </a:solidFill>
                <a:latin typeface="Arial"/>
                <a:ea typeface="Arial"/>
                <a:cs typeface="Arial"/>
                <a:sym typeface="Arial"/>
              </a:rPr>
              <a:t>gọi lại </a:t>
            </a:r>
            <a:r>
              <a:rPr lang="en-US">
                <a:latin typeface="Arial"/>
                <a:ea typeface="Arial"/>
                <a:cs typeface="Arial"/>
                <a:sym typeface="Arial"/>
              </a:rPr>
              <a:t>các hàm </a:t>
            </a:r>
            <a:r>
              <a:rPr lang="en-US">
                <a:solidFill>
                  <a:srgbClr val="0000FF"/>
                </a:solidFill>
                <a:latin typeface="Arial"/>
                <a:ea typeface="Arial"/>
                <a:cs typeface="Arial"/>
                <a:sym typeface="Arial"/>
              </a:rPr>
              <a:t>Nhap() </a:t>
            </a:r>
            <a:r>
              <a:rPr lang="en-US">
                <a:latin typeface="Arial"/>
                <a:ea typeface="Arial"/>
                <a:cs typeface="Arial"/>
                <a:sym typeface="Arial"/>
              </a:rPr>
              <a:t>và </a:t>
            </a:r>
            <a:r>
              <a:rPr lang="en-US">
                <a:solidFill>
                  <a:srgbClr val="0000FF"/>
                </a:solidFill>
                <a:latin typeface="Arial"/>
                <a:ea typeface="Arial"/>
                <a:cs typeface="Arial"/>
                <a:sym typeface="Arial"/>
              </a:rPr>
              <a:t>Xuat()</a:t>
            </a:r>
            <a:endParaRPr/>
          </a:p>
        </p:txBody>
      </p:sp>
      <p:sp>
        <p:nvSpPr>
          <p:cNvPr id="413" name="Google Shape;413;p25"/>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Vấn đề gặp phải</a:t>
            </a:r>
            <a:endParaRPr b="1" sz="4000"/>
          </a:p>
        </p:txBody>
      </p:sp>
    </p:spTree>
  </p:cSld>
  <p:clrMapOvr>
    <a:masterClrMapping/>
  </p:clrMapOvr>
  <p:transition advClick="0">
    <p:wheel spokes="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6"/>
          <p:cNvSpPr txBox="1"/>
          <p:nvPr>
            <p:ph idx="1" type="body"/>
          </p:nvPr>
        </p:nvSpPr>
        <p:spPr>
          <a:xfrm>
            <a:off x="2162668" y="676029"/>
            <a:ext cx="8065957"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Gọi các thành phần của lớp cơ sở</a:t>
            </a:r>
            <a:endParaRPr>
              <a:latin typeface="Arial"/>
              <a:ea typeface="Arial"/>
              <a:cs typeface="Arial"/>
              <a:sym typeface="Arial"/>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Cú pháp: </a:t>
            </a:r>
            <a:r>
              <a:rPr lang="en-US">
                <a:solidFill>
                  <a:srgbClr val="0000FF"/>
                </a:solidFill>
                <a:latin typeface="Arial"/>
                <a:ea typeface="Arial"/>
                <a:cs typeface="Arial"/>
                <a:sym typeface="Arial"/>
              </a:rPr>
              <a:t>base</a:t>
            </a:r>
            <a:r>
              <a:rPr lang="en-US">
                <a:solidFill>
                  <a:srgbClr val="0066FF"/>
                </a:solidFill>
                <a:latin typeface="Arial"/>
                <a:ea typeface="Arial"/>
                <a:cs typeface="Arial"/>
                <a:sym typeface="Arial"/>
              </a:rPr>
              <a:t>.&lt;methodname&gt;()</a:t>
            </a:r>
            <a:endParaRPr/>
          </a:p>
        </p:txBody>
      </p:sp>
      <p:sp>
        <p:nvSpPr>
          <p:cNvPr id="419" name="Google Shape;419;p26"/>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Sự kế thừa (inheritance)</a:t>
            </a:r>
            <a:endParaRPr b="1" sz="4000"/>
          </a:p>
        </p:txBody>
      </p:sp>
      <p:pic>
        <p:nvPicPr>
          <p:cNvPr descr="Screen Clipping" id="420" name="Google Shape;420;p26"/>
          <p:cNvPicPr preferRelativeResize="0"/>
          <p:nvPr/>
        </p:nvPicPr>
        <p:blipFill rotWithShape="1">
          <a:blip r:embed="rId3">
            <a:alphaModFix/>
          </a:blip>
          <a:srcRect b="0" l="0" r="0" t="0"/>
          <a:stretch/>
        </p:blipFill>
        <p:spPr>
          <a:xfrm>
            <a:off x="2524812" y="1918795"/>
            <a:ext cx="6913541" cy="4495800"/>
          </a:xfrm>
          <a:prstGeom prst="rect">
            <a:avLst/>
          </a:prstGeom>
          <a:noFill/>
          <a:ln>
            <a:noFill/>
          </a:ln>
        </p:spPr>
      </p:pic>
    </p:spTree>
  </p:cSld>
  <p:clrMapOvr>
    <a:masterClrMapping/>
  </p:clrMapOvr>
  <p:transition advClick="0">
    <p:wheel spokes="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7"/>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Sealed class</a:t>
            </a:r>
            <a:endParaRPr b="1" sz="4000"/>
          </a:p>
        </p:txBody>
      </p:sp>
      <p:sp>
        <p:nvSpPr>
          <p:cNvPr id="429" name="Google Shape;429;p27"/>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Từ khóa </a:t>
            </a:r>
            <a:r>
              <a:rPr lang="en-US">
                <a:solidFill>
                  <a:srgbClr val="0000FF"/>
                </a:solidFill>
                <a:latin typeface="Arial"/>
                <a:ea typeface="Arial"/>
                <a:cs typeface="Arial"/>
                <a:sym typeface="Arial"/>
              </a:rPr>
              <a:t>sealed</a:t>
            </a:r>
            <a:r>
              <a:rPr lang="en-US">
                <a:latin typeface="Arial"/>
                <a:ea typeface="Arial"/>
                <a:cs typeface="Arial"/>
                <a:sym typeface="Arial"/>
              </a:rPr>
              <a:t> được dùng trong trường hợp khai báo class mà không cho phép class khác kế thừa.</a:t>
            </a:r>
            <a:endParaRPr/>
          </a:p>
        </p:txBody>
      </p:sp>
      <p:pic>
        <p:nvPicPr>
          <p:cNvPr descr="Screen Clipping" id="430" name="Google Shape;430;p27"/>
          <p:cNvPicPr preferRelativeResize="0"/>
          <p:nvPr/>
        </p:nvPicPr>
        <p:blipFill rotWithShape="1">
          <a:blip r:embed="rId3">
            <a:alphaModFix/>
          </a:blip>
          <a:srcRect b="0" l="0" r="0" t="0"/>
          <a:stretch/>
        </p:blipFill>
        <p:spPr>
          <a:xfrm>
            <a:off x="2590800" y="2895600"/>
            <a:ext cx="5948450" cy="3429000"/>
          </a:xfrm>
          <a:prstGeom prst="rect">
            <a:avLst/>
          </a:prstGeom>
          <a:noFill/>
          <a:ln>
            <a:noFill/>
          </a:ln>
        </p:spPr>
      </p:pic>
    </p:spTree>
  </p:cSld>
  <p:clrMapOvr>
    <a:masterClrMapping/>
  </p:clrMapOvr>
  <p:transition advClick="0">
    <p:wheel spokes="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9">
                                            <p:txEl>
                                              <p:pRg end="0" st="0"/>
                                            </p:txEl>
                                          </p:spTgt>
                                        </p:tgtEl>
                                        <p:attrNameLst>
                                          <p:attrName>style.visibility</p:attrName>
                                        </p:attrNameLst>
                                      </p:cBhvr>
                                      <p:to>
                                        <p:strVal val="visible"/>
                                      </p:to>
                                    </p:set>
                                    <p:anim calcmode="lin" valueType="num">
                                      <p:cBhvr additive="base">
                                        <p:cTn dur="500"/>
                                        <p:tgtEl>
                                          <p:spTgt spid="42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8"/>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Sealed class</a:t>
            </a:r>
            <a:endParaRPr b="1" sz="4000"/>
          </a:p>
        </p:txBody>
      </p:sp>
      <p:sp>
        <p:nvSpPr>
          <p:cNvPr id="439" name="Google Shape;439;p28"/>
          <p:cNvSpPr txBox="1"/>
          <p:nvPr>
            <p:ph idx="1" type="body"/>
          </p:nvPr>
        </p:nvSpPr>
        <p:spPr>
          <a:xfrm>
            <a:off x="2078610" y="713736"/>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Một lớp cô lập thì không cho phép các lớp dẫn xuất từ nó.</a:t>
            </a:r>
            <a:endParaRPr/>
          </a:p>
        </p:txBody>
      </p:sp>
      <p:pic>
        <p:nvPicPr>
          <p:cNvPr descr="Sealed class and sealed method in c sharp" id="440" name="Google Shape;440;p28"/>
          <p:cNvPicPr preferRelativeResize="0"/>
          <p:nvPr/>
        </p:nvPicPr>
        <p:blipFill rotWithShape="1">
          <a:blip r:embed="rId3">
            <a:alphaModFix/>
          </a:blip>
          <a:srcRect b="0" l="0" r="0" t="0"/>
          <a:stretch/>
        </p:blipFill>
        <p:spPr>
          <a:xfrm>
            <a:off x="2858678" y="1672149"/>
            <a:ext cx="6858000" cy="4719294"/>
          </a:xfrm>
          <a:prstGeom prst="rect">
            <a:avLst/>
          </a:prstGeom>
          <a:noFill/>
          <a:ln>
            <a:noFill/>
          </a:ln>
        </p:spPr>
      </p:pic>
    </p:spTree>
  </p:cSld>
  <p:clrMapOvr>
    <a:masterClrMapping/>
  </p:clrMapOvr>
  <p:transition advClick="0">
    <p:wheel spokes="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9">
                                            <p:txEl>
                                              <p:pRg end="0" st="0"/>
                                            </p:txEl>
                                          </p:spTgt>
                                        </p:tgtEl>
                                        <p:attrNameLst>
                                          <p:attrName>style.visibility</p:attrName>
                                        </p:attrNameLst>
                                      </p:cBhvr>
                                      <p:to>
                                        <p:strVal val="visible"/>
                                      </p:to>
                                    </p:set>
                                    <p:anim calcmode="lin" valueType="num">
                                      <p:cBhvr additive="base">
                                        <p:cTn dur="500"/>
                                        <p:tgtEl>
                                          <p:spTgt spid="43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9"/>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Lớp trong lớp (inner class)</a:t>
            </a:r>
            <a:endParaRPr b="1" sz="4000"/>
          </a:p>
        </p:txBody>
      </p:sp>
      <p:sp>
        <p:nvSpPr>
          <p:cNvPr id="449" name="Google Shape;449;p29"/>
          <p:cNvSpPr/>
          <p:nvPr/>
        </p:nvSpPr>
        <p:spPr>
          <a:xfrm>
            <a:off x="1981986" y="838201"/>
            <a:ext cx="8610600" cy="550304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01  </a:t>
            </a:r>
            <a:r>
              <a:rPr lang="en-US" sz="1600">
                <a:solidFill>
                  <a:srgbClr val="0000FF"/>
                </a:solidFill>
                <a:latin typeface="Courier New"/>
                <a:ea typeface="Courier New"/>
                <a:cs typeface="Courier New"/>
                <a:sym typeface="Courier New"/>
              </a:rPr>
              <a:t>using</a:t>
            </a:r>
            <a:r>
              <a:rPr lang="en-US" sz="1600">
                <a:solidFill>
                  <a:schemeClr val="dk1"/>
                </a:solidFill>
                <a:latin typeface="Courier New"/>
                <a:ea typeface="Courier New"/>
                <a:cs typeface="Courier New"/>
                <a:sym typeface="Courier New"/>
              </a:rPr>
              <a:t> System;</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02  </a:t>
            </a:r>
            <a:r>
              <a:rPr lang="en-US" sz="1600">
                <a:solidFill>
                  <a:srgbClr val="0000FF"/>
                </a:solidFill>
                <a:latin typeface="Courier New"/>
                <a:ea typeface="Courier New"/>
                <a:cs typeface="Courier New"/>
                <a:sym typeface="Courier New"/>
              </a:rPr>
              <a:t>class</a:t>
            </a:r>
            <a:r>
              <a:rPr lang="en-US" sz="1600">
                <a:solidFill>
                  <a:schemeClr val="dk1"/>
                </a:solidFill>
                <a:latin typeface="Courier New"/>
                <a:ea typeface="Courier New"/>
                <a:cs typeface="Courier New"/>
                <a:sym typeface="Courier New"/>
              </a:rPr>
              <a:t> Nguoi</a:t>
            </a:r>
            <a:endParaRPr sz="1600">
              <a:solidFill>
                <a:schemeClr val="dk1"/>
              </a:solidFill>
              <a:latin typeface="Courier New"/>
              <a:ea typeface="Courier New"/>
              <a:cs typeface="Courier New"/>
              <a:sym typeface="Courier New"/>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03  {</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04      </a:t>
            </a:r>
            <a:r>
              <a:rPr lang="en-US" sz="1600">
                <a:solidFill>
                  <a:srgbClr val="0000FF"/>
                </a:solidFill>
                <a:latin typeface="Courier New"/>
                <a:ea typeface="Courier New"/>
                <a:cs typeface="Courier New"/>
                <a:sym typeface="Courier New"/>
              </a:rPr>
              <a:t>public</a:t>
            </a:r>
            <a:r>
              <a:rPr lang="en-US" sz="1600">
                <a:solidFill>
                  <a:schemeClr val="dk1"/>
                </a:solidFill>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class</a:t>
            </a:r>
            <a:r>
              <a:rPr lang="en-US" sz="1600">
                <a:solidFill>
                  <a:schemeClr val="dk1"/>
                </a:solidFill>
                <a:latin typeface="Courier New"/>
                <a:ea typeface="Courier New"/>
                <a:cs typeface="Courier New"/>
                <a:sym typeface="Courier New"/>
              </a:rPr>
              <a:t> Date</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05      {</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06          </a:t>
            </a:r>
            <a:r>
              <a:rPr lang="en-US" sz="1600">
                <a:solidFill>
                  <a:srgbClr val="0000FF"/>
                </a:solidFill>
                <a:latin typeface="Courier New"/>
                <a:ea typeface="Courier New"/>
                <a:cs typeface="Courier New"/>
                <a:sym typeface="Courier New"/>
              </a:rPr>
              <a:t>private</a:t>
            </a:r>
            <a:r>
              <a:rPr lang="en-US" sz="1600">
                <a:solidFill>
                  <a:schemeClr val="dk1"/>
                </a:solidFill>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 ngay;</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07          </a:t>
            </a:r>
            <a:r>
              <a:rPr lang="en-US" sz="1600">
                <a:solidFill>
                  <a:srgbClr val="0000FF"/>
                </a:solidFill>
                <a:latin typeface="Courier New"/>
                <a:ea typeface="Courier New"/>
                <a:cs typeface="Courier New"/>
                <a:sym typeface="Courier New"/>
              </a:rPr>
              <a:t>private</a:t>
            </a:r>
            <a:r>
              <a:rPr lang="en-US" sz="1600">
                <a:solidFill>
                  <a:schemeClr val="dk1"/>
                </a:solidFill>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int</a:t>
            </a:r>
            <a:r>
              <a:rPr lang="en-US" sz="1600">
                <a:solidFill>
                  <a:schemeClr val="dk1"/>
                </a:solidFill>
                <a:latin typeface="Courier New"/>
                <a:ea typeface="Courier New"/>
                <a:cs typeface="Courier New"/>
                <a:sym typeface="Courier New"/>
              </a:rPr>
              <a:t> thang;</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08          </a:t>
            </a:r>
            <a:r>
              <a:rPr lang="en-US" sz="1600">
                <a:solidFill>
                  <a:srgbClr val="0000FF"/>
                </a:solidFill>
                <a:latin typeface="Courier New"/>
                <a:ea typeface="Courier New"/>
                <a:cs typeface="Courier New"/>
                <a:sym typeface="Courier New"/>
              </a:rPr>
              <a:t>public</a:t>
            </a:r>
            <a:r>
              <a:rPr lang="en-US" sz="1600">
                <a:solidFill>
                  <a:schemeClr val="dk1"/>
                </a:solidFill>
                <a:latin typeface="Courier New"/>
                <a:ea typeface="Courier New"/>
                <a:cs typeface="Courier New"/>
                <a:sym typeface="Courier New"/>
              </a:rPr>
              <a:t> Date() { ngay = 1; thang = 1; }</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09          </a:t>
            </a:r>
            <a:r>
              <a:rPr lang="en-US" sz="1600">
                <a:solidFill>
                  <a:srgbClr val="0000FF"/>
                </a:solidFill>
                <a:latin typeface="Courier New"/>
                <a:ea typeface="Courier New"/>
                <a:cs typeface="Courier New"/>
                <a:sym typeface="Courier New"/>
              </a:rPr>
              <a:t>public</a:t>
            </a:r>
            <a:r>
              <a:rPr lang="en-US" sz="1600">
                <a:solidFill>
                  <a:schemeClr val="dk1"/>
                </a:solidFill>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void</a:t>
            </a:r>
            <a:r>
              <a:rPr lang="en-US" sz="1600">
                <a:solidFill>
                  <a:schemeClr val="dk1"/>
                </a:solidFill>
                <a:latin typeface="Courier New"/>
                <a:ea typeface="Courier New"/>
                <a:cs typeface="Courier New"/>
                <a:sym typeface="Courier New"/>
              </a:rPr>
              <a:t> Xuat()</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		    { Console.WriteLine(ngay + "/“ + thang);}</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10      }</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11      </a:t>
            </a:r>
            <a:r>
              <a:rPr lang="en-US" sz="1600">
                <a:solidFill>
                  <a:srgbClr val="0000FF"/>
                </a:solidFill>
                <a:latin typeface="Courier New"/>
                <a:ea typeface="Courier New"/>
                <a:cs typeface="Courier New"/>
                <a:sym typeface="Courier New"/>
              </a:rPr>
              <a:t>private</a:t>
            </a:r>
            <a:r>
              <a:rPr lang="en-US" sz="1600">
                <a:solidFill>
                  <a:schemeClr val="dk1"/>
                </a:solidFill>
                <a:latin typeface="Courier New"/>
                <a:ea typeface="Courier New"/>
                <a:cs typeface="Courier New"/>
                <a:sym typeface="Courier New"/>
              </a:rPr>
              <a:t> string ten;</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12      </a:t>
            </a:r>
            <a:r>
              <a:rPr lang="en-US" sz="1600">
                <a:solidFill>
                  <a:srgbClr val="0000FF"/>
                </a:solidFill>
                <a:latin typeface="Courier New"/>
                <a:ea typeface="Courier New"/>
                <a:cs typeface="Courier New"/>
                <a:sym typeface="Courier New"/>
              </a:rPr>
              <a:t>private</a:t>
            </a:r>
            <a:r>
              <a:rPr lang="en-US" sz="1600">
                <a:solidFill>
                  <a:schemeClr val="dk1"/>
                </a:solidFill>
                <a:latin typeface="Courier New"/>
                <a:ea typeface="Courier New"/>
                <a:cs typeface="Courier New"/>
                <a:sym typeface="Courier New"/>
              </a:rPr>
              <a:t> string ho;</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13      </a:t>
            </a:r>
            <a:r>
              <a:rPr lang="en-US" sz="1600">
                <a:solidFill>
                  <a:srgbClr val="0000FF"/>
                </a:solidFill>
                <a:latin typeface="Courier New"/>
                <a:ea typeface="Courier New"/>
                <a:cs typeface="Courier New"/>
                <a:sym typeface="Courier New"/>
              </a:rPr>
              <a:t>private</a:t>
            </a:r>
            <a:r>
              <a:rPr lang="en-US" sz="1600">
                <a:solidFill>
                  <a:schemeClr val="dk1"/>
                </a:solidFill>
                <a:latin typeface="Courier New"/>
                <a:ea typeface="Courier New"/>
                <a:cs typeface="Courier New"/>
                <a:sym typeface="Courier New"/>
              </a:rPr>
              <a:t> Date ns;</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14      </a:t>
            </a:r>
            <a:r>
              <a:rPr lang="en-US" sz="1600">
                <a:solidFill>
                  <a:srgbClr val="0000FF"/>
                </a:solidFill>
                <a:latin typeface="Courier New"/>
                <a:ea typeface="Courier New"/>
                <a:cs typeface="Courier New"/>
                <a:sym typeface="Courier New"/>
              </a:rPr>
              <a:t>public</a:t>
            </a:r>
            <a:r>
              <a:rPr lang="en-US" sz="1600">
                <a:solidFill>
                  <a:schemeClr val="dk1"/>
                </a:solidFill>
                <a:latin typeface="Courier New"/>
                <a:ea typeface="Courier New"/>
                <a:cs typeface="Courier New"/>
                <a:sym typeface="Courier New"/>
              </a:rPr>
              <a:t> Nguoi() { ten="An"; ho="Nguyen Van"; ns= </a:t>
            </a:r>
            <a:r>
              <a:rPr lang="en-US" sz="1600">
                <a:solidFill>
                  <a:srgbClr val="0000FF"/>
                </a:solidFill>
                <a:latin typeface="Courier New"/>
                <a:ea typeface="Courier New"/>
                <a:cs typeface="Courier New"/>
                <a:sym typeface="Courier New"/>
              </a:rPr>
              <a:t>new</a:t>
            </a:r>
            <a:r>
              <a:rPr lang="en-US" sz="1600">
                <a:solidFill>
                  <a:schemeClr val="dk1"/>
                </a:solidFill>
                <a:latin typeface="Courier New"/>
                <a:ea typeface="Courier New"/>
                <a:cs typeface="Courier New"/>
                <a:sym typeface="Courier New"/>
              </a:rPr>
              <a:t>	Date(); }</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15      </a:t>
            </a:r>
            <a:r>
              <a:rPr lang="en-US" sz="1600">
                <a:solidFill>
                  <a:srgbClr val="0000FF"/>
                </a:solidFill>
                <a:latin typeface="Courier New"/>
                <a:ea typeface="Courier New"/>
                <a:cs typeface="Courier New"/>
                <a:sym typeface="Courier New"/>
              </a:rPr>
              <a:t>public</a:t>
            </a:r>
            <a:r>
              <a:rPr lang="en-US" sz="1600">
                <a:solidFill>
                  <a:schemeClr val="dk1"/>
                </a:solidFill>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void</a:t>
            </a:r>
            <a:r>
              <a:rPr lang="en-US" sz="1600">
                <a:solidFill>
                  <a:schemeClr val="dk1"/>
                </a:solidFill>
                <a:latin typeface="Courier New"/>
                <a:ea typeface="Courier New"/>
                <a:cs typeface="Courier New"/>
                <a:sym typeface="Courier New"/>
              </a:rPr>
              <a:t> Xuat()</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16      {</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17          ns.Xuat(); Console.WriteLine(ho + " " + ten);</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18      }</a:t>
            </a:r>
            <a:endParaRPr/>
          </a:p>
          <a:p>
            <a:pPr indent="0" lvl="0" marL="0" marR="0" rtl="0" algn="l">
              <a:lnSpc>
                <a:spcPct val="110000"/>
              </a:lnSpc>
              <a:spcBef>
                <a:spcPts val="0"/>
              </a:spcBef>
              <a:spcAft>
                <a:spcPts val="0"/>
              </a:spcAft>
              <a:buNone/>
            </a:pPr>
            <a:r>
              <a:rPr lang="en-US" sz="1600">
                <a:solidFill>
                  <a:schemeClr val="dk1"/>
                </a:solidFill>
                <a:latin typeface="Courier New"/>
                <a:ea typeface="Courier New"/>
                <a:cs typeface="Courier New"/>
                <a:sym typeface="Courier New"/>
              </a:rPr>
              <a:t>19  }</a:t>
            </a:r>
            <a:endParaRPr/>
          </a:p>
        </p:txBody>
      </p:sp>
    </p:spTree>
  </p:cSld>
  <p:clrMapOvr>
    <a:masterClrMapping/>
  </p:clrMapOvr>
  <p:transition advClick="0">
    <p:wheel spokes="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Quan hệ giữa các lớp đối tượng</a:t>
            </a:r>
            <a:endParaRPr b="1" sz="4000"/>
          </a:p>
        </p:txBody>
      </p:sp>
      <p:sp>
        <p:nvSpPr>
          <p:cNvPr id="69" name="Google Shape;69;p3"/>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Giữa các lớp đối tượng có những loại quan hệ sau:</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Quan hệ </a:t>
            </a:r>
            <a:r>
              <a:rPr lang="en-US">
                <a:solidFill>
                  <a:srgbClr val="0000FF"/>
                </a:solidFill>
                <a:latin typeface="Arial"/>
                <a:ea typeface="Arial"/>
                <a:cs typeface="Arial"/>
                <a:sym typeface="Arial"/>
              </a:rPr>
              <a:t>một một (1-1)</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Quan hệ </a:t>
            </a:r>
            <a:r>
              <a:rPr lang="en-US">
                <a:solidFill>
                  <a:srgbClr val="0000FF"/>
                </a:solidFill>
                <a:latin typeface="Arial"/>
                <a:ea typeface="Arial"/>
                <a:cs typeface="Arial"/>
                <a:sym typeface="Arial"/>
              </a:rPr>
              <a:t>một nhiều (1-n)</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Quan hệ </a:t>
            </a:r>
            <a:r>
              <a:rPr lang="en-US">
                <a:solidFill>
                  <a:srgbClr val="0000FF"/>
                </a:solidFill>
                <a:latin typeface="Arial"/>
                <a:ea typeface="Arial"/>
                <a:cs typeface="Arial"/>
                <a:sym typeface="Arial"/>
              </a:rPr>
              <a:t>nhiều nhiều (n-n)</a:t>
            </a:r>
            <a:endParaRPr/>
          </a:p>
          <a:p>
            <a:pPr indent="-228600" lvl="1" marL="685800" rtl="0" algn="just">
              <a:lnSpc>
                <a:spcPct val="120000"/>
              </a:lnSpc>
              <a:spcBef>
                <a:spcPts val="600"/>
              </a:spcBef>
              <a:spcAft>
                <a:spcPts val="0"/>
              </a:spcAft>
              <a:buClr>
                <a:schemeClr val="dk1"/>
              </a:buClr>
              <a:buSzPts val="2400"/>
              <a:buChar char="•"/>
            </a:pPr>
            <a:r>
              <a:rPr lang="en-US">
                <a:latin typeface="Arial"/>
                <a:ea typeface="Arial"/>
                <a:cs typeface="Arial"/>
                <a:sym typeface="Arial"/>
              </a:rPr>
              <a:t>Quan hệ </a:t>
            </a:r>
            <a:r>
              <a:rPr lang="en-US">
                <a:solidFill>
                  <a:srgbClr val="FF0000"/>
                </a:solidFill>
                <a:latin typeface="Arial"/>
                <a:ea typeface="Arial"/>
                <a:cs typeface="Arial"/>
                <a:sym typeface="Arial"/>
              </a:rPr>
              <a:t>đặc biệt hóa, tổng quát hóa</a:t>
            </a:r>
            <a:endParaRPr/>
          </a:p>
        </p:txBody>
      </p:sp>
    </p:spTree>
  </p:cSld>
  <p:clrMapOvr>
    <a:masterClrMapping/>
  </p:clrMapOvr>
  <p:transition advClick="0">
    <p:wheel spokes="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0"/>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Lớp trong lớp (inner class)</a:t>
            </a:r>
            <a:endParaRPr b="1" sz="4000"/>
          </a:p>
        </p:txBody>
      </p:sp>
      <p:sp>
        <p:nvSpPr>
          <p:cNvPr id="458" name="Google Shape;458;p30"/>
          <p:cNvSpPr/>
          <p:nvPr/>
        </p:nvSpPr>
        <p:spPr>
          <a:xfrm>
            <a:off x="1981200" y="838201"/>
            <a:ext cx="81534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20  </a:t>
            </a:r>
            <a:r>
              <a:rPr lang="en-US" sz="1800">
                <a:solidFill>
                  <a:srgbClr val="0000FF"/>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Progarm</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21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22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23      </a:t>
            </a:r>
            <a:r>
              <a:rPr lang="en-US" sz="1800">
                <a:solidFill>
                  <a:srgbClr val="0000FF"/>
                </a:solidFill>
                <a:latin typeface="Courier New"/>
                <a:ea typeface="Courier New"/>
                <a:cs typeface="Courier New"/>
                <a:sym typeface="Courier New"/>
              </a:rPr>
              <a:t>static</a:t>
            </a:r>
            <a:r>
              <a:rPr lang="en-US" sz="1800">
                <a:solidFill>
                  <a:schemeClr val="dk1"/>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void</a:t>
            </a:r>
            <a:r>
              <a:rPr lang="en-US" sz="1800">
                <a:solidFill>
                  <a:schemeClr val="dk1"/>
                </a:solidFill>
                <a:latin typeface="Courier New"/>
                <a:ea typeface="Courier New"/>
                <a:cs typeface="Courier New"/>
                <a:sym typeface="Courier New"/>
              </a:rPr>
              <a:t> Main(string[] args)</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24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25          Nguoi a = </a:t>
            </a:r>
            <a:r>
              <a:rPr lang="en-US" sz="1800">
                <a:solidFill>
                  <a:srgbClr val="0000FF"/>
                </a:solidFill>
                <a:latin typeface="Courier New"/>
                <a:ea typeface="Courier New"/>
                <a:cs typeface="Courier New"/>
                <a:sym typeface="Courier New"/>
              </a:rPr>
              <a:t>new</a:t>
            </a:r>
            <a:r>
              <a:rPr lang="en-US" sz="1800">
                <a:solidFill>
                  <a:schemeClr val="dk1"/>
                </a:solidFill>
                <a:latin typeface="Courier New"/>
                <a:ea typeface="Courier New"/>
                <a:cs typeface="Courier New"/>
                <a:sym typeface="Courier New"/>
              </a:rPr>
              <a:t> Nguoi();</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26          a.Xuat();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27          Nguoi.Date ns = </a:t>
            </a:r>
            <a:r>
              <a:rPr lang="en-US" sz="1800">
                <a:solidFill>
                  <a:srgbClr val="0000FF"/>
                </a:solidFill>
                <a:latin typeface="Courier New"/>
                <a:ea typeface="Courier New"/>
                <a:cs typeface="Courier New"/>
                <a:sym typeface="Courier New"/>
              </a:rPr>
              <a:t>new</a:t>
            </a:r>
            <a:r>
              <a:rPr lang="en-US" sz="1800">
                <a:solidFill>
                  <a:schemeClr val="dk1"/>
                </a:solidFill>
                <a:latin typeface="Courier New"/>
                <a:ea typeface="Courier New"/>
                <a:cs typeface="Courier New"/>
                <a:sym typeface="Courier New"/>
              </a:rPr>
              <a:t> Nguoi.Date();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28          ns.Xuat();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29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30  }</a:t>
            </a:r>
            <a:endParaRPr/>
          </a:p>
        </p:txBody>
      </p:sp>
      <p:pic>
        <p:nvPicPr>
          <p:cNvPr id="459" name="Google Shape;459;p30"/>
          <p:cNvPicPr preferRelativeResize="0"/>
          <p:nvPr/>
        </p:nvPicPr>
        <p:blipFill rotWithShape="1">
          <a:blip r:embed="rId3">
            <a:alphaModFix/>
          </a:blip>
          <a:srcRect b="0" l="0" r="0" t="0"/>
          <a:stretch/>
        </p:blipFill>
        <p:spPr>
          <a:xfrm>
            <a:off x="3396006" y="3615179"/>
            <a:ext cx="7174522" cy="2590800"/>
          </a:xfrm>
          <a:prstGeom prst="rect">
            <a:avLst/>
          </a:prstGeom>
          <a:noFill/>
          <a:ln>
            <a:noFill/>
          </a:ln>
        </p:spPr>
      </p:pic>
    </p:spTree>
  </p:cSld>
  <p:clrMapOvr>
    <a:masterClrMapping/>
  </p:clrMapOvr>
  <p:transition advClick="0">
    <p:wheel spokes="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1"/>
          <p:cNvSpPr txBox="1"/>
          <p:nvPr>
            <p:ph type="title"/>
          </p:nvPr>
        </p:nvSpPr>
        <p:spPr>
          <a:xfrm>
            <a:off x="1981200" y="152400"/>
            <a:ext cx="8686800" cy="7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Bài toán Tính tiền lương</a:t>
            </a:r>
            <a:endParaRPr/>
          </a:p>
        </p:txBody>
      </p:sp>
      <p:sp>
        <p:nvSpPr>
          <p:cNvPr id="466" name="Google Shape;466;p31"/>
          <p:cNvSpPr txBox="1"/>
          <p:nvPr>
            <p:ph idx="1" type="body"/>
          </p:nvPr>
        </p:nvSpPr>
        <p:spPr>
          <a:xfrm>
            <a:off x="1981200" y="857839"/>
            <a:ext cx="8534400" cy="56388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130000"/>
              </a:lnSpc>
              <a:spcBef>
                <a:spcPts val="0"/>
              </a:spcBef>
              <a:spcAft>
                <a:spcPts val="0"/>
              </a:spcAft>
              <a:buClr>
                <a:srgbClr val="0000FF"/>
              </a:buClr>
              <a:buSzPct val="100000"/>
              <a:buFont typeface="Noto Sans Symbols"/>
              <a:buChar char="❖"/>
            </a:pPr>
            <a:r>
              <a:rPr lang="en-US">
                <a:solidFill>
                  <a:srgbClr val="0000FF"/>
                </a:solidFill>
                <a:latin typeface="Arial"/>
                <a:ea typeface="Arial"/>
                <a:cs typeface="Arial"/>
                <a:sym typeface="Arial"/>
              </a:rPr>
              <a:t>Bài toán: </a:t>
            </a:r>
            <a:r>
              <a:rPr lang="en-US">
                <a:solidFill>
                  <a:srgbClr val="0C0C0C"/>
                </a:solidFill>
                <a:latin typeface="Arial"/>
                <a:ea typeface="Arial"/>
                <a:cs typeface="Arial"/>
                <a:sym typeface="Arial"/>
              </a:rPr>
              <a:t>Công ty ABC là công ty sản xuất kinh doanh thú nhồi bông. Công ty có nhiều nhân viên làm việc trong </a:t>
            </a:r>
            <a:r>
              <a:rPr lang="en-US">
                <a:solidFill>
                  <a:srgbClr val="FF3300"/>
                </a:solidFill>
                <a:latin typeface="Arial"/>
                <a:ea typeface="Arial"/>
                <a:cs typeface="Arial"/>
                <a:sym typeface="Arial"/>
              </a:rPr>
              <a:t>ba bộ phận </a:t>
            </a:r>
            <a:r>
              <a:rPr lang="en-US">
                <a:solidFill>
                  <a:srgbClr val="0C0C0C"/>
                </a:solidFill>
                <a:latin typeface="Arial"/>
                <a:ea typeface="Arial"/>
                <a:cs typeface="Arial"/>
                <a:sym typeface="Arial"/>
              </a:rPr>
              <a:t>khác nhau: bộ phận quản lý, bộ phận sản xuất, bộ phận văn phòng. Việc tính lương cho nhân viên dựa vào các yếu tố sau:</a:t>
            </a:r>
            <a:endParaRPr>
              <a:solidFill>
                <a:srgbClr val="0C0C0C"/>
              </a:solidFill>
              <a:latin typeface="Arial"/>
              <a:ea typeface="Arial"/>
              <a:cs typeface="Arial"/>
              <a:sym typeface="Arial"/>
            </a:endParaRPr>
          </a:p>
          <a:p>
            <a:pPr indent="-228600" lvl="1" marL="685800" rtl="0" algn="just">
              <a:lnSpc>
                <a:spcPct val="130000"/>
              </a:lnSpc>
              <a:spcBef>
                <a:spcPts val="600"/>
              </a:spcBef>
              <a:spcAft>
                <a:spcPts val="0"/>
              </a:spcAft>
              <a:buClr>
                <a:srgbClr val="0C0C0C"/>
              </a:buClr>
              <a:buSzPct val="100000"/>
              <a:buFont typeface="Noto Sans Symbols"/>
              <a:buChar char="▪"/>
            </a:pPr>
            <a:r>
              <a:rPr lang="en-US">
                <a:solidFill>
                  <a:srgbClr val="0C0C0C"/>
                </a:solidFill>
                <a:latin typeface="Arial"/>
                <a:ea typeface="Arial"/>
                <a:cs typeface="Arial"/>
                <a:sym typeface="Arial"/>
              </a:rPr>
              <a:t>Đối với nhân viên văn phòng: Lương = Lương Cơ Bản + Số ngày làm việc *200.000 + Trợ Cấp</a:t>
            </a:r>
            <a:endParaRPr>
              <a:solidFill>
                <a:srgbClr val="0C0C0C"/>
              </a:solidFill>
              <a:latin typeface="Arial"/>
              <a:ea typeface="Arial"/>
              <a:cs typeface="Arial"/>
              <a:sym typeface="Arial"/>
            </a:endParaRPr>
          </a:p>
          <a:p>
            <a:pPr indent="-228600" lvl="1" marL="685800" rtl="0" algn="just">
              <a:lnSpc>
                <a:spcPct val="130000"/>
              </a:lnSpc>
              <a:spcBef>
                <a:spcPts val="600"/>
              </a:spcBef>
              <a:spcAft>
                <a:spcPts val="0"/>
              </a:spcAft>
              <a:buClr>
                <a:srgbClr val="0C0C0C"/>
              </a:buClr>
              <a:buSzPct val="100000"/>
              <a:buFont typeface="Noto Sans Symbols"/>
              <a:buChar char="▪"/>
            </a:pPr>
            <a:r>
              <a:rPr lang="en-US">
                <a:solidFill>
                  <a:srgbClr val="0C0C0C"/>
                </a:solidFill>
                <a:latin typeface="Arial"/>
                <a:ea typeface="Arial"/>
                <a:cs typeface="Arial"/>
                <a:sym typeface="Arial"/>
              </a:rPr>
              <a:t>Đối với nhân viên sản xuất: Lương = Lương Cơ Bản + Số Sản Phẩm * 2.000</a:t>
            </a:r>
            <a:endParaRPr>
              <a:solidFill>
                <a:srgbClr val="0C0C0C"/>
              </a:solidFill>
              <a:latin typeface="Arial"/>
              <a:ea typeface="Arial"/>
              <a:cs typeface="Arial"/>
              <a:sym typeface="Arial"/>
            </a:endParaRPr>
          </a:p>
          <a:p>
            <a:pPr indent="-228600" lvl="1" marL="685800" rtl="0" algn="just">
              <a:lnSpc>
                <a:spcPct val="130000"/>
              </a:lnSpc>
              <a:spcBef>
                <a:spcPts val="600"/>
              </a:spcBef>
              <a:spcAft>
                <a:spcPts val="0"/>
              </a:spcAft>
              <a:buClr>
                <a:srgbClr val="0C0C0C"/>
              </a:buClr>
              <a:buSzPct val="100000"/>
              <a:buFont typeface="Noto Sans Symbols"/>
              <a:buChar char="▪"/>
            </a:pPr>
            <a:r>
              <a:rPr lang="en-US">
                <a:solidFill>
                  <a:srgbClr val="0C0C0C"/>
                </a:solidFill>
                <a:latin typeface="Arial"/>
                <a:ea typeface="Arial"/>
                <a:cs typeface="Arial"/>
                <a:sym typeface="Arial"/>
              </a:rPr>
              <a:t>Đối với nhân viên quản lý: Lương = Lương Cơ Bản* Hệ số chức vụ + Thưởng.</a:t>
            </a:r>
            <a:endParaRPr/>
          </a:p>
          <a:p>
            <a:pPr indent="-228600" lvl="0" marL="228600" rtl="0" algn="just">
              <a:lnSpc>
                <a:spcPct val="130000"/>
              </a:lnSpc>
              <a:spcBef>
                <a:spcPts val="600"/>
              </a:spcBef>
              <a:spcAft>
                <a:spcPts val="0"/>
              </a:spcAft>
              <a:buClr>
                <a:srgbClr val="0C0C0C"/>
              </a:buClr>
              <a:buSzPct val="100000"/>
              <a:buFont typeface="Noto Sans Symbols"/>
              <a:buChar char="❖"/>
            </a:pPr>
            <a:r>
              <a:rPr lang="en-US">
                <a:solidFill>
                  <a:srgbClr val="0C0C0C"/>
                </a:solidFill>
                <a:latin typeface="Arial"/>
                <a:ea typeface="Arial"/>
                <a:cs typeface="Arial"/>
                <a:sym typeface="Arial"/>
              </a:rPr>
              <a:t>Ngoài ra công ty cần quản lý các thông tin về nhân viên của mình như: </a:t>
            </a:r>
            <a:r>
              <a:rPr lang="en-US">
                <a:solidFill>
                  <a:srgbClr val="FF3300"/>
                </a:solidFill>
                <a:latin typeface="Arial"/>
                <a:ea typeface="Arial"/>
                <a:cs typeface="Arial"/>
                <a:sym typeface="Arial"/>
              </a:rPr>
              <a:t>mã, họ tên, ngày sinh và các thông số trên</a:t>
            </a:r>
            <a:r>
              <a:rPr lang="en-US">
                <a:solidFill>
                  <a:srgbClr val="0C0C0C"/>
                </a:solidFill>
                <a:latin typeface="Arial"/>
                <a:ea typeface="Arial"/>
                <a:cs typeface="Arial"/>
                <a:sym typeface="Arial"/>
              </a:rPr>
              <a:t> để tính lương cho từng nhân viên trong công ty.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2"/>
          <p:cNvSpPr txBox="1"/>
          <p:nvPr>
            <p:ph idx="1" type="body"/>
          </p:nvPr>
        </p:nvSpPr>
        <p:spPr>
          <a:xfrm>
            <a:off x="2057400" y="1066800"/>
            <a:ext cx="8382000" cy="5410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rgbClr val="FF3300"/>
              </a:buClr>
              <a:buSzPts val="2800"/>
              <a:buFont typeface="Noto Sans Symbols"/>
              <a:buChar char="❖"/>
            </a:pPr>
            <a:r>
              <a:rPr lang="en-US">
                <a:solidFill>
                  <a:srgbClr val="FF3300"/>
                </a:solidFill>
                <a:latin typeface="Arial"/>
                <a:ea typeface="Arial"/>
                <a:cs typeface="Arial"/>
                <a:sym typeface="Arial"/>
              </a:rPr>
              <a:t>Yêu cầu:</a:t>
            </a:r>
            <a:r>
              <a:rPr lang="en-US">
                <a:solidFill>
                  <a:srgbClr val="0C0C0C"/>
                </a:solidFill>
                <a:latin typeface="Arial"/>
                <a:ea typeface="Arial"/>
                <a:cs typeface="Arial"/>
                <a:sym typeface="Arial"/>
              </a:rPr>
              <a:t> Thiết kế các lớp thích hợp để thực hiện các yêu cầu sau:</a:t>
            </a:r>
            <a:endParaRPr>
              <a:solidFill>
                <a:srgbClr val="0C0C0C"/>
              </a:solidFill>
              <a:latin typeface="Arial"/>
              <a:ea typeface="Arial"/>
              <a:cs typeface="Arial"/>
              <a:sym typeface="Arial"/>
            </a:endParaRPr>
          </a:p>
          <a:p>
            <a:pPr indent="-228600" lvl="1" marL="685800" rtl="0" algn="just">
              <a:lnSpc>
                <a:spcPct val="130000"/>
              </a:lnSpc>
              <a:spcBef>
                <a:spcPts val="600"/>
              </a:spcBef>
              <a:spcAft>
                <a:spcPts val="0"/>
              </a:spcAft>
              <a:buClr>
                <a:srgbClr val="0C0C0C"/>
              </a:buClr>
              <a:buSzPts val="2400"/>
              <a:buFont typeface="Noto Sans Symbols"/>
              <a:buChar char="▪"/>
            </a:pPr>
            <a:r>
              <a:rPr lang="en-US">
                <a:solidFill>
                  <a:srgbClr val="0C0C0C"/>
                </a:solidFill>
                <a:latin typeface="Arial"/>
                <a:ea typeface="Arial"/>
                <a:cs typeface="Arial"/>
                <a:sym typeface="Arial"/>
              </a:rPr>
              <a:t>Nhập thông tin của các nhân viên để phục vụ cho việc tính lương.</a:t>
            </a:r>
            <a:endParaRPr>
              <a:solidFill>
                <a:srgbClr val="0C0C0C"/>
              </a:solidFill>
              <a:latin typeface="Arial"/>
              <a:ea typeface="Arial"/>
              <a:cs typeface="Arial"/>
              <a:sym typeface="Arial"/>
            </a:endParaRPr>
          </a:p>
          <a:p>
            <a:pPr indent="-228600" lvl="1" marL="685800" rtl="0" algn="just">
              <a:lnSpc>
                <a:spcPct val="130000"/>
              </a:lnSpc>
              <a:spcBef>
                <a:spcPts val="600"/>
              </a:spcBef>
              <a:spcAft>
                <a:spcPts val="0"/>
              </a:spcAft>
              <a:buClr>
                <a:srgbClr val="0C0C0C"/>
              </a:buClr>
              <a:buSzPts val="2400"/>
              <a:buFont typeface="Noto Sans Symbols"/>
              <a:buChar char="▪"/>
            </a:pPr>
            <a:r>
              <a:rPr lang="en-US">
                <a:solidFill>
                  <a:srgbClr val="0C0C0C"/>
                </a:solidFill>
                <a:latin typeface="Arial"/>
                <a:ea typeface="Arial"/>
                <a:cs typeface="Arial"/>
                <a:sym typeface="Arial"/>
              </a:rPr>
              <a:t>Thực hiện việc tính lương cho từng nhân viên.</a:t>
            </a:r>
            <a:endParaRPr>
              <a:solidFill>
                <a:srgbClr val="0C0C0C"/>
              </a:solidFill>
              <a:latin typeface="Arial"/>
              <a:ea typeface="Arial"/>
              <a:cs typeface="Arial"/>
              <a:sym typeface="Arial"/>
            </a:endParaRPr>
          </a:p>
          <a:p>
            <a:pPr indent="-228600" lvl="1" marL="685800" rtl="0" algn="just">
              <a:lnSpc>
                <a:spcPct val="130000"/>
              </a:lnSpc>
              <a:spcBef>
                <a:spcPts val="600"/>
              </a:spcBef>
              <a:spcAft>
                <a:spcPts val="0"/>
              </a:spcAft>
              <a:buClr>
                <a:srgbClr val="0C0C0C"/>
              </a:buClr>
              <a:buSzPts val="2400"/>
              <a:buFont typeface="Noto Sans Symbols"/>
              <a:buChar char="▪"/>
            </a:pPr>
            <a:r>
              <a:rPr lang="en-US">
                <a:solidFill>
                  <a:srgbClr val="0C0C0C"/>
                </a:solidFill>
                <a:latin typeface="Arial"/>
                <a:ea typeface="Arial"/>
                <a:cs typeface="Arial"/>
                <a:sym typeface="Arial"/>
              </a:rPr>
              <a:t>Xuất thông tin của các nhân viên.</a:t>
            </a:r>
            <a:endParaRPr>
              <a:solidFill>
                <a:srgbClr val="0C0C0C"/>
              </a:solidFill>
              <a:latin typeface="Arial"/>
              <a:ea typeface="Arial"/>
              <a:cs typeface="Arial"/>
              <a:sym typeface="Arial"/>
            </a:endParaRPr>
          </a:p>
          <a:p>
            <a:pPr indent="-228600" lvl="1" marL="685800" rtl="0" algn="just">
              <a:lnSpc>
                <a:spcPct val="130000"/>
              </a:lnSpc>
              <a:spcBef>
                <a:spcPts val="600"/>
              </a:spcBef>
              <a:spcAft>
                <a:spcPts val="0"/>
              </a:spcAft>
              <a:buClr>
                <a:srgbClr val="0C0C0C"/>
              </a:buClr>
              <a:buSzPts val="2400"/>
              <a:buFont typeface="Noto Sans Symbols"/>
              <a:buChar char="▪"/>
            </a:pPr>
            <a:r>
              <a:rPr lang="en-US">
                <a:solidFill>
                  <a:srgbClr val="0C0C0C"/>
                </a:solidFill>
                <a:latin typeface="Arial"/>
                <a:ea typeface="Arial"/>
                <a:cs typeface="Arial"/>
                <a:sym typeface="Arial"/>
              </a:rPr>
              <a:t>Tính tổng lương của công ty.</a:t>
            </a:r>
            <a:endParaRPr>
              <a:solidFill>
                <a:srgbClr val="0C0C0C"/>
              </a:solidFill>
              <a:latin typeface="Arial"/>
              <a:ea typeface="Arial"/>
              <a:cs typeface="Arial"/>
              <a:sym typeface="Arial"/>
            </a:endParaRPr>
          </a:p>
          <a:p>
            <a:pPr indent="-228600" lvl="1" marL="685800" rtl="0" algn="just">
              <a:lnSpc>
                <a:spcPct val="130000"/>
              </a:lnSpc>
              <a:spcBef>
                <a:spcPts val="600"/>
              </a:spcBef>
              <a:spcAft>
                <a:spcPts val="0"/>
              </a:spcAft>
              <a:buClr>
                <a:srgbClr val="0C0C0C"/>
              </a:buClr>
              <a:buSzPts val="2400"/>
              <a:buFont typeface="Noto Sans Symbols"/>
              <a:buChar char="▪"/>
            </a:pPr>
            <a:r>
              <a:rPr lang="en-US">
                <a:solidFill>
                  <a:srgbClr val="0C0C0C"/>
                </a:solidFill>
                <a:latin typeface="Arial"/>
                <a:ea typeface="Arial"/>
                <a:cs typeface="Arial"/>
                <a:sym typeface="Arial"/>
              </a:rPr>
              <a:t>Tìm kiếm một nhân viên văn phòng theo họ tên.</a:t>
            </a:r>
            <a:endParaRPr/>
          </a:p>
        </p:txBody>
      </p:sp>
      <p:sp>
        <p:nvSpPr>
          <p:cNvPr id="473" name="Google Shape;473;p32"/>
          <p:cNvSpPr txBox="1"/>
          <p:nvPr>
            <p:ph type="title"/>
          </p:nvPr>
        </p:nvSpPr>
        <p:spPr>
          <a:xfrm>
            <a:off x="1981200" y="152400"/>
            <a:ext cx="8686800" cy="762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Bài toán Tính tiền lương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anim calcmode="lin" valueType="num">
                                      <p:cBhvr additive="base">
                                        <p:cTn dur="500"/>
                                        <p:tgtEl>
                                          <p:spTgt spid="47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anim calcmode="lin" valueType="num">
                                      <p:cBhvr additive="base">
                                        <p:cTn dur="500"/>
                                        <p:tgtEl>
                                          <p:spTgt spid="47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anim calcmode="lin" valueType="num">
                                      <p:cBhvr additive="base">
                                        <p:cTn dur="500"/>
                                        <p:tgtEl>
                                          <p:spTgt spid="47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anim calcmode="lin" valueType="num">
                                      <p:cBhvr additive="base">
                                        <p:cTn dur="500"/>
                                        <p:tgtEl>
                                          <p:spTgt spid="47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2">
                                            <p:txEl>
                                              <p:pRg end="4" st="4"/>
                                            </p:txEl>
                                          </p:spTgt>
                                        </p:tgtEl>
                                        <p:attrNameLst>
                                          <p:attrName>style.visibility</p:attrName>
                                        </p:attrNameLst>
                                      </p:cBhvr>
                                      <p:to>
                                        <p:strVal val="visible"/>
                                      </p:to>
                                    </p:set>
                                    <p:anim calcmode="lin" valueType="num">
                                      <p:cBhvr additive="base">
                                        <p:cTn dur="500"/>
                                        <p:tgtEl>
                                          <p:spTgt spid="47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2">
                                            <p:txEl>
                                              <p:pRg end="5" st="5"/>
                                            </p:txEl>
                                          </p:spTgt>
                                        </p:tgtEl>
                                        <p:attrNameLst>
                                          <p:attrName>style.visibility</p:attrName>
                                        </p:attrNameLst>
                                      </p:cBhvr>
                                      <p:to>
                                        <p:strVal val="visible"/>
                                      </p:to>
                                    </p:set>
                                    <p:anim calcmode="lin" valueType="num">
                                      <p:cBhvr additive="base">
                                        <p:cTn dur="500"/>
                                        <p:tgtEl>
                                          <p:spTgt spid="47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3"/>
          <p:cNvSpPr txBox="1"/>
          <p:nvPr>
            <p:ph type="title"/>
          </p:nvPr>
        </p:nvSpPr>
        <p:spPr>
          <a:xfrm>
            <a:off x="1981201" y="152400"/>
            <a:ext cx="8686799" cy="71813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Q &amp; A</a:t>
            </a:r>
            <a:endParaRPr/>
          </a:p>
        </p:txBody>
      </p:sp>
      <p:grpSp>
        <p:nvGrpSpPr>
          <p:cNvPr id="482" name="Google Shape;482;p33"/>
          <p:cNvGrpSpPr/>
          <p:nvPr/>
        </p:nvGrpSpPr>
        <p:grpSpPr>
          <a:xfrm>
            <a:off x="4062640" y="1143000"/>
            <a:ext cx="4471760" cy="5486400"/>
            <a:chOff x="2208" y="768"/>
            <a:chExt cx="1170" cy="2517"/>
          </a:xfrm>
        </p:grpSpPr>
        <p:sp>
          <p:nvSpPr>
            <p:cNvPr id="483" name="Google Shape;483;p33"/>
            <p:cNvSpPr/>
            <p:nvPr/>
          </p:nvSpPr>
          <p:spPr>
            <a:xfrm>
              <a:off x="2208" y="768"/>
              <a:ext cx="1170" cy="25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4" name="Google Shape;484;p33"/>
            <p:cNvSpPr/>
            <p:nvPr/>
          </p:nvSpPr>
          <p:spPr>
            <a:xfrm>
              <a:off x="2582" y="1093"/>
              <a:ext cx="457" cy="507"/>
            </a:xfrm>
            <a:custGeom>
              <a:rect b="b" l="l" r="r" t="t"/>
              <a:pathLst>
                <a:path extrusionOk="0" h="507" w="45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5" name="Google Shape;485;p33"/>
            <p:cNvSpPr/>
            <p:nvPr/>
          </p:nvSpPr>
          <p:spPr>
            <a:xfrm>
              <a:off x="2210" y="963"/>
              <a:ext cx="526" cy="813"/>
            </a:xfrm>
            <a:custGeom>
              <a:rect b="b" l="l" r="r" t="t"/>
              <a:pathLst>
                <a:path extrusionOk="0" h="813" w="526">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6" name="Google Shape;486;p33"/>
            <p:cNvSpPr/>
            <p:nvPr/>
          </p:nvSpPr>
          <p:spPr>
            <a:xfrm>
              <a:off x="2706" y="1637"/>
              <a:ext cx="275" cy="763"/>
            </a:xfrm>
            <a:custGeom>
              <a:rect b="b" l="l" r="r" t="t"/>
              <a:pathLst>
                <a:path extrusionOk="0" h="763" w="275">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7" name="Google Shape;487;p33"/>
            <p:cNvSpPr/>
            <p:nvPr/>
          </p:nvSpPr>
          <p:spPr>
            <a:xfrm>
              <a:off x="2833" y="1658"/>
              <a:ext cx="420" cy="586"/>
            </a:xfrm>
            <a:custGeom>
              <a:rect b="b" l="l" r="r" t="t"/>
              <a:pathLst>
                <a:path extrusionOk="0" h="586" w="420">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8" name="Google Shape;488;p33"/>
            <p:cNvSpPr/>
            <p:nvPr/>
          </p:nvSpPr>
          <p:spPr>
            <a:xfrm>
              <a:off x="2866" y="2322"/>
              <a:ext cx="511" cy="947"/>
            </a:xfrm>
            <a:custGeom>
              <a:rect b="b" l="l" r="r" t="t"/>
              <a:pathLst>
                <a:path extrusionOk="0" h="947" w="511">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9" name="Google Shape;489;p33"/>
            <p:cNvSpPr/>
            <p:nvPr/>
          </p:nvSpPr>
          <p:spPr>
            <a:xfrm>
              <a:off x="2545" y="2320"/>
              <a:ext cx="344" cy="965"/>
            </a:xfrm>
            <a:custGeom>
              <a:rect b="b" l="l" r="r" t="t"/>
              <a:pathLst>
                <a:path extrusionOk="0" h="965" w="344">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p33"/>
            <p:cNvSpPr/>
            <p:nvPr/>
          </p:nvSpPr>
          <p:spPr>
            <a:xfrm>
              <a:off x="2954" y="770"/>
              <a:ext cx="170" cy="198"/>
            </a:xfrm>
            <a:custGeom>
              <a:rect b="b" l="l" r="r" t="t"/>
              <a:pathLst>
                <a:path extrusionOk="0" h="198" w="170">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1" name="Google Shape;491;p33"/>
            <p:cNvSpPr/>
            <p:nvPr/>
          </p:nvSpPr>
          <p:spPr>
            <a:xfrm>
              <a:off x="2913" y="1001"/>
              <a:ext cx="53" cy="54"/>
            </a:xfrm>
            <a:custGeom>
              <a:rect b="b" l="l" r="r" t="t"/>
              <a:pathLst>
                <a:path extrusionOk="0" h="54" w="53">
                  <a:moveTo>
                    <a:pt x="53" y="3"/>
                  </a:moveTo>
                  <a:lnTo>
                    <a:pt x="26" y="0"/>
                  </a:lnTo>
                  <a:lnTo>
                    <a:pt x="8" y="20"/>
                  </a:lnTo>
                  <a:lnTo>
                    <a:pt x="0" y="51"/>
                  </a:lnTo>
                  <a:lnTo>
                    <a:pt x="26" y="54"/>
                  </a:lnTo>
                  <a:lnTo>
                    <a:pt x="48" y="40"/>
                  </a:lnTo>
                  <a:lnTo>
                    <a:pt x="53" y="3"/>
                  </a:lnTo>
                  <a:close/>
                </a:path>
              </a:pathLst>
            </a:custGeom>
            <a:solidFill>
              <a:srgbClr val="0251B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transition advClick="0">
    <p:wheel spokes="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Quan hệ một một (1-1)</a:t>
            </a:r>
            <a:endParaRPr b="1" sz="4000"/>
          </a:p>
        </p:txBody>
      </p:sp>
      <p:sp>
        <p:nvSpPr>
          <p:cNvPr id="78" name="Google Shape;78;p4"/>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Khái niệm: Hai lớp đối tượng được gọi là có </a:t>
            </a:r>
            <a:r>
              <a:rPr lang="en-US">
                <a:solidFill>
                  <a:srgbClr val="0000FF"/>
                </a:solidFill>
                <a:latin typeface="Arial"/>
                <a:ea typeface="Arial"/>
                <a:cs typeface="Arial"/>
                <a:sym typeface="Arial"/>
              </a:rPr>
              <a:t>quan hệ một-một </a:t>
            </a:r>
            <a:r>
              <a:rPr lang="en-US">
                <a:latin typeface="Arial"/>
                <a:ea typeface="Arial"/>
                <a:cs typeface="Arial"/>
                <a:sym typeface="Arial"/>
              </a:rPr>
              <a:t>với nhau khi một đối tượng thuộc lớp này quan hệ với một đối tượng thuộc lớp kia và một đối tượng thuộc lớp kia có quan hệ duy nhất với một đối tượng thuộc lớp này.</a:t>
            </a:r>
            <a:endParaRPr>
              <a:latin typeface="Arial"/>
              <a:ea typeface="Arial"/>
              <a:cs typeface="Arial"/>
              <a:sym typeface="Arial"/>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Ký hiệu:</a:t>
            </a:r>
            <a:endParaRPr/>
          </a:p>
        </p:txBody>
      </p:sp>
      <p:grpSp>
        <p:nvGrpSpPr>
          <p:cNvPr id="79" name="Google Shape;79;p4"/>
          <p:cNvGrpSpPr/>
          <p:nvPr/>
        </p:nvGrpSpPr>
        <p:grpSpPr>
          <a:xfrm>
            <a:off x="3657600" y="4572000"/>
            <a:ext cx="5105400" cy="785648"/>
            <a:chOff x="2133600" y="4953000"/>
            <a:chExt cx="5105400" cy="785648"/>
          </a:xfrm>
        </p:grpSpPr>
        <p:sp>
          <p:nvSpPr>
            <p:cNvPr id="80" name="Google Shape;80;p4"/>
            <p:cNvSpPr/>
            <p:nvPr/>
          </p:nvSpPr>
          <p:spPr>
            <a:xfrm>
              <a:off x="2133600" y="5129048"/>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ClassA</a:t>
              </a:r>
              <a:endParaRPr/>
            </a:p>
          </p:txBody>
        </p:sp>
        <p:sp>
          <p:nvSpPr>
            <p:cNvPr id="81" name="Google Shape;81;p4"/>
            <p:cNvSpPr/>
            <p:nvPr/>
          </p:nvSpPr>
          <p:spPr>
            <a:xfrm>
              <a:off x="5715000" y="5129048"/>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ClassB</a:t>
              </a:r>
              <a:endParaRPr/>
            </a:p>
          </p:txBody>
        </p:sp>
        <p:cxnSp>
          <p:nvCxnSpPr>
            <p:cNvPr id="82" name="Google Shape;82;p4"/>
            <p:cNvCxnSpPr>
              <a:stCxn id="80" idx="3"/>
              <a:endCxn id="81" idx="1"/>
            </p:cNvCxnSpPr>
            <p:nvPr/>
          </p:nvCxnSpPr>
          <p:spPr>
            <a:xfrm>
              <a:off x="3657600" y="5433848"/>
              <a:ext cx="2057400" cy="0"/>
            </a:xfrm>
            <a:prstGeom prst="straightConnector1">
              <a:avLst/>
            </a:prstGeom>
            <a:noFill/>
            <a:ln cap="flat" cmpd="sng" w="25400">
              <a:solidFill>
                <a:schemeClr val="accent1"/>
              </a:solidFill>
              <a:prstDash val="solid"/>
              <a:miter lim="800000"/>
              <a:headEnd len="sm" w="sm" type="none"/>
              <a:tailEnd len="sm" w="sm" type="none"/>
            </a:ln>
          </p:spPr>
        </p:cxnSp>
        <p:sp>
          <p:nvSpPr>
            <p:cNvPr id="83" name="Google Shape;83;p4"/>
            <p:cNvSpPr txBox="1"/>
            <p:nvPr/>
          </p:nvSpPr>
          <p:spPr>
            <a:xfrm>
              <a:off x="3733800" y="4953000"/>
              <a:ext cx="1905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Quan hệ</a:t>
              </a:r>
              <a:endParaRPr/>
            </a:p>
          </p:txBody>
        </p:sp>
      </p:grpSp>
    </p:spTree>
  </p:cSld>
  <p:clrMapOvr>
    <a:masterClrMapping/>
  </p:clrMapOvr>
  <p:transition advClick="0">
    <p:wheel spokes="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Quan hệ một một (1-1)</a:t>
            </a:r>
            <a:endParaRPr b="1" sz="4000"/>
          </a:p>
        </p:txBody>
      </p:sp>
      <p:sp>
        <p:nvSpPr>
          <p:cNvPr id="92" name="Google Shape;92;p5"/>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Ví dụ:</a:t>
            </a:r>
            <a:endParaRPr/>
          </a:p>
          <a:p>
            <a:pPr indent="-50800" lvl="0" marL="228600" rtl="0" algn="just">
              <a:lnSpc>
                <a:spcPct val="120000"/>
              </a:lnSpc>
              <a:spcBef>
                <a:spcPts val="600"/>
              </a:spcBef>
              <a:spcAft>
                <a:spcPts val="0"/>
              </a:spcAft>
              <a:buClr>
                <a:schemeClr val="dk1"/>
              </a:buClr>
              <a:buSzPts val="2800"/>
              <a:buNone/>
            </a:pPr>
            <a:r>
              <a:t/>
            </a:r>
            <a:endParaRPr>
              <a:latin typeface="Arial"/>
              <a:ea typeface="Arial"/>
              <a:cs typeface="Arial"/>
              <a:sym typeface="Arial"/>
            </a:endParaRPr>
          </a:p>
        </p:txBody>
      </p:sp>
      <p:grpSp>
        <p:nvGrpSpPr>
          <p:cNvPr id="93" name="Google Shape;93;p5"/>
          <p:cNvGrpSpPr/>
          <p:nvPr/>
        </p:nvGrpSpPr>
        <p:grpSpPr>
          <a:xfrm>
            <a:off x="2667000" y="1905000"/>
            <a:ext cx="6362700" cy="762000"/>
            <a:chOff x="2133600" y="4976648"/>
            <a:chExt cx="6362700" cy="762000"/>
          </a:xfrm>
        </p:grpSpPr>
        <p:sp>
          <p:nvSpPr>
            <p:cNvPr id="94" name="Google Shape;94;p5"/>
            <p:cNvSpPr/>
            <p:nvPr/>
          </p:nvSpPr>
          <p:spPr>
            <a:xfrm>
              <a:off x="2133600" y="5129048"/>
              <a:ext cx="18288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LOPHOC</a:t>
              </a:r>
              <a:endParaRPr/>
            </a:p>
          </p:txBody>
        </p:sp>
        <p:sp>
          <p:nvSpPr>
            <p:cNvPr id="95" name="Google Shape;95;p5"/>
            <p:cNvSpPr/>
            <p:nvPr/>
          </p:nvSpPr>
          <p:spPr>
            <a:xfrm>
              <a:off x="6248400" y="5129048"/>
              <a:ext cx="22479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GIAOVIEN</a:t>
              </a:r>
              <a:endParaRPr/>
            </a:p>
          </p:txBody>
        </p:sp>
        <p:cxnSp>
          <p:nvCxnSpPr>
            <p:cNvPr id="96" name="Google Shape;96;p5"/>
            <p:cNvCxnSpPr>
              <a:stCxn id="94" idx="3"/>
              <a:endCxn id="95" idx="1"/>
            </p:cNvCxnSpPr>
            <p:nvPr/>
          </p:nvCxnSpPr>
          <p:spPr>
            <a:xfrm>
              <a:off x="3962400" y="5433848"/>
              <a:ext cx="2286000" cy="0"/>
            </a:xfrm>
            <a:prstGeom prst="straightConnector1">
              <a:avLst/>
            </a:prstGeom>
            <a:noFill/>
            <a:ln cap="flat" cmpd="sng" w="25400">
              <a:solidFill>
                <a:schemeClr val="accent1"/>
              </a:solidFill>
              <a:prstDash val="solid"/>
              <a:miter lim="800000"/>
              <a:headEnd len="sm" w="sm" type="none"/>
              <a:tailEnd len="sm" w="sm" type="none"/>
            </a:ln>
          </p:spPr>
        </p:cxnSp>
        <p:sp>
          <p:nvSpPr>
            <p:cNvPr id="97" name="Google Shape;97;p5"/>
            <p:cNvSpPr txBox="1"/>
            <p:nvPr/>
          </p:nvSpPr>
          <p:spPr>
            <a:xfrm>
              <a:off x="4191000" y="4976648"/>
              <a:ext cx="18288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Chủ nhiệm</a:t>
              </a:r>
              <a:endParaRPr/>
            </a:p>
          </p:txBody>
        </p:sp>
      </p:grpSp>
      <p:grpSp>
        <p:nvGrpSpPr>
          <p:cNvPr id="98" name="Google Shape;98;p5"/>
          <p:cNvGrpSpPr/>
          <p:nvPr/>
        </p:nvGrpSpPr>
        <p:grpSpPr>
          <a:xfrm>
            <a:off x="2667000" y="3200400"/>
            <a:ext cx="6362700" cy="785648"/>
            <a:chOff x="2133600" y="4953000"/>
            <a:chExt cx="6362700" cy="785648"/>
          </a:xfrm>
        </p:grpSpPr>
        <p:sp>
          <p:nvSpPr>
            <p:cNvPr id="99" name="Google Shape;99;p5"/>
            <p:cNvSpPr/>
            <p:nvPr/>
          </p:nvSpPr>
          <p:spPr>
            <a:xfrm>
              <a:off x="2133600" y="5129048"/>
              <a:ext cx="18288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VO</a:t>
              </a:r>
              <a:endParaRPr/>
            </a:p>
          </p:txBody>
        </p:sp>
        <p:sp>
          <p:nvSpPr>
            <p:cNvPr id="100" name="Google Shape;100;p5"/>
            <p:cNvSpPr/>
            <p:nvPr/>
          </p:nvSpPr>
          <p:spPr>
            <a:xfrm>
              <a:off x="6248400" y="5129048"/>
              <a:ext cx="22479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CHONG</a:t>
              </a:r>
              <a:endParaRPr/>
            </a:p>
          </p:txBody>
        </p:sp>
        <p:cxnSp>
          <p:nvCxnSpPr>
            <p:cNvPr id="101" name="Google Shape;101;p5"/>
            <p:cNvCxnSpPr>
              <a:stCxn id="99" idx="3"/>
              <a:endCxn id="100" idx="1"/>
            </p:cNvCxnSpPr>
            <p:nvPr/>
          </p:nvCxnSpPr>
          <p:spPr>
            <a:xfrm>
              <a:off x="3962400" y="5433848"/>
              <a:ext cx="2286000" cy="0"/>
            </a:xfrm>
            <a:prstGeom prst="straightConnector1">
              <a:avLst/>
            </a:prstGeom>
            <a:noFill/>
            <a:ln cap="flat" cmpd="sng" w="25400">
              <a:solidFill>
                <a:schemeClr val="accent1"/>
              </a:solidFill>
              <a:prstDash val="solid"/>
              <a:miter lim="800000"/>
              <a:headEnd len="sm" w="sm" type="none"/>
              <a:tailEnd len="sm" w="sm" type="none"/>
            </a:ln>
          </p:spPr>
        </p:cxnSp>
        <p:sp>
          <p:nvSpPr>
            <p:cNvPr id="102" name="Google Shape;102;p5"/>
            <p:cNvSpPr txBox="1"/>
            <p:nvPr/>
          </p:nvSpPr>
          <p:spPr>
            <a:xfrm>
              <a:off x="4191000" y="4953000"/>
              <a:ext cx="18288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Hôn nhân</a:t>
              </a:r>
              <a:endParaRPr/>
            </a:p>
          </p:txBody>
        </p:sp>
      </p:grpSp>
      <p:grpSp>
        <p:nvGrpSpPr>
          <p:cNvPr id="103" name="Google Shape;103;p5"/>
          <p:cNvGrpSpPr/>
          <p:nvPr/>
        </p:nvGrpSpPr>
        <p:grpSpPr>
          <a:xfrm>
            <a:off x="2667000" y="4648200"/>
            <a:ext cx="6362700" cy="762000"/>
            <a:chOff x="2133600" y="4976648"/>
            <a:chExt cx="6362700" cy="762000"/>
          </a:xfrm>
        </p:grpSpPr>
        <p:sp>
          <p:nvSpPr>
            <p:cNvPr id="104" name="Google Shape;104;p5"/>
            <p:cNvSpPr/>
            <p:nvPr/>
          </p:nvSpPr>
          <p:spPr>
            <a:xfrm>
              <a:off x="2133600" y="5129048"/>
              <a:ext cx="20574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COUNTRY</a:t>
              </a:r>
              <a:endParaRPr/>
            </a:p>
          </p:txBody>
        </p:sp>
        <p:sp>
          <p:nvSpPr>
            <p:cNvPr id="105" name="Google Shape;105;p5"/>
            <p:cNvSpPr/>
            <p:nvPr/>
          </p:nvSpPr>
          <p:spPr>
            <a:xfrm>
              <a:off x="6248400" y="5129048"/>
              <a:ext cx="22479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CAPITAL</a:t>
              </a:r>
              <a:endParaRPr/>
            </a:p>
          </p:txBody>
        </p:sp>
        <p:cxnSp>
          <p:nvCxnSpPr>
            <p:cNvPr id="106" name="Google Shape;106;p5"/>
            <p:cNvCxnSpPr>
              <a:stCxn id="104" idx="3"/>
              <a:endCxn id="105" idx="1"/>
            </p:cNvCxnSpPr>
            <p:nvPr/>
          </p:nvCxnSpPr>
          <p:spPr>
            <a:xfrm>
              <a:off x="4191000" y="5433848"/>
              <a:ext cx="2057400" cy="0"/>
            </a:xfrm>
            <a:prstGeom prst="straightConnector1">
              <a:avLst/>
            </a:prstGeom>
            <a:noFill/>
            <a:ln cap="flat" cmpd="sng" w="25400">
              <a:solidFill>
                <a:schemeClr val="accent1"/>
              </a:solidFill>
              <a:prstDash val="solid"/>
              <a:miter lim="800000"/>
              <a:headEnd len="sm" w="sm" type="none"/>
              <a:tailEnd len="sm" w="sm" type="none"/>
            </a:ln>
          </p:spPr>
        </p:cxnSp>
        <p:sp>
          <p:nvSpPr>
            <p:cNvPr id="107" name="Google Shape;107;p5"/>
            <p:cNvSpPr txBox="1"/>
            <p:nvPr/>
          </p:nvSpPr>
          <p:spPr>
            <a:xfrm>
              <a:off x="4343400" y="4976648"/>
              <a:ext cx="1676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Có</a:t>
              </a:r>
              <a:endParaRPr/>
            </a:p>
          </p:txBody>
        </p:sp>
      </p:grpSp>
    </p:spTree>
  </p:cSld>
  <p:clrMapOvr>
    <a:masterClrMapping/>
  </p:clrMapOvr>
  <p:transition advClick="0">
    <p:wheel spokes="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Quan hệ một nhiều (1-n)</a:t>
            </a:r>
            <a:endParaRPr b="1" sz="4000"/>
          </a:p>
        </p:txBody>
      </p:sp>
      <p:sp>
        <p:nvSpPr>
          <p:cNvPr id="116" name="Google Shape;116;p6"/>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Khái niệm: Hai lớp đối tượng được gọi là có </a:t>
            </a:r>
            <a:r>
              <a:rPr lang="en-US">
                <a:solidFill>
                  <a:srgbClr val="0000FF"/>
                </a:solidFill>
                <a:latin typeface="Arial"/>
                <a:ea typeface="Arial"/>
                <a:cs typeface="Arial"/>
                <a:sym typeface="Arial"/>
              </a:rPr>
              <a:t>quan hệ một-nhiều </a:t>
            </a:r>
            <a:r>
              <a:rPr lang="en-US">
                <a:latin typeface="Arial"/>
                <a:ea typeface="Arial"/>
                <a:cs typeface="Arial"/>
                <a:sym typeface="Arial"/>
              </a:rPr>
              <a:t>với nhau khi một đối tượng thuộc lớp này quan hệ với nhiều đối tượng thuộc lớp kia và một đối tượng lớp kia có quan hệ duy nhất với một đối tượng thuộc lớp này.</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Kí hiệu:</a:t>
            </a:r>
            <a:endParaRPr/>
          </a:p>
        </p:txBody>
      </p:sp>
      <p:grpSp>
        <p:nvGrpSpPr>
          <p:cNvPr id="117" name="Google Shape;117;p6"/>
          <p:cNvGrpSpPr/>
          <p:nvPr/>
        </p:nvGrpSpPr>
        <p:grpSpPr>
          <a:xfrm>
            <a:off x="3581400" y="4495800"/>
            <a:ext cx="5105400" cy="785648"/>
            <a:chOff x="2667000" y="5562600"/>
            <a:chExt cx="5105400" cy="785648"/>
          </a:xfrm>
        </p:grpSpPr>
        <p:grpSp>
          <p:nvGrpSpPr>
            <p:cNvPr id="118" name="Google Shape;118;p6"/>
            <p:cNvGrpSpPr/>
            <p:nvPr/>
          </p:nvGrpSpPr>
          <p:grpSpPr>
            <a:xfrm>
              <a:off x="2667000" y="5562600"/>
              <a:ext cx="5105400" cy="785648"/>
              <a:chOff x="2133600" y="4953000"/>
              <a:chExt cx="5105400" cy="785648"/>
            </a:xfrm>
          </p:grpSpPr>
          <p:sp>
            <p:nvSpPr>
              <p:cNvPr id="119" name="Google Shape;119;p6"/>
              <p:cNvSpPr/>
              <p:nvPr/>
            </p:nvSpPr>
            <p:spPr>
              <a:xfrm>
                <a:off x="2133600" y="5129048"/>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ClassA</a:t>
                </a:r>
                <a:endParaRPr/>
              </a:p>
            </p:txBody>
          </p:sp>
          <p:sp>
            <p:nvSpPr>
              <p:cNvPr id="120" name="Google Shape;120;p6"/>
              <p:cNvSpPr/>
              <p:nvPr/>
            </p:nvSpPr>
            <p:spPr>
              <a:xfrm>
                <a:off x="5715000" y="5129048"/>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ClassB</a:t>
                </a:r>
                <a:endParaRPr/>
              </a:p>
            </p:txBody>
          </p:sp>
          <p:cxnSp>
            <p:nvCxnSpPr>
              <p:cNvPr id="121" name="Google Shape;121;p6"/>
              <p:cNvCxnSpPr>
                <a:stCxn id="119" idx="3"/>
                <a:endCxn id="120" idx="1"/>
              </p:cNvCxnSpPr>
              <p:nvPr/>
            </p:nvCxnSpPr>
            <p:spPr>
              <a:xfrm>
                <a:off x="3657600" y="5433848"/>
                <a:ext cx="2057400" cy="0"/>
              </a:xfrm>
              <a:prstGeom prst="straightConnector1">
                <a:avLst/>
              </a:prstGeom>
              <a:noFill/>
              <a:ln cap="flat" cmpd="sng" w="25400">
                <a:solidFill>
                  <a:schemeClr val="accent1"/>
                </a:solidFill>
                <a:prstDash val="solid"/>
                <a:miter lim="800000"/>
                <a:headEnd len="sm" w="sm" type="none"/>
                <a:tailEnd len="sm" w="sm" type="none"/>
              </a:ln>
            </p:spPr>
          </p:cxnSp>
          <p:sp>
            <p:nvSpPr>
              <p:cNvPr id="122" name="Google Shape;122;p6"/>
              <p:cNvSpPr txBox="1"/>
              <p:nvPr/>
            </p:nvSpPr>
            <p:spPr>
              <a:xfrm>
                <a:off x="3810000" y="4953000"/>
                <a:ext cx="17526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Quan hệ</a:t>
                </a:r>
                <a:endParaRPr/>
              </a:p>
            </p:txBody>
          </p:sp>
        </p:grpSp>
        <p:sp>
          <p:nvSpPr>
            <p:cNvPr id="123" name="Google Shape;123;p6"/>
            <p:cNvSpPr/>
            <p:nvPr/>
          </p:nvSpPr>
          <p:spPr>
            <a:xfrm>
              <a:off x="6096000" y="5922580"/>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transition advClick="0">
    <p:wheel spokes="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Quan hệ một nhiều (1-n)</a:t>
            </a:r>
            <a:endParaRPr b="1" sz="4000"/>
          </a:p>
        </p:txBody>
      </p:sp>
      <p:sp>
        <p:nvSpPr>
          <p:cNvPr id="132" name="Google Shape;132;p7"/>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Ví dụ:</a:t>
            </a:r>
            <a:endParaRPr>
              <a:latin typeface="Arial"/>
              <a:ea typeface="Arial"/>
              <a:cs typeface="Arial"/>
              <a:sym typeface="Arial"/>
            </a:endParaRPr>
          </a:p>
        </p:txBody>
      </p:sp>
      <p:grpSp>
        <p:nvGrpSpPr>
          <p:cNvPr id="133" name="Google Shape;133;p7"/>
          <p:cNvGrpSpPr/>
          <p:nvPr/>
        </p:nvGrpSpPr>
        <p:grpSpPr>
          <a:xfrm>
            <a:off x="2705100" y="1905000"/>
            <a:ext cx="6362700" cy="762000"/>
            <a:chOff x="990600" y="2286000"/>
            <a:chExt cx="6362700" cy="762000"/>
          </a:xfrm>
        </p:grpSpPr>
        <p:grpSp>
          <p:nvGrpSpPr>
            <p:cNvPr id="134" name="Google Shape;134;p7"/>
            <p:cNvGrpSpPr/>
            <p:nvPr/>
          </p:nvGrpSpPr>
          <p:grpSpPr>
            <a:xfrm>
              <a:off x="990600" y="2286000"/>
              <a:ext cx="6362700" cy="762000"/>
              <a:chOff x="2133600" y="4976648"/>
              <a:chExt cx="6362700" cy="762000"/>
            </a:xfrm>
          </p:grpSpPr>
          <p:sp>
            <p:nvSpPr>
              <p:cNvPr id="135" name="Google Shape;135;p7"/>
              <p:cNvSpPr/>
              <p:nvPr/>
            </p:nvSpPr>
            <p:spPr>
              <a:xfrm>
                <a:off x="2133600" y="5129048"/>
                <a:ext cx="18288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LOPHOC</a:t>
                </a:r>
                <a:endParaRPr/>
              </a:p>
            </p:txBody>
          </p:sp>
          <p:sp>
            <p:nvSpPr>
              <p:cNvPr id="136" name="Google Shape;136;p7"/>
              <p:cNvSpPr/>
              <p:nvPr/>
            </p:nvSpPr>
            <p:spPr>
              <a:xfrm>
                <a:off x="6248400" y="5129048"/>
                <a:ext cx="22479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HOCSINH</a:t>
                </a:r>
                <a:endParaRPr/>
              </a:p>
            </p:txBody>
          </p:sp>
          <p:cxnSp>
            <p:nvCxnSpPr>
              <p:cNvPr id="137" name="Google Shape;137;p7"/>
              <p:cNvCxnSpPr>
                <a:stCxn id="135" idx="3"/>
                <a:endCxn id="136" idx="1"/>
              </p:cNvCxnSpPr>
              <p:nvPr/>
            </p:nvCxnSpPr>
            <p:spPr>
              <a:xfrm>
                <a:off x="3962400" y="5433848"/>
                <a:ext cx="2286000" cy="0"/>
              </a:xfrm>
              <a:prstGeom prst="straightConnector1">
                <a:avLst/>
              </a:prstGeom>
              <a:noFill/>
              <a:ln cap="flat" cmpd="sng" w="25400">
                <a:solidFill>
                  <a:schemeClr val="accent1"/>
                </a:solidFill>
                <a:prstDash val="solid"/>
                <a:miter lim="800000"/>
                <a:headEnd len="sm" w="sm" type="none"/>
                <a:tailEnd len="sm" w="sm" type="none"/>
              </a:ln>
            </p:spPr>
          </p:cxnSp>
          <p:sp>
            <p:nvSpPr>
              <p:cNvPr id="138" name="Google Shape;138;p7"/>
              <p:cNvSpPr txBox="1"/>
              <p:nvPr/>
            </p:nvSpPr>
            <p:spPr>
              <a:xfrm>
                <a:off x="4191000" y="4976648"/>
                <a:ext cx="18288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Có</a:t>
                </a:r>
                <a:endParaRPr/>
              </a:p>
            </p:txBody>
          </p:sp>
        </p:grpSp>
        <p:sp>
          <p:nvSpPr>
            <p:cNvPr id="139" name="Google Shape;139;p7"/>
            <p:cNvSpPr/>
            <p:nvPr/>
          </p:nvSpPr>
          <p:spPr>
            <a:xfrm>
              <a:off x="4953000" y="2624958"/>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0" name="Google Shape;140;p7"/>
          <p:cNvGrpSpPr/>
          <p:nvPr/>
        </p:nvGrpSpPr>
        <p:grpSpPr>
          <a:xfrm>
            <a:off x="2705100" y="3200400"/>
            <a:ext cx="6362700" cy="785648"/>
            <a:chOff x="990600" y="3581400"/>
            <a:chExt cx="6362700" cy="785648"/>
          </a:xfrm>
        </p:grpSpPr>
        <p:grpSp>
          <p:nvGrpSpPr>
            <p:cNvPr id="141" name="Google Shape;141;p7"/>
            <p:cNvGrpSpPr/>
            <p:nvPr/>
          </p:nvGrpSpPr>
          <p:grpSpPr>
            <a:xfrm>
              <a:off x="990600" y="3581400"/>
              <a:ext cx="6362700" cy="785648"/>
              <a:chOff x="2133600" y="4953000"/>
              <a:chExt cx="6362700" cy="785648"/>
            </a:xfrm>
          </p:grpSpPr>
          <p:sp>
            <p:nvSpPr>
              <p:cNvPr id="142" name="Google Shape;142;p7"/>
              <p:cNvSpPr/>
              <p:nvPr/>
            </p:nvSpPr>
            <p:spPr>
              <a:xfrm>
                <a:off x="2133600" y="5129048"/>
                <a:ext cx="18288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CONGTY</a:t>
                </a:r>
                <a:endParaRPr/>
              </a:p>
            </p:txBody>
          </p:sp>
          <p:sp>
            <p:nvSpPr>
              <p:cNvPr id="143" name="Google Shape;143;p7"/>
              <p:cNvSpPr/>
              <p:nvPr/>
            </p:nvSpPr>
            <p:spPr>
              <a:xfrm>
                <a:off x="6248400" y="5129048"/>
                <a:ext cx="22479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NHANVIEN</a:t>
                </a:r>
                <a:endParaRPr/>
              </a:p>
            </p:txBody>
          </p:sp>
          <p:cxnSp>
            <p:nvCxnSpPr>
              <p:cNvPr id="144" name="Google Shape;144;p7"/>
              <p:cNvCxnSpPr>
                <a:stCxn id="142" idx="3"/>
                <a:endCxn id="143" idx="1"/>
              </p:cNvCxnSpPr>
              <p:nvPr/>
            </p:nvCxnSpPr>
            <p:spPr>
              <a:xfrm>
                <a:off x="3962400" y="5433848"/>
                <a:ext cx="2286000" cy="0"/>
              </a:xfrm>
              <a:prstGeom prst="straightConnector1">
                <a:avLst/>
              </a:prstGeom>
              <a:noFill/>
              <a:ln cap="flat" cmpd="sng" w="25400">
                <a:solidFill>
                  <a:schemeClr val="accent1"/>
                </a:solidFill>
                <a:prstDash val="solid"/>
                <a:miter lim="800000"/>
                <a:headEnd len="sm" w="sm" type="none"/>
                <a:tailEnd len="sm" w="sm" type="none"/>
              </a:ln>
            </p:spPr>
          </p:cxnSp>
          <p:sp>
            <p:nvSpPr>
              <p:cNvPr id="145" name="Google Shape;145;p7"/>
              <p:cNvSpPr txBox="1"/>
              <p:nvPr/>
            </p:nvSpPr>
            <p:spPr>
              <a:xfrm>
                <a:off x="4191000" y="4953000"/>
                <a:ext cx="18288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Có</a:t>
                </a:r>
                <a:endParaRPr/>
              </a:p>
            </p:txBody>
          </p:sp>
        </p:grpSp>
        <p:sp>
          <p:nvSpPr>
            <p:cNvPr id="146" name="Google Shape;146;p7"/>
            <p:cNvSpPr/>
            <p:nvPr/>
          </p:nvSpPr>
          <p:spPr>
            <a:xfrm>
              <a:off x="4953000" y="3962400"/>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7" name="Google Shape;147;p7"/>
          <p:cNvGrpSpPr/>
          <p:nvPr/>
        </p:nvGrpSpPr>
        <p:grpSpPr>
          <a:xfrm>
            <a:off x="2705100" y="4648200"/>
            <a:ext cx="6362700" cy="762000"/>
            <a:chOff x="990600" y="5029200"/>
            <a:chExt cx="6362700" cy="762000"/>
          </a:xfrm>
        </p:grpSpPr>
        <p:grpSp>
          <p:nvGrpSpPr>
            <p:cNvPr id="148" name="Google Shape;148;p7"/>
            <p:cNvGrpSpPr/>
            <p:nvPr/>
          </p:nvGrpSpPr>
          <p:grpSpPr>
            <a:xfrm>
              <a:off x="990600" y="5029200"/>
              <a:ext cx="6362700" cy="762000"/>
              <a:chOff x="2133600" y="4976648"/>
              <a:chExt cx="6362700" cy="762000"/>
            </a:xfrm>
          </p:grpSpPr>
          <p:sp>
            <p:nvSpPr>
              <p:cNvPr id="149" name="Google Shape;149;p7"/>
              <p:cNvSpPr/>
              <p:nvPr/>
            </p:nvSpPr>
            <p:spPr>
              <a:xfrm>
                <a:off x="2133600" y="5129048"/>
                <a:ext cx="20574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HOASI</a:t>
                </a:r>
                <a:endParaRPr/>
              </a:p>
            </p:txBody>
          </p:sp>
          <p:sp>
            <p:nvSpPr>
              <p:cNvPr id="150" name="Google Shape;150;p7"/>
              <p:cNvSpPr/>
              <p:nvPr/>
            </p:nvSpPr>
            <p:spPr>
              <a:xfrm>
                <a:off x="6248400" y="5129048"/>
                <a:ext cx="22479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TACPHAM</a:t>
                </a:r>
                <a:endParaRPr/>
              </a:p>
            </p:txBody>
          </p:sp>
          <p:cxnSp>
            <p:nvCxnSpPr>
              <p:cNvPr id="151" name="Google Shape;151;p7"/>
              <p:cNvCxnSpPr>
                <a:stCxn id="149" idx="3"/>
                <a:endCxn id="150" idx="1"/>
              </p:cNvCxnSpPr>
              <p:nvPr/>
            </p:nvCxnSpPr>
            <p:spPr>
              <a:xfrm>
                <a:off x="4191000" y="5433848"/>
                <a:ext cx="2057400" cy="0"/>
              </a:xfrm>
              <a:prstGeom prst="straightConnector1">
                <a:avLst/>
              </a:prstGeom>
              <a:noFill/>
              <a:ln cap="flat" cmpd="sng" w="25400">
                <a:solidFill>
                  <a:schemeClr val="accent1"/>
                </a:solidFill>
                <a:prstDash val="solid"/>
                <a:miter lim="800000"/>
                <a:headEnd len="sm" w="sm" type="none"/>
                <a:tailEnd len="sm" w="sm" type="none"/>
              </a:ln>
            </p:spPr>
          </p:cxnSp>
          <p:sp>
            <p:nvSpPr>
              <p:cNvPr id="152" name="Google Shape;152;p7"/>
              <p:cNvSpPr txBox="1"/>
              <p:nvPr/>
            </p:nvSpPr>
            <p:spPr>
              <a:xfrm>
                <a:off x="4343400" y="4976648"/>
                <a:ext cx="1676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Sáng tác</a:t>
                </a:r>
                <a:endParaRPr/>
              </a:p>
            </p:txBody>
          </p:sp>
        </p:grpSp>
        <p:sp>
          <p:nvSpPr>
            <p:cNvPr id="153" name="Google Shape;153;p7"/>
            <p:cNvSpPr/>
            <p:nvPr/>
          </p:nvSpPr>
          <p:spPr>
            <a:xfrm>
              <a:off x="4953000" y="5373414"/>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transition advClick="0">
    <p:wheel spokes="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Quan hệ nhiều nhiều (n-n)</a:t>
            </a:r>
            <a:endParaRPr b="1" sz="4000"/>
          </a:p>
        </p:txBody>
      </p:sp>
      <p:sp>
        <p:nvSpPr>
          <p:cNvPr id="162" name="Google Shape;162;p8"/>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Khái niệm: hai lớp đối tượng được gọi là </a:t>
            </a:r>
            <a:r>
              <a:rPr lang="en-US">
                <a:solidFill>
                  <a:srgbClr val="0000FF"/>
                </a:solidFill>
                <a:latin typeface="Arial"/>
                <a:ea typeface="Arial"/>
                <a:cs typeface="Arial"/>
                <a:sym typeface="Arial"/>
              </a:rPr>
              <a:t>quan hệ nhiều-nhiều </a:t>
            </a:r>
            <a:r>
              <a:rPr lang="en-US">
                <a:latin typeface="Arial"/>
                <a:ea typeface="Arial"/>
                <a:cs typeface="Arial"/>
                <a:sym typeface="Arial"/>
              </a:rPr>
              <a:t>với nhau khi một đối tượng thuộc lớp này có quan hệ với nhiều đối tượng thuộc lớp kia và một đối tượng lớp kia cũng có quan hệ với nhiều đối tượng thuộc lớp này.</a:t>
            </a:r>
            <a:endParaRPr/>
          </a:p>
          <a:p>
            <a:pPr indent="-228600" lvl="0" marL="228600" rtl="0" algn="just">
              <a:lnSpc>
                <a:spcPct val="120000"/>
              </a:lnSpc>
              <a:spcBef>
                <a:spcPts val="600"/>
              </a:spcBef>
              <a:spcAft>
                <a:spcPts val="0"/>
              </a:spcAft>
              <a:buClr>
                <a:schemeClr val="dk1"/>
              </a:buClr>
              <a:buSzPts val="2800"/>
              <a:buChar char="•"/>
            </a:pPr>
            <a:r>
              <a:rPr lang="en-US">
                <a:latin typeface="Arial"/>
                <a:ea typeface="Arial"/>
                <a:cs typeface="Arial"/>
                <a:sym typeface="Arial"/>
              </a:rPr>
              <a:t>Kí hiệu:</a:t>
            </a:r>
            <a:endParaRPr>
              <a:latin typeface="Arial"/>
              <a:ea typeface="Arial"/>
              <a:cs typeface="Arial"/>
              <a:sym typeface="Arial"/>
            </a:endParaRPr>
          </a:p>
        </p:txBody>
      </p:sp>
      <p:grpSp>
        <p:nvGrpSpPr>
          <p:cNvPr id="163" name="Google Shape;163;p8"/>
          <p:cNvGrpSpPr/>
          <p:nvPr/>
        </p:nvGrpSpPr>
        <p:grpSpPr>
          <a:xfrm>
            <a:off x="3733800" y="4572000"/>
            <a:ext cx="5105400" cy="785648"/>
            <a:chOff x="2667000" y="5562600"/>
            <a:chExt cx="5105400" cy="785648"/>
          </a:xfrm>
        </p:grpSpPr>
        <p:grpSp>
          <p:nvGrpSpPr>
            <p:cNvPr id="164" name="Google Shape;164;p8"/>
            <p:cNvGrpSpPr/>
            <p:nvPr/>
          </p:nvGrpSpPr>
          <p:grpSpPr>
            <a:xfrm>
              <a:off x="2667000" y="5562600"/>
              <a:ext cx="5105400" cy="785648"/>
              <a:chOff x="2667000" y="5562600"/>
              <a:chExt cx="5105400" cy="785648"/>
            </a:xfrm>
          </p:grpSpPr>
          <p:grpSp>
            <p:nvGrpSpPr>
              <p:cNvPr id="165" name="Google Shape;165;p8"/>
              <p:cNvGrpSpPr/>
              <p:nvPr/>
            </p:nvGrpSpPr>
            <p:grpSpPr>
              <a:xfrm>
                <a:off x="2667000" y="5562600"/>
                <a:ext cx="5105400" cy="785648"/>
                <a:chOff x="2133600" y="4953000"/>
                <a:chExt cx="5105400" cy="785648"/>
              </a:xfrm>
            </p:grpSpPr>
            <p:sp>
              <p:nvSpPr>
                <p:cNvPr id="166" name="Google Shape;166;p8"/>
                <p:cNvSpPr/>
                <p:nvPr/>
              </p:nvSpPr>
              <p:spPr>
                <a:xfrm>
                  <a:off x="2133600" y="5129048"/>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ClassA</a:t>
                  </a:r>
                  <a:endParaRPr/>
                </a:p>
              </p:txBody>
            </p:sp>
            <p:sp>
              <p:nvSpPr>
                <p:cNvPr id="167" name="Google Shape;167;p8"/>
                <p:cNvSpPr/>
                <p:nvPr/>
              </p:nvSpPr>
              <p:spPr>
                <a:xfrm>
                  <a:off x="5715000" y="5129048"/>
                  <a:ext cx="15240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ClassB</a:t>
                  </a:r>
                  <a:endParaRPr/>
                </a:p>
              </p:txBody>
            </p:sp>
            <p:cxnSp>
              <p:nvCxnSpPr>
                <p:cNvPr id="168" name="Google Shape;168;p8"/>
                <p:cNvCxnSpPr>
                  <a:stCxn id="166" idx="3"/>
                  <a:endCxn id="167" idx="1"/>
                </p:cNvCxnSpPr>
                <p:nvPr/>
              </p:nvCxnSpPr>
              <p:spPr>
                <a:xfrm>
                  <a:off x="3657600" y="5433848"/>
                  <a:ext cx="2057400" cy="0"/>
                </a:xfrm>
                <a:prstGeom prst="straightConnector1">
                  <a:avLst/>
                </a:prstGeom>
                <a:noFill/>
                <a:ln cap="flat" cmpd="sng" w="25400">
                  <a:solidFill>
                    <a:schemeClr val="accent1"/>
                  </a:solidFill>
                  <a:prstDash val="solid"/>
                  <a:miter lim="800000"/>
                  <a:headEnd len="sm" w="sm" type="none"/>
                  <a:tailEnd len="sm" w="sm" type="none"/>
                </a:ln>
              </p:spPr>
            </p:cxnSp>
            <p:sp>
              <p:nvSpPr>
                <p:cNvPr id="169" name="Google Shape;169;p8"/>
                <p:cNvSpPr txBox="1"/>
                <p:nvPr/>
              </p:nvSpPr>
              <p:spPr>
                <a:xfrm>
                  <a:off x="3810000" y="4953000"/>
                  <a:ext cx="17526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Quan hệ</a:t>
                  </a:r>
                  <a:endParaRPr/>
                </a:p>
              </p:txBody>
            </p:sp>
          </p:grpSp>
          <p:sp>
            <p:nvSpPr>
              <p:cNvPr id="170" name="Google Shape;170;p8"/>
              <p:cNvSpPr/>
              <p:nvPr/>
            </p:nvSpPr>
            <p:spPr>
              <a:xfrm>
                <a:off x="6096000" y="5922580"/>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1" name="Google Shape;171;p8"/>
            <p:cNvSpPr/>
            <p:nvPr/>
          </p:nvSpPr>
          <p:spPr>
            <a:xfrm>
              <a:off x="4191000" y="5943600"/>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transition advClick="0">
    <p:wheel spokes="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type="title"/>
          </p:nvPr>
        </p:nvSpPr>
        <p:spPr>
          <a:xfrm>
            <a:off x="2057400" y="152401"/>
            <a:ext cx="8610600" cy="685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Quan hệ nhiều nhiều (n-n)</a:t>
            </a:r>
            <a:endParaRPr b="1" sz="4000"/>
          </a:p>
        </p:txBody>
      </p:sp>
      <p:sp>
        <p:nvSpPr>
          <p:cNvPr id="180" name="Google Shape;180;p9"/>
          <p:cNvSpPr txBox="1"/>
          <p:nvPr>
            <p:ph idx="1" type="body"/>
          </p:nvPr>
        </p:nvSpPr>
        <p:spPr>
          <a:xfrm>
            <a:off x="2209800" y="1109662"/>
            <a:ext cx="8153400" cy="5214938"/>
          </a:xfrm>
          <a:prstGeom prst="rect">
            <a:avLst/>
          </a:prstGeom>
          <a:noFill/>
          <a:ln>
            <a:noFill/>
          </a:ln>
        </p:spPr>
        <p:txBody>
          <a:bodyPr anchorCtr="0" anchor="t" bIns="45700" lIns="91425" spcFirstLastPara="1" rIns="91425" wrap="square" tIns="45700">
            <a:noAutofit/>
          </a:bodyPr>
          <a:lstStyle/>
          <a:p>
            <a:pPr indent="-228600" lvl="0" marL="228600" rtl="0" algn="just">
              <a:lnSpc>
                <a:spcPct val="120000"/>
              </a:lnSpc>
              <a:spcBef>
                <a:spcPts val="0"/>
              </a:spcBef>
              <a:spcAft>
                <a:spcPts val="0"/>
              </a:spcAft>
              <a:buClr>
                <a:schemeClr val="dk1"/>
              </a:buClr>
              <a:buSzPts val="2800"/>
              <a:buChar char="•"/>
            </a:pPr>
            <a:r>
              <a:rPr lang="en-US">
                <a:latin typeface="Arial"/>
                <a:ea typeface="Arial"/>
                <a:cs typeface="Arial"/>
                <a:sym typeface="Arial"/>
              </a:rPr>
              <a:t>Ví dụ:</a:t>
            </a:r>
            <a:endParaRPr>
              <a:latin typeface="Arial"/>
              <a:ea typeface="Arial"/>
              <a:cs typeface="Arial"/>
              <a:sym typeface="Arial"/>
            </a:endParaRPr>
          </a:p>
        </p:txBody>
      </p:sp>
      <p:grpSp>
        <p:nvGrpSpPr>
          <p:cNvPr id="181" name="Google Shape;181;p9"/>
          <p:cNvGrpSpPr/>
          <p:nvPr/>
        </p:nvGrpSpPr>
        <p:grpSpPr>
          <a:xfrm>
            <a:off x="2667000" y="1828800"/>
            <a:ext cx="6362700" cy="762000"/>
            <a:chOff x="990600" y="2286000"/>
            <a:chExt cx="6362700" cy="762000"/>
          </a:xfrm>
        </p:grpSpPr>
        <p:grpSp>
          <p:nvGrpSpPr>
            <p:cNvPr id="182" name="Google Shape;182;p9"/>
            <p:cNvGrpSpPr/>
            <p:nvPr/>
          </p:nvGrpSpPr>
          <p:grpSpPr>
            <a:xfrm>
              <a:off x="990600" y="2286000"/>
              <a:ext cx="6362700" cy="762000"/>
              <a:chOff x="2133600" y="4976648"/>
              <a:chExt cx="6362700" cy="762000"/>
            </a:xfrm>
          </p:grpSpPr>
          <p:sp>
            <p:nvSpPr>
              <p:cNvPr id="183" name="Google Shape;183;p9"/>
              <p:cNvSpPr/>
              <p:nvPr/>
            </p:nvSpPr>
            <p:spPr>
              <a:xfrm>
                <a:off x="2133600" y="5129048"/>
                <a:ext cx="18288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NAM</a:t>
                </a:r>
                <a:endParaRPr/>
              </a:p>
            </p:txBody>
          </p:sp>
          <p:sp>
            <p:nvSpPr>
              <p:cNvPr id="184" name="Google Shape;184;p9"/>
              <p:cNvSpPr/>
              <p:nvPr/>
            </p:nvSpPr>
            <p:spPr>
              <a:xfrm>
                <a:off x="6248400" y="5129048"/>
                <a:ext cx="22479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NU</a:t>
                </a:r>
                <a:endParaRPr/>
              </a:p>
            </p:txBody>
          </p:sp>
          <p:cxnSp>
            <p:nvCxnSpPr>
              <p:cNvPr id="185" name="Google Shape;185;p9"/>
              <p:cNvCxnSpPr>
                <a:stCxn id="183" idx="3"/>
                <a:endCxn id="184" idx="1"/>
              </p:cNvCxnSpPr>
              <p:nvPr/>
            </p:nvCxnSpPr>
            <p:spPr>
              <a:xfrm>
                <a:off x="3962400" y="5433848"/>
                <a:ext cx="2286000" cy="0"/>
              </a:xfrm>
              <a:prstGeom prst="straightConnector1">
                <a:avLst/>
              </a:prstGeom>
              <a:noFill/>
              <a:ln cap="flat" cmpd="sng" w="25400">
                <a:solidFill>
                  <a:schemeClr val="accent1"/>
                </a:solidFill>
                <a:prstDash val="solid"/>
                <a:miter lim="800000"/>
                <a:headEnd len="sm" w="sm" type="none"/>
                <a:tailEnd len="sm" w="sm" type="none"/>
              </a:ln>
            </p:spPr>
          </p:cxnSp>
          <p:sp>
            <p:nvSpPr>
              <p:cNvPr id="186" name="Google Shape;186;p9"/>
              <p:cNvSpPr txBox="1"/>
              <p:nvPr/>
            </p:nvSpPr>
            <p:spPr>
              <a:xfrm>
                <a:off x="4191000" y="4976648"/>
                <a:ext cx="18288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Yêu</a:t>
                </a:r>
                <a:endParaRPr/>
              </a:p>
            </p:txBody>
          </p:sp>
        </p:grpSp>
        <p:sp>
          <p:nvSpPr>
            <p:cNvPr id="187" name="Google Shape;187;p9"/>
            <p:cNvSpPr/>
            <p:nvPr/>
          </p:nvSpPr>
          <p:spPr>
            <a:xfrm>
              <a:off x="4953000" y="2624958"/>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9"/>
            <p:cNvSpPr/>
            <p:nvPr/>
          </p:nvSpPr>
          <p:spPr>
            <a:xfrm>
              <a:off x="2819400" y="2614448"/>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9" name="Google Shape;189;p9"/>
          <p:cNvGrpSpPr/>
          <p:nvPr/>
        </p:nvGrpSpPr>
        <p:grpSpPr>
          <a:xfrm>
            <a:off x="2667000" y="3124200"/>
            <a:ext cx="6362700" cy="785648"/>
            <a:chOff x="990600" y="3581400"/>
            <a:chExt cx="6362700" cy="785648"/>
          </a:xfrm>
        </p:grpSpPr>
        <p:grpSp>
          <p:nvGrpSpPr>
            <p:cNvPr id="190" name="Google Shape;190;p9"/>
            <p:cNvGrpSpPr/>
            <p:nvPr/>
          </p:nvGrpSpPr>
          <p:grpSpPr>
            <a:xfrm>
              <a:off x="990600" y="3581400"/>
              <a:ext cx="6362700" cy="785648"/>
              <a:chOff x="2133600" y="4953000"/>
              <a:chExt cx="6362700" cy="785648"/>
            </a:xfrm>
          </p:grpSpPr>
          <p:sp>
            <p:nvSpPr>
              <p:cNvPr id="191" name="Google Shape;191;p9"/>
              <p:cNvSpPr/>
              <p:nvPr/>
            </p:nvSpPr>
            <p:spPr>
              <a:xfrm>
                <a:off x="2133600" y="5129048"/>
                <a:ext cx="18288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BACSI</a:t>
                </a:r>
                <a:endParaRPr/>
              </a:p>
            </p:txBody>
          </p:sp>
          <p:sp>
            <p:nvSpPr>
              <p:cNvPr id="192" name="Google Shape;192;p9"/>
              <p:cNvSpPr/>
              <p:nvPr/>
            </p:nvSpPr>
            <p:spPr>
              <a:xfrm>
                <a:off x="6248400" y="5129048"/>
                <a:ext cx="22479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Times New Roman"/>
                    <a:ea typeface="Times New Roman"/>
                    <a:cs typeface="Times New Roman"/>
                    <a:sym typeface="Times New Roman"/>
                  </a:rPr>
                  <a:t>BENHNHAN</a:t>
                </a:r>
                <a:endParaRPr/>
              </a:p>
            </p:txBody>
          </p:sp>
          <p:cxnSp>
            <p:nvCxnSpPr>
              <p:cNvPr id="193" name="Google Shape;193;p9"/>
              <p:cNvCxnSpPr>
                <a:stCxn id="191" idx="3"/>
                <a:endCxn id="192" idx="1"/>
              </p:cNvCxnSpPr>
              <p:nvPr/>
            </p:nvCxnSpPr>
            <p:spPr>
              <a:xfrm>
                <a:off x="3962400" y="5433848"/>
                <a:ext cx="2286000" cy="0"/>
              </a:xfrm>
              <a:prstGeom prst="straightConnector1">
                <a:avLst/>
              </a:prstGeom>
              <a:noFill/>
              <a:ln cap="flat" cmpd="sng" w="25400">
                <a:solidFill>
                  <a:schemeClr val="accent1"/>
                </a:solidFill>
                <a:prstDash val="solid"/>
                <a:miter lim="800000"/>
                <a:headEnd len="sm" w="sm" type="none"/>
                <a:tailEnd len="sm" w="sm" type="none"/>
              </a:ln>
            </p:spPr>
          </p:cxnSp>
          <p:sp>
            <p:nvSpPr>
              <p:cNvPr id="194" name="Google Shape;194;p9"/>
              <p:cNvSpPr txBox="1"/>
              <p:nvPr/>
            </p:nvSpPr>
            <p:spPr>
              <a:xfrm>
                <a:off x="4114800" y="4953000"/>
                <a:ext cx="2057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Arial"/>
                    <a:ea typeface="Arial"/>
                    <a:cs typeface="Arial"/>
                    <a:sym typeface="Arial"/>
                  </a:rPr>
                  <a:t>Khám bệnh</a:t>
                </a:r>
                <a:endParaRPr/>
              </a:p>
            </p:txBody>
          </p:sp>
        </p:grpSp>
        <p:sp>
          <p:nvSpPr>
            <p:cNvPr id="195" name="Google Shape;195;p9"/>
            <p:cNvSpPr/>
            <p:nvPr/>
          </p:nvSpPr>
          <p:spPr>
            <a:xfrm>
              <a:off x="4953000" y="3962400"/>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9"/>
            <p:cNvSpPr/>
            <p:nvPr/>
          </p:nvSpPr>
          <p:spPr>
            <a:xfrm>
              <a:off x="2819400" y="3962400"/>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97" name="Google Shape;197;p9"/>
          <p:cNvGrpSpPr/>
          <p:nvPr/>
        </p:nvGrpSpPr>
        <p:grpSpPr>
          <a:xfrm>
            <a:off x="2667000" y="4624552"/>
            <a:ext cx="6362700" cy="709448"/>
            <a:chOff x="990600" y="5081752"/>
            <a:chExt cx="6362700" cy="709448"/>
          </a:xfrm>
        </p:grpSpPr>
        <p:grpSp>
          <p:nvGrpSpPr>
            <p:cNvPr id="198" name="Google Shape;198;p9"/>
            <p:cNvGrpSpPr/>
            <p:nvPr/>
          </p:nvGrpSpPr>
          <p:grpSpPr>
            <a:xfrm>
              <a:off x="990600" y="5081752"/>
              <a:ext cx="6362700" cy="709448"/>
              <a:chOff x="2133600" y="5029200"/>
              <a:chExt cx="6362700" cy="709448"/>
            </a:xfrm>
          </p:grpSpPr>
          <p:sp>
            <p:nvSpPr>
              <p:cNvPr id="199" name="Google Shape;199;p9"/>
              <p:cNvSpPr/>
              <p:nvPr/>
            </p:nvSpPr>
            <p:spPr>
              <a:xfrm>
                <a:off x="2133600" y="5129048"/>
                <a:ext cx="18288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200" name="Google Shape;200;p9"/>
              <p:cNvSpPr/>
              <p:nvPr/>
            </p:nvSpPr>
            <p:spPr>
              <a:xfrm>
                <a:off x="6248400" y="5129048"/>
                <a:ext cx="2247900" cy="609600"/>
              </a:xfrm>
              <a:prstGeom prst="rect">
                <a:avLst/>
              </a:prstGeom>
              <a:no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cxnSp>
            <p:nvCxnSpPr>
              <p:cNvPr id="201" name="Google Shape;201;p9"/>
              <p:cNvCxnSpPr>
                <a:stCxn id="199" idx="3"/>
                <a:endCxn id="200" idx="1"/>
              </p:cNvCxnSpPr>
              <p:nvPr/>
            </p:nvCxnSpPr>
            <p:spPr>
              <a:xfrm>
                <a:off x="3962400" y="5433848"/>
                <a:ext cx="2286000" cy="0"/>
              </a:xfrm>
              <a:prstGeom prst="straightConnector1">
                <a:avLst/>
              </a:prstGeom>
              <a:noFill/>
              <a:ln cap="flat" cmpd="sng" w="25400">
                <a:solidFill>
                  <a:schemeClr val="accent1"/>
                </a:solidFill>
                <a:prstDash val="solid"/>
                <a:miter lim="800000"/>
                <a:headEnd len="sm" w="sm" type="none"/>
                <a:tailEnd len="sm" w="sm" type="none"/>
              </a:ln>
            </p:spPr>
          </p:cxnSp>
          <p:sp>
            <p:nvSpPr>
              <p:cNvPr id="202" name="Google Shape;202;p9"/>
              <p:cNvSpPr txBox="1"/>
              <p:nvPr/>
            </p:nvSpPr>
            <p:spPr>
              <a:xfrm>
                <a:off x="4343400" y="5029200"/>
                <a:ext cx="1676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grpSp>
        <p:sp>
          <p:nvSpPr>
            <p:cNvPr id="203" name="Google Shape;203;p9"/>
            <p:cNvSpPr/>
            <p:nvPr/>
          </p:nvSpPr>
          <p:spPr>
            <a:xfrm>
              <a:off x="4953000" y="5373414"/>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9"/>
            <p:cNvSpPr/>
            <p:nvPr/>
          </p:nvSpPr>
          <p:spPr>
            <a:xfrm>
              <a:off x="2819400" y="5373414"/>
              <a:ext cx="152400" cy="204952"/>
            </a:xfrm>
            <a:prstGeom prst="ellipse">
              <a:avLst/>
            </a:prstGeom>
            <a:solidFill>
              <a:schemeClr val="accent1"/>
            </a:solidFill>
            <a:ln cap="flat" cmpd="sng" w="12700">
              <a:solidFill>
                <a:srgbClr val="A218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transition advClick="0">
    <p:wheel spokes="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包图主题2">
  <a:themeElements>
    <a:clrScheme name="自定义 190">
      <a:dk1>
        <a:srgbClr val="000000"/>
      </a:dk1>
      <a:lt1>
        <a:srgbClr val="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2017-09-22T08:16:39Z</dcterms:created>
  <dc:creator>Trung Nguyen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0x010100B3FFEA69D462A8489DC53120FA1A5AC4</vt:lpwstr>
  </property>
</Properties>
</file>