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59"/>
  </p:notesMasterIdLst>
  <p:handoutMasterIdLst>
    <p:handoutMasterId r:id="rId60"/>
  </p:handoutMasterIdLst>
  <p:sldIdLst>
    <p:sldId id="747" r:id="rId2"/>
    <p:sldId id="943" r:id="rId3"/>
    <p:sldId id="729" r:id="rId4"/>
    <p:sldId id="944" r:id="rId5"/>
    <p:sldId id="950" r:id="rId6"/>
    <p:sldId id="945" r:id="rId7"/>
    <p:sldId id="946" r:id="rId8"/>
    <p:sldId id="947" r:id="rId9"/>
    <p:sldId id="948" r:id="rId10"/>
    <p:sldId id="949" r:id="rId11"/>
    <p:sldId id="951" r:id="rId12"/>
    <p:sldId id="952" r:id="rId13"/>
    <p:sldId id="953" r:id="rId14"/>
    <p:sldId id="954" r:id="rId15"/>
    <p:sldId id="965" r:id="rId16"/>
    <p:sldId id="966" r:id="rId17"/>
    <p:sldId id="967" r:id="rId18"/>
    <p:sldId id="994" r:id="rId19"/>
    <p:sldId id="1000" r:id="rId20"/>
    <p:sldId id="1001" r:id="rId21"/>
    <p:sldId id="1002" r:id="rId22"/>
    <p:sldId id="968" r:id="rId23"/>
    <p:sldId id="969" r:id="rId24"/>
    <p:sldId id="970" r:id="rId25"/>
    <p:sldId id="971" r:id="rId26"/>
    <p:sldId id="972" r:id="rId27"/>
    <p:sldId id="973" r:id="rId28"/>
    <p:sldId id="956" r:id="rId29"/>
    <p:sldId id="957" r:id="rId30"/>
    <p:sldId id="999" r:id="rId31"/>
    <p:sldId id="958" r:id="rId32"/>
    <p:sldId id="978" r:id="rId33"/>
    <p:sldId id="959" r:id="rId34"/>
    <p:sldId id="961" r:id="rId35"/>
    <p:sldId id="979" r:id="rId36"/>
    <p:sldId id="962" r:id="rId37"/>
    <p:sldId id="977" r:id="rId38"/>
    <p:sldId id="980" r:id="rId39"/>
    <p:sldId id="981" r:id="rId40"/>
    <p:sldId id="982" r:id="rId41"/>
    <p:sldId id="983" r:id="rId42"/>
    <p:sldId id="984" r:id="rId43"/>
    <p:sldId id="985" r:id="rId44"/>
    <p:sldId id="986" r:id="rId45"/>
    <p:sldId id="987" r:id="rId46"/>
    <p:sldId id="988" r:id="rId47"/>
    <p:sldId id="989" r:id="rId48"/>
    <p:sldId id="990" r:id="rId49"/>
    <p:sldId id="991" r:id="rId50"/>
    <p:sldId id="992" r:id="rId51"/>
    <p:sldId id="993" r:id="rId52"/>
    <p:sldId id="995" r:id="rId53"/>
    <p:sldId id="996" r:id="rId54"/>
    <p:sldId id="997" r:id="rId55"/>
    <p:sldId id="998" r:id="rId56"/>
    <p:sldId id="963" r:id="rId57"/>
    <p:sldId id="941" r:id="rId58"/>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FF"/>
    <a:srgbClr val="FF0000"/>
    <a:srgbClr val="00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87189" autoAdjust="0"/>
  </p:normalViewPr>
  <p:slideViewPr>
    <p:cSldViewPr>
      <p:cViewPr>
        <p:scale>
          <a:sx n="75" d="100"/>
          <a:sy n="75" d="100"/>
        </p:scale>
        <p:origin x="-133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9/7/2015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9/7/2015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en.wikipedia.org/wiki/Grace_Hopper" TargetMode="External"/><Relationship Id="rId3" Type="http://schemas.openxmlformats.org/officeDocument/2006/relationships/hyperlink" Target="http://en.wikipedia.org/wiki/IBM" TargetMode="External"/><Relationship Id="rId7" Type="http://schemas.openxmlformats.org/officeDocument/2006/relationships/hyperlink" Target="http://en.wikipedia.org/wiki/Conference_on_Data_Systems_Languages"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en.wikipedia.org/wiki/Alexander_Stepanov" TargetMode="External"/><Relationship Id="rId5" Type="http://schemas.openxmlformats.org/officeDocument/2006/relationships/hyperlink" Target="http://en.wikipedia.org/wiki/David_Musser" TargetMode="External"/><Relationship Id="rId10" Type="http://schemas.openxmlformats.org/officeDocument/2006/relationships/hyperlink" Target="http://en.wikipedia.org/wiki/Software_portability" TargetMode="External"/><Relationship Id="rId4" Type="http://schemas.openxmlformats.org/officeDocument/2006/relationships/hyperlink" Target="http://en.wikipedia.org/wiki/Fortran#cite_note-Where-1" TargetMode="External"/><Relationship Id="rId9" Type="http://schemas.openxmlformats.org/officeDocument/2006/relationships/hyperlink" Target="http://en.wikipedia.org/wiki/US_Department_of_Defense"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Smalltalk: </a:t>
            </a:r>
            <a:r>
              <a:rPr lang="en-US" baseline="0" dirty="0" err="1" smtClean="0"/>
              <a:t>hướng</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là</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của</a:t>
            </a:r>
            <a:r>
              <a:rPr lang="en-US" baseline="0" dirty="0" smtClean="0"/>
              <a:t> </a:t>
            </a:r>
            <a:r>
              <a:rPr lang="en-US" baseline="0" dirty="0" err="1" smtClean="0"/>
              <a:t>việc</a:t>
            </a:r>
            <a:r>
              <a:rPr lang="en-US" baseline="0" dirty="0" smtClean="0"/>
              <a:t> con </a:t>
            </a:r>
            <a:r>
              <a:rPr lang="en-US" baseline="0" dirty="0" err="1" smtClean="0"/>
              <a:t>người</a:t>
            </a:r>
            <a:r>
              <a:rPr lang="en-US" baseline="0" dirty="0" smtClean="0"/>
              <a:t> </a:t>
            </a:r>
            <a:r>
              <a:rPr lang="en-US" baseline="0" dirty="0" err="1" smtClean="0"/>
              <a:t>hóa</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ANSI Smalltalk </a:t>
            </a:r>
            <a:r>
              <a:rPr lang="en-US" baseline="0" dirty="0" err="1" smtClean="0"/>
              <a:t>là</a:t>
            </a:r>
            <a:r>
              <a:rPr lang="en-US" baseline="0" dirty="0" smtClean="0"/>
              <a:t> </a:t>
            </a:r>
            <a:r>
              <a:rPr lang="en-US" baseline="0" dirty="0" err="1" smtClean="0"/>
              <a:t>chuẩn</a:t>
            </a:r>
            <a:r>
              <a:rPr lang="en-US" baseline="0" dirty="0" smtClean="0"/>
              <a:t> </a:t>
            </a:r>
            <a:r>
              <a:rPr lang="en-US" baseline="0" dirty="0" err="1" smtClean="0"/>
              <a:t>của</a:t>
            </a:r>
            <a:r>
              <a:rPr lang="en-US" baseline="0" dirty="0" smtClean="0"/>
              <a:t> Smalltalk </a:t>
            </a:r>
            <a:r>
              <a:rPr lang="en-US" baseline="0" dirty="0" err="1" smtClean="0"/>
              <a:t>được</a:t>
            </a:r>
            <a:r>
              <a:rPr lang="en-US" baseline="0" dirty="0" smtClean="0"/>
              <a:t> </a:t>
            </a:r>
            <a:r>
              <a:rPr lang="en-US" baseline="0" dirty="0" err="1" smtClean="0"/>
              <a:t>thông</a:t>
            </a:r>
            <a:r>
              <a:rPr lang="en-US" baseline="0" dirty="0" smtClean="0"/>
              <a:t> qua </a:t>
            </a:r>
            <a:r>
              <a:rPr lang="en-US" baseline="0" dirty="0" err="1" smtClean="0"/>
              <a:t>năm</a:t>
            </a:r>
            <a:r>
              <a:rPr lang="en-US" baseline="0" dirty="0" smtClean="0"/>
              <a:t> 1998, Alan Kay </a:t>
            </a:r>
            <a:r>
              <a:rPr lang="en-US" baseline="0" dirty="0" err="1" smtClean="0"/>
              <a:t>là</a:t>
            </a:r>
            <a:r>
              <a:rPr lang="en-US" baseline="0" dirty="0" smtClean="0"/>
              <a:t> </a:t>
            </a:r>
            <a:r>
              <a:rPr lang="en-US" baseline="0" dirty="0" err="1" smtClean="0"/>
              <a:t>trưởng</a:t>
            </a:r>
            <a:r>
              <a:rPr lang="en-US" baseline="0" dirty="0" smtClean="0"/>
              <a:t> </a:t>
            </a:r>
            <a:r>
              <a:rPr lang="en-US" baseline="0" dirty="0" err="1" smtClean="0"/>
              <a:t>nhóm</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ngôn</a:t>
            </a:r>
            <a:r>
              <a:rPr lang="en-US" baseline="0" dirty="0" smtClean="0"/>
              <a:t> </a:t>
            </a:r>
            <a:r>
              <a:rPr lang="en-US" baseline="0" dirty="0" err="1" smtClean="0"/>
              <a:t>ngữ</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Fortran: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developed by </a:t>
            </a:r>
            <a:r>
              <a:rPr lang="en-US" sz="1200" b="0" i="0" u="none" strike="noStrike" kern="1200" dirty="0" smtClean="0">
                <a:solidFill>
                  <a:schemeClr val="tx1"/>
                </a:solidFill>
                <a:effectLst/>
                <a:latin typeface="+mn-lt"/>
                <a:ea typeface="+mn-ea"/>
                <a:cs typeface="+mn-cs"/>
                <a:hlinkClick r:id="rId3" tooltip="IBM"/>
              </a:rPr>
              <a:t>IBM</a:t>
            </a:r>
            <a:r>
              <a:rPr lang="en-US" sz="1200" b="0" i="0" u="none" strike="noStrike" kern="1200" baseline="30000" dirty="0" smtClean="0">
                <a:solidFill>
                  <a:schemeClr val="tx1"/>
                </a:solidFill>
                <a:effectLst/>
                <a:latin typeface="+mn-lt"/>
                <a:ea typeface="+mn-ea"/>
                <a:cs typeface="+mn-cs"/>
                <a:hlinkClick r:id="rId4"/>
              </a:rPr>
              <a:t>[1]</a:t>
            </a:r>
            <a:r>
              <a:rPr lang="en-US" sz="1200" b="0" i="0" kern="1200" dirty="0" smtClean="0">
                <a:solidFill>
                  <a:schemeClr val="tx1"/>
                </a:solidFill>
                <a:effectLst/>
                <a:latin typeface="+mn-lt"/>
                <a:ea typeface="+mn-ea"/>
                <a:cs typeface="+mn-cs"/>
              </a:rPr>
              <a:t> in the 1950s for scientific and engineering applications;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phục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lớn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ứng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tính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toán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số</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khoa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học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máy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tính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dự</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đoán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thời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tiết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phân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tích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tài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chính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tính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toán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vật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hóa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học</a:t>
            </a:r>
            <a:r>
              <a:rPr lang="en-US" sz="1200" b="0" i="0" kern="1200" baseline="0" dirty="0" smtClean="0">
                <a:solidFill>
                  <a:schemeClr val="tx1"/>
                </a:solidFill>
                <a:effectLst/>
                <a:latin typeface="+mn-lt"/>
                <a:ea typeface="+mn-ea"/>
                <a:cs typeface="+mn-cs"/>
              </a:rPr>
              <a:t>,..</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ngôn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ngữ</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tính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toán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bậc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cao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ngôn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ngữ</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chuẩn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siêu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máy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tính</a:t>
            </a:r>
            <a:r>
              <a:rPr lang="en-US" sz="1200" b="0" i="0" kern="1200" baseline="0" dirty="0" smtClean="0">
                <a:solidFill>
                  <a:schemeClr val="tx1"/>
                </a:solidFill>
                <a:effectLst/>
                <a:latin typeface="+mn-lt"/>
                <a:ea typeface="+mn-ea"/>
                <a:cs typeface="+mn-cs"/>
              </a:rPr>
              <a:t>; </a:t>
            </a:r>
            <a:endParaRPr lang="en-US" baseline="0" dirty="0" smtClean="0"/>
          </a:p>
          <a:p>
            <a:r>
              <a:rPr lang="en-US" baseline="0" dirty="0" smtClean="0"/>
              <a:t>Java: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hợp</a:t>
            </a:r>
            <a:r>
              <a:rPr lang="en-US" baseline="0" dirty="0" smtClean="0"/>
              <a:t> </a:t>
            </a:r>
            <a:r>
              <a:rPr lang="en-US" baseline="0" dirty="0" err="1" smtClean="0"/>
              <a:t>nhất</a:t>
            </a:r>
            <a:r>
              <a:rPr lang="en-US" baseline="0" dirty="0" smtClean="0"/>
              <a:t>, </a:t>
            </a:r>
            <a:r>
              <a:rPr lang="en-US" baseline="0" dirty="0" err="1" smtClean="0"/>
              <a:t>lớp</a:t>
            </a:r>
            <a:r>
              <a:rPr lang="en-US" baseline="0" dirty="0" smtClean="0"/>
              <a:t> </a:t>
            </a:r>
            <a:r>
              <a:rPr lang="en-US" baseline="0" dirty="0" err="1" smtClean="0"/>
              <a:t>là</a:t>
            </a:r>
            <a:r>
              <a:rPr lang="en-US" baseline="0" dirty="0" smtClean="0"/>
              <a:t> </a:t>
            </a:r>
            <a:r>
              <a:rPr lang="en-US" baseline="0" dirty="0" err="1" smtClean="0"/>
              <a:t>nền</a:t>
            </a:r>
            <a:r>
              <a:rPr lang="en-US" baseline="0" dirty="0" smtClean="0"/>
              <a:t> </a:t>
            </a:r>
            <a:r>
              <a:rPr lang="en-US" baseline="0" dirty="0" err="1" smtClean="0"/>
              <a:t>tảng</a:t>
            </a:r>
            <a:r>
              <a:rPr lang="en-US" baseline="0" dirty="0" smtClean="0"/>
              <a:t> </a:t>
            </a:r>
            <a:r>
              <a:rPr lang="en-US" baseline="0" dirty="0" err="1" smtClean="0"/>
              <a:t>và</a:t>
            </a:r>
            <a:r>
              <a:rPr lang="en-US" baseline="0" dirty="0" smtClean="0"/>
              <a:t> </a:t>
            </a:r>
            <a:r>
              <a:rPr lang="en-US" baseline="0" dirty="0" err="1" smtClean="0"/>
              <a:t>hướng</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hạn</a:t>
            </a:r>
            <a:r>
              <a:rPr lang="en-US" baseline="0" dirty="0" smtClean="0"/>
              <a:t> </a:t>
            </a:r>
            <a:r>
              <a:rPr lang="en-US" baseline="0" dirty="0" err="1" smtClean="0"/>
              <a:t>chế</a:t>
            </a:r>
            <a:r>
              <a:rPr lang="en-US" baseline="0" dirty="0" smtClean="0"/>
              <a:t> </a:t>
            </a:r>
            <a:r>
              <a:rPr lang="en-US" baseline="0" dirty="0" err="1" smtClean="0"/>
              <a:t>tính</a:t>
            </a:r>
            <a:r>
              <a:rPr lang="en-US" baseline="0" dirty="0" smtClean="0"/>
              <a:t> </a:t>
            </a:r>
            <a:r>
              <a:rPr lang="en-US" baseline="0" dirty="0" err="1" smtClean="0"/>
              <a:t>phục</a:t>
            </a:r>
            <a:r>
              <a:rPr lang="en-US" baseline="0" dirty="0" smtClean="0"/>
              <a:t> </a:t>
            </a:r>
            <a:r>
              <a:rPr lang="en-US" baseline="0" dirty="0" err="1" smtClean="0"/>
              <a:t>thuộc</a:t>
            </a:r>
            <a:r>
              <a:rPr lang="en-US" baseline="0" dirty="0" smtClean="0"/>
              <a:t> </a:t>
            </a:r>
            <a:r>
              <a:rPr lang="en-US" baseline="0" dirty="0" err="1" smtClean="0"/>
              <a:t>trong</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code </a:t>
            </a:r>
            <a:r>
              <a:rPr lang="en-US" baseline="0" dirty="0" err="1" smtClean="0"/>
              <a:t>được</a:t>
            </a:r>
            <a:r>
              <a:rPr lang="en-US" baseline="0" dirty="0" smtClean="0"/>
              <a:t> </a:t>
            </a:r>
            <a:r>
              <a:rPr lang="en-US" baseline="0" dirty="0" err="1" smtClean="0"/>
              <a:t>biên</a:t>
            </a:r>
            <a:r>
              <a:rPr lang="en-US" baseline="0" dirty="0" smtClean="0"/>
              <a:t> </a:t>
            </a:r>
            <a:r>
              <a:rPr lang="en-US" baseline="0" dirty="0" err="1" smtClean="0"/>
              <a:t>dịch</a:t>
            </a:r>
            <a:r>
              <a:rPr lang="en-US" baseline="0" dirty="0" smtClean="0"/>
              <a:t> </a:t>
            </a:r>
            <a:r>
              <a:rPr lang="en-US" baseline="0" dirty="0" err="1" smtClean="0"/>
              <a:t>thành</a:t>
            </a:r>
            <a:r>
              <a:rPr lang="en-US" baseline="0" dirty="0" smtClean="0"/>
              <a:t> </a:t>
            </a:r>
            <a:r>
              <a:rPr lang="en-US" baseline="0" dirty="0" err="1" smtClean="0"/>
              <a:t>bytecode</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chạy</a:t>
            </a:r>
            <a:r>
              <a:rPr lang="en-US" baseline="0" dirty="0" smtClean="0"/>
              <a:t> </a:t>
            </a:r>
            <a:r>
              <a:rPr lang="en-US" baseline="0" dirty="0" err="1" smtClean="0"/>
              <a:t>trên</a:t>
            </a:r>
            <a:r>
              <a:rPr lang="en-US" baseline="0" dirty="0" smtClean="0"/>
              <a:t> JVM (</a:t>
            </a:r>
            <a:r>
              <a:rPr lang="en-US" baseline="0" dirty="0" err="1" smtClean="0"/>
              <a:t>ko</a:t>
            </a:r>
            <a:r>
              <a:rPr lang="en-US" baseline="0" dirty="0" smtClean="0"/>
              <a:t> </a:t>
            </a:r>
            <a:r>
              <a:rPr lang="en-US" baseline="0" dirty="0" err="1" smtClean="0"/>
              <a:t>quan</a:t>
            </a:r>
            <a:r>
              <a:rPr lang="en-US" baseline="0" dirty="0" smtClean="0"/>
              <a:t> </a:t>
            </a:r>
            <a:r>
              <a:rPr lang="en-US" baseline="0" dirty="0" err="1" smtClean="0"/>
              <a:t>tâm</a:t>
            </a:r>
            <a:r>
              <a:rPr lang="en-US" baseline="0" dirty="0" smtClean="0"/>
              <a:t> </a:t>
            </a:r>
            <a:r>
              <a:rPr lang="en-US" baseline="0" dirty="0" err="1" smtClean="0"/>
              <a:t>đến</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bên</a:t>
            </a:r>
            <a:r>
              <a:rPr lang="en-US" baseline="0" dirty="0" smtClean="0"/>
              <a:t> </a:t>
            </a:r>
            <a:r>
              <a:rPr lang="en-US" baseline="0" dirty="0" err="1" smtClean="0"/>
              <a:t>dưới</a:t>
            </a:r>
            <a:r>
              <a:rPr lang="en-US" baseline="0" dirty="0" smtClean="0"/>
              <a:t> </a:t>
            </a:r>
            <a:r>
              <a:rPr lang="en-US" baseline="0" dirty="0" err="1" smtClean="0"/>
              <a:t>của</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là</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phổ</a:t>
            </a:r>
            <a:r>
              <a:rPr lang="en-US" baseline="0" dirty="0" smtClean="0"/>
              <a:t> </a:t>
            </a:r>
            <a:r>
              <a:rPr lang="en-US" baseline="0" dirty="0" err="1" smtClean="0"/>
              <a:t>nhiều</a:t>
            </a:r>
            <a:r>
              <a:rPr lang="en-US" baseline="0" dirty="0" smtClean="0"/>
              <a:t> </a:t>
            </a:r>
            <a:r>
              <a:rPr lang="en-US" baseline="0" dirty="0" err="1" smtClean="0"/>
              <a:t>nhất</a:t>
            </a:r>
            <a:r>
              <a:rPr lang="en-US" baseline="0" dirty="0" smtClean="0"/>
              <a:t> (2015): web client-server(9 </a:t>
            </a:r>
            <a:r>
              <a:rPr lang="en-US" baseline="0" dirty="0" err="1" smtClean="0"/>
              <a:t>triệu</a:t>
            </a:r>
            <a:r>
              <a:rPr lang="en-US" baseline="0" dirty="0" smtClean="0"/>
              <a:t> </a:t>
            </a:r>
            <a:r>
              <a:rPr lang="en-US" baseline="0" dirty="0" err="1" smtClean="0"/>
              <a:t>người</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ban </a:t>
            </a:r>
            <a:r>
              <a:rPr lang="en-US" baseline="0" dirty="0" err="1" smtClean="0"/>
              <a:t>đầu</a:t>
            </a:r>
            <a:r>
              <a:rPr lang="en-US" baseline="0" dirty="0" smtClean="0"/>
              <a:t> </a:t>
            </a:r>
            <a:r>
              <a:rPr lang="en-US" baseline="0" dirty="0" err="1" smtClean="0"/>
              <a:t>được</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bởi</a:t>
            </a:r>
            <a:r>
              <a:rPr lang="en-US" baseline="0" dirty="0" smtClean="0"/>
              <a:t> James </a:t>
            </a:r>
            <a:r>
              <a:rPr lang="en-US" baseline="0" dirty="0" err="1" smtClean="0"/>
              <a:t>Rosling</a:t>
            </a:r>
            <a:r>
              <a:rPr lang="en-US" baseline="0" dirty="0" smtClean="0"/>
              <a:t> </a:t>
            </a:r>
            <a:r>
              <a:rPr lang="en-US" baseline="0" dirty="0" err="1" smtClean="0"/>
              <a:t>tại</a:t>
            </a:r>
            <a:r>
              <a:rPr lang="en-US" baseline="0" dirty="0" smtClean="0"/>
              <a:t> Sun </a:t>
            </a:r>
            <a:r>
              <a:rPr lang="en-US" baseline="0" dirty="0" err="1" smtClean="0"/>
              <a:t>MicroSystems</a:t>
            </a:r>
            <a:r>
              <a:rPr lang="en-US" baseline="0" dirty="0" smtClean="0"/>
              <a:t> (</a:t>
            </a:r>
            <a:r>
              <a:rPr lang="en-US" baseline="0" dirty="0" err="1" smtClean="0"/>
              <a:t>xác</a:t>
            </a:r>
            <a:r>
              <a:rPr lang="en-US" baseline="0" dirty="0" smtClean="0"/>
              <a:t> </a:t>
            </a:r>
            <a:r>
              <a:rPr lang="en-US" baseline="0" dirty="0" err="1" smtClean="0"/>
              <a:t>nhập</a:t>
            </a:r>
            <a:r>
              <a:rPr lang="en-US" baseline="0" dirty="0" smtClean="0"/>
              <a:t> </a:t>
            </a:r>
            <a:r>
              <a:rPr lang="en-US" baseline="0" dirty="0" err="1" smtClean="0"/>
              <a:t>với</a:t>
            </a:r>
            <a:r>
              <a:rPr lang="en-US" baseline="0" dirty="0" smtClean="0"/>
              <a:t> Oracle); </a:t>
            </a:r>
            <a:r>
              <a:rPr lang="en-US" baseline="0" dirty="0" err="1" smtClean="0"/>
              <a:t>phát</a:t>
            </a:r>
            <a:r>
              <a:rPr lang="en-US" baseline="0" dirty="0" smtClean="0"/>
              <a:t> </a:t>
            </a:r>
            <a:r>
              <a:rPr lang="en-US" baseline="0" dirty="0" err="1" smtClean="0"/>
              <a:t>biểu</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C, C++ </a:t>
            </a:r>
            <a:r>
              <a:rPr lang="en-US" baseline="0" dirty="0" err="1" smtClean="0"/>
              <a:t>nhưng</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nhiều</a:t>
            </a:r>
            <a:r>
              <a:rPr lang="en-US" baseline="0" dirty="0" smtClean="0"/>
              <a:t> </a:t>
            </a:r>
            <a:r>
              <a:rPr lang="en-US" baseline="0" dirty="0" err="1" smtClean="0"/>
              <a:t>tính</a:t>
            </a:r>
            <a:r>
              <a:rPr lang="en-US" baseline="0" dirty="0" smtClean="0"/>
              <a:t> </a:t>
            </a:r>
            <a:r>
              <a:rPr lang="en-US" baseline="0" dirty="0" err="1" smtClean="0"/>
              <a:t>năng</a:t>
            </a:r>
            <a:r>
              <a:rPr lang="en-US" baseline="0" dirty="0" smtClean="0"/>
              <a:t> </a:t>
            </a:r>
            <a:r>
              <a:rPr lang="en-US" baseline="0" dirty="0" err="1" smtClean="0"/>
              <a:t>cấp</a:t>
            </a:r>
            <a:r>
              <a:rPr lang="en-US" baseline="0" dirty="0" smtClean="0"/>
              <a:t> </a:t>
            </a:r>
            <a:r>
              <a:rPr lang="en-US" baseline="0" dirty="0" err="1" smtClean="0"/>
              <a:t>thấp</a:t>
            </a:r>
            <a:r>
              <a:rPr lang="en-US" baseline="0" dirty="0" smtClean="0"/>
              <a:t>; </a:t>
            </a:r>
          </a:p>
          <a:p>
            <a:r>
              <a:rPr lang="en-US" baseline="0" dirty="0" smtClean="0"/>
              <a:t>C++: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HĐT </a:t>
            </a:r>
            <a:r>
              <a:rPr lang="en-US" baseline="0" dirty="0" err="1" smtClean="0"/>
              <a:t>và</a:t>
            </a:r>
            <a:r>
              <a:rPr lang="en-US" baseline="0" dirty="0" smtClean="0"/>
              <a:t> generic (Chung, </a:t>
            </a:r>
            <a:r>
              <a:rPr lang="en-US" baseline="0" dirty="0" err="1" smtClean="0"/>
              <a:t>tạo</a:t>
            </a:r>
            <a:r>
              <a:rPr lang="en-US" baseline="0" dirty="0" smtClean="0"/>
              <a:t> </a:t>
            </a:r>
            <a:r>
              <a:rPr lang="en-US" baseline="0" dirty="0" err="1" smtClean="0"/>
              <a:t>phong</a:t>
            </a:r>
            <a:r>
              <a:rPr lang="en-US" baseline="0" dirty="0" smtClean="0"/>
              <a:t> </a:t>
            </a:r>
            <a:r>
              <a:rPr lang="en-US" baseline="0" dirty="0" err="1" smtClean="0"/>
              <a:t>cách</a:t>
            </a:r>
            <a:r>
              <a:rPr lang="en-US" baseline="0" dirty="0" smtClean="0"/>
              <a:t> </a:t>
            </a:r>
            <a:r>
              <a:rPr lang="en-US" baseline="0" dirty="0" err="1" smtClean="0"/>
              <a:t>trước</a:t>
            </a:r>
            <a:r>
              <a:rPr lang="en-US" baseline="0" dirty="0" smtClean="0"/>
              <a:t> </a:t>
            </a:r>
            <a:r>
              <a:rPr lang="en-US" baseline="0" dirty="0" err="1" smtClean="0"/>
              <a:t>và</a:t>
            </a:r>
            <a:r>
              <a:rPr lang="en-US" baseline="0" dirty="0" smtClean="0"/>
              <a:t> </a:t>
            </a:r>
            <a:r>
              <a:rPr lang="en-US" baseline="0" dirty="0" err="1" smtClean="0"/>
              <a:t>hiện</a:t>
            </a:r>
            <a:r>
              <a:rPr lang="en-US" baseline="0" dirty="0" smtClean="0"/>
              <a:t> </a:t>
            </a:r>
            <a:r>
              <a:rPr lang="en-US" baseline="0" dirty="0" err="1" smtClean="0"/>
              <a:t>thực</a:t>
            </a:r>
            <a:r>
              <a:rPr lang="en-US" baseline="0" dirty="0" smtClean="0"/>
              <a:t> </a:t>
            </a:r>
            <a:r>
              <a:rPr lang="en-US" baseline="0" dirty="0" err="1" smtClean="0"/>
              <a:t>phía</a:t>
            </a:r>
            <a:r>
              <a:rPr lang="en-US" baseline="0" dirty="0" smtClean="0"/>
              <a:t> </a:t>
            </a:r>
            <a:r>
              <a:rPr lang="en-US" baseline="0" dirty="0" err="1" smtClean="0"/>
              <a:t>sau</a:t>
            </a:r>
            <a:r>
              <a:rPr lang="en-US" baseline="0" dirty="0" smtClean="0"/>
              <a:t> </a:t>
            </a:r>
            <a:r>
              <a:rPr lang="en-US" baseline="0" dirty="0" err="1" smtClean="0"/>
              <a:t>lúc</a:t>
            </a:r>
            <a:r>
              <a:rPr lang="en-US" baseline="0" dirty="0" smtClean="0"/>
              <a:t> </a:t>
            </a:r>
            <a:r>
              <a:rPr lang="en-US" baseline="0" dirty="0" err="1" smtClean="0"/>
              <a:t>cần</a:t>
            </a:r>
            <a:r>
              <a:rPr lang="en-US" baseline="0" dirty="0" smtClean="0"/>
              <a:t> </a:t>
            </a:r>
            <a:r>
              <a:rPr lang="en-US" baseline="0" dirty="0" err="1" smtClean="0"/>
              <a:t>như</a:t>
            </a:r>
            <a:r>
              <a:rPr lang="en-US" baseline="0" dirty="0" smtClean="0"/>
              <a:t> </a:t>
            </a:r>
            <a:r>
              <a:rPr lang="en-US" baseline="0" dirty="0" err="1" smtClean="0"/>
              <a:t>funtion</a:t>
            </a:r>
            <a:r>
              <a:rPr lang="en-US" baseline="0" dirty="0" smtClean="0"/>
              <a:t> or prototype </a:t>
            </a:r>
            <a:r>
              <a:rPr lang="en-US" baseline="0" dirty="0" err="1" smtClean="0"/>
              <a:t>giúp</a:t>
            </a:r>
            <a:r>
              <a:rPr lang="en-US" baseline="0" dirty="0" smtClean="0"/>
              <a:t> </a:t>
            </a:r>
            <a:r>
              <a:rPr lang="en-US" baseline="0" dirty="0" err="1" smtClean="0"/>
              <a:t>tránh</a:t>
            </a:r>
            <a:r>
              <a:rPr lang="en-US" baseline="0" dirty="0" smtClean="0"/>
              <a:t> </a:t>
            </a:r>
            <a:r>
              <a:rPr lang="en-US" baseline="0" dirty="0" err="1" smtClean="0"/>
              <a:t>trùng</a:t>
            </a:r>
            <a:r>
              <a:rPr lang="en-US" baseline="0" dirty="0" smtClean="0"/>
              <a:t> </a:t>
            </a:r>
            <a:r>
              <a:rPr lang="en-US" baseline="0" dirty="0" err="1" smtClean="0"/>
              <a:t>lấp</a:t>
            </a:r>
            <a:r>
              <a:rPr lang="en-US" baseline="0" dirty="0" smtClean="0"/>
              <a:t>, </a:t>
            </a:r>
            <a:r>
              <a:rPr lang="en-US" baseline="0" dirty="0" err="1" smtClean="0"/>
              <a:t>được</a:t>
            </a:r>
            <a:r>
              <a:rPr lang="en-US" baseline="0" dirty="0" smtClean="0"/>
              <a:t> </a:t>
            </a:r>
            <a:r>
              <a:rPr lang="en-US" baseline="0" dirty="0" err="1" smtClean="0"/>
              <a:t>khởi</a:t>
            </a:r>
            <a:r>
              <a:rPr lang="en-US" baseline="0" dirty="0" smtClean="0"/>
              <a:t> </a:t>
            </a:r>
            <a:r>
              <a:rPr lang="en-US" baseline="0" dirty="0" err="1" smtClean="0"/>
              <a:t>sướng</a:t>
            </a:r>
            <a:r>
              <a:rPr lang="en-US" baseline="0" dirty="0" smtClean="0"/>
              <a:t> </a:t>
            </a:r>
            <a:r>
              <a:rPr lang="en-US" baseline="0" dirty="0" err="1" smtClean="0"/>
              <a:t>bởi</a:t>
            </a:r>
            <a:r>
              <a:rPr lang="en-US" baseline="0" dirty="0" smtClean="0"/>
              <a:t> </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tooltip="David Musser"/>
              </a:rPr>
              <a:t>David Musser</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6" tooltip="Alexander Stepanov"/>
              </a:rPr>
              <a:t>Alexander </a:t>
            </a:r>
            <a:r>
              <a:rPr lang="en-US" sz="1200" b="0" i="0" u="none" strike="noStrike" kern="1200" dirty="0" err="1" smtClean="0">
                <a:solidFill>
                  <a:schemeClr val="tx1"/>
                </a:solidFill>
                <a:effectLst/>
                <a:latin typeface="+mn-lt"/>
                <a:ea typeface="+mn-ea"/>
                <a:cs typeface="+mn-cs"/>
                <a:hlinkClick r:id="rId6" tooltip="Alexander Stepanov"/>
              </a:rPr>
              <a:t>Stepanov</a:t>
            </a:r>
            <a:r>
              <a:rPr lang="en-US" baseline="0" dirty="0" smtClean="0"/>
              <a:t>); </a:t>
            </a:r>
            <a:r>
              <a:rPr lang="en-US" baseline="0" dirty="0" err="1" smtClean="0"/>
              <a:t>được</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hướng</a:t>
            </a:r>
            <a:r>
              <a:rPr lang="en-US" baseline="0" dirty="0" smtClean="0"/>
              <a:t> </a:t>
            </a:r>
            <a:r>
              <a:rPr lang="en-US" baseline="0" dirty="0" err="1" smtClean="0"/>
              <a:t>đến</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nhúng</a:t>
            </a:r>
            <a:r>
              <a:rPr lang="en-US" baseline="0" dirty="0" smtClean="0"/>
              <a:t> </a:t>
            </a:r>
            <a:r>
              <a:rPr lang="en-US" baseline="0" dirty="0" err="1" smtClean="0"/>
              <a:t>và</a:t>
            </a:r>
            <a:r>
              <a:rPr lang="en-US" baseline="0" dirty="0" smtClean="0"/>
              <a:t> </a:t>
            </a:r>
            <a:r>
              <a:rPr lang="en-US" baseline="0" dirty="0" err="1" smtClean="0"/>
              <a:t>nhân</a:t>
            </a:r>
            <a:r>
              <a:rPr lang="en-US" baseline="0" dirty="0" smtClean="0"/>
              <a:t> </a:t>
            </a:r>
            <a:r>
              <a:rPr lang="en-US" baseline="0" dirty="0" err="1" smtClean="0"/>
              <a:t>hệ</a:t>
            </a:r>
            <a:r>
              <a:rPr lang="en-US" baseline="0" dirty="0" smtClean="0"/>
              <a:t> </a:t>
            </a:r>
            <a:r>
              <a:rPr lang="en-US" baseline="0" dirty="0" err="1" smtClean="0"/>
              <a:t>điều</a:t>
            </a:r>
            <a:r>
              <a:rPr lang="en-US" baseline="0" dirty="0" smtClean="0"/>
              <a:t> </a:t>
            </a:r>
            <a:r>
              <a:rPr lang="en-US" baseline="0" dirty="0" err="1" smtClean="0"/>
              <a:t>hành</a:t>
            </a:r>
            <a:r>
              <a:rPr lang="en-US" baseline="0" dirty="0" smtClean="0"/>
              <a:t>);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tạo</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desktop, server(</a:t>
            </a:r>
            <a:r>
              <a:rPr lang="en-US" baseline="0" dirty="0" err="1" smtClean="0"/>
              <a:t>thương</a:t>
            </a:r>
            <a:r>
              <a:rPr lang="en-US" baseline="0" dirty="0" smtClean="0"/>
              <a:t> </a:t>
            </a:r>
            <a:r>
              <a:rPr lang="en-US" baseline="0" dirty="0" err="1" smtClean="0"/>
              <a:t>mại</a:t>
            </a:r>
            <a:r>
              <a:rPr lang="en-US" baseline="0" dirty="0" smtClean="0"/>
              <a:t> </a:t>
            </a:r>
            <a:r>
              <a:rPr lang="en-US" baseline="0" dirty="0" err="1" smtClean="0"/>
              <a:t>điện</a:t>
            </a:r>
            <a:r>
              <a:rPr lang="en-US" baseline="0" dirty="0" smtClean="0"/>
              <a:t> </a:t>
            </a:r>
            <a:r>
              <a:rPr lang="en-US" baseline="0" dirty="0" err="1" smtClean="0"/>
              <a:t>tử</a:t>
            </a:r>
            <a:r>
              <a:rPr lang="en-US" baseline="0" dirty="0" smtClean="0"/>
              <a:t>, web search, </a:t>
            </a:r>
            <a:r>
              <a:rPr lang="en-US" baseline="0" dirty="0" err="1" smtClean="0"/>
              <a:t>sql</a:t>
            </a:r>
            <a:r>
              <a:rPr lang="en-US" baseline="0" dirty="0" smtClean="0"/>
              <a:t>), </a:t>
            </a:r>
            <a:r>
              <a:rPr lang="en-US" baseline="0" dirty="0" err="1" smtClean="0"/>
              <a:t>các</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giải</a:t>
            </a:r>
            <a:r>
              <a:rPr lang="en-US" baseline="0" dirty="0" smtClean="0"/>
              <a:t> </a:t>
            </a:r>
            <a:r>
              <a:rPr lang="en-US" baseline="0" dirty="0" err="1" smtClean="0"/>
              <a:t>trí</a:t>
            </a:r>
            <a:r>
              <a:rPr lang="en-US" baseline="0" dirty="0" smtClean="0"/>
              <a:t>,…; </a:t>
            </a:r>
          </a:p>
          <a:p>
            <a:r>
              <a:rPr lang="en-US" baseline="0" dirty="0" smtClean="0"/>
              <a:t>Cobol: </a:t>
            </a:r>
            <a:r>
              <a:rPr lang="en-US" baseline="0" dirty="0" err="1" smtClean="0"/>
              <a:t>được</a:t>
            </a:r>
            <a:r>
              <a:rPr lang="en-US" baseline="0" dirty="0" smtClean="0"/>
              <a:t> </a:t>
            </a:r>
            <a:r>
              <a:rPr lang="en-US" baseline="0" dirty="0" err="1" smtClean="0"/>
              <a:t>dùng</a:t>
            </a:r>
            <a:r>
              <a:rPr lang="en-US" baseline="0" dirty="0" smtClean="0"/>
              <a:t> </a:t>
            </a:r>
            <a:r>
              <a:rPr lang="en-US" baseline="0" dirty="0" err="1" smtClean="0"/>
              <a:t>cho</a:t>
            </a:r>
            <a:r>
              <a:rPr lang="en-US" baseline="0" dirty="0" smtClean="0"/>
              <a:t> </a:t>
            </a:r>
            <a:r>
              <a:rPr lang="en-US" baseline="0" dirty="0" err="1" smtClean="0"/>
              <a:t>các</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thương</a:t>
            </a:r>
            <a:r>
              <a:rPr lang="en-US" baseline="0" dirty="0" smtClean="0"/>
              <a:t> </a:t>
            </a:r>
            <a:r>
              <a:rPr lang="en-US" baseline="0" dirty="0" err="1" smtClean="0"/>
              <a:t>mại</a:t>
            </a:r>
            <a:r>
              <a:rPr lang="en-US" baseline="0" dirty="0" smtClean="0"/>
              <a:t>; 2002 </a:t>
            </a:r>
            <a:r>
              <a:rPr lang="en-US" baseline="0" dirty="0" err="1" smtClean="0"/>
              <a:t>mang</a:t>
            </a:r>
            <a:r>
              <a:rPr lang="en-US" baseline="0" dirty="0" smtClean="0"/>
              <a:t> </a:t>
            </a:r>
            <a:r>
              <a:rPr lang="en-US" baseline="0" dirty="0" err="1" smtClean="0"/>
              <a:t>tính</a:t>
            </a:r>
            <a:r>
              <a:rPr lang="en-US" baseline="0" dirty="0" smtClean="0"/>
              <a:t> </a:t>
            </a:r>
            <a:r>
              <a:rPr lang="en-US" baseline="0" dirty="0" err="1" smtClean="0"/>
              <a:t>hướng</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sz="1200" b="0" i="0" kern="1200" dirty="0" smtClean="0">
                <a:solidFill>
                  <a:schemeClr val="tx1"/>
                </a:solidFill>
                <a:effectLst/>
                <a:latin typeface="+mn-lt"/>
                <a:ea typeface="+mn-ea"/>
                <a:cs typeface="+mn-cs"/>
              </a:rPr>
              <a:t>designed in 1959 by the </a:t>
            </a:r>
            <a:r>
              <a:rPr lang="en-US" sz="1200" b="0" i="0" u="none" strike="noStrike" kern="1200" dirty="0" smtClean="0">
                <a:solidFill>
                  <a:schemeClr val="tx1"/>
                </a:solidFill>
                <a:effectLst/>
                <a:latin typeface="+mn-lt"/>
                <a:ea typeface="+mn-ea"/>
                <a:cs typeface="+mn-cs"/>
                <a:hlinkClick r:id="rId7" tooltip="Conference on Data Systems Languages"/>
              </a:rPr>
              <a:t>Conference on Data Systems Languages</a:t>
            </a:r>
            <a:r>
              <a:rPr lang="en-US" sz="1200" b="0" i="0" kern="1200" dirty="0" smtClean="0">
                <a:solidFill>
                  <a:schemeClr val="tx1"/>
                </a:solidFill>
                <a:effectLst/>
                <a:latin typeface="+mn-lt"/>
                <a:ea typeface="+mn-ea"/>
                <a:cs typeface="+mn-cs"/>
              </a:rPr>
              <a:t> (CODASYL);</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based on previous programming language design work by </a:t>
            </a:r>
            <a:r>
              <a:rPr lang="en-US" sz="1200" b="0" i="0" u="none" strike="noStrike" kern="1200" dirty="0" smtClean="0">
                <a:solidFill>
                  <a:schemeClr val="tx1"/>
                </a:solidFill>
                <a:effectLst/>
                <a:latin typeface="+mn-lt"/>
                <a:ea typeface="+mn-ea"/>
                <a:cs typeface="+mn-cs"/>
                <a:hlinkClick r:id="rId8" tooltip="Grace Hopper"/>
              </a:rPr>
              <a:t>Grace Hopper</a:t>
            </a:r>
            <a:r>
              <a:rPr lang="en-US" sz="1200" b="0" i="0" kern="1200" dirty="0" smtClean="0">
                <a:solidFill>
                  <a:schemeClr val="tx1"/>
                </a:solidFill>
                <a:effectLst/>
                <a:latin typeface="+mn-lt"/>
                <a:ea typeface="+mn-ea"/>
                <a:cs typeface="+mn-cs"/>
              </a:rPr>
              <a:t>, commonly referred to as "the (grand)mother of COBOL; It was created as part of a </a:t>
            </a:r>
            <a:r>
              <a:rPr lang="en-US" sz="1200" b="1" i="0" u="none" strike="noStrike" kern="1200" dirty="0" smtClean="0">
                <a:solidFill>
                  <a:schemeClr val="tx1"/>
                </a:solidFill>
                <a:effectLst/>
                <a:latin typeface="+mn-lt"/>
                <a:ea typeface="+mn-ea"/>
                <a:cs typeface="+mn-cs"/>
                <a:hlinkClick r:id="rId9" tooltip="US Department of Defense"/>
              </a:rPr>
              <a:t>US Department of Defense</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effort to create a </a:t>
            </a:r>
            <a:r>
              <a:rPr lang="en-US" sz="1200" b="0" i="0" u="none" strike="noStrike" kern="1200" dirty="0" err="1" smtClean="0">
                <a:solidFill>
                  <a:schemeClr val="tx1"/>
                </a:solidFill>
                <a:effectLst/>
                <a:latin typeface="+mn-lt"/>
                <a:ea typeface="+mn-ea"/>
                <a:cs typeface="+mn-cs"/>
                <a:hlinkClick r:id="rId10" tooltip="Software portability"/>
              </a:rPr>
              <a:t>portable</a:t>
            </a:r>
            <a:r>
              <a:rPr lang="en-US" sz="1200" b="0" i="0" kern="1200" dirty="0" err="1"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rogramming</a:t>
            </a:r>
            <a:r>
              <a:rPr lang="en-US" sz="1200" b="0" i="0" kern="1200" dirty="0" smtClean="0">
                <a:solidFill>
                  <a:schemeClr val="tx1"/>
                </a:solidFill>
                <a:effectLst/>
                <a:latin typeface="+mn-lt"/>
                <a:ea typeface="+mn-ea"/>
                <a:cs typeface="+mn-cs"/>
              </a:rPr>
              <a:t> language for </a:t>
            </a:r>
            <a:r>
              <a:rPr lang="en-US" sz="1200" b="1" i="0" kern="1200" dirty="0" smtClean="0">
                <a:solidFill>
                  <a:schemeClr val="tx1"/>
                </a:solidFill>
                <a:effectLst/>
                <a:latin typeface="+mn-lt"/>
                <a:ea typeface="+mn-ea"/>
                <a:cs typeface="+mn-cs"/>
              </a:rPr>
              <a:t>data processing</a:t>
            </a:r>
            <a:endParaRPr lang="en-US" b="1" baseline="0" dirty="0" smtClean="0"/>
          </a:p>
          <a:p>
            <a:r>
              <a:rPr lang="en-US" baseline="0" dirty="0" smtClean="0"/>
              <a:t>C</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C++:</a:t>
            </a:r>
            <a:r>
              <a:rPr lang="en-US" baseline="0" dirty="0" smtClean="0"/>
              <a:t> </a:t>
            </a:r>
            <a:r>
              <a:rPr lang="en-US" baseline="0" dirty="0" err="1" smtClean="0"/>
              <a:t>được</a:t>
            </a:r>
            <a:r>
              <a:rPr lang="en-US" baseline="0" dirty="0" smtClean="0"/>
              <a:t> </a:t>
            </a:r>
            <a:r>
              <a:rPr lang="en-US" baseline="0" dirty="0" err="1" smtClean="0"/>
              <a:t>tiêu</a:t>
            </a:r>
            <a:r>
              <a:rPr lang="en-US" baseline="0" dirty="0" smtClean="0"/>
              <a:t> </a:t>
            </a:r>
            <a:r>
              <a:rPr lang="en-US" baseline="0" dirty="0" err="1" smtClean="0"/>
              <a:t>chuẩn</a:t>
            </a:r>
            <a:r>
              <a:rPr lang="en-US" baseline="0" dirty="0" smtClean="0"/>
              <a:t> </a:t>
            </a:r>
            <a:r>
              <a:rPr lang="en-US" baseline="0" dirty="0" err="1" smtClean="0"/>
              <a:t>hóa</a:t>
            </a:r>
            <a:r>
              <a:rPr lang="en-US" baseline="0" dirty="0" smtClean="0"/>
              <a:t> </a:t>
            </a:r>
            <a:r>
              <a:rPr lang="en-US" baseline="0" dirty="0" err="1" smtClean="0"/>
              <a:t>vào</a:t>
            </a:r>
            <a:r>
              <a:rPr lang="en-US" baseline="0" dirty="0" smtClean="0"/>
              <a:t> </a:t>
            </a:r>
            <a:r>
              <a:rPr lang="en-US" baseline="0" dirty="0" err="1" smtClean="0"/>
              <a:t>năm</a:t>
            </a:r>
            <a:r>
              <a:rPr lang="en-US" baseline="0" dirty="0" smtClean="0"/>
              <a:t> 1998, </a:t>
            </a:r>
            <a:r>
              <a:rPr lang="en-US" baseline="0" dirty="0" err="1" smtClean="0"/>
              <a:t>có</a:t>
            </a:r>
            <a:r>
              <a:rPr lang="en-US" baseline="0" dirty="0" smtClean="0"/>
              <a:t> </a:t>
            </a:r>
            <a:r>
              <a:rPr lang="en-US" baseline="0" dirty="0" err="1" smtClean="0"/>
              <a:t>thêm</a:t>
            </a:r>
            <a:r>
              <a:rPr lang="en-US" baseline="0" dirty="0" smtClean="0"/>
              <a:t> </a:t>
            </a:r>
            <a:r>
              <a:rPr lang="en-US" baseline="0" dirty="0" err="1" smtClean="0"/>
              <a:t>nhiều</a:t>
            </a:r>
            <a:r>
              <a:rPr lang="en-US" baseline="0" dirty="0" smtClean="0"/>
              <a:t> </a:t>
            </a:r>
            <a:r>
              <a:rPr lang="en-US" baseline="0" dirty="0" err="1" smtClean="0"/>
              <a:t>đặc</a:t>
            </a:r>
            <a:r>
              <a:rPr lang="en-US" baseline="0" dirty="0" smtClean="0"/>
              <a:t> </a:t>
            </a:r>
            <a:r>
              <a:rPr lang="en-US" baseline="0" dirty="0" err="1" smtClean="0"/>
              <a:t>tính</a:t>
            </a:r>
            <a:r>
              <a:rPr lang="en-US" baseline="0" dirty="0" smtClean="0"/>
              <a:t> </a:t>
            </a:r>
            <a:r>
              <a:rPr lang="en-US" baseline="0" dirty="0" err="1" smtClean="0"/>
              <a:t>mới</a:t>
            </a:r>
            <a:r>
              <a:rPr lang="en-US" baseline="0" dirty="0" smtClean="0"/>
              <a:t> </a:t>
            </a:r>
            <a:r>
              <a:rPr lang="en-US" baseline="0" dirty="0" err="1" smtClean="0"/>
              <a:t>và</a:t>
            </a:r>
            <a:r>
              <a:rPr lang="en-US" baseline="0" dirty="0" smtClean="0"/>
              <a:t> </a:t>
            </a:r>
            <a:r>
              <a:rPr lang="en-US" baseline="0" dirty="0" err="1" smtClean="0"/>
              <a:t>và</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chuẩn</a:t>
            </a:r>
            <a:r>
              <a:rPr lang="en-US" baseline="0" dirty="0" smtClean="0"/>
              <a:t>; </a:t>
            </a:r>
            <a:r>
              <a:rPr lang="en-US" baseline="0" dirty="0" err="1" smtClean="0"/>
              <a:t>được</a:t>
            </a:r>
            <a:r>
              <a:rPr lang="en-US" baseline="0" dirty="0" smtClean="0"/>
              <a:t> </a:t>
            </a:r>
            <a:r>
              <a:rPr lang="en-US" baseline="0" dirty="0" err="1" smtClean="0"/>
              <a:t>Bjarne</a:t>
            </a:r>
            <a:r>
              <a:rPr lang="en-US" baseline="0" dirty="0" smtClean="0"/>
              <a:t> </a:t>
            </a:r>
            <a:r>
              <a:rPr lang="en-US" baseline="0" dirty="0" err="1" smtClean="0"/>
              <a:t>Stroustrup</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tại</a:t>
            </a:r>
            <a:r>
              <a:rPr lang="en-US" baseline="0" dirty="0" smtClean="0"/>
              <a:t> </a:t>
            </a:r>
            <a:r>
              <a:rPr lang="en-US" baseline="0" dirty="0" err="1" smtClean="0"/>
              <a:t>BellLab</a:t>
            </a:r>
            <a:r>
              <a:rPr lang="en-US" baseline="0" dirty="0" smtClean="0"/>
              <a:t> </a:t>
            </a:r>
            <a:r>
              <a:rPr lang="en-US" baseline="0" dirty="0" err="1" smtClean="0"/>
              <a:t>từ</a:t>
            </a:r>
            <a:r>
              <a:rPr lang="en-US" baseline="0" dirty="0" smtClean="0"/>
              <a:t> </a:t>
            </a:r>
            <a:r>
              <a:rPr lang="en-US" baseline="0" dirty="0" err="1" smtClean="0"/>
              <a:t>năm</a:t>
            </a:r>
            <a:r>
              <a:rPr lang="en-US" baseline="0" dirty="0" smtClean="0"/>
              <a:t> 1979</a:t>
            </a:r>
            <a:endParaRPr lang="en-US" dirty="0" smtClean="0"/>
          </a:p>
          <a:p>
            <a:pPr lvl="1"/>
            <a:r>
              <a:rPr lang="en-US" dirty="0" err="1" smtClean="0"/>
              <a:t>Ngôn</a:t>
            </a:r>
            <a:r>
              <a:rPr lang="en-US" dirty="0" smtClean="0"/>
              <a:t> </a:t>
            </a:r>
            <a:r>
              <a:rPr lang="en-US" dirty="0" err="1" smtClean="0"/>
              <a:t>ngữ</a:t>
            </a:r>
            <a:r>
              <a:rPr lang="en-US" dirty="0" smtClean="0"/>
              <a:t> </a:t>
            </a:r>
            <a:r>
              <a:rPr lang="en-US" dirty="0" err="1" smtClean="0"/>
              <a:t>lai</a:t>
            </a:r>
            <a:endParaRPr lang="en-US" dirty="0" smtClean="0"/>
          </a:p>
          <a:p>
            <a:pPr lvl="2"/>
            <a:r>
              <a:rPr lang="en-US" sz="2800" dirty="0" smtClean="0"/>
              <a:t>C-like style</a:t>
            </a:r>
          </a:p>
          <a:p>
            <a:pPr lvl="2"/>
            <a:r>
              <a:rPr lang="en-US" sz="2800" dirty="0" smtClean="0"/>
              <a:t>Object-oriented style</a:t>
            </a:r>
          </a:p>
          <a:p>
            <a:pPr lvl="2"/>
            <a:r>
              <a:rPr lang="en-US" sz="2800" dirty="0" smtClean="0"/>
              <a:t>Both</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lnSpc>
                <a:spcPct val="120000"/>
              </a:lnSpc>
            </a:pPr>
            <a:r>
              <a:rPr lang="en-US" dirty="0" smtClean="0"/>
              <a:t>C </a:t>
            </a:r>
            <a:r>
              <a:rPr lang="en-US" dirty="0" err="1" smtClean="0"/>
              <a:t>là</a:t>
            </a:r>
            <a:r>
              <a:rPr lang="en-US" dirty="0" smtClean="0"/>
              <a:t> </a:t>
            </a:r>
            <a:r>
              <a:rPr lang="en-US" i="1" dirty="0" smtClean="0">
                <a:solidFill>
                  <a:srgbClr val="0000FF"/>
                </a:solidFill>
              </a:rPr>
              <a:t>“</a:t>
            </a:r>
            <a:r>
              <a:rPr lang="en-US" i="1" dirty="0" err="1" smtClean="0">
                <a:solidFill>
                  <a:srgbClr val="0000FF"/>
                </a:solidFill>
              </a:rPr>
              <a:t>một</a:t>
            </a:r>
            <a:r>
              <a:rPr lang="en-US" i="1" dirty="0" smtClean="0">
                <a:solidFill>
                  <a:srgbClr val="0000FF"/>
                </a:solidFill>
              </a:rPr>
              <a:t> </a:t>
            </a:r>
            <a:r>
              <a:rPr lang="en-US" i="1" dirty="0" err="1" smtClean="0">
                <a:solidFill>
                  <a:srgbClr val="0000FF"/>
                </a:solidFill>
              </a:rPr>
              <a:t>tập</a:t>
            </a:r>
            <a:r>
              <a:rPr lang="en-US" i="1" dirty="0" smtClean="0">
                <a:solidFill>
                  <a:srgbClr val="0000FF"/>
                </a:solidFill>
              </a:rPr>
              <a:t> con”</a:t>
            </a:r>
            <a:r>
              <a:rPr lang="en-US" dirty="0" smtClean="0"/>
              <a:t> </a:t>
            </a:r>
            <a:r>
              <a:rPr lang="en-US" dirty="0" err="1" smtClean="0"/>
              <a:t>của</a:t>
            </a:r>
            <a:r>
              <a:rPr lang="en-US" dirty="0" smtClean="0"/>
              <a:t> C++</a:t>
            </a:r>
          </a:p>
          <a:p>
            <a:pPr algn="just" eaLnBrk="1" hangingPunct="1">
              <a:lnSpc>
                <a:spcPct val="120000"/>
              </a:lnSpc>
            </a:pPr>
            <a:r>
              <a:rPr lang="en-US" dirty="0" err="1" smtClean="0"/>
              <a:t>Thừa</a:t>
            </a:r>
            <a:r>
              <a:rPr lang="en-US" dirty="0" smtClean="0"/>
              <a:t> </a:t>
            </a:r>
            <a:r>
              <a:rPr lang="en-US" dirty="0" err="1" smtClean="0"/>
              <a:t>hưởng</a:t>
            </a:r>
            <a:r>
              <a:rPr lang="en-US" dirty="0" smtClean="0"/>
              <a:t> </a:t>
            </a:r>
            <a:r>
              <a:rPr lang="en-US" dirty="0" err="1" smtClean="0"/>
              <a:t>những</a:t>
            </a:r>
            <a:r>
              <a:rPr lang="en-US" dirty="0" smtClean="0"/>
              <a:t> </a:t>
            </a:r>
            <a:r>
              <a:rPr lang="en-US" dirty="0" err="1" smtClean="0"/>
              <a:t>đặc</a:t>
            </a:r>
            <a:r>
              <a:rPr lang="en-US" dirty="0" smtClean="0"/>
              <a:t> </a:t>
            </a:r>
            <a:r>
              <a:rPr lang="en-US" dirty="0" err="1" smtClean="0"/>
              <a:t>điểm</a:t>
            </a:r>
            <a:r>
              <a:rPr lang="en-US" dirty="0" smtClean="0"/>
              <a:t> </a:t>
            </a:r>
            <a:r>
              <a:rPr lang="en-US" dirty="0" err="1" smtClean="0"/>
              <a:t>tốt</a:t>
            </a:r>
            <a:r>
              <a:rPr lang="en-US" dirty="0" smtClean="0"/>
              <a:t> </a:t>
            </a:r>
            <a:r>
              <a:rPr lang="en-US" dirty="0" err="1" smtClean="0"/>
              <a:t>của</a:t>
            </a:r>
            <a:r>
              <a:rPr lang="en-US" dirty="0" smtClean="0"/>
              <a:t> C</a:t>
            </a:r>
          </a:p>
          <a:p>
            <a:pPr algn="just" eaLnBrk="1" hangingPunct="1">
              <a:lnSpc>
                <a:spcPct val="120000"/>
              </a:lnSpc>
            </a:pPr>
            <a:r>
              <a:rPr lang="en-US" dirty="0" err="1" smtClean="0"/>
              <a:t>Thêm</a:t>
            </a:r>
            <a:r>
              <a:rPr lang="en-US" dirty="0" smtClean="0"/>
              <a:t> </a:t>
            </a:r>
            <a:r>
              <a:rPr lang="en-US" dirty="0" err="1" smtClean="0"/>
              <a:t>vào</a:t>
            </a:r>
            <a:r>
              <a:rPr lang="en-US" dirty="0" smtClean="0"/>
              <a:t> </a:t>
            </a:r>
            <a:r>
              <a:rPr lang="en-US" dirty="0" err="1" smtClean="0"/>
              <a:t>một</a:t>
            </a:r>
            <a:r>
              <a:rPr lang="en-US" dirty="0" smtClean="0"/>
              <a:t> </a:t>
            </a:r>
            <a:r>
              <a:rPr lang="en-US" dirty="0" err="1" smtClean="0"/>
              <a:t>số</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mới</a:t>
            </a:r>
            <a:r>
              <a:rPr lang="en-US" dirty="0" smtClean="0"/>
              <a:t> </a:t>
            </a:r>
            <a:r>
              <a:rPr lang="en-US" dirty="0" err="1" smtClean="0"/>
              <a:t>để</a:t>
            </a:r>
            <a:r>
              <a:rPr lang="en-US" dirty="0" smtClean="0"/>
              <a:t> </a:t>
            </a:r>
            <a:r>
              <a:rPr lang="en-US" dirty="0" err="1" smtClean="0"/>
              <a:t>nâng</a:t>
            </a:r>
            <a:r>
              <a:rPr lang="en-US" dirty="0" smtClean="0"/>
              <a:t> </a:t>
            </a:r>
            <a:r>
              <a:rPr lang="en-US" dirty="0" err="1" smtClean="0"/>
              <a:t>cao</a:t>
            </a:r>
            <a:r>
              <a:rPr lang="en-US" dirty="0" smtClean="0"/>
              <a:t> </a:t>
            </a:r>
            <a:r>
              <a:rPr lang="en-US" dirty="0" err="1" smtClean="0"/>
              <a:t>hiệu</a:t>
            </a:r>
            <a:r>
              <a:rPr lang="en-US" baseline="0" dirty="0" smtClean="0"/>
              <a:t> </a:t>
            </a:r>
            <a:r>
              <a:rPr lang="en-US" dirty="0" err="1" smtClean="0"/>
              <a:t>quả</a:t>
            </a:r>
            <a:endParaRPr lang="en-US" dirty="0" smtClean="0"/>
          </a:p>
          <a:p>
            <a:pPr algn="just" eaLnBrk="1" hangingPunct="1">
              <a:lnSpc>
                <a:spcPct val="120000"/>
              </a:lnSpc>
            </a:pPr>
            <a:r>
              <a:rPr lang="en-US" dirty="0" smtClean="0"/>
              <a:t>C </a:t>
            </a:r>
            <a:r>
              <a:rPr lang="en-US" dirty="0" err="1" smtClean="0"/>
              <a:t>chỉ</a:t>
            </a:r>
            <a:r>
              <a:rPr lang="en-US" dirty="0" smtClean="0"/>
              <a:t> </a:t>
            </a:r>
            <a:r>
              <a:rPr lang="en-US" dirty="0" err="1" smtClean="0"/>
              <a:t>hỗ</a:t>
            </a:r>
            <a:r>
              <a:rPr lang="en-US" dirty="0" smtClean="0"/>
              <a:t> </a:t>
            </a:r>
            <a:r>
              <a:rPr lang="en-US" dirty="0" err="1" smtClean="0"/>
              <a:t>trợ</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thủ</a:t>
            </a:r>
            <a:r>
              <a:rPr lang="en-US" dirty="0" smtClean="0"/>
              <a:t> </a:t>
            </a:r>
            <a:r>
              <a:rPr lang="en-US" dirty="0" err="1" smtClean="0"/>
              <a:t>tục</a:t>
            </a:r>
            <a:endParaRPr lang="en-US" dirty="0" smtClean="0"/>
          </a:p>
          <a:p>
            <a:pPr algn="just" eaLnBrk="1" hangingPunct="1">
              <a:lnSpc>
                <a:spcPct val="120000"/>
              </a:lnSpc>
            </a:pPr>
            <a:r>
              <a:rPr lang="en-US" dirty="0" smtClean="0"/>
              <a:t>C++ ~= C + LTHĐT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lnSpc>
                <a:spcPct val="120000"/>
              </a:lnSpc>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Namespace (tạm dịch là không gian tên) là một cơ chế trong C++ cho phép chúng ta phân nhóm các thực thể như class, object, function thành những nhóm riêng biệt, mỗi nhóm đó được đặt cho</a:t>
            </a:r>
            <a:endParaRPr lang="en-US" smtClean="0"/>
          </a:p>
          <a:p>
            <a:r>
              <a:rPr lang="en-US" smtClean="0"/>
              <a:t>std::cout &lt;&lt; "Hello World";</a:t>
            </a:r>
            <a:r>
              <a:rPr lang="vi-VN" smtClean="0"/>
              <a:t> một cái tên, gọi là không gian tên (namespace).</a:t>
            </a:r>
            <a:endParaRPr lang="en-US" smtClean="0"/>
          </a:p>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latin typeface="Arial" pitchFamily="34" charset="0"/>
                <a:cs typeface="Arial" pitchFamily="34" charset="0"/>
              </a:rPr>
              <a:t>cout &lt;&lt; endl;     </a:t>
            </a:r>
            <a:r>
              <a:rPr lang="en-US" smtClean="0">
                <a:solidFill>
                  <a:srgbClr val="006600"/>
                </a:solidFill>
                <a:latin typeface="Arial" pitchFamily="34" charset="0"/>
                <a:cs typeface="Arial" pitchFamily="34" charset="0"/>
              </a:rPr>
              <a:t>// print a blank line</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solidFill>
                  <a:srgbClr val="000000"/>
                </a:solidFill>
                <a:cs typeface="Courier New" pitchFamily="49" charset="0"/>
              </a:rPr>
              <a:t>Enter first integer</a:t>
            </a:r>
            <a:endParaRPr lang="en-US" smtClean="0">
              <a:solidFill>
                <a:srgbClr val="000000"/>
              </a:solidFill>
              <a:latin typeface="Courier" pitchFamily="49" charset="0"/>
              <a:cs typeface="Times New Roman" pitchFamily="18" charset="0"/>
            </a:endParaRPr>
          </a:p>
          <a:p>
            <a:r>
              <a:rPr lang="en-US" smtClean="0">
                <a:solidFill>
                  <a:srgbClr val="000000"/>
                </a:solidFill>
                <a:cs typeface="Courier New" pitchFamily="49" charset="0"/>
              </a:rPr>
              <a:t>45</a:t>
            </a:r>
            <a:endParaRPr lang="en-US" smtClean="0">
              <a:solidFill>
                <a:srgbClr val="000000"/>
              </a:solidFill>
              <a:latin typeface="Courier" pitchFamily="49" charset="0"/>
              <a:cs typeface="Times New Roman" pitchFamily="18" charset="0"/>
            </a:endParaRPr>
          </a:p>
          <a:p>
            <a:r>
              <a:rPr lang="en-US" smtClean="0">
                <a:solidFill>
                  <a:srgbClr val="000000"/>
                </a:solidFill>
                <a:cs typeface="Courier New" pitchFamily="49" charset="0"/>
              </a:rPr>
              <a:t>Enter second integer</a:t>
            </a:r>
            <a:endParaRPr lang="en-US" smtClean="0">
              <a:solidFill>
                <a:srgbClr val="000000"/>
              </a:solidFill>
              <a:latin typeface="Courier" pitchFamily="49" charset="0"/>
              <a:cs typeface="Times New Roman" pitchFamily="18" charset="0"/>
            </a:endParaRPr>
          </a:p>
          <a:p>
            <a:r>
              <a:rPr lang="en-US" smtClean="0">
                <a:solidFill>
                  <a:srgbClr val="000000"/>
                </a:solidFill>
                <a:cs typeface="Courier New" pitchFamily="49" charset="0"/>
              </a:rPr>
              <a:t>72</a:t>
            </a:r>
            <a:endParaRPr lang="en-US" smtClean="0">
              <a:solidFill>
                <a:srgbClr val="000000"/>
              </a:solidFill>
              <a:latin typeface="Courier" pitchFamily="49" charset="0"/>
              <a:cs typeface="Times New Roman" pitchFamily="18" charset="0"/>
            </a:endParaRPr>
          </a:p>
          <a:p>
            <a:r>
              <a:rPr lang="en-US" smtClean="0">
                <a:cs typeface="Times New Roman" pitchFamily="18" charset="0"/>
              </a:rPr>
              <a:t>Sum is 117</a:t>
            </a:r>
            <a:r>
              <a:rPr lang="en-US" smtClean="0"/>
              <a:t> </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Còn</a:t>
            </a:r>
            <a:r>
              <a:rPr lang="en-US" baseline="0" smtClean="0"/>
              <a:t> gọi là tham số ngầm định</a:t>
            </a:r>
            <a:endParaRPr lang="en-US" smtClean="0"/>
          </a:p>
          <a:p>
            <a:r>
              <a:rPr lang="en-US" smtClean="0"/>
              <a:t>Ưu</a:t>
            </a:r>
            <a:r>
              <a:rPr lang="en-US" baseline="0" smtClean="0"/>
              <a:t> điểm:</a:t>
            </a:r>
          </a:p>
          <a:p>
            <a:r>
              <a:rPr lang="en-US" baseline="0" smtClean="0"/>
              <a:t>   Không cần hiểu rõ ý nghĩa tất cả các tham số</a:t>
            </a:r>
          </a:p>
          <a:p>
            <a:r>
              <a:rPr lang="en-US" baseline="0" smtClean="0"/>
              <a:t>   Có thể giảm được số lượng hàm cần định nghĩa</a:t>
            </a:r>
          </a:p>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Qui tắc tái định nghĩa</a:t>
            </a:r>
            <a:r>
              <a:rPr lang="vi-VN" smtClean="0">
                <a:solidFill>
                  <a:srgbClr val="0000FF"/>
                </a:solidFill>
                <a:latin typeface="Arial" pitchFamily="34" charset="0"/>
                <a:cs typeface="Arial" pitchFamily="34" charset="0"/>
              </a:rPr>
              <a:t>:</a:t>
            </a:r>
            <a:endParaRPr lang="en-US" smtClean="0">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Các hàm </a:t>
            </a:r>
            <a:r>
              <a:rPr lang="en-US" smtClean="0">
                <a:solidFill>
                  <a:srgbClr val="FF3300"/>
                </a:solidFill>
                <a:latin typeface="Arial" pitchFamily="34" charset="0"/>
                <a:cs typeface="Arial" pitchFamily="34" charset="0"/>
              </a:rPr>
              <a:t>trùng tên </a:t>
            </a:r>
            <a:r>
              <a:rPr lang="en-US" smtClean="0">
                <a:latin typeface="Arial" pitchFamily="34" charset="0"/>
                <a:cs typeface="Arial" pitchFamily="34" charset="0"/>
              </a:rPr>
              <a:t>phải </a:t>
            </a:r>
            <a:r>
              <a:rPr lang="en-US" smtClean="0">
                <a:solidFill>
                  <a:srgbClr val="FF3300"/>
                </a:solidFill>
                <a:latin typeface="Arial" pitchFamily="34" charset="0"/>
                <a:cs typeface="Arial" pitchFamily="34" charset="0"/>
              </a:rPr>
              <a:t>khác</a:t>
            </a:r>
            <a:r>
              <a:rPr lang="en-US" smtClean="0">
                <a:latin typeface="Arial" pitchFamily="34" charset="0"/>
                <a:cs typeface="Arial" pitchFamily="34" charset="0"/>
              </a:rPr>
              <a:t> nhau về </a:t>
            </a:r>
            <a:r>
              <a:rPr lang="en-US" smtClean="0">
                <a:solidFill>
                  <a:srgbClr val="FF3300"/>
                </a:solidFill>
                <a:latin typeface="Arial" pitchFamily="34" charset="0"/>
                <a:cs typeface="Arial" pitchFamily="34" charset="0"/>
              </a:rPr>
              <a:t>tham số</a:t>
            </a:r>
            <a:r>
              <a:rPr lang="en-US" smtClean="0">
                <a:latin typeface="Arial" pitchFamily="34" charset="0"/>
                <a:cs typeface="Arial" pitchFamily="34" charset="0"/>
              </a:rPr>
              <a:t>: Số lượng, thứ tự, kiểu</a:t>
            </a:r>
          </a:p>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Qui tắc gọi hàm?</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Tìm hàm có kiểu tham số phù hợp</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Dùng phép ép kiểu tự động</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Tìm hàm gần đúng (phù hợp) nhất</a:t>
            </a:r>
            <a:endParaRPr lang="en-US"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Call by value</a:t>
            </a:r>
          </a:p>
          <a:p>
            <a:pPr lvl="1"/>
            <a:r>
              <a:rPr lang="en-US" smtClean="0"/>
              <a:t>Copy of data passed to function</a:t>
            </a:r>
          </a:p>
          <a:p>
            <a:pPr lvl="1"/>
            <a:r>
              <a:rPr lang="en-US" smtClean="0"/>
              <a:t>Changes to copy do not change original</a:t>
            </a:r>
          </a:p>
          <a:p>
            <a:pPr lvl="1"/>
            <a:r>
              <a:rPr lang="en-US" smtClean="0"/>
              <a:t>Prevent unwanted side effects</a:t>
            </a:r>
          </a:p>
          <a:p>
            <a:r>
              <a:rPr lang="en-US" smtClean="0"/>
              <a:t>Call by reference </a:t>
            </a:r>
          </a:p>
          <a:p>
            <a:pPr lvl="1"/>
            <a:r>
              <a:rPr lang="en-US" smtClean="0"/>
              <a:t>Function can directly access data</a:t>
            </a:r>
          </a:p>
          <a:p>
            <a:pPr lvl="1"/>
            <a:r>
              <a:rPr lang="en-US" smtClean="0"/>
              <a:t>Changes affect original</a:t>
            </a:r>
          </a:p>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b="1" smtClean="0">
                <a:solidFill>
                  <a:srgbClr val="006600"/>
                </a:solidFill>
                <a:latin typeface="Arial" pitchFamily="34" charset="0"/>
                <a:cs typeface="Arial" pitchFamily="34" charset="0"/>
              </a:rPr>
              <a:t>*px = x = y = 20</a:t>
            </a:r>
          </a:p>
          <a:p>
            <a:r>
              <a:rPr lang="es-ES" b="1" smtClean="0">
                <a:solidFill>
                  <a:srgbClr val="006600"/>
                </a:solidFill>
                <a:latin typeface="Arial" pitchFamily="34" charset="0"/>
                <a:cs typeface="Arial" pitchFamily="34" charset="0"/>
              </a:rPr>
              <a:t>y = x = *px = 30</a:t>
            </a:r>
          </a:p>
          <a:p>
            <a:endParaRPr lang="en-US" smtClean="0"/>
          </a:p>
          <a:p>
            <a:r>
              <a:rPr lang="en-US" smtClean="0"/>
              <a:t>Reference parameter</a:t>
            </a:r>
          </a:p>
          <a:p>
            <a:pPr lvl="1"/>
            <a:r>
              <a:rPr lang="en-US" smtClean="0"/>
              <a:t>Alias for argument in function call</a:t>
            </a:r>
          </a:p>
          <a:p>
            <a:pPr lvl="2"/>
            <a:r>
              <a:rPr lang="en-US" smtClean="0"/>
              <a:t>Passes parameter by reference</a:t>
            </a:r>
          </a:p>
          <a:p>
            <a:pPr lvl="1"/>
            <a:r>
              <a:rPr lang="en-US" smtClean="0"/>
              <a:t>Use </a:t>
            </a:r>
            <a:r>
              <a:rPr lang="en-US" b="1" smtClean="0">
                <a:latin typeface="Courier New" pitchFamily="49" charset="0"/>
              </a:rPr>
              <a:t>&amp;</a:t>
            </a:r>
            <a:r>
              <a:rPr lang="en-US" smtClean="0"/>
              <a:t> after data type in prototype</a:t>
            </a:r>
          </a:p>
          <a:p>
            <a:pPr lvl="2"/>
            <a:r>
              <a:rPr lang="en-US" b="1" smtClean="0">
                <a:latin typeface="Courier New" pitchFamily="49" charset="0"/>
              </a:rPr>
              <a:t>void myFunction( int &amp;data )</a:t>
            </a:r>
          </a:p>
          <a:p>
            <a:pPr lvl="2"/>
            <a:r>
              <a:rPr lang="en-US" smtClean="0"/>
              <a:t>Read “</a:t>
            </a:r>
            <a:r>
              <a:rPr lang="en-US" b="1" smtClean="0">
                <a:latin typeface="Courier New" pitchFamily="49" charset="0"/>
              </a:rPr>
              <a:t>data</a:t>
            </a:r>
            <a:r>
              <a:rPr lang="en-US" smtClean="0"/>
              <a:t> is a reference to an </a:t>
            </a:r>
            <a:r>
              <a:rPr lang="en-US" b="1" smtClean="0">
                <a:latin typeface="Courier New" pitchFamily="49" charset="0"/>
              </a:rPr>
              <a:t>int</a:t>
            </a:r>
            <a:r>
              <a:rPr lang="en-US" smtClean="0"/>
              <a:t>”</a:t>
            </a:r>
          </a:p>
          <a:p>
            <a:pPr lvl="1"/>
            <a:r>
              <a:rPr lang="en-US" smtClean="0"/>
              <a:t>Function call format the same</a:t>
            </a:r>
          </a:p>
          <a:p>
            <a:pPr lvl="2"/>
            <a:r>
              <a:rPr lang="en-US" smtClean="0"/>
              <a:t>However, original can now be changed</a:t>
            </a:r>
          </a:p>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References must be initialized when declared</a:t>
            </a:r>
          </a:p>
          <a:p>
            <a:pPr lvl="1"/>
            <a:r>
              <a:rPr lang="en-US" smtClean="0"/>
              <a:t>Otherwise, compiler error</a:t>
            </a:r>
          </a:p>
          <a:p>
            <a:pPr lvl="1"/>
            <a:r>
              <a:rPr lang="en-US" smtClean="0"/>
              <a:t>Dangling reference</a:t>
            </a:r>
          </a:p>
          <a:p>
            <a:pPr lvl="2"/>
            <a:r>
              <a:rPr lang="en-US" smtClean="0"/>
              <a:t>Reference to undefined variable</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y refers to (is an alias for) x</a:t>
            </a:r>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smtClean="0">
                <a:solidFill>
                  <a:srgbClr val="FF0000"/>
                </a:solidFill>
                <a:latin typeface="+mn-lt"/>
                <a:cs typeface="Courier New" pitchFamily="49" charset="0"/>
              </a:rPr>
              <a:t>int &amp;y;  	</a:t>
            </a:r>
            <a:r>
              <a:rPr lang="en-US" b="0" smtClean="0">
                <a:solidFill>
                  <a:srgbClr val="006600"/>
                </a:solidFill>
                <a:latin typeface="+mn-lt"/>
                <a:cs typeface="Courier New" pitchFamily="49" charset="0"/>
              </a:rPr>
              <a:t>// Error: y must be initialized</a:t>
            </a:r>
            <a:endParaRPr kumimoji="0" lang="en-US" b="0" i="0" u="none" strike="noStrike" kern="1200" cap="none" spc="0" normalizeH="0" baseline="0" noProof="0" smtClean="0">
              <a:ln>
                <a:noFill/>
              </a:ln>
              <a:solidFill>
                <a:srgbClr val="006600"/>
              </a:solidFill>
              <a:effectLst/>
              <a:uLnTx/>
              <a:uFillTx/>
              <a:latin typeface="Courier" pitchFamily="49" charset="0"/>
              <a:ea typeface="+mn-ea"/>
              <a:cs typeface="Times New Roman" pitchFamily="18" charset="0"/>
            </a:endParaRPr>
          </a:p>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baseline="0" dirty="0" smtClean="0"/>
              <a:t>Việc tổ chức chương trình thành các hàm có ưu điểm là giảm kích thước của chương trình nhưng lại làm chậm tốc độ chương trình do phải thực hiện một số thao tác có tính thủ tục khi gọ</a:t>
            </a:r>
            <a:r>
              <a:rPr lang="en-US" baseline="0" dirty="0" smtClean="0"/>
              <a:t>i</a:t>
            </a:r>
            <a:r>
              <a:rPr lang="vi-VN" baseline="0" dirty="0" smtClean="0"/>
              <a:t> hàm. Hàm trực tuyến trong C++ cho khả năng khắc phục nhược điểm đó.</a:t>
            </a:r>
            <a:endParaRPr lang="en-US" baseline="0" dirty="0" smtClean="0"/>
          </a:p>
          <a:p>
            <a:r>
              <a:rPr lang="en-US" baseline="0" dirty="0" smtClean="0"/>
              <a:t>- </a:t>
            </a:r>
            <a:r>
              <a:rPr lang="en-US" baseline="0" dirty="0" err="1" smtClean="0"/>
              <a:t>Giảm</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chương</a:t>
            </a:r>
            <a:r>
              <a:rPr lang="en-US" baseline="0" dirty="0" smtClean="0"/>
              <a:t> </a:t>
            </a:r>
            <a:r>
              <a:rPr lang="en-US" baseline="0" dirty="0" err="1" smtClean="0"/>
              <a:t>trình</a:t>
            </a:r>
            <a:endParaRPr lang="en-US" baseline="0" dirty="0" smtClean="0"/>
          </a:p>
          <a:p>
            <a:r>
              <a:rPr lang="en-US" baseline="0" dirty="0" smtClean="0"/>
              <a:t>- </a:t>
            </a:r>
            <a:r>
              <a:rPr lang="en-US" baseline="0" dirty="0" err="1" smtClean="0"/>
              <a:t>Tăng</a:t>
            </a:r>
            <a:r>
              <a:rPr lang="en-US" baseline="0" dirty="0" smtClean="0"/>
              <a:t> </a:t>
            </a:r>
            <a:r>
              <a:rPr lang="en-US" baseline="0" dirty="0" err="1" smtClean="0"/>
              <a:t>kích</a:t>
            </a:r>
            <a:r>
              <a:rPr lang="en-US" baseline="0" dirty="0" smtClean="0"/>
              <a:t> </a:t>
            </a:r>
            <a:r>
              <a:rPr lang="en-US" baseline="0" dirty="0" err="1" smtClean="0"/>
              <a:t>thước</a:t>
            </a:r>
            <a:r>
              <a:rPr lang="en-US" baseline="0" dirty="0" smtClean="0"/>
              <a:t> </a:t>
            </a:r>
            <a:r>
              <a:rPr lang="en-US" baseline="0" dirty="0" err="1" smtClean="0"/>
              <a:t>của</a:t>
            </a:r>
            <a:r>
              <a:rPr lang="en-US" baseline="0" dirty="0" smtClean="0"/>
              <a:t> </a:t>
            </a:r>
            <a:r>
              <a:rPr lang="en-US" baseline="0" dirty="0" err="1" smtClean="0"/>
              <a:t>mã</a:t>
            </a:r>
            <a:r>
              <a:rPr lang="en-US" baseline="0" dirty="0" smtClean="0"/>
              <a:t> </a:t>
            </a:r>
            <a:r>
              <a:rPr lang="en-US" baseline="0" dirty="0" err="1" smtClean="0"/>
              <a:t>lệnh</a:t>
            </a:r>
            <a:r>
              <a:rPr lang="en-US" baseline="0" dirty="0" smtClean="0"/>
              <a:t> </a:t>
            </a:r>
            <a:r>
              <a:rPr lang="en-US" baseline="0" dirty="0" err="1" smtClean="0"/>
              <a:t>thực</a:t>
            </a:r>
            <a:r>
              <a:rPr lang="en-US" baseline="0" dirty="0" smtClean="0"/>
              <a:t> </a:t>
            </a:r>
            <a:r>
              <a:rPr lang="en-US" baseline="0" dirty="0" err="1" smtClean="0"/>
              <a:t>thi</a:t>
            </a:r>
            <a:endParaRPr lang="en-US" baseline="0" dirty="0" smtClean="0"/>
          </a:p>
          <a:p>
            <a:r>
              <a:rPr lang="en-US" baseline="0" dirty="0" smtClean="0"/>
              <a:t>- </a:t>
            </a:r>
            <a:r>
              <a:rPr lang="en-US" baseline="0" dirty="0" err="1" smtClean="0"/>
              <a:t>Chỉ</a:t>
            </a:r>
            <a:r>
              <a:rPr lang="en-US" baseline="0" dirty="0" smtClean="0"/>
              <a:t> </a:t>
            </a:r>
            <a:r>
              <a:rPr lang="en-US" baseline="0" dirty="0" err="1" smtClean="0"/>
              <a:t>nên</a:t>
            </a:r>
            <a:r>
              <a:rPr lang="en-US" baseline="0" dirty="0" smtClean="0"/>
              <a:t> </a:t>
            </a:r>
            <a:r>
              <a:rPr lang="en-US" baseline="0" dirty="0" err="1" smtClean="0"/>
              <a:t>định</a:t>
            </a:r>
            <a:r>
              <a:rPr lang="en-US" baseline="0" dirty="0" smtClean="0"/>
              <a:t> </a:t>
            </a:r>
            <a:r>
              <a:rPr lang="en-US" baseline="0" dirty="0" err="1" smtClean="0"/>
              <a:t>nghĩa</a:t>
            </a:r>
            <a:r>
              <a:rPr lang="en-US" baseline="0" dirty="0" smtClean="0"/>
              <a:t> inline </a:t>
            </a:r>
            <a:r>
              <a:rPr lang="en-US" baseline="0" dirty="0" err="1" smtClean="0"/>
              <a:t>khi</a:t>
            </a:r>
            <a:r>
              <a:rPr lang="en-US" baseline="0" dirty="0" smtClean="0"/>
              <a:t> </a:t>
            </a:r>
            <a:r>
              <a:rPr lang="en-US" baseline="0" dirty="0" err="1" smtClean="0"/>
              <a:t>hàm</a:t>
            </a:r>
            <a:r>
              <a:rPr lang="en-US" baseline="0" dirty="0" smtClean="0"/>
              <a:t> </a:t>
            </a:r>
            <a:r>
              <a:rPr lang="en-US" baseline="0" dirty="0" err="1" smtClean="0"/>
              <a:t>có</a:t>
            </a:r>
            <a:r>
              <a:rPr lang="en-US" baseline="0" dirty="0" smtClean="0"/>
              <a:t> </a:t>
            </a:r>
            <a:r>
              <a:rPr lang="en-US" baseline="0" dirty="0" err="1" smtClean="0"/>
              <a:t>kích</a:t>
            </a:r>
            <a:r>
              <a:rPr lang="en-US" baseline="0" dirty="0" smtClean="0"/>
              <a:t> </a:t>
            </a:r>
            <a:r>
              <a:rPr lang="en-US" baseline="0" dirty="0" err="1" smtClean="0"/>
              <a:t>thước</a:t>
            </a:r>
            <a:r>
              <a:rPr lang="en-US" baseline="0" dirty="0" smtClean="0"/>
              <a:t> </a:t>
            </a:r>
            <a:r>
              <a:rPr lang="en-US" baseline="0" dirty="0" err="1" smtClean="0"/>
              <a:t>nhỏ</a:t>
            </a:r>
            <a:endParaRPr lang="en-US" baseline="0" dirty="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46</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47</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en-US" smtClean="0"/>
              <a:t>If </a:t>
            </a:r>
            <a:r>
              <a:rPr lang="en-US" b="1" smtClean="0">
                <a:latin typeface="Courier New" pitchFamily="49" charset="0"/>
              </a:rPr>
              <a:t>int</a:t>
            </a:r>
            <a:r>
              <a:rPr lang="en-US" smtClean="0"/>
              <a:t>, all </a:t>
            </a:r>
            <a:r>
              <a:rPr lang="en-US" b="1" smtClean="0">
                <a:latin typeface="Courier New" pitchFamily="49" charset="0"/>
              </a:rPr>
              <a:t>T</a:t>
            </a:r>
            <a:r>
              <a:rPr lang="en-US" smtClean="0"/>
              <a:t>'s become </a:t>
            </a:r>
            <a:r>
              <a:rPr lang="en-US" b="1" smtClean="0">
                <a:latin typeface="Courier New" pitchFamily="49" charset="0"/>
              </a:rPr>
              <a:t>int</a:t>
            </a:r>
            <a:r>
              <a:rPr lang="en-US" smtClean="0"/>
              <a:t>s</a:t>
            </a:r>
          </a:p>
          <a:p>
            <a:pPr lvl="3">
              <a:buFontTx/>
              <a:buNone/>
            </a:pPr>
            <a:r>
              <a:rPr lang="en-US" sz="1600" b="1" smtClean="0">
                <a:latin typeface="Courier New" pitchFamily="49" charset="0"/>
              </a:rPr>
              <a:t>int x;</a:t>
            </a:r>
          </a:p>
          <a:p>
            <a:pPr lvl="3">
              <a:buFontTx/>
              <a:buNone/>
            </a:pPr>
            <a:r>
              <a:rPr lang="en-US" sz="1600" b="1" smtClean="0">
                <a:latin typeface="Courier New" pitchFamily="49" charset="0"/>
              </a:rPr>
              <a:t>int y = square(x);</a:t>
            </a:r>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48</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49</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50</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51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6AF03672-410C-4B45-8FA6-A562262BF2E6}" type="slidenum">
              <a:rPr lang="en-US" smtClean="0"/>
              <a:pPr/>
              <a:t>52</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buFontTx/>
              <a:buChar char="-"/>
            </a:pPr>
            <a:r>
              <a:rPr lang="en-US" smtClean="0"/>
              <a:t>Hàm thứ nhất và hàm thứ hai bị chồng lên nhau </a:t>
            </a:r>
            <a:r>
              <a:rPr lang="en-US" smtClean="0">
                <a:sym typeface="Wingdings" pitchFamily="2" charset="2"/>
              </a:rPr>
              <a:t> Lỗi (trình biên dịch ko phân biệt kiểu trả về)</a:t>
            </a:r>
          </a:p>
          <a:p>
            <a:pPr eaLnBrk="1" hangingPunct="1">
              <a:buFontTx/>
              <a:buChar char="-"/>
            </a:pPr>
            <a:r>
              <a:rPr lang="en-US" smtClean="0">
                <a:sym typeface="Wingdings" pitchFamily="2" charset="2"/>
              </a:rPr>
              <a:t>Hàm thứ 4 truyền tham số ngầm định sai cách</a:t>
            </a:r>
          </a:p>
          <a:p>
            <a:pPr eaLnBrk="1" hangingPunct="1">
              <a:buFontTx/>
              <a:buChar char="-"/>
            </a:pPr>
            <a:r>
              <a:rPr lang="en-US" smtClean="0"/>
              <a:t>Hàm thứ 5 và thứ 6 có sự nhập nhằng </a:t>
            </a:r>
            <a:r>
              <a:rPr lang="en-US" smtClean="0">
                <a:sym typeface="Wingdings" pitchFamily="2" charset="2"/>
              </a:rPr>
              <a:t> Lỗi</a:t>
            </a:r>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E4D24ED-008F-4C44-AB18-39F96DADB54C}" type="slidenum">
              <a:rPr lang="en-US" smtClean="0"/>
              <a:pPr/>
              <a:t>53</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buFontTx/>
              <a:buChar char="-"/>
            </a:pPr>
            <a:r>
              <a:rPr lang="en-US" smtClean="0"/>
              <a:t>0 0</a:t>
            </a:r>
          </a:p>
          <a:p>
            <a:pPr eaLnBrk="1" hangingPunct="1">
              <a:buFontTx/>
              <a:buChar char="-"/>
            </a:pPr>
            <a:r>
              <a:rPr lang="en-US" smtClean="0"/>
              <a:t>1 0</a:t>
            </a:r>
          </a:p>
          <a:p>
            <a:pPr eaLnBrk="1" hangingPunct="1">
              <a:buFontTx/>
              <a:buChar char="-"/>
            </a:pPr>
            <a:r>
              <a:rPr lang="en-US" smtClean="0"/>
              <a:t>1.5 0</a:t>
            </a:r>
          </a:p>
          <a:p>
            <a:pPr eaLnBrk="1" hangingPunct="1">
              <a:buFontTx/>
              <a:buChar char="-"/>
            </a:pPr>
            <a:r>
              <a:rPr lang="en-US" smtClean="0"/>
              <a:t>1 2</a:t>
            </a:r>
          </a:p>
          <a:p>
            <a:pPr eaLnBrk="1" hangingPunct="1">
              <a:buFontTx/>
              <a:buChar char="-"/>
            </a:pPr>
            <a:r>
              <a:rPr lang="en-US" smtClean="0"/>
              <a:t>1.5 2.5</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E4D24ED-008F-4C44-AB18-39F96DADB54C}" type="slidenum">
              <a:rPr lang="en-US" smtClean="0"/>
              <a:pPr/>
              <a:t>54</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buFontTx/>
              <a:buNone/>
            </a:pPr>
            <a:r>
              <a:rPr lang="en-US" smtClean="0"/>
              <a:t>Nhap chuoi trong c++: cin.getline(A.maso, 10);</a:t>
            </a:r>
          </a:p>
          <a:p>
            <a:pPr eaLnBrk="1" hangingPunct="1">
              <a:buFontTx/>
              <a:buNone/>
            </a:pPr>
            <a:r>
              <a:rPr lang="en-US" sz="1200" kern="1200" smtClean="0">
                <a:solidFill>
                  <a:schemeClr val="tx1"/>
                </a:solidFill>
                <a:latin typeface="+mn-lt"/>
                <a:ea typeface="+mn-ea"/>
                <a:cs typeface="+mn-cs"/>
              </a:rPr>
              <a:t>cin.ignore();</a:t>
            </a:r>
            <a:endParaRPr lang="en-US" smtClean="0"/>
          </a:p>
          <a:p>
            <a:pPr eaLnBrk="1" hangingPunct="1">
              <a:buFontTx/>
              <a:buChar char="-"/>
            </a:pPr>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E4D24ED-008F-4C44-AB18-39F96DADB54C}" type="slidenum">
              <a:rPr lang="en-US" smtClean="0"/>
              <a:pPr/>
              <a:t>55</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buFontTx/>
              <a:buNone/>
            </a:pPr>
            <a:r>
              <a:rPr lang="en-US" sz="1200" b="1" kern="1200" smtClean="0">
                <a:solidFill>
                  <a:schemeClr val="tx1"/>
                </a:solidFill>
                <a:latin typeface="+mn-lt"/>
                <a:ea typeface="+mn-ea"/>
                <a:cs typeface="+mn-cs"/>
              </a:rPr>
              <a:t>Namespaces cho phép chúng ta gộp một nhóm các lớp, các đối tượng toàn cục và các hàm dưới một cái tên. Nói một cách cụ thể hơn, chúng dùng để chia phạm vi toàn cục thành những phạm vi nhỏ hơn với tên gọi </a:t>
            </a:r>
            <a:r>
              <a:rPr lang="en-US" sz="1200" b="1" i="1" kern="1200" smtClean="0">
                <a:solidFill>
                  <a:schemeClr val="tx1"/>
                </a:solidFill>
                <a:latin typeface="+mn-lt"/>
                <a:ea typeface="+mn-ea"/>
                <a:cs typeface="+mn-cs"/>
              </a:rPr>
              <a:t>namespaces</a:t>
            </a:r>
            <a:r>
              <a:rPr lang="en-US" sz="1200" b="1" kern="1200" smtClean="0">
                <a:solidFill>
                  <a:schemeClr val="tx1"/>
                </a:solidFill>
                <a:latin typeface="+mn-lt"/>
                <a:ea typeface="+mn-ea"/>
                <a:cs typeface="+mn-cs"/>
              </a:rPr>
              <a:t>.</a:t>
            </a:r>
          </a:p>
          <a:p>
            <a:r>
              <a:rPr lang="vi-VN" b="1" smtClean="0"/>
              <a:t>namespace general{  </a:t>
            </a:r>
            <a:endParaRPr lang="en-US" b="1" smtClean="0"/>
          </a:p>
          <a:p>
            <a:r>
              <a:rPr lang="en-US" b="1" smtClean="0"/>
              <a:t>	</a:t>
            </a:r>
            <a:r>
              <a:rPr lang="vi-VN" b="1" smtClean="0"/>
              <a:t>int a, b;</a:t>
            </a:r>
            <a:endParaRPr lang="en-US" b="1" smtClean="0"/>
          </a:p>
          <a:p>
            <a:r>
              <a:rPr lang="vi-VN" b="1" smtClean="0"/>
              <a:t>} </a:t>
            </a:r>
            <a:endParaRPr lang="en-US" b="1" smtClean="0"/>
          </a:p>
          <a:p>
            <a:r>
              <a:rPr lang="vi-VN" sz="1200" b="1" kern="1200" smtClean="0">
                <a:solidFill>
                  <a:schemeClr val="tx1"/>
                </a:solidFill>
                <a:latin typeface="+mn-lt"/>
                <a:ea typeface="+mn-ea"/>
                <a:cs typeface="+mn-cs"/>
              </a:rPr>
              <a:t>Trong trường hợp này, </a:t>
            </a:r>
            <a:r>
              <a:rPr lang="vi-VN" sz="1200" b="1" smtClean="0"/>
              <a:t>a</a:t>
            </a:r>
            <a:r>
              <a:rPr lang="vi-VN" sz="1200" b="1" kern="1200" smtClean="0">
                <a:solidFill>
                  <a:schemeClr val="tx1"/>
                </a:solidFill>
                <a:latin typeface="+mn-lt"/>
                <a:ea typeface="+mn-ea"/>
                <a:cs typeface="+mn-cs"/>
              </a:rPr>
              <a:t> và </a:t>
            </a:r>
            <a:r>
              <a:rPr lang="vi-VN" sz="1200" b="1" smtClean="0"/>
              <a:t>b</a:t>
            </a:r>
            <a:r>
              <a:rPr lang="vi-VN" sz="1200" b="1" kern="1200" smtClean="0">
                <a:solidFill>
                  <a:schemeClr val="tx1"/>
                </a:solidFill>
                <a:latin typeface="+mn-lt"/>
                <a:ea typeface="+mn-ea"/>
                <a:cs typeface="+mn-cs"/>
              </a:rPr>
              <a:t> là những biến bình thường được tích hợp bên trong </a:t>
            </a:r>
            <a:r>
              <a:rPr lang="vi-VN" sz="1200" b="1" i="1" kern="1200" smtClean="0">
                <a:solidFill>
                  <a:schemeClr val="tx1"/>
                </a:solidFill>
                <a:latin typeface="+mn-lt"/>
                <a:ea typeface="+mn-ea"/>
                <a:cs typeface="+mn-cs"/>
              </a:rPr>
              <a:t>namespace</a:t>
            </a:r>
            <a:r>
              <a:rPr lang="vi-VN" sz="1200" b="1" kern="1200" smtClean="0">
                <a:solidFill>
                  <a:schemeClr val="tx1"/>
                </a:solidFill>
                <a:latin typeface="+mn-lt"/>
                <a:ea typeface="+mn-ea"/>
                <a:cs typeface="+mn-cs"/>
              </a:rPr>
              <a:t> general. Để có thể truy xuất vào các biến này từ bên ngoài namespace chúng ta phải sử dụng toán tử </a:t>
            </a:r>
            <a:r>
              <a:rPr lang="vi-VN" sz="1200" b="1" smtClean="0"/>
              <a:t>::</a:t>
            </a:r>
            <a:r>
              <a:rPr lang="vi-VN" sz="1200" b="1" kern="1200" smtClean="0">
                <a:solidFill>
                  <a:schemeClr val="tx1"/>
                </a:solidFill>
                <a:latin typeface="+mn-lt"/>
                <a:ea typeface="+mn-ea"/>
                <a:cs typeface="+mn-cs"/>
              </a:rPr>
              <a:t>. Ví dụ, để truy xuất vào các biến đó chúng ta viết: </a:t>
            </a:r>
            <a:endParaRPr lang="vi-VN" b="1" smtClean="0"/>
          </a:p>
          <a:p>
            <a:r>
              <a:rPr lang="vi-VN" sz="1200" b="1" smtClean="0"/>
              <a:t>general::a</a:t>
            </a:r>
            <a:r>
              <a:rPr lang="vi-VN" sz="1200" b="1" kern="1200" smtClean="0">
                <a:solidFill>
                  <a:schemeClr val="tx1"/>
                </a:solidFill>
                <a:latin typeface="+mn-lt"/>
                <a:ea typeface="+mn-ea"/>
                <a:cs typeface="+mn-cs"/>
              </a:rPr>
              <a:t/>
            </a:r>
            <a:br>
              <a:rPr lang="vi-VN" sz="1200" b="1" kern="1200" smtClean="0">
                <a:solidFill>
                  <a:schemeClr val="tx1"/>
                </a:solidFill>
                <a:latin typeface="+mn-lt"/>
                <a:ea typeface="+mn-ea"/>
                <a:cs typeface="+mn-cs"/>
              </a:rPr>
            </a:br>
            <a:r>
              <a:rPr lang="vi-VN" sz="1200" b="1" kern="1200" smtClean="0">
                <a:solidFill>
                  <a:schemeClr val="tx1"/>
                </a:solidFill>
                <a:latin typeface="+mn-lt"/>
                <a:ea typeface="+mn-ea"/>
                <a:cs typeface="+mn-cs"/>
              </a:rPr>
              <a:t>general::b</a:t>
            </a:r>
            <a:endParaRPr lang="en-US" sz="1200" b="1" kern="1200" smtClean="0">
              <a:solidFill>
                <a:schemeClr val="tx1"/>
              </a:solidFill>
              <a:latin typeface="+mn-lt"/>
              <a:ea typeface="+mn-ea"/>
              <a:cs typeface="+mn-cs"/>
            </a:endParaRPr>
          </a:p>
          <a:p>
            <a:r>
              <a:rPr lang="en-US" sz="1200" b="1" i="1" kern="1200" smtClean="0">
                <a:solidFill>
                  <a:schemeClr val="tx1"/>
                </a:solidFill>
                <a:latin typeface="+mn-lt"/>
                <a:ea typeface="+mn-ea"/>
                <a:cs typeface="+mn-cs"/>
              </a:rPr>
              <a:t>Namespace </a:t>
            </a:r>
            <a:r>
              <a:rPr lang="en-US" sz="1200" b="1" kern="1200" smtClean="0">
                <a:solidFill>
                  <a:schemeClr val="tx1"/>
                </a:solidFill>
                <a:latin typeface="+mn-lt"/>
                <a:ea typeface="+mn-ea"/>
                <a:cs typeface="+mn-cs"/>
              </a:rPr>
              <a:t>đặc biệt hữu dụng trong trường hợp có thể có một đối tượng toàn cục hoặc một hàm có cùng tên với một cái khác, gây ra lỗi định nghĩa lại.</a:t>
            </a:r>
            <a:endParaRPr lang="vi-VN" b="1" smtClean="0"/>
          </a:p>
          <a:p>
            <a:pPr eaLnBrk="1" hangingPunct="1">
              <a:buFontTx/>
              <a:buNone/>
            </a:pPr>
            <a:endParaRPr lang="en-US" sz="1200" b="1" kern="1200" smtClean="0">
              <a:solidFill>
                <a:schemeClr val="tx1"/>
              </a:solidFill>
              <a:latin typeface="+mn-lt"/>
              <a:ea typeface="+mn-ea"/>
              <a:cs typeface="+mn-cs"/>
            </a:endParaRPr>
          </a:p>
          <a:p>
            <a:pPr eaLnBrk="1" hangingPunct="1">
              <a:buFontTx/>
              <a:buNone/>
            </a:pPr>
            <a:r>
              <a:rPr lang="en-US" sz="1200" b="1" kern="1200" smtClean="0">
                <a:solidFill>
                  <a:schemeClr val="tx1"/>
                </a:solidFill>
                <a:latin typeface="+mn-lt"/>
                <a:ea typeface="+mn-ea"/>
                <a:cs typeface="+mn-cs"/>
              </a:rPr>
              <a:t>Chỉ thị </a:t>
            </a:r>
            <a:r>
              <a:rPr lang="en-US" sz="1200" b="1" smtClean="0"/>
              <a:t>using</a:t>
            </a:r>
            <a:r>
              <a:rPr lang="en-US" sz="1200" b="1" kern="1200" smtClean="0">
                <a:solidFill>
                  <a:schemeClr val="tx1"/>
                </a:solidFill>
                <a:latin typeface="+mn-lt"/>
                <a:ea typeface="+mn-ea"/>
                <a:cs typeface="+mn-cs"/>
              </a:rPr>
              <a:t> theo sau là </a:t>
            </a:r>
            <a:r>
              <a:rPr lang="en-US" sz="1200" b="1" smtClean="0"/>
              <a:t>namespace</a:t>
            </a:r>
            <a:r>
              <a:rPr lang="en-US" sz="1200" b="1" kern="1200" smtClean="0">
                <a:solidFill>
                  <a:schemeClr val="tx1"/>
                </a:solidFill>
                <a:latin typeface="+mn-lt"/>
                <a:ea typeface="+mn-ea"/>
                <a:cs typeface="+mn-cs"/>
              </a:rPr>
              <a:t> dùng để kết hợp mức truy xuất hiện thời với một </a:t>
            </a:r>
            <a:r>
              <a:rPr lang="en-US" sz="1200" b="1" i="1" kern="1200" smtClean="0">
                <a:solidFill>
                  <a:schemeClr val="tx1"/>
                </a:solidFill>
                <a:latin typeface="+mn-lt"/>
                <a:ea typeface="+mn-ea"/>
                <a:cs typeface="+mn-cs"/>
              </a:rPr>
              <a:t>namespace</a:t>
            </a:r>
            <a:r>
              <a:rPr lang="en-US" sz="1200" b="1" kern="1200" smtClean="0">
                <a:solidFill>
                  <a:schemeClr val="tx1"/>
                </a:solidFill>
                <a:latin typeface="+mn-lt"/>
                <a:ea typeface="+mn-ea"/>
                <a:cs typeface="+mn-cs"/>
              </a:rPr>
              <a:t> cụ thể để các đối tượng và hàm thuộc </a:t>
            </a:r>
            <a:r>
              <a:rPr lang="en-US" sz="1200" b="1" i="1" kern="1200" smtClean="0">
                <a:solidFill>
                  <a:schemeClr val="tx1"/>
                </a:solidFill>
                <a:latin typeface="+mn-lt"/>
                <a:ea typeface="+mn-ea"/>
                <a:cs typeface="+mn-cs"/>
              </a:rPr>
              <a:t>namespace</a:t>
            </a:r>
            <a:r>
              <a:rPr lang="en-US" sz="1200" b="1" kern="1200" smtClean="0">
                <a:solidFill>
                  <a:schemeClr val="tx1"/>
                </a:solidFill>
                <a:latin typeface="+mn-lt"/>
                <a:ea typeface="+mn-ea"/>
                <a:cs typeface="+mn-cs"/>
              </a:rPr>
              <a:t> có thể được truy xuất trực tiếp như thể chúng được khai báo toàn cục.</a:t>
            </a:r>
          </a:p>
          <a:p>
            <a:pPr eaLnBrk="1" hangingPunct="1">
              <a:buFontTx/>
              <a:buNone/>
            </a:pPr>
            <a:endParaRPr lang="en-US" b="1" smtClean="0"/>
          </a:p>
          <a:p>
            <a:r>
              <a:rPr lang="vi-VN" sz="1200" b="1" i="1" kern="1200" smtClean="0">
                <a:solidFill>
                  <a:schemeClr val="tx1"/>
                </a:solidFill>
                <a:latin typeface="+mn-lt"/>
                <a:ea typeface="+mn-ea"/>
                <a:cs typeface="+mn-cs"/>
              </a:rPr>
              <a:t>Namespace</a:t>
            </a:r>
            <a:r>
              <a:rPr lang="vi-VN" sz="1200" b="1" kern="1200" smtClean="0">
                <a:solidFill>
                  <a:schemeClr val="tx1"/>
                </a:solidFill>
                <a:latin typeface="+mn-lt"/>
                <a:ea typeface="+mn-ea"/>
                <a:cs typeface="+mn-cs"/>
              </a:rPr>
              <a:t> std</a:t>
            </a:r>
            <a:endParaRPr lang="vi-VN" b="1" smtClean="0"/>
          </a:p>
          <a:p>
            <a:r>
              <a:rPr lang="vi-VN" sz="1200" b="1" kern="1200" smtClean="0">
                <a:solidFill>
                  <a:schemeClr val="tx1"/>
                </a:solidFill>
                <a:latin typeface="+mn-lt"/>
                <a:ea typeface="+mn-ea"/>
                <a:cs typeface="+mn-cs"/>
              </a:rPr>
              <a:t>Một trong những ví dụ tốt nhất mà chúng ta có thể tìm thấy về </a:t>
            </a:r>
            <a:r>
              <a:rPr lang="vi-VN" sz="1200" b="1" i="1" kern="1200" smtClean="0">
                <a:solidFill>
                  <a:schemeClr val="tx1"/>
                </a:solidFill>
                <a:latin typeface="+mn-lt"/>
                <a:ea typeface="+mn-ea"/>
                <a:cs typeface="+mn-cs"/>
              </a:rPr>
              <a:t>namespaces</a:t>
            </a:r>
            <a:r>
              <a:rPr lang="vi-VN" sz="1200" b="1" kern="1200" smtClean="0">
                <a:solidFill>
                  <a:schemeClr val="tx1"/>
                </a:solidFill>
                <a:latin typeface="+mn-lt"/>
                <a:ea typeface="+mn-ea"/>
                <a:cs typeface="+mn-cs"/>
              </a:rPr>
              <a:t> chính là bản thân thư viện chuẩn của C++. Theo chuẩn ANSI C++, tất cả định nghĩa của các lớp, đối tượng và hàm của thư viện chuẩn đều được định nghĩa trong </a:t>
            </a:r>
            <a:r>
              <a:rPr lang="vi-VN" sz="1200" b="1" i="1" kern="1200" smtClean="0">
                <a:solidFill>
                  <a:schemeClr val="tx1"/>
                </a:solidFill>
                <a:latin typeface="+mn-lt"/>
                <a:ea typeface="+mn-ea"/>
                <a:cs typeface="+mn-cs"/>
              </a:rPr>
              <a:t>namespace</a:t>
            </a:r>
            <a:r>
              <a:rPr lang="vi-VN" sz="1200" b="1" kern="1200" smtClean="0">
                <a:solidFill>
                  <a:schemeClr val="tx1"/>
                </a:solidFill>
                <a:latin typeface="+mn-lt"/>
                <a:ea typeface="+mn-ea"/>
                <a:cs typeface="+mn-cs"/>
              </a:rPr>
              <a:t> </a:t>
            </a:r>
            <a:r>
              <a:rPr lang="vi-VN" sz="1200" b="1" smtClean="0"/>
              <a:t>std</a:t>
            </a:r>
            <a:r>
              <a:rPr lang="vi-VN" sz="1200" b="1" kern="1200" smtClean="0">
                <a:solidFill>
                  <a:schemeClr val="tx1"/>
                </a:solidFill>
                <a:latin typeface="+mn-lt"/>
                <a:ea typeface="+mn-ea"/>
                <a:cs typeface="+mn-cs"/>
              </a:rPr>
              <a:t>. </a:t>
            </a:r>
            <a:endParaRPr lang="vi-VN" b="1" smtClean="0"/>
          </a:p>
          <a:p>
            <a:pPr eaLnBrk="1" hangingPunct="1">
              <a:buFontTx/>
              <a:buNone/>
            </a:pPr>
            <a:endParaRPr lang="en-US" b="1" smtClean="0"/>
          </a:p>
          <a:p>
            <a:r>
              <a:rPr lang="vi-VN" sz="1200" b="1" kern="1200" smtClean="0">
                <a:solidFill>
                  <a:schemeClr val="tx1"/>
                </a:solidFill>
                <a:latin typeface="+mn-lt"/>
                <a:ea typeface="+mn-ea"/>
                <a:cs typeface="+mn-cs"/>
              </a:rPr>
              <a:t>Chuẩn ANSI đã chỉ định những tên mới cho những file "header" này, cơ bản là dùng cùng tên với các file của chuẩn C++ nhưng không có phần mở rộng </a:t>
            </a:r>
            <a:r>
              <a:rPr lang="vi-VN" sz="1200" b="1" smtClean="0"/>
              <a:t>.h</a:t>
            </a:r>
            <a:r>
              <a:rPr lang="vi-VN" sz="1200" b="1" kern="1200" smtClean="0">
                <a:solidFill>
                  <a:schemeClr val="tx1"/>
                </a:solidFill>
                <a:latin typeface="+mn-lt"/>
                <a:ea typeface="+mn-ea"/>
                <a:cs typeface="+mn-cs"/>
              </a:rPr>
              <a:t>. Ví dụ, </a:t>
            </a:r>
            <a:r>
              <a:rPr lang="vi-VN" sz="1200" b="1" smtClean="0"/>
              <a:t>iostream.h</a:t>
            </a:r>
            <a:r>
              <a:rPr lang="vi-VN" sz="1200" b="1" kern="1200" smtClean="0">
                <a:solidFill>
                  <a:schemeClr val="tx1"/>
                </a:solidFill>
                <a:latin typeface="+mn-lt"/>
                <a:ea typeface="+mn-ea"/>
                <a:cs typeface="+mn-cs"/>
              </a:rPr>
              <a:t> trở thành </a:t>
            </a:r>
            <a:r>
              <a:rPr lang="vi-VN" sz="1200" b="1" smtClean="0"/>
              <a:t>iostream</a:t>
            </a:r>
            <a:r>
              <a:rPr lang="vi-VN" sz="1200" b="1" kern="1200" smtClean="0">
                <a:solidFill>
                  <a:schemeClr val="tx1"/>
                </a:solidFill>
                <a:latin typeface="+mn-lt"/>
                <a:ea typeface="+mn-ea"/>
                <a:cs typeface="+mn-cs"/>
              </a:rPr>
              <a:t>. </a:t>
            </a:r>
            <a:endParaRPr lang="vi-VN" b="1" smtClean="0"/>
          </a:p>
          <a:p>
            <a:r>
              <a:rPr lang="vi-VN" sz="1200" b="1" kern="1200" smtClean="0">
                <a:solidFill>
                  <a:schemeClr val="tx1"/>
                </a:solidFill>
                <a:latin typeface="+mn-lt"/>
                <a:ea typeface="+mn-ea"/>
                <a:cs typeface="+mn-cs"/>
              </a:rPr>
              <a:t>Nếu chúng ta sử dụng các file include của chuẩn ANSI-C++ chúng ta phải luôn nhớ rằng tất cả các hàm, lớp và đối tượng sẽ được khai báo trong </a:t>
            </a:r>
            <a:r>
              <a:rPr lang="vi-VN" sz="1200" b="1" smtClean="0"/>
              <a:t>std</a:t>
            </a:r>
            <a:r>
              <a:rPr lang="vi-VN" sz="1200" b="1" kern="1200" smtClean="0">
                <a:solidFill>
                  <a:schemeClr val="tx1"/>
                </a:solidFill>
                <a:latin typeface="+mn-lt"/>
                <a:ea typeface="+mn-ea"/>
                <a:cs typeface="+mn-cs"/>
              </a:rPr>
              <a:t>.</a:t>
            </a:r>
            <a:endParaRPr lang="vi-VN" b="1" smtClean="0"/>
          </a:p>
          <a:p>
            <a:pPr eaLnBrk="1" hangingPunct="1">
              <a:buFontTx/>
              <a:buNone/>
            </a:pPr>
            <a:endParaRPr lang="en-US" b="1"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56</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Câu</a:t>
            </a:r>
            <a:r>
              <a:rPr lang="en-US" baseline="0" smtClean="0"/>
              <a:t> hỏi:</a:t>
            </a:r>
          </a:p>
          <a:p>
            <a:pPr marL="228600" indent="-228600">
              <a:buNone/>
            </a:pPr>
            <a:r>
              <a:rPr lang="en-US" b="1" baseline="0" smtClean="0"/>
              <a:t>Sự khác nhau giữa truyền pointer và reference</a:t>
            </a:r>
            <a:endParaRPr lang="en-US" baseline="0" smtClean="0"/>
          </a:p>
          <a:p>
            <a:pPr marL="228600" indent="-228600">
              <a:buNone/>
            </a:pPr>
            <a:r>
              <a:rPr lang="en-US" b="1" baseline="0" smtClean="0"/>
              <a:t>Tham số mặc nhiên khi truyền bị khuyết? </a:t>
            </a:r>
            <a:r>
              <a:rPr lang="en-US" b="1" baseline="0" smtClean="0">
                <a:sym typeface="Wingdings" pitchFamily="2" charset="2"/>
              </a:rPr>
              <a:t> Không cho phép</a:t>
            </a:r>
          </a:p>
          <a:p>
            <a:pPr marL="228600" indent="-228600">
              <a:buNone/>
            </a:pPr>
            <a:r>
              <a:rPr lang="en-US" smtClean="0"/>
              <a:t>	</a:t>
            </a:r>
            <a:r>
              <a:rPr lang="vi-VN" smtClean="0"/>
              <a:t>Con trỏ (Đúng hơn phải nói là Kiểu con trỏ) là một biến chứa địa chỉ của một biến nào đó. Nếu bạn đã biết về con trỏ thì Dreaminess không giải thích nữa.</a:t>
            </a:r>
            <a:br>
              <a:rPr lang="vi-VN" smtClean="0"/>
            </a:br>
            <a:r>
              <a:rPr lang="vi-VN" smtClean="0"/>
              <a:t/>
            </a:r>
            <a:br>
              <a:rPr lang="vi-VN" smtClean="0"/>
            </a:br>
            <a:r>
              <a:rPr lang="vi-VN" smtClean="0"/>
              <a:t>Tuy nhiên: Kiểu con trỏ rất mạnh mẽ nhưng không ít rắc rối khi dùng nó. Để khắc phục điểm này ở ngôn ngữ C++ có đưa thêm một kiểu gọi là kiểu tham chiếu (reference type), kiểu tham chiếu này có quan hệ rất gần gũi với kiểu con trỏ, nhưng an toàn hơn con trỏ. Lưu ý rằng một số ngôn ngữ không có kiểu con trỏ nhưng vẫn có kiểu tham chiếu chẳng hạn ngôn ngữ Basic </a:t>
            </a:r>
            <a:br>
              <a:rPr lang="vi-VN" smtClean="0"/>
            </a:br>
            <a:r>
              <a:rPr lang="vi-VN" smtClean="0"/>
              <a:t/>
            </a:r>
            <a:br>
              <a:rPr lang="vi-VN" smtClean="0"/>
            </a:br>
            <a:r>
              <a:rPr lang="vi-VN" smtClean="0"/>
              <a:t>Kiểu tham chiếu thực chất nó chỉ là một alias đại diện cho một biến nào đó, lưu ý là nó không phải là một pointer.</a:t>
            </a:r>
            <a:br>
              <a:rPr lang="vi-VN" smtClean="0"/>
            </a:br>
            <a:r>
              <a:rPr lang="vi-VN" smtClean="0"/>
              <a:t/>
            </a:r>
            <a:br>
              <a:rPr lang="vi-VN" smtClean="0"/>
            </a:br>
            <a:r>
              <a:rPr lang="vi-VN" smtClean="0"/>
              <a:t>Trước hết hãy xét một ví dụ:</a:t>
            </a:r>
            <a:br>
              <a:rPr lang="vi-VN" smtClean="0"/>
            </a:br>
            <a:r>
              <a:rPr lang="vi-VN" smtClean="0"/>
              <a:t>int i = 0</a:t>
            </a:r>
            <a:br>
              <a:rPr lang="vi-VN" smtClean="0"/>
            </a:br>
            <a:r>
              <a:rPr lang="vi-VN" smtClean="0"/>
              <a:t>int *pi=&amp;i; // pi là con trỏ, trỏ đến địa chỉ của biến i</a:t>
            </a:r>
            <a:br>
              <a:rPr lang="vi-VN" smtClean="0"/>
            </a:br>
            <a:r>
              <a:rPr lang="vi-VN" smtClean="0"/>
              <a:t>int &amp;ali = i // ali là một alias(bí danh) đối với biến i</a:t>
            </a:r>
            <a:br>
              <a:rPr lang="vi-VN" smtClean="0"/>
            </a:br>
            <a:r>
              <a:rPr lang="vi-VN" smtClean="0"/>
              <a:t>*pi=2 // Việc này sẽ gán luôn i=2</a:t>
            </a:r>
            <a:br>
              <a:rPr lang="vi-VN" smtClean="0"/>
            </a:br>
            <a:r>
              <a:rPr lang="vi-VN" smtClean="0"/>
              <a:t>ali = 2 // Việc gán này không khác gì việc gán i=2</a:t>
            </a:r>
            <a:br>
              <a:rPr lang="vi-VN" smtClean="0"/>
            </a:br>
            <a:endParaRPr lang="en-US" b="0" baseline="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57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07/09/2015</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07/09/2015</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07/09/2015</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07/09/2015</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07/09/2015</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07/09/2015</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07/09/2015</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07/09/2015</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07/09/2015</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07/09/2015</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07/09/2015</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07/09/2015</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228600" y="2438400"/>
            <a:ext cx="5562600" cy="1524000"/>
          </a:xfrm>
        </p:spPr>
        <p:txBody>
          <a:bodyPr>
            <a:noAutofit/>
          </a:bodyPr>
          <a:lstStyle/>
          <a:p>
            <a:r>
              <a:rPr lang="en-US" sz="4800" b="1" smtClean="0"/>
              <a:t>CHƯƠNG 1. CÁC ĐẶC ĐIỂM MỚI CỦA C++</a:t>
            </a:r>
            <a:endParaRPr lang="es-ES" sz="4800" b="1">
              <a:solidFill>
                <a:schemeClr val="tx1"/>
              </a:solidFill>
            </a:endParaRPr>
          </a:p>
        </p:txBody>
      </p:sp>
      <p:pic>
        <p:nvPicPr>
          <p:cNvPr id="22529" name="Picture 1"/>
          <p:cNvPicPr>
            <a:picLocks noChangeAspect="1" noChangeArrowheads="1"/>
          </p:cNvPicPr>
          <p:nvPr/>
        </p:nvPicPr>
        <p:blipFill>
          <a:blip r:embed="rId3" cstate="print"/>
          <a:srcRect/>
          <a:stretch>
            <a:fillRect/>
          </a:stretch>
        </p:blipFill>
        <p:spPr bwMode="auto">
          <a:xfrm>
            <a:off x="6838950" y="1571625"/>
            <a:ext cx="1924050" cy="3990975"/>
          </a:xfrm>
          <a:prstGeom prst="rect">
            <a:avLst/>
          </a:prstGeom>
          <a:noFill/>
          <a:ln w="9525">
            <a:noFill/>
            <a:miter lim="800000"/>
            <a:headEnd/>
            <a:tailEnd/>
          </a:ln>
        </p:spPr>
      </p:pic>
      <p:sp>
        <p:nvSpPr>
          <p:cNvPr id="2" name="Subtitle 1"/>
          <p:cNvSpPr>
            <a:spLocks noGrp="1"/>
          </p:cNvSpPr>
          <p:nvPr>
            <p:ph type="subTitle" idx="1"/>
          </p:nvPr>
        </p:nvSpPr>
        <p:spPr/>
        <p:txBody>
          <a:bodyPr/>
          <a:lstStyle/>
          <a:p>
            <a:endParaRPr lang="en-GB"/>
          </a:p>
        </p:txBody>
      </p:sp>
    </p:spTree>
    <p:extLst>
      <p:ext uri="{BB962C8B-B14F-4D97-AF65-F5344CB8AC3E}">
        <p14:creationId xmlns:p14="http://schemas.microsoft.com/office/powerpoint/2010/main" val="99074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C – Giải</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Cách 4</a:t>
            </a:r>
            <a:r>
              <a:rPr lang="vi-VN" sz="2800" smtClean="0">
                <a:solidFill>
                  <a:srgbClr val="0000FF"/>
                </a:solidFill>
                <a:latin typeface="Arial" pitchFamily="34" charset="0"/>
                <a:cs typeface="Arial" pitchFamily="34" charset="0"/>
              </a:rPr>
              <a:t>:</a:t>
            </a:r>
            <a:r>
              <a:rPr lang="en-US" sz="2800" smtClean="0">
                <a:solidFill>
                  <a:srgbClr val="0000FF"/>
                </a:solidFill>
                <a:latin typeface="Arial" pitchFamily="34" charset="0"/>
                <a:cs typeface="Arial" pitchFamily="34" charset="0"/>
              </a:rPr>
              <a:t> Dùng mảng và vòng lặp for</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
        <p:nvSpPr>
          <p:cNvPr id="8" name="Rectangle 3"/>
          <p:cNvSpPr>
            <a:spLocks noChangeArrowheads="1"/>
          </p:cNvSpPr>
          <p:nvPr/>
        </p:nvSpPr>
        <p:spPr bwMode="auto">
          <a:xfrm>
            <a:off x="533400" y="2025868"/>
            <a:ext cx="8305800" cy="44958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200" b="0" smtClean="0">
                <a:solidFill>
                  <a:srgbClr val="0000FF"/>
                </a:solidFill>
              </a:rPr>
              <a:t>void </a:t>
            </a:r>
            <a:r>
              <a:rPr lang="en-US" sz="2200" b="0" smtClean="0">
                <a:solidFill>
                  <a:srgbClr val="000000"/>
                </a:solidFill>
              </a:rPr>
              <a:t>main()</a:t>
            </a:r>
          </a:p>
          <a:p>
            <a:pPr marL="342900" indent="-342900">
              <a:lnSpc>
                <a:spcPct val="110000"/>
              </a:lnSpc>
              <a:spcBef>
                <a:spcPts val="0"/>
              </a:spcBef>
              <a:buFont typeface="Wingdings" pitchFamily="2" charset="2"/>
              <a:buNone/>
            </a:pPr>
            <a:r>
              <a:rPr lang="en-US" sz="2200" b="0" smtClean="0">
                <a:solidFill>
                  <a:srgbClr val="000000"/>
                </a:solidFill>
              </a:rPr>
              <a:t>{</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rgbClr val="0000FF"/>
                </a:solidFill>
              </a:rPr>
              <a:t>int </a:t>
            </a:r>
            <a:r>
              <a:rPr lang="en-US" sz="2200" b="0" smtClean="0">
                <a:solidFill>
                  <a:srgbClr val="000000"/>
                </a:solidFill>
              </a:rPr>
              <a:t>a[4], i;</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rgbClr val="0000FF"/>
                </a:solidFill>
              </a:rPr>
              <a:t>for </a:t>
            </a:r>
            <a:r>
              <a:rPr lang="en-US" sz="2200" b="0" smtClean="0">
                <a:solidFill>
                  <a:srgbClr val="000000"/>
                </a:solidFill>
              </a:rPr>
              <a:t>(i=0; i&lt;4; i++){</a:t>
            </a:r>
          </a:p>
          <a:p>
            <a:pPr marL="342900" indent="-342900">
              <a:lnSpc>
                <a:spcPct val="110000"/>
              </a:lnSpc>
              <a:spcBef>
                <a:spcPts val="0"/>
              </a:spcBef>
              <a:buFont typeface="Wingdings" pitchFamily="2" charset="2"/>
              <a:buNone/>
            </a:pPr>
            <a:r>
              <a:rPr lang="en-US" sz="2200" b="0" smtClean="0">
                <a:solidFill>
                  <a:srgbClr val="000000"/>
                </a:solidFill>
              </a:rPr>
              <a:t>		printf("\nNhap a%d = ", i);</a:t>
            </a:r>
          </a:p>
          <a:p>
            <a:pPr marL="342900" indent="-342900">
              <a:lnSpc>
                <a:spcPct val="110000"/>
              </a:lnSpc>
              <a:spcBef>
                <a:spcPts val="0"/>
              </a:spcBef>
              <a:buFont typeface="Wingdings" pitchFamily="2" charset="2"/>
              <a:buNone/>
            </a:pPr>
            <a:r>
              <a:rPr lang="en-US" sz="2200" b="0" smtClean="0">
                <a:solidFill>
                  <a:srgbClr val="000000"/>
                </a:solidFill>
              </a:rPr>
              <a:t>		scanf("%d", &amp;a[i]);</a:t>
            </a:r>
          </a:p>
          <a:p>
            <a:pPr marL="342900" indent="-342900">
              <a:lnSpc>
                <a:spcPct val="110000"/>
              </a:lnSpc>
              <a:spcBef>
                <a:spcPts val="0"/>
              </a:spcBef>
              <a:buFont typeface="Wingdings" pitchFamily="2" charset="2"/>
              <a:buNone/>
            </a:pPr>
            <a:r>
              <a:rPr lang="en-US" sz="2200" b="0" smtClean="0">
                <a:solidFill>
                  <a:srgbClr val="000000"/>
                </a:solidFill>
              </a:rPr>
              <a:t>	}</a:t>
            </a:r>
          </a:p>
          <a:p>
            <a:pPr marL="342900" indent="-342900">
              <a:lnSpc>
                <a:spcPct val="110000"/>
              </a:lnSpc>
              <a:spcBef>
                <a:spcPts val="0"/>
              </a:spcBef>
              <a:buFont typeface="Wingdings" pitchFamily="2" charset="2"/>
              <a:buNone/>
            </a:pPr>
            <a:r>
              <a:rPr lang="en-US" sz="2200" b="0" smtClean="0">
                <a:solidFill>
                  <a:srgbClr val="000000"/>
                </a:solidFill>
              </a:rPr>
              <a:t>	printf("\nBan vua nhap 4 so:");</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rgbClr val="0000FF"/>
                </a:solidFill>
              </a:rPr>
              <a:t>for </a:t>
            </a:r>
            <a:r>
              <a:rPr lang="en-US" sz="2200" b="0" smtClean="0">
                <a:solidFill>
                  <a:srgbClr val="000000"/>
                </a:solidFill>
              </a:rPr>
              <a:t>(i=0; i&lt;4; i++){</a:t>
            </a:r>
          </a:p>
          <a:p>
            <a:pPr marL="342900" indent="-342900">
              <a:lnSpc>
                <a:spcPct val="110000"/>
              </a:lnSpc>
              <a:spcBef>
                <a:spcPts val="0"/>
              </a:spcBef>
              <a:buFont typeface="Wingdings" pitchFamily="2" charset="2"/>
              <a:buNone/>
            </a:pPr>
            <a:r>
              <a:rPr lang="en-US" sz="2200" b="0" smtClean="0">
                <a:solidFill>
                  <a:srgbClr val="000000"/>
                </a:solidFill>
              </a:rPr>
              <a:t>		printf("%d ", a[i]);</a:t>
            </a:r>
          </a:p>
          <a:p>
            <a:pPr marL="342900" indent="-342900">
              <a:lnSpc>
                <a:spcPct val="110000"/>
              </a:lnSpc>
              <a:spcBef>
                <a:spcPts val="0"/>
              </a:spcBef>
              <a:buFont typeface="Wingdings" pitchFamily="2" charset="2"/>
              <a:buNone/>
            </a:pPr>
            <a:r>
              <a:rPr lang="en-US" sz="2200" b="0" smtClean="0">
                <a:solidFill>
                  <a:srgbClr val="000000"/>
                </a:solidFill>
              </a:rPr>
              <a:t>	}</a:t>
            </a:r>
          </a:p>
          <a:p>
            <a:pPr marL="342900" indent="-342900">
              <a:lnSpc>
                <a:spcPct val="110000"/>
              </a:lnSpc>
              <a:spcBef>
                <a:spcPts val="0"/>
              </a:spcBef>
              <a:buFont typeface="Wingdings" pitchFamily="2" charset="2"/>
              <a:buNone/>
            </a:pPr>
            <a:r>
              <a:rPr lang="en-US" sz="2200" b="0" smtClean="0">
                <a:solidFill>
                  <a:srgbClr val="000000"/>
                </a:solidFill>
              </a:rPr>
              <a:t>}</a:t>
            </a:r>
            <a:endParaRPr lang="en-US" sz="22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C – Giải</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Cách 5</a:t>
            </a:r>
            <a:r>
              <a:rPr lang="vi-VN" sz="2800" smtClean="0">
                <a:solidFill>
                  <a:srgbClr val="0000FF"/>
                </a:solidFill>
                <a:latin typeface="Arial" pitchFamily="34" charset="0"/>
                <a:cs typeface="Arial" pitchFamily="34" charset="0"/>
              </a:rPr>
              <a:t>:</a:t>
            </a:r>
            <a:r>
              <a:rPr lang="en-US" sz="2800" smtClean="0">
                <a:solidFill>
                  <a:srgbClr val="0000FF"/>
                </a:solidFill>
                <a:latin typeface="Arial" pitchFamily="34" charset="0"/>
                <a:cs typeface="Arial" pitchFamily="34" charset="0"/>
              </a:rPr>
              <a:t> Dùng mảng và vòng lặp for gộp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
        <p:nvSpPr>
          <p:cNvPr id="9" name="Rectangle 3"/>
          <p:cNvSpPr>
            <a:spLocks noChangeArrowheads="1"/>
          </p:cNvSpPr>
          <p:nvPr/>
        </p:nvSpPr>
        <p:spPr bwMode="auto">
          <a:xfrm>
            <a:off x="533400" y="2025868"/>
            <a:ext cx="8305800" cy="44958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400" b="0" smtClean="0">
                <a:solidFill>
                  <a:srgbClr val="0000FF"/>
                </a:solidFill>
              </a:rPr>
              <a:t>void </a:t>
            </a:r>
            <a:r>
              <a:rPr lang="en-US" sz="2400" b="0" smtClean="0">
                <a:solidFill>
                  <a:srgbClr val="000000"/>
                </a:solidFill>
              </a:rPr>
              <a:t>main()</a:t>
            </a:r>
          </a:p>
          <a:p>
            <a:pPr marL="342900" indent="-342900">
              <a:lnSpc>
                <a:spcPct val="110000"/>
              </a:lnSpc>
              <a:spcBef>
                <a:spcPts val="0"/>
              </a:spcBef>
              <a:buFont typeface="Wingdings" pitchFamily="2" charset="2"/>
              <a:buNone/>
            </a:pPr>
            <a:r>
              <a:rPr lang="en-US" sz="2400" b="0" smtClean="0">
                <a:solidFill>
                  <a:srgbClr val="000000"/>
                </a:solidFill>
              </a:rPr>
              <a:t>{</a:t>
            </a:r>
          </a:p>
          <a:p>
            <a:pPr marL="342900" indent="-342900">
              <a:lnSpc>
                <a:spcPct val="110000"/>
              </a:lnSpc>
              <a:spcBef>
                <a:spcPts val="0"/>
              </a:spcBef>
              <a:buFont typeface="Wingdings" pitchFamily="2" charset="2"/>
              <a:buNone/>
            </a:pPr>
            <a:r>
              <a:rPr lang="en-US" sz="2400" b="0" smtClean="0">
                <a:solidFill>
                  <a:srgbClr val="000000"/>
                </a:solidFill>
              </a:rPr>
              <a:t>	</a:t>
            </a:r>
            <a:r>
              <a:rPr lang="en-US" sz="2400" b="0" smtClean="0">
                <a:solidFill>
                  <a:srgbClr val="0000FF"/>
                </a:solidFill>
              </a:rPr>
              <a:t>int</a:t>
            </a:r>
            <a:r>
              <a:rPr lang="en-US" sz="2400" b="0" smtClean="0">
                <a:solidFill>
                  <a:srgbClr val="000000"/>
                </a:solidFill>
              </a:rPr>
              <a:t> a[4], i;</a:t>
            </a:r>
          </a:p>
          <a:p>
            <a:pPr marL="342900" indent="-342900">
              <a:lnSpc>
                <a:spcPct val="110000"/>
              </a:lnSpc>
              <a:spcBef>
                <a:spcPts val="0"/>
              </a:spcBef>
              <a:buFont typeface="Wingdings" pitchFamily="2" charset="2"/>
              <a:buNone/>
            </a:pPr>
            <a:r>
              <a:rPr lang="en-US" sz="2400" b="0" smtClean="0">
                <a:solidFill>
                  <a:srgbClr val="000000"/>
                </a:solidFill>
              </a:rPr>
              <a:t>	</a:t>
            </a:r>
            <a:r>
              <a:rPr lang="en-US" sz="2400" b="0" smtClean="0">
                <a:solidFill>
                  <a:srgbClr val="0000FF"/>
                </a:solidFill>
              </a:rPr>
              <a:t>for</a:t>
            </a:r>
            <a:r>
              <a:rPr lang="en-US" sz="2400" b="0" smtClean="0">
                <a:solidFill>
                  <a:srgbClr val="000000"/>
                </a:solidFill>
              </a:rPr>
              <a:t> (i=0; i&lt;4; i++)</a:t>
            </a:r>
          </a:p>
          <a:p>
            <a:pPr marL="342900" indent="-342900">
              <a:lnSpc>
                <a:spcPct val="110000"/>
              </a:lnSpc>
              <a:spcBef>
                <a:spcPts val="0"/>
              </a:spcBef>
              <a:buFont typeface="Wingdings" pitchFamily="2" charset="2"/>
              <a:buNone/>
            </a:pPr>
            <a:r>
              <a:rPr lang="en-US" sz="2400" b="0" smtClean="0">
                <a:solidFill>
                  <a:srgbClr val="000000"/>
                </a:solidFill>
              </a:rPr>
              <a:t>	{</a:t>
            </a:r>
          </a:p>
          <a:p>
            <a:pPr marL="342900" indent="-342900">
              <a:lnSpc>
                <a:spcPct val="110000"/>
              </a:lnSpc>
              <a:spcBef>
                <a:spcPts val="0"/>
              </a:spcBef>
              <a:buFont typeface="Wingdings" pitchFamily="2" charset="2"/>
              <a:buNone/>
            </a:pPr>
            <a:r>
              <a:rPr lang="en-US" sz="2400" b="0" smtClean="0">
                <a:solidFill>
                  <a:srgbClr val="000000"/>
                </a:solidFill>
              </a:rPr>
              <a:t>		printf("\nNhap a%d = ", i);</a:t>
            </a:r>
          </a:p>
          <a:p>
            <a:pPr marL="342900" indent="-342900">
              <a:lnSpc>
                <a:spcPct val="110000"/>
              </a:lnSpc>
              <a:spcBef>
                <a:spcPts val="0"/>
              </a:spcBef>
              <a:buFont typeface="Wingdings" pitchFamily="2" charset="2"/>
              <a:buNone/>
            </a:pPr>
            <a:r>
              <a:rPr lang="en-US" sz="2400" b="0" smtClean="0">
                <a:solidFill>
                  <a:srgbClr val="000000"/>
                </a:solidFill>
              </a:rPr>
              <a:t>		scanf("%d", &amp;a[i]);</a:t>
            </a:r>
          </a:p>
          <a:p>
            <a:pPr marL="342900" indent="-342900">
              <a:lnSpc>
                <a:spcPct val="110000"/>
              </a:lnSpc>
              <a:spcBef>
                <a:spcPts val="0"/>
              </a:spcBef>
              <a:buFont typeface="Wingdings" pitchFamily="2" charset="2"/>
              <a:buNone/>
            </a:pPr>
            <a:r>
              <a:rPr lang="en-US" sz="2400" b="0" smtClean="0">
                <a:solidFill>
                  <a:srgbClr val="000000"/>
                </a:solidFill>
              </a:rPr>
              <a:t>		printf("%d ", a[i]);</a:t>
            </a:r>
          </a:p>
          <a:p>
            <a:pPr marL="342900" indent="-342900">
              <a:lnSpc>
                <a:spcPct val="110000"/>
              </a:lnSpc>
              <a:spcBef>
                <a:spcPts val="0"/>
              </a:spcBef>
              <a:buFont typeface="Wingdings" pitchFamily="2" charset="2"/>
              <a:buNone/>
            </a:pPr>
            <a:r>
              <a:rPr lang="en-US" sz="2400" b="0" smtClean="0">
                <a:solidFill>
                  <a:srgbClr val="000000"/>
                </a:solidFill>
              </a:rPr>
              <a:t>	}</a:t>
            </a:r>
          </a:p>
          <a:p>
            <a:pPr marL="342900" indent="-342900">
              <a:lnSpc>
                <a:spcPct val="110000"/>
              </a:lnSpc>
              <a:spcBef>
                <a:spcPts val="0"/>
              </a:spcBef>
              <a:buFont typeface="Wingdings" pitchFamily="2" charset="2"/>
              <a:buNone/>
            </a:pPr>
            <a:r>
              <a:rPr lang="en-US"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C – Giải</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Cách 6</a:t>
            </a:r>
            <a:r>
              <a:rPr lang="vi-VN" sz="2800" smtClean="0">
                <a:solidFill>
                  <a:srgbClr val="0000FF"/>
                </a:solidFill>
                <a:latin typeface="Arial" pitchFamily="34" charset="0"/>
                <a:cs typeface="Arial" pitchFamily="34" charset="0"/>
              </a:rPr>
              <a:t>:</a:t>
            </a:r>
            <a:r>
              <a:rPr lang="en-US" sz="2800" smtClean="0">
                <a:solidFill>
                  <a:srgbClr val="0000FF"/>
                </a:solidFill>
                <a:latin typeface="Arial" pitchFamily="34" charset="0"/>
                <a:cs typeface="Arial" pitchFamily="34" charset="0"/>
              </a:rPr>
              <a:t> Dùng hàm</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pic>
        <p:nvPicPr>
          <p:cNvPr id="8" name="Picture 3"/>
          <p:cNvPicPr>
            <a:picLocks noChangeAspect="1" noChangeArrowheads="1"/>
          </p:cNvPicPr>
          <p:nvPr/>
        </p:nvPicPr>
        <p:blipFill>
          <a:blip r:embed="rId3" cstate="print"/>
          <a:srcRect/>
          <a:stretch>
            <a:fillRect/>
          </a:stretch>
        </p:blipFill>
        <p:spPr bwMode="auto">
          <a:xfrm>
            <a:off x="4648200" y="1371600"/>
            <a:ext cx="4248150" cy="3238500"/>
          </a:xfrm>
          <a:prstGeom prst="rect">
            <a:avLst/>
          </a:prstGeom>
          <a:noFill/>
          <a:ln w="9525">
            <a:noFill/>
            <a:miter lim="800000"/>
            <a:headEnd/>
            <a:tailEnd/>
          </a:ln>
          <a:effectLst/>
        </p:spPr>
      </p:pic>
      <p:pic>
        <p:nvPicPr>
          <p:cNvPr id="9" name="Picture 4"/>
          <p:cNvPicPr>
            <a:picLocks noChangeAspect="1" noChangeArrowheads="1"/>
          </p:cNvPicPr>
          <p:nvPr/>
        </p:nvPicPr>
        <p:blipFill>
          <a:blip r:embed="rId4" cstate="print"/>
          <a:srcRect/>
          <a:stretch>
            <a:fillRect/>
          </a:stretch>
        </p:blipFill>
        <p:spPr bwMode="auto">
          <a:xfrm>
            <a:off x="3200400" y="4587766"/>
            <a:ext cx="4010025" cy="2247900"/>
          </a:xfrm>
          <a:prstGeom prst="rect">
            <a:avLst/>
          </a:prstGeom>
          <a:noFill/>
          <a:ln w="9525">
            <a:noFill/>
            <a:miter lim="800000"/>
            <a:headEnd/>
            <a:tailEnd/>
          </a:ln>
          <a:effectLst/>
        </p:spPr>
      </p:pic>
      <p:pic>
        <p:nvPicPr>
          <p:cNvPr id="26626" name="Picture 2"/>
          <p:cNvPicPr>
            <a:picLocks noChangeAspect="1" noChangeArrowheads="1"/>
          </p:cNvPicPr>
          <p:nvPr/>
        </p:nvPicPr>
        <p:blipFill>
          <a:blip r:embed="rId5" cstate="print"/>
          <a:srcRect/>
          <a:stretch>
            <a:fillRect/>
          </a:stretch>
        </p:blipFill>
        <p:spPr bwMode="auto">
          <a:xfrm>
            <a:off x="457200" y="2209800"/>
            <a:ext cx="2638425" cy="2847975"/>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6626"/>
                                        </p:tgtEl>
                                        <p:attrNameLst>
                                          <p:attrName>style.visibility</p:attrName>
                                        </p:attrNameLst>
                                      </p:cBhvr>
                                      <p:to>
                                        <p:strVal val="visible"/>
                                      </p:to>
                                    </p:set>
                                    <p:animEffect transition="in" filter="box(in)">
                                      <p:cBhvr>
                                        <p:cTn id="13" dur="500"/>
                                        <p:tgtEl>
                                          <p:spTgt spid="26626"/>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ox(i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ox(in)">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C – Giải</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Cách 7</a:t>
            </a:r>
            <a:r>
              <a:rPr lang="vi-VN" sz="2800" smtClean="0">
                <a:solidFill>
                  <a:srgbClr val="0000FF"/>
                </a:solidFill>
                <a:latin typeface="Arial" pitchFamily="34" charset="0"/>
                <a:cs typeface="Arial" pitchFamily="34" charset="0"/>
              </a:rPr>
              <a:t>:</a:t>
            </a:r>
            <a:r>
              <a:rPr lang="en-US" sz="2800" smtClean="0">
                <a:solidFill>
                  <a:srgbClr val="0000FF"/>
                </a:solidFill>
                <a:latin typeface="Arial" pitchFamily="34" charset="0"/>
                <a:cs typeface="Arial" pitchFamily="34" charset="0"/>
              </a:rPr>
              <a:t> Dùng file</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pic>
        <p:nvPicPr>
          <p:cNvPr id="27650" name="Picture 2"/>
          <p:cNvPicPr>
            <a:picLocks noChangeAspect="1" noChangeArrowheads="1"/>
          </p:cNvPicPr>
          <p:nvPr/>
        </p:nvPicPr>
        <p:blipFill>
          <a:blip r:embed="rId3" cstate="print"/>
          <a:srcRect/>
          <a:stretch>
            <a:fillRect/>
          </a:stretch>
        </p:blipFill>
        <p:spPr bwMode="auto">
          <a:xfrm>
            <a:off x="600075" y="2057400"/>
            <a:ext cx="6791325" cy="2388244"/>
          </a:xfrm>
          <a:prstGeom prst="rect">
            <a:avLst/>
          </a:prstGeom>
          <a:noFill/>
          <a:ln w="9525">
            <a:noFill/>
            <a:miter lim="800000"/>
            <a:headEnd/>
            <a:tailEnd/>
          </a:ln>
        </p:spPr>
      </p:pic>
      <p:pic>
        <p:nvPicPr>
          <p:cNvPr id="27651" name="Picture 3"/>
          <p:cNvPicPr>
            <a:picLocks noChangeAspect="1" noChangeArrowheads="1"/>
          </p:cNvPicPr>
          <p:nvPr/>
        </p:nvPicPr>
        <p:blipFill>
          <a:blip r:embed="rId4" cstate="print"/>
          <a:srcRect/>
          <a:stretch>
            <a:fillRect/>
          </a:stretch>
        </p:blipFill>
        <p:spPr bwMode="auto">
          <a:xfrm>
            <a:off x="2275043" y="4419600"/>
            <a:ext cx="6868957" cy="2438400"/>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650"/>
                                        </p:tgtEl>
                                        <p:attrNameLst>
                                          <p:attrName>style.visibility</p:attrName>
                                        </p:attrNameLst>
                                      </p:cBhvr>
                                      <p:to>
                                        <p:strVal val="visible"/>
                                      </p:to>
                                    </p:set>
                                    <p:animEffect transition="in" filter="wipe(left)">
                                      <p:cBhvr>
                                        <p:cTn id="13" dur="500"/>
                                        <p:tgtEl>
                                          <p:spTgt spid="2765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7651"/>
                                        </p:tgtEl>
                                        <p:attrNameLst>
                                          <p:attrName>style.visibility</p:attrName>
                                        </p:attrNameLst>
                                      </p:cBhvr>
                                      <p:to>
                                        <p:strVal val="visible"/>
                                      </p:to>
                                    </p:set>
                                    <p:animEffect transition="in" filter="wipe(left)">
                                      <p:cBhvr>
                                        <p:cTn id="18" dur="500"/>
                                        <p:tgtEl>
                                          <p:spTgt spid="27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Lịch sử ngôn ngữ lập trình</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pic>
        <p:nvPicPr>
          <p:cNvPr id="8" name="Picture 4"/>
          <p:cNvPicPr>
            <a:picLocks noGrp="1" noChangeAspect="1" noChangeArrowheads="1"/>
          </p:cNvPicPr>
          <p:nvPr>
            <p:ph idx="1"/>
          </p:nvPr>
        </p:nvPicPr>
        <p:blipFill>
          <a:blip r:embed="rId3" cstate="print"/>
          <a:srcRect/>
          <a:stretch>
            <a:fillRect/>
          </a:stretch>
        </p:blipFill>
        <p:spPr>
          <a:xfrm>
            <a:off x="418397" y="1364606"/>
            <a:ext cx="8344603" cy="5188594"/>
          </a:xfrm>
          <a:noFill/>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Lịch sử của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85000"/>
                    <a:lumOff val="15000"/>
                  </a:schemeClr>
                </a:solidFill>
                <a:latin typeface="Arial" pitchFamily="34" charset="0"/>
                <a:cs typeface="Arial" pitchFamily="34" charset="0"/>
              </a:rPr>
              <a:t>Mở rộng của </a:t>
            </a:r>
            <a:r>
              <a:rPr lang="vi-VN" smtClean="0">
                <a:solidFill>
                  <a:srgbClr val="FF0000"/>
                </a:solidFill>
                <a:latin typeface="Arial" pitchFamily="34" charset="0"/>
                <a:cs typeface="Arial" pitchFamily="34" charset="0"/>
              </a:rPr>
              <a:t>C</a:t>
            </a:r>
          </a:p>
          <a:p>
            <a:pPr algn="just">
              <a:lnSpc>
                <a:spcPct val="130000"/>
              </a:lnSpc>
              <a:spcBef>
                <a:spcPts val="300"/>
              </a:spcBef>
              <a:spcAft>
                <a:spcPts val="300"/>
              </a:spcAft>
              <a:buFont typeface="Wingdings" pitchFamily="2" charset="2"/>
              <a:buChar char="v"/>
            </a:pPr>
            <a:r>
              <a:rPr lang="vi-VN" smtClean="0">
                <a:solidFill>
                  <a:schemeClr val="tx1">
                    <a:lumMod val="85000"/>
                    <a:lumOff val="15000"/>
                  </a:schemeClr>
                </a:solidFill>
                <a:latin typeface="Arial" pitchFamily="34" charset="0"/>
                <a:cs typeface="Arial" pitchFamily="34" charset="0"/>
              </a:rPr>
              <a:t>Đầu thập niên </a:t>
            </a:r>
            <a:r>
              <a:rPr lang="vi-VN" smtClean="0">
                <a:solidFill>
                  <a:srgbClr val="0070C0"/>
                </a:solidFill>
                <a:latin typeface="Arial" pitchFamily="34" charset="0"/>
                <a:cs typeface="Arial" pitchFamily="34" charset="0"/>
              </a:rPr>
              <a:t>1980</a:t>
            </a:r>
            <a:r>
              <a:rPr lang="vi-VN" smtClean="0">
                <a:solidFill>
                  <a:schemeClr val="tx1">
                    <a:lumMod val="85000"/>
                    <a:lumOff val="15000"/>
                  </a:schemeClr>
                </a:solidFill>
                <a:latin typeface="Arial" pitchFamily="34" charset="0"/>
                <a:cs typeface="Arial" pitchFamily="34" charset="0"/>
              </a:rPr>
              <a:t>: Bjarne Stroustrup (Bell Laboratories)</a:t>
            </a:r>
          </a:p>
          <a:p>
            <a:pPr algn="just">
              <a:lnSpc>
                <a:spcPct val="130000"/>
              </a:lnSpc>
              <a:spcBef>
                <a:spcPts val="300"/>
              </a:spcBef>
              <a:spcAft>
                <a:spcPts val="300"/>
              </a:spcAft>
              <a:buFont typeface="Wingdings" pitchFamily="2" charset="2"/>
              <a:buChar char="v"/>
            </a:pPr>
            <a:r>
              <a:rPr lang="vi-VN" smtClean="0">
                <a:solidFill>
                  <a:schemeClr val="tx1">
                    <a:lumMod val="85000"/>
                    <a:lumOff val="15000"/>
                  </a:schemeClr>
                </a:solidFill>
                <a:latin typeface="Arial" pitchFamily="34" charset="0"/>
                <a:cs typeface="Arial" pitchFamily="34" charset="0"/>
              </a:rPr>
              <a:t>Cung cấp khả năng lập trình hướng đối tượng</a:t>
            </a:r>
            <a:endParaRPr lang="en-US" smtClean="0">
              <a:solidFill>
                <a:schemeClr val="tx1">
                  <a:lumMod val="85000"/>
                  <a:lumOff val="1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mtClean="0">
                <a:solidFill>
                  <a:srgbClr val="00B050"/>
                </a:solidFill>
                <a:latin typeface="Arial" pitchFamily="34" charset="0"/>
                <a:cs typeface="Arial" pitchFamily="34" charset="0"/>
              </a:rPr>
              <a:t>Ngôn ngữ lai</a:t>
            </a:r>
            <a:endParaRPr lang="en-US" smtClean="0">
              <a:solidFill>
                <a:srgbClr val="00B05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 Environment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gn="just">
              <a:spcBef>
                <a:spcPts val="0"/>
              </a:spcBef>
              <a:buFont typeface="Wingdings" pitchFamily="2" charset="2"/>
              <a:buChar char="v"/>
            </a:pPr>
            <a:r>
              <a:rPr lang="en-US" dirty="0" smtClean="0">
                <a:solidFill>
                  <a:srgbClr val="0000FF"/>
                </a:solidFill>
                <a:latin typeface="Arial" pitchFamily="34" charset="0"/>
                <a:cs typeface="Arial" pitchFamily="34" charset="0"/>
              </a:rPr>
              <a:t>Phases of C++ </a:t>
            </a:r>
          </a:p>
          <a:p>
            <a:pPr algn="just">
              <a:spcBef>
                <a:spcPts val="0"/>
              </a:spcBef>
              <a:buNone/>
            </a:pPr>
            <a:r>
              <a:rPr lang="en-US" dirty="0" smtClean="0">
                <a:solidFill>
                  <a:srgbClr val="0000FF"/>
                </a:solidFill>
                <a:latin typeface="Arial" pitchFamily="34" charset="0"/>
                <a:cs typeface="Arial" pitchFamily="34" charset="0"/>
              </a:rPr>
              <a:t>	Programs:</a:t>
            </a:r>
          </a:p>
          <a:p>
            <a:pPr lvl="1" algn="just">
              <a:spcBef>
                <a:spcPts val="300"/>
              </a:spcBef>
              <a:spcAft>
                <a:spcPts val="300"/>
              </a:spcAft>
              <a:buFont typeface="Wingdings" pitchFamily="2" charset="2"/>
              <a:buChar char="§"/>
            </a:pPr>
            <a:r>
              <a:rPr lang="en-US" dirty="0" smtClean="0">
                <a:solidFill>
                  <a:schemeClr val="tx1">
                    <a:lumMod val="95000"/>
                    <a:lumOff val="5000"/>
                  </a:schemeClr>
                </a:solidFill>
                <a:latin typeface="Arial" pitchFamily="34" charset="0"/>
                <a:cs typeface="Arial" pitchFamily="34" charset="0"/>
              </a:rPr>
              <a:t>Edit</a:t>
            </a:r>
          </a:p>
          <a:p>
            <a:pPr lvl="1" algn="just">
              <a:spcBef>
                <a:spcPts val="300"/>
              </a:spcBef>
              <a:spcAft>
                <a:spcPts val="300"/>
              </a:spcAft>
              <a:buFont typeface="Wingdings" pitchFamily="2" charset="2"/>
              <a:buChar char="§"/>
            </a:pPr>
            <a:r>
              <a:rPr lang="en-US" dirty="0" smtClean="0">
                <a:solidFill>
                  <a:schemeClr val="tx1">
                    <a:lumMod val="95000"/>
                    <a:lumOff val="5000"/>
                  </a:schemeClr>
                </a:solidFill>
                <a:latin typeface="Arial" pitchFamily="34" charset="0"/>
                <a:cs typeface="Arial" pitchFamily="34" charset="0"/>
              </a:rPr>
              <a:t>Preprocess</a:t>
            </a:r>
          </a:p>
          <a:p>
            <a:pPr lvl="1" algn="just">
              <a:spcBef>
                <a:spcPts val="300"/>
              </a:spcBef>
              <a:spcAft>
                <a:spcPts val="300"/>
              </a:spcAft>
              <a:buFont typeface="Wingdings" pitchFamily="2" charset="2"/>
              <a:buChar char="§"/>
            </a:pPr>
            <a:r>
              <a:rPr lang="en-US" dirty="0" smtClean="0">
                <a:solidFill>
                  <a:schemeClr val="tx1">
                    <a:lumMod val="95000"/>
                    <a:lumOff val="5000"/>
                  </a:schemeClr>
                </a:solidFill>
                <a:latin typeface="Arial" pitchFamily="34" charset="0"/>
                <a:cs typeface="Arial" pitchFamily="34" charset="0"/>
              </a:rPr>
              <a:t>Compile</a:t>
            </a:r>
          </a:p>
          <a:p>
            <a:pPr lvl="1" algn="just">
              <a:spcBef>
                <a:spcPts val="300"/>
              </a:spcBef>
              <a:spcAft>
                <a:spcPts val="300"/>
              </a:spcAft>
              <a:buFont typeface="Wingdings" pitchFamily="2" charset="2"/>
              <a:buChar char="§"/>
            </a:pPr>
            <a:r>
              <a:rPr lang="en-US" dirty="0" smtClean="0">
                <a:solidFill>
                  <a:schemeClr val="tx1">
                    <a:lumMod val="95000"/>
                    <a:lumOff val="5000"/>
                  </a:schemeClr>
                </a:solidFill>
                <a:latin typeface="Arial" pitchFamily="34" charset="0"/>
                <a:cs typeface="Arial" pitchFamily="34" charset="0"/>
              </a:rPr>
              <a:t>Link</a:t>
            </a:r>
          </a:p>
          <a:p>
            <a:pPr lvl="1" algn="just">
              <a:spcBef>
                <a:spcPts val="300"/>
              </a:spcBef>
              <a:spcAft>
                <a:spcPts val="300"/>
              </a:spcAft>
              <a:buFont typeface="Wingdings" pitchFamily="2" charset="2"/>
              <a:buChar char="§"/>
            </a:pPr>
            <a:r>
              <a:rPr lang="en-US" dirty="0" smtClean="0">
                <a:solidFill>
                  <a:schemeClr val="tx1">
                    <a:lumMod val="95000"/>
                    <a:lumOff val="5000"/>
                  </a:schemeClr>
                </a:solidFill>
                <a:latin typeface="Arial" pitchFamily="34" charset="0"/>
                <a:cs typeface="Arial" pitchFamily="34" charset="0"/>
              </a:rPr>
              <a:t>Load</a:t>
            </a:r>
          </a:p>
          <a:p>
            <a:pPr lvl="1" algn="just">
              <a:spcBef>
                <a:spcPts val="300"/>
              </a:spcBef>
              <a:spcAft>
                <a:spcPts val="300"/>
              </a:spcAft>
              <a:buFont typeface="Wingdings" pitchFamily="2" charset="2"/>
              <a:buChar char="§"/>
            </a:pPr>
            <a:r>
              <a:rPr lang="en-US" dirty="0" smtClean="0">
                <a:solidFill>
                  <a:schemeClr val="tx1">
                    <a:lumMod val="95000"/>
                    <a:lumOff val="5000"/>
                  </a:schemeClr>
                </a:solidFill>
                <a:latin typeface="Arial" pitchFamily="34" charset="0"/>
                <a:cs typeface="Arial" pitchFamily="34" charset="0"/>
              </a:rPr>
              <a:t>Execute</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grpSp>
        <p:nvGrpSpPr>
          <p:cNvPr id="7" name="Group 157"/>
          <p:cNvGrpSpPr>
            <a:grpSpLocks/>
          </p:cNvGrpSpPr>
          <p:nvPr/>
        </p:nvGrpSpPr>
        <p:grpSpPr bwMode="auto">
          <a:xfrm>
            <a:off x="4187825" y="1133475"/>
            <a:ext cx="4656138" cy="5572125"/>
            <a:chOff x="2638" y="762"/>
            <a:chExt cx="2933" cy="3510"/>
          </a:xfrm>
        </p:grpSpPr>
        <p:sp>
          <p:nvSpPr>
            <p:cNvPr id="8" name="Freeform 5"/>
            <p:cNvSpPr>
              <a:spLocks/>
            </p:cNvSpPr>
            <p:nvPr/>
          </p:nvSpPr>
          <p:spPr bwMode="auto">
            <a:xfrm>
              <a:off x="2638" y="2381"/>
              <a:ext cx="756" cy="288"/>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9" name="Freeform 6"/>
            <p:cNvSpPr>
              <a:spLocks/>
            </p:cNvSpPr>
            <p:nvPr/>
          </p:nvSpPr>
          <p:spPr bwMode="auto">
            <a:xfrm>
              <a:off x="2638" y="1545"/>
              <a:ext cx="756" cy="288"/>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10" name="Freeform 7"/>
            <p:cNvSpPr>
              <a:spLocks/>
            </p:cNvSpPr>
            <p:nvPr/>
          </p:nvSpPr>
          <p:spPr bwMode="auto">
            <a:xfrm>
              <a:off x="2638" y="2381"/>
              <a:ext cx="756" cy="288"/>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1" name="Rectangle 8"/>
            <p:cNvSpPr>
              <a:spLocks noChangeArrowheads="1"/>
            </p:cNvSpPr>
            <p:nvPr/>
          </p:nvSpPr>
          <p:spPr bwMode="auto">
            <a:xfrm>
              <a:off x="2844" y="2472"/>
              <a:ext cx="342" cy="112"/>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Loader</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12" name="Freeform 9"/>
            <p:cNvSpPr>
              <a:spLocks/>
            </p:cNvSpPr>
            <p:nvPr/>
          </p:nvSpPr>
          <p:spPr bwMode="auto">
            <a:xfrm>
              <a:off x="3396" y="912"/>
              <a:ext cx="324" cy="0"/>
            </a:xfrm>
            <a:custGeom>
              <a:avLst/>
              <a:gdLst/>
              <a:ahLst/>
              <a:cxnLst>
                <a:cxn ang="0">
                  <a:pos x="19972" y="0"/>
                </a:cxn>
                <a:cxn ang="0">
                  <a:pos x="0" y="0"/>
                </a:cxn>
              </a:cxnLst>
              <a:rect l="0" t="0" r="r" b="b"/>
              <a:pathLst>
                <a:path w="20000" h="20000">
                  <a:moveTo>
                    <a:pt x="19972" y="0"/>
                  </a:moveTo>
                  <a:lnTo>
                    <a:pt x="0" y="0"/>
                  </a:lnTo>
                </a:path>
              </a:pathLst>
            </a:custGeom>
            <a:solidFill>
              <a:srgbClr val="000000"/>
            </a:solidFill>
            <a:ln w="3175">
              <a:solidFill>
                <a:srgbClr val="000000"/>
              </a:solidFill>
              <a:round/>
              <a:headEnd type="triangle" w="med" len="sm"/>
              <a:tailEnd type="triangle" w="med" len="sm"/>
            </a:ln>
          </p:spPr>
          <p:txBody>
            <a:bodyPr/>
            <a:lstStyle/>
            <a:p>
              <a:endParaRPr lang="en-US"/>
            </a:p>
          </p:txBody>
        </p:sp>
        <p:sp>
          <p:nvSpPr>
            <p:cNvPr id="13" name="Freeform 10"/>
            <p:cNvSpPr>
              <a:spLocks/>
            </p:cNvSpPr>
            <p:nvPr/>
          </p:nvSpPr>
          <p:spPr bwMode="auto">
            <a:xfrm>
              <a:off x="3396" y="1305"/>
              <a:ext cx="324" cy="0"/>
            </a:xfrm>
            <a:custGeom>
              <a:avLst/>
              <a:gdLst/>
              <a:ahLst/>
              <a:cxnLst>
                <a:cxn ang="0">
                  <a:pos x="19972" y="0"/>
                </a:cxn>
                <a:cxn ang="0">
                  <a:pos x="0" y="0"/>
                </a:cxn>
              </a:cxnLst>
              <a:rect l="0" t="0" r="r" b="b"/>
              <a:pathLst>
                <a:path w="20000" h="20000">
                  <a:moveTo>
                    <a:pt x="19972" y="0"/>
                  </a:moveTo>
                  <a:lnTo>
                    <a:pt x="0" y="0"/>
                  </a:lnTo>
                </a:path>
              </a:pathLst>
            </a:custGeom>
            <a:solidFill>
              <a:srgbClr val="000000"/>
            </a:solidFill>
            <a:ln w="3175">
              <a:solidFill>
                <a:srgbClr val="000000"/>
              </a:solidFill>
              <a:round/>
              <a:headEnd type="triangle" w="med" len="sm"/>
              <a:tailEnd type="triangle" w="med" len="sm"/>
            </a:ln>
          </p:spPr>
          <p:txBody>
            <a:bodyPr/>
            <a:lstStyle/>
            <a:p>
              <a:endParaRPr lang="en-US"/>
            </a:p>
          </p:txBody>
        </p:sp>
        <p:sp>
          <p:nvSpPr>
            <p:cNvPr id="14" name="Freeform 11"/>
            <p:cNvSpPr>
              <a:spLocks/>
            </p:cNvSpPr>
            <p:nvPr/>
          </p:nvSpPr>
          <p:spPr bwMode="auto">
            <a:xfrm>
              <a:off x="3396" y="2525"/>
              <a:ext cx="324" cy="0"/>
            </a:xfrm>
            <a:custGeom>
              <a:avLst/>
              <a:gdLst/>
              <a:ahLst/>
              <a:cxnLst>
                <a:cxn ang="0">
                  <a:pos x="19972" y="0"/>
                </a:cxn>
                <a:cxn ang="0">
                  <a:pos x="0" y="0"/>
                </a:cxn>
              </a:cxnLst>
              <a:rect l="0" t="0" r="r" b="b"/>
              <a:pathLst>
                <a:path w="20000" h="20000">
                  <a:moveTo>
                    <a:pt x="19972" y="0"/>
                  </a:moveTo>
                  <a:lnTo>
                    <a:pt x="0" y="0"/>
                  </a:lnTo>
                </a:path>
              </a:pathLst>
            </a:custGeom>
            <a:solidFill>
              <a:srgbClr val="000000"/>
            </a:solidFill>
            <a:ln w="3175">
              <a:solidFill>
                <a:srgbClr val="000000"/>
              </a:solidFill>
              <a:round/>
              <a:headEnd type="triangle" w="med" len="sm"/>
              <a:tailEnd/>
            </a:ln>
          </p:spPr>
          <p:txBody>
            <a:bodyPr/>
            <a:lstStyle/>
            <a:p>
              <a:endParaRPr lang="en-US"/>
            </a:p>
          </p:txBody>
        </p:sp>
        <p:sp>
          <p:nvSpPr>
            <p:cNvPr id="15" name="Rectangle 12"/>
            <p:cNvSpPr>
              <a:spLocks noChangeArrowheads="1"/>
            </p:cNvSpPr>
            <p:nvPr/>
          </p:nvSpPr>
          <p:spPr bwMode="auto">
            <a:xfrm>
              <a:off x="3720" y="2310"/>
              <a:ext cx="486" cy="160"/>
            </a:xfrm>
            <a:prstGeom prst="rect">
              <a:avLst/>
            </a:prstGeom>
            <a:noFill/>
            <a:ln w="0">
              <a:noFill/>
              <a:miter lim="800000"/>
              <a:headEnd/>
              <a:tailEnd/>
            </a:ln>
          </p:spPr>
          <p:txBody>
            <a:bodyPr lIns="0" tIns="0" rIns="0" bIns="0"/>
            <a:lstStyle/>
            <a:p>
              <a:pPr indent="228600">
                <a:spcBef>
                  <a:spcPct val="0"/>
                </a:spcBef>
              </a:pPr>
              <a:r>
                <a:rPr lang="en-US" sz="900" b="0">
                  <a:solidFill>
                    <a:srgbClr val="000000"/>
                  </a:solidFill>
                  <a:latin typeface="AvantGarde" pitchFamily="34" charset="0"/>
                </a:rPr>
                <a:t>Primary</a:t>
              </a:r>
              <a:endParaRPr lang="en-US" sz="1000" b="0">
                <a:solidFill>
                  <a:srgbClr val="000000"/>
                </a:solidFill>
                <a:latin typeface="Times" pitchFamily="18" charset="0"/>
              </a:endParaRPr>
            </a:p>
            <a:p>
              <a:pPr indent="228600" eaLnBrk="0" hangingPunct="0">
                <a:spcBef>
                  <a:spcPct val="0"/>
                </a:spcBef>
              </a:pPr>
              <a:r>
                <a:rPr lang="en-US" sz="900" b="0">
                  <a:solidFill>
                    <a:srgbClr val="000000"/>
                  </a:solidFill>
                  <a:latin typeface="AvantGarde" pitchFamily="34" charset="0"/>
                </a:rPr>
                <a:t>Memory</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itchFamily="18" charset="0"/>
              </a:endParaRPr>
            </a:p>
          </p:txBody>
        </p:sp>
        <p:sp>
          <p:nvSpPr>
            <p:cNvPr id="16" name="Freeform 13"/>
            <p:cNvSpPr>
              <a:spLocks/>
            </p:cNvSpPr>
            <p:nvPr/>
          </p:nvSpPr>
          <p:spPr bwMode="auto">
            <a:xfrm>
              <a:off x="3396" y="3533"/>
              <a:ext cx="324" cy="0"/>
            </a:xfrm>
            <a:custGeom>
              <a:avLst/>
              <a:gdLst/>
              <a:ahLst/>
              <a:cxnLst>
                <a:cxn ang="0">
                  <a:pos x="19972" y="0"/>
                </a:cxn>
                <a:cxn ang="0">
                  <a:pos x="0" y="0"/>
                </a:cxn>
              </a:cxnLst>
              <a:rect l="0" t="0" r="r" b="b"/>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grpSp>
          <p:nvGrpSpPr>
            <p:cNvPr id="17" name="Group 14"/>
            <p:cNvGrpSpPr>
              <a:grpSpLocks/>
            </p:cNvGrpSpPr>
            <p:nvPr/>
          </p:nvGrpSpPr>
          <p:grpSpPr bwMode="auto">
            <a:xfrm>
              <a:off x="4260" y="2304"/>
              <a:ext cx="108" cy="960"/>
              <a:chOff x="0" y="0"/>
              <a:chExt cx="19999" cy="19999"/>
            </a:xfrm>
          </p:grpSpPr>
          <p:sp>
            <p:nvSpPr>
              <p:cNvPr id="152" name="Arc 15"/>
              <p:cNvSpPr>
                <a:spLocks/>
              </p:cNvSpPr>
              <p:nvPr/>
            </p:nvSpPr>
            <p:spPr bwMode="auto">
              <a:xfrm>
                <a:off x="0" y="0"/>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53" name="Arc 16"/>
              <p:cNvSpPr>
                <a:spLocks/>
              </p:cNvSpPr>
              <p:nvPr/>
            </p:nvSpPr>
            <p:spPr bwMode="auto">
              <a:xfrm flipV="1">
                <a:off x="0" y="14993"/>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54" name="Arc 17"/>
              <p:cNvSpPr>
                <a:spLocks/>
              </p:cNvSpPr>
              <p:nvPr/>
            </p:nvSpPr>
            <p:spPr bwMode="auto">
              <a:xfrm flipH="1">
                <a:off x="9958" y="9995"/>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55" name="Arc 18"/>
              <p:cNvSpPr>
                <a:spLocks/>
              </p:cNvSpPr>
              <p:nvPr/>
            </p:nvSpPr>
            <p:spPr bwMode="auto">
              <a:xfrm flipH="1" flipV="1">
                <a:off x="9958" y="4998"/>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grpSp>
        <p:grpSp>
          <p:nvGrpSpPr>
            <p:cNvPr id="18" name="Group 19"/>
            <p:cNvGrpSpPr>
              <a:grpSpLocks/>
            </p:cNvGrpSpPr>
            <p:nvPr/>
          </p:nvGrpSpPr>
          <p:grpSpPr bwMode="auto">
            <a:xfrm>
              <a:off x="4260" y="3312"/>
              <a:ext cx="108" cy="960"/>
              <a:chOff x="0" y="0"/>
              <a:chExt cx="19999" cy="19999"/>
            </a:xfrm>
          </p:grpSpPr>
          <p:sp>
            <p:nvSpPr>
              <p:cNvPr id="148" name="Arc 20"/>
              <p:cNvSpPr>
                <a:spLocks/>
              </p:cNvSpPr>
              <p:nvPr/>
            </p:nvSpPr>
            <p:spPr bwMode="auto">
              <a:xfrm>
                <a:off x="0" y="0"/>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9" name="Arc 21"/>
              <p:cNvSpPr>
                <a:spLocks/>
              </p:cNvSpPr>
              <p:nvPr/>
            </p:nvSpPr>
            <p:spPr bwMode="auto">
              <a:xfrm flipV="1">
                <a:off x="0" y="14993"/>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50" name="Arc 22"/>
              <p:cNvSpPr>
                <a:spLocks/>
              </p:cNvSpPr>
              <p:nvPr/>
            </p:nvSpPr>
            <p:spPr bwMode="auto">
              <a:xfrm flipH="1">
                <a:off x="9958" y="9995"/>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51" name="Arc 23"/>
              <p:cNvSpPr>
                <a:spLocks/>
              </p:cNvSpPr>
              <p:nvPr/>
            </p:nvSpPr>
            <p:spPr bwMode="auto">
              <a:xfrm flipH="1" flipV="1">
                <a:off x="9958" y="4998"/>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grpSp>
        <p:grpSp>
          <p:nvGrpSpPr>
            <p:cNvPr id="19" name="Group 24"/>
            <p:cNvGrpSpPr>
              <a:grpSpLocks/>
            </p:cNvGrpSpPr>
            <p:nvPr/>
          </p:nvGrpSpPr>
          <p:grpSpPr bwMode="auto">
            <a:xfrm>
              <a:off x="4260" y="768"/>
              <a:ext cx="108" cy="288"/>
              <a:chOff x="0" y="0"/>
              <a:chExt cx="19999" cy="20001"/>
            </a:xfrm>
          </p:grpSpPr>
          <p:sp>
            <p:nvSpPr>
              <p:cNvPr id="144" name="Arc 25"/>
              <p:cNvSpPr>
                <a:spLocks/>
              </p:cNvSpPr>
              <p:nvPr/>
            </p:nvSpPr>
            <p:spPr bwMode="auto">
              <a:xfrm>
                <a:off x="0" y="0"/>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5" name="Arc 26"/>
              <p:cNvSpPr>
                <a:spLocks/>
              </p:cNvSpPr>
              <p:nvPr/>
            </p:nvSpPr>
            <p:spPr bwMode="auto">
              <a:xfrm flipV="1">
                <a:off x="0" y="14980"/>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6" name="Arc 27"/>
              <p:cNvSpPr>
                <a:spLocks/>
              </p:cNvSpPr>
              <p:nvPr/>
            </p:nvSpPr>
            <p:spPr bwMode="auto">
              <a:xfrm flipH="1">
                <a:off x="9958" y="9987"/>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7" name="Arc 28"/>
              <p:cNvSpPr>
                <a:spLocks/>
              </p:cNvSpPr>
              <p:nvPr/>
            </p:nvSpPr>
            <p:spPr bwMode="auto">
              <a:xfrm flipH="1" flipV="1">
                <a:off x="9958" y="4993"/>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grpSp>
        <p:sp>
          <p:nvSpPr>
            <p:cNvPr id="20" name="Arc 29"/>
            <p:cNvSpPr>
              <a:spLocks/>
            </p:cNvSpPr>
            <p:nvPr/>
          </p:nvSpPr>
          <p:spPr bwMode="auto">
            <a:xfrm>
              <a:off x="4260" y="1155"/>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1" name="Arc 30"/>
            <p:cNvSpPr>
              <a:spLocks/>
            </p:cNvSpPr>
            <p:nvPr/>
          </p:nvSpPr>
          <p:spPr bwMode="auto">
            <a:xfrm flipV="1">
              <a:off x="4260" y="1371"/>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2" name="Arc 31"/>
            <p:cNvSpPr>
              <a:spLocks/>
            </p:cNvSpPr>
            <p:nvPr/>
          </p:nvSpPr>
          <p:spPr bwMode="auto">
            <a:xfrm flipH="1">
              <a:off x="4314" y="1299"/>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3" name="Arc 32"/>
            <p:cNvSpPr>
              <a:spLocks/>
            </p:cNvSpPr>
            <p:nvPr/>
          </p:nvSpPr>
          <p:spPr bwMode="auto">
            <a:xfrm flipH="1" flipV="1">
              <a:off x="4314" y="1227"/>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4" name="Rectangle 33"/>
            <p:cNvSpPr>
              <a:spLocks noChangeArrowheads="1"/>
            </p:cNvSpPr>
            <p:nvPr/>
          </p:nvSpPr>
          <p:spPr bwMode="auto">
            <a:xfrm>
              <a:off x="4419" y="787"/>
              <a:ext cx="1149" cy="304"/>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Program is created in</a:t>
              </a:r>
            </a:p>
            <a:p>
              <a:pPr algn="just" eaLnBrk="0" hangingPunct="0">
                <a:spcBef>
                  <a:spcPct val="0"/>
                </a:spcBef>
              </a:pPr>
              <a:r>
                <a:rPr lang="en-US" sz="1200">
                  <a:solidFill>
                    <a:srgbClr val="000000"/>
                  </a:solidFill>
                  <a:latin typeface="Times" pitchFamily="18" charset="0"/>
                </a:rPr>
                <a:t>the editor and stored</a:t>
              </a:r>
            </a:p>
            <a:p>
              <a:pPr algn="just" eaLnBrk="0" hangingPunct="0">
                <a:spcBef>
                  <a:spcPct val="0"/>
                </a:spcBef>
              </a:pPr>
              <a:r>
                <a:rPr lang="en-US" sz="1200">
                  <a:solidFill>
                    <a:srgbClr val="000000"/>
                  </a:solidFill>
                  <a:latin typeface="Times" pitchFamily="18" charset="0"/>
                </a:rPr>
                <a:t>on disk.</a:t>
              </a:r>
            </a:p>
            <a:p>
              <a:pPr algn="l" eaLnBrk="0" hangingPunct="0">
                <a:spcBef>
                  <a:spcPct val="0"/>
                </a:spcBef>
              </a:pPr>
              <a:endParaRPr lang="en-US" sz="1200">
                <a:latin typeface="Times New Roman" pitchFamily="18" charset="0"/>
              </a:endParaRPr>
            </a:p>
          </p:txBody>
        </p:sp>
        <p:sp>
          <p:nvSpPr>
            <p:cNvPr id="25" name="Rectangle 34"/>
            <p:cNvSpPr>
              <a:spLocks noChangeArrowheads="1"/>
            </p:cNvSpPr>
            <p:nvPr/>
          </p:nvSpPr>
          <p:spPr bwMode="auto">
            <a:xfrm>
              <a:off x="4419" y="1218"/>
              <a:ext cx="1149" cy="191"/>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Preprocessor program</a:t>
              </a:r>
            </a:p>
            <a:p>
              <a:pPr algn="just" eaLnBrk="0" hangingPunct="0">
                <a:spcBef>
                  <a:spcPct val="0"/>
                </a:spcBef>
              </a:pPr>
              <a:r>
                <a:rPr lang="en-US" sz="1200">
                  <a:solidFill>
                    <a:srgbClr val="000000"/>
                  </a:solidFill>
                  <a:latin typeface="Times" pitchFamily="18" charset="0"/>
                </a:rPr>
                <a:t>processes the code.</a:t>
              </a:r>
            </a:p>
            <a:p>
              <a:pPr algn="l" eaLnBrk="0" hangingPunct="0">
                <a:spcBef>
                  <a:spcPct val="0"/>
                </a:spcBef>
              </a:pPr>
              <a:endParaRPr lang="en-US" sz="1200">
                <a:latin typeface="Times New Roman" pitchFamily="18" charset="0"/>
              </a:endParaRPr>
            </a:p>
          </p:txBody>
        </p:sp>
        <p:sp>
          <p:nvSpPr>
            <p:cNvPr id="26" name="Rectangle 35"/>
            <p:cNvSpPr>
              <a:spLocks noChangeArrowheads="1"/>
            </p:cNvSpPr>
            <p:nvPr/>
          </p:nvSpPr>
          <p:spPr bwMode="auto">
            <a:xfrm>
              <a:off x="4422" y="2703"/>
              <a:ext cx="1149" cy="194"/>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Loader puts program</a:t>
              </a:r>
            </a:p>
            <a:p>
              <a:pPr algn="just" eaLnBrk="0" hangingPunct="0">
                <a:spcBef>
                  <a:spcPct val="0"/>
                </a:spcBef>
              </a:pPr>
              <a:r>
                <a:rPr lang="en-US" sz="1200">
                  <a:solidFill>
                    <a:srgbClr val="000000"/>
                  </a:solidFill>
                  <a:latin typeface="Times" pitchFamily="18" charset="0"/>
                </a:rPr>
                <a:t>in memory.</a:t>
              </a:r>
            </a:p>
            <a:p>
              <a:pPr algn="l" eaLnBrk="0" hangingPunct="0">
                <a:spcBef>
                  <a:spcPct val="0"/>
                </a:spcBef>
              </a:pPr>
              <a:endParaRPr lang="en-US" sz="1200">
                <a:latin typeface="Times New Roman" pitchFamily="18" charset="0"/>
              </a:endParaRPr>
            </a:p>
          </p:txBody>
        </p:sp>
        <p:sp>
          <p:nvSpPr>
            <p:cNvPr id="27" name="Rectangle 36"/>
            <p:cNvSpPr>
              <a:spLocks noChangeArrowheads="1"/>
            </p:cNvSpPr>
            <p:nvPr/>
          </p:nvSpPr>
          <p:spPr bwMode="auto">
            <a:xfrm>
              <a:off x="4419" y="3518"/>
              <a:ext cx="1149" cy="579"/>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CPU takes each</a:t>
              </a:r>
            </a:p>
            <a:p>
              <a:pPr algn="just" eaLnBrk="0" hangingPunct="0">
                <a:spcBef>
                  <a:spcPct val="0"/>
                </a:spcBef>
              </a:pPr>
              <a:r>
                <a:rPr lang="en-US" sz="1200">
                  <a:solidFill>
                    <a:srgbClr val="000000"/>
                  </a:solidFill>
                  <a:latin typeface="Times" pitchFamily="18" charset="0"/>
                </a:rPr>
                <a:t>instruction and</a:t>
              </a:r>
            </a:p>
            <a:p>
              <a:pPr algn="just" eaLnBrk="0" hangingPunct="0">
                <a:spcBef>
                  <a:spcPct val="0"/>
                </a:spcBef>
              </a:pPr>
              <a:r>
                <a:rPr lang="en-US" sz="1200">
                  <a:solidFill>
                    <a:srgbClr val="000000"/>
                  </a:solidFill>
                  <a:latin typeface="Times" pitchFamily="18" charset="0"/>
                </a:rPr>
                <a:t>executes it, possibly</a:t>
              </a:r>
            </a:p>
            <a:p>
              <a:pPr algn="just" eaLnBrk="0" hangingPunct="0">
                <a:spcBef>
                  <a:spcPct val="0"/>
                </a:spcBef>
              </a:pPr>
              <a:r>
                <a:rPr lang="en-US" sz="1200">
                  <a:solidFill>
                    <a:srgbClr val="000000"/>
                  </a:solidFill>
                  <a:latin typeface="Times" pitchFamily="18" charset="0"/>
                </a:rPr>
                <a:t>storing new data</a:t>
              </a:r>
            </a:p>
            <a:p>
              <a:pPr algn="just" eaLnBrk="0" hangingPunct="0">
                <a:spcBef>
                  <a:spcPct val="0"/>
                </a:spcBef>
              </a:pPr>
              <a:r>
                <a:rPr lang="en-US" sz="1200">
                  <a:solidFill>
                    <a:srgbClr val="000000"/>
                  </a:solidFill>
                  <a:latin typeface="Times" pitchFamily="18" charset="0"/>
                </a:rPr>
                <a:t>values as the program</a:t>
              </a:r>
            </a:p>
            <a:p>
              <a:pPr algn="just" eaLnBrk="0" hangingPunct="0">
                <a:spcBef>
                  <a:spcPct val="0"/>
                </a:spcBef>
              </a:pPr>
              <a:r>
                <a:rPr lang="en-US" sz="1200">
                  <a:solidFill>
                    <a:srgbClr val="000000"/>
                  </a:solidFill>
                  <a:latin typeface="Times" pitchFamily="18" charset="0"/>
                </a:rPr>
                <a:t>executes.</a:t>
              </a:r>
            </a:p>
            <a:p>
              <a:pPr algn="l" eaLnBrk="0" hangingPunct="0">
                <a:spcBef>
                  <a:spcPct val="0"/>
                </a:spcBef>
              </a:pPr>
              <a:endParaRPr lang="en-US" sz="1200">
                <a:latin typeface="Times New Roman" pitchFamily="18" charset="0"/>
              </a:endParaRPr>
            </a:p>
          </p:txBody>
        </p:sp>
        <p:sp>
          <p:nvSpPr>
            <p:cNvPr id="28" name="Freeform 37"/>
            <p:cNvSpPr>
              <a:spLocks/>
            </p:cNvSpPr>
            <p:nvPr/>
          </p:nvSpPr>
          <p:spPr bwMode="auto">
            <a:xfrm>
              <a:off x="2638" y="1545"/>
              <a:ext cx="756" cy="288"/>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29" name="Rectangle 38"/>
            <p:cNvSpPr>
              <a:spLocks noChangeArrowheads="1"/>
            </p:cNvSpPr>
            <p:nvPr/>
          </p:nvSpPr>
          <p:spPr bwMode="auto">
            <a:xfrm>
              <a:off x="2790" y="1635"/>
              <a:ext cx="450" cy="112"/>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Compiler</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30" name="Freeform 39"/>
            <p:cNvSpPr>
              <a:spLocks/>
            </p:cNvSpPr>
            <p:nvPr/>
          </p:nvSpPr>
          <p:spPr bwMode="auto">
            <a:xfrm>
              <a:off x="3396" y="1689"/>
              <a:ext cx="324" cy="0"/>
            </a:xfrm>
            <a:custGeom>
              <a:avLst/>
              <a:gdLst/>
              <a:ahLst/>
              <a:cxnLst>
                <a:cxn ang="0">
                  <a:pos x="19972" y="0"/>
                </a:cxn>
                <a:cxn ang="0">
                  <a:pos x="0" y="0"/>
                </a:cxn>
              </a:cxnLst>
              <a:rect l="0" t="0" r="r" b="b"/>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grpSp>
          <p:nvGrpSpPr>
            <p:cNvPr id="31" name="Group 40"/>
            <p:cNvGrpSpPr>
              <a:grpSpLocks/>
            </p:cNvGrpSpPr>
            <p:nvPr/>
          </p:nvGrpSpPr>
          <p:grpSpPr bwMode="auto">
            <a:xfrm>
              <a:off x="4260" y="1538"/>
              <a:ext cx="108" cy="288"/>
              <a:chOff x="0" y="0"/>
              <a:chExt cx="19999" cy="20001"/>
            </a:xfrm>
          </p:grpSpPr>
          <p:sp>
            <p:nvSpPr>
              <p:cNvPr id="140" name="Arc 41"/>
              <p:cNvSpPr>
                <a:spLocks/>
              </p:cNvSpPr>
              <p:nvPr/>
            </p:nvSpPr>
            <p:spPr bwMode="auto">
              <a:xfrm>
                <a:off x="0" y="0"/>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1" name="Arc 42"/>
              <p:cNvSpPr>
                <a:spLocks/>
              </p:cNvSpPr>
              <p:nvPr/>
            </p:nvSpPr>
            <p:spPr bwMode="auto">
              <a:xfrm flipV="1">
                <a:off x="0" y="14980"/>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2" name="Arc 43"/>
              <p:cNvSpPr>
                <a:spLocks/>
              </p:cNvSpPr>
              <p:nvPr/>
            </p:nvSpPr>
            <p:spPr bwMode="auto">
              <a:xfrm flipH="1">
                <a:off x="9958" y="9987"/>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3" name="Arc 44"/>
              <p:cNvSpPr>
                <a:spLocks/>
              </p:cNvSpPr>
              <p:nvPr/>
            </p:nvSpPr>
            <p:spPr bwMode="auto">
              <a:xfrm flipH="1" flipV="1">
                <a:off x="9958" y="4993"/>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grpSp>
        <p:sp>
          <p:nvSpPr>
            <p:cNvPr id="32" name="Rectangle 45"/>
            <p:cNvSpPr>
              <a:spLocks noChangeArrowheads="1"/>
            </p:cNvSpPr>
            <p:nvPr/>
          </p:nvSpPr>
          <p:spPr bwMode="auto">
            <a:xfrm>
              <a:off x="4419" y="1520"/>
              <a:ext cx="1149" cy="304"/>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Compiler creates</a:t>
              </a:r>
            </a:p>
            <a:p>
              <a:pPr algn="just" eaLnBrk="0" hangingPunct="0">
                <a:spcBef>
                  <a:spcPct val="0"/>
                </a:spcBef>
              </a:pPr>
              <a:r>
                <a:rPr lang="en-US" sz="1200">
                  <a:solidFill>
                    <a:srgbClr val="000000"/>
                  </a:solidFill>
                  <a:latin typeface="Times" pitchFamily="18" charset="0"/>
                </a:rPr>
                <a:t>object code and stores</a:t>
              </a:r>
            </a:p>
            <a:p>
              <a:pPr algn="just" eaLnBrk="0" hangingPunct="0">
                <a:spcBef>
                  <a:spcPct val="0"/>
                </a:spcBef>
              </a:pPr>
              <a:r>
                <a:rPr lang="en-US" sz="1200">
                  <a:solidFill>
                    <a:srgbClr val="000000"/>
                  </a:solidFill>
                  <a:latin typeface="Times" pitchFamily="18" charset="0"/>
                </a:rPr>
                <a:t>it on disk.</a:t>
              </a:r>
            </a:p>
            <a:p>
              <a:pPr algn="l" eaLnBrk="0" hangingPunct="0">
                <a:spcBef>
                  <a:spcPct val="0"/>
                </a:spcBef>
              </a:pPr>
              <a:endParaRPr lang="en-US" sz="1200">
                <a:latin typeface="Times New Roman" pitchFamily="18" charset="0"/>
              </a:endParaRPr>
            </a:p>
          </p:txBody>
        </p:sp>
        <p:sp>
          <p:nvSpPr>
            <p:cNvPr id="33" name="Freeform 46"/>
            <p:cNvSpPr>
              <a:spLocks/>
            </p:cNvSpPr>
            <p:nvPr/>
          </p:nvSpPr>
          <p:spPr bwMode="auto">
            <a:xfrm>
              <a:off x="3396" y="2072"/>
              <a:ext cx="324" cy="0"/>
            </a:xfrm>
            <a:custGeom>
              <a:avLst/>
              <a:gdLst/>
              <a:ahLst/>
              <a:cxnLst>
                <a:cxn ang="0">
                  <a:pos x="19972" y="0"/>
                </a:cxn>
                <a:cxn ang="0">
                  <a:pos x="0" y="0"/>
                </a:cxn>
              </a:cxnLst>
              <a:rect l="0" t="0" r="r" b="b"/>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sp>
          <p:nvSpPr>
            <p:cNvPr id="34" name="Arc 47"/>
            <p:cNvSpPr>
              <a:spLocks/>
            </p:cNvSpPr>
            <p:nvPr/>
          </p:nvSpPr>
          <p:spPr bwMode="auto">
            <a:xfrm>
              <a:off x="4260" y="1921"/>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35" name="Arc 48"/>
            <p:cNvSpPr>
              <a:spLocks/>
            </p:cNvSpPr>
            <p:nvPr/>
          </p:nvSpPr>
          <p:spPr bwMode="auto">
            <a:xfrm flipV="1">
              <a:off x="4260" y="2137"/>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36" name="Arc 49"/>
            <p:cNvSpPr>
              <a:spLocks/>
            </p:cNvSpPr>
            <p:nvPr/>
          </p:nvSpPr>
          <p:spPr bwMode="auto">
            <a:xfrm flipH="1">
              <a:off x="4314" y="2065"/>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37" name="Arc 50"/>
            <p:cNvSpPr>
              <a:spLocks/>
            </p:cNvSpPr>
            <p:nvPr/>
          </p:nvSpPr>
          <p:spPr bwMode="auto">
            <a:xfrm flipH="1" flipV="1">
              <a:off x="4314" y="1993"/>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38" name="Rectangle 51"/>
            <p:cNvSpPr>
              <a:spLocks noChangeArrowheads="1"/>
            </p:cNvSpPr>
            <p:nvPr/>
          </p:nvSpPr>
          <p:spPr bwMode="auto">
            <a:xfrm>
              <a:off x="4419" y="1920"/>
              <a:ext cx="1149" cy="384"/>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Linker links the object</a:t>
              </a:r>
            </a:p>
            <a:p>
              <a:pPr algn="just" eaLnBrk="0" hangingPunct="0">
                <a:spcBef>
                  <a:spcPct val="0"/>
                </a:spcBef>
              </a:pPr>
              <a:r>
                <a:rPr lang="en-US" sz="1200">
                  <a:solidFill>
                    <a:srgbClr val="000000"/>
                  </a:solidFill>
                  <a:latin typeface="Times" pitchFamily="18" charset="0"/>
                </a:rPr>
                <a:t>code with the libraries,</a:t>
              </a:r>
            </a:p>
            <a:p>
              <a:pPr algn="just" eaLnBrk="0" hangingPunct="0">
                <a:spcBef>
                  <a:spcPct val="0"/>
                </a:spcBef>
              </a:pPr>
              <a:r>
                <a:rPr lang="en-US" sz="1200">
                  <a:solidFill>
                    <a:srgbClr val="000000"/>
                  </a:solidFill>
                  <a:latin typeface="Times" pitchFamily="18" charset="0"/>
                </a:rPr>
                <a:t>creates </a:t>
              </a:r>
              <a:r>
                <a:rPr lang="en-US" sz="1200">
                  <a:solidFill>
                    <a:srgbClr val="000000"/>
                  </a:solidFill>
                  <a:latin typeface="Courier New" pitchFamily="49" charset="0"/>
                  <a:cs typeface="Courier New" pitchFamily="49" charset="0"/>
                </a:rPr>
                <a:t>a.out</a:t>
              </a:r>
              <a:r>
                <a:rPr lang="en-US" sz="1200">
                  <a:solidFill>
                    <a:srgbClr val="000000"/>
                  </a:solidFill>
                  <a:latin typeface="Times" pitchFamily="18" charset="0"/>
                </a:rPr>
                <a:t> and</a:t>
              </a:r>
            </a:p>
            <a:p>
              <a:pPr algn="just" eaLnBrk="0" hangingPunct="0">
                <a:spcBef>
                  <a:spcPct val="0"/>
                </a:spcBef>
              </a:pPr>
              <a:r>
                <a:rPr lang="en-US" sz="1200">
                  <a:solidFill>
                    <a:srgbClr val="000000"/>
                  </a:solidFill>
                  <a:latin typeface="Times" pitchFamily="18" charset="0"/>
                </a:rPr>
                <a:t>stores it on disk</a:t>
              </a:r>
            </a:p>
            <a:p>
              <a:pPr algn="l" eaLnBrk="0" hangingPunct="0">
                <a:spcBef>
                  <a:spcPct val="0"/>
                </a:spcBef>
              </a:pPr>
              <a:endParaRPr lang="en-US" sz="1200">
                <a:latin typeface="Times New Roman" pitchFamily="18" charset="0"/>
                <a:cs typeface="Courier New" pitchFamily="49" charset="0"/>
              </a:endParaRPr>
            </a:p>
          </p:txBody>
        </p:sp>
        <p:grpSp>
          <p:nvGrpSpPr>
            <p:cNvPr id="39" name="Group 52"/>
            <p:cNvGrpSpPr>
              <a:grpSpLocks/>
            </p:cNvGrpSpPr>
            <p:nvPr/>
          </p:nvGrpSpPr>
          <p:grpSpPr bwMode="auto">
            <a:xfrm>
              <a:off x="2638" y="762"/>
              <a:ext cx="756" cy="288"/>
              <a:chOff x="0" y="0"/>
              <a:chExt cx="20000" cy="20000"/>
            </a:xfrm>
          </p:grpSpPr>
          <p:sp>
            <p:nvSpPr>
              <p:cNvPr id="137" name="Freeform 53"/>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138" name="Freeform 54"/>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39" name="Rectangle 55"/>
              <p:cNvSpPr>
                <a:spLocks noChangeArrowheads="1"/>
              </p:cNvSpPr>
              <p:nvPr/>
            </p:nvSpPr>
            <p:spPr bwMode="auto">
              <a:xfrm>
                <a:off x="5464" y="6306"/>
                <a:ext cx="9060" cy="7805"/>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Editor</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grpSp>
        <p:grpSp>
          <p:nvGrpSpPr>
            <p:cNvPr id="40" name="Group 56"/>
            <p:cNvGrpSpPr>
              <a:grpSpLocks/>
            </p:cNvGrpSpPr>
            <p:nvPr/>
          </p:nvGrpSpPr>
          <p:grpSpPr bwMode="auto">
            <a:xfrm>
              <a:off x="2638" y="1161"/>
              <a:ext cx="756" cy="288"/>
              <a:chOff x="0" y="0"/>
              <a:chExt cx="20000" cy="20000"/>
            </a:xfrm>
          </p:grpSpPr>
          <p:sp>
            <p:nvSpPr>
              <p:cNvPr id="133" name="Freeform 57"/>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grpSp>
            <p:nvGrpSpPr>
              <p:cNvPr id="134" name="Group 58"/>
              <p:cNvGrpSpPr>
                <a:grpSpLocks/>
              </p:cNvGrpSpPr>
              <p:nvPr/>
            </p:nvGrpSpPr>
            <p:grpSpPr bwMode="auto">
              <a:xfrm>
                <a:off x="0" y="0"/>
                <a:ext cx="20000" cy="20000"/>
                <a:chOff x="0" y="0"/>
                <a:chExt cx="20000" cy="20000"/>
              </a:xfrm>
            </p:grpSpPr>
            <p:sp>
              <p:nvSpPr>
                <p:cNvPr id="135" name="Freeform 59"/>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36" name="Rectangle 60"/>
                <p:cNvSpPr>
                  <a:spLocks noChangeArrowheads="1"/>
                </p:cNvSpPr>
                <p:nvPr/>
              </p:nvSpPr>
              <p:spPr bwMode="auto">
                <a:xfrm>
                  <a:off x="1179" y="5861"/>
                  <a:ext cx="17631" cy="7806"/>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Preprocessor</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grpSp>
        </p:grpSp>
        <p:grpSp>
          <p:nvGrpSpPr>
            <p:cNvPr id="41" name="Group 61"/>
            <p:cNvGrpSpPr>
              <a:grpSpLocks/>
            </p:cNvGrpSpPr>
            <p:nvPr/>
          </p:nvGrpSpPr>
          <p:grpSpPr bwMode="auto">
            <a:xfrm>
              <a:off x="2638" y="1928"/>
              <a:ext cx="756" cy="288"/>
              <a:chOff x="0" y="0"/>
              <a:chExt cx="20000" cy="20000"/>
            </a:xfrm>
          </p:grpSpPr>
          <p:sp>
            <p:nvSpPr>
              <p:cNvPr id="129" name="Freeform 62"/>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grpSp>
            <p:nvGrpSpPr>
              <p:cNvPr id="130" name="Group 63"/>
              <p:cNvGrpSpPr>
                <a:grpSpLocks/>
              </p:cNvGrpSpPr>
              <p:nvPr/>
            </p:nvGrpSpPr>
            <p:grpSpPr bwMode="auto">
              <a:xfrm>
                <a:off x="0" y="0"/>
                <a:ext cx="20000" cy="20000"/>
                <a:chOff x="0" y="0"/>
                <a:chExt cx="20000" cy="20000"/>
              </a:xfrm>
            </p:grpSpPr>
            <p:sp>
              <p:nvSpPr>
                <p:cNvPr id="131" name="Freeform 64"/>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32" name="Rectangle 65"/>
                <p:cNvSpPr>
                  <a:spLocks noChangeArrowheads="1"/>
                </p:cNvSpPr>
                <p:nvPr/>
              </p:nvSpPr>
              <p:spPr bwMode="auto">
                <a:xfrm>
                  <a:off x="5464" y="5889"/>
                  <a:ext cx="9060" cy="7805"/>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Linker</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grpSp>
        </p:grpSp>
        <p:grpSp>
          <p:nvGrpSpPr>
            <p:cNvPr id="42" name="Group 66"/>
            <p:cNvGrpSpPr>
              <a:grpSpLocks/>
            </p:cNvGrpSpPr>
            <p:nvPr/>
          </p:nvGrpSpPr>
          <p:grpSpPr bwMode="auto">
            <a:xfrm>
              <a:off x="2638" y="3389"/>
              <a:ext cx="756" cy="288"/>
              <a:chOff x="0" y="0"/>
              <a:chExt cx="20000" cy="20000"/>
            </a:xfrm>
          </p:grpSpPr>
          <p:grpSp>
            <p:nvGrpSpPr>
              <p:cNvPr id="123" name="Group 67"/>
              <p:cNvGrpSpPr>
                <a:grpSpLocks/>
              </p:cNvGrpSpPr>
              <p:nvPr/>
            </p:nvGrpSpPr>
            <p:grpSpPr bwMode="auto">
              <a:xfrm>
                <a:off x="0" y="0"/>
                <a:ext cx="20000" cy="20000"/>
                <a:chOff x="0" y="0"/>
                <a:chExt cx="20000" cy="20000"/>
              </a:xfrm>
            </p:grpSpPr>
            <p:sp>
              <p:nvSpPr>
                <p:cNvPr id="127" name="Freeform 68"/>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128" name="Rectangle 69"/>
                <p:cNvSpPr>
                  <a:spLocks noChangeArrowheads="1"/>
                </p:cNvSpPr>
                <p:nvPr/>
              </p:nvSpPr>
              <p:spPr bwMode="auto">
                <a:xfrm>
                  <a:off x="9750" y="12222"/>
                  <a:ext cx="488" cy="2250"/>
                </a:xfrm>
                <a:prstGeom prst="rect">
                  <a:avLst/>
                </a:prstGeom>
                <a:noFill/>
                <a:ln w="0">
                  <a:noFill/>
                  <a:miter lim="800000"/>
                  <a:headEnd/>
                  <a:tailEnd/>
                </a:ln>
              </p:spPr>
              <p:txBody>
                <a:bodyPr lIns="0" tIns="0" rIns="0" bIns="0"/>
                <a:lstStyle/>
                <a:p>
                  <a:pPr algn="l">
                    <a:spcBef>
                      <a:spcPct val="0"/>
                    </a:spcBef>
                  </a:pPr>
                  <a:r>
                    <a:rPr lang="en-US" sz="1200" b="0">
                      <a:latin typeface="Times New Roman" pitchFamily="18" charset="0"/>
                    </a:rPr>
                    <a:t> </a:t>
                  </a:r>
                </a:p>
                <a:p>
                  <a:pPr algn="l" eaLnBrk="0" hangingPunct="0">
                    <a:spcBef>
                      <a:spcPct val="0"/>
                    </a:spcBef>
                  </a:pPr>
                  <a:endParaRPr lang="en-US" sz="2400" b="0">
                    <a:latin typeface="Times New Roman" pitchFamily="18" charset="0"/>
                  </a:endParaRPr>
                </a:p>
              </p:txBody>
            </p:sp>
          </p:grpSp>
          <p:grpSp>
            <p:nvGrpSpPr>
              <p:cNvPr id="124" name="Group 70"/>
              <p:cNvGrpSpPr>
                <a:grpSpLocks/>
              </p:cNvGrpSpPr>
              <p:nvPr/>
            </p:nvGrpSpPr>
            <p:grpSpPr bwMode="auto">
              <a:xfrm>
                <a:off x="0" y="0"/>
                <a:ext cx="20000" cy="20000"/>
                <a:chOff x="0" y="0"/>
                <a:chExt cx="20000" cy="20000"/>
              </a:xfrm>
            </p:grpSpPr>
            <p:sp>
              <p:nvSpPr>
                <p:cNvPr id="125" name="Freeform 71"/>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26" name="Rectangle 72"/>
                <p:cNvSpPr>
                  <a:spLocks noChangeArrowheads="1"/>
                </p:cNvSpPr>
                <p:nvPr/>
              </p:nvSpPr>
              <p:spPr bwMode="auto">
                <a:xfrm>
                  <a:off x="7607" y="6667"/>
                  <a:ext cx="4774" cy="7805"/>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CPU</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grpSp>
        </p:grpSp>
        <p:sp>
          <p:nvSpPr>
            <p:cNvPr id="43" name="Rectangle 73"/>
            <p:cNvSpPr>
              <a:spLocks noChangeArrowheads="1"/>
            </p:cNvSpPr>
            <p:nvPr/>
          </p:nvSpPr>
          <p:spPr bwMode="auto">
            <a:xfrm>
              <a:off x="3720" y="3310"/>
              <a:ext cx="486" cy="160"/>
            </a:xfrm>
            <a:prstGeom prst="rect">
              <a:avLst/>
            </a:prstGeom>
            <a:noFill/>
            <a:ln w="0">
              <a:noFill/>
              <a:miter lim="800000"/>
              <a:headEnd/>
              <a:tailEnd/>
            </a:ln>
          </p:spPr>
          <p:txBody>
            <a:bodyPr lIns="0" tIns="0" rIns="0" bIns="0"/>
            <a:lstStyle/>
            <a:p>
              <a:pPr indent="228600">
                <a:spcBef>
                  <a:spcPct val="0"/>
                </a:spcBef>
              </a:pPr>
              <a:r>
                <a:rPr lang="en-US" sz="900" b="0">
                  <a:solidFill>
                    <a:srgbClr val="000000"/>
                  </a:solidFill>
                  <a:latin typeface="AvantGarde" pitchFamily="34" charset="0"/>
                </a:rPr>
                <a:t>Primary</a:t>
              </a:r>
              <a:endParaRPr lang="en-US" sz="1000" b="0">
                <a:solidFill>
                  <a:srgbClr val="000000"/>
                </a:solidFill>
                <a:latin typeface="Times" pitchFamily="18" charset="0"/>
              </a:endParaRPr>
            </a:p>
            <a:p>
              <a:pPr indent="228600" eaLnBrk="0" hangingPunct="0">
                <a:spcBef>
                  <a:spcPct val="0"/>
                </a:spcBef>
              </a:pPr>
              <a:r>
                <a:rPr lang="en-US" sz="900" b="0">
                  <a:solidFill>
                    <a:srgbClr val="000000"/>
                  </a:solidFill>
                  <a:latin typeface="AvantGarde" pitchFamily="34" charset="0"/>
                </a:rPr>
                <a:t>Memory</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itchFamily="18" charset="0"/>
              </a:endParaRPr>
            </a:p>
          </p:txBody>
        </p:sp>
        <p:grpSp>
          <p:nvGrpSpPr>
            <p:cNvPr id="44" name="Group 74"/>
            <p:cNvGrpSpPr>
              <a:grpSpLocks/>
            </p:cNvGrpSpPr>
            <p:nvPr/>
          </p:nvGrpSpPr>
          <p:grpSpPr bwMode="auto">
            <a:xfrm>
              <a:off x="3720" y="3477"/>
              <a:ext cx="487" cy="764"/>
              <a:chOff x="-2" y="1"/>
              <a:chExt cx="20003" cy="19999"/>
            </a:xfrm>
          </p:grpSpPr>
          <p:sp>
            <p:nvSpPr>
              <p:cNvPr id="113" name="Rectangle 75"/>
              <p:cNvSpPr>
                <a:spLocks noChangeArrowheads="1"/>
              </p:cNvSpPr>
              <p:nvPr/>
            </p:nvSpPr>
            <p:spPr bwMode="auto">
              <a:xfrm>
                <a:off x="8336" y="12593"/>
                <a:ext cx="2237" cy="5458"/>
              </a:xfrm>
              <a:prstGeom prst="rect">
                <a:avLst/>
              </a:prstGeom>
              <a:noFill/>
              <a:ln w="0">
                <a:noFill/>
                <a:miter lim="800000"/>
                <a:headEnd/>
                <a:tailEnd/>
              </a:ln>
            </p:spPr>
            <p:txBody>
              <a:bodyPr lIns="0" tIns="0" rIns="0" bIns="0"/>
              <a:lstStyle/>
              <a:p>
                <a:pPr indent="22860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itchFamily="18" charset="0"/>
                </a:endParaRPr>
              </a:p>
            </p:txBody>
          </p:sp>
          <p:sp>
            <p:nvSpPr>
              <p:cNvPr id="114" name="Freeform 76"/>
              <p:cNvSpPr>
                <a:spLocks/>
              </p:cNvSpPr>
              <p:nvPr/>
            </p:nvSpPr>
            <p:spPr bwMode="auto">
              <a:xfrm>
                <a:off x="-2" y="1"/>
                <a:ext cx="19837" cy="19999"/>
              </a:xfrm>
              <a:custGeom>
                <a:avLst/>
                <a:gdLst/>
                <a:ahLst/>
                <a:cxnLst>
                  <a:cxn ang="0">
                    <a:pos x="19981" y="0"/>
                  </a:cxn>
                  <a:cxn ang="0">
                    <a:pos x="19981" y="19990"/>
                  </a:cxn>
                  <a:cxn ang="0">
                    <a:pos x="0" y="19990"/>
                  </a:cxn>
                  <a:cxn ang="0">
                    <a:pos x="0" y="0"/>
                  </a:cxn>
                  <a:cxn ang="0">
                    <a:pos x="19981" y="0"/>
                  </a:cxn>
                </a:cxnLst>
                <a:rect l="0" t="0" r="r" b="b"/>
                <a:pathLst>
                  <a:path w="20000" h="20000">
                    <a:moveTo>
                      <a:pt x="19981" y="0"/>
                    </a:moveTo>
                    <a:lnTo>
                      <a:pt x="19981" y="19990"/>
                    </a:lnTo>
                    <a:lnTo>
                      <a:pt x="0" y="19990"/>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15" name="Freeform 77"/>
              <p:cNvSpPr>
                <a:spLocks/>
              </p:cNvSpPr>
              <p:nvPr/>
            </p:nvSpPr>
            <p:spPr bwMode="auto">
              <a:xfrm>
                <a:off x="35" y="22"/>
                <a:ext cx="19966" cy="2493"/>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16" name="Freeform 78"/>
              <p:cNvSpPr>
                <a:spLocks/>
              </p:cNvSpPr>
              <p:nvPr/>
            </p:nvSpPr>
            <p:spPr bwMode="auto">
              <a:xfrm>
                <a:off x="35" y="2536"/>
                <a:ext cx="19966" cy="2515"/>
              </a:xfrm>
              <a:custGeom>
                <a:avLst/>
                <a:gdLst/>
                <a:ahLst/>
                <a:cxnLst>
                  <a:cxn ang="0">
                    <a:pos x="19981" y="0"/>
                  </a:cxn>
                  <a:cxn ang="0">
                    <a:pos x="19981" y="19917"/>
                  </a:cxn>
                  <a:cxn ang="0">
                    <a:pos x="0" y="19917"/>
                  </a:cxn>
                  <a:cxn ang="0">
                    <a:pos x="0" y="0"/>
                  </a:cxn>
                  <a:cxn ang="0">
                    <a:pos x="19981" y="0"/>
                  </a:cxn>
                </a:cxnLst>
                <a:rect l="0" t="0" r="r" b="b"/>
                <a:pathLst>
                  <a:path w="20000" h="20000">
                    <a:moveTo>
                      <a:pt x="19981" y="0"/>
                    </a:moveTo>
                    <a:lnTo>
                      <a:pt x="19981" y="19917"/>
                    </a:lnTo>
                    <a:lnTo>
                      <a:pt x="0" y="19917"/>
                    </a:lnTo>
                    <a:lnTo>
                      <a:pt x="0" y="0"/>
                    </a:lnTo>
                    <a:lnTo>
                      <a:pt x="19981" y="0"/>
                    </a:lnTo>
                    <a:close/>
                  </a:path>
                </a:pathLst>
              </a:custGeom>
              <a:noFill/>
              <a:ln w="3175">
                <a:solidFill>
                  <a:srgbClr val="000000"/>
                </a:solidFill>
                <a:round/>
                <a:headEnd/>
                <a:tailEnd/>
              </a:ln>
            </p:spPr>
            <p:txBody>
              <a:bodyPr/>
              <a:lstStyle/>
              <a:p>
                <a:endParaRPr lang="en-US"/>
              </a:p>
            </p:txBody>
          </p:sp>
          <p:sp>
            <p:nvSpPr>
              <p:cNvPr id="117" name="Freeform 79"/>
              <p:cNvSpPr>
                <a:spLocks/>
              </p:cNvSpPr>
              <p:nvPr/>
            </p:nvSpPr>
            <p:spPr bwMode="auto">
              <a:xfrm>
                <a:off x="35" y="5009"/>
                <a:ext cx="19966" cy="2493"/>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18" name="Freeform 80"/>
              <p:cNvSpPr>
                <a:spLocks/>
              </p:cNvSpPr>
              <p:nvPr/>
            </p:nvSpPr>
            <p:spPr bwMode="auto">
              <a:xfrm>
                <a:off x="35" y="7512"/>
                <a:ext cx="19966" cy="2494"/>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19" name="Freeform 81"/>
              <p:cNvSpPr>
                <a:spLocks/>
              </p:cNvSpPr>
              <p:nvPr/>
            </p:nvSpPr>
            <p:spPr bwMode="auto">
              <a:xfrm>
                <a:off x="35" y="10006"/>
                <a:ext cx="19966" cy="2493"/>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20" name="Freeform 82"/>
              <p:cNvSpPr>
                <a:spLocks/>
              </p:cNvSpPr>
              <p:nvPr/>
            </p:nvSpPr>
            <p:spPr bwMode="auto">
              <a:xfrm>
                <a:off x="35" y="12510"/>
                <a:ext cx="19966" cy="4997"/>
              </a:xfrm>
              <a:custGeom>
                <a:avLst/>
                <a:gdLst/>
                <a:ahLst/>
                <a:cxnLst>
                  <a:cxn ang="0">
                    <a:pos x="19981" y="0"/>
                  </a:cxn>
                  <a:cxn ang="0">
                    <a:pos x="19981" y="19958"/>
                  </a:cxn>
                  <a:cxn ang="0">
                    <a:pos x="0" y="19958"/>
                  </a:cxn>
                  <a:cxn ang="0">
                    <a:pos x="0" y="0"/>
                  </a:cxn>
                  <a:cxn ang="0">
                    <a:pos x="19981" y="0"/>
                  </a:cxn>
                </a:cxnLst>
                <a:rect l="0" t="0" r="r" b="b"/>
                <a:pathLst>
                  <a:path w="20000" h="20000">
                    <a:moveTo>
                      <a:pt x="19981" y="0"/>
                    </a:moveTo>
                    <a:lnTo>
                      <a:pt x="19981" y="19958"/>
                    </a:lnTo>
                    <a:lnTo>
                      <a:pt x="0" y="19958"/>
                    </a:lnTo>
                    <a:lnTo>
                      <a:pt x="0" y="0"/>
                    </a:lnTo>
                    <a:lnTo>
                      <a:pt x="19981" y="0"/>
                    </a:lnTo>
                    <a:close/>
                  </a:path>
                </a:pathLst>
              </a:custGeom>
              <a:noFill/>
              <a:ln w="3175">
                <a:solidFill>
                  <a:srgbClr val="000000"/>
                </a:solidFill>
                <a:round/>
                <a:headEnd/>
                <a:tailEnd/>
              </a:ln>
            </p:spPr>
            <p:txBody>
              <a:bodyPr/>
              <a:lstStyle/>
              <a:p>
                <a:endParaRPr lang="en-US"/>
              </a:p>
            </p:txBody>
          </p:sp>
          <p:sp>
            <p:nvSpPr>
              <p:cNvPr id="121" name="Freeform 83"/>
              <p:cNvSpPr>
                <a:spLocks/>
              </p:cNvSpPr>
              <p:nvPr/>
            </p:nvSpPr>
            <p:spPr bwMode="auto">
              <a:xfrm>
                <a:off x="35" y="17507"/>
                <a:ext cx="19966" cy="2493"/>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22" name="Rectangle 84"/>
              <p:cNvSpPr>
                <a:spLocks noChangeArrowheads="1"/>
              </p:cNvSpPr>
              <p:nvPr/>
            </p:nvSpPr>
            <p:spPr bwMode="auto">
              <a:xfrm>
                <a:off x="8890" y="12510"/>
                <a:ext cx="2237" cy="5426"/>
              </a:xfrm>
              <a:prstGeom prst="rect">
                <a:avLst/>
              </a:prstGeom>
              <a:noFill/>
              <a:ln w="0">
                <a:noFill/>
                <a:miter lim="800000"/>
                <a:headEnd/>
                <a:tailEnd/>
              </a:ln>
            </p:spPr>
            <p:txBody>
              <a:bodyPr lIns="0" tIns="0" rIns="0" bIns="0"/>
              <a:lstStyle/>
              <a:p>
                <a:pPr indent="22860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itchFamily="18" charset="0"/>
                </a:endParaRPr>
              </a:p>
            </p:txBody>
          </p:sp>
        </p:grpSp>
        <p:grpSp>
          <p:nvGrpSpPr>
            <p:cNvPr id="45" name="Group 85"/>
            <p:cNvGrpSpPr>
              <a:grpSpLocks/>
            </p:cNvGrpSpPr>
            <p:nvPr/>
          </p:nvGrpSpPr>
          <p:grpSpPr bwMode="auto">
            <a:xfrm>
              <a:off x="3720" y="2477"/>
              <a:ext cx="487" cy="765"/>
              <a:chOff x="0" y="0"/>
              <a:chExt cx="20000" cy="20000"/>
            </a:xfrm>
          </p:grpSpPr>
          <p:sp>
            <p:nvSpPr>
              <p:cNvPr id="102" name="Freeform 86"/>
              <p:cNvSpPr>
                <a:spLocks/>
              </p:cNvSpPr>
              <p:nvPr/>
            </p:nvSpPr>
            <p:spPr bwMode="auto">
              <a:xfrm>
                <a:off x="0" y="0"/>
                <a:ext cx="19834" cy="19969"/>
              </a:xfrm>
              <a:custGeom>
                <a:avLst/>
                <a:gdLst/>
                <a:ahLst/>
                <a:cxnLst>
                  <a:cxn ang="0">
                    <a:pos x="19981" y="0"/>
                  </a:cxn>
                  <a:cxn ang="0">
                    <a:pos x="19981" y="19990"/>
                  </a:cxn>
                  <a:cxn ang="0">
                    <a:pos x="0" y="19990"/>
                  </a:cxn>
                  <a:cxn ang="0">
                    <a:pos x="0" y="0"/>
                  </a:cxn>
                  <a:cxn ang="0">
                    <a:pos x="19981" y="0"/>
                  </a:cxn>
                </a:cxnLst>
                <a:rect l="0" t="0" r="r" b="b"/>
                <a:pathLst>
                  <a:path w="20000" h="20000">
                    <a:moveTo>
                      <a:pt x="19981" y="0"/>
                    </a:moveTo>
                    <a:lnTo>
                      <a:pt x="19981" y="19990"/>
                    </a:lnTo>
                    <a:lnTo>
                      <a:pt x="0" y="19990"/>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03" name="Freeform 87"/>
              <p:cNvSpPr>
                <a:spLocks/>
              </p:cNvSpPr>
              <p:nvPr/>
            </p:nvSpPr>
            <p:spPr bwMode="auto">
              <a:xfrm>
                <a:off x="37" y="21"/>
                <a:ext cx="19963" cy="2490"/>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04" name="Freeform 88"/>
              <p:cNvSpPr>
                <a:spLocks/>
              </p:cNvSpPr>
              <p:nvPr/>
            </p:nvSpPr>
            <p:spPr bwMode="auto">
              <a:xfrm>
                <a:off x="37" y="2531"/>
                <a:ext cx="19963" cy="2511"/>
              </a:xfrm>
              <a:custGeom>
                <a:avLst/>
                <a:gdLst/>
                <a:ahLst/>
                <a:cxnLst>
                  <a:cxn ang="0">
                    <a:pos x="19981" y="0"/>
                  </a:cxn>
                  <a:cxn ang="0">
                    <a:pos x="19981" y="19917"/>
                  </a:cxn>
                  <a:cxn ang="0">
                    <a:pos x="0" y="19917"/>
                  </a:cxn>
                  <a:cxn ang="0">
                    <a:pos x="0" y="0"/>
                  </a:cxn>
                  <a:cxn ang="0">
                    <a:pos x="19981" y="0"/>
                  </a:cxn>
                </a:cxnLst>
                <a:rect l="0" t="0" r="r" b="b"/>
                <a:pathLst>
                  <a:path w="20000" h="20000">
                    <a:moveTo>
                      <a:pt x="19981" y="0"/>
                    </a:moveTo>
                    <a:lnTo>
                      <a:pt x="19981" y="19917"/>
                    </a:lnTo>
                    <a:lnTo>
                      <a:pt x="0" y="19917"/>
                    </a:lnTo>
                    <a:lnTo>
                      <a:pt x="0" y="0"/>
                    </a:lnTo>
                    <a:lnTo>
                      <a:pt x="19981" y="0"/>
                    </a:lnTo>
                    <a:close/>
                  </a:path>
                </a:pathLst>
              </a:custGeom>
              <a:noFill/>
              <a:ln w="3175">
                <a:solidFill>
                  <a:srgbClr val="000000"/>
                </a:solidFill>
                <a:round/>
                <a:headEnd/>
                <a:tailEnd/>
              </a:ln>
            </p:spPr>
            <p:txBody>
              <a:bodyPr/>
              <a:lstStyle/>
              <a:p>
                <a:endParaRPr lang="en-US"/>
              </a:p>
            </p:txBody>
          </p:sp>
          <p:grpSp>
            <p:nvGrpSpPr>
              <p:cNvPr id="105" name="Group 89"/>
              <p:cNvGrpSpPr>
                <a:grpSpLocks/>
              </p:cNvGrpSpPr>
              <p:nvPr/>
            </p:nvGrpSpPr>
            <p:grpSpPr bwMode="auto">
              <a:xfrm>
                <a:off x="37" y="5042"/>
                <a:ext cx="19963" cy="14958"/>
                <a:chOff x="-4" y="-1"/>
                <a:chExt cx="20008" cy="20001"/>
              </a:xfrm>
            </p:grpSpPr>
            <p:sp>
              <p:nvSpPr>
                <p:cNvPr id="106" name="Rectangle 90"/>
                <p:cNvSpPr>
                  <a:spLocks noChangeArrowheads="1"/>
                </p:cNvSpPr>
                <p:nvPr/>
              </p:nvSpPr>
              <p:spPr bwMode="auto">
                <a:xfrm>
                  <a:off x="8314" y="10112"/>
                  <a:ext cx="2242" cy="7286"/>
                </a:xfrm>
                <a:prstGeom prst="rect">
                  <a:avLst/>
                </a:prstGeom>
                <a:noFill/>
                <a:ln w="0">
                  <a:noFill/>
                  <a:miter lim="800000"/>
                  <a:headEnd/>
                  <a:tailEnd/>
                </a:ln>
              </p:spPr>
              <p:txBody>
                <a:bodyPr lIns="0" tIns="0" rIns="0" bIns="0"/>
                <a:lstStyle/>
                <a:p>
                  <a:pPr indent="22860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itchFamily="18" charset="0"/>
                  </a:endParaRPr>
                </a:p>
              </p:txBody>
            </p:sp>
            <p:sp>
              <p:nvSpPr>
                <p:cNvPr id="107" name="Freeform 91"/>
                <p:cNvSpPr>
                  <a:spLocks/>
                </p:cNvSpPr>
                <p:nvPr/>
              </p:nvSpPr>
              <p:spPr bwMode="auto">
                <a:xfrm>
                  <a:off x="-4" y="-1"/>
                  <a:ext cx="20008" cy="3330"/>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08" name="Freeform 92"/>
                <p:cNvSpPr>
                  <a:spLocks/>
                </p:cNvSpPr>
                <p:nvPr/>
              </p:nvSpPr>
              <p:spPr bwMode="auto">
                <a:xfrm>
                  <a:off x="-4" y="3329"/>
                  <a:ext cx="20008" cy="3328"/>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09" name="Freeform 93"/>
                <p:cNvSpPr>
                  <a:spLocks/>
                </p:cNvSpPr>
                <p:nvPr/>
              </p:nvSpPr>
              <p:spPr bwMode="auto">
                <a:xfrm>
                  <a:off x="-4" y="6657"/>
                  <a:ext cx="20008" cy="3329"/>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10" name="Freeform 94"/>
                <p:cNvSpPr>
                  <a:spLocks/>
                </p:cNvSpPr>
                <p:nvPr/>
              </p:nvSpPr>
              <p:spPr bwMode="auto">
                <a:xfrm>
                  <a:off x="-4" y="10000"/>
                  <a:ext cx="20008" cy="6672"/>
                </a:xfrm>
                <a:custGeom>
                  <a:avLst/>
                  <a:gdLst/>
                  <a:ahLst/>
                  <a:cxnLst>
                    <a:cxn ang="0">
                      <a:pos x="19981" y="0"/>
                    </a:cxn>
                    <a:cxn ang="0">
                      <a:pos x="19981" y="19958"/>
                    </a:cxn>
                    <a:cxn ang="0">
                      <a:pos x="0" y="19958"/>
                    </a:cxn>
                    <a:cxn ang="0">
                      <a:pos x="0" y="0"/>
                    </a:cxn>
                    <a:cxn ang="0">
                      <a:pos x="19981" y="0"/>
                    </a:cxn>
                  </a:cxnLst>
                  <a:rect l="0" t="0" r="r" b="b"/>
                  <a:pathLst>
                    <a:path w="20000" h="20000">
                      <a:moveTo>
                        <a:pt x="19981" y="0"/>
                      </a:moveTo>
                      <a:lnTo>
                        <a:pt x="19981" y="19958"/>
                      </a:lnTo>
                      <a:lnTo>
                        <a:pt x="0" y="19958"/>
                      </a:lnTo>
                      <a:lnTo>
                        <a:pt x="0" y="0"/>
                      </a:lnTo>
                      <a:lnTo>
                        <a:pt x="19981" y="0"/>
                      </a:lnTo>
                      <a:close/>
                    </a:path>
                  </a:pathLst>
                </a:custGeom>
                <a:noFill/>
                <a:ln w="3175">
                  <a:solidFill>
                    <a:srgbClr val="000000"/>
                  </a:solidFill>
                  <a:round/>
                  <a:headEnd/>
                  <a:tailEnd/>
                </a:ln>
              </p:spPr>
              <p:txBody>
                <a:bodyPr/>
                <a:lstStyle/>
                <a:p>
                  <a:endParaRPr lang="en-US"/>
                </a:p>
              </p:txBody>
            </p:sp>
            <p:sp>
              <p:nvSpPr>
                <p:cNvPr id="111" name="Freeform 95"/>
                <p:cNvSpPr>
                  <a:spLocks/>
                </p:cNvSpPr>
                <p:nvPr/>
              </p:nvSpPr>
              <p:spPr bwMode="auto">
                <a:xfrm>
                  <a:off x="-4" y="16672"/>
                  <a:ext cx="20008" cy="3328"/>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12" name="Rectangle 96"/>
                <p:cNvSpPr>
                  <a:spLocks noChangeArrowheads="1"/>
                </p:cNvSpPr>
                <p:nvPr/>
              </p:nvSpPr>
              <p:spPr bwMode="auto">
                <a:xfrm>
                  <a:off x="8870" y="10000"/>
                  <a:ext cx="2242" cy="7244"/>
                </a:xfrm>
                <a:prstGeom prst="rect">
                  <a:avLst/>
                </a:prstGeom>
                <a:noFill/>
                <a:ln w="0">
                  <a:noFill/>
                  <a:miter lim="800000"/>
                  <a:headEnd/>
                  <a:tailEnd/>
                </a:ln>
              </p:spPr>
              <p:txBody>
                <a:bodyPr lIns="0" tIns="0" rIns="0" bIns="0"/>
                <a:lstStyle/>
                <a:p>
                  <a:pPr indent="22860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itchFamily="18" charset="0"/>
                  </a:endParaRPr>
                </a:p>
              </p:txBody>
            </p:sp>
          </p:grpSp>
        </p:grpSp>
        <p:grpSp>
          <p:nvGrpSpPr>
            <p:cNvPr id="46" name="Group 97"/>
            <p:cNvGrpSpPr>
              <a:grpSpLocks/>
            </p:cNvGrpSpPr>
            <p:nvPr/>
          </p:nvGrpSpPr>
          <p:grpSpPr bwMode="auto">
            <a:xfrm>
              <a:off x="3720" y="815"/>
              <a:ext cx="486" cy="195"/>
              <a:chOff x="0" y="1"/>
              <a:chExt cx="20000" cy="19999"/>
            </a:xfrm>
          </p:grpSpPr>
          <p:grpSp>
            <p:nvGrpSpPr>
              <p:cNvPr id="92" name="Group 98"/>
              <p:cNvGrpSpPr>
                <a:grpSpLocks/>
              </p:cNvGrpSpPr>
              <p:nvPr/>
            </p:nvGrpSpPr>
            <p:grpSpPr bwMode="auto">
              <a:xfrm>
                <a:off x="0" y="83"/>
                <a:ext cx="20000" cy="19917"/>
                <a:chOff x="0" y="3"/>
                <a:chExt cx="20000" cy="19997"/>
              </a:xfrm>
            </p:grpSpPr>
            <p:sp>
              <p:nvSpPr>
                <p:cNvPr id="99" name="Oval 99"/>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en-US"/>
                </a:p>
              </p:txBody>
            </p:sp>
            <p:sp>
              <p:nvSpPr>
                <p:cNvPr id="100" name="Freeform 100"/>
                <p:cNvSpPr>
                  <a:spLocks/>
                </p:cNvSpPr>
                <p:nvPr/>
              </p:nvSpPr>
              <p:spPr bwMode="auto">
                <a:xfrm>
                  <a:off x="19" y="2559"/>
                  <a:ext cx="19981" cy="1484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01" name="Oval 101"/>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en-US"/>
                </a:p>
              </p:txBody>
            </p:sp>
          </p:grpSp>
          <p:sp>
            <p:nvSpPr>
              <p:cNvPr id="93" name="Oval 102"/>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en-US"/>
              </a:p>
            </p:txBody>
          </p:sp>
          <p:sp>
            <p:nvSpPr>
              <p:cNvPr id="94" name="Freeform 103"/>
              <p:cNvSpPr>
                <a:spLocks/>
              </p:cNvSpPr>
              <p:nvPr/>
            </p:nvSpPr>
            <p:spPr bwMode="auto">
              <a:xfrm>
                <a:off x="19" y="2547"/>
                <a:ext cx="19981" cy="1478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95" name="Freeform 104"/>
              <p:cNvSpPr>
                <a:spLocks/>
              </p:cNvSpPr>
              <p:nvPr/>
            </p:nvSpPr>
            <p:spPr bwMode="auto">
              <a:xfrm>
                <a:off x="204" y="14949"/>
                <a:ext cx="19611" cy="2669"/>
              </a:xfrm>
              <a:custGeom>
                <a:avLst/>
                <a:gdLst/>
                <a:ahLst/>
                <a:cxnLst>
                  <a:cxn ang="0">
                    <a:pos x="19981" y="0"/>
                  </a:cxn>
                  <a:cxn ang="0">
                    <a:pos x="19981" y="19692"/>
                  </a:cxn>
                  <a:cxn ang="0">
                    <a:pos x="0" y="19692"/>
                  </a:cxn>
                  <a:cxn ang="0">
                    <a:pos x="0" y="0"/>
                  </a:cxn>
                  <a:cxn ang="0">
                    <a:pos x="19981" y="0"/>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96" name="Rectangle 105"/>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Disk</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97" name="Freeform 106"/>
              <p:cNvSpPr>
                <a:spLocks/>
              </p:cNvSpPr>
              <p:nvPr/>
            </p:nvSpPr>
            <p:spPr bwMode="auto">
              <a:xfrm>
                <a:off x="148" y="2136"/>
                <a:ext cx="19759" cy="2752"/>
              </a:xfrm>
              <a:custGeom>
                <a:avLst/>
                <a:gdLst/>
                <a:ahLst/>
                <a:cxnLst>
                  <a:cxn ang="0">
                    <a:pos x="19981" y="0"/>
                  </a:cxn>
                  <a:cxn ang="0">
                    <a:pos x="19981" y="19701"/>
                  </a:cxn>
                  <a:cxn ang="0">
                    <a:pos x="0" y="19701"/>
                  </a:cxn>
                  <a:cxn ang="0">
                    <a:pos x="0" y="0"/>
                  </a:cxn>
                  <a:cxn ang="0">
                    <a:pos x="19981" y="0"/>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98" name="Oval 107"/>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en-US"/>
              </a:p>
            </p:txBody>
          </p:sp>
        </p:grpSp>
        <p:grpSp>
          <p:nvGrpSpPr>
            <p:cNvPr id="47" name="Group 108"/>
            <p:cNvGrpSpPr>
              <a:grpSpLocks/>
            </p:cNvGrpSpPr>
            <p:nvPr/>
          </p:nvGrpSpPr>
          <p:grpSpPr bwMode="auto">
            <a:xfrm>
              <a:off x="3720" y="1207"/>
              <a:ext cx="486" cy="195"/>
              <a:chOff x="0" y="1"/>
              <a:chExt cx="20000" cy="19999"/>
            </a:xfrm>
          </p:grpSpPr>
          <p:grpSp>
            <p:nvGrpSpPr>
              <p:cNvPr id="82" name="Group 109"/>
              <p:cNvGrpSpPr>
                <a:grpSpLocks/>
              </p:cNvGrpSpPr>
              <p:nvPr/>
            </p:nvGrpSpPr>
            <p:grpSpPr bwMode="auto">
              <a:xfrm>
                <a:off x="0" y="83"/>
                <a:ext cx="20000" cy="19917"/>
                <a:chOff x="0" y="3"/>
                <a:chExt cx="20000" cy="19997"/>
              </a:xfrm>
            </p:grpSpPr>
            <p:sp>
              <p:nvSpPr>
                <p:cNvPr id="89" name="Oval 110"/>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en-US"/>
                </a:p>
              </p:txBody>
            </p:sp>
            <p:sp>
              <p:nvSpPr>
                <p:cNvPr id="90" name="Freeform 111"/>
                <p:cNvSpPr>
                  <a:spLocks/>
                </p:cNvSpPr>
                <p:nvPr/>
              </p:nvSpPr>
              <p:spPr bwMode="auto">
                <a:xfrm>
                  <a:off x="19" y="2559"/>
                  <a:ext cx="19981" cy="1484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91" name="Oval 112"/>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en-US"/>
                </a:p>
              </p:txBody>
            </p:sp>
          </p:grpSp>
          <p:sp>
            <p:nvSpPr>
              <p:cNvPr id="83" name="Oval 113"/>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en-US"/>
              </a:p>
            </p:txBody>
          </p:sp>
          <p:sp>
            <p:nvSpPr>
              <p:cNvPr id="84" name="Freeform 114"/>
              <p:cNvSpPr>
                <a:spLocks/>
              </p:cNvSpPr>
              <p:nvPr/>
            </p:nvSpPr>
            <p:spPr bwMode="auto">
              <a:xfrm>
                <a:off x="19" y="2547"/>
                <a:ext cx="19981" cy="1478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85" name="Freeform 115"/>
              <p:cNvSpPr>
                <a:spLocks/>
              </p:cNvSpPr>
              <p:nvPr/>
            </p:nvSpPr>
            <p:spPr bwMode="auto">
              <a:xfrm>
                <a:off x="204" y="14949"/>
                <a:ext cx="19611" cy="2669"/>
              </a:xfrm>
              <a:custGeom>
                <a:avLst/>
                <a:gdLst/>
                <a:ahLst/>
                <a:cxnLst>
                  <a:cxn ang="0">
                    <a:pos x="19981" y="0"/>
                  </a:cxn>
                  <a:cxn ang="0">
                    <a:pos x="19981" y="19692"/>
                  </a:cxn>
                  <a:cxn ang="0">
                    <a:pos x="0" y="19692"/>
                  </a:cxn>
                  <a:cxn ang="0">
                    <a:pos x="0" y="0"/>
                  </a:cxn>
                  <a:cxn ang="0">
                    <a:pos x="19981" y="0"/>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86" name="Rectangle 116"/>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Disk</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87" name="Freeform 117"/>
              <p:cNvSpPr>
                <a:spLocks/>
              </p:cNvSpPr>
              <p:nvPr/>
            </p:nvSpPr>
            <p:spPr bwMode="auto">
              <a:xfrm>
                <a:off x="148" y="2136"/>
                <a:ext cx="19759" cy="2752"/>
              </a:xfrm>
              <a:custGeom>
                <a:avLst/>
                <a:gdLst/>
                <a:ahLst/>
                <a:cxnLst>
                  <a:cxn ang="0">
                    <a:pos x="19981" y="0"/>
                  </a:cxn>
                  <a:cxn ang="0">
                    <a:pos x="19981" y="19701"/>
                  </a:cxn>
                  <a:cxn ang="0">
                    <a:pos x="0" y="19701"/>
                  </a:cxn>
                  <a:cxn ang="0">
                    <a:pos x="0" y="0"/>
                  </a:cxn>
                  <a:cxn ang="0">
                    <a:pos x="19981" y="0"/>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88" name="Oval 118"/>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en-US"/>
              </a:p>
            </p:txBody>
          </p:sp>
        </p:grpSp>
        <p:grpSp>
          <p:nvGrpSpPr>
            <p:cNvPr id="48" name="Group 119"/>
            <p:cNvGrpSpPr>
              <a:grpSpLocks/>
            </p:cNvGrpSpPr>
            <p:nvPr/>
          </p:nvGrpSpPr>
          <p:grpSpPr bwMode="auto">
            <a:xfrm>
              <a:off x="3720" y="1595"/>
              <a:ext cx="486" cy="195"/>
              <a:chOff x="0" y="1"/>
              <a:chExt cx="20000" cy="19999"/>
            </a:xfrm>
          </p:grpSpPr>
          <p:grpSp>
            <p:nvGrpSpPr>
              <p:cNvPr id="72" name="Group 120"/>
              <p:cNvGrpSpPr>
                <a:grpSpLocks/>
              </p:cNvGrpSpPr>
              <p:nvPr/>
            </p:nvGrpSpPr>
            <p:grpSpPr bwMode="auto">
              <a:xfrm>
                <a:off x="0" y="83"/>
                <a:ext cx="20000" cy="19917"/>
                <a:chOff x="0" y="3"/>
                <a:chExt cx="20000" cy="19997"/>
              </a:xfrm>
            </p:grpSpPr>
            <p:sp>
              <p:nvSpPr>
                <p:cNvPr id="79" name="Oval 121"/>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en-US"/>
                </a:p>
              </p:txBody>
            </p:sp>
            <p:sp>
              <p:nvSpPr>
                <p:cNvPr id="80" name="Freeform 122"/>
                <p:cNvSpPr>
                  <a:spLocks/>
                </p:cNvSpPr>
                <p:nvPr/>
              </p:nvSpPr>
              <p:spPr bwMode="auto">
                <a:xfrm>
                  <a:off x="19" y="2559"/>
                  <a:ext cx="19981" cy="1484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81" name="Oval 123"/>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en-US"/>
                </a:p>
              </p:txBody>
            </p:sp>
          </p:grpSp>
          <p:sp>
            <p:nvSpPr>
              <p:cNvPr id="73" name="Oval 124"/>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en-US"/>
              </a:p>
            </p:txBody>
          </p:sp>
          <p:sp>
            <p:nvSpPr>
              <p:cNvPr id="74" name="Freeform 125"/>
              <p:cNvSpPr>
                <a:spLocks/>
              </p:cNvSpPr>
              <p:nvPr/>
            </p:nvSpPr>
            <p:spPr bwMode="auto">
              <a:xfrm>
                <a:off x="19" y="2547"/>
                <a:ext cx="19981" cy="1478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75" name="Freeform 126"/>
              <p:cNvSpPr>
                <a:spLocks/>
              </p:cNvSpPr>
              <p:nvPr/>
            </p:nvSpPr>
            <p:spPr bwMode="auto">
              <a:xfrm>
                <a:off x="204" y="14949"/>
                <a:ext cx="19611" cy="2669"/>
              </a:xfrm>
              <a:custGeom>
                <a:avLst/>
                <a:gdLst/>
                <a:ahLst/>
                <a:cxnLst>
                  <a:cxn ang="0">
                    <a:pos x="19981" y="0"/>
                  </a:cxn>
                  <a:cxn ang="0">
                    <a:pos x="19981" y="19692"/>
                  </a:cxn>
                  <a:cxn ang="0">
                    <a:pos x="0" y="19692"/>
                  </a:cxn>
                  <a:cxn ang="0">
                    <a:pos x="0" y="0"/>
                  </a:cxn>
                  <a:cxn ang="0">
                    <a:pos x="19981" y="0"/>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76" name="Rectangle 127"/>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Disk</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77" name="Freeform 128"/>
              <p:cNvSpPr>
                <a:spLocks/>
              </p:cNvSpPr>
              <p:nvPr/>
            </p:nvSpPr>
            <p:spPr bwMode="auto">
              <a:xfrm>
                <a:off x="148" y="2136"/>
                <a:ext cx="19759" cy="2752"/>
              </a:xfrm>
              <a:custGeom>
                <a:avLst/>
                <a:gdLst/>
                <a:ahLst/>
                <a:cxnLst>
                  <a:cxn ang="0">
                    <a:pos x="19981" y="0"/>
                  </a:cxn>
                  <a:cxn ang="0">
                    <a:pos x="19981" y="19701"/>
                  </a:cxn>
                  <a:cxn ang="0">
                    <a:pos x="0" y="19701"/>
                  </a:cxn>
                  <a:cxn ang="0">
                    <a:pos x="0" y="0"/>
                  </a:cxn>
                  <a:cxn ang="0">
                    <a:pos x="19981" y="0"/>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78" name="Oval 129"/>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en-US"/>
              </a:p>
            </p:txBody>
          </p:sp>
        </p:grpSp>
        <p:grpSp>
          <p:nvGrpSpPr>
            <p:cNvPr id="49" name="Group 130"/>
            <p:cNvGrpSpPr>
              <a:grpSpLocks/>
            </p:cNvGrpSpPr>
            <p:nvPr/>
          </p:nvGrpSpPr>
          <p:grpSpPr bwMode="auto">
            <a:xfrm>
              <a:off x="3720" y="1975"/>
              <a:ext cx="486" cy="195"/>
              <a:chOff x="0" y="1"/>
              <a:chExt cx="20000" cy="19999"/>
            </a:xfrm>
          </p:grpSpPr>
          <p:grpSp>
            <p:nvGrpSpPr>
              <p:cNvPr id="62" name="Group 131"/>
              <p:cNvGrpSpPr>
                <a:grpSpLocks/>
              </p:cNvGrpSpPr>
              <p:nvPr/>
            </p:nvGrpSpPr>
            <p:grpSpPr bwMode="auto">
              <a:xfrm>
                <a:off x="0" y="83"/>
                <a:ext cx="20000" cy="19917"/>
                <a:chOff x="0" y="3"/>
                <a:chExt cx="20000" cy="19997"/>
              </a:xfrm>
            </p:grpSpPr>
            <p:sp>
              <p:nvSpPr>
                <p:cNvPr id="69" name="Oval 132"/>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en-US"/>
                </a:p>
              </p:txBody>
            </p:sp>
            <p:sp>
              <p:nvSpPr>
                <p:cNvPr id="70" name="Freeform 133"/>
                <p:cNvSpPr>
                  <a:spLocks/>
                </p:cNvSpPr>
                <p:nvPr/>
              </p:nvSpPr>
              <p:spPr bwMode="auto">
                <a:xfrm>
                  <a:off x="19" y="2559"/>
                  <a:ext cx="19981" cy="1484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71" name="Oval 134"/>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en-US"/>
                </a:p>
              </p:txBody>
            </p:sp>
          </p:grpSp>
          <p:sp>
            <p:nvSpPr>
              <p:cNvPr id="63" name="Oval 135"/>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en-US"/>
              </a:p>
            </p:txBody>
          </p:sp>
          <p:sp>
            <p:nvSpPr>
              <p:cNvPr id="64" name="Freeform 136"/>
              <p:cNvSpPr>
                <a:spLocks/>
              </p:cNvSpPr>
              <p:nvPr/>
            </p:nvSpPr>
            <p:spPr bwMode="auto">
              <a:xfrm>
                <a:off x="19" y="2547"/>
                <a:ext cx="19981" cy="1478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65" name="Freeform 137"/>
              <p:cNvSpPr>
                <a:spLocks/>
              </p:cNvSpPr>
              <p:nvPr/>
            </p:nvSpPr>
            <p:spPr bwMode="auto">
              <a:xfrm>
                <a:off x="204" y="14949"/>
                <a:ext cx="19611" cy="2669"/>
              </a:xfrm>
              <a:custGeom>
                <a:avLst/>
                <a:gdLst/>
                <a:ahLst/>
                <a:cxnLst>
                  <a:cxn ang="0">
                    <a:pos x="19981" y="0"/>
                  </a:cxn>
                  <a:cxn ang="0">
                    <a:pos x="19981" y="19692"/>
                  </a:cxn>
                  <a:cxn ang="0">
                    <a:pos x="0" y="19692"/>
                  </a:cxn>
                  <a:cxn ang="0">
                    <a:pos x="0" y="0"/>
                  </a:cxn>
                  <a:cxn ang="0">
                    <a:pos x="19981" y="0"/>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66" name="Rectangle 138"/>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Disk</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67" name="Freeform 139"/>
              <p:cNvSpPr>
                <a:spLocks/>
              </p:cNvSpPr>
              <p:nvPr/>
            </p:nvSpPr>
            <p:spPr bwMode="auto">
              <a:xfrm>
                <a:off x="148" y="2136"/>
                <a:ext cx="19759" cy="2752"/>
              </a:xfrm>
              <a:custGeom>
                <a:avLst/>
                <a:gdLst/>
                <a:ahLst/>
                <a:cxnLst>
                  <a:cxn ang="0">
                    <a:pos x="19981" y="0"/>
                  </a:cxn>
                  <a:cxn ang="0">
                    <a:pos x="19981" y="19701"/>
                  </a:cxn>
                  <a:cxn ang="0">
                    <a:pos x="0" y="19701"/>
                  </a:cxn>
                  <a:cxn ang="0">
                    <a:pos x="0" y="0"/>
                  </a:cxn>
                  <a:cxn ang="0">
                    <a:pos x="19981" y="0"/>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68" name="Oval 140"/>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en-US"/>
              </a:p>
            </p:txBody>
          </p:sp>
        </p:grpSp>
        <p:grpSp>
          <p:nvGrpSpPr>
            <p:cNvPr id="50" name="Group 141"/>
            <p:cNvGrpSpPr>
              <a:grpSpLocks/>
            </p:cNvGrpSpPr>
            <p:nvPr/>
          </p:nvGrpSpPr>
          <p:grpSpPr bwMode="auto">
            <a:xfrm>
              <a:off x="2775" y="2841"/>
              <a:ext cx="487" cy="195"/>
              <a:chOff x="0" y="1"/>
              <a:chExt cx="20000" cy="19999"/>
            </a:xfrm>
          </p:grpSpPr>
          <p:grpSp>
            <p:nvGrpSpPr>
              <p:cNvPr id="52" name="Group 142"/>
              <p:cNvGrpSpPr>
                <a:grpSpLocks/>
              </p:cNvGrpSpPr>
              <p:nvPr/>
            </p:nvGrpSpPr>
            <p:grpSpPr bwMode="auto">
              <a:xfrm>
                <a:off x="18" y="42"/>
                <a:ext cx="19982" cy="19958"/>
                <a:chOff x="0" y="2"/>
                <a:chExt cx="20000" cy="19998"/>
              </a:xfrm>
            </p:grpSpPr>
            <p:sp>
              <p:nvSpPr>
                <p:cNvPr id="59" name="Oval 143"/>
                <p:cNvSpPr>
                  <a:spLocks noChangeArrowheads="1"/>
                </p:cNvSpPr>
                <p:nvPr/>
              </p:nvSpPr>
              <p:spPr bwMode="auto">
                <a:xfrm>
                  <a:off x="0" y="15021"/>
                  <a:ext cx="20000" cy="4979"/>
                </a:xfrm>
                <a:prstGeom prst="ellipse">
                  <a:avLst/>
                </a:prstGeom>
                <a:solidFill>
                  <a:srgbClr val="4DB3E6"/>
                </a:solidFill>
                <a:ln w="3175">
                  <a:solidFill>
                    <a:srgbClr val="4DB3E6"/>
                  </a:solidFill>
                  <a:round/>
                  <a:headEnd/>
                  <a:tailEnd/>
                </a:ln>
              </p:spPr>
              <p:txBody>
                <a:bodyPr/>
                <a:lstStyle/>
                <a:p>
                  <a:endParaRPr lang="en-US"/>
                </a:p>
              </p:txBody>
            </p:sp>
            <p:sp>
              <p:nvSpPr>
                <p:cNvPr id="60" name="Freeform 144"/>
                <p:cNvSpPr>
                  <a:spLocks/>
                </p:cNvSpPr>
                <p:nvPr/>
              </p:nvSpPr>
              <p:spPr bwMode="auto">
                <a:xfrm>
                  <a:off x="18" y="2553"/>
                  <a:ext cx="19982" cy="1481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61" name="Oval 145"/>
                <p:cNvSpPr>
                  <a:spLocks noChangeArrowheads="1"/>
                </p:cNvSpPr>
                <p:nvPr/>
              </p:nvSpPr>
              <p:spPr bwMode="auto">
                <a:xfrm>
                  <a:off x="0" y="2"/>
                  <a:ext cx="20000" cy="4979"/>
                </a:xfrm>
                <a:prstGeom prst="ellipse">
                  <a:avLst/>
                </a:prstGeom>
                <a:solidFill>
                  <a:srgbClr val="4DB3E6"/>
                </a:solidFill>
                <a:ln w="3175">
                  <a:solidFill>
                    <a:srgbClr val="4DB3E6"/>
                  </a:solidFill>
                  <a:round/>
                  <a:headEnd/>
                  <a:tailEnd/>
                </a:ln>
              </p:spPr>
              <p:txBody>
                <a:bodyPr/>
                <a:lstStyle/>
                <a:p>
                  <a:endParaRPr lang="en-US"/>
                </a:p>
              </p:txBody>
            </p:sp>
          </p:grpSp>
          <p:sp>
            <p:nvSpPr>
              <p:cNvPr id="53" name="Oval 146"/>
              <p:cNvSpPr>
                <a:spLocks noChangeArrowheads="1"/>
              </p:cNvSpPr>
              <p:nvPr/>
            </p:nvSpPr>
            <p:spPr bwMode="auto">
              <a:xfrm>
                <a:off x="0" y="14949"/>
                <a:ext cx="19982" cy="4969"/>
              </a:xfrm>
              <a:prstGeom prst="ellipse">
                <a:avLst/>
              </a:prstGeom>
              <a:noFill/>
              <a:ln w="3175">
                <a:solidFill>
                  <a:srgbClr val="000000"/>
                </a:solidFill>
                <a:round/>
                <a:headEnd/>
                <a:tailEnd/>
              </a:ln>
            </p:spPr>
            <p:txBody>
              <a:bodyPr/>
              <a:lstStyle/>
              <a:p>
                <a:endParaRPr lang="en-US"/>
              </a:p>
            </p:txBody>
          </p:sp>
          <p:sp>
            <p:nvSpPr>
              <p:cNvPr id="54" name="Freeform 147"/>
              <p:cNvSpPr>
                <a:spLocks/>
              </p:cNvSpPr>
              <p:nvPr/>
            </p:nvSpPr>
            <p:spPr bwMode="auto">
              <a:xfrm>
                <a:off x="18" y="2547"/>
                <a:ext cx="19964" cy="1478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55" name="Freeform 148"/>
              <p:cNvSpPr>
                <a:spLocks/>
              </p:cNvSpPr>
              <p:nvPr/>
            </p:nvSpPr>
            <p:spPr bwMode="auto">
              <a:xfrm>
                <a:off x="203" y="14949"/>
                <a:ext cx="19594" cy="2669"/>
              </a:xfrm>
              <a:custGeom>
                <a:avLst/>
                <a:gdLst/>
                <a:ahLst/>
                <a:cxnLst>
                  <a:cxn ang="0">
                    <a:pos x="19981" y="0"/>
                  </a:cxn>
                  <a:cxn ang="0">
                    <a:pos x="19981" y="19692"/>
                  </a:cxn>
                  <a:cxn ang="0">
                    <a:pos x="0" y="19692"/>
                  </a:cxn>
                  <a:cxn ang="0">
                    <a:pos x="0" y="0"/>
                  </a:cxn>
                  <a:cxn ang="0">
                    <a:pos x="19981" y="0"/>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56" name="Rectangle 149"/>
              <p:cNvSpPr>
                <a:spLocks noChangeArrowheads="1"/>
              </p:cNvSpPr>
              <p:nvPr/>
            </p:nvSpPr>
            <p:spPr bwMode="auto">
              <a:xfrm>
                <a:off x="5176" y="6489"/>
                <a:ext cx="9630" cy="11540"/>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Disk</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57" name="Freeform 150"/>
              <p:cNvSpPr>
                <a:spLocks/>
              </p:cNvSpPr>
              <p:nvPr/>
            </p:nvSpPr>
            <p:spPr bwMode="auto">
              <a:xfrm>
                <a:off x="166" y="2095"/>
                <a:ext cx="19742" cy="2752"/>
              </a:xfrm>
              <a:custGeom>
                <a:avLst/>
                <a:gdLst/>
                <a:ahLst/>
                <a:cxnLst>
                  <a:cxn ang="0">
                    <a:pos x="19981" y="0"/>
                  </a:cxn>
                  <a:cxn ang="0">
                    <a:pos x="19981" y="19701"/>
                  </a:cxn>
                  <a:cxn ang="0">
                    <a:pos x="0" y="19701"/>
                  </a:cxn>
                  <a:cxn ang="0">
                    <a:pos x="0" y="0"/>
                  </a:cxn>
                  <a:cxn ang="0">
                    <a:pos x="19981" y="0"/>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58" name="Oval 151"/>
              <p:cNvSpPr>
                <a:spLocks noChangeArrowheads="1"/>
              </p:cNvSpPr>
              <p:nvPr/>
            </p:nvSpPr>
            <p:spPr bwMode="auto">
              <a:xfrm>
                <a:off x="0" y="1"/>
                <a:ext cx="19982" cy="4969"/>
              </a:xfrm>
              <a:prstGeom prst="ellipse">
                <a:avLst/>
              </a:prstGeom>
              <a:noFill/>
              <a:ln w="3175">
                <a:solidFill>
                  <a:srgbClr val="000000"/>
                </a:solidFill>
                <a:round/>
                <a:headEnd/>
                <a:tailEnd/>
              </a:ln>
            </p:spPr>
            <p:txBody>
              <a:bodyPr/>
              <a:lstStyle/>
              <a:p>
                <a:endParaRPr lang="en-US"/>
              </a:p>
            </p:txBody>
          </p:sp>
        </p:grpSp>
        <p:sp>
          <p:nvSpPr>
            <p:cNvPr id="51" name="Freeform 152"/>
            <p:cNvSpPr>
              <a:spLocks/>
            </p:cNvSpPr>
            <p:nvPr/>
          </p:nvSpPr>
          <p:spPr bwMode="auto">
            <a:xfrm>
              <a:off x="3018" y="2669"/>
              <a:ext cx="0" cy="192"/>
            </a:xfrm>
            <a:custGeom>
              <a:avLst/>
              <a:gdLst/>
              <a:ahLst/>
              <a:cxnLst>
                <a:cxn ang="0">
                  <a:pos x="0" y="0"/>
                </a:cxn>
                <a:cxn ang="0">
                  <a:pos x="0" y="19958"/>
                </a:cxn>
              </a:cxnLst>
              <a:rect l="0" t="0" r="r" b="b"/>
              <a:pathLst>
                <a:path w="20000" h="20000">
                  <a:moveTo>
                    <a:pt x="0" y="0"/>
                  </a:moveTo>
                  <a:lnTo>
                    <a:pt x="0" y="19958"/>
                  </a:lnTo>
                </a:path>
              </a:pathLst>
            </a:custGeom>
            <a:noFill/>
            <a:ln w="3175">
              <a:solidFill>
                <a:srgbClr val="000000"/>
              </a:solidFill>
              <a:round/>
              <a:headEnd type="triangle" w="med" len="sm"/>
              <a:tailEnd/>
            </a:ln>
          </p:spPr>
          <p:txBody>
            <a:bodyPr/>
            <a:lstStyle/>
            <a:p>
              <a:endParaRPr lang="en-US"/>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Khác biệt đối với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fontScale="92500" lnSpcReduction="10000"/>
          </a:bodyPr>
          <a:lstStyle/>
          <a:p>
            <a:pPr algn="just">
              <a:lnSpc>
                <a:spcPct val="130000"/>
              </a:lnSpc>
              <a:spcBef>
                <a:spcPts val="300"/>
              </a:spcBef>
              <a:spcAft>
                <a:spcPts val="300"/>
              </a:spcAft>
              <a:buFont typeface="Wingdings" pitchFamily="2" charset="2"/>
              <a:buChar char="v"/>
            </a:pPr>
            <a:r>
              <a:rPr lang="vi-VN" dirty="0" smtClean="0">
                <a:solidFill>
                  <a:schemeClr val="tx1">
                    <a:lumMod val="95000"/>
                    <a:lumOff val="5000"/>
                  </a:schemeClr>
                </a:solidFill>
                <a:latin typeface="Arial" pitchFamily="34" charset="0"/>
                <a:cs typeface="Arial" pitchFamily="34" charset="0"/>
              </a:rPr>
              <a:t>Chú thích</a:t>
            </a:r>
          </a:p>
          <a:p>
            <a:pPr algn="just">
              <a:lnSpc>
                <a:spcPct val="130000"/>
              </a:lnSpc>
              <a:spcBef>
                <a:spcPts val="300"/>
              </a:spcBef>
              <a:spcAft>
                <a:spcPts val="300"/>
              </a:spcAft>
              <a:buFont typeface="Wingdings" pitchFamily="2" charset="2"/>
              <a:buChar char="v"/>
            </a:pPr>
            <a:r>
              <a:rPr lang="vi-VN" dirty="0" smtClean="0">
                <a:solidFill>
                  <a:schemeClr val="tx1">
                    <a:lumMod val="95000"/>
                    <a:lumOff val="5000"/>
                  </a:schemeClr>
                </a:solidFill>
                <a:latin typeface="Arial" pitchFamily="34" charset="0"/>
                <a:cs typeface="Arial" pitchFamily="34" charset="0"/>
              </a:rPr>
              <a:t>Các kiểu dữ liệu</a:t>
            </a:r>
          </a:p>
          <a:p>
            <a:pPr algn="just">
              <a:lnSpc>
                <a:spcPct val="130000"/>
              </a:lnSpc>
              <a:spcBef>
                <a:spcPts val="300"/>
              </a:spcBef>
              <a:spcAft>
                <a:spcPts val="300"/>
              </a:spcAft>
              <a:buFont typeface="Wingdings" pitchFamily="2" charset="2"/>
              <a:buChar char="v"/>
            </a:pPr>
            <a:r>
              <a:rPr lang="vi-VN" dirty="0" smtClean="0">
                <a:solidFill>
                  <a:schemeClr val="tx1">
                    <a:lumMod val="95000"/>
                    <a:lumOff val="5000"/>
                  </a:schemeClr>
                </a:solidFill>
                <a:latin typeface="Arial" pitchFamily="34" charset="0"/>
                <a:cs typeface="Arial" pitchFamily="34" charset="0"/>
              </a:rPr>
              <a:t>Kiểm tra kiểu, đổi kiểu</a:t>
            </a:r>
          </a:p>
          <a:p>
            <a:pPr algn="just">
              <a:lnSpc>
                <a:spcPct val="130000"/>
              </a:lnSpc>
              <a:spcBef>
                <a:spcPts val="300"/>
              </a:spcBef>
              <a:spcAft>
                <a:spcPts val="300"/>
              </a:spcAft>
              <a:buFont typeface="Wingdings" pitchFamily="2" charset="2"/>
              <a:buChar char="v"/>
            </a:pPr>
            <a:r>
              <a:rPr lang="vi-VN" dirty="0" smtClean="0">
                <a:solidFill>
                  <a:schemeClr val="tx1">
                    <a:lumMod val="95000"/>
                    <a:lumOff val="5000"/>
                  </a:schemeClr>
                </a:solidFill>
                <a:latin typeface="Arial" pitchFamily="34" charset="0"/>
                <a:cs typeface="Arial" pitchFamily="34" charset="0"/>
              </a:rPr>
              <a:t>Phạm vi và khai báo</a:t>
            </a:r>
          </a:p>
          <a:p>
            <a:pPr algn="just">
              <a:lnSpc>
                <a:spcPct val="130000"/>
              </a:lnSpc>
              <a:spcBef>
                <a:spcPts val="300"/>
              </a:spcBef>
              <a:spcAft>
                <a:spcPts val="300"/>
              </a:spcAft>
              <a:buFont typeface="Wingdings" pitchFamily="2" charset="2"/>
              <a:buChar char="v"/>
            </a:pPr>
            <a:r>
              <a:rPr lang="vi-VN" dirty="0" smtClean="0">
                <a:solidFill>
                  <a:schemeClr val="tx1">
                    <a:lumMod val="95000"/>
                    <a:lumOff val="5000"/>
                  </a:schemeClr>
                </a:solidFill>
                <a:latin typeface="Arial" pitchFamily="34" charset="0"/>
                <a:cs typeface="Arial" pitchFamily="34" charset="0"/>
              </a:rPr>
              <a:t>Không gian tên</a:t>
            </a:r>
          </a:p>
          <a:p>
            <a:pPr algn="just">
              <a:lnSpc>
                <a:spcPct val="130000"/>
              </a:lnSpc>
              <a:spcBef>
                <a:spcPts val="300"/>
              </a:spcBef>
              <a:spcAft>
                <a:spcPts val="300"/>
              </a:spcAft>
              <a:buFont typeface="Wingdings" pitchFamily="2" charset="2"/>
              <a:buChar char="v"/>
            </a:pPr>
            <a:r>
              <a:rPr lang="vi-VN" dirty="0" smtClean="0">
                <a:solidFill>
                  <a:schemeClr val="tx1">
                    <a:lumMod val="95000"/>
                    <a:lumOff val="5000"/>
                  </a:schemeClr>
                </a:solidFill>
                <a:latin typeface="Arial" pitchFamily="34" charset="0"/>
                <a:cs typeface="Arial" pitchFamily="34" charset="0"/>
              </a:rPr>
              <a:t>Hằng</a:t>
            </a:r>
          </a:p>
          <a:p>
            <a:pPr algn="just">
              <a:lnSpc>
                <a:spcPct val="130000"/>
              </a:lnSpc>
              <a:spcBef>
                <a:spcPts val="300"/>
              </a:spcBef>
              <a:spcAft>
                <a:spcPts val="300"/>
              </a:spcAft>
              <a:buFont typeface="Wingdings" pitchFamily="2" charset="2"/>
              <a:buChar char="v"/>
            </a:pPr>
            <a:r>
              <a:rPr lang="vi-VN" dirty="0" smtClean="0">
                <a:solidFill>
                  <a:schemeClr val="tx1">
                    <a:lumMod val="95000"/>
                    <a:lumOff val="5000"/>
                  </a:schemeClr>
                </a:solidFill>
                <a:latin typeface="Arial" pitchFamily="34" charset="0"/>
                <a:cs typeface="Arial" pitchFamily="34" charset="0"/>
              </a:rPr>
              <a:t>Quản lý bộ nhớ</a:t>
            </a:r>
          </a:p>
          <a:p>
            <a:pPr algn="just">
              <a:lnSpc>
                <a:spcPct val="130000"/>
              </a:lnSpc>
              <a:spcBef>
                <a:spcPts val="300"/>
              </a:spcBef>
              <a:spcAft>
                <a:spcPts val="300"/>
              </a:spcAft>
              <a:buFont typeface="Wingdings" pitchFamily="2" charset="2"/>
              <a:buChar char="v"/>
            </a:pPr>
            <a:r>
              <a:rPr lang="vi-VN" dirty="0" smtClean="0">
                <a:solidFill>
                  <a:schemeClr val="tx1">
                    <a:lumMod val="95000"/>
                    <a:lumOff val="5000"/>
                  </a:schemeClr>
                </a:solidFill>
                <a:latin typeface="Arial" pitchFamily="34" charset="0"/>
                <a:cs typeface="Arial" pitchFamily="34" charset="0"/>
              </a:rPr>
              <a:t>Tham chiếu</a:t>
            </a:r>
            <a:endParaRPr lang="en-US" dirty="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
        <p:nvSpPr>
          <p:cNvPr id="7" name="Oval 6"/>
          <p:cNvSpPr>
            <a:spLocks noChangeArrowheads="1"/>
          </p:cNvSpPr>
          <p:nvPr/>
        </p:nvSpPr>
        <p:spPr bwMode="auto">
          <a:xfrm>
            <a:off x="4953000" y="3048000"/>
            <a:ext cx="3352800" cy="3200400"/>
          </a:xfrm>
          <a:prstGeom prst="ellipse">
            <a:avLst/>
          </a:prstGeom>
          <a:solidFill>
            <a:srgbClr val="CCFFCC"/>
          </a:solidFill>
          <a:ln w="9525">
            <a:solidFill>
              <a:schemeClr val="tx1"/>
            </a:solidFill>
            <a:round/>
            <a:headEnd/>
            <a:tailEnd/>
          </a:ln>
        </p:spPr>
        <p:txBody>
          <a:bodyPr wrap="none" anchor="ctr"/>
          <a:lstStyle/>
          <a:p>
            <a:pPr algn="ctr"/>
            <a:r>
              <a:rPr kumimoji="1" lang="en-US" altLang="ja-JP" sz="6600">
                <a:latin typeface="Times New Roman" pitchFamily="18" charset="0"/>
                <a:ea typeface="MS PGothic" pitchFamily="34" charset="-128"/>
              </a:rPr>
              <a:t>C++</a:t>
            </a:r>
          </a:p>
        </p:txBody>
      </p:sp>
      <p:sp>
        <p:nvSpPr>
          <p:cNvPr id="8" name="Oval 7"/>
          <p:cNvSpPr>
            <a:spLocks noChangeArrowheads="1"/>
          </p:cNvSpPr>
          <p:nvPr/>
        </p:nvSpPr>
        <p:spPr bwMode="auto">
          <a:xfrm>
            <a:off x="5562600" y="3048000"/>
            <a:ext cx="1023938" cy="954088"/>
          </a:xfrm>
          <a:prstGeom prst="ellipse">
            <a:avLst/>
          </a:prstGeom>
          <a:solidFill>
            <a:srgbClr val="FF00FF">
              <a:alpha val="50195"/>
            </a:srgbClr>
          </a:solidFill>
          <a:ln w="9525">
            <a:solidFill>
              <a:schemeClr val="tx1"/>
            </a:solidFill>
            <a:round/>
            <a:headEnd/>
            <a:tailEnd/>
          </a:ln>
        </p:spPr>
        <p:txBody>
          <a:bodyPr wrap="none" anchor="ctr"/>
          <a:lstStyle/>
          <a:p>
            <a:pPr algn="ctr"/>
            <a:r>
              <a:rPr kumimoji="1" lang="en-US" altLang="ja-JP" sz="2800">
                <a:latin typeface="Times New Roman" pitchFamily="18" charset="0"/>
                <a:ea typeface="MS PGothic" pitchFamily="34" charset="-128"/>
              </a:rPr>
              <a:t>C</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Khác biệt đối với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fontScale="92500" lnSpcReduction="10000"/>
          </a:bodyPr>
          <a:lstStyle/>
          <a:p>
            <a:pPr algn="just">
              <a:lnSpc>
                <a:spcPct val="140000"/>
              </a:lnSpc>
              <a:spcBef>
                <a:spcPts val="300"/>
              </a:spcBef>
              <a:spcAft>
                <a:spcPts val="300"/>
              </a:spcAft>
              <a:buFont typeface="Wingdings" pitchFamily="2" charset="2"/>
              <a:buChar char="v"/>
            </a:pPr>
            <a:r>
              <a:rPr lang="vi-VN" sz="3500" smtClean="0">
                <a:solidFill>
                  <a:srgbClr val="0066FF"/>
                </a:solidFill>
                <a:latin typeface="Arial" pitchFamily="34" charset="0"/>
                <a:cs typeface="Arial" pitchFamily="34" charset="0"/>
              </a:rPr>
              <a:t>Phạm vi và khai báo</a:t>
            </a:r>
            <a:r>
              <a:rPr lang="en-US" sz="3500" smtClean="0">
                <a:solidFill>
                  <a:srgbClr val="0066FF"/>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Không giống như C, chúng ta có thể </a:t>
            </a:r>
            <a:r>
              <a:rPr lang="vi-VN" smtClean="0">
                <a:solidFill>
                  <a:srgbClr val="FF3300"/>
                </a:solidFill>
                <a:latin typeface="Arial" pitchFamily="34" charset="0"/>
                <a:cs typeface="Arial" pitchFamily="34" charset="0"/>
              </a:rPr>
              <a:t>khai báo một biến tại một vị trí bất kỳ </a:t>
            </a:r>
            <a:r>
              <a:rPr lang="vi-VN" smtClean="0">
                <a:solidFill>
                  <a:schemeClr val="tx1">
                    <a:lumMod val="95000"/>
                    <a:lumOff val="5000"/>
                  </a:schemeClr>
                </a:solidFill>
                <a:latin typeface="Arial" pitchFamily="34" charset="0"/>
                <a:cs typeface="Arial" pitchFamily="34" charset="0"/>
              </a:rPr>
              <a:t>trong chương trình.</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Một biến chỉ có tầm tác dụng trong khối lệnh nó được khai báo.</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Do đó, </a:t>
            </a:r>
            <a:r>
              <a:rPr lang="vi-VN" smtClean="0">
                <a:solidFill>
                  <a:srgbClr val="0066FF"/>
                </a:solidFill>
                <a:latin typeface="Arial" pitchFamily="34" charset="0"/>
                <a:cs typeface="Arial" pitchFamily="34" charset="0"/>
              </a:rPr>
              <a:t>C++ cung cấp toán tử định phạm vi (::) </a:t>
            </a:r>
            <a:r>
              <a:rPr lang="vi-VN" smtClean="0">
                <a:solidFill>
                  <a:schemeClr val="tx1">
                    <a:lumMod val="95000"/>
                    <a:lumOff val="5000"/>
                  </a:schemeClr>
                </a:solidFill>
                <a:latin typeface="Arial" pitchFamily="34" charset="0"/>
                <a:cs typeface="Arial" pitchFamily="34" charset="0"/>
              </a:rPr>
              <a:t>để xác định rõ biến nào được sử dụng khi xảy ra tình trạng định nghĩa chồng một tên biến trong một khối lệnh con.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smtClean="0">
                <a:effectLst>
                  <a:outerShdw blurRad="38100" dist="38100" dir="2700000" algn="tl">
                    <a:srgbClr val="000000">
                      <a:alpha val="43137"/>
                    </a:srgbClr>
                  </a:outerShdw>
                </a:effectLst>
                <a:latin typeface="Arial" pitchFamily="34" charset="0"/>
                <a:cs typeface="Arial" pitchFamily="34" charset="0"/>
              </a:rPr>
              <a:t>Unitary Scope Resolution Operator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Unary scope resolution operator (::)</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Access global variable if local variable has same name</a:t>
            </a:r>
          </a:p>
          <a:p>
            <a:pPr lvl="1" algn="just">
              <a:lnSpc>
                <a:spcPct val="130000"/>
              </a:lnSpc>
              <a:spcBef>
                <a:spcPts val="300"/>
              </a:spcBef>
              <a:spcAft>
                <a:spcPts val="300"/>
              </a:spcAft>
              <a:buFont typeface="Wingdings" pitchFamily="2" charset="2"/>
              <a:buChar char="§"/>
            </a:pPr>
            <a:r>
              <a:rPr lang="en-US" smtClean="0">
                <a:solidFill>
                  <a:srgbClr val="00B0F0"/>
                </a:solidFill>
                <a:latin typeface="Arial" pitchFamily="34" charset="0"/>
                <a:cs typeface="Arial" pitchFamily="34" charset="0"/>
              </a:rPr>
              <a:t>Not needed if names are different</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Use ::variable</a:t>
            </a:r>
          </a:p>
          <a:p>
            <a:pPr lvl="1" algn="just">
              <a:lnSpc>
                <a:spcPct val="130000"/>
              </a:lnSpc>
              <a:spcBef>
                <a:spcPts val="300"/>
              </a:spcBef>
              <a:spcAft>
                <a:spcPts val="300"/>
              </a:spcAft>
              <a:buFont typeface="Wingdings" pitchFamily="2" charset="2"/>
              <a:buChar char="§"/>
            </a:pPr>
            <a:r>
              <a:rPr lang="en-US" smtClean="0">
                <a:solidFill>
                  <a:srgbClr val="C00000"/>
                </a:solidFill>
                <a:latin typeface="Arial" pitchFamily="34" charset="0"/>
                <a:cs typeface="Arial" pitchFamily="34" charset="0"/>
              </a:rPr>
              <a:t>y = ::x + 3;</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Good to avoid using same names for locals and globals</a:t>
            </a:r>
            <a:endParaRPr lang="en-US"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Nội dung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9/7/2015</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41" name="Group 40"/>
          <p:cNvGrpSpPr/>
          <p:nvPr/>
        </p:nvGrpSpPr>
        <p:grpSpPr>
          <a:xfrm>
            <a:off x="1828800" y="1665516"/>
            <a:ext cx="6400800" cy="665163"/>
            <a:chOff x="1828800" y="1665516"/>
            <a:chExt cx="64008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5486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Một số lưu ý</a:t>
              </a:r>
              <a:endParaRPr lang="en-US" sz="2800" dirty="0">
                <a:latin typeface="Times New Roman" pitchFamily="18" charset="0"/>
                <a:cs typeface="Times New Roman" pitchFamily="18" charset="0"/>
              </a:endParaRP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1</a:t>
              </a:r>
            </a:p>
          </p:txBody>
        </p:sp>
      </p:grpSp>
      <p:grpSp>
        <p:nvGrpSpPr>
          <p:cNvPr id="42" name="Group 41"/>
          <p:cNvGrpSpPr/>
          <p:nvPr/>
        </p:nvGrpSpPr>
        <p:grpSpPr>
          <a:xfrm>
            <a:off x="1828800" y="2438400"/>
            <a:ext cx="5410200" cy="665163"/>
            <a:chOff x="1828800" y="2605314"/>
            <a:chExt cx="5410200" cy="665163"/>
          </a:xfrm>
        </p:grpSpPr>
        <p:grpSp>
          <p:nvGrpSpPr>
            <p:cNvPr id="7" name="Group 7"/>
            <p:cNvGrpSpPr>
              <a:grpSpLocks/>
            </p:cNvGrpSpPr>
            <p:nvPr/>
          </p:nvGrpSpPr>
          <p:grpSpPr bwMode="auto">
            <a:xfrm>
              <a:off x="1828800" y="2605314"/>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2438400" y="31895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743200" y="26561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Ngôn ngữ C++</a:t>
              </a:r>
              <a:endParaRPr lang="en-US" sz="2800" dirty="0">
                <a:latin typeface="Times New Roman" pitchFamily="18" charset="0"/>
                <a:cs typeface="Times New Roman" pitchFamily="18" charset="0"/>
              </a:endParaRPr>
            </a:p>
          </p:txBody>
        </p:sp>
        <p:sp>
          <p:nvSpPr>
            <p:cNvPr id="55" name="Text Box 16"/>
            <p:cNvSpPr txBox="1">
              <a:spLocks noChangeArrowheads="1"/>
            </p:cNvSpPr>
            <p:nvPr/>
          </p:nvSpPr>
          <p:spPr bwMode="gray">
            <a:xfrm>
              <a:off x="2025650" y="2775858"/>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2</a:t>
              </a:r>
            </a:p>
          </p:txBody>
        </p:sp>
      </p:grpSp>
      <p:grpSp>
        <p:nvGrpSpPr>
          <p:cNvPr id="46" name="Group 45"/>
          <p:cNvGrpSpPr/>
          <p:nvPr/>
        </p:nvGrpSpPr>
        <p:grpSpPr>
          <a:xfrm>
            <a:off x="1828800" y="3200400"/>
            <a:ext cx="5410200" cy="665163"/>
            <a:chOff x="1828800" y="3472091"/>
            <a:chExt cx="54102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Tham số mặc nhiên</a:t>
              </a:r>
              <a:endParaRPr lang="en-US" sz="2800" dirty="0">
                <a:latin typeface="Times New Roman" pitchFamily="18" charset="0"/>
                <a:cs typeface="Times New Roman" pitchFamily="18" charset="0"/>
              </a:endParaRP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3</a:t>
              </a:r>
            </a:p>
          </p:txBody>
        </p:sp>
      </p:grpSp>
      <p:grpSp>
        <p:nvGrpSpPr>
          <p:cNvPr id="56" name="Group 55"/>
          <p:cNvGrpSpPr/>
          <p:nvPr/>
        </p:nvGrpSpPr>
        <p:grpSpPr>
          <a:xfrm>
            <a:off x="1828800" y="3962400"/>
            <a:ext cx="5410200" cy="665163"/>
            <a:chOff x="1828800" y="4386491"/>
            <a:chExt cx="5410200" cy="665163"/>
          </a:xfrm>
        </p:grpSpPr>
        <p:grpSp>
          <p:nvGrpSpPr>
            <p:cNvPr id="9" name="Group 21"/>
            <p:cNvGrpSpPr>
              <a:grpSpLocks/>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7" name="Line 28"/>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 name="Text Box 29"/>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Tái định nghĩa hàm</a:t>
              </a:r>
              <a:endParaRPr lang="en-US" sz="2800" dirty="0">
                <a:latin typeface="Times New Roman" pitchFamily="18" charset="0"/>
                <a:cs typeface="Times New Roman" pitchFamily="18" charset="0"/>
              </a:endParaRPr>
            </a:p>
          </p:txBody>
        </p:sp>
        <p:sp>
          <p:nvSpPr>
            <p:cNvPr id="69"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60" name="Group 59"/>
          <p:cNvGrpSpPr/>
          <p:nvPr/>
        </p:nvGrpSpPr>
        <p:grpSpPr>
          <a:xfrm>
            <a:off x="1828800" y="4724400"/>
            <a:ext cx="5413775" cy="665163"/>
            <a:chOff x="1828800" y="5323116"/>
            <a:chExt cx="5413775" cy="665163"/>
          </a:xfrm>
        </p:grpSpPr>
        <p:sp>
          <p:nvSpPr>
            <p:cNvPr id="70" name="Line 28"/>
            <p:cNvSpPr>
              <a:spLocks noChangeShapeType="1"/>
            </p:cNvSpPr>
            <p:nvPr/>
          </p:nvSpPr>
          <p:spPr bwMode="auto">
            <a:xfrm>
              <a:off x="2441975" y="5912079"/>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Truyền tham số</a:t>
              </a:r>
              <a:endParaRPr lang="en-US" sz="2800" dirty="0">
                <a:latin typeface="Times New Roman" pitchFamily="18" charset="0"/>
                <a:cs typeface="Times New Roman" pitchFamily="18" charset="0"/>
              </a:endParaRP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smtClean="0">
                  <a:solidFill>
                    <a:schemeClr val="bg1"/>
                  </a:solidFill>
                  <a:latin typeface="Times New Roman" pitchFamily="18" charset="0"/>
                  <a:cs typeface="Times New Roman" pitchFamily="18" charset="0"/>
                </a:rPr>
                <a:t>5</a:t>
              </a:r>
              <a:endParaRPr lang="en-US" sz="2400" b="1" dirty="0">
                <a:solidFill>
                  <a:schemeClr val="bg1"/>
                </a:solidFill>
                <a:latin typeface="Times New Roman" pitchFamily="18" charset="0"/>
                <a:cs typeface="Times New Roman" pitchFamily="18" charset="0"/>
              </a:endParaRP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solidFill>
                      <a:schemeClr val="bg1"/>
                    </a:solidFill>
                    <a:latin typeface="Times New Roman" pitchFamily="18" charset="0"/>
                    <a:cs typeface="Times New Roman" pitchFamily="18" charset="0"/>
                  </a:rPr>
                  <a:t> </a:t>
                </a:r>
                <a:r>
                  <a:rPr lang="en-US" sz="2400" dirty="0" smtClean="0">
                    <a:solidFill>
                      <a:schemeClr val="bg1"/>
                    </a:solidFill>
                    <a:latin typeface="Times New Roman" pitchFamily="18" charset="0"/>
                    <a:cs typeface="Times New Roman" pitchFamily="18" charset="0"/>
                  </a:rPr>
                  <a:t>5</a:t>
                </a:r>
                <a:endParaRPr lang="en-US" sz="2400" dirty="0">
                  <a:solidFill>
                    <a:schemeClr val="bg1"/>
                  </a:solidFill>
                  <a:latin typeface="Times New Roman" pitchFamily="18" charset="0"/>
                  <a:cs typeface="Times New Roman" pitchFamily="18" charset="0"/>
                </a:endParaRPr>
              </a:p>
            </p:txBody>
          </p:sp>
        </p:grpSp>
      </p:grpSp>
      <p:grpSp>
        <p:nvGrpSpPr>
          <p:cNvPr id="73" name="Group 72"/>
          <p:cNvGrpSpPr/>
          <p:nvPr/>
        </p:nvGrpSpPr>
        <p:grpSpPr>
          <a:xfrm>
            <a:off x="1828800" y="5507037"/>
            <a:ext cx="5410200" cy="665163"/>
            <a:chOff x="1828800" y="4386491"/>
            <a:chExt cx="5410200" cy="665163"/>
          </a:xfrm>
        </p:grpSpPr>
        <p:grpSp>
          <p:nvGrpSpPr>
            <p:cNvPr id="77" name="Group 21"/>
            <p:cNvGrpSpPr>
              <a:grpSpLocks/>
            </p:cNvGrpSpPr>
            <p:nvPr/>
          </p:nvGrpSpPr>
          <p:grpSpPr bwMode="auto">
            <a:xfrm>
              <a:off x="1828800" y="4386491"/>
              <a:ext cx="762000" cy="665163"/>
              <a:chOff x="3174" y="2656"/>
              <a:chExt cx="1549" cy="1351"/>
            </a:xfrm>
          </p:grpSpPr>
          <p:sp>
            <p:nvSpPr>
              <p:cNvPr id="8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8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8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78" name="Line 28"/>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9" name="Text Box 29"/>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Inline Functions</a:t>
              </a:r>
              <a:endParaRPr lang="en-US" sz="2800" dirty="0">
                <a:latin typeface="Times New Roman" pitchFamily="18" charset="0"/>
                <a:cs typeface="Times New Roman" pitchFamily="18" charset="0"/>
              </a:endParaRPr>
            </a:p>
          </p:txBody>
        </p:sp>
        <p:sp>
          <p:nvSpPr>
            <p:cNvPr id="80" name="Text Box 30"/>
            <p:cNvSpPr txBox="1">
              <a:spLocks noChangeArrowheads="1"/>
            </p:cNvSpPr>
            <p:nvPr/>
          </p:nvSpPr>
          <p:spPr bwMode="gray">
            <a:xfrm>
              <a:off x="2025650" y="4484916"/>
              <a:ext cx="3385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solidFill>
                    <a:schemeClr val="bg1"/>
                  </a:solidFill>
                  <a:latin typeface="Times New Roman" pitchFamily="18" charset="0"/>
                  <a:cs typeface="Times New Roman" pitchFamily="18" charset="0"/>
                </a:rPr>
                <a:t>6</a:t>
              </a:r>
              <a:endParaRPr lang="en-US" sz="2400" b="1">
                <a:solidFill>
                  <a:schemeClr val="bg1"/>
                </a:solidFill>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left)">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left)">
                                      <p:cBhvr>
                                        <p:cTn id="27" dur="500"/>
                                        <p:tgtEl>
                                          <p:spTgt spid="6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wipe(left)">
                                      <p:cBhvr>
                                        <p:cTn id="3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smtClean="0">
                <a:effectLst>
                  <a:outerShdw blurRad="38100" dist="38100" dir="2700000" algn="tl">
                    <a:srgbClr val="000000">
                      <a:alpha val="43137"/>
                    </a:srgbClr>
                  </a:outerShdw>
                </a:effectLst>
                <a:latin typeface="Arial" pitchFamily="34" charset="0"/>
                <a:cs typeface="Arial" pitchFamily="34" charset="0"/>
              </a:rPr>
              <a:t>Unitary Scope Resolution Operator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
        <p:nvSpPr>
          <p:cNvPr id="8" name="Rectangle 3"/>
          <p:cNvSpPr txBox="1">
            <a:spLocks noChangeArrowheads="1"/>
          </p:cNvSpPr>
          <p:nvPr/>
        </p:nvSpPr>
        <p:spPr>
          <a:xfrm>
            <a:off x="533400" y="1447800"/>
            <a:ext cx="7467600" cy="49530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b="0" smtClean="0">
                <a:solidFill>
                  <a:srgbClr val="5F5F5F"/>
                </a:solidFill>
                <a:latin typeface="Arial" pitchFamily="34" charset="0"/>
                <a:cs typeface="Arial" pitchFamily="34" charset="0"/>
              </a:rPr>
              <a:t>1</a:t>
            </a:r>
            <a:r>
              <a:rPr kumimoji="0" lang="en-US" sz="2400" b="0" i="0" u="none" strike="noStrike" kern="1200" cap="none" spc="0" normalizeH="0" baseline="0" noProof="0" smtClean="0">
                <a:ln>
                  <a:noFill/>
                </a:ln>
                <a:solidFill>
                  <a:srgbClr val="5F5F5F"/>
                </a:solidFill>
                <a:effectLst/>
                <a:uLnTx/>
                <a:uFillTx/>
                <a:latin typeface="Arial" pitchFamily="34" charset="0"/>
                <a:cs typeface="Arial" pitchFamily="34" charset="0"/>
              </a:rPr>
              <a:t>      </a:t>
            </a:r>
            <a:r>
              <a:rPr kumimoji="0" lang="en-US" sz="2400" b="0" i="0" u="none" strike="noStrike" kern="1200" cap="none" spc="0" normalizeH="0" baseline="0" noProof="0" smtClean="0">
                <a:ln>
                  <a:noFill/>
                </a:ln>
                <a:solidFill>
                  <a:srgbClr val="008000"/>
                </a:solidFill>
                <a:effectLst/>
                <a:uLnTx/>
                <a:uFillTx/>
                <a:latin typeface="Arial" pitchFamily="34" charset="0"/>
                <a:cs typeface="Arial" pitchFamily="34" charset="0"/>
              </a:rPr>
              <a:t>// Using the unary scope resolution operator.</a:t>
            </a:r>
            <a:endParaRPr kumimoji="0" lang="en-US" sz="2400" b="0" i="0" u="none" strike="noStrike" kern="1200" cap="none" spc="0" normalizeH="0" baseline="0" noProof="0" smtClean="0">
              <a:ln>
                <a:noFill/>
              </a:ln>
              <a:solidFill>
                <a:srgbClr val="000000"/>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2400" b="0" smtClean="0">
                <a:solidFill>
                  <a:srgbClr val="5F5F5F"/>
                </a:solidFill>
                <a:latin typeface="Arial" pitchFamily="34" charset="0"/>
                <a:cs typeface="Arial" pitchFamily="34" charset="0"/>
              </a:rPr>
              <a:t>2</a:t>
            </a:r>
            <a:r>
              <a:rPr kumimoji="0" lang="en-US" sz="2400" b="0" i="0" u="none" strike="noStrike" kern="1200" cap="none" spc="0" normalizeH="0" baseline="0" noProof="0" smtClean="0">
                <a:ln>
                  <a:noFill/>
                </a:ln>
                <a:solidFill>
                  <a:srgbClr val="5F5F5F"/>
                </a:solidFill>
                <a:effectLst/>
                <a:uLnTx/>
                <a:uFillTx/>
                <a:latin typeface="Arial" pitchFamily="34" charset="0"/>
                <a:cs typeface="Arial" pitchFamily="34" charset="0"/>
              </a:rPr>
              <a:t>      </a:t>
            </a:r>
            <a:r>
              <a:rPr kumimoji="0" lang="en-US" sz="2400" b="0" i="0" u="none" strike="noStrike" kern="1200" cap="none" spc="0" normalizeH="0" baseline="0" noProof="0" smtClean="0">
                <a:ln>
                  <a:noFill/>
                </a:ln>
                <a:solidFill>
                  <a:srgbClr val="0000FF"/>
                </a:solidFill>
                <a:effectLst/>
                <a:uLnTx/>
                <a:uFillTx/>
                <a:latin typeface="Arial" pitchFamily="34" charset="0"/>
                <a:cs typeface="Arial" pitchFamily="34" charset="0"/>
              </a:rPr>
              <a:t>#include</a:t>
            </a:r>
            <a:r>
              <a:rPr kumimoji="0" lang="en-US" sz="2400" b="0" i="0" u="none" strike="noStrike" kern="1200" cap="none" spc="0" normalizeH="0" baseline="0" noProof="0" smtClean="0">
                <a:ln>
                  <a:noFill/>
                </a:ln>
                <a:solidFill>
                  <a:srgbClr val="000000"/>
                </a:solidFill>
                <a:effectLst/>
                <a:uLnTx/>
                <a:uFillTx/>
                <a:latin typeface="Arial" pitchFamily="34" charset="0"/>
                <a:cs typeface="Arial" pitchFamily="34" charset="0"/>
              </a:rPr>
              <a:t> &lt;iostream.h&gt;</a:t>
            </a:r>
            <a:r>
              <a:rPr kumimoji="0" lang="en-US" sz="2400" b="0" i="0" u="none" strike="noStrike" kern="1200" cap="none" spc="0" normalizeH="0" baseline="0" noProof="0" smtClean="0">
                <a:ln>
                  <a:noFill/>
                </a:ln>
                <a:solidFill>
                  <a:srgbClr val="5F5F5F"/>
                </a:solidFill>
                <a:effectLst/>
                <a:uLnTx/>
                <a:uFillTx/>
                <a:latin typeface="Arial" pitchFamily="34" charset="0"/>
                <a:cs typeface="Arial" pitchFamily="34" charset="0"/>
              </a:rPr>
              <a:t> </a:t>
            </a:r>
            <a:endParaRPr kumimoji="0" lang="en-US" sz="2400" b="0" i="0" u="none" strike="noStrike" kern="1200" cap="none" spc="0" normalizeH="0" baseline="0" noProof="0" smtClean="0">
              <a:ln>
                <a:noFill/>
              </a:ln>
              <a:solidFill>
                <a:srgbClr val="000000"/>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2400" b="0" smtClean="0">
                <a:solidFill>
                  <a:srgbClr val="5F5F5F"/>
                </a:solidFill>
                <a:latin typeface="Arial" pitchFamily="34" charset="0"/>
                <a:cs typeface="Arial" pitchFamily="34" charset="0"/>
              </a:rPr>
              <a:t>3</a:t>
            </a:r>
            <a:r>
              <a:rPr kumimoji="0" lang="en-US" sz="2400" b="0" i="0" u="none" strike="noStrike" kern="1200" cap="none" spc="0" normalizeH="0" baseline="0" noProof="0" smtClean="0">
                <a:ln>
                  <a:noFill/>
                </a:ln>
                <a:solidFill>
                  <a:srgbClr val="5F5F5F"/>
                </a:solidFill>
                <a:effectLst/>
                <a:uLnTx/>
                <a:uFillTx/>
                <a:latin typeface="Arial" pitchFamily="34" charset="0"/>
                <a:cs typeface="Arial" pitchFamily="34" charset="0"/>
              </a:rPr>
              <a:t>      </a:t>
            </a:r>
            <a:r>
              <a:rPr kumimoji="0" lang="en-US" sz="2400" b="0" i="0" u="none" strike="noStrike" kern="1200" cap="none" spc="0" normalizeH="0" baseline="0" noProof="0" smtClean="0">
                <a:ln>
                  <a:noFill/>
                </a:ln>
                <a:solidFill>
                  <a:srgbClr val="0000FF"/>
                </a:solidFill>
                <a:effectLst/>
                <a:uLnTx/>
                <a:uFillTx/>
                <a:latin typeface="Arial" pitchFamily="34" charset="0"/>
                <a:cs typeface="Arial" pitchFamily="34" charset="0"/>
              </a:rPr>
              <a:t>using</a:t>
            </a:r>
            <a:r>
              <a:rPr kumimoji="0" lang="en-US" sz="2400" b="0" i="0" u="none" strike="noStrike" kern="1200" cap="none" spc="0" normalizeH="0" baseline="0" noProof="0" smtClean="0">
                <a:ln>
                  <a:noFill/>
                </a:ln>
                <a:solidFill>
                  <a:srgbClr val="000000"/>
                </a:solidFill>
                <a:effectLst/>
                <a:uLnTx/>
                <a:uFillTx/>
                <a:latin typeface="Arial" pitchFamily="34" charset="0"/>
                <a:cs typeface="Arial" pitchFamily="34" charset="0"/>
              </a:rPr>
              <a:t> std::cout;</a:t>
            </a:r>
          </a:p>
          <a:p>
            <a:pPr marL="342900" marR="0" lvl="0" indent="-342900" algn="l" defTabSz="914400" rtl="0" eaLnBrk="1" fontAlgn="auto" latinLnBrk="0" hangingPunct="1">
              <a:lnSpc>
                <a:spcPct val="100000"/>
              </a:lnSpc>
              <a:spcBef>
                <a:spcPct val="20000"/>
              </a:spcBef>
              <a:spcAft>
                <a:spcPts val="0"/>
              </a:spcAft>
              <a:buClrTx/>
              <a:buSzTx/>
              <a:tabLst/>
              <a:defRPr/>
            </a:pPr>
            <a:r>
              <a:rPr lang="en-US" sz="2400" b="0" smtClean="0">
                <a:solidFill>
                  <a:srgbClr val="5F5F5F"/>
                </a:solidFill>
                <a:latin typeface="Arial" pitchFamily="34" charset="0"/>
                <a:cs typeface="Arial" pitchFamily="34" charset="0"/>
              </a:rPr>
              <a:t>4</a:t>
            </a:r>
            <a:r>
              <a:rPr kumimoji="0" lang="en-US" sz="2400" b="0" i="0" u="none" strike="noStrike" kern="1200" cap="none" spc="0" normalizeH="0" baseline="0" noProof="0" smtClean="0">
                <a:ln>
                  <a:noFill/>
                </a:ln>
                <a:solidFill>
                  <a:srgbClr val="5F5F5F"/>
                </a:solidFill>
                <a:effectLst/>
                <a:uLnTx/>
                <a:uFillTx/>
                <a:latin typeface="Arial" pitchFamily="34" charset="0"/>
                <a:cs typeface="Arial" pitchFamily="34" charset="0"/>
              </a:rPr>
              <a:t>      </a:t>
            </a:r>
            <a:r>
              <a:rPr kumimoji="0" lang="en-US" sz="2400" b="0" i="0" u="none" strike="noStrike" kern="1200" cap="none" spc="0" normalizeH="0" baseline="0" noProof="0" smtClean="0">
                <a:ln>
                  <a:noFill/>
                </a:ln>
                <a:solidFill>
                  <a:srgbClr val="0000FF"/>
                </a:solidFill>
                <a:effectLst/>
                <a:uLnTx/>
                <a:uFillTx/>
                <a:latin typeface="Arial" pitchFamily="34" charset="0"/>
                <a:cs typeface="Arial" pitchFamily="34" charset="0"/>
              </a:rPr>
              <a:t>using</a:t>
            </a:r>
            <a:r>
              <a:rPr kumimoji="0" lang="en-US" sz="2400" b="0" i="0" u="none" strike="noStrike" kern="1200" cap="none" spc="0" normalizeH="0" baseline="0" noProof="0" smtClean="0">
                <a:ln>
                  <a:noFill/>
                </a:ln>
                <a:solidFill>
                  <a:srgbClr val="000000"/>
                </a:solidFill>
                <a:effectLst/>
                <a:uLnTx/>
                <a:uFillTx/>
                <a:latin typeface="Arial" pitchFamily="34" charset="0"/>
                <a:cs typeface="Arial" pitchFamily="34" charset="0"/>
              </a:rPr>
              <a:t> std::endl;</a:t>
            </a:r>
          </a:p>
          <a:p>
            <a:pPr marL="342900" marR="0" lvl="0" indent="-342900" algn="l" defTabSz="914400" rtl="0" eaLnBrk="1" fontAlgn="auto" latinLnBrk="0" hangingPunct="1">
              <a:lnSpc>
                <a:spcPct val="100000"/>
              </a:lnSpc>
              <a:spcBef>
                <a:spcPct val="20000"/>
              </a:spcBef>
              <a:spcAft>
                <a:spcPts val="0"/>
              </a:spcAft>
              <a:buClrTx/>
              <a:buSzTx/>
              <a:tabLst/>
              <a:defRPr/>
            </a:pPr>
            <a:r>
              <a:rPr lang="en-US" sz="2400" b="0" smtClean="0">
                <a:solidFill>
                  <a:srgbClr val="5F5F5F"/>
                </a:solidFill>
                <a:latin typeface="Arial" pitchFamily="34" charset="0"/>
                <a:cs typeface="Arial" pitchFamily="34" charset="0"/>
              </a:rPr>
              <a:t>5</a:t>
            </a:r>
            <a:r>
              <a:rPr kumimoji="0" lang="en-US" sz="2400" b="0" i="0" u="none" strike="noStrike" kern="1200" cap="none" spc="0" normalizeH="0" baseline="0" noProof="0" smtClean="0">
                <a:ln>
                  <a:noFill/>
                </a:ln>
                <a:solidFill>
                  <a:srgbClr val="5F5F5F"/>
                </a:solidFill>
                <a:effectLst/>
                <a:uLnTx/>
                <a:uFillTx/>
                <a:latin typeface="Arial" pitchFamily="34" charset="0"/>
                <a:cs typeface="Arial" pitchFamily="34" charset="0"/>
              </a:rPr>
              <a:t>      </a:t>
            </a:r>
            <a:r>
              <a:rPr kumimoji="0" lang="en-US" sz="2400" b="0" i="0" u="none" strike="noStrike" kern="1200" cap="none" spc="0" normalizeH="0" baseline="0" noProof="0" smtClean="0">
                <a:ln>
                  <a:noFill/>
                </a:ln>
                <a:solidFill>
                  <a:srgbClr val="0000FF"/>
                </a:solidFill>
                <a:effectLst/>
                <a:uLnTx/>
                <a:uFillTx/>
                <a:latin typeface="Arial" pitchFamily="34" charset="0"/>
                <a:cs typeface="Arial" pitchFamily="34" charset="0"/>
              </a:rPr>
              <a:t>#include</a:t>
            </a:r>
            <a:r>
              <a:rPr kumimoji="0" lang="en-US" sz="2400" b="0" i="0" u="none" strike="noStrike" kern="1200" cap="none" spc="0" normalizeH="0" baseline="0" noProof="0" smtClean="0">
                <a:ln>
                  <a:noFill/>
                </a:ln>
                <a:solidFill>
                  <a:srgbClr val="000000"/>
                </a:solidFill>
                <a:effectLst/>
                <a:uLnTx/>
                <a:uFillTx/>
                <a:latin typeface="Arial" pitchFamily="34" charset="0"/>
                <a:cs typeface="Arial" pitchFamily="34" charset="0"/>
              </a:rPr>
              <a:t> &lt;iomanip&gt;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smtClean="0">
                <a:ln>
                  <a:noFill/>
                </a:ln>
                <a:solidFill>
                  <a:srgbClr val="5F5F5F"/>
                </a:solidFill>
                <a:effectLst/>
                <a:uLnTx/>
                <a:uFillTx/>
                <a:latin typeface="Arial" pitchFamily="34" charset="0"/>
                <a:cs typeface="Arial" pitchFamily="34" charset="0"/>
              </a:rPr>
              <a:t>6</a:t>
            </a:r>
            <a:r>
              <a:rPr kumimoji="0" lang="en-US" sz="2400" b="0" i="0" u="none" strike="noStrike" kern="1200" cap="none" spc="0" normalizeH="0" noProof="0" smtClean="0">
                <a:ln>
                  <a:noFill/>
                </a:ln>
                <a:solidFill>
                  <a:srgbClr val="5F5F5F"/>
                </a:solidFill>
                <a:effectLst/>
                <a:uLnTx/>
                <a:uFillTx/>
                <a:latin typeface="Arial" pitchFamily="34" charset="0"/>
                <a:cs typeface="Arial" pitchFamily="34" charset="0"/>
              </a:rPr>
              <a:t>  </a:t>
            </a:r>
            <a:r>
              <a:rPr kumimoji="0" lang="en-US" sz="2400" b="0" i="0" u="none" strike="noStrike" kern="1200" cap="none" spc="0" normalizeH="0" baseline="0" noProof="0" smtClean="0">
                <a:ln>
                  <a:noFill/>
                </a:ln>
                <a:solidFill>
                  <a:srgbClr val="5F5F5F"/>
                </a:solidFill>
                <a:effectLst/>
                <a:uLnTx/>
                <a:uFillTx/>
                <a:latin typeface="Arial" pitchFamily="34" charset="0"/>
                <a:cs typeface="Arial" pitchFamily="34" charset="0"/>
              </a:rPr>
              <a:t>    </a:t>
            </a:r>
            <a:r>
              <a:rPr kumimoji="0" lang="en-US" sz="2400" b="0" i="0" u="none" strike="noStrike" kern="1200" cap="none" spc="0" normalizeH="0" baseline="0" noProof="0" smtClean="0">
                <a:ln>
                  <a:noFill/>
                </a:ln>
                <a:solidFill>
                  <a:srgbClr val="0000FF"/>
                </a:solidFill>
                <a:effectLst/>
                <a:uLnTx/>
                <a:uFillTx/>
                <a:latin typeface="Arial" pitchFamily="34" charset="0"/>
                <a:cs typeface="Arial" pitchFamily="34" charset="0"/>
              </a:rPr>
              <a:t>using</a:t>
            </a:r>
            <a:r>
              <a:rPr kumimoji="0" lang="en-US" sz="2400" b="0" i="0" u="none" strike="noStrike" kern="1200" cap="none" spc="0" normalizeH="0" baseline="0" noProof="0" smtClean="0">
                <a:ln>
                  <a:noFill/>
                </a:ln>
                <a:solidFill>
                  <a:srgbClr val="000000"/>
                </a:solidFill>
                <a:effectLst/>
                <a:uLnTx/>
                <a:uFillTx/>
                <a:latin typeface="Arial" pitchFamily="34" charset="0"/>
                <a:cs typeface="Arial" pitchFamily="34" charset="0"/>
              </a:rPr>
              <a:t> std::setprecision;</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smtClean="0">
                <a:ln>
                  <a:noFill/>
                </a:ln>
                <a:solidFill>
                  <a:srgbClr val="5F5F5F"/>
                </a:solidFill>
                <a:effectLst/>
                <a:uLnTx/>
                <a:uFillTx/>
                <a:latin typeface="Arial" pitchFamily="34" charset="0"/>
                <a:cs typeface="Arial" pitchFamily="34" charset="0"/>
              </a:rPr>
              <a:t>7      </a:t>
            </a:r>
            <a:r>
              <a:rPr kumimoji="0" lang="en-US" sz="2400" b="0" i="0" u="none" strike="noStrike" kern="1200" cap="none" spc="0" normalizeH="0" baseline="0" noProof="0" smtClean="0">
                <a:ln>
                  <a:noFill/>
                </a:ln>
                <a:solidFill>
                  <a:srgbClr val="008000"/>
                </a:solidFill>
                <a:effectLst/>
                <a:uLnTx/>
                <a:uFillTx/>
                <a:latin typeface="Arial" pitchFamily="34" charset="0"/>
                <a:cs typeface="Arial" pitchFamily="34" charset="0"/>
              </a:rPr>
              <a:t>// define global constant PI       </a:t>
            </a:r>
            <a:endParaRPr kumimoji="0" lang="en-US" sz="2400" b="0" i="0" u="none" strike="noStrike" kern="1200" cap="none" spc="0" normalizeH="0" baseline="0" noProof="0" smtClean="0">
              <a:ln>
                <a:noFill/>
              </a:ln>
              <a:solidFill>
                <a:srgbClr val="000000"/>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smtClean="0">
                <a:ln>
                  <a:noFill/>
                </a:ln>
                <a:solidFill>
                  <a:srgbClr val="5F5F5F"/>
                </a:solidFill>
                <a:effectLst/>
                <a:uLnTx/>
                <a:uFillTx/>
                <a:latin typeface="Arial" pitchFamily="34" charset="0"/>
                <a:cs typeface="Arial" pitchFamily="34" charset="0"/>
              </a:rPr>
              <a:t>8      </a:t>
            </a:r>
            <a:r>
              <a:rPr kumimoji="0" lang="en-US" sz="2400" b="0" i="0" u="none" strike="noStrike" kern="1200" cap="none" spc="0" normalizeH="0" baseline="0" noProof="0" smtClean="0">
                <a:ln>
                  <a:noFill/>
                </a:ln>
                <a:solidFill>
                  <a:srgbClr val="0000FF"/>
                </a:solidFill>
                <a:effectLst/>
                <a:uLnTx/>
                <a:uFillTx/>
                <a:latin typeface="Arial" pitchFamily="34" charset="0"/>
                <a:cs typeface="Arial" pitchFamily="34" charset="0"/>
              </a:rPr>
              <a:t>const double</a:t>
            </a:r>
            <a:r>
              <a:rPr kumimoji="0" lang="en-US" sz="2400" b="0" i="0" u="none" strike="noStrike" kern="1200" cap="none" spc="0" normalizeH="0" baseline="0" noProof="0" smtClean="0">
                <a:ln>
                  <a:noFill/>
                </a:ln>
                <a:solidFill>
                  <a:srgbClr val="000000"/>
                </a:solidFill>
                <a:effectLst/>
                <a:uLnTx/>
                <a:uFillTx/>
                <a:latin typeface="Arial" pitchFamily="34" charset="0"/>
                <a:cs typeface="Arial" pitchFamily="34" charset="0"/>
              </a:rPr>
              <a:t> </a:t>
            </a:r>
            <a:r>
              <a:rPr kumimoji="0" lang="en-US" sz="2400" b="0" i="0" u="none" strike="noStrike" kern="1200" cap="none" spc="0" normalizeH="0" baseline="0" noProof="0" smtClean="0">
                <a:ln>
                  <a:noFill/>
                </a:ln>
                <a:solidFill>
                  <a:srgbClr val="0099FF"/>
                </a:solidFill>
                <a:effectLst/>
                <a:uLnTx/>
                <a:uFillTx/>
                <a:latin typeface="Arial" pitchFamily="34" charset="0"/>
                <a:cs typeface="Arial" pitchFamily="34" charset="0"/>
              </a:rPr>
              <a:t>PI</a:t>
            </a:r>
            <a:r>
              <a:rPr kumimoji="0" lang="en-US" sz="2400" b="0" i="0" u="none" strike="noStrike" kern="1200" cap="none" spc="0" normalizeH="0" baseline="0" noProof="0" smtClean="0">
                <a:ln>
                  <a:noFill/>
                </a:ln>
                <a:solidFill>
                  <a:srgbClr val="000000"/>
                </a:solidFill>
                <a:effectLst/>
                <a:uLnTx/>
                <a:uFillTx/>
                <a:latin typeface="Arial" pitchFamily="34" charset="0"/>
                <a:cs typeface="Arial" pitchFamily="34" charset="0"/>
              </a:rPr>
              <a:t> = </a:t>
            </a:r>
            <a:r>
              <a:rPr kumimoji="0" lang="en-US" sz="2400" b="0" i="0" u="none" strike="noStrike" kern="1200" cap="none" spc="0" normalizeH="0" baseline="0" noProof="0" smtClean="0">
                <a:ln>
                  <a:noFill/>
                </a:ln>
                <a:solidFill>
                  <a:srgbClr val="0099FF"/>
                </a:solidFill>
                <a:effectLst/>
                <a:uLnTx/>
                <a:uFillTx/>
                <a:latin typeface="Arial" pitchFamily="34" charset="0"/>
                <a:cs typeface="Arial" pitchFamily="34" charset="0"/>
              </a:rPr>
              <a:t>3.14159265358979</a:t>
            </a:r>
            <a:r>
              <a:rPr kumimoji="0" lang="en-US" sz="2400" b="0" i="0" u="none" strike="noStrike" kern="1200" cap="none" spc="0" normalizeH="0" baseline="0" noProof="0" smtClean="0">
                <a:ln>
                  <a:noFill/>
                </a:ln>
                <a:solidFill>
                  <a:srgbClr val="000000"/>
                </a:solidFill>
                <a:effectLst/>
                <a:uLnTx/>
                <a:uFillTx/>
                <a:latin typeface="Arial" pitchFamily="34" charset="0"/>
                <a:cs typeface="Arial" pitchFamily="34" charset="0"/>
              </a:rPr>
              <a: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smtClean="0">
                <a:ln>
                  <a:noFill/>
                </a:ln>
                <a:solidFill>
                  <a:srgbClr val="5F5F5F"/>
                </a:solidFill>
                <a:effectLst/>
                <a:uLnTx/>
                <a:uFillTx/>
                <a:latin typeface="Arial" pitchFamily="34" charset="0"/>
                <a:cs typeface="Arial" pitchFamily="34" charset="0"/>
              </a:rPr>
              <a:t>9</a:t>
            </a:r>
            <a:r>
              <a:rPr kumimoji="0" lang="en-US" sz="2400" b="0" i="0" u="none" strike="noStrike" kern="1200" cap="none" spc="0" normalizeH="0" noProof="0" smtClean="0">
                <a:ln>
                  <a:noFill/>
                </a:ln>
                <a:solidFill>
                  <a:srgbClr val="5F5F5F"/>
                </a:solidFill>
                <a:effectLst/>
                <a:uLnTx/>
                <a:uFillTx/>
                <a:latin typeface="Arial" pitchFamily="34" charset="0"/>
                <a:cs typeface="Arial" pitchFamily="34" charset="0"/>
              </a:rPr>
              <a:t>  </a:t>
            </a:r>
            <a:r>
              <a:rPr kumimoji="0" lang="en-US" sz="2400" b="0" i="0" u="none" strike="noStrike" kern="1200" cap="none" spc="0" normalizeH="0" baseline="0" noProof="0" smtClean="0">
                <a:ln>
                  <a:noFill/>
                </a:ln>
                <a:solidFill>
                  <a:srgbClr val="5F5F5F"/>
                </a:solidFill>
                <a:effectLst/>
                <a:uLnTx/>
                <a:uFillTx/>
                <a:latin typeface="Arial" pitchFamily="34" charset="0"/>
                <a:cs typeface="Arial" pitchFamily="34" charset="0"/>
              </a:rPr>
              <a:t>    </a:t>
            </a:r>
            <a:r>
              <a:rPr kumimoji="0" lang="en-US" sz="2400" b="0" i="0" u="none" strike="noStrike" kern="1200" cap="none" spc="0" normalizeH="0" baseline="0" noProof="0" smtClean="0">
                <a:ln>
                  <a:noFill/>
                </a:ln>
                <a:solidFill>
                  <a:srgbClr val="0000FF"/>
                </a:solidFill>
                <a:effectLst/>
                <a:uLnTx/>
                <a:uFillTx/>
                <a:latin typeface="Arial" pitchFamily="34" charset="0"/>
                <a:cs typeface="Arial" pitchFamily="34" charset="0"/>
              </a:rPr>
              <a:t>int</a:t>
            </a:r>
            <a:r>
              <a:rPr kumimoji="0" lang="en-US" sz="2400" b="0" i="0" u="none" strike="noStrike" kern="1200" cap="none" spc="0" normalizeH="0" baseline="0" noProof="0" smtClean="0">
                <a:ln>
                  <a:noFill/>
                </a:ln>
                <a:solidFill>
                  <a:srgbClr val="000000"/>
                </a:solidFill>
                <a:effectLst/>
                <a:uLnTx/>
                <a:uFillTx/>
                <a:latin typeface="Arial" pitchFamily="34" charset="0"/>
                <a:cs typeface="Arial" pitchFamily="34" charset="0"/>
              </a:rPr>
              <a:t> main() {</a:t>
            </a:r>
          </a:p>
          <a:p>
            <a:pPr marL="342900" lvl="0" indent="-342900" fontAlgn="auto">
              <a:spcBef>
                <a:spcPct val="20000"/>
              </a:spcBef>
              <a:spcAft>
                <a:spcPts val="0"/>
              </a:spcAft>
              <a:defRPr/>
            </a:pPr>
            <a:r>
              <a:rPr lang="en-US" sz="2400" b="0" smtClean="0">
                <a:solidFill>
                  <a:srgbClr val="5F5F5F"/>
                </a:solidFill>
                <a:latin typeface="AvantGarde" pitchFamily="34" charset="0"/>
                <a:cs typeface="Times New Roman" pitchFamily="18" charset="0"/>
              </a:rPr>
              <a:t>10    </a:t>
            </a:r>
            <a:r>
              <a:rPr lang="en-US" sz="2400" b="0" smtClean="0">
                <a:solidFill>
                  <a:srgbClr val="008000"/>
                </a:solidFill>
                <a:cs typeface="Courier New" pitchFamily="49" charset="0"/>
              </a:rPr>
              <a:t>    // define local constant PI</a:t>
            </a:r>
            <a:endParaRPr lang="en-US" sz="2400" b="0" smtClean="0">
              <a:solidFill>
                <a:srgbClr val="000000"/>
              </a:solidFill>
              <a:latin typeface="Courier" pitchFamily="49" charset="0"/>
              <a:cs typeface="Times New Roman" pitchFamily="18" charset="0"/>
            </a:endParaRPr>
          </a:p>
          <a:p>
            <a:pPr marL="342900" lvl="0" indent="-342900" fontAlgn="auto">
              <a:spcBef>
                <a:spcPct val="20000"/>
              </a:spcBef>
              <a:spcAft>
                <a:spcPts val="0"/>
              </a:spcAft>
              <a:defRPr/>
            </a:pPr>
            <a:r>
              <a:rPr lang="en-US" sz="2400" b="0" smtClean="0">
                <a:solidFill>
                  <a:srgbClr val="5F5F5F"/>
                </a:solidFill>
                <a:latin typeface="AvantGarde" pitchFamily="34" charset="0"/>
                <a:cs typeface="Times New Roman" pitchFamily="18" charset="0"/>
              </a:rPr>
              <a:t>11    </a:t>
            </a:r>
            <a:r>
              <a:rPr lang="en-US" sz="2400" b="0" smtClean="0">
                <a:solidFill>
                  <a:srgbClr val="000000"/>
                </a:solidFill>
                <a:cs typeface="Courier New" pitchFamily="49" charset="0"/>
              </a:rPr>
              <a:t>    </a:t>
            </a:r>
            <a:r>
              <a:rPr lang="en-US" sz="2400" b="0" smtClean="0">
                <a:solidFill>
                  <a:srgbClr val="0000FF"/>
                </a:solidFill>
                <a:cs typeface="Courier New" pitchFamily="49" charset="0"/>
              </a:rPr>
              <a:t>const float</a:t>
            </a:r>
            <a:r>
              <a:rPr lang="en-US" sz="2400" b="0" smtClean="0">
                <a:solidFill>
                  <a:srgbClr val="000000"/>
                </a:solidFill>
                <a:cs typeface="Courier New" pitchFamily="49" charset="0"/>
              </a:rPr>
              <a:t> </a:t>
            </a:r>
            <a:r>
              <a:rPr lang="en-US" sz="2400" b="0" smtClean="0">
                <a:solidFill>
                  <a:srgbClr val="0099FF"/>
                </a:solidFill>
                <a:cs typeface="Courier New" pitchFamily="49" charset="0"/>
              </a:rPr>
              <a:t>PI</a:t>
            </a:r>
            <a:r>
              <a:rPr lang="en-US" sz="2400" b="0" smtClean="0">
                <a:solidFill>
                  <a:srgbClr val="000000"/>
                </a:solidFill>
                <a:cs typeface="Courier New" pitchFamily="49" charset="0"/>
              </a:rPr>
              <a:t> = </a:t>
            </a:r>
            <a:r>
              <a:rPr lang="en-US" sz="2400" b="0" smtClean="0">
                <a:solidFill>
                  <a:srgbClr val="0000FF"/>
                </a:solidFill>
                <a:cs typeface="Courier New" pitchFamily="49" charset="0"/>
              </a:rPr>
              <a:t>static_cast</a:t>
            </a:r>
            <a:r>
              <a:rPr lang="en-US" sz="2400" b="0" smtClean="0">
                <a:solidFill>
                  <a:srgbClr val="000000"/>
                </a:solidFill>
                <a:cs typeface="Courier New" pitchFamily="49" charset="0"/>
              </a:rPr>
              <a:t>&lt; </a:t>
            </a:r>
            <a:r>
              <a:rPr lang="en-US" sz="2400" b="0" smtClean="0">
                <a:solidFill>
                  <a:srgbClr val="0000FF"/>
                </a:solidFill>
                <a:cs typeface="Courier New" pitchFamily="49" charset="0"/>
              </a:rPr>
              <a:t>float</a:t>
            </a:r>
            <a:r>
              <a:rPr lang="en-US" sz="2400" b="0" smtClean="0">
                <a:solidFill>
                  <a:srgbClr val="000000"/>
                </a:solidFill>
                <a:cs typeface="Courier New" pitchFamily="49" charset="0"/>
              </a:rPr>
              <a:t> &gt;( ::</a:t>
            </a:r>
            <a:r>
              <a:rPr lang="en-US" sz="2400" b="0" smtClean="0">
                <a:solidFill>
                  <a:srgbClr val="0099FF"/>
                </a:solidFill>
                <a:cs typeface="Courier New" pitchFamily="49" charset="0"/>
              </a:rPr>
              <a:t>PI</a:t>
            </a:r>
            <a:r>
              <a:rPr lang="en-US" sz="2400" b="0" smtClean="0">
                <a:solidFill>
                  <a:srgbClr val="000000"/>
                </a:solidFill>
                <a:cs typeface="Courier New" pitchFamily="49" charset="0"/>
              </a:rPr>
              <a:t> );</a:t>
            </a:r>
            <a:endParaRPr lang="en-US" sz="2400" b="0" smtClean="0">
              <a:solidFill>
                <a:srgbClr val="000000"/>
              </a:solidFill>
              <a:latin typeface="Courier" pitchFamily="49" charset="0"/>
              <a:cs typeface="Times New Roman" pitchFamily="18" charset="0"/>
            </a:endParaRPr>
          </a:p>
        </p:txBody>
      </p:sp>
      <p:grpSp>
        <p:nvGrpSpPr>
          <p:cNvPr id="3" name="Group 8"/>
          <p:cNvGrpSpPr>
            <a:grpSpLocks/>
          </p:cNvGrpSpPr>
          <p:nvPr/>
        </p:nvGrpSpPr>
        <p:grpSpPr bwMode="auto">
          <a:xfrm>
            <a:off x="5486109" y="1828800"/>
            <a:ext cx="3429292" cy="3962401"/>
            <a:chOff x="3087" y="1392"/>
            <a:chExt cx="1857" cy="2496"/>
          </a:xfrm>
        </p:grpSpPr>
        <p:sp>
          <p:nvSpPr>
            <p:cNvPr id="10" name="Line 7"/>
            <p:cNvSpPr>
              <a:spLocks noChangeShapeType="1"/>
            </p:cNvSpPr>
            <p:nvPr/>
          </p:nvSpPr>
          <p:spPr bwMode="auto">
            <a:xfrm flipH="1">
              <a:off x="3624" y="3072"/>
              <a:ext cx="413" cy="816"/>
            </a:xfrm>
            <a:prstGeom prst="line">
              <a:avLst/>
            </a:prstGeom>
            <a:noFill/>
            <a:ln w="9525">
              <a:solidFill>
                <a:schemeClr val="tx1"/>
              </a:solidFill>
              <a:round/>
              <a:headEnd/>
              <a:tailEnd type="triangle" w="med" len="med"/>
            </a:ln>
            <a:effectLst/>
          </p:spPr>
          <p:txBody>
            <a:bodyPr wrap="square" anchor="ctr">
              <a:spAutoFit/>
            </a:bodyPr>
            <a:lstStyle/>
            <a:p>
              <a:endParaRPr lang="en-US"/>
            </a:p>
          </p:txBody>
        </p:sp>
        <p:sp>
          <p:nvSpPr>
            <p:cNvPr id="9" name="Text Box 6"/>
            <p:cNvSpPr txBox="1">
              <a:spLocks noChangeArrowheads="1"/>
            </p:cNvSpPr>
            <p:nvPr/>
          </p:nvSpPr>
          <p:spPr bwMode="auto">
            <a:xfrm>
              <a:off x="3087" y="1392"/>
              <a:ext cx="1857" cy="1687"/>
            </a:xfrm>
            <a:prstGeom prst="rect">
              <a:avLst/>
            </a:prstGeom>
            <a:solidFill>
              <a:schemeClr val="accent5">
                <a:lumMod val="20000"/>
                <a:lumOff val="80000"/>
              </a:schemeClr>
            </a:solidFill>
            <a:ln w="9525">
              <a:solidFill>
                <a:schemeClr val="tx1"/>
              </a:solidFill>
              <a:miter lim="800000"/>
              <a:headEnd/>
              <a:tailEnd/>
            </a:ln>
            <a:effectLst/>
          </p:spPr>
          <p:txBody>
            <a:bodyPr wrap="square">
              <a:spAutoFit/>
            </a:bodyPr>
            <a:lstStyle/>
            <a:p>
              <a:pPr algn="just" eaLnBrk="0" hangingPunct="0">
                <a:spcBef>
                  <a:spcPct val="0"/>
                </a:spcBef>
              </a:pPr>
              <a:r>
                <a:rPr lang="en-US" sz="2400" b="0">
                  <a:latin typeface="Times New Roman" pitchFamily="18" charset="0"/>
                </a:rPr>
                <a:t>Access the global </a:t>
              </a:r>
              <a:r>
                <a:rPr lang="en-US" sz="2400">
                  <a:latin typeface="Courier New" pitchFamily="49" charset="0"/>
                </a:rPr>
                <a:t>PI</a:t>
              </a:r>
              <a:r>
                <a:rPr lang="en-US" sz="2400" b="0">
                  <a:latin typeface="Times New Roman" pitchFamily="18" charset="0"/>
                </a:rPr>
                <a:t> with </a:t>
              </a:r>
              <a:r>
                <a:rPr lang="en-US" sz="2400">
                  <a:solidFill>
                    <a:srgbClr val="FF3300"/>
                  </a:solidFill>
                  <a:latin typeface="Courier New" pitchFamily="49" charset="0"/>
                </a:rPr>
                <a:t>::PI</a:t>
              </a:r>
              <a:r>
                <a:rPr lang="en-US" sz="2400" b="0">
                  <a:latin typeface="Times New Roman" pitchFamily="18" charset="0"/>
                </a:rPr>
                <a:t>. </a:t>
              </a:r>
            </a:p>
            <a:p>
              <a:pPr algn="just" eaLnBrk="0" hangingPunct="0">
                <a:spcBef>
                  <a:spcPct val="0"/>
                </a:spcBef>
              </a:pPr>
              <a:r>
                <a:rPr lang="en-US" sz="2400" b="0" smtClean="0">
                  <a:latin typeface="Times New Roman" pitchFamily="18" charset="0"/>
                </a:rPr>
                <a:t>Cast </a:t>
              </a:r>
              <a:r>
                <a:rPr lang="en-US" sz="2400" b="0">
                  <a:latin typeface="Times New Roman" pitchFamily="18" charset="0"/>
                </a:rPr>
                <a:t>the global </a:t>
              </a:r>
              <a:r>
                <a:rPr lang="en-US" sz="2400">
                  <a:latin typeface="Courier New" pitchFamily="49" charset="0"/>
                </a:rPr>
                <a:t>PI</a:t>
              </a:r>
              <a:r>
                <a:rPr lang="en-US" sz="2400" b="0">
                  <a:latin typeface="Times New Roman" pitchFamily="18" charset="0"/>
                </a:rPr>
                <a:t> to a </a:t>
              </a:r>
              <a:r>
                <a:rPr lang="en-US" sz="2400">
                  <a:latin typeface="Courier New" pitchFamily="49" charset="0"/>
                </a:rPr>
                <a:t>float</a:t>
              </a:r>
              <a:r>
                <a:rPr lang="en-US" sz="2400" b="0">
                  <a:latin typeface="Times New Roman" pitchFamily="18" charset="0"/>
                </a:rPr>
                <a:t> for the local </a:t>
              </a:r>
              <a:r>
                <a:rPr lang="en-US" sz="2400">
                  <a:latin typeface="Courier New" pitchFamily="49" charset="0"/>
                </a:rPr>
                <a:t>PI</a:t>
              </a:r>
              <a:r>
                <a:rPr lang="en-US" sz="2400" b="0">
                  <a:latin typeface="Times New Roman" pitchFamily="18" charset="0"/>
                </a:rPr>
                <a:t>. This example will show the difference between </a:t>
              </a:r>
              <a:r>
                <a:rPr lang="en-US" sz="2400">
                  <a:latin typeface="Courier New" pitchFamily="49" charset="0"/>
                </a:rPr>
                <a:t>float</a:t>
              </a:r>
              <a:r>
                <a:rPr lang="en-US" sz="2400" b="0">
                  <a:latin typeface="Times New Roman" pitchFamily="18" charset="0"/>
                </a:rPr>
                <a:t> and </a:t>
              </a:r>
              <a:r>
                <a:rPr lang="en-US" sz="2400">
                  <a:latin typeface="Courier New" pitchFamily="49" charset="0"/>
                </a:rPr>
                <a:t>double</a:t>
              </a:r>
              <a:r>
                <a:rPr lang="en-US" sz="2400" b="0">
                  <a:latin typeface="Times New Roman" pitchFamily="18" charset="0"/>
                </a:rPr>
                <a:t>.</a:t>
              </a:r>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smtClean="0">
                <a:effectLst>
                  <a:outerShdw blurRad="38100" dist="38100" dir="2700000" algn="tl">
                    <a:srgbClr val="000000">
                      <a:alpha val="43137"/>
                    </a:srgbClr>
                  </a:outerShdw>
                </a:effectLst>
                <a:latin typeface="Arial" pitchFamily="34" charset="0"/>
                <a:cs typeface="Arial" pitchFamily="34" charset="0"/>
              </a:rPr>
              <a:t>Unitary Scope Resolution Operator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
        <p:nvSpPr>
          <p:cNvPr id="8" name="Rectangle 3"/>
          <p:cNvSpPr txBox="1">
            <a:spLocks noChangeArrowheads="1"/>
          </p:cNvSpPr>
          <p:nvPr/>
        </p:nvSpPr>
        <p:spPr>
          <a:xfrm>
            <a:off x="533400" y="1371600"/>
            <a:ext cx="8305800" cy="2971800"/>
          </a:xfrm>
          <a:prstGeom prst="rect">
            <a:avLst/>
          </a:prstGeom>
        </p:spPr>
        <p:txBody>
          <a:bodyPr vert="horz" lIns="91440" tIns="45720" rIns="91440" bIns="45720" rtlCol="0">
            <a:noAutofit/>
          </a:bodyPr>
          <a:lstStyle/>
          <a:p>
            <a:pPr marL="342900" lvl="0" indent="-342900" fontAlgn="auto">
              <a:spcBef>
                <a:spcPct val="20000"/>
              </a:spcBef>
              <a:spcAft>
                <a:spcPts val="0"/>
              </a:spcAft>
              <a:defRPr/>
            </a:pPr>
            <a:r>
              <a:rPr lang="en-US" sz="2400" b="0" smtClean="0">
                <a:solidFill>
                  <a:srgbClr val="5F5F5F"/>
                </a:solidFill>
                <a:latin typeface="AvantGarde" pitchFamily="34" charset="0"/>
                <a:cs typeface="Times New Roman" pitchFamily="18" charset="0"/>
              </a:rPr>
              <a:t>12    </a:t>
            </a:r>
            <a:r>
              <a:rPr lang="en-US" sz="2400" b="0" smtClean="0">
                <a:solidFill>
                  <a:srgbClr val="008000"/>
                </a:solidFill>
                <a:cs typeface="Courier New" pitchFamily="49" charset="0"/>
              </a:rPr>
              <a:t>   // display values of local and global PI constants</a:t>
            </a:r>
            <a:endParaRPr lang="en-US" sz="2400" b="0" smtClean="0">
              <a:solidFill>
                <a:srgbClr val="000000"/>
              </a:solidFill>
              <a:latin typeface="Courier" pitchFamily="49" charset="0"/>
              <a:cs typeface="Times New Roman" pitchFamily="18" charset="0"/>
            </a:endParaRPr>
          </a:p>
          <a:p>
            <a:pPr marL="342900" lvl="0" indent="-342900" fontAlgn="auto">
              <a:spcBef>
                <a:spcPct val="20000"/>
              </a:spcBef>
              <a:spcAft>
                <a:spcPts val="0"/>
              </a:spcAft>
              <a:defRPr/>
            </a:pPr>
            <a:r>
              <a:rPr lang="en-US" sz="2400" b="0" smtClean="0">
                <a:solidFill>
                  <a:srgbClr val="5F5F5F"/>
                </a:solidFill>
                <a:latin typeface="AvantGarde" pitchFamily="34" charset="0"/>
                <a:cs typeface="Times New Roman" pitchFamily="18" charset="0"/>
              </a:rPr>
              <a:t>13    </a:t>
            </a:r>
            <a:r>
              <a:rPr lang="en-US" sz="2400" b="0" smtClean="0">
                <a:solidFill>
                  <a:srgbClr val="000000"/>
                </a:solidFill>
                <a:cs typeface="Courier New" pitchFamily="49" charset="0"/>
              </a:rPr>
              <a:t>   cout &lt;&lt; setprecision( </a:t>
            </a:r>
            <a:r>
              <a:rPr lang="en-US" sz="2400" b="0" smtClean="0">
                <a:solidFill>
                  <a:srgbClr val="0099FF"/>
                </a:solidFill>
                <a:cs typeface="Courier New" pitchFamily="49" charset="0"/>
              </a:rPr>
              <a:t>20</a:t>
            </a:r>
            <a:r>
              <a:rPr lang="en-US" sz="2400" b="0" smtClean="0">
                <a:solidFill>
                  <a:srgbClr val="000000"/>
                </a:solidFill>
                <a:cs typeface="Courier New" pitchFamily="49" charset="0"/>
              </a:rPr>
              <a:t> )</a:t>
            </a:r>
            <a:endParaRPr lang="en-US" sz="2400" b="0" smtClean="0">
              <a:solidFill>
                <a:srgbClr val="000000"/>
              </a:solidFill>
              <a:latin typeface="Courier" pitchFamily="49" charset="0"/>
              <a:cs typeface="Times New Roman" pitchFamily="18" charset="0"/>
            </a:endParaRPr>
          </a:p>
          <a:p>
            <a:pPr marL="342900" lvl="0" indent="-342900" fontAlgn="auto">
              <a:spcBef>
                <a:spcPct val="20000"/>
              </a:spcBef>
              <a:spcAft>
                <a:spcPts val="0"/>
              </a:spcAft>
              <a:defRPr/>
            </a:pPr>
            <a:r>
              <a:rPr lang="en-US" sz="2400" b="0" smtClean="0">
                <a:solidFill>
                  <a:srgbClr val="5F5F5F"/>
                </a:solidFill>
                <a:latin typeface="AvantGarde" pitchFamily="34" charset="0"/>
                <a:cs typeface="Times New Roman" pitchFamily="18" charset="0"/>
              </a:rPr>
              <a:t>14    </a:t>
            </a:r>
            <a:r>
              <a:rPr lang="en-US" sz="2400" b="0" smtClean="0">
                <a:solidFill>
                  <a:srgbClr val="000000"/>
                </a:solidFill>
                <a:cs typeface="Courier New" pitchFamily="49" charset="0"/>
              </a:rPr>
              <a:t>        &lt;&lt; </a:t>
            </a:r>
            <a:r>
              <a:rPr lang="en-US" sz="2400" b="0" smtClean="0">
                <a:solidFill>
                  <a:srgbClr val="0099FF"/>
                </a:solidFill>
                <a:cs typeface="Courier New" pitchFamily="49" charset="0"/>
              </a:rPr>
              <a:t>"  Local float value of PI = "</a:t>
            </a:r>
            <a:r>
              <a:rPr lang="en-US" sz="2400" b="0" smtClean="0">
                <a:solidFill>
                  <a:srgbClr val="000000"/>
                </a:solidFill>
                <a:cs typeface="Courier New" pitchFamily="49" charset="0"/>
              </a:rPr>
              <a:t> &lt;&lt; </a:t>
            </a:r>
            <a:r>
              <a:rPr lang="en-US" sz="2400" b="0" smtClean="0">
                <a:solidFill>
                  <a:srgbClr val="0099FF"/>
                </a:solidFill>
                <a:cs typeface="Courier New" pitchFamily="49" charset="0"/>
              </a:rPr>
              <a:t>PI             </a:t>
            </a:r>
            <a:endParaRPr lang="en-US" sz="2400" b="0" smtClean="0">
              <a:solidFill>
                <a:srgbClr val="000000"/>
              </a:solidFill>
              <a:latin typeface="Courier" pitchFamily="49" charset="0"/>
              <a:cs typeface="Times New Roman" pitchFamily="18" charset="0"/>
            </a:endParaRPr>
          </a:p>
          <a:p>
            <a:pPr marL="342900" lvl="0" indent="-342900" fontAlgn="auto">
              <a:spcBef>
                <a:spcPct val="20000"/>
              </a:spcBef>
              <a:spcAft>
                <a:spcPts val="0"/>
              </a:spcAft>
              <a:defRPr/>
            </a:pPr>
            <a:r>
              <a:rPr lang="en-US" sz="2400" b="0" smtClean="0">
                <a:solidFill>
                  <a:srgbClr val="5F5F5F"/>
                </a:solidFill>
                <a:latin typeface="AvantGarde" pitchFamily="34" charset="0"/>
                <a:cs typeface="Times New Roman" pitchFamily="18" charset="0"/>
              </a:rPr>
              <a:t>15    </a:t>
            </a:r>
            <a:r>
              <a:rPr lang="en-US" sz="2400" b="0" smtClean="0">
                <a:solidFill>
                  <a:srgbClr val="000000"/>
                </a:solidFill>
                <a:cs typeface="Courier New" pitchFamily="49" charset="0"/>
              </a:rPr>
              <a:t>        &lt;&lt; </a:t>
            </a:r>
            <a:r>
              <a:rPr lang="en-US" sz="2400" b="0" smtClean="0">
                <a:solidFill>
                  <a:srgbClr val="0099FF"/>
                </a:solidFill>
                <a:cs typeface="Courier New" pitchFamily="49" charset="0"/>
              </a:rPr>
              <a:t>"\nGlobal double value of PI = "</a:t>
            </a:r>
            <a:r>
              <a:rPr lang="en-US" sz="2400" b="0" smtClean="0">
                <a:solidFill>
                  <a:srgbClr val="000000"/>
                </a:solidFill>
                <a:cs typeface="Courier New" pitchFamily="49" charset="0"/>
              </a:rPr>
              <a:t> &lt;&lt; ::</a:t>
            </a:r>
            <a:r>
              <a:rPr lang="en-US" sz="2400" b="0" smtClean="0">
                <a:solidFill>
                  <a:srgbClr val="0099FF"/>
                </a:solidFill>
                <a:cs typeface="Courier New" pitchFamily="49" charset="0"/>
              </a:rPr>
              <a:t>PI</a:t>
            </a:r>
            <a:r>
              <a:rPr lang="en-US" sz="2400" b="0" smtClean="0">
                <a:solidFill>
                  <a:srgbClr val="000000"/>
                </a:solidFill>
                <a:cs typeface="Courier New" pitchFamily="49" charset="0"/>
              </a:rPr>
              <a:t>&lt;&lt; endl;</a:t>
            </a:r>
            <a:r>
              <a:rPr lang="en-US" sz="2400" b="0" smtClean="0">
                <a:solidFill>
                  <a:srgbClr val="5F5F5F"/>
                </a:solidFill>
                <a:latin typeface="AvantGarde" pitchFamily="34" charset="0"/>
                <a:cs typeface="Times New Roman" pitchFamily="18" charset="0"/>
              </a:rPr>
              <a:t>    </a:t>
            </a:r>
            <a:endParaRPr lang="en-US" sz="2400" b="0" smtClean="0">
              <a:solidFill>
                <a:srgbClr val="000000"/>
              </a:solidFill>
              <a:latin typeface="Courier" pitchFamily="49" charset="0"/>
              <a:cs typeface="Times New Roman" pitchFamily="18" charset="0"/>
            </a:endParaRPr>
          </a:p>
          <a:p>
            <a:pPr marL="342900" lvl="0" indent="-342900" fontAlgn="auto">
              <a:spcBef>
                <a:spcPct val="20000"/>
              </a:spcBef>
              <a:spcAft>
                <a:spcPts val="0"/>
              </a:spcAft>
              <a:defRPr/>
            </a:pPr>
            <a:r>
              <a:rPr lang="en-US" sz="2400" b="0" smtClean="0">
                <a:solidFill>
                  <a:srgbClr val="5F5F5F"/>
                </a:solidFill>
                <a:latin typeface="AvantGarde" pitchFamily="34" charset="0"/>
                <a:cs typeface="Times New Roman" pitchFamily="18" charset="0"/>
              </a:rPr>
              <a:t>16    </a:t>
            </a:r>
            <a:r>
              <a:rPr lang="en-US" sz="2400" b="0" smtClean="0">
                <a:solidFill>
                  <a:srgbClr val="000000"/>
                </a:solidFill>
                <a:cs typeface="Courier New" pitchFamily="49" charset="0"/>
              </a:rPr>
              <a:t>   </a:t>
            </a:r>
            <a:r>
              <a:rPr lang="en-US" sz="2400" b="0" smtClean="0">
                <a:solidFill>
                  <a:srgbClr val="0000FF"/>
                </a:solidFill>
                <a:cs typeface="Courier New" pitchFamily="49" charset="0"/>
              </a:rPr>
              <a:t>return</a:t>
            </a:r>
            <a:r>
              <a:rPr lang="en-US" sz="2400" b="0" smtClean="0">
                <a:solidFill>
                  <a:srgbClr val="000000"/>
                </a:solidFill>
                <a:cs typeface="Courier New" pitchFamily="49" charset="0"/>
              </a:rPr>
              <a:t> </a:t>
            </a:r>
            <a:r>
              <a:rPr lang="en-US" sz="2400" b="0" smtClean="0">
                <a:solidFill>
                  <a:srgbClr val="0099FF"/>
                </a:solidFill>
                <a:cs typeface="Courier New" pitchFamily="49" charset="0"/>
              </a:rPr>
              <a:t>0</a:t>
            </a:r>
            <a:r>
              <a:rPr lang="en-US" sz="2400" b="0" smtClean="0">
                <a:solidFill>
                  <a:srgbClr val="000000"/>
                </a:solidFill>
                <a:cs typeface="Courier New" pitchFamily="49" charset="0"/>
              </a:rPr>
              <a:t>;  </a:t>
            </a:r>
            <a:r>
              <a:rPr lang="en-US" sz="2400" b="0" smtClean="0">
                <a:solidFill>
                  <a:srgbClr val="008000"/>
                </a:solidFill>
                <a:cs typeface="Courier New" pitchFamily="49" charset="0"/>
              </a:rPr>
              <a:t>// indicates successful termination</a:t>
            </a:r>
            <a:r>
              <a:rPr kumimoji="0" lang="en-US" sz="24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endParaRPr kumimoji="0" lang="en-US" sz="24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17   </a:t>
            </a:r>
            <a:r>
              <a:rPr kumimoji="0" lang="en-US" sz="2400"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sz="2400" b="0" i="0" u="none" strike="noStrike" kern="1200" cap="none" spc="0" normalizeH="0" baseline="0" noProof="0" smtClean="0">
                <a:ln>
                  <a:noFill/>
                </a:ln>
                <a:solidFill>
                  <a:srgbClr val="008000"/>
                </a:solidFill>
                <a:effectLst/>
                <a:uLnTx/>
                <a:uFillTx/>
                <a:latin typeface="+mn-lt"/>
                <a:ea typeface="+mn-ea"/>
                <a:cs typeface="Courier New" pitchFamily="49" charset="0"/>
              </a:rPr>
              <a:t>// end main</a:t>
            </a:r>
            <a:endParaRPr kumimoji="0" lang="en-US" sz="24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p:txBody>
      </p:sp>
      <p:sp>
        <p:nvSpPr>
          <p:cNvPr id="9" name="Rectangle 4"/>
          <p:cNvSpPr>
            <a:spLocks noChangeArrowheads="1"/>
          </p:cNvSpPr>
          <p:nvPr/>
        </p:nvSpPr>
        <p:spPr bwMode="auto">
          <a:xfrm>
            <a:off x="685800" y="4114800"/>
            <a:ext cx="8001000" cy="2438400"/>
          </a:xfrm>
          <a:prstGeom prst="rect">
            <a:avLst/>
          </a:prstGeom>
          <a:solidFill>
            <a:schemeClr val="bg1">
              <a:lumMod val="85000"/>
            </a:schemeClr>
          </a:solidFill>
          <a:ln w="9525">
            <a:noFill/>
            <a:miter lim="800000"/>
            <a:headEnd/>
            <a:tailEnd/>
          </a:ln>
          <a:effectLst/>
        </p:spPr>
        <p:txBody>
          <a:bodyPr tIns="182880" bIns="182880"/>
          <a:lstStyle/>
          <a:p>
            <a:pPr algn="l">
              <a:spcBef>
                <a:spcPts val="300"/>
              </a:spcBef>
            </a:pPr>
            <a:r>
              <a:rPr lang="en-US" sz="1800" i="1">
                <a:solidFill>
                  <a:srgbClr val="000000"/>
                </a:solidFill>
                <a:latin typeface="Courier New" pitchFamily="49" charset="0"/>
              </a:rPr>
              <a:t>Borland C++ command-line compiler output:</a:t>
            </a:r>
            <a:endParaRPr lang="en-US" sz="1800">
              <a:solidFill>
                <a:srgbClr val="000000"/>
              </a:solidFill>
              <a:latin typeface="Courier New" pitchFamily="49" charset="0"/>
            </a:endParaRPr>
          </a:p>
          <a:p>
            <a:pPr algn="l">
              <a:spcBef>
                <a:spcPts val="300"/>
              </a:spcBef>
            </a:pPr>
            <a:r>
              <a:rPr lang="en-US" sz="1800">
                <a:latin typeface="Courier New" pitchFamily="49" charset="0"/>
              </a:rPr>
              <a:t>  </a:t>
            </a:r>
            <a:r>
              <a:rPr lang="en-US" sz="1800">
                <a:solidFill>
                  <a:srgbClr val="000000"/>
                </a:solidFill>
                <a:latin typeface="Courier New" pitchFamily="49" charset="0"/>
                <a:cs typeface="Courier New" pitchFamily="49" charset="0"/>
              </a:rPr>
              <a:t>Local float value of PI = 3.141592741012573242</a:t>
            </a:r>
            <a:endParaRPr lang="en-US" sz="1800">
              <a:solidFill>
                <a:srgbClr val="000000"/>
              </a:solidFill>
              <a:latin typeface="Courier New" pitchFamily="49" charset="0"/>
            </a:endParaRPr>
          </a:p>
          <a:p>
            <a:pPr algn="l">
              <a:spcBef>
                <a:spcPts val="300"/>
              </a:spcBef>
            </a:pPr>
            <a:r>
              <a:rPr lang="en-US" sz="1800">
                <a:solidFill>
                  <a:srgbClr val="000000"/>
                </a:solidFill>
                <a:latin typeface="Courier New" pitchFamily="49" charset="0"/>
                <a:cs typeface="Courier New" pitchFamily="49" charset="0"/>
              </a:rPr>
              <a:t>Global double value of PI = 3.141592653589790007</a:t>
            </a:r>
            <a:endParaRPr lang="en-US" sz="1800">
              <a:solidFill>
                <a:srgbClr val="000000"/>
              </a:solidFill>
              <a:latin typeface="Courier New" pitchFamily="49" charset="0"/>
            </a:endParaRPr>
          </a:p>
          <a:p>
            <a:pPr algn="l">
              <a:spcBef>
                <a:spcPts val="300"/>
              </a:spcBef>
            </a:pPr>
            <a:r>
              <a:rPr lang="en-US" sz="1800">
                <a:solidFill>
                  <a:srgbClr val="000000"/>
                </a:solidFill>
                <a:latin typeface="Courier New" pitchFamily="49" charset="0"/>
              </a:rPr>
              <a:t> </a:t>
            </a:r>
          </a:p>
          <a:p>
            <a:pPr algn="l">
              <a:spcBef>
                <a:spcPts val="300"/>
              </a:spcBef>
            </a:pPr>
            <a:r>
              <a:rPr lang="en-US" sz="1800" i="1">
                <a:solidFill>
                  <a:srgbClr val="000000"/>
                </a:solidFill>
                <a:latin typeface="Courier New" pitchFamily="49" charset="0"/>
              </a:rPr>
              <a:t>Microsoft Visual C++ compiler output:</a:t>
            </a:r>
            <a:endParaRPr lang="en-US" sz="1800">
              <a:solidFill>
                <a:srgbClr val="000000"/>
              </a:solidFill>
              <a:latin typeface="Courier New" pitchFamily="49" charset="0"/>
            </a:endParaRPr>
          </a:p>
          <a:p>
            <a:pPr algn="l">
              <a:spcBef>
                <a:spcPts val="300"/>
              </a:spcBef>
            </a:pPr>
            <a:r>
              <a:rPr lang="en-US" sz="1800">
                <a:solidFill>
                  <a:srgbClr val="000000"/>
                </a:solidFill>
                <a:latin typeface="Courier New" pitchFamily="49" charset="0"/>
                <a:cs typeface="Courier New" pitchFamily="49" charset="0"/>
              </a:rPr>
              <a:t>  Local float value of PI = 3.1415927410125732</a:t>
            </a:r>
            <a:endParaRPr lang="en-US" sz="1800">
              <a:solidFill>
                <a:srgbClr val="000000"/>
              </a:solidFill>
              <a:latin typeface="Courier New" pitchFamily="49" charset="0"/>
            </a:endParaRPr>
          </a:p>
          <a:p>
            <a:pPr algn="l">
              <a:spcBef>
                <a:spcPts val="300"/>
              </a:spcBef>
            </a:pPr>
            <a:r>
              <a:rPr lang="en-US" sz="1800">
                <a:solidFill>
                  <a:srgbClr val="000000"/>
                </a:solidFill>
                <a:latin typeface="Courier New" pitchFamily="49" charset="0"/>
                <a:cs typeface="Courier New" pitchFamily="49" charset="0"/>
              </a:rPr>
              <a:t>Global double value of PI = 3.14159265358979</a:t>
            </a:r>
            <a:endParaRPr lang="en-US" sz="1800">
              <a:solidFill>
                <a:srgbClr val="000000"/>
              </a:solidFill>
              <a:latin typeface="Courier New" pitchFamily="49" charset="0"/>
            </a:endParaRPr>
          </a:p>
          <a:p>
            <a:pPr algn="l">
              <a:spcBef>
                <a:spcPts val="300"/>
              </a:spcBef>
            </a:pPr>
            <a:r>
              <a:rPr lang="en-US" sz="1800">
                <a:solidFill>
                  <a:srgbClr val="000000"/>
                </a:solidFill>
                <a:latin typeface="Courier New" pitchFamily="49" charset="0"/>
              </a:rPr>
              <a:t> </a:t>
            </a:r>
          </a:p>
          <a:p>
            <a:pPr algn="l">
              <a:spcBef>
                <a:spcPts val="300"/>
              </a:spcBef>
            </a:pPr>
            <a:endParaRPr lang="en-US" sz="1800">
              <a:latin typeface="Courier New" pitchFamily="49" charset="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Nhập xuất với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410200"/>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cin</a:t>
            </a:r>
          </a:p>
          <a:p>
            <a:pPr lvl="1" algn="just">
              <a:lnSpc>
                <a:spcPct val="12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Standard input stream</a:t>
            </a:r>
          </a:p>
          <a:p>
            <a:pPr lvl="1" algn="just">
              <a:lnSpc>
                <a:spcPct val="12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Normally keyboard</a:t>
            </a:r>
          </a:p>
          <a:p>
            <a:pPr algn="just">
              <a:lnSpc>
                <a:spcPct val="12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cout</a:t>
            </a:r>
          </a:p>
          <a:p>
            <a:pPr lvl="1" algn="just">
              <a:lnSpc>
                <a:spcPct val="12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Standard output stream</a:t>
            </a:r>
          </a:p>
          <a:p>
            <a:pPr lvl="1" algn="just">
              <a:lnSpc>
                <a:spcPct val="12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Normally computer screen</a:t>
            </a:r>
          </a:p>
          <a:p>
            <a:pPr algn="just">
              <a:lnSpc>
                <a:spcPct val="12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cerr</a:t>
            </a:r>
          </a:p>
          <a:p>
            <a:pPr lvl="1" algn="just">
              <a:lnSpc>
                <a:spcPct val="12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Standard error stream</a:t>
            </a:r>
          </a:p>
          <a:p>
            <a:pPr lvl="1" algn="just">
              <a:lnSpc>
                <a:spcPct val="12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Display error messages</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Nhập xuất với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cin and cout (and #include &lt;iostream.h&gt;)</a:t>
            </a:r>
            <a:r>
              <a:rPr lang="vi-VN" smtClean="0">
                <a:solidFill>
                  <a:srgbClr val="0000FF"/>
                </a:solidFill>
                <a:latin typeface="Arial" pitchFamily="34" charset="0"/>
                <a:cs typeface="Arial" pitchFamily="34" charset="0"/>
              </a:rPr>
              <a:t>:</a:t>
            </a:r>
            <a:endParaRPr lang="en-US" smtClean="0">
              <a:solidFill>
                <a:srgbClr val="0000FF"/>
              </a:solidFill>
              <a:latin typeface="Arial" pitchFamily="34" charset="0"/>
              <a:cs typeface="Arial" pitchFamily="34" charset="0"/>
            </a:endParaRPr>
          </a:p>
          <a:p>
            <a:pPr lvl="1" algn="just">
              <a:lnSpc>
                <a:spcPct val="130000"/>
              </a:lnSpc>
              <a:spcBef>
                <a:spcPts val="300"/>
              </a:spcBef>
              <a:spcAft>
                <a:spcPts val="300"/>
              </a:spcAft>
              <a:buNone/>
            </a:pPr>
            <a:r>
              <a:rPr lang="en-US" smtClean="0">
                <a:latin typeface="Arial" pitchFamily="34" charset="0"/>
                <a:cs typeface="Arial" pitchFamily="34" charset="0"/>
              </a:rPr>
              <a:t>cout &lt;&lt; "hey";</a:t>
            </a:r>
          </a:p>
          <a:p>
            <a:pPr lvl="1" algn="just">
              <a:lnSpc>
                <a:spcPct val="130000"/>
              </a:lnSpc>
              <a:spcBef>
                <a:spcPts val="300"/>
              </a:spcBef>
              <a:spcAft>
                <a:spcPts val="300"/>
              </a:spcAft>
              <a:buNone/>
            </a:pPr>
            <a:r>
              <a:rPr lang="en-US" smtClean="0">
                <a:latin typeface="Arial" pitchFamily="34" charset="0"/>
                <a:cs typeface="Arial" pitchFamily="34" charset="0"/>
              </a:rPr>
              <a:t>char name[10];</a:t>
            </a:r>
          </a:p>
          <a:p>
            <a:pPr lvl="1" algn="just">
              <a:lnSpc>
                <a:spcPct val="130000"/>
              </a:lnSpc>
              <a:spcBef>
                <a:spcPts val="300"/>
              </a:spcBef>
              <a:spcAft>
                <a:spcPts val="300"/>
              </a:spcAft>
              <a:buNone/>
            </a:pPr>
            <a:r>
              <a:rPr lang="en-US" smtClean="0">
                <a:latin typeface="Arial" pitchFamily="34" charset="0"/>
                <a:cs typeface="Arial" pitchFamily="34" charset="0"/>
              </a:rPr>
              <a:t>cin &gt;&gt; name;</a:t>
            </a:r>
          </a:p>
          <a:p>
            <a:pPr lvl="1" algn="just">
              <a:lnSpc>
                <a:spcPct val="130000"/>
              </a:lnSpc>
              <a:spcBef>
                <a:spcPts val="300"/>
              </a:spcBef>
              <a:spcAft>
                <a:spcPts val="300"/>
              </a:spcAft>
              <a:buNone/>
            </a:pPr>
            <a:r>
              <a:rPr lang="en-US" smtClean="0">
                <a:latin typeface="Arial" pitchFamily="34" charset="0"/>
                <a:cs typeface="Arial" pitchFamily="34" charset="0"/>
              </a:rPr>
              <a:t>cout&lt;&lt;"Hey "&lt;&lt;name&lt;&lt;", nice name." &lt;&lt; endl;</a:t>
            </a:r>
          </a:p>
          <a:p>
            <a:pPr lvl="1" algn="just">
              <a:lnSpc>
                <a:spcPct val="130000"/>
              </a:lnSpc>
              <a:spcBef>
                <a:spcPts val="300"/>
              </a:spcBef>
              <a:spcAft>
                <a:spcPts val="300"/>
              </a:spcAft>
              <a:buNone/>
            </a:pPr>
            <a:r>
              <a:rPr lang="en-US" smtClean="0">
                <a:latin typeface="Arial" pitchFamily="34" charset="0"/>
                <a:cs typeface="Arial" pitchFamily="34" charset="0"/>
              </a:rPr>
              <a:t>cout &lt;&lt; endl; </a:t>
            </a:r>
            <a:endParaRPr lang="en-US" smtClean="0">
              <a:solidFill>
                <a:srgbClr val="0066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1</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
        <p:nvSpPr>
          <p:cNvPr id="8" name="Rectangle 1027"/>
          <p:cNvSpPr txBox="1">
            <a:spLocks noChangeArrowheads="1"/>
          </p:cNvSpPr>
          <p:nvPr/>
        </p:nvSpPr>
        <p:spPr>
          <a:xfrm>
            <a:off x="533400" y="1495424"/>
            <a:ext cx="8229600" cy="4448175"/>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Fig. 1.2: fig01_02.cpp</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2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A first program in C++.</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3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#include</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&lt;iostream.h&gt;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4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5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function main begins program execution</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6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main()</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7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8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"Welcome to C++!\n"</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9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10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return</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0</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indicate that program ended successfully</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11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12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end function main</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b="0" i="0" u="none" strike="noStrike" kern="1200" cap="none" spc="0" normalizeH="0" baseline="0" noProof="0">
              <a:ln>
                <a:noFill/>
              </a:ln>
              <a:solidFill>
                <a:schemeClr val="tx1"/>
              </a:solidFill>
              <a:effectLst/>
              <a:uLnTx/>
              <a:uFillTx/>
              <a:latin typeface="+mn-lt"/>
              <a:ea typeface="+mn-ea"/>
              <a:cs typeface="+mn-cs"/>
            </a:endParaRPr>
          </a:p>
        </p:txBody>
      </p:sp>
      <p:sp>
        <p:nvSpPr>
          <p:cNvPr id="9" name="Rectangle 1028"/>
          <p:cNvSpPr>
            <a:spLocks noChangeArrowheads="1"/>
          </p:cNvSpPr>
          <p:nvPr/>
        </p:nvSpPr>
        <p:spPr bwMode="auto">
          <a:xfrm>
            <a:off x="533400" y="5990898"/>
            <a:ext cx="8382000" cy="533400"/>
          </a:xfrm>
          <a:prstGeom prst="rect">
            <a:avLst/>
          </a:prstGeom>
          <a:solidFill>
            <a:schemeClr val="hlink"/>
          </a:solidFill>
          <a:ln w="9525">
            <a:noFill/>
            <a:miter lim="800000"/>
            <a:headEnd/>
            <a:tailEnd/>
          </a:ln>
          <a:effectLst/>
        </p:spPr>
        <p:txBody>
          <a:bodyPr tIns="182880" bIns="182880"/>
          <a:lstStyle/>
          <a:p>
            <a:pPr algn="l">
              <a:spcBef>
                <a:spcPct val="20000"/>
              </a:spcBef>
            </a:pPr>
            <a:r>
              <a:rPr lang="en-US" sz="1800">
                <a:solidFill>
                  <a:schemeClr val="bg1"/>
                </a:solidFill>
                <a:latin typeface="Courier New" pitchFamily="49" charset="0"/>
              </a:rPr>
              <a:t>Welcome to C++! </a:t>
            </a:r>
          </a:p>
        </p:txBody>
      </p:sp>
      <p:grpSp>
        <p:nvGrpSpPr>
          <p:cNvPr id="10" name="Group 1032"/>
          <p:cNvGrpSpPr>
            <a:grpSpLocks/>
          </p:cNvGrpSpPr>
          <p:nvPr/>
        </p:nvGrpSpPr>
        <p:grpSpPr bwMode="auto">
          <a:xfrm>
            <a:off x="3276600" y="1600200"/>
            <a:ext cx="4038600" cy="400050"/>
            <a:chOff x="960" y="1698"/>
            <a:chExt cx="2544" cy="252"/>
          </a:xfrm>
        </p:grpSpPr>
        <p:sp>
          <p:nvSpPr>
            <p:cNvPr id="11" name="Text Box 1029"/>
            <p:cNvSpPr txBox="1">
              <a:spLocks noChangeArrowheads="1"/>
            </p:cNvSpPr>
            <p:nvPr/>
          </p:nvSpPr>
          <p:spPr bwMode="auto">
            <a:xfrm>
              <a:off x="1872" y="1698"/>
              <a:ext cx="1632" cy="252"/>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Single-line comments.</a:t>
              </a:r>
            </a:p>
          </p:txBody>
        </p:sp>
        <p:sp>
          <p:nvSpPr>
            <p:cNvPr id="12" name="Line 1030"/>
            <p:cNvSpPr>
              <a:spLocks noChangeShapeType="1"/>
            </p:cNvSpPr>
            <p:nvPr/>
          </p:nvSpPr>
          <p:spPr bwMode="auto">
            <a:xfrm flipH="1" flipV="1">
              <a:off x="1056" y="1794"/>
              <a:ext cx="816" cy="78"/>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sp>
          <p:nvSpPr>
            <p:cNvPr id="13" name="Line 1031"/>
            <p:cNvSpPr>
              <a:spLocks noChangeShapeType="1"/>
            </p:cNvSpPr>
            <p:nvPr/>
          </p:nvSpPr>
          <p:spPr bwMode="auto">
            <a:xfrm flipH="1">
              <a:off x="960" y="1872"/>
              <a:ext cx="912" cy="48"/>
            </a:xfrm>
            <a:prstGeom prst="line">
              <a:avLst/>
            </a:prstGeom>
            <a:noFill/>
            <a:ln w="9525">
              <a:solidFill>
                <a:schemeClr val="tx1"/>
              </a:solidFill>
              <a:round/>
              <a:headEnd/>
              <a:tailEnd type="triangle" w="med" len="med"/>
            </a:ln>
            <a:effectLst/>
          </p:spPr>
          <p:txBody>
            <a:bodyPr anchor="ctr">
              <a:spAutoFit/>
            </a:bodyPr>
            <a:lstStyle/>
            <a:p>
              <a:endParaRPr lang="en-US">
                <a:solidFill>
                  <a:schemeClr val="bg1"/>
                </a:solidFill>
              </a:endParaRPr>
            </a:p>
          </p:txBody>
        </p:sp>
      </p:grpSp>
      <p:grpSp>
        <p:nvGrpSpPr>
          <p:cNvPr id="14" name="Group 1035"/>
          <p:cNvGrpSpPr>
            <a:grpSpLocks/>
          </p:cNvGrpSpPr>
          <p:nvPr/>
        </p:nvGrpSpPr>
        <p:grpSpPr bwMode="auto">
          <a:xfrm>
            <a:off x="1675941" y="1523699"/>
            <a:ext cx="7183514" cy="1015598"/>
            <a:chOff x="888" y="599"/>
            <a:chExt cx="4317" cy="1124"/>
          </a:xfrm>
        </p:grpSpPr>
        <p:sp>
          <p:nvSpPr>
            <p:cNvPr id="15" name="Text Box 1033"/>
            <p:cNvSpPr txBox="1">
              <a:spLocks noChangeArrowheads="1"/>
            </p:cNvSpPr>
            <p:nvPr/>
          </p:nvSpPr>
          <p:spPr bwMode="auto">
            <a:xfrm>
              <a:off x="2949" y="599"/>
              <a:ext cx="2256" cy="1124"/>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Preprocessor directive to include input/output stream header file </a:t>
              </a:r>
              <a:r>
                <a:rPr lang="en-US">
                  <a:solidFill>
                    <a:schemeClr val="bg1"/>
                  </a:solidFill>
                  <a:latin typeface="Courier New" pitchFamily="49" charset="0"/>
                </a:rPr>
                <a:t>&lt;iostream&gt;</a:t>
              </a:r>
              <a:r>
                <a:rPr lang="en-US" b="0">
                  <a:solidFill>
                    <a:schemeClr val="bg1"/>
                  </a:solidFill>
                  <a:latin typeface="Times New Roman" pitchFamily="18" charset="0"/>
                </a:rPr>
                <a:t>.</a:t>
              </a:r>
            </a:p>
          </p:txBody>
        </p:sp>
        <p:sp>
          <p:nvSpPr>
            <p:cNvPr id="16" name="Line 1034"/>
            <p:cNvSpPr>
              <a:spLocks noChangeShapeType="1"/>
            </p:cNvSpPr>
            <p:nvPr/>
          </p:nvSpPr>
          <p:spPr bwMode="auto">
            <a:xfrm flipH="1">
              <a:off x="888" y="937"/>
              <a:ext cx="2061" cy="590"/>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17" name="Group 1038"/>
          <p:cNvGrpSpPr>
            <a:grpSpLocks/>
          </p:cNvGrpSpPr>
          <p:nvPr/>
        </p:nvGrpSpPr>
        <p:grpSpPr bwMode="auto">
          <a:xfrm>
            <a:off x="1905000" y="2362200"/>
            <a:ext cx="5791200" cy="1066800"/>
            <a:chOff x="960" y="544"/>
            <a:chExt cx="3648" cy="672"/>
          </a:xfrm>
        </p:grpSpPr>
        <p:sp>
          <p:nvSpPr>
            <p:cNvPr id="18" name="Text Box 1036"/>
            <p:cNvSpPr txBox="1">
              <a:spLocks noChangeArrowheads="1"/>
            </p:cNvSpPr>
            <p:nvPr/>
          </p:nvSpPr>
          <p:spPr bwMode="auto">
            <a:xfrm>
              <a:off x="2208" y="544"/>
              <a:ext cx="2400"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Function </a:t>
              </a:r>
              <a:r>
                <a:rPr lang="en-US">
                  <a:solidFill>
                    <a:schemeClr val="bg1"/>
                  </a:solidFill>
                  <a:latin typeface="Courier New" pitchFamily="49" charset="0"/>
                </a:rPr>
                <a:t>main</a:t>
              </a:r>
              <a:r>
                <a:rPr lang="en-US" b="0">
                  <a:solidFill>
                    <a:schemeClr val="bg1"/>
                  </a:solidFill>
                  <a:latin typeface="Times New Roman" pitchFamily="18" charset="0"/>
                </a:rPr>
                <a:t> appears exactly once in every C++ program..</a:t>
              </a:r>
            </a:p>
          </p:txBody>
        </p:sp>
        <p:sp>
          <p:nvSpPr>
            <p:cNvPr id="19" name="Line 1037"/>
            <p:cNvSpPr>
              <a:spLocks noChangeShapeType="1"/>
            </p:cNvSpPr>
            <p:nvPr/>
          </p:nvSpPr>
          <p:spPr bwMode="auto">
            <a:xfrm flipH="1">
              <a:off x="960" y="784"/>
              <a:ext cx="1248" cy="432"/>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20" name="Group 1041"/>
          <p:cNvGrpSpPr>
            <a:grpSpLocks/>
          </p:cNvGrpSpPr>
          <p:nvPr/>
        </p:nvGrpSpPr>
        <p:grpSpPr bwMode="auto">
          <a:xfrm>
            <a:off x="1295400" y="1600200"/>
            <a:ext cx="5638800" cy="1828800"/>
            <a:chOff x="-336" y="288"/>
            <a:chExt cx="3552" cy="1152"/>
          </a:xfrm>
        </p:grpSpPr>
        <p:sp>
          <p:nvSpPr>
            <p:cNvPr id="21" name="Text Box 1039"/>
            <p:cNvSpPr txBox="1">
              <a:spLocks noChangeArrowheads="1"/>
            </p:cNvSpPr>
            <p:nvPr/>
          </p:nvSpPr>
          <p:spPr bwMode="auto">
            <a:xfrm>
              <a:off x="1248" y="288"/>
              <a:ext cx="1968"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Function </a:t>
              </a:r>
              <a:r>
                <a:rPr lang="en-US">
                  <a:solidFill>
                    <a:schemeClr val="bg1"/>
                  </a:solidFill>
                  <a:latin typeface="Courier New" pitchFamily="49" charset="0"/>
                </a:rPr>
                <a:t>main</a:t>
              </a:r>
              <a:r>
                <a:rPr lang="en-US" b="0">
                  <a:solidFill>
                    <a:schemeClr val="bg1"/>
                  </a:solidFill>
                  <a:latin typeface="Times New Roman" pitchFamily="18" charset="0"/>
                </a:rPr>
                <a:t> returns an integer value.</a:t>
              </a:r>
            </a:p>
          </p:txBody>
        </p:sp>
        <p:sp>
          <p:nvSpPr>
            <p:cNvPr id="22" name="Line 1040"/>
            <p:cNvSpPr>
              <a:spLocks noChangeShapeType="1"/>
            </p:cNvSpPr>
            <p:nvPr/>
          </p:nvSpPr>
          <p:spPr bwMode="auto">
            <a:xfrm flipH="1">
              <a:off x="-336" y="384"/>
              <a:ext cx="1584" cy="1056"/>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23" name="Group 1044"/>
          <p:cNvGrpSpPr>
            <a:grpSpLocks/>
          </p:cNvGrpSpPr>
          <p:nvPr/>
        </p:nvGrpSpPr>
        <p:grpSpPr bwMode="auto">
          <a:xfrm>
            <a:off x="1295400" y="2209800"/>
            <a:ext cx="7543800" cy="1676400"/>
            <a:chOff x="-1776" y="467"/>
            <a:chExt cx="4752" cy="1056"/>
          </a:xfrm>
        </p:grpSpPr>
        <p:sp>
          <p:nvSpPr>
            <p:cNvPr id="24" name="Text Box 1042"/>
            <p:cNvSpPr txBox="1">
              <a:spLocks noChangeArrowheads="1"/>
            </p:cNvSpPr>
            <p:nvPr/>
          </p:nvSpPr>
          <p:spPr bwMode="auto">
            <a:xfrm>
              <a:off x="1296" y="467"/>
              <a:ext cx="1680"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Left brace </a:t>
              </a:r>
              <a:r>
                <a:rPr lang="en-US">
                  <a:solidFill>
                    <a:schemeClr val="bg1"/>
                  </a:solidFill>
                  <a:latin typeface="Courier New" pitchFamily="49" charset="0"/>
                </a:rPr>
                <a:t>{</a:t>
              </a:r>
              <a:r>
                <a:rPr lang="en-US" b="0">
                  <a:solidFill>
                    <a:schemeClr val="bg1"/>
                  </a:solidFill>
                  <a:latin typeface="Times New Roman" pitchFamily="18" charset="0"/>
                </a:rPr>
                <a:t> begins function body.</a:t>
              </a:r>
            </a:p>
          </p:txBody>
        </p:sp>
        <p:sp>
          <p:nvSpPr>
            <p:cNvPr id="25" name="Line 1043"/>
            <p:cNvSpPr>
              <a:spLocks noChangeShapeType="1"/>
            </p:cNvSpPr>
            <p:nvPr/>
          </p:nvSpPr>
          <p:spPr bwMode="auto">
            <a:xfrm flipH="1">
              <a:off x="-1776" y="659"/>
              <a:ext cx="3072" cy="864"/>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26" name="Group 1047"/>
          <p:cNvGrpSpPr>
            <a:grpSpLocks/>
          </p:cNvGrpSpPr>
          <p:nvPr/>
        </p:nvGrpSpPr>
        <p:grpSpPr bwMode="auto">
          <a:xfrm>
            <a:off x="1295400" y="3429000"/>
            <a:ext cx="5715000" cy="2286000"/>
            <a:chOff x="624" y="1218"/>
            <a:chExt cx="3600" cy="1440"/>
          </a:xfrm>
        </p:grpSpPr>
        <p:sp>
          <p:nvSpPr>
            <p:cNvPr id="27" name="Text Box 1045"/>
            <p:cNvSpPr txBox="1">
              <a:spLocks noChangeArrowheads="1"/>
            </p:cNvSpPr>
            <p:nvPr/>
          </p:nvSpPr>
          <p:spPr bwMode="auto">
            <a:xfrm>
              <a:off x="2160" y="1218"/>
              <a:ext cx="2064"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Corresponding right brace </a:t>
              </a:r>
              <a:r>
                <a:rPr lang="en-US">
                  <a:solidFill>
                    <a:schemeClr val="bg1"/>
                  </a:solidFill>
                  <a:latin typeface="Courier New" pitchFamily="49" charset="0"/>
                </a:rPr>
                <a:t>}</a:t>
              </a:r>
              <a:r>
                <a:rPr lang="en-US" b="0">
                  <a:solidFill>
                    <a:schemeClr val="bg1"/>
                  </a:solidFill>
                  <a:latin typeface="Times New Roman" pitchFamily="18" charset="0"/>
                </a:rPr>
                <a:t> ends function body.</a:t>
              </a:r>
            </a:p>
          </p:txBody>
        </p:sp>
        <p:sp>
          <p:nvSpPr>
            <p:cNvPr id="28" name="Line 1046"/>
            <p:cNvSpPr>
              <a:spLocks noChangeShapeType="1"/>
            </p:cNvSpPr>
            <p:nvPr/>
          </p:nvSpPr>
          <p:spPr bwMode="auto">
            <a:xfrm flipH="1">
              <a:off x="624" y="1410"/>
              <a:ext cx="1536" cy="1248"/>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29" name="Group 1050"/>
          <p:cNvGrpSpPr>
            <a:grpSpLocks/>
          </p:cNvGrpSpPr>
          <p:nvPr/>
        </p:nvGrpSpPr>
        <p:grpSpPr bwMode="auto">
          <a:xfrm>
            <a:off x="4495800" y="3048000"/>
            <a:ext cx="4343400" cy="1219200"/>
            <a:chOff x="3168" y="1014"/>
            <a:chExt cx="2736" cy="768"/>
          </a:xfrm>
        </p:grpSpPr>
        <p:sp>
          <p:nvSpPr>
            <p:cNvPr id="30" name="Text Box 1048"/>
            <p:cNvSpPr txBox="1">
              <a:spLocks noChangeArrowheads="1"/>
            </p:cNvSpPr>
            <p:nvPr/>
          </p:nvSpPr>
          <p:spPr bwMode="auto">
            <a:xfrm>
              <a:off x="4416" y="1014"/>
              <a:ext cx="1488"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Statements end with a semicolon </a:t>
              </a:r>
              <a:r>
                <a:rPr lang="en-US">
                  <a:solidFill>
                    <a:schemeClr val="bg1"/>
                  </a:solidFill>
                  <a:latin typeface="Courier New" pitchFamily="49" charset="0"/>
                </a:rPr>
                <a:t>;</a:t>
              </a:r>
              <a:r>
                <a:rPr lang="en-US" b="0">
                  <a:solidFill>
                    <a:schemeClr val="bg1"/>
                  </a:solidFill>
                  <a:latin typeface="Times New Roman" pitchFamily="18" charset="0"/>
                </a:rPr>
                <a:t>.</a:t>
              </a:r>
            </a:p>
          </p:txBody>
        </p:sp>
        <p:sp>
          <p:nvSpPr>
            <p:cNvPr id="31" name="Line 1049"/>
            <p:cNvSpPr>
              <a:spLocks noChangeShapeType="1"/>
            </p:cNvSpPr>
            <p:nvPr/>
          </p:nvSpPr>
          <p:spPr bwMode="auto">
            <a:xfrm flipH="1">
              <a:off x="3168" y="1206"/>
              <a:ext cx="1248" cy="576"/>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32" name="Group 1053"/>
          <p:cNvGrpSpPr>
            <a:grpSpLocks/>
          </p:cNvGrpSpPr>
          <p:nvPr/>
        </p:nvGrpSpPr>
        <p:grpSpPr bwMode="auto">
          <a:xfrm>
            <a:off x="1828330" y="4400550"/>
            <a:ext cx="7010870" cy="400050"/>
            <a:chOff x="571" y="1800"/>
            <a:chExt cx="2981" cy="252"/>
          </a:xfrm>
        </p:grpSpPr>
        <p:sp>
          <p:nvSpPr>
            <p:cNvPr id="33" name="Text Box 1051"/>
            <p:cNvSpPr txBox="1">
              <a:spLocks noChangeArrowheads="1"/>
            </p:cNvSpPr>
            <p:nvPr/>
          </p:nvSpPr>
          <p:spPr bwMode="auto">
            <a:xfrm>
              <a:off x="1511" y="1800"/>
              <a:ext cx="2041" cy="252"/>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Name </a:t>
              </a:r>
              <a:r>
                <a:rPr lang="en-US">
                  <a:solidFill>
                    <a:schemeClr val="bg1"/>
                  </a:solidFill>
                  <a:latin typeface="Courier New" pitchFamily="49" charset="0"/>
                </a:rPr>
                <a:t>cout</a:t>
              </a:r>
              <a:r>
                <a:rPr lang="en-US" b="0">
                  <a:solidFill>
                    <a:schemeClr val="bg1"/>
                  </a:solidFill>
                  <a:latin typeface="Times New Roman" pitchFamily="18" charset="0"/>
                </a:rPr>
                <a:t> belongs to namespace </a:t>
              </a:r>
              <a:r>
                <a:rPr lang="en-US">
                  <a:solidFill>
                    <a:schemeClr val="bg1"/>
                  </a:solidFill>
                  <a:latin typeface="Courier New" pitchFamily="49" charset="0"/>
                </a:rPr>
                <a:t>std</a:t>
              </a:r>
              <a:r>
                <a:rPr lang="en-US" b="0">
                  <a:solidFill>
                    <a:schemeClr val="bg1"/>
                  </a:solidFill>
                  <a:latin typeface="Times New Roman" pitchFamily="18" charset="0"/>
                </a:rPr>
                <a:t>.</a:t>
              </a:r>
            </a:p>
          </p:txBody>
        </p:sp>
        <p:sp>
          <p:nvSpPr>
            <p:cNvPr id="34" name="Line 1052"/>
            <p:cNvSpPr>
              <a:spLocks noChangeShapeType="1"/>
            </p:cNvSpPr>
            <p:nvPr/>
          </p:nvSpPr>
          <p:spPr bwMode="auto">
            <a:xfrm flipH="1" flipV="1">
              <a:off x="571" y="1812"/>
              <a:ext cx="940" cy="96"/>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35" name="Group 1056"/>
          <p:cNvGrpSpPr>
            <a:grpSpLocks/>
          </p:cNvGrpSpPr>
          <p:nvPr/>
        </p:nvGrpSpPr>
        <p:grpSpPr bwMode="auto">
          <a:xfrm>
            <a:off x="2209800" y="3810000"/>
            <a:ext cx="6629400" cy="457200"/>
            <a:chOff x="1200" y="1458"/>
            <a:chExt cx="4176" cy="288"/>
          </a:xfrm>
        </p:grpSpPr>
        <p:sp>
          <p:nvSpPr>
            <p:cNvPr id="36" name="Text Box 1054"/>
            <p:cNvSpPr txBox="1">
              <a:spLocks noChangeArrowheads="1"/>
            </p:cNvSpPr>
            <p:nvPr/>
          </p:nvSpPr>
          <p:spPr bwMode="auto">
            <a:xfrm>
              <a:off x="3408" y="1458"/>
              <a:ext cx="1968" cy="252"/>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Stream insertion operator.</a:t>
              </a:r>
            </a:p>
          </p:txBody>
        </p:sp>
        <p:sp>
          <p:nvSpPr>
            <p:cNvPr id="37" name="Line 1055"/>
            <p:cNvSpPr>
              <a:spLocks noChangeShapeType="1"/>
            </p:cNvSpPr>
            <p:nvPr/>
          </p:nvSpPr>
          <p:spPr bwMode="auto">
            <a:xfrm flipH="1">
              <a:off x="1200" y="1580"/>
              <a:ext cx="2208" cy="166"/>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38" name="Group 1059"/>
          <p:cNvGrpSpPr>
            <a:grpSpLocks/>
          </p:cNvGrpSpPr>
          <p:nvPr/>
        </p:nvGrpSpPr>
        <p:grpSpPr bwMode="auto">
          <a:xfrm>
            <a:off x="2286000" y="4840137"/>
            <a:ext cx="6553200" cy="1027264"/>
            <a:chOff x="624" y="1922"/>
            <a:chExt cx="4128" cy="640"/>
          </a:xfrm>
        </p:grpSpPr>
        <p:sp>
          <p:nvSpPr>
            <p:cNvPr id="39" name="Text Box 1057"/>
            <p:cNvSpPr txBox="1">
              <a:spLocks noChangeArrowheads="1"/>
            </p:cNvSpPr>
            <p:nvPr/>
          </p:nvSpPr>
          <p:spPr bwMode="auto">
            <a:xfrm>
              <a:off x="1728" y="1922"/>
              <a:ext cx="3024" cy="640"/>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Keyword </a:t>
              </a:r>
              <a:r>
                <a:rPr lang="en-US">
                  <a:solidFill>
                    <a:schemeClr val="bg1"/>
                  </a:solidFill>
                  <a:latin typeface="Courier New" pitchFamily="49" charset="0"/>
                </a:rPr>
                <a:t>return</a:t>
              </a:r>
              <a:r>
                <a:rPr lang="en-US" b="0">
                  <a:solidFill>
                    <a:schemeClr val="bg1"/>
                  </a:solidFill>
                  <a:latin typeface="Times New Roman" pitchFamily="18" charset="0"/>
                </a:rPr>
                <a:t> is one of several means to exit function; value </a:t>
              </a:r>
              <a:r>
                <a:rPr lang="en-US">
                  <a:solidFill>
                    <a:schemeClr val="bg1"/>
                  </a:solidFill>
                  <a:latin typeface="Courier New" pitchFamily="49" charset="0"/>
                </a:rPr>
                <a:t>0</a:t>
              </a:r>
              <a:r>
                <a:rPr lang="en-US" b="0">
                  <a:solidFill>
                    <a:schemeClr val="bg1"/>
                  </a:solidFill>
                  <a:latin typeface="Times New Roman" pitchFamily="18" charset="0"/>
                </a:rPr>
                <a:t> indicates program terminated successfully.</a:t>
              </a:r>
            </a:p>
          </p:txBody>
        </p:sp>
        <p:sp>
          <p:nvSpPr>
            <p:cNvPr id="40" name="Line 1058"/>
            <p:cNvSpPr>
              <a:spLocks noChangeShapeType="1"/>
            </p:cNvSpPr>
            <p:nvPr/>
          </p:nvSpPr>
          <p:spPr bwMode="auto">
            <a:xfrm flipH="1" flipV="1">
              <a:off x="624" y="2040"/>
              <a:ext cx="1104" cy="190"/>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9"/>
                                        </p:tgtEl>
                                        <p:attrNameLst>
                                          <p:attrName>style.visibility</p:attrName>
                                        </p:attrNameLst>
                                      </p:cBhvr>
                                      <p:to>
                                        <p:strVal val="visible"/>
                                      </p:to>
                                    </p:se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2"/>
                                        </p:tgtEl>
                                        <p:attrNameLst>
                                          <p:attrName>style.visibility</p:attrName>
                                        </p:attrNameLst>
                                      </p:cBhvr>
                                      <p:to>
                                        <p:strVal val="visible"/>
                                      </p:to>
                                    </p:se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35"/>
                                        </p:tgtEl>
                                        <p:attrNameLst>
                                          <p:attrName>style.visibility</p:attrName>
                                        </p:attrNameLst>
                                      </p:cBhvr>
                                      <p:to>
                                        <p:strVal val="visible"/>
                                      </p:to>
                                    </p:se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8"/>
                                        </p:tgtEl>
                                        <p:attrNameLst>
                                          <p:attrName>style.visibility</p:attrName>
                                        </p:attrNameLst>
                                      </p:cBhvr>
                                      <p:to>
                                        <p:strVal val="visible"/>
                                      </p:to>
                                    </p:se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2</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
        <p:nvSpPr>
          <p:cNvPr id="8" name="Rectangle 3"/>
          <p:cNvSpPr txBox="1">
            <a:spLocks noChangeArrowheads="1"/>
          </p:cNvSpPr>
          <p:nvPr/>
        </p:nvSpPr>
        <p:spPr>
          <a:xfrm>
            <a:off x="381000" y="1397002"/>
            <a:ext cx="8001000" cy="5079998"/>
          </a:xfrm>
          <a:prstGeom prst="rect">
            <a:avLst/>
          </a:prstGeom>
        </p:spPr>
        <p:txBody>
          <a:bodyPr vert="horz" lIns="91440" tIns="45720" rIns="91440" bIns="45720" rtlCol="0">
            <a:noAutofit/>
          </a:bodyPr>
          <a:lstStyle/>
          <a:p>
            <a:pPr marL="342900" lvl="0" indent="-342900" fontAlgn="auto">
              <a:spcBef>
                <a:spcPts val="300"/>
              </a:spcBef>
              <a:spcAft>
                <a:spcPts val="0"/>
              </a:spcAf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a:t>
            </a:r>
            <a:r>
              <a:rPr lang="en-US" b="0" smtClean="0">
                <a:solidFill>
                  <a:srgbClr val="008000"/>
                </a:solidFill>
                <a:cs typeface="Courier New" pitchFamily="49" charset="0"/>
              </a:rPr>
              <a:t>Addition program</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smtClean="0">
                <a:solidFill>
                  <a:srgbClr val="5F5F5F"/>
                </a:solidFill>
                <a:latin typeface="AvantGarde" pitchFamily="34" charset="0"/>
                <a:cs typeface="Times New Roman" pitchFamily="18" charset="0"/>
              </a:rPr>
              <a:t>2</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#include</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&lt;iostream.h&gt;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smtClean="0">
                <a:solidFill>
                  <a:srgbClr val="5F5F5F"/>
                </a:solidFill>
                <a:latin typeface="AvantGarde" pitchFamily="34" charset="0"/>
                <a:cs typeface="Times New Roman" pitchFamily="18" charset="0"/>
              </a:rPr>
              <a:t>3</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function main begins program execution</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smtClean="0">
                <a:solidFill>
                  <a:srgbClr val="5F5F5F"/>
                </a:solidFill>
                <a:latin typeface="AvantGarde" pitchFamily="34" charset="0"/>
                <a:cs typeface="Times New Roman" pitchFamily="18" charset="0"/>
              </a:rPr>
              <a:t>4</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main(){</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smtClean="0">
                <a:solidFill>
                  <a:srgbClr val="5F5F5F"/>
                </a:solidFill>
                <a:latin typeface="AvantGarde" pitchFamily="34" charset="0"/>
                <a:cs typeface="Times New Roman" pitchFamily="18" charset="0"/>
              </a:rPr>
              <a:t>5</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integer1;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first number to be input by user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smtClean="0">
                <a:solidFill>
                  <a:srgbClr val="5F5F5F"/>
                </a:solidFill>
                <a:latin typeface="AvantGarde" pitchFamily="34" charset="0"/>
                <a:cs typeface="Times New Roman" pitchFamily="18" charset="0"/>
              </a:rPr>
              <a:t>6</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lang="en-US" b="0" smtClean="0">
                <a:solidFill>
                  <a:srgbClr val="0000FF"/>
                </a:solidFill>
                <a:latin typeface="+mn-lt"/>
                <a:cs typeface="Courier New" pitchFamily="49" charset="0"/>
              </a:rPr>
              <a:t>i</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integer2;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second number to be input by user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smtClean="0">
                <a:solidFill>
                  <a:srgbClr val="5F5F5F"/>
                </a:solidFill>
                <a:latin typeface="AvantGarde" pitchFamily="34" charset="0"/>
                <a:cs typeface="Times New Roman" pitchFamily="18" charset="0"/>
              </a:rPr>
              <a:t>7</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sum;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 variable in which sum will be stored</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smtClean="0">
                <a:solidFill>
                  <a:srgbClr val="5F5F5F"/>
                </a:solidFill>
                <a:latin typeface="AvantGarde" pitchFamily="34" charset="0"/>
                <a:cs typeface="Times New Roman" pitchFamily="18" charset="0"/>
              </a:rPr>
              <a:t>8  </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"Enter first integer\n"</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 prompt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9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cin &gt;&gt; integer1;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 read an integer</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10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"Enter second integer\n"</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prompt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11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cin &gt;&gt; integer2;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read an integer</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12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sum = integer1 + integer2;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assign result to sum</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13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"Sum is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sum &lt;&lt; endl;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print sum</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12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return</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0</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indicate that program ended successfully</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15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end function main</a:t>
            </a:r>
            <a:endParaRPr kumimoji="0" lang="en-US" b="0" i="0" u="none" strike="noStrike" kern="1200" cap="none" spc="0" normalizeH="0" baseline="0" noProof="0">
              <a:ln>
                <a:noFill/>
              </a:ln>
              <a:solidFill>
                <a:schemeClr val="tx1"/>
              </a:solidFill>
              <a:effectLst/>
              <a:uLnTx/>
              <a:uFillTx/>
              <a:latin typeface="+mn-lt"/>
              <a:ea typeface="+mn-ea"/>
              <a:cs typeface="+mn-cs"/>
            </a:endParaRPr>
          </a:p>
        </p:txBody>
      </p:sp>
      <p:grpSp>
        <p:nvGrpSpPr>
          <p:cNvPr id="9" name="Group 8"/>
          <p:cNvGrpSpPr>
            <a:grpSpLocks/>
          </p:cNvGrpSpPr>
          <p:nvPr/>
        </p:nvGrpSpPr>
        <p:grpSpPr bwMode="auto">
          <a:xfrm>
            <a:off x="2133600" y="1752600"/>
            <a:ext cx="6248400" cy="1905000"/>
            <a:chOff x="432" y="842"/>
            <a:chExt cx="3936" cy="1200"/>
          </a:xfrm>
        </p:grpSpPr>
        <p:sp>
          <p:nvSpPr>
            <p:cNvPr id="10" name="Text Box 4"/>
            <p:cNvSpPr txBox="1">
              <a:spLocks noChangeArrowheads="1"/>
            </p:cNvSpPr>
            <p:nvPr/>
          </p:nvSpPr>
          <p:spPr bwMode="auto">
            <a:xfrm>
              <a:off x="2208" y="842"/>
              <a:ext cx="2160" cy="262"/>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Declare integer variables.</a:t>
              </a:r>
            </a:p>
          </p:txBody>
        </p:sp>
        <p:sp>
          <p:nvSpPr>
            <p:cNvPr id="11" name="Line 5"/>
            <p:cNvSpPr>
              <a:spLocks noChangeShapeType="1"/>
            </p:cNvSpPr>
            <p:nvPr/>
          </p:nvSpPr>
          <p:spPr bwMode="auto">
            <a:xfrm flipH="1">
              <a:off x="576" y="960"/>
              <a:ext cx="1632" cy="554"/>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sp>
          <p:nvSpPr>
            <p:cNvPr id="12" name="Line 6"/>
            <p:cNvSpPr>
              <a:spLocks noChangeShapeType="1"/>
            </p:cNvSpPr>
            <p:nvPr/>
          </p:nvSpPr>
          <p:spPr bwMode="auto">
            <a:xfrm flipH="1">
              <a:off x="624" y="960"/>
              <a:ext cx="1584" cy="842"/>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sp>
          <p:nvSpPr>
            <p:cNvPr id="13" name="Line 7"/>
            <p:cNvSpPr>
              <a:spLocks noChangeShapeType="1"/>
            </p:cNvSpPr>
            <p:nvPr/>
          </p:nvSpPr>
          <p:spPr bwMode="auto">
            <a:xfrm flipH="1">
              <a:off x="432" y="960"/>
              <a:ext cx="1776" cy="1082"/>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14" name="Group 11"/>
          <p:cNvGrpSpPr>
            <a:grpSpLocks/>
          </p:cNvGrpSpPr>
          <p:nvPr/>
        </p:nvGrpSpPr>
        <p:grpSpPr bwMode="auto">
          <a:xfrm>
            <a:off x="1676400" y="2667000"/>
            <a:ext cx="7086600" cy="1295400"/>
            <a:chOff x="192" y="1314"/>
            <a:chExt cx="4464" cy="816"/>
          </a:xfrm>
        </p:grpSpPr>
        <p:sp>
          <p:nvSpPr>
            <p:cNvPr id="15" name="Text Box 9"/>
            <p:cNvSpPr txBox="1">
              <a:spLocks noChangeArrowheads="1"/>
            </p:cNvSpPr>
            <p:nvPr/>
          </p:nvSpPr>
          <p:spPr bwMode="auto">
            <a:xfrm>
              <a:off x="1776" y="1314"/>
              <a:ext cx="2880"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Use stream extraction operator with standard input stream to obtain user input.</a:t>
              </a:r>
            </a:p>
          </p:txBody>
        </p:sp>
        <p:sp>
          <p:nvSpPr>
            <p:cNvPr id="16" name="Line 10"/>
            <p:cNvSpPr>
              <a:spLocks noChangeShapeType="1"/>
            </p:cNvSpPr>
            <p:nvPr/>
          </p:nvSpPr>
          <p:spPr bwMode="auto">
            <a:xfrm flipH="1">
              <a:off x="192" y="1520"/>
              <a:ext cx="1584" cy="610"/>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17" name="Group 14"/>
          <p:cNvGrpSpPr>
            <a:grpSpLocks/>
          </p:cNvGrpSpPr>
          <p:nvPr/>
        </p:nvGrpSpPr>
        <p:grpSpPr bwMode="auto">
          <a:xfrm>
            <a:off x="4419600" y="4724400"/>
            <a:ext cx="4572000" cy="1016000"/>
            <a:chOff x="2544" y="2384"/>
            <a:chExt cx="2880" cy="640"/>
          </a:xfrm>
        </p:grpSpPr>
        <p:sp>
          <p:nvSpPr>
            <p:cNvPr id="18" name="Text Box 12"/>
            <p:cNvSpPr txBox="1">
              <a:spLocks noChangeArrowheads="1"/>
            </p:cNvSpPr>
            <p:nvPr/>
          </p:nvSpPr>
          <p:spPr bwMode="auto">
            <a:xfrm>
              <a:off x="3072" y="2384"/>
              <a:ext cx="2352" cy="640"/>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Stream manipulator </a:t>
              </a:r>
              <a:r>
                <a:rPr lang="en-US">
                  <a:solidFill>
                    <a:schemeClr val="bg1"/>
                  </a:solidFill>
                  <a:latin typeface="Courier New" pitchFamily="49" charset="0"/>
                </a:rPr>
                <a:t>std::endl </a:t>
              </a:r>
              <a:r>
                <a:rPr lang="en-US" b="0">
                  <a:solidFill>
                    <a:schemeClr val="bg1"/>
                  </a:solidFill>
                  <a:latin typeface="Times New Roman" pitchFamily="18" charset="0"/>
                </a:rPr>
                <a:t>outputs a newline, then “flushes output buffer.”</a:t>
              </a:r>
            </a:p>
          </p:txBody>
        </p:sp>
        <p:sp>
          <p:nvSpPr>
            <p:cNvPr id="19" name="Line 13"/>
            <p:cNvSpPr>
              <a:spLocks noChangeShapeType="1"/>
            </p:cNvSpPr>
            <p:nvPr/>
          </p:nvSpPr>
          <p:spPr bwMode="auto">
            <a:xfrm flipH="1">
              <a:off x="2544" y="2720"/>
              <a:ext cx="528" cy="192"/>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20" name="Group 19"/>
          <p:cNvGrpSpPr>
            <a:grpSpLocks/>
          </p:cNvGrpSpPr>
          <p:nvPr/>
        </p:nvGrpSpPr>
        <p:grpSpPr bwMode="auto">
          <a:xfrm>
            <a:off x="2514600" y="5867399"/>
            <a:ext cx="6477000" cy="708025"/>
            <a:chOff x="1344" y="2816"/>
            <a:chExt cx="4080" cy="446"/>
          </a:xfrm>
        </p:grpSpPr>
        <p:sp>
          <p:nvSpPr>
            <p:cNvPr id="21" name="Text Box 15"/>
            <p:cNvSpPr txBox="1">
              <a:spLocks noChangeArrowheads="1"/>
            </p:cNvSpPr>
            <p:nvPr/>
          </p:nvSpPr>
          <p:spPr bwMode="auto">
            <a:xfrm>
              <a:off x="2832" y="2816"/>
              <a:ext cx="2592"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Concatenating, chaining or cascading stream insertion operations.</a:t>
              </a:r>
            </a:p>
          </p:txBody>
        </p:sp>
        <p:sp>
          <p:nvSpPr>
            <p:cNvPr id="22" name="Line 16"/>
            <p:cNvSpPr>
              <a:spLocks noChangeShapeType="1"/>
            </p:cNvSpPr>
            <p:nvPr/>
          </p:nvSpPr>
          <p:spPr bwMode="auto">
            <a:xfrm flipH="1" flipV="1">
              <a:off x="2496" y="2816"/>
              <a:ext cx="336" cy="171"/>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sp>
          <p:nvSpPr>
            <p:cNvPr id="23" name="Line 17"/>
            <p:cNvSpPr>
              <a:spLocks noChangeShapeType="1"/>
            </p:cNvSpPr>
            <p:nvPr/>
          </p:nvSpPr>
          <p:spPr bwMode="auto">
            <a:xfrm flipH="1" flipV="1">
              <a:off x="2064" y="2816"/>
              <a:ext cx="768" cy="171"/>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sp>
          <p:nvSpPr>
            <p:cNvPr id="24" name="Line 18"/>
            <p:cNvSpPr>
              <a:spLocks noChangeShapeType="1"/>
            </p:cNvSpPr>
            <p:nvPr/>
          </p:nvSpPr>
          <p:spPr bwMode="auto">
            <a:xfrm flipH="1" flipV="1">
              <a:off x="1344" y="2816"/>
              <a:ext cx="1488" cy="171"/>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25" name="Group 23"/>
          <p:cNvGrpSpPr>
            <a:grpSpLocks/>
          </p:cNvGrpSpPr>
          <p:nvPr/>
        </p:nvGrpSpPr>
        <p:grpSpPr bwMode="auto">
          <a:xfrm>
            <a:off x="2667000" y="3733800"/>
            <a:ext cx="6324600" cy="1828800"/>
            <a:chOff x="1536" y="2142"/>
            <a:chExt cx="3984" cy="1152"/>
          </a:xfrm>
        </p:grpSpPr>
        <p:sp>
          <p:nvSpPr>
            <p:cNvPr id="26" name="Text Box 20"/>
            <p:cNvSpPr txBox="1">
              <a:spLocks noChangeArrowheads="1"/>
            </p:cNvSpPr>
            <p:nvPr/>
          </p:nvSpPr>
          <p:spPr bwMode="auto">
            <a:xfrm>
              <a:off x="1968" y="2142"/>
              <a:ext cx="3552" cy="562"/>
            </a:xfrm>
            <a:prstGeom prst="rect">
              <a:avLst/>
            </a:prstGeom>
            <a:solidFill>
              <a:schemeClr val="folHlink"/>
            </a:solidFill>
            <a:ln w="9525">
              <a:solidFill>
                <a:schemeClr val="tx1"/>
              </a:solidFill>
              <a:miter lim="800000"/>
              <a:headEnd/>
              <a:tailEnd/>
            </a:ln>
            <a:effectLst/>
          </p:spPr>
          <p:txBody>
            <a:bodyPr>
              <a:spAutoFit/>
            </a:bodyPr>
            <a:lstStyle/>
            <a:p>
              <a:pPr algn="l" eaLnBrk="0" hangingPunct="0">
                <a:spcBef>
                  <a:spcPct val="0"/>
                </a:spcBef>
              </a:pPr>
              <a:r>
                <a:rPr lang="en-US" b="0">
                  <a:solidFill>
                    <a:schemeClr val="bg1"/>
                  </a:solidFill>
                  <a:latin typeface="Times New Roman" pitchFamily="18" charset="0"/>
                </a:rPr>
                <a:t>Calculations can be performed in output statements: alternative for lines </a:t>
              </a:r>
              <a:r>
                <a:rPr lang="en-US" b="0" smtClean="0">
                  <a:solidFill>
                    <a:schemeClr val="bg1"/>
                  </a:solidFill>
                  <a:latin typeface="Times New Roman" pitchFamily="18" charset="0"/>
                </a:rPr>
                <a:t>12 </a:t>
              </a:r>
              <a:r>
                <a:rPr lang="en-US" b="0">
                  <a:solidFill>
                    <a:schemeClr val="bg1"/>
                  </a:solidFill>
                  <a:latin typeface="Times New Roman" pitchFamily="18" charset="0"/>
                </a:rPr>
                <a:t>and </a:t>
              </a:r>
              <a:r>
                <a:rPr lang="en-US" b="0" smtClean="0">
                  <a:solidFill>
                    <a:schemeClr val="bg1"/>
                  </a:solidFill>
                  <a:latin typeface="Times New Roman" pitchFamily="18" charset="0"/>
                </a:rPr>
                <a:t>13:</a:t>
              </a:r>
              <a:endParaRPr lang="en-US" b="0">
                <a:solidFill>
                  <a:schemeClr val="bg1"/>
                </a:solidFill>
                <a:latin typeface="Times New Roman" pitchFamily="18" charset="0"/>
              </a:endParaRPr>
            </a:p>
            <a:p>
              <a:pPr algn="l" eaLnBrk="0" hangingPunct="0">
                <a:spcBef>
                  <a:spcPct val="0"/>
                </a:spcBef>
              </a:pPr>
              <a:r>
                <a:rPr lang="en-US" sz="1200" smtClean="0">
                  <a:solidFill>
                    <a:schemeClr val="bg1"/>
                  </a:solidFill>
                  <a:latin typeface="Courier New" pitchFamily="49" charset="0"/>
                  <a:cs typeface="Courier New" pitchFamily="49" charset="0"/>
                </a:rPr>
                <a:t>std</a:t>
              </a:r>
              <a:r>
                <a:rPr lang="en-US" sz="1200">
                  <a:solidFill>
                    <a:schemeClr val="bg1"/>
                  </a:solidFill>
                  <a:latin typeface="Courier New" pitchFamily="49" charset="0"/>
                  <a:cs typeface="Courier New" pitchFamily="49" charset="0"/>
                </a:rPr>
                <a:t>::cout &lt;&lt; "Sum is " &lt;&lt; integer1 + integer2 &lt;&lt; std::endl;</a:t>
              </a:r>
            </a:p>
          </p:txBody>
        </p:sp>
        <p:sp>
          <p:nvSpPr>
            <p:cNvPr id="27" name="Line 21"/>
            <p:cNvSpPr>
              <a:spLocks noChangeShapeType="1"/>
            </p:cNvSpPr>
            <p:nvPr/>
          </p:nvSpPr>
          <p:spPr bwMode="auto">
            <a:xfrm flipH="1">
              <a:off x="1536" y="2478"/>
              <a:ext cx="432" cy="816"/>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3</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
        <p:nvSpPr>
          <p:cNvPr id="8" name="Rectangle 3"/>
          <p:cNvSpPr>
            <a:spLocks noGrp="1" noChangeArrowheads="1"/>
          </p:cNvSpPr>
          <p:nvPr>
            <p:ph idx="1"/>
          </p:nvPr>
        </p:nvSpPr>
        <p:spPr>
          <a:xfrm>
            <a:off x="457200" y="1447800"/>
            <a:ext cx="8305800" cy="4953000"/>
          </a:xfrm>
          <a:solidFill>
            <a:schemeClr val="accent5">
              <a:lumMod val="40000"/>
              <a:lumOff val="60000"/>
            </a:schemeClr>
          </a:solidFill>
        </p:spPr>
        <p:txBody>
          <a:bodyPr>
            <a:normAutofit/>
          </a:bodyPr>
          <a:lstStyle/>
          <a:p>
            <a:pPr>
              <a:lnSpc>
                <a:spcPct val="80000"/>
              </a:lnSpc>
              <a:buFontTx/>
              <a:buNone/>
            </a:pPr>
            <a:r>
              <a:rPr lang="en-US" sz="2400">
                <a:solidFill>
                  <a:srgbClr val="0000FF"/>
                </a:solidFill>
                <a:latin typeface="Courier New" pitchFamily="49" charset="0"/>
              </a:rPr>
              <a:t>#include </a:t>
            </a:r>
            <a:r>
              <a:rPr lang="en-US" sz="2400">
                <a:latin typeface="Courier New" pitchFamily="49" charset="0"/>
              </a:rPr>
              <a:t>&lt;</a:t>
            </a:r>
            <a:r>
              <a:rPr lang="en-US" sz="2400" err="1">
                <a:latin typeface="Courier New" pitchFamily="49" charset="0"/>
              </a:rPr>
              <a:t>iostream.h</a:t>
            </a:r>
            <a:r>
              <a:rPr lang="en-US" sz="2400">
                <a:latin typeface="Courier New" pitchFamily="49" charset="0"/>
              </a:rPr>
              <a:t>&gt;</a:t>
            </a:r>
          </a:p>
          <a:p>
            <a:pPr>
              <a:lnSpc>
                <a:spcPct val="80000"/>
              </a:lnSpc>
              <a:buFontTx/>
              <a:buNone/>
            </a:pPr>
            <a:r>
              <a:rPr lang="en-US" sz="2400">
                <a:solidFill>
                  <a:srgbClr val="0000FF"/>
                </a:solidFill>
                <a:latin typeface="Courier New" pitchFamily="49" charset="0"/>
              </a:rPr>
              <a:t>void</a:t>
            </a:r>
            <a:r>
              <a:rPr lang="en-US" sz="2400">
                <a:latin typeface="Courier New" pitchFamily="49" charset="0"/>
              </a:rPr>
              <a:t> main() {</a:t>
            </a:r>
          </a:p>
          <a:p>
            <a:pPr>
              <a:lnSpc>
                <a:spcPct val="80000"/>
              </a:lnSpc>
              <a:buFontTx/>
              <a:buNone/>
            </a:pPr>
            <a:r>
              <a:rPr lang="en-US" sz="2400">
                <a:latin typeface="Courier New" pitchFamily="49" charset="0"/>
              </a:rPr>
              <a:t>	</a:t>
            </a:r>
            <a:r>
              <a:rPr lang="en-US" sz="2400" err="1">
                <a:solidFill>
                  <a:srgbClr val="0000FF"/>
                </a:solidFill>
                <a:latin typeface="Courier New" pitchFamily="49" charset="0"/>
              </a:rPr>
              <a:t>int</a:t>
            </a:r>
            <a:r>
              <a:rPr lang="en-US" sz="2400">
                <a:latin typeface="Courier New" pitchFamily="49" charset="0"/>
              </a:rPr>
              <a:t> n;</a:t>
            </a:r>
          </a:p>
          <a:p>
            <a:pPr>
              <a:lnSpc>
                <a:spcPct val="80000"/>
              </a:lnSpc>
              <a:buFontTx/>
              <a:buNone/>
            </a:pPr>
            <a:r>
              <a:rPr lang="en-US" sz="2400">
                <a:latin typeface="Courier New" pitchFamily="49" charset="0"/>
              </a:rPr>
              <a:t>	</a:t>
            </a:r>
            <a:r>
              <a:rPr lang="en-US" sz="2400">
                <a:solidFill>
                  <a:srgbClr val="0000FF"/>
                </a:solidFill>
                <a:latin typeface="Courier New" pitchFamily="49" charset="0"/>
              </a:rPr>
              <a:t>double</a:t>
            </a:r>
            <a:r>
              <a:rPr lang="en-US" sz="2400">
                <a:latin typeface="Courier New" pitchFamily="49" charset="0"/>
              </a:rPr>
              <a:t> d; </a:t>
            </a:r>
          </a:p>
          <a:p>
            <a:pPr>
              <a:lnSpc>
                <a:spcPct val="80000"/>
              </a:lnSpc>
              <a:buFontTx/>
              <a:buNone/>
            </a:pPr>
            <a:r>
              <a:rPr lang="en-US" sz="2400">
                <a:latin typeface="Courier New" pitchFamily="49" charset="0"/>
              </a:rPr>
              <a:t>	</a:t>
            </a:r>
            <a:r>
              <a:rPr lang="en-US" sz="2400">
                <a:solidFill>
                  <a:srgbClr val="0000FF"/>
                </a:solidFill>
                <a:latin typeface="Courier New" pitchFamily="49" charset="0"/>
              </a:rPr>
              <a:t>char</a:t>
            </a:r>
            <a:r>
              <a:rPr lang="en-US" sz="2400">
                <a:latin typeface="Courier New" pitchFamily="49" charset="0"/>
              </a:rPr>
              <a:t> s[100];</a:t>
            </a:r>
          </a:p>
          <a:p>
            <a:pPr>
              <a:lnSpc>
                <a:spcPct val="80000"/>
              </a:lnSpc>
              <a:buFontTx/>
              <a:buNone/>
            </a:pPr>
            <a:endParaRPr lang="en-US" sz="2400">
              <a:latin typeface="Courier New" pitchFamily="49" charset="0"/>
            </a:endParaRPr>
          </a:p>
          <a:p>
            <a:pPr>
              <a:lnSpc>
                <a:spcPct val="80000"/>
              </a:lnSpc>
              <a:buFontTx/>
              <a:buNone/>
            </a:pPr>
            <a:r>
              <a:rPr lang="en-US" sz="2400">
                <a:latin typeface="Courier New" pitchFamily="49" charset="0"/>
              </a:rPr>
              <a:t>	</a:t>
            </a:r>
            <a:r>
              <a:rPr lang="en-US" sz="2400" smtClean="0">
                <a:latin typeface="Courier New" pitchFamily="49" charset="0"/>
              </a:rPr>
              <a:t>cout &lt;&lt; “</a:t>
            </a:r>
            <a:r>
              <a:rPr lang="en-US" sz="2400">
                <a:latin typeface="Courier New" pitchFamily="49" charset="0"/>
              </a:rPr>
              <a:t>Input an </a:t>
            </a:r>
            <a:r>
              <a:rPr lang="en-US" sz="2400" err="1">
                <a:latin typeface="Courier New" pitchFamily="49" charset="0"/>
              </a:rPr>
              <a:t>int</a:t>
            </a:r>
            <a:r>
              <a:rPr lang="en-US" sz="2400">
                <a:latin typeface="Courier New" pitchFamily="49" charset="0"/>
              </a:rPr>
              <a:t>, a double and </a:t>
            </a:r>
            <a:r>
              <a:rPr lang="en-US" sz="2400" smtClean="0">
                <a:latin typeface="Courier New" pitchFamily="49" charset="0"/>
              </a:rPr>
              <a:t>a string</a:t>
            </a:r>
            <a:r>
              <a:rPr lang="en-US" sz="2400">
                <a:latin typeface="Courier New" pitchFamily="49" charset="0"/>
              </a:rPr>
              <a:t>.”;</a:t>
            </a:r>
          </a:p>
          <a:p>
            <a:pPr>
              <a:lnSpc>
                <a:spcPct val="80000"/>
              </a:lnSpc>
              <a:buFontTx/>
              <a:buNone/>
            </a:pPr>
            <a:r>
              <a:rPr lang="en-US" sz="2400">
                <a:latin typeface="Courier New" pitchFamily="49" charset="0"/>
              </a:rPr>
              <a:t>	</a:t>
            </a:r>
            <a:r>
              <a:rPr lang="en-US" sz="2400" err="1">
                <a:latin typeface="Courier New" pitchFamily="49" charset="0"/>
              </a:rPr>
              <a:t>cin</a:t>
            </a:r>
            <a:r>
              <a:rPr lang="en-US" sz="2400">
                <a:latin typeface="Courier New" pitchFamily="49" charset="0"/>
              </a:rPr>
              <a:t> &gt;&gt; n &gt;&gt; d &gt;&gt; s;	</a:t>
            </a:r>
          </a:p>
          <a:p>
            <a:pPr>
              <a:lnSpc>
                <a:spcPct val="80000"/>
              </a:lnSpc>
              <a:buFontTx/>
              <a:buNone/>
            </a:pPr>
            <a:r>
              <a:rPr lang="en-US" sz="2400">
                <a:latin typeface="Courier New" pitchFamily="49" charset="0"/>
              </a:rPr>
              <a:t>	</a:t>
            </a:r>
            <a:r>
              <a:rPr lang="en-US" sz="2400" err="1">
                <a:latin typeface="Courier New" pitchFamily="49" charset="0"/>
              </a:rPr>
              <a:t>cout</a:t>
            </a:r>
            <a:r>
              <a:rPr lang="en-US" sz="2400">
                <a:latin typeface="Courier New" pitchFamily="49" charset="0"/>
              </a:rPr>
              <a:t> &lt;&lt; “n = “ &lt;&lt; n &lt;&lt; “\n”;</a:t>
            </a:r>
          </a:p>
          <a:p>
            <a:pPr>
              <a:lnSpc>
                <a:spcPct val="80000"/>
              </a:lnSpc>
              <a:buFontTx/>
              <a:buNone/>
            </a:pPr>
            <a:r>
              <a:rPr lang="en-US" sz="2400">
                <a:latin typeface="Courier New" pitchFamily="49" charset="0"/>
              </a:rPr>
              <a:t>	</a:t>
            </a:r>
            <a:r>
              <a:rPr lang="en-US" sz="2400" err="1">
                <a:latin typeface="Courier New" pitchFamily="49" charset="0"/>
              </a:rPr>
              <a:t>cout</a:t>
            </a:r>
            <a:r>
              <a:rPr lang="en-US" sz="2400">
                <a:latin typeface="Courier New" pitchFamily="49" charset="0"/>
              </a:rPr>
              <a:t> &lt;&lt; “d = “ &lt;&lt; d &lt;&lt; “\n”;</a:t>
            </a:r>
          </a:p>
          <a:p>
            <a:pPr>
              <a:lnSpc>
                <a:spcPct val="80000"/>
              </a:lnSpc>
              <a:buFontTx/>
              <a:buNone/>
            </a:pPr>
            <a:r>
              <a:rPr lang="en-US" sz="2400">
                <a:latin typeface="Courier New" pitchFamily="49" charset="0"/>
              </a:rPr>
              <a:t>	</a:t>
            </a:r>
            <a:r>
              <a:rPr lang="en-US" sz="2400" err="1">
                <a:latin typeface="Courier New" pitchFamily="49" charset="0"/>
              </a:rPr>
              <a:t>cout</a:t>
            </a:r>
            <a:r>
              <a:rPr lang="en-US" sz="2400">
                <a:latin typeface="Courier New" pitchFamily="49" charset="0"/>
              </a:rPr>
              <a:t> &lt;&lt; “s = “ &lt;&lt; s &lt;&lt; “\n”;</a:t>
            </a:r>
          </a:p>
          <a:p>
            <a:pPr>
              <a:lnSpc>
                <a:spcPct val="80000"/>
              </a:lnSpc>
              <a:spcBef>
                <a:spcPts val="0"/>
              </a:spcBef>
              <a:buFontTx/>
              <a:buNone/>
            </a:pPr>
            <a:r>
              <a:rPr lang="en-US" sz="2400" smtClean="0">
                <a:latin typeface="Courier New" pitchFamily="49" charset="0"/>
              </a:rPr>
              <a:t>}</a:t>
            </a:r>
            <a:endParaRPr lang="en-US" sz="2400">
              <a:latin typeface="Courier New" pitchFamily="49" charset="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  Data Types</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
        <p:nvSpPr>
          <p:cNvPr id="8" name="Line 3"/>
          <p:cNvSpPr>
            <a:spLocks noChangeShapeType="1"/>
          </p:cNvSpPr>
          <p:nvPr/>
        </p:nvSpPr>
        <p:spPr bwMode="auto">
          <a:xfrm flipH="1">
            <a:off x="2382838" y="1295400"/>
            <a:ext cx="1198562" cy="11811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 name="Line 4"/>
          <p:cNvSpPr>
            <a:spLocks noChangeShapeType="1"/>
          </p:cNvSpPr>
          <p:nvPr/>
        </p:nvSpPr>
        <p:spPr bwMode="auto">
          <a:xfrm>
            <a:off x="4800600" y="1295400"/>
            <a:ext cx="1277938" cy="3810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 name="Line 5"/>
          <p:cNvSpPr>
            <a:spLocks noChangeShapeType="1"/>
          </p:cNvSpPr>
          <p:nvPr/>
        </p:nvSpPr>
        <p:spPr bwMode="auto">
          <a:xfrm>
            <a:off x="6096000" y="1295400"/>
            <a:ext cx="1341438" cy="120015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1" name="Rectangle 6"/>
          <p:cNvSpPr>
            <a:spLocks noChangeArrowheads="1"/>
          </p:cNvSpPr>
          <p:nvPr/>
        </p:nvSpPr>
        <p:spPr bwMode="auto">
          <a:xfrm>
            <a:off x="6811963" y="2384425"/>
            <a:ext cx="1692275" cy="457200"/>
          </a:xfrm>
          <a:prstGeom prst="rect">
            <a:avLst/>
          </a:prstGeom>
          <a:noFill/>
          <a:ln w="9525">
            <a:noFill/>
            <a:miter lim="800000"/>
            <a:headEnd/>
            <a:tailEnd/>
          </a:ln>
        </p:spPr>
        <p:txBody>
          <a:bodyPr wrap="none" lIns="92075" tIns="46038" rIns="92075" bIns="46038">
            <a:spAutoFit/>
          </a:bodyPr>
          <a:lstStyle/>
          <a:p>
            <a:r>
              <a:rPr lang="en-US" altLang="zh-TW" b="1">
                <a:solidFill>
                  <a:srgbClr val="009999"/>
                </a:solidFill>
                <a:latin typeface="Arial" charset="0"/>
                <a:ea typeface="新細明體" charset="-120"/>
              </a:rPr>
              <a:t>structured</a:t>
            </a:r>
          </a:p>
        </p:txBody>
      </p:sp>
      <p:sp>
        <p:nvSpPr>
          <p:cNvPr id="12" name="Rectangle 7"/>
          <p:cNvSpPr>
            <a:spLocks noChangeArrowheads="1"/>
          </p:cNvSpPr>
          <p:nvPr/>
        </p:nvSpPr>
        <p:spPr bwMode="auto">
          <a:xfrm>
            <a:off x="5670550" y="3421063"/>
            <a:ext cx="3465513" cy="396875"/>
          </a:xfrm>
          <a:prstGeom prst="rect">
            <a:avLst/>
          </a:prstGeom>
          <a:noFill/>
          <a:ln w="9525">
            <a:noFill/>
            <a:miter lim="800000"/>
            <a:headEnd/>
            <a:tailEnd/>
          </a:ln>
        </p:spPr>
        <p:txBody>
          <a:bodyPr wrap="none" lIns="92075" tIns="46038" rIns="92075" bIns="46038">
            <a:spAutoFit/>
          </a:bodyPr>
          <a:lstStyle/>
          <a:p>
            <a:r>
              <a:rPr lang="en-US" altLang="zh-TW" sz="2000" b="1">
                <a:latin typeface="Arial" charset="0"/>
                <a:ea typeface="新細明體" charset="-120"/>
              </a:rPr>
              <a:t>array   struct   union   class</a:t>
            </a:r>
          </a:p>
        </p:txBody>
      </p:sp>
      <p:grpSp>
        <p:nvGrpSpPr>
          <p:cNvPr id="13" name="Group 8"/>
          <p:cNvGrpSpPr>
            <a:grpSpLocks/>
          </p:cNvGrpSpPr>
          <p:nvPr/>
        </p:nvGrpSpPr>
        <p:grpSpPr bwMode="auto">
          <a:xfrm>
            <a:off x="6332538" y="2800350"/>
            <a:ext cx="2362200" cy="704850"/>
            <a:chOff x="3917" y="1980"/>
            <a:chExt cx="1488" cy="444"/>
          </a:xfrm>
        </p:grpSpPr>
        <p:sp>
          <p:nvSpPr>
            <p:cNvPr id="14" name="Line 9"/>
            <p:cNvSpPr>
              <a:spLocks noChangeShapeType="1"/>
            </p:cNvSpPr>
            <p:nvPr/>
          </p:nvSpPr>
          <p:spPr bwMode="auto">
            <a:xfrm>
              <a:off x="4973" y="1980"/>
              <a:ext cx="432" cy="403"/>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5" name="Line 10"/>
            <p:cNvSpPr>
              <a:spLocks noChangeShapeType="1"/>
            </p:cNvSpPr>
            <p:nvPr/>
          </p:nvSpPr>
          <p:spPr bwMode="auto">
            <a:xfrm>
              <a:off x="4829" y="1980"/>
              <a:ext cx="96" cy="403"/>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6" name="Line 11"/>
            <p:cNvSpPr>
              <a:spLocks noChangeShapeType="1"/>
            </p:cNvSpPr>
            <p:nvPr/>
          </p:nvSpPr>
          <p:spPr bwMode="auto">
            <a:xfrm flipH="1">
              <a:off x="4409" y="1980"/>
              <a:ext cx="228" cy="444"/>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7" name="Line 12"/>
            <p:cNvSpPr>
              <a:spLocks noChangeShapeType="1"/>
            </p:cNvSpPr>
            <p:nvPr/>
          </p:nvSpPr>
          <p:spPr bwMode="auto">
            <a:xfrm flipH="1">
              <a:off x="3917" y="1980"/>
              <a:ext cx="432" cy="403"/>
            </a:xfrm>
            <a:prstGeom prst="line">
              <a:avLst/>
            </a:prstGeom>
            <a:noFill/>
            <a:ln w="12700">
              <a:solidFill>
                <a:schemeClr val="tx1"/>
              </a:solidFill>
              <a:round/>
              <a:headEnd type="none" w="sm" len="sm"/>
              <a:tailEnd type="none" w="sm" len="sm"/>
            </a:ln>
          </p:spPr>
          <p:txBody>
            <a:bodyPr wrap="none" anchor="ctr"/>
            <a:lstStyle/>
            <a:p>
              <a:endParaRPr lang="en-US"/>
            </a:p>
          </p:txBody>
        </p:sp>
      </p:grpSp>
      <p:grpSp>
        <p:nvGrpSpPr>
          <p:cNvPr id="18" name="Group 13"/>
          <p:cNvGrpSpPr>
            <a:grpSpLocks/>
          </p:cNvGrpSpPr>
          <p:nvPr/>
        </p:nvGrpSpPr>
        <p:grpSpPr bwMode="auto">
          <a:xfrm>
            <a:off x="5319713" y="5051425"/>
            <a:ext cx="2466975" cy="1281113"/>
            <a:chOff x="3351" y="3398"/>
            <a:chExt cx="1554" cy="807"/>
          </a:xfrm>
        </p:grpSpPr>
        <p:sp>
          <p:nvSpPr>
            <p:cNvPr id="19" name="Rectangle 14"/>
            <p:cNvSpPr>
              <a:spLocks noChangeArrowheads="1"/>
            </p:cNvSpPr>
            <p:nvPr/>
          </p:nvSpPr>
          <p:spPr bwMode="auto">
            <a:xfrm>
              <a:off x="3591" y="3398"/>
              <a:ext cx="906" cy="288"/>
            </a:xfrm>
            <a:prstGeom prst="rect">
              <a:avLst/>
            </a:prstGeom>
            <a:noFill/>
            <a:ln w="9525">
              <a:noFill/>
              <a:miter lim="800000"/>
              <a:headEnd/>
              <a:tailEnd/>
            </a:ln>
          </p:spPr>
          <p:txBody>
            <a:bodyPr wrap="none" lIns="92075" tIns="46038" rIns="92075" bIns="46038">
              <a:spAutoFit/>
            </a:bodyPr>
            <a:lstStyle/>
            <a:p>
              <a:r>
                <a:rPr lang="zh-TW" altLang="en-US" b="1">
                  <a:solidFill>
                    <a:srgbClr val="CC0000"/>
                  </a:solidFill>
                  <a:latin typeface="Arial" charset="0"/>
                  <a:ea typeface="新細明體" charset="-120"/>
                </a:rPr>
                <a:t> </a:t>
              </a:r>
              <a:r>
                <a:rPr lang="en-US" altLang="zh-TW" b="1">
                  <a:solidFill>
                    <a:schemeClr val="accent2"/>
                  </a:solidFill>
                  <a:latin typeface="Arial" charset="0"/>
                  <a:ea typeface="新細明體" charset="-120"/>
                </a:rPr>
                <a:t>address</a:t>
              </a:r>
            </a:p>
          </p:txBody>
        </p:sp>
        <p:sp>
          <p:nvSpPr>
            <p:cNvPr id="20" name="Line 15"/>
            <p:cNvSpPr>
              <a:spLocks noChangeShapeType="1"/>
            </p:cNvSpPr>
            <p:nvPr/>
          </p:nvSpPr>
          <p:spPr bwMode="auto">
            <a:xfrm flipH="1">
              <a:off x="3553" y="3648"/>
              <a:ext cx="288" cy="336"/>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1" name="Line 16"/>
            <p:cNvSpPr>
              <a:spLocks noChangeShapeType="1"/>
            </p:cNvSpPr>
            <p:nvPr/>
          </p:nvSpPr>
          <p:spPr bwMode="auto">
            <a:xfrm>
              <a:off x="4177" y="3648"/>
              <a:ext cx="336" cy="28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 name="Rectangle 17"/>
            <p:cNvSpPr>
              <a:spLocks noChangeArrowheads="1"/>
            </p:cNvSpPr>
            <p:nvPr/>
          </p:nvSpPr>
          <p:spPr bwMode="auto">
            <a:xfrm>
              <a:off x="3351" y="3955"/>
              <a:ext cx="1554" cy="250"/>
            </a:xfrm>
            <a:prstGeom prst="rect">
              <a:avLst/>
            </a:prstGeom>
            <a:noFill/>
            <a:ln w="9525">
              <a:noFill/>
              <a:miter lim="800000"/>
              <a:headEnd/>
              <a:tailEnd/>
            </a:ln>
          </p:spPr>
          <p:txBody>
            <a:bodyPr wrap="none" lIns="92075" tIns="46038" rIns="92075" bIns="46038">
              <a:spAutoFit/>
            </a:bodyPr>
            <a:lstStyle/>
            <a:p>
              <a:r>
                <a:rPr lang="en-US" altLang="zh-TW" sz="2000" b="1">
                  <a:latin typeface="Arial" charset="0"/>
                  <a:ea typeface="新細明體" charset="-120"/>
                </a:rPr>
                <a:t>pointer    reference</a:t>
              </a:r>
            </a:p>
          </p:txBody>
        </p:sp>
      </p:grpSp>
      <p:sp>
        <p:nvSpPr>
          <p:cNvPr id="23" name="Rectangle 18"/>
          <p:cNvSpPr>
            <a:spLocks noChangeArrowheads="1"/>
          </p:cNvSpPr>
          <p:nvPr/>
        </p:nvSpPr>
        <p:spPr bwMode="auto">
          <a:xfrm>
            <a:off x="1738313" y="2384425"/>
            <a:ext cx="1149350" cy="457200"/>
          </a:xfrm>
          <a:prstGeom prst="rect">
            <a:avLst/>
          </a:prstGeom>
          <a:noFill/>
          <a:ln w="9525">
            <a:noFill/>
            <a:miter lim="800000"/>
            <a:headEnd/>
            <a:tailEnd/>
          </a:ln>
        </p:spPr>
        <p:txBody>
          <a:bodyPr wrap="none" lIns="92075" tIns="46038" rIns="92075" bIns="46038">
            <a:spAutoFit/>
          </a:bodyPr>
          <a:lstStyle/>
          <a:p>
            <a:r>
              <a:rPr lang="en-US" altLang="zh-TW" b="1">
                <a:solidFill>
                  <a:srgbClr val="CC0000"/>
                </a:solidFill>
                <a:latin typeface="Arial" charset="0"/>
                <a:ea typeface="新細明體" charset="-120"/>
              </a:rPr>
              <a:t>simple</a:t>
            </a:r>
          </a:p>
        </p:txBody>
      </p:sp>
      <p:sp>
        <p:nvSpPr>
          <p:cNvPr id="24" name="Line 19"/>
          <p:cNvSpPr>
            <a:spLocks noChangeShapeType="1"/>
          </p:cNvSpPr>
          <p:nvPr/>
        </p:nvSpPr>
        <p:spPr bwMode="auto">
          <a:xfrm flipH="1">
            <a:off x="1220788" y="2781300"/>
            <a:ext cx="762000" cy="685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 name="Line 20"/>
          <p:cNvSpPr>
            <a:spLocks noChangeShapeType="1"/>
          </p:cNvSpPr>
          <p:nvPr/>
        </p:nvSpPr>
        <p:spPr bwMode="auto">
          <a:xfrm>
            <a:off x="2592388" y="2781300"/>
            <a:ext cx="1447800" cy="685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6" name="Rectangle 21"/>
          <p:cNvSpPr>
            <a:spLocks noChangeArrowheads="1"/>
          </p:cNvSpPr>
          <p:nvPr/>
        </p:nvSpPr>
        <p:spPr bwMode="auto">
          <a:xfrm>
            <a:off x="671513" y="3421063"/>
            <a:ext cx="2686050" cy="396875"/>
          </a:xfrm>
          <a:prstGeom prst="rect">
            <a:avLst/>
          </a:prstGeom>
          <a:noFill/>
          <a:ln w="9525">
            <a:noFill/>
            <a:miter lim="800000"/>
            <a:headEnd/>
            <a:tailEnd/>
          </a:ln>
        </p:spPr>
        <p:txBody>
          <a:bodyPr wrap="none" lIns="92075" tIns="46038" rIns="92075" bIns="46038">
            <a:spAutoFit/>
          </a:bodyPr>
          <a:lstStyle/>
          <a:p>
            <a:r>
              <a:rPr lang="zh-TW" altLang="en-US" sz="2000" b="1">
                <a:solidFill>
                  <a:srgbClr val="A50021"/>
                </a:solidFill>
                <a:latin typeface="Arial" charset="0"/>
                <a:ea typeface="新細明體" charset="-120"/>
              </a:rPr>
              <a:t> </a:t>
            </a:r>
            <a:r>
              <a:rPr lang="en-US" altLang="zh-TW" sz="2000" b="1">
                <a:solidFill>
                  <a:srgbClr val="A50021"/>
                </a:solidFill>
                <a:latin typeface="Arial" charset="0"/>
                <a:ea typeface="新細明體" charset="-120"/>
              </a:rPr>
              <a:t>integral            </a:t>
            </a:r>
            <a:r>
              <a:rPr lang="en-US" altLang="zh-TW" sz="2000" b="1">
                <a:latin typeface="Arial" charset="0"/>
                <a:ea typeface="新細明體" charset="-120"/>
              </a:rPr>
              <a:t>enum</a:t>
            </a:r>
          </a:p>
        </p:txBody>
      </p:sp>
      <p:sp>
        <p:nvSpPr>
          <p:cNvPr id="27" name="Line 23"/>
          <p:cNvSpPr>
            <a:spLocks noChangeShapeType="1"/>
          </p:cNvSpPr>
          <p:nvPr/>
        </p:nvSpPr>
        <p:spPr bwMode="auto">
          <a:xfrm flipH="1">
            <a:off x="611188" y="3771900"/>
            <a:ext cx="381000" cy="609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8" name="Line 24"/>
          <p:cNvSpPr>
            <a:spLocks noChangeShapeType="1"/>
          </p:cNvSpPr>
          <p:nvPr/>
        </p:nvSpPr>
        <p:spPr bwMode="auto">
          <a:xfrm flipH="1">
            <a:off x="1068388" y="3771900"/>
            <a:ext cx="76200" cy="609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9" name="Line 25"/>
          <p:cNvSpPr>
            <a:spLocks noChangeShapeType="1"/>
          </p:cNvSpPr>
          <p:nvPr/>
        </p:nvSpPr>
        <p:spPr bwMode="auto">
          <a:xfrm>
            <a:off x="1373188" y="3771900"/>
            <a:ext cx="304800" cy="609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 name="Line 26"/>
          <p:cNvSpPr>
            <a:spLocks noChangeShapeType="1"/>
          </p:cNvSpPr>
          <p:nvPr/>
        </p:nvSpPr>
        <p:spPr bwMode="auto">
          <a:xfrm>
            <a:off x="1601788" y="3771900"/>
            <a:ext cx="685800" cy="609600"/>
          </a:xfrm>
          <a:prstGeom prst="line">
            <a:avLst/>
          </a:prstGeom>
          <a:noFill/>
          <a:ln w="12700">
            <a:solidFill>
              <a:schemeClr val="tx1"/>
            </a:solidFill>
            <a:round/>
            <a:headEnd type="none" w="sm" len="sm"/>
            <a:tailEnd type="none" w="sm" len="sm"/>
          </a:ln>
        </p:spPr>
        <p:txBody>
          <a:bodyPr wrap="none" anchor="ctr"/>
          <a:lstStyle/>
          <a:p>
            <a:endParaRPr lang="en-US"/>
          </a:p>
        </p:txBody>
      </p:sp>
      <p:grpSp>
        <p:nvGrpSpPr>
          <p:cNvPr id="31" name="Group 27"/>
          <p:cNvGrpSpPr>
            <a:grpSpLocks/>
          </p:cNvGrpSpPr>
          <p:nvPr/>
        </p:nvGrpSpPr>
        <p:grpSpPr bwMode="auto">
          <a:xfrm>
            <a:off x="2405063" y="3421063"/>
            <a:ext cx="3341687" cy="2168525"/>
            <a:chOff x="1467" y="2371"/>
            <a:chExt cx="2105" cy="1366"/>
          </a:xfrm>
        </p:grpSpPr>
        <p:sp>
          <p:nvSpPr>
            <p:cNvPr id="32" name="Rectangle 28"/>
            <p:cNvSpPr>
              <a:spLocks noChangeArrowheads="1"/>
            </p:cNvSpPr>
            <p:nvPr/>
          </p:nvSpPr>
          <p:spPr bwMode="auto">
            <a:xfrm>
              <a:off x="2343" y="2371"/>
              <a:ext cx="693" cy="250"/>
            </a:xfrm>
            <a:prstGeom prst="rect">
              <a:avLst/>
            </a:prstGeom>
            <a:noFill/>
            <a:ln w="9525">
              <a:noFill/>
              <a:miter lim="800000"/>
              <a:headEnd/>
              <a:tailEnd/>
            </a:ln>
          </p:spPr>
          <p:txBody>
            <a:bodyPr wrap="none" lIns="92075" tIns="46038" rIns="92075" bIns="46038">
              <a:spAutoFit/>
            </a:bodyPr>
            <a:lstStyle/>
            <a:p>
              <a:r>
                <a:rPr lang="en-US" altLang="zh-TW" sz="2000" b="1">
                  <a:solidFill>
                    <a:srgbClr val="A50021"/>
                  </a:solidFill>
                  <a:latin typeface="Arial" charset="0"/>
                  <a:ea typeface="新細明體" charset="-120"/>
                </a:rPr>
                <a:t>floating</a:t>
              </a:r>
            </a:p>
          </p:txBody>
        </p:sp>
        <p:sp>
          <p:nvSpPr>
            <p:cNvPr id="33" name="Rectangle 29"/>
            <p:cNvSpPr>
              <a:spLocks noChangeArrowheads="1"/>
            </p:cNvSpPr>
            <p:nvPr/>
          </p:nvSpPr>
          <p:spPr bwMode="auto">
            <a:xfrm>
              <a:off x="1467" y="3487"/>
              <a:ext cx="2105" cy="250"/>
            </a:xfrm>
            <a:prstGeom prst="rect">
              <a:avLst/>
            </a:prstGeom>
            <a:noFill/>
            <a:ln w="9525">
              <a:noFill/>
              <a:miter lim="800000"/>
              <a:headEnd/>
              <a:tailEnd/>
            </a:ln>
          </p:spPr>
          <p:txBody>
            <a:bodyPr wrap="none" lIns="92075" tIns="46038" rIns="92075" bIns="46038">
              <a:spAutoFit/>
            </a:bodyPr>
            <a:lstStyle/>
            <a:p>
              <a:r>
                <a:rPr lang="en-US" altLang="zh-TW" sz="2000" b="1">
                  <a:latin typeface="Arial" charset="0"/>
                  <a:ea typeface="新細明體" charset="-120"/>
                </a:rPr>
                <a:t>float  double   long double</a:t>
              </a:r>
            </a:p>
          </p:txBody>
        </p:sp>
        <p:sp>
          <p:nvSpPr>
            <p:cNvPr id="34" name="Line 30"/>
            <p:cNvSpPr>
              <a:spLocks noChangeShapeType="1"/>
            </p:cNvSpPr>
            <p:nvPr/>
          </p:nvSpPr>
          <p:spPr bwMode="auto">
            <a:xfrm flipH="1">
              <a:off x="1777" y="2592"/>
              <a:ext cx="960" cy="96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5" name="Line 31"/>
            <p:cNvSpPr>
              <a:spLocks noChangeShapeType="1"/>
            </p:cNvSpPr>
            <p:nvPr/>
          </p:nvSpPr>
          <p:spPr bwMode="auto">
            <a:xfrm>
              <a:off x="2833" y="2592"/>
              <a:ext cx="96" cy="96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6" name="Line 32"/>
            <p:cNvSpPr>
              <a:spLocks noChangeShapeType="1"/>
            </p:cNvSpPr>
            <p:nvPr/>
          </p:nvSpPr>
          <p:spPr bwMode="auto">
            <a:xfrm flipH="1">
              <a:off x="2209" y="2592"/>
              <a:ext cx="576" cy="960"/>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37" name="Line 33"/>
          <p:cNvSpPr>
            <a:spLocks noChangeShapeType="1"/>
          </p:cNvSpPr>
          <p:nvPr/>
        </p:nvSpPr>
        <p:spPr bwMode="auto">
          <a:xfrm>
            <a:off x="1754188" y="3771900"/>
            <a:ext cx="1219200" cy="533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8" name="Line 34"/>
          <p:cNvSpPr>
            <a:spLocks noChangeShapeType="1"/>
          </p:cNvSpPr>
          <p:nvPr/>
        </p:nvSpPr>
        <p:spPr bwMode="auto">
          <a:xfrm>
            <a:off x="2266950" y="2781300"/>
            <a:ext cx="495300" cy="74295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 name="Rectangle 22"/>
          <p:cNvSpPr>
            <a:spLocks noChangeArrowheads="1"/>
          </p:cNvSpPr>
          <p:nvPr/>
        </p:nvSpPr>
        <p:spPr bwMode="auto">
          <a:xfrm>
            <a:off x="1588" y="4335463"/>
            <a:ext cx="3367087" cy="396875"/>
          </a:xfrm>
          <a:prstGeom prst="rect">
            <a:avLst/>
          </a:prstGeom>
          <a:noFill/>
          <a:ln w="9525">
            <a:noFill/>
            <a:miter lim="800000"/>
            <a:headEnd/>
            <a:tailEnd/>
          </a:ln>
        </p:spPr>
        <p:txBody>
          <a:bodyPr wrap="none" lIns="92075" tIns="46038" rIns="92075" bIns="46038">
            <a:spAutoFit/>
          </a:bodyPr>
          <a:lstStyle/>
          <a:p>
            <a:r>
              <a:rPr lang="en-US" altLang="zh-TW" sz="2000" b="1">
                <a:latin typeface="Arial" charset="0"/>
                <a:ea typeface="新細明體" charset="-120"/>
              </a:rPr>
              <a:t>char  short   int  long  bool</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số mặc nhiên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Ví dụ 1</a:t>
            </a:r>
            <a:r>
              <a:rPr lang="vi-VN" sz="2800" smtClean="0">
                <a:solidFill>
                  <a:srgbClr val="0000FF"/>
                </a:solidFill>
                <a:latin typeface="Arial" pitchFamily="34" charset="0"/>
                <a:cs typeface="Arial" pitchFamily="34" charset="0"/>
              </a:rPr>
              <a:t>:</a:t>
            </a:r>
            <a:r>
              <a:rPr lang="en-US" sz="2800" smtClean="0">
                <a:solidFill>
                  <a:srgbClr val="0000FF"/>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rPr>
              <a:t>Hàm thể hiện một cửa sổ thông báo trong Visual 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914400" y="2590800"/>
            <a:ext cx="5791200" cy="10668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914400" y="3886200"/>
            <a:ext cx="5791200" cy="53340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914400" y="4572000"/>
            <a:ext cx="5791200" cy="7620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914400" y="5486400"/>
            <a:ext cx="5791200" cy="990600"/>
          </a:xfrm>
          <a:prstGeom prst="rect">
            <a:avLst/>
          </a:prstGeom>
          <a:noFill/>
          <a:ln w="9525">
            <a:noFill/>
            <a:miter lim="800000"/>
            <a:headEnd/>
            <a:tailEnd/>
          </a:ln>
        </p:spPr>
      </p:pic>
      <p:pic>
        <p:nvPicPr>
          <p:cNvPr id="1032" name="Picture 8"/>
          <p:cNvPicPr>
            <a:picLocks noChangeAspect="1" noChangeArrowheads="1"/>
          </p:cNvPicPr>
          <p:nvPr/>
        </p:nvPicPr>
        <p:blipFill>
          <a:blip r:embed="rId7" cstate="print"/>
          <a:srcRect/>
          <a:stretch>
            <a:fillRect/>
          </a:stretch>
        </p:blipFill>
        <p:spPr bwMode="auto">
          <a:xfrm>
            <a:off x="6858000" y="2895600"/>
            <a:ext cx="1981200" cy="1138800"/>
          </a:xfrm>
          <a:prstGeom prst="rect">
            <a:avLst/>
          </a:prstGeom>
          <a:noFill/>
          <a:ln w="9525">
            <a:noFill/>
            <a:miter lim="800000"/>
            <a:headEnd/>
            <a:tailEnd/>
          </a:ln>
        </p:spPr>
      </p:pic>
      <p:pic>
        <p:nvPicPr>
          <p:cNvPr id="1033" name="Picture 9"/>
          <p:cNvPicPr>
            <a:picLocks noChangeAspect="1" noChangeArrowheads="1"/>
          </p:cNvPicPr>
          <p:nvPr/>
        </p:nvPicPr>
        <p:blipFill>
          <a:blip r:embed="rId8" cstate="print"/>
          <a:srcRect/>
          <a:stretch>
            <a:fillRect/>
          </a:stretch>
        </p:blipFill>
        <p:spPr bwMode="auto">
          <a:xfrm>
            <a:off x="6858000" y="4191000"/>
            <a:ext cx="2057400" cy="1202076"/>
          </a:xfrm>
          <a:prstGeom prst="rect">
            <a:avLst/>
          </a:prstGeom>
          <a:noFill/>
          <a:ln w="9525">
            <a:noFill/>
            <a:miter lim="800000"/>
            <a:headEnd/>
            <a:tailEnd/>
          </a:ln>
        </p:spPr>
      </p:pic>
      <p:pic>
        <p:nvPicPr>
          <p:cNvPr id="1034" name="Picture 10"/>
          <p:cNvPicPr>
            <a:picLocks noChangeAspect="1" noChangeArrowheads="1"/>
          </p:cNvPicPr>
          <p:nvPr/>
        </p:nvPicPr>
        <p:blipFill>
          <a:blip r:embed="rId9" cstate="print"/>
          <a:srcRect/>
          <a:stretch>
            <a:fillRect/>
          </a:stretch>
        </p:blipFill>
        <p:spPr bwMode="auto">
          <a:xfrm>
            <a:off x="6858000" y="5486400"/>
            <a:ext cx="2057400" cy="1033670"/>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ox(in)">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box(in)">
                                      <p:cBhvr>
                                        <p:cTn id="12" dur="500"/>
                                        <p:tgtEl>
                                          <p:spTgt spid="10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wipe(left)">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33"/>
                                        </p:tgtEl>
                                        <p:attrNameLst>
                                          <p:attrName>style.visibility</p:attrName>
                                        </p:attrNameLst>
                                      </p:cBhvr>
                                      <p:to>
                                        <p:strVal val="visible"/>
                                      </p:to>
                                    </p:set>
                                    <p:animEffect transition="in" filter="wipe(left)">
                                      <p:cBhvr>
                                        <p:cTn id="22" dur="500"/>
                                        <p:tgtEl>
                                          <p:spTgt spid="10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29"/>
                                        </p:tgtEl>
                                        <p:attrNameLst>
                                          <p:attrName>style.visibility</p:attrName>
                                        </p:attrNameLst>
                                      </p:cBhvr>
                                      <p:to>
                                        <p:strVal val="visible"/>
                                      </p:to>
                                    </p:set>
                                    <p:animEffect transition="in" filter="wipe(left)">
                                      <p:cBhvr>
                                        <p:cTn id="27" dur="500"/>
                                        <p:tgtEl>
                                          <p:spTgt spid="10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34"/>
                                        </p:tgtEl>
                                        <p:attrNameLst>
                                          <p:attrName>style.visibility</p:attrName>
                                        </p:attrNameLst>
                                      </p:cBhvr>
                                      <p:to>
                                        <p:strVal val="visible"/>
                                      </p:to>
                                    </p:set>
                                    <p:animEffect transition="in" filter="wipe(left)">
                                      <p:cBhvr>
                                        <p:cTn id="32"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số mặc nhiên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Ví dụ 2</a:t>
            </a:r>
            <a:r>
              <a:rPr lang="vi-VN" sz="2800" smtClean="0">
                <a:solidFill>
                  <a:srgbClr val="0000FF"/>
                </a:solidFill>
                <a:latin typeface="Arial" pitchFamily="34" charset="0"/>
                <a:cs typeface="Arial" pitchFamily="34" charset="0"/>
              </a:rPr>
              <a:t>:</a:t>
            </a:r>
            <a:endParaRPr lang="en-US" sz="28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pic>
        <p:nvPicPr>
          <p:cNvPr id="2050" name="Picture 2"/>
          <p:cNvPicPr>
            <a:picLocks noChangeAspect="1" noChangeArrowheads="1"/>
          </p:cNvPicPr>
          <p:nvPr/>
        </p:nvPicPr>
        <p:blipFill>
          <a:blip r:embed="rId3" cstate="print"/>
          <a:srcRect/>
          <a:stretch>
            <a:fillRect/>
          </a:stretch>
        </p:blipFill>
        <p:spPr bwMode="auto">
          <a:xfrm>
            <a:off x="838199" y="2057400"/>
            <a:ext cx="8119153" cy="4419600"/>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Phong cách lập trình</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dirty="0" err="1" smtClean="0">
                <a:solidFill>
                  <a:srgbClr val="0000FF"/>
                </a:solidFill>
                <a:latin typeface="Arial" pitchFamily="34" charset="0"/>
                <a:cs typeface="Arial" pitchFamily="34" charset="0"/>
              </a:rPr>
              <a:t>Những</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lưu</a:t>
            </a:r>
            <a:r>
              <a:rPr lang="en-US" dirty="0" smtClean="0">
                <a:solidFill>
                  <a:srgbClr val="0000FF"/>
                </a:solidFill>
                <a:latin typeface="Arial" pitchFamily="34" charset="0"/>
                <a:cs typeface="Arial" pitchFamily="34" charset="0"/>
              </a:rPr>
              <a:t> ý </a:t>
            </a:r>
            <a:r>
              <a:rPr lang="en-US" dirty="0" err="1" smtClean="0">
                <a:solidFill>
                  <a:srgbClr val="0000FF"/>
                </a:solidFill>
                <a:latin typeface="Arial" pitchFamily="34" charset="0"/>
                <a:cs typeface="Arial" pitchFamily="34" charset="0"/>
              </a:rPr>
              <a:t>về</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phong</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cách</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lập</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trình</a:t>
            </a:r>
            <a:r>
              <a:rPr lang="vi-VN" dirty="0" smtClean="0">
                <a:solidFill>
                  <a:srgbClr val="0000FF"/>
                </a:solidFill>
                <a:latin typeface="Arial" pitchFamily="34" charset="0"/>
                <a:cs typeface="Arial" pitchFamily="34" charset="0"/>
              </a:rPr>
              <a:t>:</a:t>
            </a:r>
            <a:endParaRPr lang="en-US" dirty="0" smtClean="0">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dirty="0" smtClean="0">
                <a:latin typeface="Arial" pitchFamily="34" charset="0"/>
                <a:cs typeface="Arial" pitchFamily="34" charset="0"/>
              </a:rPr>
              <a:t>Đặt tên</a:t>
            </a:r>
            <a:r>
              <a:rPr lang="en-US" dirty="0" smtClean="0">
                <a:latin typeface="Arial" pitchFamily="34" charset="0"/>
                <a:cs typeface="Arial" pitchFamily="34" charset="0"/>
              </a:rPr>
              <a:t> (</a:t>
            </a:r>
            <a:r>
              <a:rPr lang="en-US" dirty="0" err="1" smtClean="0">
                <a:latin typeface="Arial" pitchFamily="34" charset="0"/>
                <a:cs typeface="Arial" pitchFamily="34" charset="0"/>
              </a:rPr>
              <a:t>biến</a:t>
            </a:r>
            <a:r>
              <a:rPr lang="en-US" dirty="0" smtClean="0">
                <a:latin typeface="Arial" pitchFamily="34" charset="0"/>
                <a:cs typeface="Arial" pitchFamily="34" charset="0"/>
              </a:rPr>
              <a:t>, </a:t>
            </a:r>
            <a:r>
              <a:rPr lang="en-US" dirty="0" err="1" smtClean="0">
                <a:latin typeface="Arial" pitchFamily="34" charset="0"/>
                <a:cs typeface="Arial" pitchFamily="34" charset="0"/>
              </a:rPr>
              <a:t>hàm</a:t>
            </a:r>
            <a:r>
              <a:rPr lang="en-US" dirty="0" smtClean="0">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dirty="0" smtClean="0">
                <a:latin typeface="Arial" pitchFamily="34" charset="0"/>
                <a:cs typeface="Arial" pitchFamily="34" charset="0"/>
              </a:rPr>
              <a:t>Tab</a:t>
            </a:r>
            <a:endParaRPr lang="en-US" dirty="0" smtClean="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dirty="0" smtClean="0">
                <a:latin typeface="Arial" pitchFamily="34" charset="0"/>
                <a:cs typeface="Arial" pitchFamily="34" charset="0"/>
              </a:rPr>
              <a:t>Khai báo prototype trước main()</a:t>
            </a:r>
            <a:endParaRPr lang="en-US" dirty="0" smtClean="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dirty="0" smtClean="0">
                <a:latin typeface="Arial" pitchFamily="34" charset="0"/>
                <a:cs typeface="Arial" pitchFamily="34" charset="0"/>
              </a:rPr>
              <a:t>{}</a:t>
            </a:r>
            <a:endParaRPr lang="en-US" dirty="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dirty="0"/>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dirty="0"/>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số mặc nhiên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Mục đích</a:t>
            </a:r>
            <a:r>
              <a:rPr lang="vi-VN" sz="2800" smtClean="0">
                <a:solidFill>
                  <a:srgbClr val="0000FF"/>
                </a:solidFill>
                <a:latin typeface="Arial" pitchFamily="34" charset="0"/>
                <a:cs typeface="Arial" pitchFamily="34" charset="0"/>
              </a:rPr>
              <a:t>:</a:t>
            </a:r>
            <a:endParaRPr lang="en-US" sz="2800" smtClean="0">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z="2400" smtClean="0">
                <a:latin typeface="Arial" pitchFamily="34" charset="0"/>
                <a:cs typeface="Arial" pitchFamily="34" charset="0"/>
              </a:rPr>
              <a:t>Gán các giá trị mặc nhiên cho các tham số của hàm.</a:t>
            </a:r>
            <a:endParaRPr lang="en-US" sz="240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Khai báo tham số mặc nhiên</a:t>
            </a:r>
            <a:r>
              <a:rPr lang="vi-VN" sz="2800" smtClean="0">
                <a:solidFill>
                  <a:srgbClr val="0000FF"/>
                </a:solidFill>
                <a:latin typeface="Arial" pitchFamily="34" charset="0"/>
                <a:cs typeface="Arial" pitchFamily="34" charset="0"/>
              </a:rPr>
              <a:t>:</a:t>
            </a:r>
            <a:endParaRPr lang="en-US" sz="2800" smtClean="0">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z="2400" smtClean="0">
                <a:latin typeface="Arial" pitchFamily="34" charset="0"/>
                <a:cs typeface="Arial" pitchFamily="34" charset="0"/>
              </a:rPr>
              <a:t>Tất cả các tham số mặc nhiên đều phải để ở cuối hàm.</a:t>
            </a:r>
          </a:p>
          <a:p>
            <a:pPr lvl="1" algn="just">
              <a:lnSpc>
                <a:spcPct val="130000"/>
              </a:lnSpc>
              <a:spcBef>
                <a:spcPts val="300"/>
              </a:spcBef>
              <a:spcAft>
                <a:spcPts val="300"/>
              </a:spcAft>
              <a:buFont typeface="Wingdings" pitchFamily="2" charset="2"/>
              <a:buChar char="§"/>
            </a:pPr>
            <a:r>
              <a:rPr lang="en-US" sz="2400" smtClean="0">
                <a:solidFill>
                  <a:schemeClr val="tx1">
                    <a:lumMod val="95000"/>
                    <a:lumOff val="5000"/>
                  </a:schemeClr>
                </a:solidFill>
                <a:latin typeface="Arial" pitchFamily="34" charset="0"/>
                <a:cs typeface="Arial" pitchFamily="34" charset="0"/>
              </a:rPr>
              <a:t>Chỉ cần đưa vào khai báo, không cần trong định nghĩa.</a:t>
            </a:r>
          </a:p>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Gọi hàm có tham số mặc nhiên</a:t>
            </a:r>
            <a:r>
              <a:rPr lang="vi-VN" sz="2800" smtClean="0">
                <a:solidFill>
                  <a:srgbClr val="0000FF"/>
                </a:solidFill>
                <a:latin typeface="Arial" pitchFamily="34" charset="0"/>
                <a:cs typeface="Arial" pitchFamily="34" charset="0"/>
              </a:rPr>
              <a:t>:</a:t>
            </a:r>
            <a:endParaRPr lang="en-US" sz="2800" smtClean="0">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z="2400" smtClean="0">
                <a:latin typeface="Arial" pitchFamily="34" charset="0"/>
                <a:cs typeface="Arial" pitchFamily="34" charset="0"/>
              </a:rPr>
              <a:t>Nếu cung cấp đủ tham số </a:t>
            </a:r>
            <a:r>
              <a:rPr lang="en-US" sz="2400" smtClean="0">
                <a:latin typeface="Arial" pitchFamily="34" charset="0"/>
                <a:cs typeface="Arial" pitchFamily="34" charset="0"/>
                <a:sym typeface="Wingdings" pitchFamily="2" charset="2"/>
              </a:rPr>
              <a:t>dùng tham số truyền vào.</a:t>
            </a:r>
          </a:p>
          <a:p>
            <a:pPr lvl="1" algn="just">
              <a:lnSpc>
                <a:spcPct val="130000"/>
              </a:lnSpc>
              <a:spcBef>
                <a:spcPts val="300"/>
              </a:spcBef>
              <a:spcAft>
                <a:spcPts val="300"/>
              </a:spcAft>
              <a:buFont typeface="Wingdings" pitchFamily="2" charset="2"/>
              <a:buChar char="§"/>
            </a:pPr>
            <a:r>
              <a:rPr lang="en-US" sz="2400" smtClean="0">
                <a:solidFill>
                  <a:schemeClr val="tx1">
                    <a:lumMod val="95000"/>
                    <a:lumOff val="5000"/>
                  </a:schemeClr>
                </a:solidFill>
                <a:latin typeface="Arial" pitchFamily="34" charset="0"/>
                <a:cs typeface="Arial" pitchFamily="34" charset="0"/>
                <a:sym typeface="Wingdings" pitchFamily="2" charset="2"/>
              </a:rPr>
              <a:t>Nếu không đủ tham số dùng tham số mặc nhiên.</a:t>
            </a:r>
            <a:endParaRPr lang="en-US"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Tái định nghĩa hàm</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Funtions overloading</a:t>
            </a:r>
          </a:p>
          <a:p>
            <a:pPr algn="just">
              <a:lnSpc>
                <a:spcPct val="130000"/>
              </a:lnSpc>
              <a:spcBef>
                <a:spcPts val="300"/>
              </a:spcBef>
              <a:spcAft>
                <a:spcPts val="300"/>
              </a:spcAft>
              <a:buFont typeface="Wingdings" pitchFamily="2" charset="2"/>
              <a:buChar char="v"/>
            </a:pP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C++ cho phép </a:t>
            </a:r>
            <a:r>
              <a:rPr lang="en-US" smtClean="0">
                <a:solidFill>
                  <a:srgbClr val="FF3300"/>
                </a:solidFill>
                <a:latin typeface="Arial" pitchFamily="34" charset="0"/>
                <a:cs typeface="Arial" pitchFamily="34" charset="0"/>
              </a:rPr>
              <a:t>định nghĩa các hàm trùng tên.</a:t>
            </a:r>
          </a:p>
          <a:p>
            <a:pPr algn="just">
              <a:lnSpc>
                <a:spcPct val="130000"/>
              </a:lnSpc>
              <a:spcBef>
                <a:spcPts val="300"/>
              </a:spcBef>
              <a:spcAft>
                <a:spcPts val="300"/>
              </a:spcAft>
              <a:buFont typeface="Wingdings" pitchFamily="2" charset="2"/>
              <a:buChar char="v"/>
            </a:pPr>
            <a:endParaRPr lang="en-US"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grpSp>
        <p:nvGrpSpPr>
          <p:cNvPr id="7" name="Group 3"/>
          <p:cNvGrpSpPr>
            <a:grpSpLocks/>
          </p:cNvGrpSpPr>
          <p:nvPr/>
        </p:nvGrpSpPr>
        <p:grpSpPr bwMode="auto">
          <a:xfrm>
            <a:off x="838362" y="2409498"/>
            <a:ext cx="8000838" cy="1600200"/>
            <a:chOff x="288" y="1296"/>
            <a:chExt cx="5087" cy="768"/>
          </a:xfrm>
        </p:grpSpPr>
        <p:sp>
          <p:nvSpPr>
            <p:cNvPr id="8" name="Rectangle 4"/>
            <p:cNvSpPr>
              <a:spLocks noChangeArrowheads="1"/>
            </p:cNvSpPr>
            <p:nvPr/>
          </p:nvSpPr>
          <p:spPr bwMode="auto">
            <a:xfrm>
              <a:off x="288" y="1296"/>
              <a:ext cx="2256" cy="768"/>
            </a:xfrm>
            <a:prstGeom prst="rect">
              <a:avLst/>
            </a:prstGeom>
            <a:solidFill>
              <a:schemeClr val="accent3">
                <a:lumMod val="85000"/>
              </a:schemeClr>
            </a:solidFill>
            <a:ln w="9525">
              <a:solidFill>
                <a:srgbClr val="CC483E"/>
              </a:solidFill>
              <a:miter lim="800000"/>
              <a:headEnd/>
              <a:tailEnd/>
            </a:ln>
          </p:spPr>
          <p:txBody>
            <a:bodyPr/>
            <a:lstStyle/>
            <a:p>
              <a:pPr marL="342900" indent="-342900">
                <a:lnSpc>
                  <a:spcPct val="150000"/>
                </a:lnSpc>
                <a:spcBef>
                  <a:spcPct val="20000"/>
                </a:spcBef>
              </a:pPr>
              <a:r>
                <a:rPr lang="en-US" sz="2000" err="1">
                  <a:latin typeface="Courier New" pitchFamily="49" charset="0"/>
                </a:rPr>
                <a:t>int</a:t>
              </a:r>
              <a:r>
                <a:rPr lang="en-US" sz="2000">
                  <a:latin typeface="Courier New" pitchFamily="49" charset="0"/>
                </a:rPr>
                <a:t> abs(</a:t>
              </a:r>
              <a:r>
                <a:rPr lang="en-US" sz="2000" err="1">
                  <a:latin typeface="Courier New" pitchFamily="49" charset="0"/>
                </a:rPr>
                <a:t>int</a:t>
              </a:r>
              <a:r>
                <a:rPr lang="en-US" sz="2000">
                  <a:latin typeface="Courier New" pitchFamily="49" charset="0"/>
                </a:rPr>
                <a:t> </a:t>
              </a:r>
              <a:r>
                <a:rPr lang="en-US" sz="2000" err="1">
                  <a:latin typeface="Courier New" pitchFamily="49" charset="0"/>
                </a:rPr>
                <a:t>i</a:t>
              </a:r>
              <a:r>
                <a:rPr lang="en-US" sz="2000">
                  <a:latin typeface="Courier New" pitchFamily="49" charset="0"/>
                </a:rPr>
                <a:t>);</a:t>
              </a:r>
            </a:p>
            <a:p>
              <a:pPr marL="342900" indent="-342900">
                <a:lnSpc>
                  <a:spcPct val="150000"/>
                </a:lnSpc>
                <a:spcBef>
                  <a:spcPct val="20000"/>
                </a:spcBef>
              </a:pPr>
              <a:r>
                <a:rPr lang="en-US" sz="2000">
                  <a:latin typeface="Courier New" pitchFamily="49" charset="0"/>
                </a:rPr>
                <a:t>long labs(long l);</a:t>
              </a:r>
            </a:p>
            <a:p>
              <a:pPr marL="342900" indent="-342900">
                <a:lnSpc>
                  <a:spcPct val="150000"/>
                </a:lnSpc>
                <a:spcBef>
                  <a:spcPct val="20000"/>
                </a:spcBef>
              </a:pPr>
              <a:r>
                <a:rPr lang="en-US" sz="2000">
                  <a:latin typeface="Courier New" pitchFamily="49" charset="0"/>
                </a:rPr>
                <a:t>double </a:t>
              </a:r>
              <a:r>
                <a:rPr lang="en-US" sz="2000" err="1">
                  <a:latin typeface="Courier New" pitchFamily="49" charset="0"/>
                </a:rPr>
                <a:t>fabs</a:t>
              </a:r>
              <a:r>
                <a:rPr lang="en-US" sz="2000">
                  <a:latin typeface="Courier New" pitchFamily="49" charset="0"/>
                </a:rPr>
                <a:t>(double d);</a:t>
              </a:r>
            </a:p>
          </p:txBody>
        </p:sp>
        <p:sp>
          <p:nvSpPr>
            <p:cNvPr id="9" name="Rectangle 5"/>
            <p:cNvSpPr>
              <a:spLocks noChangeArrowheads="1"/>
            </p:cNvSpPr>
            <p:nvPr/>
          </p:nvSpPr>
          <p:spPr bwMode="auto">
            <a:xfrm>
              <a:off x="3216" y="1296"/>
              <a:ext cx="2159" cy="768"/>
            </a:xfrm>
            <a:prstGeom prst="rect">
              <a:avLst/>
            </a:prstGeom>
            <a:solidFill>
              <a:schemeClr val="accent3">
                <a:lumMod val="85000"/>
              </a:schemeClr>
            </a:solidFill>
            <a:ln w="9525">
              <a:solidFill>
                <a:srgbClr val="CC483E"/>
              </a:solidFill>
              <a:miter lim="800000"/>
              <a:headEnd/>
              <a:tailEnd/>
            </a:ln>
          </p:spPr>
          <p:txBody>
            <a:bodyPr/>
            <a:lstStyle/>
            <a:p>
              <a:pPr marL="342900" indent="-342900">
                <a:lnSpc>
                  <a:spcPct val="150000"/>
                </a:lnSpc>
                <a:spcBef>
                  <a:spcPct val="20000"/>
                </a:spcBef>
              </a:pPr>
              <a:r>
                <a:rPr lang="en-US" sz="2000" err="1">
                  <a:latin typeface="Courier New" pitchFamily="49" charset="0"/>
                </a:rPr>
                <a:t>int</a:t>
              </a:r>
              <a:r>
                <a:rPr lang="en-US" sz="2000">
                  <a:latin typeface="Courier New" pitchFamily="49" charset="0"/>
                </a:rPr>
                <a:t> abs(</a:t>
              </a:r>
              <a:r>
                <a:rPr lang="en-US" sz="2000" err="1">
                  <a:latin typeface="Courier New" pitchFamily="49" charset="0"/>
                </a:rPr>
                <a:t>int</a:t>
              </a:r>
              <a:r>
                <a:rPr lang="en-US" sz="2000">
                  <a:latin typeface="Courier New" pitchFamily="49" charset="0"/>
                </a:rPr>
                <a:t> </a:t>
              </a:r>
              <a:r>
                <a:rPr lang="en-US" sz="2000" err="1">
                  <a:latin typeface="Courier New" pitchFamily="49" charset="0"/>
                </a:rPr>
                <a:t>i</a:t>
              </a:r>
              <a:r>
                <a:rPr lang="en-US" sz="2000">
                  <a:latin typeface="Courier New" pitchFamily="49" charset="0"/>
                </a:rPr>
                <a:t>);</a:t>
              </a:r>
            </a:p>
            <a:p>
              <a:pPr marL="342900" indent="-342900">
                <a:lnSpc>
                  <a:spcPct val="150000"/>
                </a:lnSpc>
                <a:spcBef>
                  <a:spcPct val="20000"/>
                </a:spcBef>
              </a:pPr>
              <a:r>
                <a:rPr lang="en-US" sz="2000">
                  <a:latin typeface="Courier New" pitchFamily="49" charset="0"/>
                </a:rPr>
                <a:t>long abs(long l);</a:t>
              </a:r>
            </a:p>
            <a:p>
              <a:pPr marL="342900" indent="-342900">
                <a:lnSpc>
                  <a:spcPct val="150000"/>
                </a:lnSpc>
                <a:spcBef>
                  <a:spcPct val="20000"/>
                </a:spcBef>
              </a:pPr>
              <a:r>
                <a:rPr lang="en-US" sz="2000">
                  <a:latin typeface="Courier New" pitchFamily="49" charset="0"/>
                </a:rPr>
                <a:t>double abs(double d);</a:t>
              </a:r>
            </a:p>
          </p:txBody>
        </p:sp>
        <p:sp>
          <p:nvSpPr>
            <p:cNvPr id="10" name="AutoShape 6"/>
            <p:cNvSpPr>
              <a:spLocks noChangeArrowheads="1"/>
            </p:cNvSpPr>
            <p:nvPr/>
          </p:nvSpPr>
          <p:spPr bwMode="auto">
            <a:xfrm>
              <a:off x="2640" y="1488"/>
              <a:ext cx="480" cy="384"/>
            </a:xfrm>
            <a:prstGeom prst="rightArrow">
              <a:avLst>
                <a:gd name="adj1" fmla="val 50000"/>
                <a:gd name="adj2" fmla="val 31250"/>
              </a:avLst>
            </a:prstGeom>
            <a:noFill/>
            <a:ln w="9525">
              <a:solidFill>
                <a:srgbClr val="CC483E"/>
              </a:solidFill>
              <a:miter lim="800000"/>
              <a:headEnd/>
              <a:tailEnd/>
            </a:ln>
            <a:effectLst/>
          </p:spPr>
          <p:txBody>
            <a:bodyPr wrap="none" anchor="ctr"/>
            <a:lstStyle/>
            <a:p>
              <a:pPr algn="ctr"/>
              <a:endParaRPr lang="vi-VN">
                <a:solidFill>
                  <a:srgbClr val="CC483E"/>
                </a:solidFill>
              </a:endParaRPr>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Tái định nghĩa hàm</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Qui tắc tái định nghĩa</a:t>
            </a:r>
            <a:r>
              <a:rPr lang="vi-VN" smtClean="0">
                <a:solidFill>
                  <a:srgbClr val="0000FF"/>
                </a:solidFill>
                <a:latin typeface="Arial" pitchFamily="34" charset="0"/>
                <a:cs typeface="Arial" pitchFamily="34" charset="0"/>
              </a:rPr>
              <a:t>:</a:t>
            </a:r>
            <a:endParaRPr lang="en-US" smtClean="0">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Các hàm </a:t>
            </a:r>
            <a:r>
              <a:rPr lang="en-US" smtClean="0">
                <a:solidFill>
                  <a:srgbClr val="FF3300"/>
                </a:solidFill>
                <a:latin typeface="Arial" pitchFamily="34" charset="0"/>
                <a:cs typeface="Arial" pitchFamily="34" charset="0"/>
              </a:rPr>
              <a:t>trùng tên </a:t>
            </a:r>
            <a:r>
              <a:rPr lang="en-US" smtClean="0">
                <a:latin typeface="Arial" pitchFamily="34" charset="0"/>
                <a:cs typeface="Arial" pitchFamily="34" charset="0"/>
              </a:rPr>
              <a:t>phải </a:t>
            </a:r>
            <a:r>
              <a:rPr lang="en-US" smtClean="0">
                <a:solidFill>
                  <a:srgbClr val="FF3300"/>
                </a:solidFill>
                <a:latin typeface="Arial" pitchFamily="34" charset="0"/>
                <a:cs typeface="Arial" pitchFamily="34" charset="0"/>
              </a:rPr>
              <a:t>khác</a:t>
            </a:r>
            <a:r>
              <a:rPr lang="en-US" smtClean="0">
                <a:latin typeface="Arial" pitchFamily="34" charset="0"/>
                <a:cs typeface="Arial" pitchFamily="34" charset="0"/>
              </a:rPr>
              <a:t> nhau về </a:t>
            </a:r>
            <a:r>
              <a:rPr lang="en-US" smtClean="0">
                <a:solidFill>
                  <a:srgbClr val="FF3300"/>
                </a:solidFill>
                <a:latin typeface="Arial" pitchFamily="34" charset="0"/>
                <a:cs typeface="Arial" pitchFamily="34" charset="0"/>
              </a:rPr>
              <a:t>tham số</a:t>
            </a:r>
            <a:r>
              <a:rPr lang="en-US" smtClean="0">
                <a:latin typeface="Arial" pitchFamily="34" charset="0"/>
                <a:cs typeface="Arial" pitchFamily="34" charset="0"/>
              </a:rPr>
              <a:t>: Số lượng, thứ tự, kiểu</a:t>
            </a:r>
          </a:p>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Qui tắc gọi hàm?</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Tìm hàm có kiểu tham số phù hợp</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Dùng phép ép kiểu tự động</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Tìm hàm gần đúng (phù hợp) nhất</a:t>
            </a:r>
            <a:endParaRPr lang="en-US"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Tái định nghĩa hàm</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Ví dụ 1</a:t>
            </a:r>
            <a:r>
              <a:rPr lang="vi-VN" smtClean="0">
                <a:solidFill>
                  <a:srgbClr val="0000FF"/>
                </a:solidFill>
                <a:latin typeface="Arial" pitchFamily="34" charset="0"/>
                <a:cs typeface="Arial" pitchFamily="34" charset="0"/>
              </a:rPr>
              <a:t>:</a:t>
            </a:r>
            <a:endParaRPr lang="en-US"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pic>
        <p:nvPicPr>
          <p:cNvPr id="3074" name="Picture 2"/>
          <p:cNvPicPr>
            <a:picLocks noChangeAspect="1" noChangeArrowheads="1"/>
          </p:cNvPicPr>
          <p:nvPr/>
        </p:nvPicPr>
        <p:blipFill>
          <a:blip r:embed="rId3" cstate="print"/>
          <a:srcRect/>
          <a:stretch>
            <a:fillRect/>
          </a:stretch>
        </p:blipFill>
        <p:spPr bwMode="auto">
          <a:xfrm>
            <a:off x="990600" y="2057400"/>
            <a:ext cx="7696200" cy="4424443"/>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Tái định nghĩa hàm</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Ví dụ 2</a:t>
            </a:r>
            <a:r>
              <a:rPr lang="vi-VN" smtClean="0">
                <a:solidFill>
                  <a:srgbClr val="0000FF"/>
                </a:solidFill>
                <a:latin typeface="Arial" pitchFamily="34" charset="0"/>
                <a:cs typeface="Arial" pitchFamily="34" charset="0"/>
              </a:rPr>
              <a:t>:</a:t>
            </a:r>
            <a:endParaRPr lang="en-US"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pic>
        <p:nvPicPr>
          <p:cNvPr id="4098" name="Picture 2"/>
          <p:cNvPicPr>
            <a:picLocks noChangeAspect="1" noChangeArrowheads="1"/>
          </p:cNvPicPr>
          <p:nvPr/>
        </p:nvPicPr>
        <p:blipFill>
          <a:blip r:embed="rId3" cstate="print"/>
          <a:srcRect/>
          <a:stretch>
            <a:fillRect/>
          </a:stretch>
        </p:blipFill>
        <p:spPr bwMode="auto">
          <a:xfrm>
            <a:off x="990600" y="2057400"/>
            <a:ext cx="7620000" cy="4465555"/>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Toán tử quản lý bộ nhớ động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Toán tử cấp phát bộ nhớ động </a:t>
            </a:r>
            <a:r>
              <a:rPr lang="vi-VN" sz="2800" smtClean="0">
                <a:solidFill>
                  <a:srgbClr val="0000FF"/>
                </a:solidFill>
                <a:latin typeface="Arial" pitchFamily="34" charset="0"/>
                <a:cs typeface="Arial" pitchFamily="34" charset="0"/>
              </a:rPr>
              <a:t>new</a:t>
            </a:r>
          </a:p>
          <a:p>
            <a:pPr algn="just">
              <a:lnSpc>
                <a:spcPct val="130000"/>
              </a:lnSpc>
              <a:spcBef>
                <a:spcPts val="300"/>
              </a:spcBef>
              <a:spcAft>
                <a:spcPts val="300"/>
              </a:spcAft>
              <a:buNone/>
            </a:pPr>
            <a:r>
              <a:rPr lang="en-US" sz="2800" smtClean="0">
                <a:solidFill>
                  <a:schemeClr val="tx1">
                    <a:lumMod val="95000"/>
                    <a:lumOff val="5000"/>
                  </a:schemeClr>
                </a:solidFill>
                <a:latin typeface="Arial" pitchFamily="34" charset="0"/>
                <a:cs typeface="Arial" pitchFamily="34" charset="0"/>
              </a:rPr>
              <a:t>	</a:t>
            </a:r>
            <a:r>
              <a:rPr lang="vi-VN" sz="2800" smtClean="0">
                <a:solidFill>
                  <a:srgbClr val="0000FF"/>
                </a:solidFill>
                <a:latin typeface="Arial" pitchFamily="34" charset="0"/>
                <a:cs typeface="Arial" pitchFamily="34" charset="0"/>
              </a:rPr>
              <a:t>int</a:t>
            </a:r>
            <a:r>
              <a:rPr lang="vi-VN" sz="2800" smtClean="0">
                <a:solidFill>
                  <a:schemeClr val="tx1">
                    <a:lumMod val="95000"/>
                    <a:lumOff val="5000"/>
                  </a:schemeClr>
                </a:solidFill>
                <a:latin typeface="Arial" pitchFamily="34" charset="0"/>
                <a:cs typeface="Arial" pitchFamily="34" charset="0"/>
              </a:rPr>
              <a:t> *x;</a:t>
            </a:r>
          </a:p>
          <a:p>
            <a:pPr algn="just">
              <a:lnSpc>
                <a:spcPct val="130000"/>
              </a:lnSpc>
              <a:spcBef>
                <a:spcPts val="300"/>
              </a:spcBef>
              <a:spcAft>
                <a:spcPts val="300"/>
              </a:spcAft>
              <a:buNone/>
            </a:pPr>
            <a:r>
              <a:rPr lang="en-US" sz="2800" smtClean="0">
                <a:solidFill>
                  <a:schemeClr val="tx1">
                    <a:lumMod val="95000"/>
                    <a:lumOff val="5000"/>
                  </a:schemeClr>
                </a:solidFill>
                <a:latin typeface="Arial" pitchFamily="34" charset="0"/>
                <a:cs typeface="Arial" pitchFamily="34" charset="0"/>
              </a:rPr>
              <a:t>	</a:t>
            </a:r>
            <a:r>
              <a:rPr lang="vi-VN" sz="2800" smtClean="0">
                <a:solidFill>
                  <a:schemeClr val="tx1">
                    <a:lumMod val="95000"/>
                    <a:lumOff val="5000"/>
                  </a:schemeClr>
                </a:solidFill>
                <a:latin typeface="Arial" pitchFamily="34" charset="0"/>
                <a:cs typeface="Arial" pitchFamily="34" charset="0"/>
              </a:rPr>
              <a:t>x = </a:t>
            </a:r>
            <a:r>
              <a:rPr lang="vi-VN" sz="2800" smtClean="0">
                <a:solidFill>
                  <a:srgbClr val="0000FF"/>
                </a:solidFill>
                <a:latin typeface="Arial" pitchFamily="34" charset="0"/>
                <a:cs typeface="Arial" pitchFamily="34" charset="0"/>
              </a:rPr>
              <a:t>new</a:t>
            </a:r>
            <a:r>
              <a:rPr lang="vi-VN" sz="2800" smtClean="0">
                <a:solidFill>
                  <a:schemeClr val="tx1">
                    <a:lumMod val="95000"/>
                    <a:lumOff val="5000"/>
                  </a:schemeClr>
                </a:solidFill>
                <a:latin typeface="Arial" pitchFamily="34" charset="0"/>
                <a:cs typeface="Arial" pitchFamily="34" charset="0"/>
              </a:rPr>
              <a:t> </a:t>
            </a:r>
            <a:r>
              <a:rPr lang="vi-VN" sz="2800" smtClean="0">
                <a:solidFill>
                  <a:srgbClr val="0000FF"/>
                </a:solidFill>
                <a:latin typeface="Arial" pitchFamily="34" charset="0"/>
                <a:cs typeface="Arial" pitchFamily="34" charset="0"/>
              </a:rPr>
              <a:t>int</a:t>
            </a:r>
            <a:r>
              <a:rPr lang="vi-VN" sz="2800" smtClean="0">
                <a:solidFill>
                  <a:schemeClr val="tx1">
                    <a:lumMod val="95000"/>
                    <a:lumOff val="5000"/>
                  </a:schemeClr>
                </a:solidFill>
                <a:latin typeface="Arial" pitchFamily="34" charset="0"/>
                <a:cs typeface="Arial" pitchFamily="34" charset="0"/>
              </a:rPr>
              <a:t>; 		</a:t>
            </a:r>
            <a:r>
              <a:rPr lang="vi-VN" sz="2800" smtClean="0">
                <a:solidFill>
                  <a:srgbClr val="006600"/>
                </a:solidFill>
                <a:latin typeface="Arial" pitchFamily="34" charset="0"/>
                <a:cs typeface="Arial" pitchFamily="34" charset="0"/>
              </a:rPr>
              <a:t>//x = (int*)malloc(sizeof(int));</a:t>
            </a:r>
          </a:p>
          <a:p>
            <a:pPr algn="just">
              <a:lnSpc>
                <a:spcPct val="130000"/>
              </a:lnSpc>
              <a:spcBef>
                <a:spcPts val="300"/>
              </a:spcBef>
              <a:spcAft>
                <a:spcPts val="300"/>
              </a:spcAft>
              <a:buNone/>
            </a:pPr>
            <a:r>
              <a:rPr lang="en-US" sz="2800" smtClean="0">
                <a:solidFill>
                  <a:schemeClr val="tx1">
                    <a:lumMod val="95000"/>
                    <a:lumOff val="5000"/>
                  </a:schemeClr>
                </a:solidFill>
                <a:latin typeface="Arial" pitchFamily="34" charset="0"/>
                <a:cs typeface="Arial" pitchFamily="34" charset="0"/>
              </a:rPr>
              <a:t>	</a:t>
            </a:r>
            <a:r>
              <a:rPr lang="vi-VN" sz="2800" smtClean="0">
                <a:solidFill>
                  <a:srgbClr val="0000FF"/>
                </a:solidFill>
                <a:latin typeface="Arial" pitchFamily="34" charset="0"/>
                <a:cs typeface="Arial" pitchFamily="34" charset="0"/>
              </a:rPr>
              <a:t>char</a:t>
            </a:r>
            <a:r>
              <a:rPr lang="vi-VN" sz="2800" smtClean="0">
                <a:solidFill>
                  <a:schemeClr val="tx1">
                    <a:lumMod val="95000"/>
                    <a:lumOff val="5000"/>
                  </a:schemeClr>
                </a:solidFill>
                <a:latin typeface="Arial" pitchFamily="34" charset="0"/>
                <a:cs typeface="Arial" pitchFamily="34" charset="0"/>
              </a:rPr>
              <a:t> *y;</a:t>
            </a:r>
          </a:p>
          <a:p>
            <a:pPr algn="just">
              <a:lnSpc>
                <a:spcPct val="130000"/>
              </a:lnSpc>
              <a:spcBef>
                <a:spcPts val="300"/>
              </a:spcBef>
              <a:spcAft>
                <a:spcPts val="300"/>
              </a:spcAft>
              <a:buNone/>
            </a:pPr>
            <a:r>
              <a:rPr lang="en-US" sz="2800" smtClean="0">
                <a:solidFill>
                  <a:schemeClr val="tx1">
                    <a:lumMod val="95000"/>
                    <a:lumOff val="5000"/>
                  </a:schemeClr>
                </a:solidFill>
                <a:latin typeface="Arial" pitchFamily="34" charset="0"/>
                <a:cs typeface="Arial" pitchFamily="34" charset="0"/>
              </a:rPr>
              <a:t>	</a:t>
            </a:r>
            <a:r>
              <a:rPr lang="vi-VN" sz="2800" smtClean="0">
                <a:solidFill>
                  <a:schemeClr val="tx1">
                    <a:lumMod val="95000"/>
                    <a:lumOff val="5000"/>
                  </a:schemeClr>
                </a:solidFill>
                <a:latin typeface="Arial" pitchFamily="34" charset="0"/>
                <a:cs typeface="Arial" pitchFamily="34" charset="0"/>
              </a:rPr>
              <a:t>y = </a:t>
            </a:r>
            <a:r>
              <a:rPr lang="vi-VN" sz="2800" smtClean="0">
                <a:solidFill>
                  <a:srgbClr val="0000FF"/>
                </a:solidFill>
                <a:latin typeface="Arial" pitchFamily="34" charset="0"/>
                <a:cs typeface="Arial" pitchFamily="34" charset="0"/>
              </a:rPr>
              <a:t>new char</a:t>
            </a:r>
            <a:r>
              <a:rPr lang="vi-VN" sz="2800" smtClean="0">
                <a:solidFill>
                  <a:schemeClr val="tx1">
                    <a:lumMod val="95000"/>
                    <a:lumOff val="5000"/>
                  </a:schemeClr>
                </a:solidFill>
                <a:latin typeface="Arial" pitchFamily="34" charset="0"/>
                <a:cs typeface="Arial" pitchFamily="34" charset="0"/>
              </a:rPr>
              <a:t>[100]; 	</a:t>
            </a:r>
            <a:r>
              <a:rPr lang="vi-VN" sz="2800" smtClean="0">
                <a:solidFill>
                  <a:srgbClr val="006600"/>
                </a:solidFill>
                <a:latin typeface="Arial" pitchFamily="34" charset="0"/>
                <a:cs typeface="Arial" pitchFamily="34" charset="0"/>
              </a:rPr>
              <a:t>//y = (char*)malloc(100);</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Toán tử giải phóng vùng nhớ động </a:t>
            </a:r>
            <a:r>
              <a:rPr lang="vi-VN" sz="2800" smtClean="0">
                <a:solidFill>
                  <a:srgbClr val="0000FF"/>
                </a:solidFill>
                <a:latin typeface="Arial" pitchFamily="34" charset="0"/>
                <a:cs typeface="Arial" pitchFamily="34" charset="0"/>
              </a:rPr>
              <a:t>delete</a:t>
            </a:r>
          </a:p>
          <a:p>
            <a:pPr algn="just">
              <a:lnSpc>
                <a:spcPct val="130000"/>
              </a:lnSpc>
              <a:spcBef>
                <a:spcPts val="300"/>
              </a:spcBef>
              <a:spcAft>
                <a:spcPts val="300"/>
              </a:spcAft>
              <a:buNone/>
            </a:pPr>
            <a:r>
              <a:rPr lang="en-US" sz="2800" smtClean="0">
                <a:solidFill>
                  <a:schemeClr val="tx1">
                    <a:lumMod val="95000"/>
                    <a:lumOff val="5000"/>
                  </a:schemeClr>
                </a:solidFill>
                <a:latin typeface="Arial" pitchFamily="34" charset="0"/>
                <a:cs typeface="Arial" pitchFamily="34" charset="0"/>
              </a:rPr>
              <a:t>	</a:t>
            </a:r>
            <a:r>
              <a:rPr lang="vi-VN" sz="2800" smtClean="0">
                <a:solidFill>
                  <a:srgbClr val="0000FF"/>
                </a:solidFill>
                <a:latin typeface="Arial" pitchFamily="34" charset="0"/>
                <a:cs typeface="Arial" pitchFamily="34" charset="0"/>
              </a:rPr>
              <a:t>delete</a:t>
            </a:r>
            <a:r>
              <a:rPr lang="vi-VN" sz="2800" smtClean="0">
                <a:solidFill>
                  <a:schemeClr val="tx1">
                    <a:lumMod val="95000"/>
                    <a:lumOff val="5000"/>
                  </a:schemeClr>
                </a:solidFill>
                <a:latin typeface="Arial" pitchFamily="34" charset="0"/>
                <a:cs typeface="Arial" pitchFamily="34" charset="0"/>
              </a:rPr>
              <a:t> x;			</a:t>
            </a:r>
            <a:r>
              <a:rPr lang="vi-VN" sz="2800" smtClean="0">
                <a:solidFill>
                  <a:srgbClr val="006600"/>
                </a:solidFill>
                <a:latin typeface="Arial" pitchFamily="34" charset="0"/>
                <a:cs typeface="Arial" pitchFamily="34" charset="0"/>
              </a:rPr>
              <a:t>// free(x);</a:t>
            </a:r>
          </a:p>
          <a:p>
            <a:pPr algn="just">
              <a:lnSpc>
                <a:spcPct val="130000"/>
              </a:lnSpc>
              <a:spcBef>
                <a:spcPts val="300"/>
              </a:spcBef>
              <a:spcAft>
                <a:spcPts val="300"/>
              </a:spcAft>
              <a:buNone/>
            </a:pPr>
            <a:r>
              <a:rPr lang="en-US" sz="2800" smtClean="0">
                <a:solidFill>
                  <a:schemeClr val="tx1">
                    <a:lumMod val="95000"/>
                    <a:lumOff val="5000"/>
                  </a:schemeClr>
                </a:solidFill>
                <a:latin typeface="Arial" pitchFamily="34" charset="0"/>
                <a:cs typeface="Arial" pitchFamily="34" charset="0"/>
              </a:rPr>
              <a:t>	</a:t>
            </a:r>
            <a:r>
              <a:rPr lang="vi-VN" sz="2800" smtClean="0">
                <a:solidFill>
                  <a:srgbClr val="0000FF"/>
                </a:solidFill>
                <a:latin typeface="Arial" pitchFamily="34" charset="0"/>
                <a:cs typeface="Arial" pitchFamily="34" charset="0"/>
              </a:rPr>
              <a:t>delete</a:t>
            </a:r>
            <a:r>
              <a:rPr lang="vi-VN" sz="2800" smtClean="0">
                <a:solidFill>
                  <a:schemeClr val="tx1">
                    <a:lumMod val="95000"/>
                    <a:lumOff val="5000"/>
                  </a:schemeClr>
                </a:solidFill>
                <a:latin typeface="Arial" pitchFamily="34" charset="0"/>
                <a:cs typeface="Arial" pitchFamily="34" charset="0"/>
              </a:rPr>
              <a:t> y;			</a:t>
            </a:r>
            <a:r>
              <a:rPr lang="vi-VN" sz="2800" smtClean="0">
                <a:solidFill>
                  <a:srgbClr val="006600"/>
                </a:solidFill>
                <a:latin typeface="Arial" pitchFamily="34" charset="0"/>
                <a:cs typeface="Arial" pitchFamily="34" charset="0"/>
              </a:rPr>
              <a:t>// free(y);</a:t>
            </a:r>
            <a:endParaRPr lang="en-US" sz="2800" smtClean="0">
              <a:solidFill>
                <a:srgbClr val="0066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Truyền tham số</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Truyền theo giá trị (tham trị)</a:t>
            </a:r>
          </a:p>
          <a:p>
            <a:pPr marL="742950" lvl="2" indent="-342900" algn="just">
              <a:lnSpc>
                <a:spcPct val="130000"/>
              </a:lnSpc>
              <a:spcBef>
                <a:spcPts val="300"/>
              </a:spcBef>
              <a:spcAft>
                <a:spcPts val="300"/>
              </a:spcAft>
              <a:buFont typeface="Wingdings" pitchFamily="2" charset="2"/>
              <a:buChar char="§"/>
            </a:pPr>
            <a:r>
              <a:rPr lang="en-US" sz="2800" smtClean="0">
                <a:latin typeface="Arial" pitchFamily="34" charset="0"/>
                <a:cs typeface="Arial" pitchFamily="34" charset="0"/>
              </a:rPr>
              <a:t>Giá trị tham số khi ra khỏi hàm sẽ không thay đổi.</a:t>
            </a:r>
            <a:endParaRPr lang="en-US" sz="280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Truyền theo địa chỉ (tham chiếu)</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Giá trị tham số khi ra khỏi hàm có thể thay đổi.</a:t>
            </a:r>
            <a:endParaRPr lang="en-US"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chiếu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Tham chiếu là địa chỉ vùng nhớ </a:t>
            </a:r>
            <a:r>
              <a:rPr lang="vi-VN" smtClean="0">
                <a:solidFill>
                  <a:schemeClr val="tx1">
                    <a:lumMod val="95000"/>
                    <a:lumOff val="5000"/>
                  </a:schemeClr>
                </a:solidFill>
                <a:latin typeface="Arial" pitchFamily="34" charset="0"/>
                <a:cs typeface="Arial" pitchFamily="34" charset="0"/>
              </a:rPr>
              <a:t>được cấp phát cho một biến.</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Ký hiệu </a:t>
            </a:r>
            <a:r>
              <a:rPr lang="vi-VN" smtClean="0">
                <a:solidFill>
                  <a:srgbClr val="FF0000"/>
                </a:solidFill>
                <a:latin typeface="Arial" pitchFamily="34" charset="0"/>
                <a:cs typeface="Arial" pitchFamily="34" charset="0"/>
              </a:rPr>
              <a:t>&amp;</a:t>
            </a:r>
            <a:r>
              <a:rPr lang="vi-VN" smtClean="0">
                <a:solidFill>
                  <a:schemeClr val="tx1">
                    <a:lumMod val="95000"/>
                    <a:lumOff val="5000"/>
                  </a:schemeClr>
                </a:solidFill>
                <a:latin typeface="Arial" pitchFamily="34" charset="0"/>
                <a:cs typeface="Arial" pitchFamily="34" charset="0"/>
              </a:rPr>
              <a:t> đặt trước biến hoặc hàm để xác định tham chiếu của chúng</a:t>
            </a: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Ví dụ 1:</a:t>
            </a:r>
          </a:p>
          <a:p>
            <a:pPr lvl="1" algn="just">
              <a:spcBef>
                <a:spcPts val="300"/>
              </a:spcBef>
              <a:spcAft>
                <a:spcPts val="300"/>
              </a:spcAft>
              <a:buFont typeface="Wingdings" pitchFamily="2" charset="2"/>
              <a:buChar char="§"/>
            </a:pPr>
            <a:r>
              <a:rPr lang="es-ES" smtClean="0">
                <a:solidFill>
                  <a:srgbClr val="0070C0"/>
                </a:solidFill>
                <a:latin typeface="Arial" pitchFamily="34" charset="0"/>
                <a:cs typeface="Arial" pitchFamily="34" charset="0"/>
              </a:rPr>
              <a:t>int</a:t>
            </a:r>
            <a:r>
              <a:rPr lang="es-ES" smtClean="0">
                <a:solidFill>
                  <a:schemeClr val="tx1">
                    <a:lumMod val="95000"/>
                    <a:lumOff val="5000"/>
                  </a:schemeClr>
                </a:solidFill>
                <a:latin typeface="Arial" pitchFamily="34" charset="0"/>
                <a:cs typeface="Arial" pitchFamily="34" charset="0"/>
              </a:rPr>
              <a:t> x = 10, *px = &amp;x, &amp;y = x;</a:t>
            </a:r>
          </a:p>
          <a:p>
            <a:pPr lvl="1" algn="just">
              <a:spcBef>
                <a:spcPts val="300"/>
              </a:spcBef>
              <a:spcAft>
                <a:spcPts val="300"/>
              </a:spcAft>
              <a:buFont typeface="Wingdings" pitchFamily="2" charset="2"/>
              <a:buChar char="§"/>
            </a:pPr>
            <a:r>
              <a:rPr lang="es-ES" smtClean="0">
                <a:solidFill>
                  <a:schemeClr val="tx1">
                    <a:lumMod val="95000"/>
                    <a:lumOff val="5000"/>
                  </a:schemeClr>
                </a:solidFill>
                <a:latin typeface="Arial" pitchFamily="34" charset="0"/>
                <a:cs typeface="Arial" pitchFamily="34" charset="0"/>
              </a:rPr>
              <a:t>*px = 20;	</a:t>
            </a:r>
            <a:endParaRPr lang="es-ES" smtClean="0">
              <a:solidFill>
                <a:srgbClr val="006600"/>
              </a:solidFill>
              <a:latin typeface="Arial" pitchFamily="34" charset="0"/>
              <a:cs typeface="Arial" pitchFamily="34" charset="0"/>
            </a:endParaRPr>
          </a:p>
          <a:p>
            <a:pPr lvl="1" algn="just">
              <a:spcBef>
                <a:spcPts val="300"/>
              </a:spcBef>
              <a:spcAft>
                <a:spcPts val="300"/>
              </a:spcAft>
              <a:buFont typeface="Wingdings" pitchFamily="2" charset="2"/>
              <a:buChar char="§"/>
            </a:pPr>
            <a:r>
              <a:rPr lang="es-ES" smtClean="0">
                <a:solidFill>
                  <a:schemeClr val="tx1">
                    <a:lumMod val="95000"/>
                    <a:lumOff val="5000"/>
                  </a:schemeClr>
                </a:solidFill>
                <a:latin typeface="Arial" pitchFamily="34" charset="0"/>
                <a:cs typeface="Arial" pitchFamily="34" charset="0"/>
              </a:rPr>
              <a:t>y = 30; 	</a:t>
            </a:r>
            <a:endParaRPr lang="en-US" smtClean="0">
              <a:solidFill>
                <a:srgbClr val="0066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chiếu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rmAutofit fontScale="92500"/>
          </a:bodyPr>
          <a:lstStyle/>
          <a:p>
            <a:pPr algn="just">
              <a:lnSpc>
                <a:spcPct val="130000"/>
              </a:lnSpc>
              <a:spcBef>
                <a:spcPts val="300"/>
              </a:spcBef>
              <a:spcAft>
                <a:spcPts val="300"/>
              </a:spcAft>
              <a:buFont typeface="Wingdings" pitchFamily="2" charset="2"/>
              <a:buChar char="v"/>
            </a:pPr>
            <a:r>
              <a:rPr lang="en-US" sz="3500" smtClean="0">
                <a:solidFill>
                  <a:srgbClr val="0000FF"/>
                </a:solidFill>
                <a:latin typeface="Arial" pitchFamily="34" charset="0"/>
                <a:cs typeface="Arial" pitchFamily="34" charset="0"/>
              </a:rPr>
              <a:t>Ví dụ 2:</a:t>
            </a:r>
          </a:p>
          <a:p>
            <a:pPr lvl="1" algn="just">
              <a:spcBef>
                <a:spcPts val="300"/>
              </a:spcBef>
              <a:spcAft>
                <a:spcPts val="300"/>
              </a:spcAft>
              <a:buFont typeface="Wingdings" pitchFamily="2" charset="2"/>
              <a:buChar char="§"/>
            </a:pPr>
            <a:r>
              <a:rPr lang="en-US" sz="2900" smtClean="0">
                <a:solidFill>
                  <a:srgbClr val="0070C0"/>
                </a:solidFill>
                <a:latin typeface="Arial" pitchFamily="34" charset="0"/>
                <a:cs typeface="Arial" pitchFamily="34" charset="0"/>
              </a:rPr>
              <a:t>int</a:t>
            </a:r>
            <a:r>
              <a:rPr lang="en-US" sz="2900" smtClean="0">
                <a:latin typeface="Arial" pitchFamily="34" charset="0"/>
                <a:cs typeface="Arial" pitchFamily="34" charset="0"/>
              </a:rPr>
              <a:t> arrget(</a:t>
            </a:r>
            <a:r>
              <a:rPr lang="en-US" sz="2900" smtClean="0">
                <a:solidFill>
                  <a:srgbClr val="0070C0"/>
                </a:solidFill>
                <a:latin typeface="Arial" pitchFamily="34" charset="0"/>
                <a:cs typeface="Arial" pitchFamily="34" charset="0"/>
              </a:rPr>
              <a:t>int</a:t>
            </a:r>
            <a:r>
              <a:rPr lang="en-US" sz="2900" smtClean="0">
                <a:latin typeface="Arial" pitchFamily="34" charset="0"/>
                <a:cs typeface="Arial" pitchFamily="34" charset="0"/>
              </a:rPr>
              <a:t> *a, </a:t>
            </a:r>
            <a:r>
              <a:rPr lang="en-US" sz="2900" smtClean="0">
                <a:solidFill>
                  <a:srgbClr val="0070C0"/>
                </a:solidFill>
                <a:latin typeface="Arial" pitchFamily="34" charset="0"/>
                <a:cs typeface="Arial" pitchFamily="34" charset="0"/>
              </a:rPr>
              <a:t>int</a:t>
            </a:r>
            <a:r>
              <a:rPr lang="en-US" sz="2900" smtClean="0">
                <a:latin typeface="Arial" pitchFamily="34" charset="0"/>
                <a:cs typeface="Arial" pitchFamily="34" charset="0"/>
              </a:rPr>
              <a:t> i) { </a:t>
            </a:r>
            <a:r>
              <a:rPr lang="en-US" sz="2900" smtClean="0">
                <a:solidFill>
                  <a:srgbClr val="0070C0"/>
                </a:solidFill>
                <a:latin typeface="Arial" pitchFamily="34" charset="0"/>
                <a:cs typeface="Arial" pitchFamily="34" charset="0"/>
              </a:rPr>
              <a:t>return</a:t>
            </a:r>
            <a:r>
              <a:rPr lang="en-US" sz="2900" smtClean="0">
                <a:latin typeface="Arial" pitchFamily="34" charset="0"/>
                <a:cs typeface="Arial" pitchFamily="34" charset="0"/>
              </a:rPr>
              <a:t> a[i]; }</a:t>
            </a:r>
          </a:p>
          <a:p>
            <a:pPr lvl="1" algn="just">
              <a:spcBef>
                <a:spcPts val="300"/>
              </a:spcBef>
              <a:spcAft>
                <a:spcPts val="300"/>
              </a:spcAft>
              <a:buFont typeface="Wingdings" pitchFamily="2" charset="2"/>
              <a:buChar char="§"/>
            </a:pPr>
            <a:r>
              <a:rPr lang="en-US" sz="2900" smtClean="0">
                <a:latin typeface="Arial" pitchFamily="34" charset="0"/>
                <a:cs typeface="Arial" pitchFamily="34" charset="0"/>
              </a:rPr>
              <a:t>arrget(a, 1) = 1;	// a[1] = 1;</a:t>
            </a:r>
          </a:p>
          <a:p>
            <a:pPr lvl="1" algn="just">
              <a:spcBef>
                <a:spcPts val="300"/>
              </a:spcBef>
              <a:spcAft>
                <a:spcPts val="300"/>
              </a:spcAft>
              <a:buFont typeface="Wingdings" pitchFamily="2" charset="2"/>
              <a:buChar char="§"/>
            </a:pPr>
            <a:r>
              <a:rPr lang="en-US" sz="2900" smtClean="0">
                <a:latin typeface="Arial" pitchFamily="34" charset="0"/>
                <a:cs typeface="Arial" pitchFamily="34" charset="0"/>
              </a:rPr>
              <a:t>cin &gt;&gt; arrget(a,1);	// cin &gt;&gt; a[1];</a:t>
            </a:r>
            <a:endParaRPr lang="en-US" sz="290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3500" smtClean="0">
                <a:solidFill>
                  <a:srgbClr val="0000FF"/>
                </a:solidFill>
                <a:latin typeface="Arial" pitchFamily="34" charset="0"/>
                <a:cs typeface="Arial" pitchFamily="34" charset="0"/>
              </a:rPr>
              <a:t>Ví dụ 3:</a:t>
            </a:r>
          </a:p>
          <a:p>
            <a:pPr lvl="1" algn="just">
              <a:lnSpc>
                <a:spcPct val="130000"/>
              </a:lnSpc>
              <a:spcBef>
                <a:spcPts val="300"/>
              </a:spcBef>
              <a:spcAft>
                <a:spcPts val="300"/>
              </a:spcAft>
              <a:buFont typeface="Wingdings" pitchFamily="2" charset="2"/>
              <a:buChar char="§"/>
            </a:pPr>
            <a:r>
              <a:rPr lang="fr-FR" sz="2900" smtClean="0">
                <a:solidFill>
                  <a:srgbClr val="0070C0"/>
                </a:solidFill>
                <a:latin typeface="Arial" pitchFamily="34" charset="0"/>
                <a:cs typeface="Arial" pitchFamily="34" charset="0"/>
              </a:rPr>
              <a:t>void</a:t>
            </a:r>
            <a:r>
              <a:rPr lang="fr-FR" sz="2900" smtClean="0">
                <a:latin typeface="Arial" pitchFamily="34" charset="0"/>
                <a:cs typeface="Arial" pitchFamily="34" charset="0"/>
              </a:rPr>
              <a:t> swap1(</a:t>
            </a:r>
            <a:r>
              <a:rPr lang="fr-FR" sz="2900" smtClean="0">
                <a:solidFill>
                  <a:srgbClr val="0070C0"/>
                </a:solidFill>
                <a:latin typeface="Arial" pitchFamily="34" charset="0"/>
                <a:cs typeface="Arial" pitchFamily="34" charset="0"/>
              </a:rPr>
              <a:t>int</a:t>
            </a:r>
            <a:r>
              <a:rPr lang="fr-FR" sz="2900" smtClean="0">
                <a:latin typeface="Arial" pitchFamily="34" charset="0"/>
                <a:cs typeface="Arial" pitchFamily="34" charset="0"/>
              </a:rPr>
              <a:t> x, </a:t>
            </a:r>
            <a:r>
              <a:rPr lang="fr-FR" sz="2900" smtClean="0">
                <a:solidFill>
                  <a:srgbClr val="0070C0"/>
                </a:solidFill>
                <a:latin typeface="Arial" pitchFamily="34" charset="0"/>
                <a:cs typeface="Arial" pitchFamily="34" charset="0"/>
              </a:rPr>
              <a:t>int</a:t>
            </a:r>
            <a:r>
              <a:rPr lang="fr-FR" sz="2900" smtClean="0">
                <a:latin typeface="Arial" pitchFamily="34" charset="0"/>
                <a:cs typeface="Arial" pitchFamily="34" charset="0"/>
              </a:rPr>
              <a:t> y) { </a:t>
            </a:r>
            <a:r>
              <a:rPr lang="fr-FR" sz="2900" smtClean="0">
                <a:solidFill>
                  <a:srgbClr val="0070C0"/>
                </a:solidFill>
                <a:latin typeface="Arial" pitchFamily="34" charset="0"/>
                <a:cs typeface="Arial" pitchFamily="34" charset="0"/>
              </a:rPr>
              <a:t>int</a:t>
            </a:r>
            <a:r>
              <a:rPr lang="fr-FR" sz="2900" smtClean="0">
                <a:latin typeface="Arial" pitchFamily="34" charset="0"/>
                <a:cs typeface="Arial" pitchFamily="34" charset="0"/>
              </a:rPr>
              <a:t> t = x; x = y; y = t; }</a:t>
            </a:r>
          </a:p>
          <a:p>
            <a:pPr lvl="1" algn="just">
              <a:lnSpc>
                <a:spcPct val="130000"/>
              </a:lnSpc>
              <a:spcBef>
                <a:spcPts val="300"/>
              </a:spcBef>
              <a:spcAft>
                <a:spcPts val="300"/>
              </a:spcAft>
              <a:buFont typeface="Wingdings" pitchFamily="2" charset="2"/>
              <a:buChar char="§"/>
            </a:pPr>
            <a:r>
              <a:rPr lang="fr-FR" sz="2900" smtClean="0">
                <a:solidFill>
                  <a:srgbClr val="0070C0"/>
                </a:solidFill>
                <a:latin typeface="Arial" pitchFamily="34" charset="0"/>
                <a:cs typeface="Arial" pitchFamily="34" charset="0"/>
              </a:rPr>
              <a:t>void</a:t>
            </a:r>
            <a:r>
              <a:rPr lang="fr-FR" sz="2900" smtClean="0">
                <a:latin typeface="Arial" pitchFamily="34" charset="0"/>
                <a:cs typeface="Arial" pitchFamily="34" charset="0"/>
              </a:rPr>
              <a:t> swap2(</a:t>
            </a:r>
            <a:r>
              <a:rPr lang="fr-FR" sz="2900" smtClean="0">
                <a:solidFill>
                  <a:srgbClr val="0070C0"/>
                </a:solidFill>
                <a:latin typeface="Arial" pitchFamily="34" charset="0"/>
                <a:cs typeface="Arial" pitchFamily="34" charset="0"/>
              </a:rPr>
              <a:t>int</a:t>
            </a:r>
            <a:r>
              <a:rPr lang="fr-FR" sz="2900" smtClean="0">
                <a:latin typeface="Arial" pitchFamily="34" charset="0"/>
                <a:cs typeface="Arial" pitchFamily="34" charset="0"/>
              </a:rPr>
              <a:t> *x, </a:t>
            </a:r>
            <a:r>
              <a:rPr lang="fr-FR" sz="2900" smtClean="0">
                <a:solidFill>
                  <a:srgbClr val="0070C0"/>
                </a:solidFill>
                <a:latin typeface="Arial" pitchFamily="34" charset="0"/>
                <a:cs typeface="Arial" pitchFamily="34" charset="0"/>
              </a:rPr>
              <a:t>int</a:t>
            </a:r>
            <a:r>
              <a:rPr lang="fr-FR" sz="2900" smtClean="0">
                <a:latin typeface="Arial" pitchFamily="34" charset="0"/>
                <a:cs typeface="Arial" pitchFamily="34" charset="0"/>
              </a:rPr>
              <a:t> *y) { </a:t>
            </a:r>
            <a:r>
              <a:rPr lang="fr-FR" sz="2900" smtClean="0">
                <a:solidFill>
                  <a:srgbClr val="0070C0"/>
                </a:solidFill>
                <a:latin typeface="Arial" pitchFamily="34" charset="0"/>
                <a:cs typeface="Arial" pitchFamily="34" charset="0"/>
              </a:rPr>
              <a:t>int</a:t>
            </a:r>
            <a:r>
              <a:rPr lang="fr-FR" sz="2900" smtClean="0">
                <a:latin typeface="Arial" pitchFamily="34" charset="0"/>
                <a:cs typeface="Arial" pitchFamily="34" charset="0"/>
              </a:rPr>
              <a:t> *t = x; x = y; y = t; }</a:t>
            </a:r>
          </a:p>
          <a:p>
            <a:pPr lvl="1" algn="just">
              <a:lnSpc>
                <a:spcPct val="130000"/>
              </a:lnSpc>
              <a:spcBef>
                <a:spcPts val="300"/>
              </a:spcBef>
              <a:spcAft>
                <a:spcPts val="300"/>
              </a:spcAft>
              <a:buFont typeface="Wingdings" pitchFamily="2" charset="2"/>
              <a:buChar char="§"/>
            </a:pPr>
            <a:r>
              <a:rPr lang="fr-FR" sz="2900" smtClean="0">
                <a:solidFill>
                  <a:srgbClr val="0070C0"/>
                </a:solidFill>
                <a:latin typeface="Arial" pitchFamily="34" charset="0"/>
                <a:cs typeface="Arial" pitchFamily="34" charset="0"/>
              </a:rPr>
              <a:t>void</a:t>
            </a:r>
            <a:r>
              <a:rPr lang="fr-FR" sz="2900" smtClean="0">
                <a:latin typeface="Arial" pitchFamily="34" charset="0"/>
                <a:cs typeface="Arial" pitchFamily="34" charset="0"/>
              </a:rPr>
              <a:t> swap3(</a:t>
            </a:r>
            <a:r>
              <a:rPr lang="fr-FR" sz="2900" smtClean="0">
                <a:solidFill>
                  <a:srgbClr val="0070C0"/>
                </a:solidFill>
                <a:latin typeface="Arial" pitchFamily="34" charset="0"/>
                <a:cs typeface="Arial" pitchFamily="34" charset="0"/>
              </a:rPr>
              <a:t>int</a:t>
            </a:r>
            <a:r>
              <a:rPr lang="fr-FR" sz="2900" smtClean="0">
                <a:latin typeface="Arial" pitchFamily="34" charset="0"/>
                <a:cs typeface="Arial" pitchFamily="34" charset="0"/>
              </a:rPr>
              <a:t> &amp;x, </a:t>
            </a:r>
            <a:r>
              <a:rPr lang="fr-FR" sz="2900" smtClean="0">
                <a:solidFill>
                  <a:srgbClr val="0070C0"/>
                </a:solidFill>
                <a:latin typeface="Arial" pitchFamily="34" charset="0"/>
                <a:cs typeface="Arial" pitchFamily="34" charset="0"/>
              </a:rPr>
              <a:t>int</a:t>
            </a:r>
            <a:r>
              <a:rPr lang="fr-FR" sz="2900" smtClean="0">
                <a:latin typeface="Arial" pitchFamily="34" charset="0"/>
                <a:cs typeface="Arial" pitchFamily="34" charset="0"/>
              </a:rPr>
              <a:t> &amp;y) { </a:t>
            </a:r>
            <a:r>
              <a:rPr lang="fr-FR" sz="2900" smtClean="0">
                <a:solidFill>
                  <a:srgbClr val="0070C0"/>
                </a:solidFill>
                <a:latin typeface="Arial" pitchFamily="34" charset="0"/>
                <a:cs typeface="Arial" pitchFamily="34" charset="0"/>
              </a:rPr>
              <a:t>int</a:t>
            </a:r>
            <a:r>
              <a:rPr lang="fr-FR" sz="2900" smtClean="0">
                <a:latin typeface="Arial" pitchFamily="34" charset="0"/>
                <a:cs typeface="Arial" pitchFamily="34" charset="0"/>
              </a:rPr>
              <a:t> t = x; x = y; y = t; }</a:t>
            </a:r>
            <a:endParaRPr lang="en-US" sz="29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chiếu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
        <p:nvSpPr>
          <p:cNvPr id="8" name="Rectangle 3"/>
          <p:cNvSpPr txBox="1">
            <a:spLocks noChangeArrowheads="1"/>
          </p:cNvSpPr>
          <p:nvPr/>
        </p:nvSpPr>
        <p:spPr>
          <a:xfrm>
            <a:off x="609600" y="1371600"/>
            <a:ext cx="8153400" cy="5181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1</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Comparing pass-by-value and pass-by-reference</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2</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with references.</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3</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#include</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&lt;iostream&gt;</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4</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using</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std::cout;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5</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using</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std::endl;</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6</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squareByValue(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function prototype</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7  </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void</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squareByReference(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&amp; );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function prototype</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8</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main(){</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9</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x =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2</a:t>
            </a:r>
            <a:r>
              <a:rPr lang="en-US" b="0" smtClean="0">
                <a:solidFill>
                  <a:srgbClr val="000000"/>
                </a:solidFill>
                <a:latin typeface="+mn-lt"/>
                <a:cs typeface="Courier New" pitchFamily="49"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z =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4</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10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 demonstrate squareByValue</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11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x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 before squareByValue\n"</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12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"Value returned by squareByValue: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13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squareByValue( x ) &lt;&lt; endl;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14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x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 after squareByValue\n"</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endl;</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p:txBody>
      </p:sp>
      <p:grpSp>
        <p:nvGrpSpPr>
          <p:cNvPr id="9" name="Group 6"/>
          <p:cNvGrpSpPr>
            <a:grpSpLocks/>
          </p:cNvGrpSpPr>
          <p:nvPr/>
        </p:nvGrpSpPr>
        <p:grpSpPr bwMode="auto">
          <a:xfrm>
            <a:off x="4267200" y="1828800"/>
            <a:ext cx="4495800" cy="1752601"/>
            <a:chOff x="2016" y="816"/>
            <a:chExt cx="2832" cy="1104"/>
          </a:xfrm>
        </p:grpSpPr>
        <p:sp>
          <p:nvSpPr>
            <p:cNvPr id="10" name="Text Box 4"/>
            <p:cNvSpPr txBox="1">
              <a:spLocks noChangeArrowheads="1"/>
            </p:cNvSpPr>
            <p:nvPr/>
          </p:nvSpPr>
          <p:spPr bwMode="auto">
            <a:xfrm>
              <a:off x="2736" y="816"/>
              <a:ext cx="2112" cy="872"/>
            </a:xfrm>
            <a:prstGeom prst="rect">
              <a:avLst/>
            </a:prstGeom>
            <a:solidFill>
              <a:schemeClr val="accent5">
                <a:lumMod val="20000"/>
                <a:lumOff val="80000"/>
              </a:schemeClr>
            </a:solidFill>
            <a:ln w="9525">
              <a:solidFill>
                <a:schemeClr val="tx1"/>
              </a:solidFill>
              <a:miter lim="800000"/>
              <a:headEnd/>
              <a:tailEnd/>
            </a:ln>
            <a:effectLst/>
          </p:spPr>
          <p:txBody>
            <a:bodyPr wrap="square">
              <a:spAutoFit/>
            </a:bodyPr>
            <a:lstStyle/>
            <a:p>
              <a:pPr algn="just" eaLnBrk="0" hangingPunct="0">
                <a:spcBef>
                  <a:spcPct val="0"/>
                </a:spcBef>
              </a:pPr>
              <a:r>
                <a:rPr lang="en-US" sz="2800" b="0">
                  <a:latin typeface="Times New Roman" pitchFamily="18" charset="0"/>
                </a:rPr>
                <a:t>Notice the </a:t>
              </a:r>
              <a:r>
                <a:rPr lang="en-US" sz="2800">
                  <a:latin typeface="Courier New" pitchFamily="49" charset="0"/>
                </a:rPr>
                <a:t>&amp;</a:t>
              </a:r>
              <a:r>
                <a:rPr lang="en-US" sz="2800" b="0">
                  <a:latin typeface="Times New Roman" pitchFamily="18" charset="0"/>
                </a:rPr>
                <a:t> operator, indicating pass-by-reference.</a:t>
              </a:r>
            </a:p>
          </p:txBody>
        </p:sp>
        <p:sp>
          <p:nvSpPr>
            <p:cNvPr id="11" name="Line 5"/>
            <p:cNvSpPr>
              <a:spLocks noChangeShapeType="1"/>
            </p:cNvSpPr>
            <p:nvPr/>
          </p:nvSpPr>
          <p:spPr bwMode="auto">
            <a:xfrm flipH="1">
              <a:off x="2016" y="1200"/>
              <a:ext cx="720" cy="720"/>
            </a:xfrm>
            <a:prstGeom prst="line">
              <a:avLst/>
            </a:prstGeom>
            <a:noFill/>
            <a:ln w="9525">
              <a:solidFill>
                <a:schemeClr val="tx1"/>
              </a:solidFill>
              <a:round/>
              <a:headEnd/>
              <a:tailEnd type="triangle" w="med" len="med"/>
            </a:ln>
            <a:effectLst/>
          </p:spPr>
          <p:txBody>
            <a:bodyPr wrap="square" anchor="ctr">
              <a:spAutoFit/>
            </a:bodyPr>
            <a:lstStyle/>
            <a:p>
              <a:endParaRPr lang="en-US" sz="2400"/>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Nhập bốn số nguyên và xuất các giá trị vừa nhập</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Có bao nhiêu cách để giải quyết?</a:t>
            </a:r>
          </a:p>
          <a:p>
            <a:pPr lvl="1" algn="just">
              <a:lnSpc>
                <a:spcPct val="130000"/>
              </a:lnSpc>
              <a:spcBef>
                <a:spcPts val="300"/>
              </a:spcBef>
              <a:spcAft>
                <a:spcPts val="300"/>
              </a:spcAft>
              <a:buFont typeface="Wingdings" pitchFamily="2" charset="2"/>
              <a:buChar char="§"/>
            </a:pPr>
            <a:endParaRPr lang="en-US"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pic>
        <p:nvPicPr>
          <p:cNvPr id="2050" name="Picture 2" descr="http://sohanews2.vcmedia.vn/2013/tamtrangxausohagioitinh14713-1373765929430.jpg"/>
          <p:cNvPicPr>
            <a:picLocks noChangeAspect="1" noChangeArrowheads="1"/>
          </p:cNvPicPr>
          <p:nvPr/>
        </p:nvPicPr>
        <p:blipFill>
          <a:blip r:embed="rId3" cstate="print"/>
          <a:srcRect/>
          <a:stretch>
            <a:fillRect/>
          </a:stretch>
        </p:blipFill>
        <p:spPr bwMode="auto">
          <a:xfrm>
            <a:off x="2209800" y="3352800"/>
            <a:ext cx="4267200" cy="3200401"/>
          </a:xfrm>
          <a:prstGeom prst="rect">
            <a:avLst/>
          </a:prstGeom>
          <a:noFill/>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 presetClass="entr" presetSubtype="10" fill="hold" nodeType="after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checkerboard(across)">
                                      <p:cBhvr>
                                        <p:cTn id="16"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chiếu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sp>
        <p:nvSpPr>
          <p:cNvPr id="8" name="Rectangle 3"/>
          <p:cNvSpPr txBox="1">
            <a:spLocks noChangeArrowheads="1"/>
          </p:cNvSpPr>
          <p:nvPr/>
        </p:nvSpPr>
        <p:spPr>
          <a:xfrm>
            <a:off x="609600" y="1371600"/>
            <a:ext cx="8001000" cy="51054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15</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 demonstrate squareByReference</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16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"z =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&lt;&lt; z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 before squareByReference"</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endl;</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17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squareByReference( z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18</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"z =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&lt;&lt; z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 after squareByReference"</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endl;</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19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return</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0</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indicates successful termination</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20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end main</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2</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squareByValue multiplies number by itself, stores the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2</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2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result in number and returns the new value of number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smtClean="0">
                <a:solidFill>
                  <a:srgbClr val="5F5F5F"/>
                </a:solidFill>
                <a:latin typeface="AvantGarde" pitchFamily="34" charset="0"/>
                <a:cs typeface="Times New Roman" pitchFamily="18" charset="0"/>
              </a:rPr>
              <a:t>2</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3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squareByValue(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number ) {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24</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return</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number *= number;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caller's argument not modified</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25</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end function squareByValue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26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void</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squareByReference(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&amp;numberRef ) {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27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numberRef *= numberRef;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caller's argument modified</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28</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end function squareByReference</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p:txBody>
      </p:sp>
      <p:grpSp>
        <p:nvGrpSpPr>
          <p:cNvPr id="9" name="Group 6"/>
          <p:cNvGrpSpPr>
            <a:grpSpLocks/>
          </p:cNvGrpSpPr>
          <p:nvPr/>
        </p:nvGrpSpPr>
        <p:grpSpPr bwMode="auto">
          <a:xfrm>
            <a:off x="3657600" y="1676400"/>
            <a:ext cx="5105400" cy="2667000"/>
            <a:chOff x="2160" y="192"/>
            <a:chExt cx="3216" cy="1680"/>
          </a:xfrm>
        </p:grpSpPr>
        <p:sp>
          <p:nvSpPr>
            <p:cNvPr id="10" name="Text Box 4"/>
            <p:cNvSpPr txBox="1">
              <a:spLocks noChangeArrowheads="1"/>
            </p:cNvSpPr>
            <p:nvPr/>
          </p:nvSpPr>
          <p:spPr bwMode="auto">
            <a:xfrm>
              <a:off x="3456" y="192"/>
              <a:ext cx="1920" cy="756"/>
            </a:xfrm>
            <a:prstGeom prst="rect">
              <a:avLst/>
            </a:prstGeom>
            <a:solidFill>
              <a:schemeClr val="accent5">
                <a:lumMod val="40000"/>
                <a:lumOff val="60000"/>
              </a:schemeClr>
            </a:solidFill>
            <a:ln w="9525">
              <a:solidFill>
                <a:schemeClr val="tx1"/>
              </a:solidFill>
              <a:miter lim="800000"/>
              <a:headEnd/>
              <a:tailEnd/>
            </a:ln>
            <a:effectLst/>
          </p:spPr>
          <p:txBody>
            <a:bodyPr wrap="square">
              <a:spAutoFit/>
            </a:bodyPr>
            <a:lstStyle/>
            <a:p>
              <a:pPr algn="just" eaLnBrk="0" hangingPunct="0">
                <a:spcBef>
                  <a:spcPct val="0"/>
                </a:spcBef>
              </a:pPr>
              <a:r>
                <a:rPr lang="en-US" sz="2400" b="0">
                  <a:latin typeface="Times New Roman" pitchFamily="18" charset="0"/>
                </a:rPr>
                <a:t>Changes </a:t>
              </a:r>
              <a:r>
                <a:rPr lang="en-US" sz="2400">
                  <a:latin typeface="Courier New" pitchFamily="49" charset="0"/>
                </a:rPr>
                <a:t>number</a:t>
              </a:r>
              <a:r>
                <a:rPr lang="en-US" sz="2400" b="0">
                  <a:latin typeface="Times New Roman" pitchFamily="18" charset="0"/>
                </a:rPr>
                <a:t>, but original parameter (</a:t>
              </a:r>
              <a:r>
                <a:rPr lang="en-US" sz="2400">
                  <a:latin typeface="Courier New" pitchFamily="49" charset="0"/>
                </a:rPr>
                <a:t>x</a:t>
              </a:r>
              <a:r>
                <a:rPr lang="en-US" sz="2400" b="0">
                  <a:latin typeface="Times New Roman" pitchFamily="18" charset="0"/>
                </a:rPr>
                <a:t>) is not modified.</a:t>
              </a:r>
            </a:p>
          </p:txBody>
        </p:sp>
        <p:sp>
          <p:nvSpPr>
            <p:cNvPr id="11" name="Line 5"/>
            <p:cNvSpPr>
              <a:spLocks noChangeShapeType="1"/>
            </p:cNvSpPr>
            <p:nvPr/>
          </p:nvSpPr>
          <p:spPr bwMode="auto">
            <a:xfrm flipH="1">
              <a:off x="2160" y="480"/>
              <a:ext cx="1296" cy="1392"/>
            </a:xfrm>
            <a:prstGeom prst="line">
              <a:avLst/>
            </a:prstGeom>
            <a:noFill/>
            <a:ln w="9525">
              <a:solidFill>
                <a:schemeClr val="tx1"/>
              </a:solidFill>
              <a:round/>
              <a:headEnd/>
              <a:tailEnd type="triangle" w="med" len="med"/>
            </a:ln>
            <a:effectLst/>
          </p:spPr>
          <p:txBody>
            <a:bodyPr wrap="square" anchor="ctr">
              <a:spAutoFit/>
            </a:bodyPr>
            <a:lstStyle/>
            <a:p>
              <a:endParaRPr lang="en-US"/>
            </a:p>
          </p:txBody>
        </p:sp>
      </p:grpSp>
      <p:grpSp>
        <p:nvGrpSpPr>
          <p:cNvPr id="12" name="Group 9"/>
          <p:cNvGrpSpPr>
            <a:grpSpLocks/>
          </p:cNvGrpSpPr>
          <p:nvPr/>
        </p:nvGrpSpPr>
        <p:grpSpPr bwMode="auto">
          <a:xfrm>
            <a:off x="4419600" y="3200401"/>
            <a:ext cx="4343400" cy="2209801"/>
            <a:chOff x="2208" y="2160"/>
            <a:chExt cx="2736" cy="1392"/>
          </a:xfrm>
        </p:grpSpPr>
        <p:sp>
          <p:nvSpPr>
            <p:cNvPr id="13" name="Text Box 7"/>
            <p:cNvSpPr txBox="1">
              <a:spLocks noChangeArrowheads="1"/>
            </p:cNvSpPr>
            <p:nvPr/>
          </p:nvSpPr>
          <p:spPr bwMode="auto">
            <a:xfrm>
              <a:off x="3024" y="2160"/>
              <a:ext cx="1920" cy="989"/>
            </a:xfrm>
            <a:prstGeom prst="rect">
              <a:avLst/>
            </a:prstGeom>
            <a:solidFill>
              <a:schemeClr val="accent5">
                <a:lumMod val="40000"/>
                <a:lumOff val="60000"/>
              </a:schemeClr>
            </a:solidFill>
            <a:ln w="9525">
              <a:solidFill>
                <a:schemeClr val="tx1"/>
              </a:solidFill>
              <a:miter lim="800000"/>
              <a:headEnd/>
              <a:tailEnd/>
            </a:ln>
            <a:effectLst/>
          </p:spPr>
          <p:txBody>
            <a:bodyPr wrap="square">
              <a:spAutoFit/>
            </a:bodyPr>
            <a:lstStyle/>
            <a:p>
              <a:pPr algn="just" eaLnBrk="0" hangingPunct="0">
                <a:spcBef>
                  <a:spcPct val="0"/>
                </a:spcBef>
              </a:pPr>
              <a:r>
                <a:rPr lang="en-US" sz="2400" b="0">
                  <a:latin typeface="Times New Roman" pitchFamily="18" charset="0"/>
                </a:rPr>
                <a:t>Changes </a:t>
              </a:r>
              <a:r>
                <a:rPr lang="en-US" sz="2400">
                  <a:latin typeface="Courier New" pitchFamily="49" charset="0"/>
                </a:rPr>
                <a:t>numberRef</a:t>
              </a:r>
              <a:r>
                <a:rPr lang="en-US" sz="2400" b="0">
                  <a:latin typeface="Times New Roman" pitchFamily="18" charset="0"/>
                </a:rPr>
                <a:t>, an alias for the original parameter. Thus, </a:t>
              </a:r>
              <a:r>
                <a:rPr lang="en-US" sz="2400">
                  <a:latin typeface="Courier New" pitchFamily="49" charset="0"/>
                </a:rPr>
                <a:t>z</a:t>
              </a:r>
              <a:r>
                <a:rPr lang="en-US" sz="2400" b="0">
                  <a:latin typeface="Times New Roman" pitchFamily="18" charset="0"/>
                </a:rPr>
                <a:t> is changed.</a:t>
              </a:r>
            </a:p>
          </p:txBody>
        </p:sp>
        <p:sp>
          <p:nvSpPr>
            <p:cNvPr id="14" name="Line 8"/>
            <p:cNvSpPr>
              <a:spLocks noChangeShapeType="1"/>
            </p:cNvSpPr>
            <p:nvPr/>
          </p:nvSpPr>
          <p:spPr bwMode="auto">
            <a:xfrm flipH="1">
              <a:off x="2208" y="2640"/>
              <a:ext cx="816" cy="912"/>
            </a:xfrm>
            <a:prstGeom prst="line">
              <a:avLst/>
            </a:prstGeom>
            <a:noFill/>
            <a:ln w="9525">
              <a:solidFill>
                <a:schemeClr val="tx1"/>
              </a:solidFill>
              <a:round/>
              <a:headEnd/>
              <a:tailEnd type="triangle" w="med" len="med"/>
            </a:ln>
            <a:effectLst/>
          </p:spPr>
          <p:txBody>
            <a:bodyPr wrap="square" anchor="ctr">
              <a:spAutoFit/>
            </a:bodyPr>
            <a:lstStyle/>
            <a:p>
              <a:endParaRPr lang="en-US"/>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chiếu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
        <p:nvSpPr>
          <p:cNvPr id="8" name="Rectangle 3"/>
          <p:cNvSpPr txBox="1">
            <a:spLocks noChangeArrowheads="1"/>
          </p:cNvSpPr>
          <p:nvPr/>
        </p:nvSpPr>
        <p:spPr>
          <a:xfrm>
            <a:off x="762000" y="1905000"/>
            <a:ext cx="7162800" cy="3581400"/>
          </a:xfrm>
          <a:prstGeom prst="rect">
            <a:avLst/>
          </a:prstGeom>
          <a:solidFill>
            <a:schemeClr val="bg1">
              <a:lumMod val="85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smtClean="0">
                <a:ln>
                  <a:noFill/>
                </a:ln>
                <a:solidFill>
                  <a:srgbClr val="000000"/>
                </a:solidFill>
                <a:effectLst/>
                <a:uLnTx/>
                <a:uFillTx/>
                <a:latin typeface="+mn-lt"/>
                <a:ea typeface="+mn-ea"/>
                <a:cs typeface="Courier New" pitchFamily="49" charset="0"/>
              </a:rPr>
              <a:t>x = 2 before squareByValue</a:t>
            </a:r>
            <a:endParaRPr kumimoji="0" lang="en-US" sz="28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smtClean="0">
                <a:ln>
                  <a:noFill/>
                </a:ln>
                <a:solidFill>
                  <a:srgbClr val="000000"/>
                </a:solidFill>
                <a:effectLst/>
                <a:uLnTx/>
                <a:uFillTx/>
                <a:latin typeface="+mn-lt"/>
                <a:ea typeface="+mn-ea"/>
                <a:cs typeface="Courier New" pitchFamily="49" charset="0"/>
              </a:rPr>
              <a:t>Value returned by squareByValue: 4</a:t>
            </a:r>
            <a:endParaRPr kumimoji="0" lang="en-US" sz="28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smtClean="0">
                <a:ln>
                  <a:noFill/>
                </a:ln>
                <a:solidFill>
                  <a:srgbClr val="000000"/>
                </a:solidFill>
                <a:effectLst/>
                <a:uLnTx/>
                <a:uFillTx/>
                <a:latin typeface="+mn-lt"/>
                <a:ea typeface="+mn-ea"/>
                <a:cs typeface="Courier New" pitchFamily="49" charset="0"/>
              </a:rPr>
              <a:t>x = 2 after squareByValue</a:t>
            </a:r>
            <a:endParaRPr kumimoji="0" lang="en-US" sz="28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 </a:t>
            </a:r>
            <a:endParaRPr kumimoji="0" lang="en-US" sz="28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smtClean="0">
                <a:ln>
                  <a:noFill/>
                </a:ln>
                <a:solidFill>
                  <a:srgbClr val="000000"/>
                </a:solidFill>
                <a:effectLst/>
                <a:uLnTx/>
                <a:uFillTx/>
                <a:latin typeface="+mn-lt"/>
                <a:ea typeface="+mn-ea"/>
                <a:cs typeface="Courier New" pitchFamily="49" charset="0"/>
              </a:rPr>
              <a:t>z = 4 before squareByReference</a:t>
            </a:r>
            <a:endParaRPr kumimoji="0" lang="en-US" sz="28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smtClean="0">
                <a:ln>
                  <a:noFill/>
                </a:ln>
                <a:solidFill>
                  <a:srgbClr val="000000"/>
                </a:solidFill>
                <a:effectLst/>
                <a:uLnTx/>
                <a:uFillTx/>
                <a:latin typeface="+mn-lt"/>
                <a:ea typeface="+mn-ea"/>
                <a:cs typeface="Courier New" pitchFamily="49" charset="0"/>
              </a:rPr>
              <a:t>z = 16 after squareByReference</a:t>
            </a:r>
            <a:endParaRPr kumimoji="0" lang="en-US" sz="28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8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chiếu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Pointers</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Another way to pass-by-reference</a:t>
            </a:r>
            <a:endParaRPr lang="en-US"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References as aliases to other variables</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Refer to same variable</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Can be used within a function</a:t>
            </a:r>
          </a:p>
          <a:p>
            <a:pPr lvl="2" algn="just">
              <a:lnSpc>
                <a:spcPct val="130000"/>
              </a:lnSpc>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int count = 1; // declare integer variable count</a:t>
            </a:r>
          </a:p>
          <a:p>
            <a:pPr lvl="2" algn="just">
              <a:lnSpc>
                <a:spcPct val="130000"/>
              </a:lnSpc>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Int &amp;cRef = count; //create cRef as an alias for count</a:t>
            </a:r>
          </a:p>
          <a:p>
            <a:pPr lvl="2" algn="just">
              <a:lnSpc>
                <a:spcPct val="130000"/>
              </a:lnSpc>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++cRef; // increment count (using its alias)</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chiếu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
        <p:nvSpPr>
          <p:cNvPr id="8" name="Rectangle 3"/>
          <p:cNvSpPr txBox="1">
            <a:spLocks noChangeArrowheads="1"/>
          </p:cNvSpPr>
          <p:nvPr/>
        </p:nvSpPr>
        <p:spPr>
          <a:xfrm>
            <a:off x="457200" y="1371600"/>
            <a:ext cx="7010400" cy="49530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References must be initialized.</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2</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#include</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&lt;iostream&gt;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smtClean="0">
                <a:solidFill>
                  <a:srgbClr val="5F5F5F"/>
                </a:solidFill>
                <a:latin typeface="AvantGarde" pitchFamily="34" charset="0"/>
                <a:cs typeface="Times New Roman" pitchFamily="18" charset="0"/>
              </a:rPr>
              <a:t>3</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using</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std::cout;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smtClean="0">
                <a:solidFill>
                  <a:srgbClr val="5F5F5F"/>
                </a:solidFill>
                <a:latin typeface="AvantGarde" pitchFamily="34" charset="0"/>
                <a:cs typeface="Times New Roman" pitchFamily="18" charset="0"/>
              </a:rPr>
              <a:t>4</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using</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std::endl;</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5</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main(){</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6</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x =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3</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smtClean="0">
                <a:solidFill>
                  <a:srgbClr val="5F5F5F"/>
                </a:solidFill>
                <a:latin typeface="AvantGarde" pitchFamily="34" charset="0"/>
                <a:cs typeface="Times New Roman" pitchFamily="18" charset="0"/>
              </a:rPr>
              <a:t>7</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8</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&amp;y = x;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9</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x &lt;&lt; endl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"y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y &lt;&lt; endl;</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10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y =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7</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11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x &lt;&lt; endl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"y =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&lt;&lt; y &lt;&lt; endl;</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12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return</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0</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indicates successful termination</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13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end main</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p:txBody>
      </p:sp>
      <p:grpSp>
        <p:nvGrpSpPr>
          <p:cNvPr id="9" name="Group 7"/>
          <p:cNvGrpSpPr>
            <a:grpSpLocks/>
          </p:cNvGrpSpPr>
          <p:nvPr/>
        </p:nvGrpSpPr>
        <p:grpSpPr bwMode="auto">
          <a:xfrm>
            <a:off x="1981200" y="2514600"/>
            <a:ext cx="6248400" cy="1447800"/>
            <a:chOff x="624" y="1296"/>
            <a:chExt cx="3936" cy="912"/>
          </a:xfrm>
        </p:grpSpPr>
        <p:sp>
          <p:nvSpPr>
            <p:cNvPr id="10" name="Text Box 5"/>
            <p:cNvSpPr txBox="1">
              <a:spLocks noChangeArrowheads="1"/>
            </p:cNvSpPr>
            <p:nvPr/>
          </p:nvSpPr>
          <p:spPr bwMode="auto">
            <a:xfrm>
              <a:off x="2064" y="1296"/>
              <a:ext cx="2496" cy="291"/>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sz="2400">
                  <a:latin typeface="Courier New" pitchFamily="49" charset="0"/>
                </a:rPr>
                <a:t>y</a:t>
              </a:r>
              <a:r>
                <a:rPr lang="en-US" sz="2400" b="0">
                  <a:latin typeface="Times New Roman" pitchFamily="18" charset="0"/>
                </a:rPr>
                <a:t> declared as a reference to </a:t>
              </a:r>
              <a:r>
                <a:rPr lang="en-US" sz="2400">
                  <a:latin typeface="Courier New" pitchFamily="49" charset="0"/>
                </a:rPr>
                <a:t>x</a:t>
              </a:r>
              <a:r>
                <a:rPr lang="en-US" sz="2400" b="0">
                  <a:latin typeface="Times New Roman" pitchFamily="18" charset="0"/>
                </a:rPr>
                <a:t>.</a:t>
              </a:r>
            </a:p>
          </p:txBody>
        </p:sp>
        <p:sp>
          <p:nvSpPr>
            <p:cNvPr id="11" name="Line 6"/>
            <p:cNvSpPr>
              <a:spLocks noChangeShapeType="1"/>
            </p:cNvSpPr>
            <p:nvPr/>
          </p:nvSpPr>
          <p:spPr bwMode="auto">
            <a:xfrm flipH="1">
              <a:off x="624" y="1440"/>
              <a:ext cx="1440" cy="768"/>
            </a:xfrm>
            <a:prstGeom prst="line">
              <a:avLst/>
            </a:prstGeom>
            <a:noFill/>
            <a:ln w="9525">
              <a:solidFill>
                <a:schemeClr val="tx1"/>
              </a:solidFill>
              <a:round/>
              <a:headEnd/>
              <a:tailEnd type="triangle" w="med" len="med"/>
            </a:ln>
            <a:effectLst/>
          </p:spPr>
          <p:txBody>
            <a:bodyPr wrap="square" anchor="ctr">
              <a:spAutoFit/>
            </a:bodyPr>
            <a:lstStyle/>
            <a:p>
              <a:endParaRPr lang="en-US"/>
            </a:p>
          </p:txBody>
        </p:sp>
      </p:grpSp>
      <p:sp>
        <p:nvSpPr>
          <p:cNvPr id="12" name="Rectangle 4"/>
          <p:cNvSpPr>
            <a:spLocks noChangeArrowheads="1"/>
          </p:cNvSpPr>
          <p:nvPr/>
        </p:nvSpPr>
        <p:spPr bwMode="auto">
          <a:xfrm>
            <a:off x="6248400" y="5410200"/>
            <a:ext cx="2133600" cy="1143000"/>
          </a:xfrm>
          <a:prstGeom prst="rect">
            <a:avLst/>
          </a:prstGeom>
          <a:solidFill>
            <a:schemeClr val="bg1">
              <a:lumMod val="75000"/>
            </a:schemeClr>
          </a:solidFill>
          <a:ln w="9525">
            <a:noFill/>
            <a:miter lim="800000"/>
            <a:headEnd/>
            <a:tailEnd/>
          </a:ln>
          <a:effectLst/>
        </p:spPr>
        <p:txBody>
          <a:bodyPr tIns="18288" bIns="91440"/>
          <a:lstStyle/>
          <a:p>
            <a:pPr algn="l">
              <a:spcBef>
                <a:spcPts val="0"/>
              </a:spcBef>
            </a:pPr>
            <a:r>
              <a:rPr lang="en-US" sz="1800">
                <a:solidFill>
                  <a:srgbClr val="000000"/>
                </a:solidFill>
                <a:latin typeface="Courier New" pitchFamily="49" charset="0"/>
                <a:cs typeface="Courier New" pitchFamily="49" charset="0"/>
              </a:rPr>
              <a:t>x = 3</a:t>
            </a:r>
            <a:endParaRPr lang="en-US" sz="1800">
              <a:solidFill>
                <a:srgbClr val="000000"/>
              </a:solidFill>
              <a:latin typeface="Courier" pitchFamily="49" charset="0"/>
            </a:endParaRPr>
          </a:p>
          <a:p>
            <a:pPr algn="l">
              <a:spcBef>
                <a:spcPts val="0"/>
              </a:spcBef>
            </a:pPr>
            <a:r>
              <a:rPr lang="en-US" sz="1800">
                <a:solidFill>
                  <a:srgbClr val="000000"/>
                </a:solidFill>
                <a:latin typeface="Courier New" pitchFamily="49" charset="0"/>
                <a:cs typeface="Courier New" pitchFamily="49" charset="0"/>
              </a:rPr>
              <a:t>y = 3</a:t>
            </a:r>
            <a:endParaRPr lang="en-US" sz="1800">
              <a:solidFill>
                <a:srgbClr val="000000"/>
              </a:solidFill>
              <a:latin typeface="Courier" pitchFamily="49" charset="0"/>
            </a:endParaRPr>
          </a:p>
          <a:p>
            <a:pPr algn="l">
              <a:spcBef>
                <a:spcPts val="0"/>
              </a:spcBef>
            </a:pPr>
            <a:r>
              <a:rPr lang="en-US" sz="1800">
                <a:solidFill>
                  <a:srgbClr val="000000"/>
                </a:solidFill>
                <a:latin typeface="Courier New" pitchFamily="49" charset="0"/>
                <a:cs typeface="Courier New" pitchFamily="49" charset="0"/>
              </a:rPr>
              <a:t>x = 7</a:t>
            </a:r>
            <a:endParaRPr lang="en-US" sz="1800">
              <a:solidFill>
                <a:srgbClr val="000000"/>
              </a:solidFill>
              <a:latin typeface="Courier" pitchFamily="49" charset="0"/>
            </a:endParaRPr>
          </a:p>
          <a:p>
            <a:pPr algn="l">
              <a:spcBef>
                <a:spcPts val="0"/>
              </a:spcBef>
            </a:pPr>
            <a:r>
              <a:rPr lang="en-US" sz="1800">
                <a:solidFill>
                  <a:srgbClr val="000000"/>
                </a:solidFill>
                <a:latin typeface="Courier New" pitchFamily="49" charset="0"/>
                <a:cs typeface="Courier New" pitchFamily="49" charset="0"/>
              </a:rPr>
              <a:t>y = 7</a:t>
            </a:r>
            <a:endParaRPr lang="en-US" sz="1800">
              <a:solidFill>
                <a:srgbClr val="000000"/>
              </a:solidFill>
              <a:latin typeface="Courier" pitchFamily="49" charset="0"/>
            </a:endParaRPr>
          </a:p>
          <a:p>
            <a:pPr algn="l">
              <a:spcBef>
                <a:spcPts val="0"/>
              </a:spcBef>
            </a:pPr>
            <a:endParaRPr lang="en-US" sz="1800">
              <a:latin typeface="Courier New" pitchFamily="49" charset="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ox(in)">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chiếu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a:p>
        </p:txBody>
      </p:sp>
      <p:sp>
        <p:nvSpPr>
          <p:cNvPr id="8" name="Rectangle 3"/>
          <p:cNvSpPr txBox="1">
            <a:spLocks noChangeArrowheads="1"/>
          </p:cNvSpPr>
          <p:nvPr/>
        </p:nvSpPr>
        <p:spPr>
          <a:xfrm>
            <a:off x="457200" y="1371600"/>
            <a:ext cx="7010400" cy="39624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#include</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&lt;iostream&gt;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2</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using</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std::cout;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3</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using</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std::endl;</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smtClean="0">
                <a:solidFill>
                  <a:srgbClr val="5F5F5F"/>
                </a:solidFill>
                <a:latin typeface="AvantGarde" pitchFamily="34" charset="0"/>
                <a:cs typeface="Times New Roman" pitchFamily="18" charset="0"/>
              </a:rPr>
              <a:t>4</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main(){</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5</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x =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3</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lvl="0" indent="-342900" fontAlgn="auto">
              <a:spcBef>
                <a:spcPct val="20000"/>
              </a:spcBef>
              <a:spcAft>
                <a:spcPts val="0"/>
              </a:spcAft>
            </a:pPr>
            <a:r>
              <a:rPr lang="en-US" b="0" noProof="0" smtClean="0">
                <a:solidFill>
                  <a:srgbClr val="5F5F5F"/>
                </a:solidFill>
                <a:latin typeface="AvantGarde" pitchFamily="34" charset="0"/>
                <a:cs typeface="Times New Roman" pitchFamily="18" charset="0"/>
              </a:rPr>
              <a:t>6</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lang="en-US" b="0" smtClean="0">
                <a:solidFill>
                  <a:srgbClr val="FF0000"/>
                </a:solidFill>
                <a:latin typeface="+mn-lt"/>
                <a:cs typeface="Courier New" pitchFamily="49" charset="0"/>
              </a:rPr>
              <a:t>int &amp;y;</a:t>
            </a:r>
            <a:endParaRPr kumimoji="0" lang="en-US" b="0" i="0" u="none" strike="noStrike" kern="1200" cap="none" spc="0" normalizeH="0" baseline="0" noProof="0" smtClean="0">
              <a:ln>
                <a:noFill/>
              </a:ln>
              <a:solidFill>
                <a:srgbClr val="0066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7</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x &lt;&lt; endl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"y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y &lt;&lt; endl;</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8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y =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7</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9</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x &lt;&lt; endl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"y = "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&lt;&lt; y &lt;&lt; endl;</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10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lang="en-US" b="0" smtClean="0">
                <a:solidFill>
                  <a:srgbClr val="0000FF"/>
                </a:solidFill>
                <a:latin typeface="+mn-lt"/>
                <a:cs typeface="Courier New" pitchFamily="49" charset="0"/>
              </a:rPr>
              <a:t>r</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eturn</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0</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indicates successful termination</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11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p>
        </p:txBody>
      </p:sp>
      <p:grpSp>
        <p:nvGrpSpPr>
          <p:cNvPr id="12" name="Group 7"/>
          <p:cNvGrpSpPr>
            <a:grpSpLocks/>
          </p:cNvGrpSpPr>
          <p:nvPr/>
        </p:nvGrpSpPr>
        <p:grpSpPr bwMode="auto">
          <a:xfrm>
            <a:off x="2133600" y="1905000"/>
            <a:ext cx="6324600" cy="1371600"/>
            <a:chOff x="-192" y="1008"/>
            <a:chExt cx="3984" cy="864"/>
          </a:xfrm>
        </p:grpSpPr>
        <p:sp>
          <p:nvSpPr>
            <p:cNvPr id="13" name="Text Box 5"/>
            <p:cNvSpPr txBox="1">
              <a:spLocks noChangeArrowheads="1"/>
            </p:cNvSpPr>
            <p:nvPr/>
          </p:nvSpPr>
          <p:spPr bwMode="auto">
            <a:xfrm>
              <a:off x="1776" y="1008"/>
              <a:ext cx="2016" cy="523"/>
            </a:xfrm>
            <a:prstGeom prst="rect">
              <a:avLst/>
            </a:prstGeom>
            <a:solidFill>
              <a:schemeClr val="folHlink"/>
            </a:solidFill>
            <a:ln w="9525">
              <a:solidFill>
                <a:schemeClr val="tx1"/>
              </a:solidFill>
              <a:miter lim="800000"/>
              <a:headEnd/>
              <a:tailEnd/>
            </a:ln>
            <a:effectLst/>
          </p:spPr>
          <p:txBody>
            <a:bodyPr wrap="square">
              <a:spAutoFit/>
            </a:bodyPr>
            <a:lstStyle/>
            <a:p>
              <a:pPr algn="just" eaLnBrk="0" hangingPunct="0">
                <a:spcBef>
                  <a:spcPct val="0"/>
                </a:spcBef>
              </a:pPr>
              <a:r>
                <a:rPr lang="en-US" sz="2400" b="0">
                  <a:latin typeface="Times New Roman" pitchFamily="18" charset="0"/>
                </a:rPr>
                <a:t>Uninitialized reference – compiler error.</a:t>
              </a:r>
            </a:p>
          </p:txBody>
        </p:sp>
        <p:sp>
          <p:nvSpPr>
            <p:cNvPr id="14" name="Line 6"/>
            <p:cNvSpPr>
              <a:spLocks noChangeShapeType="1"/>
            </p:cNvSpPr>
            <p:nvPr/>
          </p:nvSpPr>
          <p:spPr bwMode="auto">
            <a:xfrm flipH="1">
              <a:off x="-192" y="1296"/>
              <a:ext cx="1968" cy="576"/>
            </a:xfrm>
            <a:prstGeom prst="line">
              <a:avLst/>
            </a:prstGeom>
            <a:noFill/>
            <a:ln w="9525">
              <a:solidFill>
                <a:schemeClr val="tx1"/>
              </a:solidFill>
              <a:round/>
              <a:headEnd/>
              <a:tailEnd type="triangle" w="med" len="med"/>
            </a:ln>
            <a:effectLst/>
          </p:spPr>
          <p:txBody>
            <a:bodyPr wrap="square" anchor="ctr">
              <a:spAutoFit/>
            </a:bodyPr>
            <a:lstStyle/>
            <a:p>
              <a:endParaRPr lang="en-US" sz="2400"/>
            </a:p>
          </p:txBody>
        </p:sp>
      </p:grpSp>
      <p:sp>
        <p:nvSpPr>
          <p:cNvPr id="15" name="Rectangle 4"/>
          <p:cNvSpPr>
            <a:spLocks noChangeArrowheads="1"/>
          </p:cNvSpPr>
          <p:nvPr/>
        </p:nvSpPr>
        <p:spPr bwMode="auto">
          <a:xfrm>
            <a:off x="1324302" y="5105400"/>
            <a:ext cx="7514898" cy="1524000"/>
          </a:xfrm>
          <a:prstGeom prst="rect">
            <a:avLst/>
          </a:prstGeom>
          <a:solidFill>
            <a:schemeClr val="bg1">
              <a:lumMod val="75000"/>
            </a:schemeClr>
          </a:solidFill>
          <a:ln w="9525">
            <a:noFill/>
            <a:miter lim="800000"/>
            <a:headEnd/>
            <a:tailEnd/>
          </a:ln>
          <a:effectLst/>
        </p:spPr>
        <p:txBody>
          <a:bodyPr tIns="18288" bIns="18288"/>
          <a:lstStyle/>
          <a:p>
            <a:pPr algn="l">
              <a:spcBef>
                <a:spcPct val="20000"/>
              </a:spcBef>
            </a:pPr>
            <a:r>
              <a:rPr lang="en-US" sz="1400" i="1">
                <a:solidFill>
                  <a:srgbClr val="000000"/>
                </a:solidFill>
                <a:latin typeface="Courier New" pitchFamily="49" charset="0"/>
              </a:rPr>
              <a:t>Borland C++ command-line compiler error message:</a:t>
            </a:r>
            <a:endParaRPr lang="en-US" sz="1400">
              <a:solidFill>
                <a:srgbClr val="000000"/>
              </a:solidFill>
              <a:latin typeface="Courier New" pitchFamily="49" charset="0"/>
            </a:endParaRPr>
          </a:p>
          <a:p>
            <a:pPr algn="l">
              <a:spcBef>
                <a:spcPct val="20000"/>
              </a:spcBef>
            </a:pPr>
            <a:r>
              <a:rPr lang="en-US" sz="1400">
                <a:latin typeface="Courier New" pitchFamily="49" charset="0"/>
              </a:rPr>
              <a:t> </a:t>
            </a:r>
            <a:r>
              <a:rPr lang="en-US" sz="1400">
                <a:solidFill>
                  <a:srgbClr val="000000"/>
                </a:solidFill>
                <a:latin typeface="Courier New" pitchFamily="49" charset="0"/>
                <a:cs typeface="Courier New" pitchFamily="49" charset="0"/>
              </a:rPr>
              <a:t>Error E2304 Fig03_22.cpp 11: Reference variable 'y' must be </a:t>
            </a:r>
            <a:endParaRPr lang="en-US" sz="1400">
              <a:solidFill>
                <a:srgbClr val="000000"/>
              </a:solidFill>
              <a:latin typeface="Courier New" pitchFamily="49" charset="0"/>
            </a:endParaRPr>
          </a:p>
          <a:p>
            <a:pPr algn="l">
              <a:spcBef>
                <a:spcPct val="20000"/>
              </a:spcBef>
            </a:pPr>
            <a:r>
              <a:rPr lang="en-US" sz="1400">
                <a:solidFill>
                  <a:srgbClr val="000000"/>
                </a:solidFill>
                <a:latin typeface="Courier New" pitchFamily="49" charset="0"/>
                <a:cs typeface="Courier New" pitchFamily="49" charset="0"/>
              </a:rPr>
              <a:t>   initialized­ in function main</a:t>
            </a:r>
            <a:r>
              <a:rPr lang="en-US" sz="1400" smtClean="0">
                <a:solidFill>
                  <a:srgbClr val="000000"/>
                </a:solidFill>
                <a:latin typeface="Courier New" pitchFamily="49" charset="0"/>
                <a:cs typeface="Courier New" pitchFamily="49" charset="0"/>
              </a:rPr>
              <a:t>()</a:t>
            </a:r>
            <a:endParaRPr lang="en-US" sz="1400">
              <a:solidFill>
                <a:srgbClr val="000000"/>
              </a:solidFill>
              <a:latin typeface="Courier New" pitchFamily="49" charset="0"/>
            </a:endParaRPr>
          </a:p>
          <a:p>
            <a:pPr algn="l">
              <a:spcBef>
                <a:spcPct val="20000"/>
              </a:spcBef>
            </a:pPr>
            <a:r>
              <a:rPr lang="en-US" sz="1400" i="1">
                <a:solidFill>
                  <a:srgbClr val="000000"/>
                </a:solidFill>
                <a:latin typeface="Courier New" pitchFamily="49" charset="0"/>
              </a:rPr>
              <a:t>Microsoft Visual C++ compiler error message:</a:t>
            </a:r>
            <a:endParaRPr lang="en-US" sz="1400">
              <a:solidFill>
                <a:srgbClr val="000000"/>
              </a:solidFill>
              <a:latin typeface="Courier New" pitchFamily="49" charset="0"/>
            </a:endParaRPr>
          </a:p>
          <a:p>
            <a:pPr algn="l">
              <a:spcBef>
                <a:spcPct val="20000"/>
              </a:spcBef>
            </a:pPr>
            <a:r>
              <a:rPr lang="en-US" sz="1400">
                <a:latin typeface="Courier New" pitchFamily="49" charset="0"/>
              </a:rPr>
              <a:t> </a:t>
            </a:r>
            <a:r>
              <a:rPr lang="en-US" sz="1400">
                <a:solidFill>
                  <a:srgbClr val="000000"/>
                </a:solidFill>
                <a:latin typeface="Courier New" pitchFamily="49" charset="0"/>
                <a:cs typeface="Courier New" pitchFamily="49" charset="0"/>
              </a:rPr>
              <a:t>D:\cpphtp4_examples\ch03\Fig03_22.cpp(11) : error C2530: 'y' : </a:t>
            </a:r>
            <a:endParaRPr lang="en-US" sz="1400">
              <a:solidFill>
                <a:srgbClr val="000000"/>
              </a:solidFill>
              <a:latin typeface="Courier New" pitchFamily="49" charset="0"/>
            </a:endParaRPr>
          </a:p>
          <a:p>
            <a:pPr algn="l">
              <a:spcBef>
                <a:spcPct val="20000"/>
              </a:spcBef>
            </a:pPr>
            <a:r>
              <a:rPr lang="en-US" sz="1400">
                <a:solidFill>
                  <a:srgbClr val="000000"/>
                </a:solidFill>
                <a:latin typeface="Courier New" pitchFamily="49" charset="0"/>
                <a:cs typeface="Courier New" pitchFamily="49" charset="0"/>
              </a:rPr>
              <a:t>   references must be initialized</a:t>
            </a:r>
            <a:endParaRPr lang="en-US" sz="1400">
              <a:latin typeface="Courier New" pitchFamily="49" charset="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ox(in)">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Inline Functions</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Keyword </a:t>
            </a:r>
            <a:r>
              <a:rPr lang="en-US" smtClean="0">
                <a:solidFill>
                  <a:srgbClr val="FF0000"/>
                </a:solidFill>
                <a:latin typeface="Arial" pitchFamily="34" charset="0"/>
                <a:cs typeface="Arial" pitchFamily="34" charset="0"/>
              </a:rPr>
              <a:t>inline</a:t>
            </a:r>
            <a:r>
              <a:rPr lang="en-US" smtClean="0">
                <a:solidFill>
                  <a:schemeClr val="tx1">
                    <a:lumMod val="95000"/>
                    <a:lumOff val="5000"/>
                  </a:schemeClr>
                </a:solidFill>
                <a:latin typeface="Arial" pitchFamily="34" charset="0"/>
                <a:cs typeface="Arial" pitchFamily="34" charset="0"/>
              </a:rPr>
              <a:t> before function</a:t>
            </a:r>
          </a:p>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Asks the </a:t>
            </a:r>
            <a:r>
              <a:rPr lang="en-US" smtClean="0">
                <a:solidFill>
                  <a:srgbClr val="0066FF"/>
                </a:solidFill>
                <a:latin typeface="Arial" pitchFamily="34" charset="0"/>
                <a:cs typeface="Arial" pitchFamily="34" charset="0"/>
              </a:rPr>
              <a:t>compiler to copy code into program</a:t>
            </a:r>
            <a:r>
              <a:rPr lang="en-US" smtClean="0">
                <a:solidFill>
                  <a:schemeClr val="tx1">
                    <a:lumMod val="95000"/>
                    <a:lumOff val="5000"/>
                  </a:schemeClr>
                </a:solidFill>
                <a:latin typeface="Arial" pitchFamily="34" charset="0"/>
                <a:cs typeface="Arial" pitchFamily="34" charset="0"/>
              </a:rPr>
              <a:t> instead of making function call</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Reduce function-call overhead</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Compiler can ignore inline</a:t>
            </a:r>
          </a:p>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Good for small, often-used functions</a:t>
            </a:r>
            <a:endParaRPr lang="en-US"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Inline Functions</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46</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914400" y="2209800"/>
            <a:ext cx="7380393" cy="17526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914400" y="3962400"/>
            <a:ext cx="7391400" cy="1600200"/>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Function Templates</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686800" cy="5029200"/>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Compact way to make overloaded functions</a:t>
            </a:r>
          </a:p>
          <a:p>
            <a:pPr lvl="1" algn="just">
              <a:lnSpc>
                <a:spcPct val="130000"/>
              </a:lnSpc>
              <a:spcBef>
                <a:spcPts val="300"/>
              </a:spcBef>
              <a:spcAft>
                <a:spcPts val="300"/>
              </a:spcAft>
              <a:buFont typeface="Wingdings" pitchFamily="2" charset="2"/>
              <a:buChar char="§"/>
            </a:pPr>
            <a:r>
              <a:rPr lang="en-US" sz="2600" smtClean="0">
                <a:latin typeface="Arial" pitchFamily="34" charset="0"/>
                <a:cs typeface="Arial" pitchFamily="34" charset="0"/>
              </a:rPr>
              <a:t>Generate separate function for different data types</a:t>
            </a:r>
            <a:endParaRPr lang="en-US" sz="260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Format</a:t>
            </a:r>
          </a:p>
          <a:p>
            <a:pPr lvl="1" algn="just">
              <a:lnSpc>
                <a:spcPct val="130000"/>
              </a:lnSpc>
              <a:spcBef>
                <a:spcPts val="300"/>
              </a:spcBef>
              <a:spcAft>
                <a:spcPts val="300"/>
              </a:spcAft>
              <a:buFont typeface="Wingdings" pitchFamily="2" charset="2"/>
              <a:buChar char="§"/>
            </a:pPr>
            <a:r>
              <a:rPr lang="en-US" sz="2600" smtClean="0">
                <a:latin typeface="Arial" pitchFamily="34" charset="0"/>
                <a:cs typeface="Arial" pitchFamily="34" charset="0"/>
              </a:rPr>
              <a:t>Begin with keyword </a:t>
            </a:r>
            <a:r>
              <a:rPr lang="en-US" sz="2600" smtClean="0">
                <a:solidFill>
                  <a:srgbClr val="FF3300"/>
                </a:solidFill>
                <a:latin typeface="Arial" pitchFamily="34" charset="0"/>
                <a:cs typeface="Arial" pitchFamily="34" charset="0"/>
              </a:rPr>
              <a:t>template</a:t>
            </a:r>
          </a:p>
          <a:p>
            <a:pPr lvl="1" algn="just">
              <a:lnSpc>
                <a:spcPct val="130000"/>
              </a:lnSpc>
              <a:spcBef>
                <a:spcPts val="300"/>
              </a:spcBef>
              <a:spcAft>
                <a:spcPts val="300"/>
              </a:spcAft>
              <a:buFont typeface="Wingdings" pitchFamily="2" charset="2"/>
              <a:buChar char="§"/>
            </a:pPr>
            <a:r>
              <a:rPr lang="en-US" sz="2600" smtClean="0">
                <a:latin typeface="Arial" pitchFamily="34" charset="0"/>
                <a:cs typeface="Arial" pitchFamily="34" charset="0"/>
              </a:rPr>
              <a:t>Formal </a:t>
            </a:r>
            <a:r>
              <a:rPr lang="en-US" sz="2600" smtClean="0">
                <a:solidFill>
                  <a:srgbClr val="0066FF"/>
                </a:solidFill>
                <a:latin typeface="Arial" pitchFamily="34" charset="0"/>
                <a:cs typeface="Arial" pitchFamily="34" charset="0"/>
              </a:rPr>
              <a:t>type parameters in brackets</a:t>
            </a:r>
            <a:r>
              <a:rPr lang="en-US" sz="2600" smtClean="0">
                <a:latin typeface="Arial" pitchFamily="34" charset="0"/>
                <a:cs typeface="Arial" pitchFamily="34" charset="0"/>
              </a:rPr>
              <a:t> </a:t>
            </a:r>
            <a:r>
              <a:rPr lang="en-US" sz="2600" smtClean="0">
                <a:solidFill>
                  <a:srgbClr val="FF3300"/>
                </a:solidFill>
                <a:latin typeface="Arial" pitchFamily="34" charset="0"/>
                <a:cs typeface="Arial" pitchFamily="34" charset="0"/>
              </a:rPr>
              <a:t>&lt;&gt;</a:t>
            </a:r>
          </a:p>
          <a:p>
            <a:pPr lvl="2" algn="just">
              <a:lnSpc>
                <a:spcPct val="130000"/>
              </a:lnSpc>
              <a:spcBef>
                <a:spcPts val="300"/>
              </a:spcBef>
              <a:spcAft>
                <a:spcPts val="300"/>
              </a:spcAft>
              <a:buFont typeface="Wingdings" pitchFamily="2" charset="2"/>
              <a:buChar char="§"/>
            </a:pPr>
            <a:r>
              <a:rPr lang="en-US" sz="2000" smtClean="0">
                <a:latin typeface="Arial" pitchFamily="34" charset="0"/>
                <a:cs typeface="Arial" pitchFamily="34" charset="0"/>
              </a:rPr>
              <a:t>Every type parameter preceded by typename or class</a:t>
            </a:r>
          </a:p>
          <a:p>
            <a:pPr lvl="2" algn="just">
              <a:lnSpc>
                <a:spcPct val="130000"/>
              </a:lnSpc>
              <a:spcBef>
                <a:spcPts val="300"/>
              </a:spcBef>
              <a:spcAft>
                <a:spcPts val="300"/>
              </a:spcAft>
              <a:buFont typeface="Wingdings" pitchFamily="2" charset="2"/>
              <a:buChar char="§"/>
            </a:pPr>
            <a:r>
              <a:rPr lang="en-US" sz="2000" smtClean="0">
                <a:latin typeface="Arial" pitchFamily="34" charset="0"/>
                <a:cs typeface="Arial" pitchFamily="34" charset="0"/>
              </a:rPr>
              <a:t>Placeholders for built-in types (i.e., int) or user-defined types</a:t>
            </a:r>
          </a:p>
          <a:p>
            <a:pPr lvl="2" algn="just">
              <a:lnSpc>
                <a:spcPct val="130000"/>
              </a:lnSpc>
              <a:spcBef>
                <a:spcPts val="300"/>
              </a:spcBef>
              <a:spcAft>
                <a:spcPts val="300"/>
              </a:spcAft>
              <a:buFont typeface="Wingdings" pitchFamily="2" charset="2"/>
              <a:buChar char="§"/>
            </a:pPr>
            <a:r>
              <a:rPr lang="en-US" sz="2000" smtClean="0">
                <a:latin typeface="Arial" pitchFamily="34" charset="0"/>
                <a:cs typeface="Arial" pitchFamily="34" charset="0"/>
              </a:rPr>
              <a:t>Specify arguments types, return types, declare variables</a:t>
            </a:r>
          </a:p>
          <a:p>
            <a:pPr lvl="1" algn="just">
              <a:lnSpc>
                <a:spcPct val="130000"/>
              </a:lnSpc>
              <a:spcBef>
                <a:spcPts val="300"/>
              </a:spcBef>
              <a:spcAft>
                <a:spcPts val="300"/>
              </a:spcAft>
              <a:buFont typeface="Wingdings" pitchFamily="2" charset="2"/>
              <a:buChar char="§"/>
            </a:pPr>
            <a:r>
              <a:rPr lang="en-US" sz="2400" smtClean="0">
                <a:latin typeface="Arial" pitchFamily="34" charset="0"/>
                <a:cs typeface="Arial" pitchFamily="34" charset="0"/>
              </a:rPr>
              <a:t>Function definition like normal, except formal types used</a:t>
            </a:r>
            <a:endParaRPr lang="en-US"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Function Templates</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05800" cy="5029200"/>
          </a:xfrm>
        </p:spPr>
        <p:txBody>
          <a:bodyPr>
            <a:normAutofit lnSpcReduction="10000"/>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Example</a:t>
            </a:r>
          </a:p>
          <a:p>
            <a:pPr marL="735013" lvl="3">
              <a:buFontTx/>
              <a:buNone/>
            </a:pPr>
            <a:r>
              <a:rPr lang="en-US" sz="2400" b="1" smtClean="0">
                <a:solidFill>
                  <a:srgbClr val="0000FF"/>
                </a:solidFill>
                <a:latin typeface="Courier New" pitchFamily="49" charset="0"/>
                <a:cs typeface="Times New Roman" pitchFamily="18" charset="0"/>
              </a:rPr>
              <a:t>template</a:t>
            </a:r>
            <a:r>
              <a:rPr lang="en-US" sz="2400" b="1" smtClean="0">
                <a:solidFill>
                  <a:srgbClr val="000000"/>
                </a:solidFill>
                <a:latin typeface="Courier New" pitchFamily="49" charset="0"/>
                <a:cs typeface="Times New Roman" pitchFamily="18" charset="0"/>
              </a:rPr>
              <a:t> &lt; </a:t>
            </a:r>
            <a:r>
              <a:rPr lang="en-US" sz="2400" b="1" smtClean="0">
                <a:solidFill>
                  <a:srgbClr val="0000FF"/>
                </a:solidFill>
                <a:latin typeface="Courier New" pitchFamily="49" charset="0"/>
                <a:cs typeface="Times New Roman" pitchFamily="18" charset="0"/>
              </a:rPr>
              <a:t>class</a:t>
            </a:r>
            <a:r>
              <a:rPr lang="en-US" sz="2400" b="1" smtClean="0">
                <a:solidFill>
                  <a:srgbClr val="000000"/>
                </a:solidFill>
                <a:latin typeface="Courier New" pitchFamily="49" charset="0"/>
                <a:cs typeface="Times New Roman" pitchFamily="18" charset="0"/>
              </a:rPr>
              <a:t> T &gt; </a:t>
            </a:r>
          </a:p>
          <a:p>
            <a:pPr marL="735013" lvl="3">
              <a:buFontTx/>
              <a:buNone/>
            </a:pPr>
            <a:r>
              <a:rPr lang="en-US" sz="2400" b="1" smtClean="0">
                <a:solidFill>
                  <a:srgbClr val="006600"/>
                </a:solidFill>
                <a:latin typeface="Courier New" pitchFamily="49" charset="0"/>
                <a:cs typeface="Times New Roman" pitchFamily="18" charset="0"/>
              </a:rPr>
              <a:t>//or template&lt; typename T &gt;</a:t>
            </a:r>
          </a:p>
          <a:p>
            <a:pPr marL="735013" lvl="3">
              <a:buFontTx/>
              <a:buNone/>
            </a:pPr>
            <a:r>
              <a:rPr lang="en-US" sz="2400" b="1" smtClean="0">
                <a:solidFill>
                  <a:srgbClr val="000000"/>
                </a:solidFill>
                <a:latin typeface="Courier New" pitchFamily="49" charset="0"/>
                <a:cs typeface="Times New Roman" pitchFamily="18" charset="0"/>
              </a:rPr>
              <a:t>T square(T value1)</a:t>
            </a:r>
          </a:p>
          <a:p>
            <a:pPr marL="735013" lvl="3">
              <a:spcBef>
                <a:spcPts val="0"/>
              </a:spcBef>
              <a:buFontTx/>
              <a:buNone/>
            </a:pPr>
            <a:r>
              <a:rPr lang="en-US" sz="2400" b="1" smtClean="0">
                <a:solidFill>
                  <a:srgbClr val="000000"/>
                </a:solidFill>
                <a:latin typeface="Courier New" pitchFamily="49" charset="0"/>
                <a:cs typeface="Times New Roman" pitchFamily="18" charset="0"/>
              </a:rPr>
              <a:t>{</a:t>
            </a:r>
          </a:p>
          <a:p>
            <a:pPr marL="735013" lvl="3">
              <a:spcBef>
                <a:spcPts val="0"/>
              </a:spcBef>
              <a:buFontTx/>
              <a:buNone/>
            </a:pPr>
            <a:r>
              <a:rPr lang="en-US" sz="2400" b="1" smtClean="0">
                <a:solidFill>
                  <a:srgbClr val="000000"/>
                </a:solidFill>
                <a:latin typeface="Courier New" pitchFamily="49" charset="0"/>
                <a:cs typeface="Times New Roman" pitchFamily="18" charset="0"/>
              </a:rPr>
              <a:t>   </a:t>
            </a:r>
            <a:r>
              <a:rPr lang="en-US" sz="2400" b="1" smtClean="0">
                <a:solidFill>
                  <a:srgbClr val="0000FF"/>
                </a:solidFill>
                <a:latin typeface="Courier New" pitchFamily="49" charset="0"/>
                <a:cs typeface="Times New Roman" pitchFamily="18" charset="0"/>
              </a:rPr>
              <a:t>return</a:t>
            </a:r>
            <a:r>
              <a:rPr lang="en-US" sz="2400" b="1" smtClean="0">
                <a:solidFill>
                  <a:srgbClr val="000000"/>
                </a:solidFill>
                <a:latin typeface="Courier New" pitchFamily="49" charset="0"/>
                <a:cs typeface="Times New Roman" pitchFamily="18" charset="0"/>
              </a:rPr>
              <a:t> value1 * value1;</a:t>
            </a:r>
          </a:p>
          <a:p>
            <a:pPr marL="735013" lvl="3">
              <a:spcBef>
                <a:spcPts val="0"/>
              </a:spcBef>
              <a:buFontTx/>
              <a:buNone/>
            </a:pPr>
            <a:r>
              <a:rPr lang="en-US" sz="2400" b="1" smtClean="0">
                <a:solidFill>
                  <a:srgbClr val="000000"/>
                </a:solidFill>
                <a:latin typeface="Courier New" pitchFamily="49" charset="0"/>
                <a:cs typeface="Times New Roman" pitchFamily="18" charset="0"/>
              </a:rPr>
              <a:t>}</a:t>
            </a:r>
            <a:endParaRPr lang="en-US" sz="3200" smtClean="0">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mtClean="0">
                <a:solidFill>
                  <a:srgbClr val="0000FF"/>
                </a:solidFill>
                <a:latin typeface="Arial" pitchFamily="34" charset="0"/>
                <a:cs typeface="Arial" pitchFamily="34" charset="0"/>
              </a:rPr>
              <a:t>T is a formal type, used as parameter type</a:t>
            </a:r>
          </a:p>
          <a:p>
            <a:pPr lvl="2"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Above function returns variable of same type as parameter</a:t>
            </a:r>
          </a:p>
          <a:p>
            <a:pPr lvl="1" algn="just">
              <a:lnSpc>
                <a:spcPct val="130000"/>
              </a:lnSpc>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In function call, T replaced by real type</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Function Templates</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49</a:t>
            </a:fld>
            <a:endParaRPr lang="en-US"/>
          </a:p>
        </p:txBody>
      </p:sp>
      <p:sp>
        <p:nvSpPr>
          <p:cNvPr id="8" name="Rectangle 3"/>
          <p:cNvSpPr txBox="1">
            <a:spLocks noChangeArrowheads="1"/>
          </p:cNvSpPr>
          <p:nvPr/>
        </p:nvSpPr>
        <p:spPr>
          <a:xfrm>
            <a:off x="457200" y="1371600"/>
            <a:ext cx="7010400" cy="5257800"/>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      </a:t>
            </a:r>
            <a:r>
              <a:rPr kumimoji="0" lang="en-US" sz="3200" b="0" i="0" u="none" strike="noStrike" kern="1200" cap="none" spc="0" normalizeH="0" baseline="0" noProof="0" smtClean="0">
                <a:ln>
                  <a:noFill/>
                </a:ln>
                <a:solidFill>
                  <a:srgbClr val="008000"/>
                </a:solidFill>
                <a:effectLst/>
                <a:uLnTx/>
                <a:uFillTx/>
                <a:latin typeface="+mn-lt"/>
                <a:ea typeface="+mn-ea"/>
                <a:cs typeface="Courier New" pitchFamily="49" charset="0"/>
              </a:rPr>
              <a:t>// Using a function template.</a:t>
            </a:r>
            <a:endParaRPr kumimoji="0" lang="en-US" sz="3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3200" b="0" smtClean="0">
                <a:solidFill>
                  <a:srgbClr val="5F5F5F"/>
                </a:solidFill>
                <a:latin typeface="AvantGarde" pitchFamily="34" charset="0"/>
                <a:cs typeface="Times New Roman" pitchFamily="18" charset="0"/>
              </a:rPr>
              <a:t>2</a:t>
            </a: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sz="3200" b="0" i="0" u="none" strike="noStrike" kern="1200" cap="none" spc="0" normalizeH="0" baseline="0" noProof="0" smtClean="0">
                <a:ln>
                  <a:noFill/>
                </a:ln>
                <a:solidFill>
                  <a:srgbClr val="0000FF"/>
                </a:solidFill>
                <a:effectLst/>
                <a:uLnTx/>
                <a:uFillTx/>
                <a:latin typeface="+mn-lt"/>
                <a:ea typeface="+mn-ea"/>
                <a:cs typeface="Courier New" pitchFamily="49" charset="0"/>
              </a:rPr>
              <a:t>#include</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 &lt;iostream&gt;</a:t>
            </a:r>
            <a:endParaRPr kumimoji="0" lang="en-US" sz="3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3200" b="0" smtClean="0">
                <a:solidFill>
                  <a:srgbClr val="5F5F5F"/>
                </a:solidFill>
                <a:latin typeface="AvantGarde" pitchFamily="34" charset="0"/>
                <a:cs typeface="Times New Roman" pitchFamily="18" charset="0"/>
              </a:rPr>
              <a:t>3</a:t>
            </a: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sz="3200" b="0" i="0" u="none" strike="noStrike" kern="1200" cap="none" spc="0" normalizeH="0" baseline="0" noProof="0" smtClean="0">
                <a:ln>
                  <a:noFill/>
                </a:ln>
                <a:solidFill>
                  <a:srgbClr val="0000FF"/>
                </a:solidFill>
                <a:effectLst/>
                <a:uLnTx/>
                <a:uFillTx/>
                <a:latin typeface="+mn-lt"/>
                <a:ea typeface="+mn-ea"/>
                <a:cs typeface="Courier New" pitchFamily="49" charset="0"/>
              </a:rPr>
              <a:t>using</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 std::cout;</a:t>
            </a:r>
            <a:endParaRPr kumimoji="0" lang="en-US" sz="3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3200" b="0" smtClean="0">
                <a:solidFill>
                  <a:srgbClr val="5F5F5F"/>
                </a:solidFill>
                <a:latin typeface="AvantGarde" pitchFamily="34" charset="0"/>
                <a:cs typeface="Times New Roman" pitchFamily="18" charset="0"/>
              </a:rPr>
              <a:t>4</a:t>
            </a: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sz="3200" b="0" i="0" u="none" strike="noStrike" kern="1200" cap="none" spc="0" normalizeH="0" baseline="0" noProof="0" smtClean="0">
                <a:ln>
                  <a:noFill/>
                </a:ln>
                <a:solidFill>
                  <a:srgbClr val="0000FF"/>
                </a:solidFill>
                <a:effectLst/>
                <a:uLnTx/>
                <a:uFillTx/>
                <a:latin typeface="+mn-lt"/>
                <a:ea typeface="+mn-ea"/>
                <a:cs typeface="Courier New" pitchFamily="49" charset="0"/>
              </a:rPr>
              <a:t>using</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 std::cin;</a:t>
            </a:r>
            <a:endParaRPr kumimoji="0" lang="en-US" sz="3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3200" b="0" smtClean="0">
                <a:solidFill>
                  <a:srgbClr val="5F5F5F"/>
                </a:solidFill>
                <a:latin typeface="AvantGarde" pitchFamily="34" charset="0"/>
                <a:cs typeface="Times New Roman" pitchFamily="18" charset="0"/>
              </a:rPr>
              <a:t>5</a:t>
            </a: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sz="3200" b="0" i="0" u="none" strike="noStrike" kern="1200" cap="none" spc="0" normalizeH="0" baseline="0" noProof="0" smtClean="0">
                <a:ln>
                  <a:noFill/>
                </a:ln>
                <a:solidFill>
                  <a:srgbClr val="0000FF"/>
                </a:solidFill>
                <a:effectLst/>
                <a:uLnTx/>
                <a:uFillTx/>
                <a:latin typeface="+mn-lt"/>
                <a:ea typeface="+mn-ea"/>
                <a:cs typeface="Courier New" pitchFamily="49" charset="0"/>
              </a:rPr>
              <a:t>using</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 std::endl;</a:t>
            </a:r>
            <a:endParaRPr kumimoji="0" lang="en-US" sz="3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3200" b="0" noProof="0" smtClean="0">
                <a:solidFill>
                  <a:srgbClr val="5F5F5F"/>
                </a:solidFill>
                <a:latin typeface="AvantGarde" pitchFamily="34" charset="0"/>
                <a:cs typeface="Times New Roman" pitchFamily="18" charset="0"/>
              </a:rPr>
              <a:t>6</a:t>
            </a: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sz="3200" b="0" i="0" u="none" strike="noStrike" kern="1200" cap="none" spc="0" normalizeH="0" baseline="0" noProof="0" smtClean="0">
                <a:ln>
                  <a:noFill/>
                </a:ln>
                <a:solidFill>
                  <a:srgbClr val="008000"/>
                </a:solidFill>
                <a:effectLst/>
                <a:uLnTx/>
                <a:uFillTx/>
                <a:latin typeface="+mn-lt"/>
                <a:ea typeface="+mn-ea"/>
                <a:cs typeface="Courier New" pitchFamily="49" charset="0"/>
              </a:rPr>
              <a:t>// definition of function template maximum         </a:t>
            </a:r>
            <a:endParaRPr kumimoji="0" lang="en-US" sz="3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7      </a:t>
            </a:r>
            <a:r>
              <a:rPr kumimoji="0" lang="en-US" sz="3200" b="0" i="0" u="none" strike="noStrike" kern="1200" cap="none" spc="0" normalizeH="0" baseline="0" noProof="0" smtClean="0">
                <a:ln>
                  <a:noFill/>
                </a:ln>
                <a:solidFill>
                  <a:srgbClr val="0000FF"/>
                </a:solidFill>
                <a:effectLst/>
                <a:uLnTx/>
                <a:uFillTx/>
                <a:latin typeface="+mn-lt"/>
                <a:ea typeface="+mn-ea"/>
                <a:cs typeface="Courier New" pitchFamily="49" charset="0"/>
              </a:rPr>
              <a:t>template</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 &lt; </a:t>
            </a:r>
            <a:r>
              <a:rPr kumimoji="0" lang="en-US" sz="3200" b="0" i="0" u="none" strike="noStrike" kern="1200" cap="none" spc="0" normalizeH="0" baseline="0" noProof="0" smtClean="0">
                <a:ln>
                  <a:noFill/>
                </a:ln>
                <a:solidFill>
                  <a:srgbClr val="0000FF"/>
                </a:solidFill>
                <a:effectLst/>
                <a:uLnTx/>
                <a:uFillTx/>
                <a:latin typeface="+mn-lt"/>
                <a:ea typeface="+mn-ea"/>
                <a:cs typeface="Courier New" pitchFamily="49" charset="0"/>
              </a:rPr>
              <a:t>class</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 T &gt;  </a:t>
            </a:r>
            <a:r>
              <a:rPr kumimoji="0" lang="en-US" sz="3200" b="0" i="0" u="none" strike="noStrike" kern="1200" cap="none" spc="0" normalizeH="0" baseline="0" noProof="0" smtClean="0">
                <a:ln>
                  <a:noFill/>
                </a:ln>
                <a:solidFill>
                  <a:srgbClr val="008000"/>
                </a:solidFill>
                <a:effectLst/>
                <a:uLnTx/>
                <a:uFillTx/>
                <a:latin typeface="+mn-lt"/>
                <a:ea typeface="+mn-ea"/>
                <a:cs typeface="Courier New" pitchFamily="49" charset="0"/>
              </a:rPr>
              <a:t>// or template &lt; typename T &gt;</a:t>
            </a:r>
            <a:endParaRPr kumimoji="0" lang="en-US" sz="3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8      </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T maximum( T value1, T value2, T value3 )          </a:t>
            </a:r>
            <a:endParaRPr kumimoji="0" lang="en-US" sz="3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9      </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                                                  </a:t>
            </a:r>
            <a:endParaRPr kumimoji="0" lang="en-US" sz="3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10    </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   T max = value1;                                                                                    </a:t>
            </a:r>
            <a:endParaRPr kumimoji="0" lang="en-US" sz="3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11    </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sz="3200" b="0" i="0" u="none" strike="noStrike" kern="1200" cap="none" spc="0" normalizeH="0" baseline="0" noProof="0" smtClean="0">
                <a:ln>
                  <a:noFill/>
                </a:ln>
                <a:solidFill>
                  <a:srgbClr val="0000FF"/>
                </a:solidFill>
                <a:effectLst/>
                <a:uLnTx/>
                <a:uFillTx/>
                <a:latin typeface="+mn-lt"/>
                <a:ea typeface="+mn-ea"/>
                <a:cs typeface="Courier New" pitchFamily="49" charset="0"/>
              </a:rPr>
              <a:t>if</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 ( value2 &gt; max )                             </a:t>
            </a:r>
            <a:endParaRPr kumimoji="0" lang="en-US" sz="3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12    </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      max = value2;                                </a:t>
            </a: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                                                   </a:t>
            </a:r>
            <a:endParaRPr kumimoji="0" lang="en-US" sz="3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13    </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sz="3200" b="0" i="0" u="none" strike="noStrike" kern="1200" cap="none" spc="0" normalizeH="0" baseline="0" noProof="0" smtClean="0">
                <a:ln>
                  <a:noFill/>
                </a:ln>
                <a:solidFill>
                  <a:srgbClr val="0000FF"/>
                </a:solidFill>
                <a:effectLst/>
                <a:uLnTx/>
                <a:uFillTx/>
                <a:latin typeface="+mn-lt"/>
                <a:ea typeface="+mn-ea"/>
                <a:cs typeface="Courier New" pitchFamily="49" charset="0"/>
              </a:rPr>
              <a:t>if</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 ( value3 &gt; max )                             </a:t>
            </a:r>
            <a:endParaRPr kumimoji="0" lang="en-US" sz="3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14    </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      max = value3;                                </a:t>
            </a:r>
            <a:endParaRPr kumimoji="0" lang="en-US" sz="3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15    </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                                                   </a:t>
            </a:r>
            <a:endParaRPr kumimoji="0" lang="en-US" sz="3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16    </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sz="3200" b="0" i="0" u="none" strike="noStrike" kern="1200" cap="none" spc="0" normalizeH="0" baseline="0" noProof="0" smtClean="0">
                <a:ln>
                  <a:noFill/>
                </a:ln>
                <a:solidFill>
                  <a:srgbClr val="0000FF"/>
                </a:solidFill>
                <a:effectLst/>
                <a:uLnTx/>
                <a:uFillTx/>
                <a:latin typeface="+mn-lt"/>
                <a:ea typeface="+mn-ea"/>
                <a:cs typeface="Courier New" pitchFamily="49" charset="0"/>
              </a:rPr>
              <a:t>return</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 max;                                     </a:t>
            </a:r>
            <a:endParaRPr kumimoji="0" lang="en-US" sz="3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17    </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sz="3200" b="0" i="0" u="none" strike="noStrike" kern="1200" cap="none" spc="0" normalizeH="0" baseline="0" noProof="0" smtClean="0">
                <a:ln>
                  <a:noFill/>
                </a:ln>
                <a:solidFill>
                  <a:srgbClr val="008000"/>
                </a:solidFill>
                <a:effectLst/>
                <a:uLnTx/>
                <a:uFillTx/>
                <a:latin typeface="+mn-lt"/>
                <a:ea typeface="+mn-ea"/>
                <a:cs typeface="Courier New" pitchFamily="49" charset="0"/>
              </a:rPr>
              <a:t>// end function template maximum</a:t>
            </a:r>
            <a:endParaRPr kumimoji="0" lang="en-US" sz="3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p:txBody>
      </p:sp>
      <p:grpSp>
        <p:nvGrpSpPr>
          <p:cNvPr id="9" name="Group 6"/>
          <p:cNvGrpSpPr>
            <a:grpSpLocks/>
          </p:cNvGrpSpPr>
          <p:nvPr/>
        </p:nvGrpSpPr>
        <p:grpSpPr bwMode="auto">
          <a:xfrm>
            <a:off x="2666728" y="1600200"/>
            <a:ext cx="6172471" cy="1600200"/>
            <a:chOff x="1102" y="720"/>
            <a:chExt cx="2954" cy="1008"/>
          </a:xfrm>
        </p:grpSpPr>
        <p:sp>
          <p:nvSpPr>
            <p:cNvPr id="10" name="Text Box 4"/>
            <p:cNvSpPr txBox="1">
              <a:spLocks noChangeArrowheads="1"/>
            </p:cNvSpPr>
            <p:nvPr/>
          </p:nvSpPr>
          <p:spPr bwMode="auto">
            <a:xfrm>
              <a:off x="2160" y="720"/>
              <a:ext cx="1896" cy="756"/>
            </a:xfrm>
            <a:prstGeom prst="rect">
              <a:avLst/>
            </a:prstGeom>
            <a:solidFill>
              <a:schemeClr val="accent5">
                <a:lumMod val="40000"/>
                <a:lumOff val="60000"/>
              </a:schemeClr>
            </a:solidFill>
            <a:ln w="9525">
              <a:solidFill>
                <a:schemeClr val="tx1"/>
              </a:solidFill>
              <a:miter lim="800000"/>
              <a:headEnd/>
              <a:tailEnd/>
            </a:ln>
            <a:effectLst/>
          </p:spPr>
          <p:txBody>
            <a:bodyPr wrap="square">
              <a:spAutoFit/>
            </a:bodyPr>
            <a:lstStyle/>
            <a:p>
              <a:pPr algn="just" eaLnBrk="0" hangingPunct="0">
                <a:spcBef>
                  <a:spcPct val="0"/>
                </a:spcBef>
              </a:pPr>
              <a:r>
                <a:rPr lang="en-US" sz="2400" b="0">
                  <a:latin typeface="Times New Roman" pitchFamily="18" charset="0"/>
                </a:rPr>
                <a:t>Formal type parameter </a:t>
              </a:r>
              <a:r>
                <a:rPr lang="en-US" sz="2400">
                  <a:latin typeface="Courier New" pitchFamily="49" charset="0"/>
                </a:rPr>
                <a:t>T</a:t>
              </a:r>
              <a:r>
                <a:rPr lang="en-US" sz="2400" b="0">
                  <a:latin typeface="Times New Roman" pitchFamily="18" charset="0"/>
                </a:rPr>
                <a:t> placeholder for type of data to be tested by </a:t>
              </a:r>
              <a:r>
                <a:rPr lang="en-US" sz="2400">
                  <a:latin typeface="Courier New" pitchFamily="49" charset="0"/>
                </a:rPr>
                <a:t>maximum</a:t>
              </a:r>
              <a:r>
                <a:rPr lang="en-US" sz="2400" b="0">
                  <a:latin typeface="Times New Roman" pitchFamily="18" charset="0"/>
                </a:rPr>
                <a:t>.</a:t>
              </a:r>
            </a:p>
          </p:txBody>
        </p:sp>
        <p:sp>
          <p:nvSpPr>
            <p:cNvPr id="11" name="Line 5"/>
            <p:cNvSpPr>
              <a:spLocks noChangeShapeType="1"/>
            </p:cNvSpPr>
            <p:nvPr/>
          </p:nvSpPr>
          <p:spPr bwMode="auto">
            <a:xfrm flipH="1">
              <a:off x="1102" y="912"/>
              <a:ext cx="1058" cy="816"/>
            </a:xfrm>
            <a:prstGeom prst="line">
              <a:avLst/>
            </a:prstGeom>
            <a:noFill/>
            <a:ln w="9525">
              <a:solidFill>
                <a:schemeClr val="tx1"/>
              </a:solidFill>
              <a:round/>
              <a:headEnd/>
              <a:tailEnd type="triangle" w="med" len="med"/>
            </a:ln>
            <a:effectLst/>
          </p:spPr>
          <p:txBody>
            <a:bodyPr wrap="square" anchor="ctr">
              <a:spAutoFit/>
            </a:bodyPr>
            <a:lstStyle/>
            <a:p>
              <a:pPr algn="just"/>
              <a:endParaRPr lang="en-US"/>
            </a:p>
          </p:txBody>
        </p:sp>
      </p:grpSp>
      <p:grpSp>
        <p:nvGrpSpPr>
          <p:cNvPr id="12" name="Group 9"/>
          <p:cNvGrpSpPr>
            <a:grpSpLocks/>
          </p:cNvGrpSpPr>
          <p:nvPr/>
        </p:nvGrpSpPr>
        <p:grpSpPr bwMode="auto">
          <a:xfrm>
            <a:off x="3810000" y="3810000"/>
            <a:ext cx="5029200" cy="1352550"/>
            <a:chOff x="2112" y="1536"/>
            <a:chExt cx="3168" cy="852"/>
          </a:xfrm>
        </p:grpSpPr>
        <p:sp>
          <p:nvSpPr>
            <p:cNvPr id="13" name="Text Box 7"/>
            <p:cNvSpPr txBox="1">
              <a:spLocks noChangeArrowheads="1"/>
            </p:cNvSpPr>
            <p:nvPr/>
          </p:nvSpPr>
          <p:spPr bwMode="auto">
            <a:xfrm>
              <a:off x="3360" y="1632"/>
              <a:ext cx="1920" cy="756"/>
            </a:xfrm>
            <a:prstGeom prst="rect">
              <a:avLst/>
            </a:prstGeom>
            <a:solidFill>
              <a:schemeClr val="accent5">
                <a:lumMod val="40000"/>
                <a:lumOff val="60000"/>
              </a:schemeClr>
            </a:solidFill>
            <a:ln w="9525">
              <a:solidFill>
                <a:schemeClr val="tx1"/>
              </a:solidFill>
              <a:miter lim="800000"/>
              <a:headEnd/>
              <a:tailEnd/>
            </a:ln>
            <a:effectLst/>
          </p:spPr>
          <p:txBody>
            <a:bodyPr wrap="square">
              <a:spAutoFit/>
            </a:bodyPr>
            <a:lstStyle/>
            <a:p>
              <a:pPr algn="just" eaLnBrk="0" hangingPunct="0">
                <a:spcBef>
                  <a:spcPct val="0"/>
                </a:spcBef>
              </a:pPr>
              <a:r>
                <a:rPr lang="en-US" sz="2400">
                  <a:latin typeface="Courier New" pitchFamily="49" charset="0"/>
                </a:rPr>
                <a:t>maximum</a:t>
              </a:r>
              <a:r>
                <a:rPr lang="en-US" sz="2400" b="0">
                  <a:latin typeface="Times New Roman" pitchFamily="18" charset="0"/>
                </a:rPr>
                <a:t> expects all parameters to be of the same type.</a:t>
              </a:r>
            </a:p>
          </p:txBody>
        </p:sp>
        <p:sp>
          <p:nvSpPr>
            <p:cNvPr id="14" name="Line 8"/>
            <p:cNvSpPr>
              <a:spLocks noChangeShapeType="1"/>
            </p:cNvSpPr>
            <p:nvPr/>
          </p:nvSpPr>
          <p:spPr bwMode="auto">
            <a:xfrm flipH="1" flipV="1">
              <a:off x="2112" y="1536"/>
              <a:ext cx="1248" cy="480"/>
            </a:xfrm>
            <a:prstGeom prst="line">
              <a:avLst/>
            </a:prstGeom>
            <a:noFill/>
            <a:ln w="9525">
              <a:solidFill>
                <a:schemeClr val="tx1"/>
              </a:solidFill>
              <a:round/>
              <a:headEnd/>
              <a:tailEnd type="triangle" w="med" len="med"/>
            </a:ln>
            <a:effectLst/>
          </p:spPr>
          <p:txBody>
            <a:bodyPr wrap="square" anchor="ctr">
              <a:spAutoFit/>
            </a:bodyPr>
            <a:lstStyle/>
            <a:p>
              <a:endParaRPr lang="en-US"/>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C – Giải</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marL="514350" indent="-514350" algn="just">
              <a:lnSpc>
                <a:spcPct val="130000"/>
              </a:lnSpc>
              <a:spcBef>
                <a:spcPts val="300"/>
              </a:spcBef>
              <a:spcAft>
                <a:spcPts val="300"/>
              </a:spcAft>
              <a:buFont typeface="+mj-lt"/>
              <a:buAutoNum type="arabicPeriod"/>
            </a:pPr>
            <a:r>
              <a:rPr lang="vi-VN" smtClean="0">
                <a:solidFill>
                  <a:srgbClr val="0000FF"/>
                </a:solidFill>
                <a:latin typeface="Arial" pitchFamily="34" charset="0"/>
                <a:cs typeface="Arial" pitchFamily="34" charset="0"/>
              </a:rPr>
              <a:t>Dùng 4 biến </a:t>
            </a:r>
            <a:r>
              <a:rPr lang="en-US" smtClean="0">
                <a:latin typeface="Arial" pitchFamily="34" charset="0"/>
                <a:cs typeface="Arial" pitchFamily="34" charset="0"/>
                <a:sym typeface="Wingdings" pitchFamily="2" charset="2"/>
              </a:rPr>
              <a:t></a:t>
            </a:r>
            <a:r>
              <a:rPr lang="vi-VN" smtClean="0">
                <a:latin typeface="Arial" pitchFamily="34" charset="0"/>
                <a:cs typeface="Arial" pitchFamily="34" charset="0"/>
              </a:rPr>
              <a:t>cách dài nhất, cơ bản nhất </a:t>
            </a:r>
          </a:p>
          <a:p>
            <a:pPr marL="514350" indent="-514350" algn="just">
              <a:lnSpc>
                <a:spcPct val="130000"/>
              </a:lnSpc>
              <a:spcBef>
                <a:spcPts val="0"/>
              </a:spcBef>
              <a:buFont typeface="+mj-lt"/>
              <a:buAutoNum type="arabicPeriod"/>
            </a:pPr>
            <a:r>
              <a:rPr lang="vi-VN" smtClean="0">
                <a:solidFill>
                  <a:srgbClr val="0070C0"/>
                </a:solidFill>
                <a:latin typeface="Arial" pitchFamily="34" charset="0"/>
                <a:cs typeface="Arial" pitchFamily="34" charset="0"/>
              </a:rPr>
              <a:t>Dùng mảng </a:t>
            </a:r>
            <a:r>
              <a:rPr lang="en-US" smtClean="0">
                <a:latin typeface="Arial" pitchFamily="34" charset="0"/>
                <a:cs typeface="Arial" pitchFamily="34" charset="0"/>
                <a:sym typeface="Wingdings" pitchFamily="2" charset="2"/>
              </a:rPr>
              <a:t></a:t>
            </a:r>
            <a:r>
              <a:rPr lang="vi-VN" smtClean="0">
                <a:latin typeface="Arial" pitchFamily="34" charset="0"/>
                <a:cs typeface="Arial" pitchFamily="34" charset="0"/>
              </a:rPr>
              <a:t>khai báo biến gọn hơn, 1 lần thay cho nhiều lần  </a:t>
            </a:r>
          </a:p>
          <a:p>
            <a:pPr marL="514350" indent="-514350" algn="just">
              <a:lnSpc>
                <a:spcPct val="130000"/>
              </a:lnSpc>
              <a:spcBef>
                <a:spcPts val="0"/>
              </a:spcBef>
              <a:buFont typeface="+mj-lt"/>
              <a:buAutoNum type="arabicPeriod"/>
            </a:pPr>
            <a:r>
              <a:rPr lang="vi-VN" smtClean="0">
                <a:solidFill>
                  <a:srgbClr val="00B050"/>
                </a:solidFill>
                <a:latin typeface="Arial" pitchFamily="34" charset="0"/>
                <a:cs typeface="Arial" pitchFamily="34" charset="0"/>
              </a:rPr>
              <a:t>Dùng mảng và vòng lặp do while </a:t>
            </a:r>
            <a:r>
              <a:rPr lang="en-US" smtClean="0">
                <a:latin typeface="Arial" pitchFamily="34" charset="0"/>
                <a:cs typeface="Arial" pitchFamily="34" charset="0"/>
                <a:sym typeface="Wingdings" pitchFamily="2" charset="2"/>
              </a:rPr>
              <a:t></a:t>
            </a:r>
            <a:r>
              <a:rPr lang="vi-VN" smtClean="0">
                <a:latin typeface="Arial" pitchFamily="34" charset="0"/>
                <a:cs typeface="Arial" pitchFamily="34" charset="0"/>
              </a:rPr>
              <a:t>viết code nhập gọn hơn, viết 1 lần thay cho nhiều lần </a:t>
            </a:r>
          </a:p>
          <a:p>
            <a:pPr marL="514350" indent="-514350" algn="just">
              <a:lnSpc>
                <a:spcPct val="130000"/>
              </a:lnSpc>
              <a:spcBef>
                <a:spcPts val="0"/>
              </a:spcBef>
              <a:buFont typeface="+mj-lt"/>
              <a:buAutoNum type="arabicPeriod"/>
            </a:pPr>
            <a:r>
              <a:rPr lang="vi-VN" smtClean="0">
                <a:solidFill>
                  <a:schemeClr val="accent6">
                    <a:lumMod val="75000"/>
                  </a:schemeClr>
                </a:solidFill>
                <a:latin typeface="Arial" pitchFamily="34" charset="0"/>
                <a:cs typeface="Arial" pitchFamily="34" charset="0"/>
              </a:rPr>
              <a:t>Dùng mảng và vòng lặp for </a:t>
            </a:r>
            <a:r>
              <a:rPr lang="en-US" smtClean="0">
                <a:latin typeface="Arial" pitchFamily="34" charset="0"/>
                <a:cs typeface="Arial" pitchFamily="34" charset="0"/>
                <a:sym typeface="Wingdings" pitchFamily="2" charset="2"/>
              </a:rPr>
              <a:t></a:t>
            </a:r>
            <a:r>
              <a:rPr lang="vi-VN" smtClean="0">
                <a:latin typeface="Arial" pitchFamily="34" charset="0"/>
                <a:cs typeface="Arial" pitchFamily="34" charset="0"/>
              </a:rPr>
              <a:t>viết code gọn hơn, for viết gọn hơn vòng while</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Function Templates</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50</a:t>
            </a:fld>
            <a:endParaRPr lang="en-US"/>
          </a:p>
        </p:txBody>
      </p:sp>
      <p:sp>
        <p:nvSpPr>
          <p:cNvPr id="8" name="Rectangle 1027"/>
          <p:cNvSpPr txBox="1">
            <a:spLocks noChangeArrowheads="1"/>
          </p:cNvSpPr>
          <p:nvPr/>
        </p:nvSpPr>
        <p:spPr>
          <a:xfrm>
            <a:off x="457200" y="1371600"/>
            <a:ext cx="7010400" cy="5029200"/>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3200" b="0" smtClean="0">
                <a:solidFill>
                  <a:srgbClr val="5F5F5F"/>
                </a:solidFill>
                <a:latin typeface="AvantGarde" pitchFamily="34" charset="0"/>
                <a:cs typeface="Times New Roman" pitchFamily="18" charset="0"/>
              </a:rPr>
              <a:t>18</a:t>
            </a: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sz="3200"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 main()</a:t>
            </a:r>
            <a:endParaRPr kumimoji="0" lang="en-US" sz="3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19    </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a:t>
            </a:r>
            <a:endParaRPr kumimoji="0" lang="en-US" sz="3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20    </a:t>
            </a:r>
            <a:r>
              <a:rPr kumimoji="0" lang="en-US" sz="3200" b="0" i="0" u="none" strike="noStrike" kern="1200" cap="none" spc="0" normalizeH="0" baseline="0" noProof="0" smtClean="0">
                <a:ln>
                  <a:noFill/>
                </a:ln>
                <a:solidFill>
                  <a:srgbClr val="008000"/>
                </a:solidFill>
                <a:effectLst/>
                <a:uLnTx/>
                <a:uFillTx/>
                <a:latin typeface="+mn-lt"/>
                <a:ea typeface="+mn-ea"/>
                <a:cs typeface="Courier New" pitchFamily="49" charset="0"/>
              </a:rPr>
              <a:t>   // demonstrate maximum with int values</a:t>
            </a:r>
            <a:endParaRPr kumimoji="0" lang="en-US" sz="3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21    </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sz="3200" b="0" i="0" u="none" strike="noStrike" kern="1200" cap="none" spc="0" normalizeH="0" baseline="0" noProof="0" smtClean="0">
                <a:ln>
                  <a:noFill/>
                </a:ln>
                <a:solidFill>
                  <a:srgbClr val="0000FF"/>
                </a:solidFill>
                <a:effectLst/>
                <a:uLnTx/>
                <a:uFillTx/>
                <a:latin typeface="+mn-lt"/>
                <a:ea typeface="+mn-ea"/>
                <a:cs typeface="Courier New" pitchFamily="49" charset="0"/>
              </a:rPr>
              <a:t>int</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 int1, int2, int3;</a:t>
            </a:r>
            <a:endParaRPr kumimoji="0" lang="en-US" sz="3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22    </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sz="3200" b="0" i="0" u="none" strike="noStrike" kern="1200" cap="none" spc="0" normalizeH="0" baseline="0" noProof="0" smtClean="0">
                <a:ln>
                  <a:noFill/>
                </a:ln>
                <a:solidFill>
                  <a:srgbClr val="0099FF"/>
                </a:solidFill>
                <a:effectLst/>
                <a:uLnTx/>
                <a:uFillTx/>
                <a:latin typeface="+mn-lt"/>
                <a:ea typeface="+mn-ea"/>
                <a:cs typeface="Courier New" pitchFamily="49" charset="0"/>
              </a:rPr>
              <a:t>"Input three integer values: "</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a:t>
            </a:r>
            <a:endParaRPr kumimoji="0" lang="en-US" sz="3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23    </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   cin &gt;&gt; int1 &gt;&gt; int2 &gt;&gt; int3;</a:t>
            </a:r>
            <a:endParaRPr kumimoji="0" lang="en-US" sz="3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3200" b="0" smtClean="0">
                <a:solidFill>
                  <a:srgbClr val="5F5F5F"/>
                </a:solidFill>
                <a:latin typeface="AvantGarde" pitchFamily="34" charset="0"/>
                <a:cs typeface="Times New Roman" pitchFamily="18" charset="0"/>
              </a:rPr>
              <a:t>24</a:t>
            </a: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sz="3200" b="0" i="0" u="none" strike="noStrike" kern="1200" cap="none" spc="0" normalizeH="0" baseline="0" noProof="0" smtClean="0">
                <a:ln>
                  <a:noFill/>
                </a:ln>
                <a:solidFill>
                  <a:srgbClr val="008000"/>
                </a:solidFill>
                <a:effectLst/>
                <a:uLnTx/>
                <a:uFillTx/>
                <a:latin typeface="+mn-lt"/>
                <a:ea typeface="+mn-ea"/>
                <a:cs typeface="Courier New" pitchFamily="49" charset="0"/>
              </a:rPr>
              <a:t>   // invoke int version of maximum</a:t>
            </a:r>
            <a:endParaRPr kumimoji="0" lang="en-US" sz="3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3200" b="0" smtClean="0">
                <a:solidFill>
                  <a:srgbClr val="5F5F5F"/>
                </a:solidFill>
                <a:latin typeface="AvantGarde" pitchFamily="34" charset="0"/>
                <a:cs typeface="Times New Roman" pitchFamily="18" charset="0"/>
              </a:rPr>
              <a:t>25</a:t>
            </a: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sz="3200" b="0" i="0" u="none" strike="noStrike" kern="1200" cap="none" spc="0" normalizeH="0" baseline="0" noProof="0" smtClean="0">
                <a:ln>
                  <a:noFill/>
                </a:ln>
                <a:solidFill>
                  <a:srgbClr val="0099FF"/>
                </a:solidFill>
                <a:effectLst/>
                <a:uLnTx/>
                <a:uFillTx/>
                <a:latin typeface="+mn-lt"/>
                <a:ea typeface="+mn-ea"/>
                <a:cs typeface="Courier New" pitchFamily="49" charset="0"/>
              </a:rPr>
              <a:t>"The maximum integer value is: "</a:t>
            </a:r>
            <a:endParaRPr kumimoji="0" lang="en-US" sz="3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3200" b="0" smtClean="0">
                <a:solidFill>
                  <a:srgbClr val="5F5F5F"/>
                </a:solidFill>
                <a:latin typeface="AvantGarde" pitchFamily="34" charset="0"/>
                <a:cs typeface="Times New Roman" pitchFamily="18" charset="0"/>
              </a:rPr>
              <a:t>26</a:t>
            </a: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        &lt;&lt; maximum( int1, int2, int3 );        </a:t>
            </a:r>
            <a:endParaRPr kumimoji="0" lang="en-US" sz="3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3200" b="0" smtClean="0">
                <a:solidFill>
                  <a:srgbClr val="5F5F5F"/>
                </a:solidFill>
                <a:latin typeface="AvantGarde" pitchFamily="34" charset="0"/>
                <a:cs typeface="Times New Roman" pitchFamily="18" charset="0"/>
              </a:rPr>
              <a:t>2</a:t>
            </a: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7    </a:t>
            </a:r>
            <a:r>
              <a:rPr kumimoji="0" lang="en-US" sz="3200" b="0" i="0" u="none" strike="noStrike" kern="1200" cap="none" spc="0" normalizeH="0" baseline="0" noProof="0" smtClean="0">
                <a:ln>
                  <a:noFill/>
                </a:ln>
                <a:solidFill>
                  <a:srgbClr val="008000"/>
                </a:solidFill>
                <a:effectLst/>
                <a:uLnTx/>
                <a:uFillTx/>
                <a:latin typeface="+mn-lt"/>
                <a:ea typeface="+mn-ea"/>
                <a:cs typeface="Courier New" pitchFamily="49" charset="0"/>
              </a:rPr>
              <a:t>   // demonstrate maximum with double values</a:t>
            </a:r>
            <a:endParaRPr kumimoji="0" lang="en-US" sz="3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3200" b="0" smtClean="0">
                <a:solidFill>
                  <a:srgbClr val="5F5F5F"/>
                </a:solidFill>
                <a:latin typeface="AvantGarde" pitchFamily="34" charset="0"/>
                <a:cs typeface="Times New Roman" pitchFamily="18" charset="0"/>
              </a:rPr>
              <a:t>2</a:t>
            </a: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8    </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sz="3200" b="0" i="0" u="none" strike="noStrike" kern="1200" cap="none" spc="0" normalizeH="0" baseline="0" noProof="0" smtClean="0">
                <a:ln>
                  <a:noFill/>
                </a:ln>
                <a:solidFill>
                  <a:srgbClr val="0000FF"/>
                </a:solidFill>
                <a:effectLst/>
                <a:uLnTx/>
                <a:uFillTx/>
                <a:latin typeface="+mn-lt"/>
                <a:ea typeface="+mn-ea"/>
                <a:cs typeface="Courier New" pitchFamily="49" charset="0"/>
              </a:rPr>
              <a:t>double</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 double1, double2, double3;</a:t>
            </a:r>
            <a:endParaRPr kumimoji="0" lang="en-US" sz="3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3200" b="0" smtClean="0">
                <a:solidFill>
                  <a:srgbClr val="5F5F5F"/>
                </a:solidFill>
                <a:latin typeface="AvantGarde" pitchFamily="34" charset="0"/>
                <a:cs typeface="Times New Roman" pitchFamily="18" charset="0"/>
              </a:rPr>
              <a:t>29</a:t>
            </a: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   cout &lt;&lt;</a:t>
            </a:r>
            <a:r>
              <a:rPr kumimoji="0" lang="en-US" sz="3200" b="0" i="0" u="none" strike="noStrike" kern="1200" cap="none" spc="0" normalizeH="0" baseline="0" noProof="0" smtClean="0">
                <a:ln>
                  <a:noFill/>
                </a:ln>
                <a:solidFill>
                  <a:srgbClr val="0099FF"/>
                </a:solidFill>
                <a:effectLst/>
                <a:uLnTx/>
                <a:uFillTx/>
                <a:latin typeface="+mn-lt"/>
                <a:ea typeface="+mn-ea"/>
                <a:cs typeface="Courier New" pitchFamily="49" charset="0"/>
              </a:rPr>
              <a:t> "\n\nInput three double values: "</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a:t>
            </a:r>
            <a:endParaRPr kumimoji="0" lang="en-US" sz="3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3200" b="0" smtClean="0">
                <a:solidFill>
                  <a:srgbClr val="5F5F5F"/>
                </a:solidFill>
                <a:latin typeface="AvantGarde" pitchFamily="34" charset="0"/>
                <a:cs typeface="Times New Roman" pitchFamily="18" charset="0"/>
              </a:rPr>
              <a:t>30</a:t>
            </a: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   cin &gt;&gt; double1 &gt;&gt; double2 &gt;&gt; double3;</a:t>
            </a:r>
            <a:endParaRPr kumimoji="0" lang="en-US" sz="3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3200" b="0" smtClean="0">
                <a:solidFill>
                  <a:srgbClr val="5F5F5F"/>
                </a:solidFill>
                <a:latin typeface="AvantGarde" pitchFamily="34" charset="0"/>
                <a:cs typeface="Times New Roman" pitchFamily="18" charset="0"/>
              </a:rPr>
              <a:t>31</a:t>
            </a: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sz="3200" b="0" i="0" u="none" strike="noStrike" kern="1200" cap="none" spc="0" normalizeH="0" baseline="0" noProof="0" smtClean="0">
                <a:ln>
                  <a:noFill/>
                </a:ln>
                <a:solidFill>
                  <a:srgbClr val="008000"/>
                </a:solidFill>
                <a:effectLst/>
                <a:uLnTx/>
                <a:uFillTx/>
                <a:latin typeface="+mn-lt"/>
                <a:ea typeface="+mn-ea"/>
                <a:cs typeface="Courier New" pitchFamily="49" charset="0"/>
              </a:rPr>
              <a:t>   // invoke double version of maximum</a:t>
            </a:r>
            <a:endParaRPr kumimoji="0" lang="en-US" sz="3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3200" b="0" smtClean="0">
                <a:solidFill>
                  <a:srgbClr val="5F5F5F"/>
                </a:solidFill>
                <a:latin typeface="AvantGarde" pitchFamily="34" charset="0"/>
                <a:cs typeface="Times New Roman" pitchFamily="18" charset="0"/>
              </a:rPr>
              <a:t>32</a:t>
            </a: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sz="3200" b="0" i="0" u="none" strike="noStrike" kern="1200" cap="none" spc="0" normalizeH="0" baseline="0" noProof="0" smtClean="0">
                <a:ln>
                  <a:noFill/>
                </a:ln>
                <a:solidFill>
                  <a:srgbClr val="0099FF"/>
                </a:solidFill>
                <a:effectLst/>
                <a:uLnTx/>
                <a:uFillTx/>
                <a:latin typeface="+mn-lt"/>
                <a:ea typeface="+mn-ea"/>
                <a:cs typeface="Courier New" pitchFamily="49" charset="0"/>
              </a:rPr>
              <a:t>"The maximum double value is: "</a:t>
            </a:r>
            <a:endParaRPr kumimoji="0" lang="en-US" sz="3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3200" b="0" smtClean="0">
                <a:solidFill>
                  <a:srgbClr val="5F5F5F"/>
                </a:solidFill>
                <a:latin typeface="AvantGarde" pitchFamily="34" charset="0"/>
                <a:cs typeface="Times New Roman" pitchFamily="18" charset="0"/>
              </a:rPr>
              <a:t>33</a:t>
            </a:r>
            <a:r>
              <a:rPr kumimoji="0" lang="en-US" sz="3200"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sz="3200" b="0" i="0" u="none" strike="noStrike" kern="1200" cap="none" spc="0" normalizeH="0" baseline="0" noProof="0" smtClean="0">
                <a:ln>
                  <a:noFill/>
                </a:ln>
                <a:solidFill>
                  <a:srgbClr val="000000"/>
                </a:solidFill>
                <a:effectLst/>
                <a:uLnTx/>
                <a:uFillTx/>
                <a:latin typeface="+mn-lt"/>
                <a:ea typeface="+mn-ea"/>
                <a:cs typeface="Courier New" pitchFamily="49" charset="0"/>
              </a:rPr>
              <a:t>        &lt;&lt; maximum( double1, double2, double3 );</a:t>
            </a:r>
            <a:endParaRPr kumimoji="0" lang="en-US" sz="3200"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p:txBody>
      </p:sp>
      <p:grpSp>
        <p:nvGrpSpPr>
          <p:cNvPr id="9" name="Group 1031"/>
          <p:cNvGrpSpPr>
            <a:grpSpLocks/>
          </p:cNvGrpSpPr>
          <p:nvPr/>
        </p:nvGrpSpPr>
        <p:grpSpPr bwMode="auto">
          <a:xfrm>
            <a:off x="3429000" y="2057400"/>
            <a:ext cx="5410200" cy="3886200"/>
            <a:chOff x="1776" y="912"/>
            <a:chExt cx="3408" cy="2448"/>
          </a:xfrm>
        </p:grpSpPr>
        <p:sp>
          <p:nvSpPr>
            <p:cNvPr id="10" name="Text Box 1028"/>
            <p:cNvSpPr txBox="1">
              <a:spLocks noChangeArrowheads="1"/>
            </p:cNvSpPr>
            <p:nvPr/>
          </p:nvSpPr>
          <p:spPr bwMode="auto">
            <a:xfrm>
              <a:off x="3264" y="912"/>
              <a:ext cx="1920" cy="523"/>
            </a:xfrm>
            <a:prstGeom prst="rect">
              <a:avLst/>
            </a:prstGeom>
            <a:solidFill>
              <a:schemeClr val="accent5">
                <a:lumMod val="40000"/>
                <a:lumOff val="60000"/>
              </a:schemeClr>
            </a:solidFill>
            <a:ln w="9525">
              <a:solidFill>
                <a:schemeClr val="tx1"/>
              </a:solidFill>
              <a:miter lim="800000"/>
              <a:headEnd/>
              <a:tailEnd/>
            </a:ln>
            <a:effectLst/>
          </p:spPr>
          <p:txBody>
            <a:bodyPr wrap="square">
              <a:spAutoFit/>
            </a:bodyPr>
            <a:lstStyle/>
            <a:p>
              <a:pPr algn="just" eaLnBrk="0" hangingPunct="0">
                <a:spcBef>
                  <a:spcPct val="0"/>
                </a:spcBef>
              </a:pPr>
              <a:r>
                <a:rPr lang="en-US" sz="2400">
                  <a:latin typeface="Courier New" pitchFamily="49" charset="0"/>
                </a:rPr>
                <a:t>maximum</a:t>
              </a:r>
              <a:r>
                <a:rPr lang="en-US" sz="2400" b="0">
                  <a:latin typeface="Times New Roman" pitchFamily="18" charset="0"/>
                </a:rPr>
                <a:t> called with various data types.</a:t>
              </a:r>
            </a:p>
          </p:txBody>
        </p:sp>
        <p:sp>
          <p:nvSpPr>
            <p:cNvPr id="11" name="Line 1029"/>
            <p:cNvSpPr>
              <a:spLocks noChangeShapeType="1"/>
            </p:cNvSpPr>
            <p:nvPr/>
          </p:nvSpPr>
          <p:spPr bwMode="auto">
            <a:xfrm flipH="1">
              <a:off x="1776" y="1008"/>
              <a:ext cx="1488" cy="1008"/>
            </a:xfrm>
            <a:prstGeom prst="line">
              <a:avLst/>
            </a:prstGeom>
            <a:noFill/>
            <a:ln w="9525">
              <a:solidFill>
                <a:schemeClr val="tx1"/>
              </a:solidFill>
              <a:round/>
              <a:headEnd/>
              <a:tailEnd type="triangle" w="med" len="med"/>
            </a:ln>
            <a:effectLst/>
          </p:spPr>
          <p:txBody>
            <a:bodyPr wrap="square" anchor="ctr">
              <a:spAutoFit/>
            </a:bodyPr>
            <a:lstStyle/>
            <a:p>
              <a:endParaRPr lang="en-US"/>
            </a:p>
          </p:txBody>
        </p:sp>
        <p:sp>
          <p:nvSpPr>
            <p:cNvPr id="12" name="Line 1030"/>
            <p:cNvSpPr>
              <a:spLocks noChangeShapeType="1"/>
            </p:cNvSpPr>
            <p:nvPr/>
          </p:nvSpPr>
          <p:spPr bwMode="auto">
            <a:xfrm flipH="1">
              <a:off x="2160" y="1008"/>
              <a:ext cx="1104" cy="2352"/>
            </a:xfrm>
            <a:prstGeom prst="line">
              <a:avLst/>
            </a:prstGeom>
            <a:noFill/>
            <a:ln w="9525">
              <a:solidFill>
                <a:schemeClr val="tx1"/>
              </a:solidFill>
              <a:round/>
              <a:headEnd/>
              <a:tailEnd type="triangle" w="med" len="med"/>
            </a:ln>
            <a:effectLst/>
          </p:spPr>
          <p:txBody>
            <a:bodyPr wrap="square" anchor="ctr">
              <a:spAutoFit/>
            </a:bodyPr>
            <a:lstStyle/>
            <a:p>
              <a:endParaRPr lang="en-US"/>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Function Templates</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51</a:t>
            </a:fld>
            <a:endParaRPr lang="en-US"/>
          </a:p>
        </p:txBody>
      </p:sp>
      <p:sp>
        <p:nvSpPr>
          <p:cNvPr id="8" name="Rectangle 3"/>
          <p:cNvSpPr txBox="1">
            <a:spLocks noChangeArrowheads="1"/>
          </p:cNvSpPr>
          <p:nvPr/>
        </p:nvSpPr>
        <p:spPr>
          <a:xfrm>
            <a:off x="457200" y="1371600"/>
            <a:ext cx="7010400" cy="3276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34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 demonstrate maximum with char values</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35</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char</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char1, char2, char3;</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36</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"\n\nInput three characters: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37</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cin &gt;&gt; char1 &gt;&gt; char2 &gt;&gt; char3;</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38</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 invoke char version of maximum</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39</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"The maximum character value is: "</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40</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&lt;&lt; maximum( char1, char2, char3 ) &lt;&lt; endl;</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41</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00FF"/>
                </a:solidFill>
                <a:effectLst/>
                <a:uLnTx/>
                <a:uFillTx/>
                <a:latin typeface="+mn-lt"/>
                <a:ea typeface="+mn-ea"/>
                <a:cs typeface="Courier New" pitchFamily="49" charset="0"/>
              </a:rPr>
              <a:t>return</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99FF"/>
                </a:solidFill>
                <a:effectLst/>
                <a:uLnTx/>
                <a:uFillTx/>
                <a:latin typeface="+mn-lt"/>
                <a:ea typeface="+mn-ea"/>
                <a:cs typeface="Courier New" pitchFamily="49" charset="0"/>
              </a:rPr>
              <a:t>0</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indicates successful termination</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smtClean="0">
                <a:solidFill>
                  <a:srgbClr val="5F5F5F"/>
                </a:solidFill>
                <a:latin typeface="AvantGarde" pitchFamily="34" charset="0"/>
                <a:cs typeface="Times New Roman" pitchFamily="18" charset="0"/>
              </a:rPr>
              <a:t>42</a:t>
            </a:r>
            <a:r>
              <a:rPr kumimoji="0" lang="en-US" b="0" i="0" u="none" strike="noStrike" kern="1200" cap="none" spc="0" normalizeH="0" baseline="0" noProof="0" smtClean="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smtClean="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smtClean="0">
                <a:ln>
                  <a:noFill/>
                </a:ln>
                <a:solidFill>
                  <a:srgbClr val="008000"/>
                </a:solidFill>
                <a:effectLst/>
                <a:uLnTx/>
                <a:uFillTx/>
                <a:latin typeface="+mn-lt"/>
                <a:ea typeface="+mn-ea"/>
                <a:cs typeface="Courier New" pitchFamily="49" charset="0"/>
              </a:rPr>
              <a:t>// end main</a:t>
            </a:r>
            <a:endParaRPr kumimoji="0" lang="en-US" b="0" i="0" u="none" strike="noStrike" kern="1200" cap="none" spc="0" normalizeH="0" baseline="0" noProof="0" smtClean="0">
              <a:ln>
                <a:noFill/>
              </a:ln>
              <a:solidFill>
                <a:srgbClr val="000000"/>
              </a:solidFill>
              <a:effectLst/>
              <a:uLnTx/>
              <a:uFillTx/>
              <a:latin typeface="Courier" pitchFamily="49" charset="0"/>
              <a:ea typeface="+mn-ea"/>
              <a:cs typeface="Times New Roman" pitchFamily="18" charset="0"/>
            </a:endParaRPr>
          </a:p>
        </p:txBody>
      </p:sp>
      <p:sp>
        <p:nvSpPr>
          <p:cNvPr id="9" name="Rectangle 4"/>
          <p:cNvSpPr>
            <a:spLocks noChangeArrowheads="1"/>
          </p:cNvSpPr>
          <p:nvPr/>
        </p:nvSpPr>
        <p:spPr bwMode="auto">
          <a:xfrm>
            <a:off x="685800" y="4816366"/>
            <a:ext cx="7010400" cy="1660634"/>
          </a:xfrm>
          <a:prstGeom prst="rect">
            <a:avLst/>
          </a:prstGeom>
          <a:solidFill>
            <a:schemeClr val="bg1">
              <a:lumMod val="75000"/>
            </a:schemeClr>
          </a:solidFill>
          <a:ln w="9525">
            <a:noFill/>
            <a:miter lim="800000"/>
            <a:headEnd/>
            <a:tailEnd/>
          </a:ln>
          <a:effectLst/>
        </p:spPr>
        <p:txBody>
          <a:bodyPr tIns="91440" bIns="91440"/>
          <a:lstStyle/>
          <a:p>
            <a:pPr algn="l">
              <a:spcBef>
                <a:spcPct val="20000"/>
              </a:spcBef>
            </a:pPr>
            <a:r>
              <a:rPr lang="en-US" sz="1400">
                <a:solidFill>
                  <a:srgbClr val="000000"/>
                </a:solidFill>
                <a:latin typeface="Courier New" pitchFamily="49" charset="0"/>
                <a:cs typeface="Courier New" pitchFamily="49" charset="0"/>
              </a:rPr>
              <a:t>Input three integer values: 1 2 3</a:t>
            </a:r>
            <a:endParaRPr lang="en-US" sz="1400">
              <a:solidFill>
                <a:srgbClr val="000000"/>
              </a:solidFill>
              <a:latin typeface="Courier" pitchFamily="49" charset="0"/>
            </a:endParaRPr>
          </a:p>
          <a:p>
            <a:pPr algn="l">
              <a:spcBef>
                <a:spcPct val="20000"/>
              </a:spcBef>
            </a:pPr>
            <a:r>
              <a:rPr lang="en-US" sz="1400">
                <a:solidFill>
                  <a:srgbClr val="000000"/>
                </a:solidFill>
                <a:latin typeface="Courier New" pitchFamily="49" charset="0"/>
                <a:cs typeface="Courier New" pitchFamily="49" charset="0"/>
              </a:rPr>
              <a:t>The maximum integer value is: </a:t>
            </a:r>
            <a:r>
              <a:rPr lang="en-US" sz="1400" smtClean="0">
                <a:solidFill>
                  <a:srgbClr val="000000"/>
                </a:solidFill>
                <a:latin typeface="Courier New" pitchFamily="49" charset="0"/>
                <a:cs typeface="Courier New" pitchFamily="49" charset="0"/>
              </a:rPr>
              <a:t>3</a:t>
            </a:r>
            <a:endParaRPr lang="en-US" sz="1400">
              <a:solidFill>
                <a:srgbClr val="000000"/>
              </a:solidFill>
              <a:latin typeface="Courier" pitchFamily="49" charset="0"/>
            </a:endParaRPr>
          </a:p>
          <a:p>
            <a:pPr algn="l">
              <a:spcBef>
                <a:spcPct val="20000"/>
              </a:spcBef>
            </a:pPr>
            <a:r>
              <a:rPr lang="en-US" sz="1400">
                <a:solidFill>
                  <a:srgbClr val="000000"/>
                </a:solidFill>
                <a:latin typeface="Courier New" pitchFamily="49" charset="0"/>
                <a:cs typeface="Courier New" pitchFamily="49" charset="0"/>
              </a:rPr>
              <a:t>Input three double values: 3.3 2.2 1.1</a:t>
            </a:r>
            <a:endParaRPr lang="en-US" sz="1400">
              <a:solidFill>
                <a:srgbClr val="000000"/>
              </a:solidFill>
              <a:latin typeface="Courier" pitchFamily="49" charset="0"/>
            </a:endParaRPr>
          </a:p>
          <a:p>
            <a:pPr algn="l">
              <a:spcBef>
                <a:spcPct val="20000"/>
              </a:spcBef>
            </a:pPr>
            <a:r>
              <a:rPr lang="en-US" sz="1400">
                <a:solidFill>
                  <a:srgbClr val="000000"/>
                </a:solidFill>
                <a:latin typeface="Courier New" pitchFamily="49" charset="0"/>
                <a:cs typeface="Courier New" pitchFamily="49" charset="0"/>
              </a:rPr>
              <a:t>The maximum double value is: </a:t>
            </a:r>
            <a:r>
              <a:rPr lang="en-US" sz="1400" smtClean="0">
                <a:solidFill>
                  <a:srgbClr val="000000"/>
                </a:solidFill>
                <a:latin typeface="Courier New" pitchFamily="49" charset="0"/>
                <a:cs typeface="Courier New" pitchFamily="49" charset="0"/>
              </a:rPr>
              <a:t>3.3</a:t>
            </a:r>
            <a:endParaRPr lang="en-US" sz="1400">
              <a:solidFill>
                <a:srgbClr val="000000"/>
              </a:solidFill>
              <a:latin typeface="Courier" pitchFamily="49" charset="0"/>
            </a:endParaRPr>
          </a:p>
          <a:p>
            <a:pPr algn="l">
              <a:spcBef>
                <a:spcPct val="20000"/>
              </a:spcBef>
            </a:pPr>
            <a:r>
              <a:rPr lang="en-US" sz="1400">
                <a:solidFill>
                  <a:srgbClr val="000000"/>
                </a:solidFill>
                <a:latin typeface="Courier New" pitchFamily="49" charset="0"/>
                <a:cs typeface="Courier New" pitchFamily="49" charset="0"/>
              </a:rPr>
              <a:t>Input three characters: A C B</a:t>
            </a:r>
            <a:endParaRPr lang="en-US" sz="1400">
              <a:solidFill>
                <a:srgbClr val="000000"/>
              </a:solidFill>
              <a:latin typeface="Courier" pitchFamily="49" charset="0"/>
            </a:endParaRPr>
          </a:p>
          <a:p>
            <a:pPr algn="l">
              <a:spcBef>
                <a:spcPct val="20000"/>
              </a:spcBef>
            </a:pPr>
            <a:r>
              <a:rPr lang="en-US" sz="1400">
                <a:solidFill>
                  <a:srgbClr val="000000"/>
                </a:solidFill>
                <a:latin typeface="Courier New" pitchFamily="49" charset="0"/>
                <a:cs typeface="Courier New" pitchFamily="49" charset="0"/>
              </a:rPr>
              <a:t>The maximum character value is: </a:t>
            </a:r>
            <a:r>
              <a:rPr lang="en-US" sz="1400" smtClean="0">
                <a:solidFill>
                  <a:srgbClr val="000000"/>
                </a:solidFill>
                <a:latin typeface="Courier New" pitchFamily="49" charset="0"/>
                <a:cs typeface="Courier New" pitchFamily="49" charset="0"/>
              </a:rPr>
              <a:t>C</a:t>
            </a:r>
            <a:endParaRPr lang="en-US" sz="1400">
              <a:solidFill>
                <a:srgbClr val="000000"/>
              </a:solidFill>
              <a:latin typeface="Courier" pitchFamily="49" charset="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p:spPr>
        <p:txBody>
          <a:bodyPr/>
          <a:lstStyle/>
          <a:p>
            <a:r>
              <a:rPr lang="en-US" smtClean="0"/>
              <a:t>Lập trình Hướng đối tượng</a:t>
            </a:r>
          </a:p>
        </p:txBody>
      </p:sp>
      <p:sp>
        <p:nvSpPr>
          <p:cNvPr id="43011" name="Slide Number Placeholder 5"/>
          <p:cNvSpPr>
            <a:spLocks noGrp="1"/>
          </p:cNvSpPr>
          <p:nvPr>
            <p:ph type="sldNum" sz="quarter" idx="12"/>
          </p:nvPr>
        </p:nvSpPr>
        <p:spPr>
          <a:noFill/>
        </p:spPr>
        <p:txBody>
          <a:bodyPr/>
          <a:lstStyle/>
          <a:p>
            <a:fld id="{E7AA3B3D-A4CC-49A3-91FC-12E5338EE27A}" type="slidenum">
              <a:rPr lang="en-US" smtClean="0"/>
              <a:pPr/>
              <a:t>52</a:t>
            </a:fld>
            <a:endParaRPr lang="en-US" smtClean="0"/>
          </a:p>
        </p:txBody>
      </p:sp>
      <p:sp>
        <p:nvSpPr>
          <p:cNvPr id="43013" name="Rectangle 3"/>
          <p:cNvSpPr>
            <a:spLocks noGrp="1" noChangeArrowheads="1"/>
          </p:cNvSpPr>
          <p:nvPr>
            <p:ph type="body" idx="1"/>
          </p:nvPr>
        </p:nvSpPr>
        <p:spPr>
          <a:xfrm>
            <a:off x="533400" y="1600200"/>
            <a:ext cx="8229600" cy="5029200"/>
          </a:xfrm>
        </p:spPr>
        <p:txBody>
          <a:bodyPr>
            <a:normAutofit fontScale="92500" lnSpcReduction="20000"/>
          </a:bodyPr>
          <a:lstStyle/>
          <a:p>
            <a:pPr algn="just" eaLnBrk="1" hangingPunct="1">
              <a:lnSpc>
                <a:spcPct val="120000"/>
              </a:lnSpc>
              <a:buFont typeface="Wingdings" pitchFamily="2" charset="2"/>
              <a:buChar char="v"/>
            </a:pPr>
            <a:r>
              <a:rPr lang="en-US" smtClean="0">
                <a:latin typeface="Arial" pitchFamily="34" charset="0"/>
                <a:cs typeface="Arial" pitchFamily="34" charset="0"/>
              </a:rPr>
              <a:t>Tìm lỗi sai cho các khai báo prototype hàm dưới đây (các hàm này trong cùng một chương trình):</a:t>
            </a:r>
          </a:p>
          <a:p>
            <a:pPr lvl="1" algn="just" eaLnBrk="1" hangingPunct="1">
              <a:lnSpc>
                <a:spcPct val="120000"/>
              </a:lnSpc>
              <a:buFont typeface="Wingdings 2" pitchFamily="18" charset="2"/>
              <a:buNone/>
            </a:pPr>
            <a:r>
              <a:rPr lang="en-US" smtClean="0">
                <a:solidFill>
                  <a:srgbClr val="0000FF"/>
                </a:solidFill>
              </a:rPr>
              <a:t>int</a:t>
            </a:r>
            <a:r>
              <a:rPr lang="en-US" smtClean="0"/>
              <a:t> func1 (int);</a:t>
            </a:r>
          </a:p>
          <a:p>
            <a:pPr lvl="1" algn="just" eaLnBrk="1" hangingPunct="1">
              <a:lnSpc>
                <a:spcPct val="120000"/>
              </a:lnSpc>
              <a:buFont typeface="Wingdings 2" pitchFamily="18" charset="2"/>
              <a:buNone/>
            </a:pPr>
            <a:r>
              <a:rPr lang="en-US" smtClean="0">
                <a:solidFill>
                  <a:srgbClr val="0000FF"/>
                </a:solidFill>
              </a:rPr>
              <a:t>float</a:t>
            </a:r>
            <a:r>
              <a:rPr lang="en-US" smtClean="0"/>
              <a:t> func1 (int);</a:t>
            </a:r>
          </a:p>
          <a:p>
            <a:pPr lvl="1" algn="just" eaLnBrk="1" hangingPunct="1">
              <a:lnSpc>
                <a:spcPct val="120000"/>
              </a:lnSpc>
              <a:buFont typeface="Wingdings 2" pitchFamily="18" charset="2"/>
              <a:buNone/>
            </a:pPr>
            <a:r>
              <a:rPr lang="en-US" smtClean="0">
                <a:solidFill>
                  <a:srgbClr val="0000FF"/>
                </a:solidFill>
              </a:rPr>
              <a:t>int</a:t>
            </a:r>
            <a:r>
              <a:rPr lang="en-US" smtClean="0"/>
              <a:t> func1 (float);</a:t>
            </a:r>
          </a:p>
          <a:p>
            <a:pPr lvl="1" algn="just" eaLnBrk="1" hangingPunct="1">
              <a:lnSpc>
                <a:spcPct val="120000"/>
              </a:lnSpc>
              <a:buFont typeface="Wingdings 2" pitchFamily="18" charset="2"/>
              <a:buNone/>
            </a:pPr>
            <a:r>
              <a:rPr lang="en-US" smtClean="0">
                <a:solidFill>
                  <a:srgbClr val="0000FF"/>
                </a:solidFill>
              </a:rPr>
              <a:t>void</a:t>
            </a:r>
            <a:r>
              <a:rPr lang="en-US" smtClean="0"/>
              <a:t> func1 (int = 0, int);</a:t>
            </a:r>
          </a:p>
          <a:p>
            <a:pPr lvl="1" algn="just" eaLnBrk="1" hangingPunct="1">
              <a:lnSpc>
                <a:spcPct val="120000"/>
              </a:lnSpc>
              <a:buFont typeface="Wingdings 2" pitchFamily="18" charset="2"/>
              <a:buNone/>
            </a:pPr>
            <a:r>
              <a:rPr lang="en-US" smtClean="0">
                <a:solidFill>
                  <a:srgbClr val="0000FF"/>
                </a:solidFill>
              </a:rPr>
              <a:t>void</a:t>
            </a:r>
            <a:r>
              <a:rPr lang="en-US" smtClean="0"/>
              <a:t> func2 (int, int = 0);</a:t>
            </a:r>
          </a:p>
          <a:p>
            <a:pPr lvl="1" algn="just" eaLnBrk="1" hangingPunct="1">
              <a:lnSpc>
                <a:spcPct val="120000"/>
              </a:lnSpc>
              <a:buFont typeface="Wingdings 2" pitchFamily="18" charset="2"/>
              <a:buNone/>
            </a:pPr>
            <a:r>
              <a:rPr lang="en-US" smtClean="0">
                <a:solidFill>
                  <a:srgbClr val="0000FF"/>
                </a:solidFill>
              </a:rPr>
              <a:t>void</a:t>
            </a:r>
            <a:r>
              <a:rPr lang="en-US" smtClean="0"/>
              <a:t> func2 (int);</a:t>
            </a:r>
          </a:p>
          <a:p>
            <a:pPr lvl="1" algn="just" eaLnBrk="1" hangingPunct="1">
              <a:lnSpc>
                <a:spcPct val="120000"/>
              </a:lnSpc>
              <a:buFont typeface="Wingdings 2" pitchFamily="18" charset="2"/>
              <a:buNone/>
            </a:pPr>
            <a:r>
              <a:rPr lang="en-US" smtClean="0">
                <a:solidFill>
                  <a:srgbClr val="0000FF"/>
                </a:solidFill>
              </a:rPr>
              <a:t>void</a:t>
            </a:r>
            <a:r>
              <a:rPr lang="en-US" smtClean="0"/>
              <a:t> func2 (float);</a:t>
            </a:r>
          </a:p>
        </p:txBody>
      </p:sp>
      <p:sp>
        <p:nvSpPr>
          <p:cNvPr id="6"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1</a:t>
            </a:r>
            <a:endParaRPr lang="en-US" b="1">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smtClean="0"/>
              <a:t>Lập trình Hướng đối tượng</a:t>
            </a:r>
          </a:p>
        </p:txBody>
      </p:sp>
      <p:sp>
        <p:nvSpPr>
          <p:cNvPr id="44035" name="Slide Number Placeholder 5"/>
          <p:cNvSpPr>
            <a:spLocks noGrp="1"/>
          </p:cNvSpPr>
          <p:nvPr>
            <p:ph type="sldNum" sz="quarter" idx="12"/>
          </p:nvPr>
        </p:nvSpPr>
        <p:spPr>
          <a:noFill/>
        </p:spPr>
        <p:txBody>
          <a:bodyPr/>
          <a:lstStyle/>
          <a:p>
            <a:fld id="{AEB79C15-5D37-41A6-BC15-BFA8D0060235}" type="slidenum">
              <a:rPr lang="en-US" smtClean="0"/>
              <a:pPr/>
              <a:t>53</a:t>
            </a:fld>
            <a:endParaRPr lang="en-US" smtClean="0"/>
          </a:p>
        </p:txBody>
      </p:sp>
      <p:sp>
        <p:nvSpPr>
          <p:cNvPr id="44037" name="Rectangle 3"/>
          <p:cNvSpPr>
            <a:spLocks noGrp="1" noChangeArrowheads="1"/>
          </p:cNvSpPr>
          <p:nvPr>
            <p:ph type="body" idx="1"/>
          </p:nvPr>
        </p:nvSpPr>
        <p:spPr>
          <a:xfrm>
            <a:off x="457200" y="1600200"/>
            <a:ext cx="8229600" cy="4953000"/>
          </a:xfrm>
        </p:spPr>
        <p:txBody>
          <a:bodyPr>
            <a:normAutofit fontScale="92500" lnSpcReduction="10000"/>
          </a:bodyPr>
          <a:lstStyle/>
          <a:p>
            <a:pPr algn="just" eaLnBrk="1" hangingPunct="1">
              <a:lnSpc>
                <a:spcPct val="120000"/>
              </a:lnSpc>
              <a:buFont typeface="Wingdings" pitchFamily="2" charset="2"/>
              <a:buChar char="v"/>
            </a:pPr>
            <a:r>
              <a:rPr lang="en-US" smtClean="0">
                <a:latin typeface="Arial" pitchFamily="34" charset="0"/>
                <a:cs typeface="Arial" pitchFamily="34" charset="0"/>
              </a:rPr>
              <a:t>Cho biết kết xuất của chương trình sau:</a:t>
            </a:r>
          </a:p>
          <a:p>
            <a:pPr lvl="1" algn="just" eaLnBrk="1" hangingPunct="1">
              <a:lnSpc>
                <a:spcPct val="90000"/>
              </a:lnSpc>
              <a:buFont typeface="Wingdings 2" pitchFamily="18" charset="2"/>
              <a:buNone/>
            </a:pPr>
            <a:r>
              <a:rPr lang="en-US" sz="2400" smtClean="0">
                <a:solidFill>
                  <a:srgbClr val="0000FF"/>
                </a:solidFill>
              </a:rPr>
              <a:t>#include &lt;iostream.h&gt;</a:t>
            </a:r>
          </a:p>
          <a:p>
            <a:pPr lvl="1" algn="just" eaLnBrk="1" hangingPunct="1">
              <a:lnSpc>
                <a:spcPct val="90000"/>
              </a:lnSpc>
              <a:buFont typeface="Wingdings 2" pitchFamily="18" charset="2"/>
              <a:buNone/>
            </a:pPr>
            <a:r>
              <a:rPr lang="en-US" sz="2400" smtClean="0">
                <a:solidFill>
                  <a:srgbClr val="0000FF"/>
                </a:solidFill>
              </a:rPr>
              <a:t>void</a:t>
            </a:r>
            <a:r>
              <a:rPr lang="en-US" sz="2400" smtClean="0"/>
              <a:t> func (</a:t>
            </a:r>
            <a:r>
              <a:rPr lang="en-US" sz="2400" smtClean="0">
                <a:solidFill>
                  <a:srgbClr val="0000FF"/>
                </a:solidFill>
              </a:rPr>
              <a:t>int</a:t>
            </a:r>
            <a:r>
              <a:rPr lang="en-US" sz="2400" smtClean="0"/>
              <a:t> i,</a:t>
            </a:r>
            <a:r>
              <a:rPr lang="en-US" sz="2400" smtClean="0">
                <a:solidFill>
                  <a:srgbClr val="0000FF"/>
                </a:solidFill>
              </a:rPr>
              <a:t> int</a:t>
            </a:r>
            <a:r>
              <a:rPr lang="en-US" sz="2400" smtClean="0"/>
              <a:t> j = 0 ){</a:t>
            </a:r>
          </a:p>
          <a:p>
            <a:pPr lvl="1" algn="just" eaLnBrk="1" hangingPunct="1">
              <a:lnSpc>
                <a:spcPct val="90000"/>
              </a:lnSpc>
              <a:buFont typeface="Wingdings 2" pitchFamily="18" charset="2"/>
              <a:buNone/>
            </a:pPr>
            <a:r>
              <a:rPr lang="en-US" sz="2400" smtClean="0"/>
              <a:t>	cout &lt;&lt; “So nguyen: ” &lt;&lt; i &lt;&lt; “ ” &lt;&lt; j &lt;&lt; endl;</a:t>
            </a:r>
          </a:p>
          <a:p>
            <a:pPr lvl="1" algn="just" eaLnBrk="1" hangingPunct="1">
              <a:lnSpc>
                <a:spcPct val="90000"/>
              </a:lnSpc>
              <a:buFont typeface="Wingdings 2" pitchFamily="18" charset="2"/>
              <a:buNone/>
            </a:pPr>
            <a:r>
              <a:rPr lang="en-US" sz="2400" smtClean="0"/>
              <a:t>}</a:t>
            </a:r>
          </a:p>
          <a:p>
            <a:pPr lvl="1" algn="just" eaLnBrk="1" hangingPunct="1">
              <a:lnSpc>
                <a:spcPct val="90000"/>
              </a:lnSpc>
              <a:buFont typeface="Wingdings 2" pitchFamily="18" charset="2"/>
              <a:buNone/>
            </a:pPr>
            <a:r>
              <a:rPr lang="en-US" sz="2400" smtClean="0">
                <a:solidFill>
                  <a:srgbClr val="0000FF"/>
                </a:solidFill>
              </a:rPr>
              <a:t>void</a:t>
            </a:r>
            <a:r>
              <a:rPr lang="en-US" sz="2400" smtClean="0"/>
              <a:t> func (</a:t>
            </a:r>
            <a:r>
              <a:rPr lang="en-US" sz="2400" smtClean="0">
                <a:solidFill>
                  <a:srgbClr val="0000FF"/>
                </a:solidFill>
              </a:rPr>
              <a:t>float </a:t>
            </a:r>
            <a:r>
              <a:rPr lang="en-US" sz="2400" smtClean="0"/>
              <a:t>i = 0, </a:t>
            </a:r>
            <a:r>
              <a:rPr lang="en-US" sz="2400" smtClean="0">
                <a:solidFill>
                  <a:srgbClr val="0000FF"/>
                </a:solidFill>
              </a:rPr>
              <a:t>float </a:t>
            </a:r>
            <a:r>
              <a:rPr lang="en-US" sz="2400" smtClean="0"/>
              <a:t>j = 0){</a:t>
            </a:r>
          </a:p>
          <a:p>
            <a:pPr lvl="1" algn="just" eaLnBrk="1" hangingPunct="1">
              <a:lnSpc>
                <a:spcPct val="90000"/>
              </a:lnSpc>
              <a:buFont typeface="Wingdings 2" pitchFamily="18" charset="2"/>
              <a:buNone/>
            </a:pPr>
            <a:r>
              <a:rPr lang="en-US" sz="2400" smtClean="0"/>
              <a:t>	cout &lt;&lt; “So thuc:” &lt;&lt; i &lt;&lt; “ ” &lt;&lt; j &lt;&lt;endl;</a:t>
            </a:r>
          </a:p>
          <a:p>
            <a:pPr lvl="1" algn="just" eaLnBrk="1" hangingPunct="1">
              <a:lnSpc>
                <a:spcPct val="90000"/>
              </a:lnSpc>
              <a:buFont typeface="Wingdings 2" pitchFamily="18" charset="2"/>
              <a:buNone/>
            </a:pPr>
            <a:r>
              <a:rPr lang="en-US" sz="2400" smtClean="0"/>
              <a:t>}</a:t>
            </a:r>
          </a:p>
          <a:p>
            <a:pPr lvl="1" algn="just" eaLnBrk="1" hangingPunct="1">
              <a:lnSpc>
                <a:spcPct val="90000"/>
              </a:lnSpc>
              <a:buFont typeface="Wingdings 2" pitchFamily="18" charset="2"/>
              <a:buNone/>
            </a:pPr>
            <a:r>
              <a:rPr lang="en-US" sz="2400" smtClean="0">
                <a:solidFill>
                  <a:srgbClr val="0000FF"/>
                </a:solidFill>
              </a:rPr>
              <a:t>void</a:t>
            </a:r>
            <a:r>
              <a:rPr lang="en-US" sz="2400" smtClean="0"/>
              <a:t> main(){</a:t>
            </a:r>
          </a:p>
          <a:p>
            <a:pPr lvl="1" algn="just" eaLnBrk="1" hangingPunct="1">
              <a:lnSpc>
                <a:spcPct val="90000"/>
              </a:lnSpc>
              <a:buFont typeface="Wingdings 2" pitchFamily="18" charset="2"/>
              <a:buNone/>
            </a:pPr>
            <a:r>
              <a:rPr lang="en-US" sz="2400" smtClean="0"/>
              <a:t>	</a:t>
            </a:r>
            <a:r>
              <a:rPr lang="en-US" sz="2400" smtClean="0">
                <a:solidFill>
                  <a:srgbClr val="0000FF"/>
                </a:solidFill>
              </a:rPr>
              <a:t>int</a:t>
            </a:r>
            <a:r>
              <a:rPr lang="en-US" sz="2400" smtClean="0"/>
              <a:t> i = 1, j = 2;	</a:t>
            </a:r>
            <a:r>
              <a:rPr lang="en-US" sz="2400" smtClean="0">
                <a:solidFill>
                  <a:srgbClr val="0000FF"/>
                </a:solidFill>
              </a:rPr>
              <a:t>float</a:t>
            </a:r>
            <a:r>
              <a:rPr lang="en-US" sz="2400" smtClean="0"/>
              <a:t> f = 1.5, g = 2.5;</a:t>
            </a:r>
          </a:p>
          <a:p>
            <a:pPr lvl="1" algn="just" eaLnBrk="1" hangingPunct="1">
              <a:lnSpc>
                <a:spcPct val="90000"/>
              </a:lnSpc>
              <a:buFont typeface="Wingdings 2" pitchFamily="18" charset="2"/>
              <a:buNone/>
            </a:pPr>
            <a:r>
              <a:rPr lang="en-US" sz="2400" smtClean="0"/>
              <a:t>	func();		func(i);</a:t>
            </a:r>
          </a:p>
          <a:p>
            <a:pPr lvl="1" algn="just" eaLnBrk="1" hangingPunct="1">
              <a:lnSpc>
                <a:spcPct val="90000"/>
              </a:lnSpc>
              <a:buFont typeface="Wingdings 2" pitchFamily="18" charset="2"/>
              <a:buNone/>
            </a:pPr>
            <a:r>
              <a:rPr lang="en-US" sz="2400" smtClean="0"/>
              <a:t>	func(f);		func(i, j);</a:t>
            </a:r>
          </a:p>
          <a:p>
            <a:pPr lvl="1" algn="just" eaLnBrk="1" hangingPunct="1">
              <a:lnSpc>
                <a:spcPct val="90000"/>
              </a:lnSpc>
              <a:buFont typeface="Wingdings 2" pitchFamily="18" charset="2"/>
              <a:buNone/>
            </a:pPr>
            <a:r>
              <a:rPr lang="en-US" sz="2400" smtClean="0"/>
              <a:t>	func(f, g);</a:t>
            </a:r>
          </a:p>
          <a:p>
            <a:pPr lvl="1" algn="just" eaLnBrk="1" hangingPunct="1">
              <a:lnSpc>
                <a:spcPct val="90000"/>
              </a:lnSpc>
              <a:buFont typeface="Wingdings 2" pitchFamily="18" charset="2"/>
              <a:buNone/>
            </a:pPr>
            <a:r>
              <a:rPr lang="en-US" sz="2400" smtClean="0"/>
              <a:t>}</a:t>
            </a:r>
          </a:p>
        </p:txBody>
      </p:sp>
      <p:sp>
        <p:nvSpPr>
          <p:cNvPr id="6"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2</a:t>
            </a:r>
            <a:endParaRPr lang="en-US" b="1">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smtClean="0"/>
              <a:t>Lập trình Hướng đối tượng</a:t>
            </a:r>
          </a:p>
        </p:txBody>
      </p:sp>
      <p:sp>
        <p:nvSpPr>
          <p:cNvPr id="44035" name="Slide Number Placeholder 5"/>
          <p:cNvSpPr>
            <a:spLocks noGrp="1"/>
          </p:cNvSpPr>
          <p:nvPr>
            <p:ph type="sldNum" sz="quarter" idx="12"/>
          </p:nvPr>
        </p:nvSpPr>
        <p:spPr>
          <a:noFill/>
        </p:spPr>
        <p:txBody>
          <a:bodyPr/>
          <a:lstStyle/>
          <a:p>
            <a:fld id="{AEB79C15-5D37-41A6-BC15-BFA8D0060235}" type="slidenum">
              <a:rPr lang="en-US" smtClean="0"/>
              <a:pPr/>
              <a:t>54</a:t>
            </a:fld>
            <a:endParaRPr lang="en-US" smtClean="0"/>
          </a:p>
        </p:txBody>
      </p:sp>
      <p:sp>
        <p:nvSpPr>
          <p:cNvPr id="44037" name="Rectangle 3"/>
          <p:cNvSpPr>
            <a:spLocks noGrp="1" noChangeArrowheads="1"/>
          </p:cNvSpPr>
          <p:nvPr>
            <p:ph type="body" idx="1"/>
          </p:nvPr>
        </p:nvSpPr>
        <p:spPr>
          <a:xfrm>
            <a:off x="457200" y="1600200"/>
            <a:ext cx="8229600" cy="4953000"/>
          </a:xfrm>
        </p:spPr>
        <p:txBody>
          <a:bodyPr>
            <a:normAutofit/>
          </a:bodyPr>
          <a:lstStyle/>
          <a:p>
            <a:pPr marL="514350" indent="-514350" algn="just" eaLnBrk="1" hangingPunct="1">
              <a:lnSpc>
                <a:spcPct val="120000"/>
              </a:lnSpc>
              <a:buFont typeface="+mj-lt"/>
              <a:buAutoNum type="alphaLcPeriod"/>
            </a:pPr>
            <a:r>
              <a:rPr lang="en-US" dirty="0" err="1" smtClean="0">
                <a:latin typeface="Arial" pitchFamily="34" charset="0"/>
                <a:cs typeface="Arial" pitchFamily="34" charset="0"/>
              </a:rPr>
              <a:t>Viết</a:t>
            </a:r>
            <a:r>
              <a:rPr lang="en-US" dirty="0" smtClean="0">
                <a:latin typeface="Arial" pitchFamily="34" charset="0"/>
                <a:cs typeface="Arial" pitchFamily="34" charset="0"/>
              </a:rPr>
              <a:t> </a:t>
            </a:r>
            <a:r>
              <a:rPr lang="en-US" dirty="0" err="1" smtClean="0">
                <a:latin typeface="Arial" pitchFamily="34" charset="0"/>
                <a:cs typeface="Arial" pitchFamily="34" charset="0"/>
              </a:rPr>
              <a:t>chương</a:t>
            </a:r>
            <a:r>
              <a:rPr lang="en-US" dirty="0" smtClean="0">
                <a:latin typeface="Arial" pitchFamily="34" charset="0"/>
                <a:cs typeface="Arial" pitchFamily="34" charset="0"/>
              </a:rPr>
              <a:t> </a:t>
            </a:r>
            <a:r>
              <a:rPr lang="en-US" dirty="0" err="1" smtClean="0">
                <a:latin typeface="Arial" pitchFamily="34" charset="0"/>
                <a:cs typeface="Arial" pitchFamily="34" charset="0"/>
              </a:rPr>
              <a:t>trình</a:t>
            </a:r>
            <a:r>
              <a:rPr lang="en-US" dirty="0" smtClean="0">
                <a:latin typeface="Arial" pitchFamily="34" charset="0"/>
                <a:cs typeface="Arial" pitchFamily="34" charset="0"/>
              </a:rPr>
              <a:t> </a:t>
            </a:r>
            <a:r>
              <a:rPr lang="en-US" dirty="0" err="1" smtClean="0">
                <a:latin typeface="Arial" pitchFamily="34" charset="0"/>
                <a:cs typeface="Arial" pitchFamily="34" charset="0"/>
              </a:rPr>
              <a:t>nhập</a:t>
            </a:r>
            <a:r>
              <a:rPr lang="en-US" dirty="0" smtClean="0">
                <a:latin typeface="Arial" pitchFamily="34" charset="0"/>
                <a:cs typeface="Arial" pitchFamily="34" charset="0"/>
              </a:rPr>
              <a:t> </a:t>
            </a:r>
            <a:r>
              <a:rPr lang="en-US" dirty="0" err="1" smtClean="0">
                <a:latin typeface="Arial" pitchFamily="34" charset="0"/>
                <a:cs typeface="Arial" pitchFamily="34" charset="0"/>
              </a:rPr>
              <a:t>vào</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dirty="0" err="1" smtClean="0">
                <a:latin typeface="Arial" pitchFamily="34" charset="0"/>
                <a:cs typeface="Arial" pitchFamily="34" charset="0"/>
              </a:rPr>
              <a:t>phân</a:t>
            </a:r>
            <a:r>
              <a:rPr lang="en-US" dirty="0" smtClean="0">
                <a:latin typeface="Arial" pitchFamily="34" charset="0"/>
                <a:cs typeface="Arial" pitchFamily="34" charset="0"/>
              </a:rPr>
              <a:t> </a:t>
            </a:r>
            <a:r>
              <a:rPr lang="en-US" dirty="0" err="1" smtClean="0">
                <a:latin typeface="Arial" pitchFamily="34" charset="0"/>
                <a:cs typeface="Arial" pitchFamily="34" charset="0"/>
              </a:rPr>
              <a:t>số</a:t>
            </a:r>
            <a:r>
              <a:rPr lang="en-US" dirty="0" smtClean="0">
                <a:latin typeface="Arial" pitchFamily="34" charset="0"/>
                <a:cs typeface="Arial" pitchFamily="34" charset="0"/>
              </a:rPr>
              <a:t>, </a:t>
            </a:r>
            <a:r>
              <a:rPr lang="en-US" dirty="0" err="1" smtClean="0">
                <a:latin typeface="Arial" pitchFamily="34" charset="0"/>
                <a:cs typeface="Arial" pitchFamily="34" charset="0"/>
              </a:rPr>
              <a:t>rút</a:t>
            </a:r>
            <a:r>
              <a:rPr lang="en-US" dirty="0" smtClean="0">
                <a:latin typeface="Arial" pitchFamily="34" charset="0"/>
                <a:cs typeface="Arial" pitchFamily="34" charset="0"/>
              </a:rPr>
              <a:t> </a:t>
            </a:r>
            <a:r>
              <a:rPr lang="en-US" dirty="0" err="1" smtClean="0">
                <a:latin typeface="Arial" pitchFamily="34" charset="0"/>
                <a:cs typeface="Arial" pitchFamily="34" charset="0"/>
              </a:rPr>
              <a:t>gọn</a:t>
            </a:r>
            <a:r>
              <a:rPr lang="en-US" dirty="0" smtClean="0">
                <a:latin typeface="Arial" pitchFamily="34" charset="0"/>
                <a:cs typeface="Arial" pitchFamily="34" charset="0"/>
              </a:rPr>
              <a:t> </a:t>
            </a:r>
            <a:r>
              <a:rPr lang="en-US" dirty="0" err="1" smtClean="0">
                <a:latin typeface="Arial" pitchFamily="34" charset="0"/>
                <a:cs typeface="Arial" pitchFamily="34" charset="0"/>
              </a:rPr>
              <a:t>phân</a:t>
            </a:r>
            <a:r>
              <a:rPr lang="en-US" dirty="0" smtClean="0">
                <a:latin typeface="Arial" pitchFamily="34" charset="0"/>
                <a:cs typeface="Arial" pitchFamily="34" charset="0"/>
              </a:rPr>
              <a:t> </a:t>
            </a:r>
            <a:r>
              <a:rPr lang="en-US" dirty="0" err="1" smtClean="0">
                <a:latin typeface="Arial" pitchFamily="34" charset="0"/>
                <a:cs typeface="Arial" pitchFamily="34" charset="0"/>
              </a:rPr>
              <a:t>số</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xuất</a:t>
            </a:r>
            <a:r>
              <a:rPr lang="en-US" dirty="0" smtClean="0">
                <a:latin typeface="Arial" pitchFamily="34" charset="0"/>
                <a:cs typeface="Arial" pitchFamily="34" charset="0"/>
              </a:rPr>
              <a:t> </a:t>
            </a:r>
            <a:r>
              <a:rPr lang="en-US" dirty="0" err="1" smtClean="0">
                <a:latin typeface="Arial" pitchFamily="34" charset="0"/>
                <a:cs typeface="Arial" pitchFamily="34" charset="0"/>
              </a:rPr>
              <a:t>kết</a:t>
            </a:r>
            <a:r>
              <a:rPr lang="en-US" dirty="0" smtClean="0">
                <a:latin typeface="Arial" pitchFamily="34" charset="0"/>
                <a:cs typeface="Arial" pitchFamily="34" charset="0"/>
              </a:rPr>
              <a:t> </a:t>
            </a:r>
            <a:r>
              <a:rPr lang="en-US" dirty="0" err="1" smtClean="0">
                <a:latin typeface="Arial" pitchFamily="34" charset="0"/>
                <a:cs typeface="Arial" pitchFamily="34" charset="0"/>
              </a:rPr>
              <a:t>quả</a:t>
            </a:r>
            <a:r>
              <a:rPr lang="en-US" dirty="0" smtClean="0">
                <a:latin typeface="Arial" pitchFamily="34" charset="0"/>
                <a:cs typeface="Arial" pitchFamily="34" charset="0"/>
              </a:rPr>
              <a:t>.</a:t>
            </a:r>
          </a:p>
          <a:p>
            <a:pPr marL="514350" indent="-514350" algn="just" eaLnBrk="1" hangingPunct="1">
              <a:lnSpc>
                <a:spcPct val="120000"/>
              </a:lnSpc>
              <a:buFont typeface="+mj-lt"/>
              <a:buAutoNum type="alphaLcPeriod"/>
            </a:pPr>
            <a:r>
              <a:rPr lang="en-US" dirty="0" err="1" smtClean="0">
                <a:latin typeface="Arial" pitchFamily="34" charset="0"/>
                <a:cs typeface="Arial" pitchFamily="34" charset="0"/>
              </a:rPr>
              <a:t>Viết</a:t>
            </a:r>
            <a:r>
              <a:rPr lang="en-US" dirty="0" smtClean="0">
                <a:latin typeface="Arial" pitchFamily="34" charset="0"/>
                <a:cs typeface="Arial" pitchFamily="34" charset="0"/>
              </a:rPr>
              <a:t> </a:t>
            </a:r>
            <a:r>
              <a:rPr lang="en-US" dirty="0" err="1" smtClean="0">
                <a:latin typeface="Arial" pitchFamily="34" charset="0"/>
                <a:cs typeface="Arial" pitchFamily="34" charset="0"/>
              </a:rPr>
              <a:t>chương</a:t>
            </a:r>
            <a:r>
              <a:rPr lang="en-US" dirty="0" smtClean="0">
                <a:latin typeface="Arial" pitchFamily="34" charset="0"/>
                <a:cs typeface="Arial" pitchFamily="34" charset="0"/>
              </a:rPr>
              <a:t> </a:t>
            </a:r>
            <a:r>
              <a:rPr lang="en-US" dirty="0" err="1" smtClean="0">
                <a:latin typeface="Arial" pitchFamily="34" charset="0"/>
                <a:cs typeface="Arial" pitchFamily="34" charset="0"/>
              </a:rPr>
              <a:t>trình</a:t>
            </a:r>
            <a:r>
              <a:rPr lang="en-US" dirty="0" smtClean="0">
                <a:latin typeface="Arial" pitchFamily="34" charset="0"/>
                <a:cs typeface="Arial" pitchFamily="34" charset="0"/>
              </a:rPr>
              <a:t> </a:t>
            </a:r>
            <a:r>
              <a:rPr lang="en-US" dirty="0" err="1" smtClean="0">
                <a:latin typeface="Arial" pitchFamily="34" charset="0"/>
                <a:cs typeface="Arial" pitchFamily="34" charset="0"/>
              </a:rPr>
              <a:t>nhập</a:t>
            </a:r>
            <a:r>
              <a:rPr lang="en-US" dirty="0" smtClean="0">
                <a:latin typeface="Arial" pitchFamily="34" charset="0"/>
                <a:cs typeface="Arial" pitchFamily="34" charset="0"/>
              </a:rPr>
              <a:t> </a:t>
            </a:r>
            <a:r>
              <a:rPr lang="en-US" dirty="0" err="1" smtClean="0">
                <a:latin typeface="Arial" pitchFamily="34" charset="0"/>
                <a:cs typeface="Arial" pitchFamily="34" charset="0"/>
              </a:rPr>
              <a:t>vào</a:t>
            </a:r>
            <a:r>
              <a:rPr lang="en-US" dirty="0" smtClean="0">
                <a:latin typeface="Arial" pitchFamily="34" charset="0"/>
                <a:cs typeface="Arial" pitchFamily="34" charset="0"/>
              </a:rPr>
              <a:t> </a:t>
            </a:r>
            <a:r>
              <a:rPr lang="en-US" dirty="0" err="1" smtClean="0">
                <a:latin typeface="Arial" pitchFamily="34" charset="0"/>
                <a:cs typeface="Arial" pitchFamily="34" charset="0"/>
              </a:rPr>
              <a:t>hai</a:t>
            </a:r>
            <a:r>
              <a:rPr lang="en-US" dirty="0" smtClean="0">
                <a:latin typeface="Arial" pitchFamily="34" charset="0"/>
                <a:cs typeface="Arial" pitchFamily="34" charset="0"/>
              </a:rPr>
              <a:t> </a:t>
            </a:r>
            <a:r>
              <a:rPr lang="en-US" dirty="0" err="1" smtClean="0">
                <a:latin typeface="Arial" pitchFamily="34" charset="0"/>
                <a:cs typeface="Arial" pitchFamily="34" charset="0"/>
              </a:rPr>
              <a:t>phân</a:t>
            </a:r>
            <a:r>
              <a:rPr lang="en-US" dirty="0" smtClean="0">
                <a:latin typeface="Arial" pitchFamily="34" charset="0"/>
                <a:cs typeface="Arial" pitchFamily="34" charset="0"/>
              </a:rPr>
              <a:t> </a:t>
            </a:r>
            <a:r>
              <a:rPr lang="en-US" dirty="0" err="1" smtClean="0">
                <a:latin typeface="Arial" pitchFamily="34" charset="0"/>
                <a:cs typeface="Arial" pitchFamily="34" charset="0"/>
              </a:rPr>
              <a:t>số</a:t>
            </a:r>
            <a:r>
              <a:rPr lang="en-US" dirty="0" smtClean="0">
                <a:latin typeface="Arial" pitchFamily="34" charset="0"/>
                <a:cs typeface="Arial" pitchFamily="34" charset="0"/>
              </a:rPr>
              <a:t>, </a:t>
            </a:r>
            <a:r>
              <a:rPr lang="en-US" dirty="0" err="1" smtClean="0">
                <a:latin typeface="Arial" pitchFamily="34" charset="0"/>
                <a:cs typeface="Arial" pitchFamily="34" charset="0"/>
              </a:rPr>
              <a:t>tìm</a:t>
            </a:r>
            <a:r>
              <a:rPr lang="en-US" dirty="0" smtClean="0">
                <a:latin typeface="Arial" pitchFamily="34" charset="0"/>
                <a:cs typeface="Arial" pitchFamily="34" charset="0"/>
              </a:rPr>
              <a:t> </a:t>
            </a:r>
            <a:r>
              <a:rPr lang="en-US" dirty="0" err="1" smtClean="0">
                <a:latin typeface="Arial" pitchFamily="34" charset="0"/>
                <a:cs typeface="Arial" pitchFamily="34" charset="0"/>
              </a:rPr>
              <a:t>phân</a:t>
            </a:r>
            <a:r>
              <a:rPr lang="en-US" dirty="0" smtClean="0">
                <a:latin typeface="Arial" pitchFamily="34" charset="0"/>
                <a:cs typeface="Arial" pitchFamily="34" charset="0"/>
              </a:rPr>
              <a:t> </a:t>
            </a:r>
            <a:r>
              <a:rPr lang="en-US" dirty="0" err="1" smtClean="0">
                <a:latin typeface="Arial" pitchFamily="34" charset="0"/>
                <a:cs typeface="Arial" pitchFamily="34" charset="0"/>
              </a:rPr>
              <a:t>số</a:t>
            </a:r>
            <a:r>
              <a:rPr lang="en-US" dirty="0" smtClean="0">
                <a:latin typeface="Arial" pitchFamily="34" charset="0"/>
                <a:cs typeface="Arial" pitchFamily="34" charset="0"/>
              </a:rPr>
              <a:t> </a:t>
            </a:r>
            <a:r>
              <a:rPr lang="en-US" dirty="0" err="1" smtClean="0">
                <a:latin typeface="Arial" pitchFamily="34" charset="0"/>
                <a:cs typeface="Arial" pitchFamily="34" charset="0"/>
              </a:rPr>
              <a:t>lớn</a:t>
            </a:r>
            <a:r>
              <a:rPr lang="en-US" dirty="0" smtClean="0">
                <a:latin typeface="Arial" pitchFamily="34" charset="0"/>
                <a:cs typeface="Arial" pitchFamily="34" charset="0"/>
              </a:rPr>
              <a:t> </a:t>
            </a:r>
            <a:r>
              <a:rPr lang="en-US" dirty="0" err="1" smtClean="0">
                <a:latin typeface="Arial" pitchFamily="34" charset="0"/>
                <a:cs typeface="Arial" pitchFamily="34" charset="0"/>
              </a:rPr>
              <a:t>nhất</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xuất</a:t>
            </a:r>
            <a:r>
              <a:rPr lang="en-US" dirty="0" smtClean="0">
                <a:latin typeface="Arial" pitchFamily="34" charset="0"/>
                <a:cs typeface="Arial" pitchFamily="34" charset="0"/>
              </a:rPr>
              <a:t> </a:t>
            </a:r>
            <a:r>
              <a:rPr lang="en-US" dirty="0" err="1" smtClean="0">
                <a:latin typeface="Arial" pitchFamily="34" charset="0"/>
                <a:cs typeface="Arial" pitchFamily="34" charset="0"/>
              </a:rPr>
              <a:t>kết</a:t>
            </a:r>
            <a:r>
              <a:rPr lang="en-US" dirty="0" smtClean="0">
                <a:latin typeface="Arial" pitchFamily="34" charset="0"/>
                <a:cs typeface="Arial" pitchFamily="34" charset="0"/>
              </a:rPr>
              <a:t> </a:t>
            </a:r>
            <a:r>
              <a:rPr lang="en-US" dirty="0" err="1" smtClean="0">
                <a:latin typeface="Arial" pitchFamily="34" charset="0"/>
                <a:cs typeface="Arial" pitchFamily="34" charset="0"/>
              </a:rPr>
              <a:t>quả</a:t>
            </a:r>
            <a:r>
              <a:rPr lang="en-US" dirty="0" smtClean="0">
                <a:latin typeface="Arial" pitchFamily="34" charset="0"/>
                <a:cs typeface="Arial" pitchFamily="34" charset="0"/>
              </a:rPr>
              <a:t>.</a:t>
            </a:r>
          </a:p>
          <a:p>
            <a:pPr marL="514350" indent="-514350" algn="just">
              <a:lnSpc>
                <a:spcPct val="120000"/>
              </a:lnSpc>
              <a:buFont typeface="+mj-lt"/>
              <a:buAutoNum type="alphaLcPeriod"/>
            </a:pPr>
            <a:r>
              <a:rPr lang="vi-VN" dirty="0" smtClean="0">
                <a:latin typeface="Arial" pitchFamily="34" charset="0"/>
                <a:cs typeface="Arial" pitchFamily="34" charset="0"/>
              </a:rPr>
              <a:t>Viết chương trình nhập vào hai phân số. Tính tổng, hiệu, tích, thương giữa chúng và xuất kết quả.</a:t>
            </a:r>
            <a:endParaRPr lang="en-US" dirty="0" smtClean="0">
              <a:latin typeface="Arial" pitchFamily="34" charset="0"/>
              <a:cs typeface="Arial" pitchFamily="34" charset="0"/>
            </a:endParaRPr>
          </a:p>
        </p:txBody>
      </p:sp>
      <p:sp>
        <p:nvSpPr>
          <p:cNvPr id="6"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3</a:t>
            </a:r>
            <a:endParaRPr lang="en-US" b="1">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smtClean="0"/>
              <a:t>Lập trình Hướng đối tượng</a:t>
            </a:r>
          </a:p>
        </p:txBody>
      </p:sp>
      <p:sp>
        <p:nvSpPr>
          <p:cNvPr id="44035" name="Slide Number Placeholder 5"/>
          <p:cNvSpPr>
            <a:spLocks noGrp="1"/>
          </p:cNvSpPr>
          <p:nvPr>
            <p:ph type="sldNum" sz="quarter" idx="12"/>
          </p:nvPr>
        </p:nvSpPr>
        <p:spPr>
          <a:noFill/>
        </p:spPr>
        <p:txBody>
          <a:bodyPr/>
          <a:lstStyle/>
          <a:p>
            <a:fld id="{AEB79C15-5D37-41A6-BC15-BFA8D0060235}" type="slidenum">
              <a:rPr lang="en-US" smtClean="0"/>
              <a:pPr/>
              <a:t>55</a:t>
            </a:fld>
            <a:endParaRPr lang="en-US" smtClean="0"/>
          </a:p>
        </p:txBody>
      </p:sp>
      <p:sp>
        <p:nvSpPr>
          <p:cNvPr id="44037" name="Rectangle 3"/>
          <p:cNvSpPr>
            <a:spLocks noGrp="1" noChangeArrowheads="1"/>
          </p:cNvSpPr>
          <p:nvPr>
            <p:ph type="body" idx="1"/>
          </p:nvPr>
        </p:nvSpPr>
        <p:spPr>
          <a:xfrm>
            <a:off x="457200" y="1600200"/>
            <a:ext cx="8229600" cy="4953000"/>
          </a:xfrm>
        </p:spPr>
        <p:txBody>
          <a:bodyPr>
            <a:normAutofit/>
          </a:bodyPr>
          <a:lstStyle/>
          <a:p>
            <a:pPr marL="514350" indent="-514350" algn="just">
              <a:lnSpc>
                <a:spcPct val="120000"/>
              </a:lnSpc>
              <a:buFont typeface="+mj-lt"/>
              <a:buAutoNum type="alphaLcPeriod"/>
            </a:pPr>
            <a:r>
              <a:rPr lang="vi-VN" smtClean="0">
                <a:latin typeface="Arial" pitchFamily="34" charset="0"/>
                <a:cs typeface="Arial" pitchFamily="34" charset="0"/>
              </a:rPr>
              <a:t>Viết chương trình nhập vào một ngày. Tìm ngày kế tiếp và xuất kết quả.</a:t>
            </a:r>
            <a:endParaRPr lang="en-US" smtClean="0">
              <a:latin typeface="Arial" pitchFamily="34" charset="0"/>
              <a:cs typeface="Arial" pitchFamily="34" charset="0"/>
            </a:endParaRPr>
          </a:p>
          <a:p>
            <a:pPr marL="514350" indent="-514350" algn="just">
              <a:lnSpc>
                <a:spcPct val="120000"/>
              </a:lnSpc>
              <a:buFont typeface="+mj-lt"/>
              <a:buAutoNum type="alphaLcPeriod"/>
            </a:pPr>
            <a:r>
              <a:rPr lang="vi-VN" smtClean="0">
                <a:latin typeface="Arial" pitchFamily="34" charset="0"/>
                <a:cs typeface="Arial" pitchFamily="34" charset="0"/>
              </a:rPr>
              <a:t>Viết chương trình nhập họ tên, điểm toán, điểm văn của một học sinh. Tính điểm trung bình và xuất kết quả.</a:t>
            </a:r>
            <a:endParaRPr lang="en-US" smtClean="0">
              <a:latin typeface="Arial" pitchFamily="34" charset="0"/>
              <a:cs typeface="Arial" pitchFamily="34" charset="0"/>
            </a:endParaRPr>
          </a:p>
        </p:txBody>
      </p:sp>
      <p:sp>
        <p:nvSpPr>
          <p:cNvPr id="6"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4</a:t>
            </a:r>
            <a:endParaRPr lang="en-US" b="1">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5</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Autofit/>
          </a:bodyPr>
          <a:lstStyle/>
          <a:p>
            <a:pPr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Cho một danh sách lưu thông tin của các nhân viên trong một công ty, thông</a:t>
            </a:r>
            <a:r>
              <a:rPr lang="en-US" sz="1600" smtClean="0">
                <a:solidFill>
                  <a:schemeClr val="tx1">
                    <a:lumMod val="95000"/>
                    <a:lumOff val="5000"/>
                  </a:schemeClr>
                </a:solidFill>
                <a:latin typeface="Arial" pitchFamily="34" charset="0"/>
                <a:cs typeface="Arial" pitchFamily="34" charset="0"/>
              </a:rPr>
              <a:t> </a:t>
            </a:r>
            <a:r>
              <a:rPr lang="vi-VN" sz="1600" smtClean="0">
                <a:solidFill>
                  <a:schemeClr val="tx1">
                    <a:lumMod val="95000"/>
                    <a:lumOff val="5000"/>
                  </a:schemeClr>
                </a:solidFill>
                <a:latin typeface="Arial" pitchFamily="34" charset="0"/>
                <a:cs typeface="Arial" pitchFamily="34" charset="0"/>
              </a:rPr>
              <a:t>tin gồm:</a:t>
            </a:r>
          </a:p>
          <a:p>
            <a:pPr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 Mã nhân viên (chuỗi, tối đa là 8 ký tự)</a:t>
            </a:r>
          </a:p>
          <a:p>
            <a:pPr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 Họ và tên (chuỗi, tối đa là 20 ký tự)</a:t>
            </a:r>
          </a:p>
          <a:p>
            <a:pPr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 Phòng ban (chuỗi, tối đa 10 ký tự)</a:t>
            </a:r>
          </a:p>
          <a:p>
            <a:pPr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 Lương cơ bản (số nguyên)</a:t>
            </a:r>
          </a:p>
          <a:p>
            <a:pPr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 Thưởng (số nguyên)</a:t>
            </a:r>
          </a:p>
          <a:p>
            <a:pPr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 Thực lãnh (số nguyên, trong đó thực lãnh = lương cơ bản + thưởng )</a:t>
            </a:r>
          </a:p>
          <a:p>
            <a:pPr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Hãy thực hiện các công việc sau:</a:t>
            </a:r>
          </a:p>
          <a:p>
            <a:pPr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a.Tính tổng thực lãnh tháng của tất cả nhân viên trong công ty.</a:t>
            </a:r>
          </a:p>
          <a:p>
            <a:pPr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b.In danh sách những nhân viên có mức lương cơ bản thấp nhất.</a:t>
            </a:r>
          </a:p>
          <a:p>
            <a:pPr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c.Đếm số lượng nhân viên có mức thưởng &gt;= 1200000.</a:t>
            </a:r>
          </a:p>
          <a:p>
            <a:pPr marL="0" indent="0" algn="just">
              <a:lnSpc>
                <a:spcPct val="130000"/>
              </a:lnSpc>
              <a:spcBef>
                <a:spcPts val="300"/>
              </a:spcBef>
              <a:spcAft>
                <a:spcPts val="300"/>
              </a:spcAft>
              <a:buNone/>
            </a:pPr>
            <a:r>
              <a:rPr lang="vi-VN" sz="1600" smtClean="0">
                <a:solidFill>
                  <a:schemeClr val="tx1">
                    <a:lumMod val="95000"/>
                    <a:lumOff val="5000"/>
                  </a:schemeClr>
                </a:solidFill>
                <a:latin typeface="Arial" pitchFamily="34" charset="0"/>
                <a:cs typeface="Arial" pitchFamily="34" charset="0"/>
              </a:rPr>
              <a:t>d.In danh sách các nhân viên tăng dần theo phòng ban, nếu phòng ban trùng nhau thì</a:t>
            </a:r>
            <a:r>
              <a:rPr lang="en-US" sz="1600" smtClean="0">
                <a:solidFill>
                  <a:schemeClr val="tx1">
                    <a:lumMod val="95000"/>
                    <a:lumOff val="5000"/>
                  </a:schemeClr>
                </a:solidFill>
                <a:latin typeface="Arial" pitchFamily="34" charset="0"/>
                <a:cs typeface="Arial" pitchFamily="34" charset="0"/>
              </a:rPr>
              <a:t> </a:t>
            </a:r>
            <a:r>
              <a:rPr lang="vi-VN" sz="1600" smtClean="0">
                <a:solidFill>
                  <a:schemeClr val="tx1">
                    <a:lumMod val="95000"/>
                    <a:lumOff val="5000"/>
                  </a:schemeClr>
                </a:solidFill>
                <a:latin typeface="Arial" pitchFamily="34" charset="0"/>
                <a:cs typeface="Arial" pitchFamily="34" charset="0"/>
              </a:rPr>
              <a:t>giảm dần theo mã nhân viên.</a:t>
            </a:r>
            <a:endParaRPr lang="en-US" sz="16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3048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Q &amp; A</a:t>
            </a:r>
            <a:endParaRPr lang="en-US" b="1">
              <a:effectLst>
                <a:outerShdw blurRad="38100" dist="38100" dir="2700000" algn="tl">
                  <a:srgbClr val="000000">
                    <a:alpha val="43137"/>
                  </a:srgbClr>
                </a:outerShdw>
              </a:effectLst>
              <a:latin typeface="Arial" pitchFamily="34" charset="0"/>
              <a:cs typeface="Arial" pitchFamily="34" charset="0"/>
            </a:endParaRP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C – Giải</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marL="514350" indent="-514350" algn="just">
              <a:lnSpc>
                <a:spcPct val="130000"/>
              </a:lnSpc>
              <a:spcBef>
                <a:spcPts val="300"/>
              </a:spcBef>
              <a:spcAft>
                <a:spcPts val="300"/>
              </a:spcAft>
              <a:buFont typeface="+mj-lt"/>
              <a:buAutoNum type="arabicPeriod" startAt="5"/>
            </a:pPr>
            <a:r>
              <a:rPr lang="vi-VN" smtClean="0">
                <a:solidFill>
                  <a:srgbClr val="C00000"/>
                </a:solidFill>
                <a:latin typeface="Arial" pitchFamily="34" charset="0"/>
                <a:cs typeface="Arial" pitchFamily="34" charset="0"/>
              </a:rPr>
              <a:t>Dùng mảng, vòng lặp for gộp </a:t>
            </a:r>
            <a:r>
              <a:rPr lang="en-US" smtClean="0">
                <a:latin typeface="Arial" pitchFamily="34" charset="0"/>
                <a:cs typeface="Arial" pitchFamily="34" charset="0"/>
                <a:sym typeface="Wingdings" pitchFamily="2" charset="2"/>
              </a:rPr>
              <a:t></a:t>
            </a:r>
            <a:r>
              <a:rPr lang="vi-VN" smtClean="0">
                <a:latin typeface="Arial" pitchFamily="34" charset="0"/>
                <a:cs typeface="Arial" pitchFamily="34" charset="0"/>
              </a:rPr>
              <a:t>viết code gọn hơn, nhưng không tách riêng được 2 phần nhập xuất</a:t>
            </a:r>
            <a:endParaRPr lang="en-US" smtClean="0">
              <a:latin typeface="Arial" pitchFamily="34" charset="0"/>
              <a:cs typeface="Arial" pitchFamily="34" charset="0"/>
            </a:endParaRPr>
          </a:p>
          <a:p>
            <a:pPr marL="514350" indent="-514350" algn="just">
              <a:lnSpc>
                <a:spcPct val="130000"/>
              </a:lnSpc>
              <a:spcBef>
                <a:spcPts val="300"/>
              </a:spcBef>
              <a:spcAft>
                <a:spcPts val="300"/>
              </a:spcAft>
              <a:buFont typeface="+mj-lt"/>
              <a:buAutoNum type="arabicPeriod" startAt="5"/>
            </a:pPr>
            <a:r>
              <a:rPr lang="vi-VN" smtClean="0">
                <a:solidFill>
                  <a:srgbClr val="002060"/>
                </a:solidFill>
                <a:latin typeface="Arial" pitchFamily="34" charset="0"/>
                <a:cs typeface="Arial" pitchFamily="34" charset="0"/>
              </a:rPr>
              <a:t>Dùng hàm để tách riêng phần nhập xuất </a:t>
            </a:r>
            <a:r>
              <a:rPr lang="en-US" smtClean="0">
                <a:latin typeface="Arial" pitchFamily="34" charset="0"/>
                <a:cs typeface="Arial" pitchFamily="34" charset="0"/>
                <a:sym typeface="Wingdings" pitchFamily="2" charset="2"/>
              </a:rPr>
              <a:t></a:t>
            </a:r>
            <a:r>
              <a:rPr lang="vi-VN" smtClean="0">
                <a:latin typeface="Arial" pitchFamily="34" charset="0"/>
                <a:cs typeface="Arial" pitchFamily="34" charset="0"/>
              </a:rPr>
              <a:t>code có thể tái sử dụng nhiều lần </a:t>
            </a:r>
          </a:p>
          <a:p>
            <a:pPr marL="514350" indent="-514350" algn="just">
              <a:lnSpc>
                <a:spcPct val="130000"/>
              </a:lnSpc>
              <a:spcBef>
                <a:spcPts val="300"/>
              </a:spcBef>
              <a:spcAft>
                <a:spcPts val="300"/>
              </a:spcAft>
              <a:buFont typeface="+mj-lt"/>
              <a:buAutoNum type="arabicPeriod" startAt="5"/>
            </a:pPr>
            <a:r>
              <a:rPr lang="vi-VN" smtClean="0">
                <a:solidFill>
                  <a:srgbClr val="7030A0"/>
                </a:solidFill>
                <a:latin typeface="Arial" pitchFamily="34" charset="0"/>
                <a:cs typeface="Arial" pitchFamily="34" charset="0"/>
              </a:rPr>
              <a:t>Dùng file để nhập xuất từ file </a:t>
            </a:r>
            <a:r>
              <a:rPr lang="vi-VN" smtClean="0">
                <a:latin typeface="Arial" pitchFamily="34" charset="0"/>
                <a:cs typeface="Arial" pitchFamily="34" charset="0"/>
              </a:rPr>
              <a:t>thay cho việc nhập bằng bàn phím và xuất ra màn hình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C – Giải</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Cách 1</a:t>
            </a:r>
            <a:r>
              <a:rPr lang="vi-VN" sz="2800" smtClean="0">
                <a:solidFill>
                  <a:srgbClr val="0000FF"/>
                </a:solidFill>
                <a:latin typeface="Arial" pitchFamily="34" charset="0"/>
                <a:cs typeface="Arial" pitchFamily="34" charset="0"/>
              </a:rPr>
              <a:t>:</a:t>
            </a:r>
            <a:r>
              <a:rPr lang="en-US" sz="2800" smtClean="0">
                <a:solidFill>
                  <a:srgbClr val="0000FF"/>
                </a:solidFill>
                <a:latin typeface="Arial" pitchFamily="34" charset="0"/>
                <a:cs typeface="Arial" pitchFamily="34" charset="0"/>
              </a:rPr>
              <a:t> Dùng 4 biến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
        <p:nvSpPr>
          <p:cNvPr id="8" name="Rectangle 3"/>
          <p:cNvSpPr>
            <a:spLocks noChangeArrowheads="1"/>
          </p:cNvSpPr>
          <p:nvPr/>
        </p:nvSpPr>
        <p:spPr bwMode="auto">
          <a:xfrm>
            <a:off x="533400" y="2057400"/>
            <a:ext cx="8305800" cy="44196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200" b="0" smtClean="0">
                <a:solidFill>
                  <a:srgbClr val="0000FF"/>
                </a:solidFill>
              </a:rPr>
              <a:t>void</a:t>
            </a:r>
            <a:r>
              <a:rPr lang="en-US" sz="2200" b="0" smtClean="0">
                <a:solidFill>
                  <a:srgbClr val="000000"/>
                </a:solidFill>
              </a:rPr>
              <a:t> main(){</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rgbClr val="0000FF"/>
                </a:solidFill>
              </a:rPr>
              <a:t>int</a:t>
            </a:r>
            <a:r>
              <a:rPr lang="en-US" sz="2200" b="0" smtClean="0">
                <a:solidFill>
                  <a:srgbClr val="000000"/>
                </a:solidFill>
              </a:rPr>
              <a:t> a1, a2, a3, a4;</a:t>
            </a:r>
          </a:p>
          <a:p>
            <a:pPr marL="342900" indent="-342900">
              <a:lnSpc>
                <a:spcPct val="110000"/>
              </a:lnSpc>
              <a:spcBef>
                <a:spcPts val="0"/>
              </a:spcBef>
              <a:buFont typeface="Wingdings" pitchFamily="2" charset="2"/>
              <a:buNone/>
            </a:pPr>
            <a:r>
              <a:rPr lang="en-US" sz="2200" b="0" smtClean="0">
                <a:solidFill>
                  <a:srgbClr val="000000"/>
                </a:solidFill>
              </a:rPr>
              <a:t>	printf("\nNhap a1 = ");</a:t>
            </a:r>
          </a:p>
          <a:p>
            <a:pPr marL="342900" indent="-342900">
              <a:lnSpc>
                <a:spcPct val="110000"/>
              </a:lnSpc>
              <a:spcBef>
                <a:spcPts val="0"/>
              </a:spcBef>
              <a:buFont typeface="Wingdings" pitchFamily="2" charset="2"/>
              <a:buNone/>
            </a:pPr>
            <a:r>
              <a:rPr lang="en-US" sz="2200" b="0" smtClean="0">
                <a:solidFill>
                  <a:srgbClr val="000000"/>
                </a:solidFill>
              </a:rPr>
              <a:t>	scanf("%d", &amp;a1);</a:t>
            </a:r>
          </a:p>
          <a:p>
            <a:pPr marL="342900" indent="-342900">
              <a:lnSpc>
                <a:spcPct val="110000"/>
              </a:lnSpc>
              <a:spcBef>
                <a:spcPts val="0"/>
              </a:spcBef>
              <a:buFont typeface="Wingdings" pitchFamily="2" charset="2"/>
              <a:buNone/>
            </a:pPr>
            <a:r>
              <a:rPr lang="en-US" sz="2200" b="0" smtClean="0">
                <a:solidFill>
                  <a:srgbClr val="000000"/>
                </a:solidFill>
              </a:rPr>
              <a:t>	printf("\nNhap a2 = ");</a:t>
            </a:r>
          </a:p>
          <a:p>
            <a:pPr marL="342900" indent="-342900">
              <a:lnSpc>
                <a:spcPct val="110000"/>
              </a:lnSpc>
              <a:spcBef>
                <a:spcPts val="0"/>
              </a:spcBef>
              <a:buFont typeface="Wingdings" pitchFamily="2" charset="2"/>
              <a:buNone/>
            </a:pPr>
            <a:r>
              <a:rPr lang="en-US" sz="2200" b="0" smtClean="0">
                <a:solidFill>
                  <a:srgbClr val="000000"/>
                </a:solidFill>
              </a:rPr>
              <a:t>	scanf("%d", &amp;a2);</a:t>
            </a:r>
          </a:p>
          <a:p>
            <a:pPr marL="342900" indent="-342900">
              <a:lnSpc>
                <a:spcPct val="110000"/>
              </a:lnSpc>
              <a:spcBef>
                <a:spcPts val="0"/>
              </a:spcBef>
              <a:buFont typeface="Wingdings" pitchFamily="2" charset="2"/>
              <a:buNone/>
            </a:pPr>
            <a:r>
              <a:rPr lang="en-US" sz="2200" b="0" smtClean="0">
                <a:solidFill>
                  <a:srgbClr val="000000"/>
                </a:solidFill>
              </a:rPr>
              <a:t>	printf("\nNhap a3 = ");</a:t>
            </a:r>
          </a:p>
          <a:p>
            <a:pPr marL="342900" indent="-342900">
              <a:lnSpc>
                <a:spcPct val="110000"/>
              </a:lnSpc>
              <a:spcBef>
                <a:spcPts val="0"/>
              </a:spcBef>
              <a:buFont typeface="Wingdings" pitchFamily="2" charset="2"/>
              <a:buNone/>
            </a:pPr>
            <a:r>
              <a:rPr lang="en-US" sz="2200" b="0" smtClean="0">
                <a:solidFill>
                  <a:srgbClr val="000000"/>
                </a:solidFill>
              </a:rPr>
              <a:t>	scanf("%d", &amp;a3);</a:t>
            </a:r>
          </a:p>
          <a:p>
            <a:pPr marL="342900" indent="-342900">
              <a:lnSpc>
                <a:spcPct val="110000"/>
              </a:lnSpc>
              <a:spcBef>
                <a:spcPts val="0"/>
              </a:spcBef>
              <a:buFont typeface="Wingdings" pitchFamily="2" charset="2"/>
              <a:buNone/>
            </a:pPr>
            <a:r>
              <a:rPr lang="en-US" sz="2200" b="0" smtClean="0">
                <a:solidFill>
                  <a:srgbClr val="000000"/>
                </a:solidFill>
              </a:rPr>
              <a:t>	printf("\nNhap a4 = ");</a:t>
            </a:r>
          </a:p>
          <a:p>
            <a:pPr marL="342900" indent="-342900">
              <a:lnSpc>
                <a:spcPct val="110000"/>
              </a:lnSpc>
              <a:spcBef>
                <a:spcPts val="0"/>
              </a:spcBef>
              <a:buFont typeface="Wingdings" pitchFamily="2" charset="2"/>
              <a:buNone/>
            </a:pPr>
            <a:r>
              <a:rPr lang="en-US" sz="2200" b="0" smtClean="0">
                <a:solidFill>
                  <a:srgbClr val="000000"/>
                </a:solidFill>
              </a:rPr>
              <a:t>	scanf("%d", &amp;a4);</a:t>
            </a:r>
          </a:p>
          <a:p>
            <a:pPr marL="342900" indent="-342900">
              <a:lnSpc>
                <a:spcPct val="110000"/>
              </a:lnSpc>
              <a:spcBef>
                <a:spcPts val="0"/>
              </a:spcBef>
              <a:buFont typeface="Wingdings" pitchFamily="2" charset="2"/>
              <a:buNone/>
            </a:pPr>
            <a:r>
              <a:rPr lang="en-US" sz="2200" b="0" smtClean="0">
                <a:solidFill>
                  <a:srgbClr val="000000"/>
                </a:solidFill>
              </a:rPr>
              <a:t>	printf("\nBan vua nhap 4 so: %d %d %d %d\n", a1, a2, a3, a4);</a:t>
            </a:r>
          </a:p>
          <a:p>
            <a:pPr marL="342900" indent="-342900">
              <a:lnSpc>
                <a:spcPct val="110000"/>
              </a:lnSpc>
              <a:spcBef>
                <a:spcPts val="0"/>
              </a:spcBef>
              <a:buFont typeface="Wingdings" pitchFamily="2" charset="2"/>
              <a:buNone/>
            </a:pPr>
            <a:r>
              <a:rPr lang="en-US" sz="2200" b="0" smtClean="0">
                <a:solidFill>
                  <a:srgbClr val="000000"/>
                </a:solidFill>
              </a:rPr>
              <a:t>}</a:t>
            </a:r>
            <a:endParaRPr lang="en-US" sz="2200" b="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4800600" y="2286000"/>
            <a:ext cx="3942553" cy="2743200"/>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checkerboard(across)">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C – Giải</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Cách 2: Dùng mảng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
        <p:nvSpPr>
          <p:cNvPr id="8" name="Rectangle 3"/>
          <p:cNvSpPr>
            <a:spLocks noChangeArrowheads="1"/>
          </p:cNvSpPr>
          <p:nvPr/>
        </p:nvSpPr>
        <p:spPr bwMode="auto">
          <a:xfrm>
            <a:off x="533400" y="2057400"/>
            <a:ext cx="8305800" cy="44196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200" b="0" smtClean="0">
                <a:solidFill>
                  <a:srgbClr val="0000FF"/>
                </a:solidFill>
              </a:rPr>
              <a:t>void</a:t>
            </a:r>
            <a:r>
              <a:rPr lang="en-US" sz="2200" b="0" smtClean="0">
                <a:solidFill>
                  <a:srgbClr val="000000"/>
                </a:solidFill>
              </a:rPr>
              <a:t> main(){</a:t>
            </a:r>
          </a:p>
          <a:p>
            <a:pPr marL="342900" indent="-342900">
              <a:lnSpc>
                <a:spcPct val="110000"/>
              </a:lnSpc>
              <a:spcBef>
                <a:spcPts val="0"/>
              </a:spcBef>
              <a:buFont typeface="Wingdings" pitchFamily="2" charset="2"/>
              <a:buNone/>
            </a:pPr>
            <a:r>
              <a:rPr lang="en-US" sz="2200" b="0" smtClean="0">
                <a:solidFill>
                  <a:srgbClr val="000000"/>
                </a:solidFill>
              </a:rPr>
              <a:t>	int a[4];</a:t>
            </a:r>
          </a:p>
          <a:p>
            <a:pPr marL="342900" indent="-342900">
              <a:lnSpc>
                <a:spcPct val="110000"/>
              </a:lnSpc>
              <a:spcBef>
                <a:spcPts val="0"/>
              </a:spcBef>
              <a:buFont typeface="Wingdings" pitchFamily="2" charset="2"/>
              <a:buNone/>
            </a:pPr>
            <a:r>
              <a:rPr lang="en-US" sz="2200" b="0" smtClean="0">
                <a:solidFill>
                  <a:srgbClr val="000000"/>
                </a:solidFill>
              </a:rPr>
              <a:t>	printf("\nNhap a1 = ");</a:t>
            </a:r>
          </a:p>
          <a:p>
            <a:pPr marL="342900" indent="-342900">
              <a:lnSpc>
                <a:spcPct val="110000"/>
              </a:lnSpc>
              <a:spcBef>
                <a:spcPts val="0"/>
              </a:spcBef>
              <a:buFont typeface="Wingdings" pitchFamily="2" charset="2"/>
              <a:buNone/>
            </a:pPr>
            <a:r>
              <a:rPr lang="en-US" sz="2200" b="0" smtClean="0">
                <a:solidFill>
                  <a:srgbClr val="000000"/>
                </a:solidFill>
              </a:rPr>
              <a:t>	scanf("%d", &amp;a[0]);</a:t>
            </a:r>
          </a:p>
          <a:p>
            <a:pPr marL="342900" indent="-342900">
              <a:lnSpc>
                <a:spcPct val="110000"/>
              </a:lnSpc>
              <a:spcBef>
                <a:spcPts val="0"/>
              </a:spcBef>
              <a:buFont typeface="Wingdings" pitchFamily="2" charset="2"/>
              <a:buNone/>
            </a:pPr>
            <a:r>
              <a:rPr lang="en-US" sz="2200" b="0" smtClean="0">
                <a:solidFill>
                  <a:srgbClr val="000000"/>
                </a:solidFill>
              </a:rPr>
              <a:t>	printf("\nNhap a2 = ");</a:t>
            </a:r>
          </a:p>
          <a:p>
            <a:pPr marL="342900" indent="-342900">
              <a:lnSpc>
                <a:spcPct val="110000"/>
              </a:lnSpc>
              <a:spcBef>
                <a:spcPts val="0"/>
              </a:spcBef>
              <a:buFont typeface="Wingdings" pitchFamily="2" charset="2"/>
              <a:buNone/>
            </a:pPr>
            <a:r>
              <a:rPr lang="en-US" sz="2200" b="0" smtClean="0">
                <a:solidFill>
                  <a:srgbClr val="000000"/>
                </a:solidFill>
              </a:rPr>
              <a:t>	scanf("%d", &amp;a[1]);</a:t>
            </a:r>
          </a:p>
          <a:p>
            <a:pPr marL="342900" indent="-342900">
              <a:lnSpc>
                <a:spcPct val="110000"/>
              </a:lnSpc>
              <a:spcBef>
                <a:spcPts val="0"/>
              </a:spcBef>
              <a:buFont typeface="Wingdings" pitchFamily="2" charset="2"/>
              <a:buNone/>
            </a:pPr>
            <a:r>
              <a:rPr lang="en-US" sz="2200" b="0" smtClean="0">
                <a:solidFill>
                  <a:srgbClr val="000000"/>
                </a:solidFill>
              </a:rPr>
              <a:t>	printf("\nNhap a3 = ");</a:t>
            </a:r>
          </a:p>
          <a:p>
            <a:pPr marL="342900" indent="-342900">
              <a:lnSpc>
                <a:spcPct val="110000"/>
              </a:lnSpc>
              <a:spcBef>
                <a:spcPts val="0"/>
              </a:spcBef>
              <a:buFont typeface="Wingdings" pitchFamily="2" charset="2"/>
              <a:buNone/>
            </a:pPr>
            <a:r>
              <a:rPr lang="en-US" sz="2200" b="0" smtClean="0">
                <a:solidFill>
                  <a:srgbClr val="000000"/>
                </a:solidFill>
              </a:rPr>
              <a:t>	scanf("%d", &amp;a[2]);</a:t>
            </a:r>
          </a:p>
          <a:p>
            <a:pPr marL="342900" indent="-342900">
              <a:lnSpc>
                <a:spcPct val="110000"/>
              </a:lnSpc>
              <a:spcBef>
                <a:spcPts val="0"/>
              </a:spcBef>
              <a:buFont typeface="Wingdings" pitchFamily="2" charset="2"/>
              <a:buNone/>
            </a:pPr>
            <a:r>
              <a:rPr lang="en-US" sz="2200" b="0" smtClean="0">
                <a:solidFill>
                  <a:srgbClr val="000000"/>
                </a:solidFill>
              </a:rPr>
              <a:t>	printf("\nNhap a4 = ");</a:t>
            </a:r>
          </a:p>
          <a:p>
            <a:pPr marL="342900" indent="-342900">
              <a:lnSpc>
                <a:spcPct val="110000"/>
              </a:lnSpc>
              <a:spcBef>
                <a:spcPts val="0"/>
              </a:spcBef>
              <a:buFont typeface="Wingdings" pitchFamily="2" charset="2"/>
              <a:buNone/>
            </a:pPr>
            <a:r>
              <a:rPr lang="en-US" sz="2200" b="0" smtClean="0">
                <a:solidFill>
                  <a:srgbClr val="000000"/>
                </a:solidFill>
              </a:rPr>
              <a:t>	scanf("%d", &amp;a[3]);</a:t>
            </a:r>
          </a:p>
          <a:p>
            <a:pPr marL="342900" indent="-342900">
              <a:lnSpc>
                <a:spcPct val="110000"/>
              </a:lnSpc>
              <a:spcBef>
                <a:spcPts val="0"/>
              </a:spcBef>
              <a:buFont typeface="Wingdings" pitchFamily="2" charset="2"/>
              <a:buNone/>
            </a:pPr>
            <a:r>
              <a:rPr lang="en-US" sz="2200" b="0" smtClean="0">
                <a:solidFill>
                  <a:srgbClr val="000000"/>
                </a:solidFill>
              </a:rPr>
              <a:t>	printf("\nBan nhap 4 so:%d %d %d %d\n", a[0], a[1], a[2], a[3]);</a:t>
            </a:r>
          </a:p>
          <a:p>
            <a:pPr marL="342900" indent="-342900">
              <a:lnSpc>
                <a:spcPct val="110000"/>
              </a:lnSpc>
              <a:spcBef>
                <a:spcPts val="0"/>
              </a:spcBef>
              <a:buFont typeface="Wingdings" pitchFamily="2" charset="2"/>
              <a:buNone/>
            </a:pPr>
            <a:r>
              <a:rPr lang="en-US" sz="2200" b="0" smtClean="0">
                <a:solidFill>
                  <a:srgbClr val="000000"/>
                </a:solidFill>
              </a:rPr>
              <a:t>}</a:t>
            </a:r>
            <a:endParaRPr lang="en-US" sz="22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C – Giải</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28956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Cách 3</a:t>
            </a:r>
            <a:r>
              <a:rPr lang="vi-VN" sz="2800" smtClean="0">
                <a:solidFill>
                  <a:srgbClr val="0000FF"/>
                </a:solidFill>
                <a:latin typeface="Arial" pitchFamily="34" charset="0"/>
                <a:cs typeface="Arial" pitchFamily="34" charset="0"/>
              </a:rPr>
              <a:t>:</a:t>
            </a:r>
            <a:r>
              <a:rPr lang="en-US" sz="2800" smtClean="0">
                <a:solidFill>
                  <a:srgbClr val="0000FF"/>
                </a:solidFill>
                <a:latin typeface="Arial" pitchFamily="34" charset="0"/>
                <a:cs typeface="Arial" pitchFamily="34" charset="0"/>
              </a:rPr>
              <a:t> Dùng mảng và vòng lặp while</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07/09/2015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
        <p:nvSpPr>
          <p:cNvPr id="8" name="Rectangle 3"/>
          <p:cNvSpPr>
            <a:spLocks noChangeArrowheads="1"/>
          </p:cNvSpPr>
          <p:nvPr/>
        </p:nvSpPr>
        <p:spPr bwMode="auto">
          <a:xfrm>
            <a:off x="3429000" y="1447800"/>
            <a:ext cx="5410200" cy="5105400"/>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en-US" sz="2200" b="0" smtClean="0">
                <a:solidFill>
                  <a:srgbClr val="0000FF"/>
                </a:solidFill>
              </a:rPr>
              <a:t>void </a:t>
            </a:r>
            <a:r>
              <a:rPr lang="en-US" sz="2200" b="0" smtClean="0">
                <a:solidFill>
                  <a:srgbClr val="000000"/>
                </a:solidFill>
              </a:rPr>
              <a:t>main(){</a:t>
            </a:r>
          </a:p>
          <a:p>
            <a:pPr marL="342900" indent="-342900">
              <a:spcBef>
                <a:spcPts val="0"/>
              </a:spcBef>
              <a:buFont typeface="Wingdings" pitchFamily="2" charset="2"/>
              <a:buNone/>
            </a:pPr>
            <a:r>
              <a:rPr lang="en-US" sz="2200" b="0" smtClean="0">
                <a:solidFill>
                  <a:srgbClr val="000000"/>
                </a:solidFill>
              </a:rPr>
              <a:t>	</a:t>
            </a:r>
            <a:r>
              <a:rPr lang="en-US" sz="2200" b="0" smtClean="0">
                <a:solidFill>
                  <a:srgbClr val="0000FF"/>
                </a:solidFill>
              </a:rPr>
              <a:t>int </a:t>
            </a:r>
            <a:r>
              <a:rPr lang="en-US" sz="2200" b="0" smtClean="0">
                <a:solidFill>
                  <a:srgbClr val="000000"/>
                </a:solidFill>
              </a:rPr>
              <a:t>a[4], i;</a:t>
            </a:r>
          </a:p>
          <a:p>
            <a:pPr marL="342900" indent="-342900">
              <a:spcBef>
                <a:spcPts val="0"/>
              </a:spcBef>
              <a:buFont typeface="Wingdings" pitchFamily="2" charset="2"/>
              <a:buNone/>
            </a:pPr>
            <a:r>
              <a:rPr lang="en-US" sz="2200" b="0" smtClean="0">
                <a:solidFill>
                  <a:srgbClr val="000000"/>
                </a:solidFill>
              </a:rPr>
              <a:t>	i = 0;</a:t>
            </a:r>
          </a:p>
          <a:p>
            <a:pPr marL="342900" indent="-342900">
              <a:spcBef>
                <a:spcPts val="0"/>
              </a:spcBef>
              <a:buFont typeface="Wingdings" pitchFamily="2" charset="2"/>
              <a:buNone/>
            </a:pPr>
            <a:r>
              <a:rPr lang="en-US" sz="2200" b="0" smtClean="0">
                <a:solidFill>
                  <a:srgbClr val="000000"/>
                </a:solidFill>
              </a:rPr>
              <a:t>	</a:t>
            </a:r>
            <a:r>
              <a:rPr lang="en-US" sz="2200" b="0" smtClean="0">
                <a:solidFill>
                  <a:srgbClr val="0000FF"/>
                </a:solidFill>
              </a:rPr>
              <a:t>do</a:t>
            </a:r>
            <a:r>
              <a:rPr lang="en-US" sz="2200" b="0" smtClean="0">
                <a:solidFill>
                  <a:srgbClr val="000000"/>
                </a:solidFill>
              </a:rPr>
              <a:t>{</a:t>
            </a:r>
          </a:p>
          <a:p>
            <a:pPr marL="342900" indent="-342900">
              <a:spcBef>
                <a:spcPts val="0"/>
              </a:spcBef>
              <a:buFont typeface="Wingdings" pitchFamily="2" charset="2"/>
              <a:buNone/>
            </a:pPr>
            <a:r>
              <a:rPr lang="en-US" sz="2200" b="0" smtClean="0">
                <a:solidFill>
                  <a:srgbClr val="000000"/>
                </a:solidFill>
              </a:rPr>
              <a:t>		printf("\nNhap a%d = ", i);</a:t>
            </a:r>
          </a:p>
          <a:p>
            <a:pPr marL="342900" indent="-342900">
              <a:spcBef>
                <a:spcPts val="0"/>
              </a:spcBef>
              <a:buFont typeface="Wingdings" pitchFamily="2" charset="2"/>
              <a:buNone/>
            </a:pPr>
            <a:r>
              <a:rPr lang="en-US" sz="2200" b="0" smtClean="0">
                <a:solidFill>
                  <a:srgbClr val="000000"/>
                </a:solidFill>
              </a:rPr>
              <a:t>		scanf("%d", &amp;a[i]);</a:t>
            </a:r>
          </a:p>
          <a:p>
            <a:pPr marL="342900" indent="-342900">
              <a:spcBef>
                <a:spcPts val="0"/>
              </a:spcBef>
              <a:buFont typeface="Wingdings" pitchFamily="2" charset="2"/>
              <a:buNone/>
            </a:pPr>
            <a:r>
              <a:rPr lang="en-US" sz="2200" b="0" smtClean="0">
                <a:solidFill>
                  <a:srgbClr val="000000"/>
                </a:solidFill>
              </a:rPr>
              <a:t>		i++;</a:t>
            </a:r>
          </a:p>
          <a:p>
            <a:pPr marL="342900" indent="-342900">
              <a:spcBef>
                <a:spcPts val="0"/>
              </a:spcBef>
              <a:buFont typeface="Wingdings" pitchFamily="2" charset="2"/>
              <a:buNone/>
            </a:pPr>
            <a:r>
              <a:rPr lang="en-US" sz="2200" b="0" smtClean="0">
                <a:solidFill>
                  <a:srgbClr val="000000"/>
                </a:solidFill>
              </a:rPr>
              <a:t>	}</a:t>
            </a:r>
            <a:r>
              <a:rPr lang="en-US" sz="2200" b="0" smtClean="0">
                <a:solidFill>
                  <a:srgbClr val="0000FF"/>
                </a:solidFill>
              </a:rPr>
              <a:t>while</a:t>
            </a:r>
            <a:r>
              <a:rPr lang="en-US" sz="2200" b="0" smtClean="0">
                <a:solidFill>
                  <a:srgbClr val="000000"/>
                </a:solidFill>
              </a:rPr>
              <a:t>(i&lt;4);</a:t>
            </a:r>
          </a:p>
          <a:p>
            <a:pPr marL="342900" indent="-342900">
              <a:spcBef>
                <a:spcPts val="0"/>
              </a:spcBef>
              <a:buFont typeface="Wingdings" pitchFamily="2" charset="2"/>
              <a:buNone/>
            </a:pPr>
            <a:r>
              <a:rPr lang="en-US" sz="2200" b="0" smtClean="0">
                <a:solidFill>
                  <a:srgbClr val="000000"/>
                </a:solidFill>
              </a:rPr>
              <a:t>	i = 0;</a:t>
            </a:r>
          </a:p>
          <a:p>
            <a:pPr marL="342900" indent="-342900">
              <a:spcBef>
                <a:spcPts val="0"/>
              </a:spcBef>
              <a:buFont typeface="Wingdings" pitchFamily="2" charset="2"/>
              <a:buNone/>
            </a:pPr>
            <a:r>
              <a:rPr lang="en-US" sz="2200" b="0" smtClean="0">
                <a:solidFill>
                  <a:srgbClr val="000000"/>
                </a:solidFill>
              </a:rPr>
              <a:t>	printf("\nBan vua nhap 4 so:");</a:t>
            </a:r>
          </a:p>
          <a:p>
            <a:pPr marL="342900" indent="-342900">
              <a:spcBef>
                <a:spcPts val="0"/>
              </a:spcBef>
              <a:buFont typeface="Wingdings" pitchFamily="2" charset="2"/>
              <a:buNone/>
            </a:pPr>
            <a:r>
              <a:rPr lang="en-US" sz="2200" b="0" smtClean="0">
                <a:solidFill>
                  <a:srgbClr val="000000"/>
                </a:solidFill>
              </a:rPr>
              <a:t>	</a:t>
            </a:r>
            <a:r>
              <a:rPr lang="en-US" sz="2200" b="0" smtClean="0">
                <a:solidFill>
                  <a:srgbClr val="0000FF"/>
                </a:solidFill>
              </a:rPr>
              <a:t>do</a:t>
            </a:r>
            <a:r>
              <a:rPr lang="en-US" sz="2200" b="0" smtClean="0">
                <a:solidFill>
                  <a:srgbClr val="000000"/>
                </a:solidFill>
              </a:rPr>
              <a:t>{</a:t>
            </a:r>
          </a:p>
          <a:p>
            <a:pPr marL="342900" indent="-342900">
              <a:spcBef>
                <a:spcPts val="0"/>
              </a:spcBef>
              <a:buFont typeface="Wingdings" pitchFamily="2" charset="2"/>
              <a:buNone/>
            </a:pPr>
            <a:r>
              <a:rPr lang="en-US" sz="2200" b="0" smtClean="0">
                <a:solidFill>
                  <a:srgbClr val="000000"/>
                </a:solidFill>
              </a:rPr>
              <a:t>		printf("%d ", a[i]);</a:t>
            </a:r>
          </a:p>
          <a:p>
            <a:pPr marL="342900" indent="-342900">
              <a:spcBef>
                <a:spcPts val="0"/>
              </a:spcBef>
              <a:buFont typeface="Wingdings" pitchFamily="2" charset="2"/>
              <a:buNone/>
            </a:pPr>
            <a:r>
              <a:rPr lang="en-US" sz="2200" b="0" smtClean="0">
                <a:solidFill>
                  <a:srgbClr val="000000"/>
                </a:solidFill>
              </a:rPr>
              <a:t>		i++;</a:t>
            </a:r>
          </a:p>
          <a:p>
            <a:pPr marL="342900" indent="-342900">
              <a:spcBef>
                <a:spcPts val="0"/>
              </a:spcBef>
              <a:buFont typeface="Wingdings" pitchFamily="2" charset="2"/>
              <a:buNone/>
            </a:pPr>
            <a:r>
              <a:rPr lang="en-US" sz="2200" b="0" smtClean="0">
                <a:solidFill>
                  <a:srgbClr val="000000"/>
                </a:solidFill>
              </a:rPr>
              <a:t>	}</a:t>
            </a:r>
            <a:r>
              <a:rPr lang="en-US" sz="2200" b="0" smtClean="0">
                <a:solidFill>
                  <a:srgbClr val="0000FF"/>
                </a:solidFill>
              </a:rPr>
              <a:t>while</a:t>
            </a:r>
            <a:r>
              <a:rPr lang="en-US" sz="2200" b="0" smtClean="0">
                <a:solidFill>
                  <a:srgbClr val="000000"/>
                </a:solidFill>
              </a:rPr>
              <a:t>(i&lt;4);</a:t>
            </a:r>
          </a:p>
          <a:p>
            <a:pPr marL="342900" indent="-342900">
              <a:spcBef>
                <a:spcPts val="0"/>
              </a:spcBef>
              <a:buFont typeface="Wingdings" pitchFamily="2" charset="2"/>
              <a:buNone/>
            </a:pPr>
            <a:r>
              <a:rPr lang="en-US" sz="2200" b="0" smtClean="0">
                <a:solidFill>
                  <a:srgbClr val="000000"/>
                </a:solidFill>
              </a:rPr>
              <a:t>}</a:t>
            </a:r>
            <a:endParaRPr lang="en-US" sz="22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12730</TotalTime>
  <Words>4239</Words>
  <Application>Microsoft Office PowerPoint</Application>
  <PresentationFormat>On-screen Show (4:3)</PresentationFormat>
  <Paragraphs>900</Paragraphs>
  <Slides>57</Slides>
  <Notes>55</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Template</vt:lpstr>
      <vt:lpstr>CHƯƠNG 1. CÁC ĐẶC ĐIỂM MỚI CỦA C++</vt:lpstr>
      <vt:lpstr>Nội dung</vt:lpstr>
      <vt:lpstr>Phong cách lập trình</vt:lpstr>
      <vt:lpstr>Bài tập C</vt:lpstr>
      <vt:lpstr>Bài tập C – Giải</vt:lpstr>
      <vt:lpstr>Bài tập C – Giải</vt:lpstr>
      <vt:lpstr>Bài tập C – Giải</vt:lpstr>
      <vt:lpstr>Bài tập C – Giải</vt:lpstr>
      <vt:lpstr>Bài tập C – Giải</vt:lpstr>
      <vt:lpstr>Bài tập C – Giải</vt:lpstr>
      <vt:lpstr>Bài tập C – Giải</vt:lpstr>
      <vt:lpstr>Bài tập C – Giải</vt:lpstr>
      <vt:lpstr>Bài tập C – Giải</vt:lpstr>
      <vt:lpstr>Lịch sử ngôn ngữ lập trình</vt:lpstr>
      <vt:lpstr>Lịch sử của C++</vt:lpstr>
      <vt:lpstr>C++ Environment</vt:lpstr>
      <vt:lpstr>Khác biệt đối với C</vt:lpstr>
      <vt:lpstr>Khác biệt đối với C</vt:lpstr>
      <vt:lpstr>Unitary Scope Resolution Operator</vt:lpstr>
      <vt:lpstr>Unitary Scope Resolution Operator</vt:lpstr>
      <vt:lpstr>Unitary Scope Resolution Operator</vt:lpstr>
      <vt:lpstr>Nhập xuất với C++</vt:lpstr>
      <vt:lpstr>Nhập xuất với C++</vt:lpstr>
      <vt:lpstr>Ví dụ 1</vt:lpstr>
      <vt:lpstr>Ví dụ 2</vt:lpstr>
      <vt:lpstr>Ví dụ 3</vt:lpstr>
      <vt:lpstr>C++  Data Types</vt:lpstr>
      <vt:lpstr>Tham số mặc nhiên</vt:lpstr>
      <vt:lpstr>Tham số mặc nhiên</vt:lpstr>
      <vt:lpstr>Tham số mặc nhiên</vt:lpstr>
      <vt:lpstr>Tái định nghĩa hàm</vt:lpstr>
      <vt:lpstr>Tái định nghĩa hàm</vt:lpstr>
      <vt:lpstr>Tái định nghĩa hàm</vt:lpstr>
      <vt:lpstr>Tái định nghĩa hàm</vt:lpstr>
      <vt:lpstr>Toán tử quản lý bộ nhớ động</vt:lpstr>
      <vt:lpstr>Truyền tham số</vt:lpstr>
      <vt:lpstr>Tham chiếu</vt:lpstr>
      <vt:lpstr>Tham chiếu</vt:lpstr>
      <vt:lpstr>Tham chiếu</vt:lpstr>
      <vt:lpstr>Tham chiếu</vt:lpstr>
      <vt:lpstr>Tham chiếu</vt:lpstr>
      <vt:lpstr>Tham chiếu</vt:lpstr>
      <vt:lpstr>Tham chiếu</vt:lpstr>
      <vt:lpstr>Tham chiếu</vt:lpstr>
      <vt:lpstr>Inline Functions</vt:lpstr>
      <vt:lpstr>Inline Functions</vt:lpstr>
      <vt:lpstr>Function Templates</vt:lpstr>
      <vt:lpstr>Function Templates</vt:lpstr>
      <vt:lpstr>Function Templates</vt:lpstr>
      <vt:lpstr>Function Templates</vt:lpstr>
      <vt:lpstr>Function Templates</vt:lpstr>
      <vt:lpstr>Bài tập 1</vt:lpstr>
      <vt:lpstr>Bài tập 2</vt:lpstr>
      <vt:lpstr>Bài tập 3</vt:lpstr>
      <vt:lpstr>Bài tập 4</vt:lpstr>
      <vt:lpstr>Bài tập 5</vt:lpstr>
      <vt:lpstr>Q &amp; 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trong lethanh</cp:lastModifiedBy>
  <cp:revision>773</cp:revision>
  <cp:lastPrinted>1601-01-01T00:00:00Z</cp:lastPrinted>
  <dcterms:created xsi:type="dcterms:W3CDTF">1601-01-01T00:00:00Z</dcterms:created>
  <dcterms:modified xsi:type="dcterms:W3CDTF">2015-09-07T02:41:41Z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