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106"/>
  </p:notesMasterIdLst>
  <p:handoutMasterIdLst>
    <p:handoutMasterId r:id="rId107"/>
  </p:handoutMasterIdLst>
  <p:sldIdLst>
    <p:sldId id="747" r:id="rId2"/>
    <p:sldId id="946" r:id="rId3"/>
    <p:sldId id="1040" r:id="rId4"/>
    <p:sldId id="948" r:id="rId5"/>
    <p:sldId id="949" r:id="rId6"/>
    <p:sldId id="1042" r:id="rId7"/>
    <p:sldId id="950" r:id="rId8"/>
    <p:sldId id="951" r:id="rId9"/>
    <p:sldId id="952" r:id="rId10"/>
    <p:sldId id="953" r:id="rId11"/>
    <p:sldId id="954" r:id="rId12"/>
    <p:sldId id="955" r:id="rId13"/>
    <p:sldId id="956" r:id="rId14"/>
    <p:sldId id="958" r:id="rId15"/>
    <p:sldId id="957" r:id="rId16"/>
    <p:sldId id="959" r:id="rId17"/>
    <p:sldId id="960" r:id="rId18"/>
    <p:sldId id="961" r:id="rId19"/>
    <p:sldId id="962" r:id="rId20"/>
    <p:sldId id="963" r:id="rId21"/>
    <p:sldId id="964" r:id="rId22"/>
    <p:sldId id="965" r:id="rId23"/>
    <p:sldId id="967" r:id="rId24"/>
    <p:sldId id="966" r:id="rId25"/>
    <p:sldId id="968" r:id="rId26"/>
    <p:sldId id="969" r:id="rId27"/>
    <p:sldId id="970" r:id="rId28"/>
    <p:sldId id="971" r:id="rId29"/>
    <p:sldId id="972" r:id="rId30"/>
    <p:sldId id="973" r:id="rId31"/>
    <p:sldId id="976" r:id="rId32"/>
    <p:sldId id="1044" r:id="rId33"/>
    <p:sldId id="977" r:id="rId34"/>
    <p:sldId id="974" r:id="rId35"/>
    <p:sldId id="975" r:id="rId36"/>
    <p:sldId id="978" r:id="rId37"/>
    <p:sldId id="979" r:id="rId38"/>
    <p:sldId id="1043" r:id="rId39"/>
    <p:sldId id="980" r:id="rId40"/>
    <p:sldId id="981" r:id="rId41"/>
    <p:sldId id="984" r:id="rId42"/>
    <p:sldId id="985" r:id="rId43"/>
    <p:sldId id="982" r:id="rId44"/>
    <p:sldId id="1045" r:id="rId45"/>
    <p:sldId id="983" r:id="rId46"/>
    <p:sldId id="986" r:id="rId47"/>
    <p:sldId id="987" r:id="rId48"/>
    <p:sldId id="1041" r:id="rId49"/>
    <p:sldId id="988" r:id="rId50"/>
    <p:sldId id="989" r:id="rId51"/>
    <p:sldId id="990" r:id="rId52"/>
    <p:sldId id="1046" r:id="rId53"/>
    <p:sldId id="991" r:id="rId54"/>
    <p:sldId id="992" r:id="rId55"/>
    <p:sldId id="993" r:id="rId56"/>
    <p:sldId id="994" r:id="rId57"/>
    <p:sldId id="995" r:id="rId58"/>
    <p:sldId id="1047" r:id="rId59"/>
    <p:sldId id="996" r:id="rId60"/>
    <p:sldId id="997" r:id="rId61"/>
    <p:sldId id="999" r:id="rId62"/>
    <p:sldId id="1000" r:id="rId63"/>
    <p:sldId id="1048" r:id="rId64"/>
    <p:sldId id="1049" r:id="rId65"/>
    <p:sldId id="1050" r:id="rId66"/>
    <p:sldId id="1001" r:id="rId67"/>
    <p:sldId id="998" r:id="rId68"/>
    <p:sldId id="1051" r:id="rId69"/>
    <p:sldId id="1002" r:id="rId70"/>
    <p:sldId id="1006" r:id="rId71"/>
    <p:sldId id="1005" r:id="rId72"/>
    <p:sldId id="1003" r:id="rId73"/>
    <p:sldId id="1008" r:id="rId74"/>
    <p:sldId id="1009" r:id="rId75"/>
    <p:sldId id="1011" r:id="rId76"/>
    <p:sldId id="1010" r:id="rId77"/>
    <p:sldId id="1015" r:id="rId78"/>
    <p:sldId id="1013" r:id="rId79"/>
    <p:sldId id="1014" r:id="rId80"/>
    <p:sldId id="1016" r:id="rId81"/>
    <p:sldId id="1018" r:id="rId82"/>
    <p:sldId id="1012" r:id="rId83"/>
    <p:sldId id="1019" r:id="rId84"/>
    <p:sldId id="1021" r:id="rId85"/>
    <p:sldId id="1017" r:id="rId86"/>
    <p:sldId id="1022" r:id="rId87"/>
    <p:sldId id="1024" r:id="rId88"/>
    <p:sldId id="1023" r:id="rId89"/>
    <p:sldId id="1020" r:id="rId90"/>
    <p:sldId id="1025" r:id="rId91"/>
    <p:sldId id="1026" r:id="rId92"/>
    <p:sldId id="1029" r:id="rId93"/>
    <p:sldId id="1027" r:id="rId94"/>
    <p:sldId id="1052" r:id="rId95"/>
    <p:sldId id="1028" r:id="rId96"/>
    <p:sldId id="1033" r:id="rId97"/>
    <p:sldId id="1053" r:id="rId98"/>
    <p:sldId id="1034" r:id="rId99"/>
    <p:sldId id="1035" r:id="rId100"/>
    <p:sldId id="1036" r:id="rId101"/>
    <p:sldId id="1037" r:id="rId102"/>
    <p:sldId id="1038" r:id="rId103"/>
    <p:sldId id="1039" r:id="rId104"/>
    <p:sldId id="941" r:id="rId10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0066FF"/>
    <a:srgbClr val="FF3300"/>
    <a:srgbClr val="FF0000"/>
    <a:srgbClr val="66FFFF"/>
    <a:srgbClr val="CC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6060" autoAdjust="0"/>
  </p:normalViewPr>
  <p:slideViewPr>
    <p:cSldViewPr>
      <p:cViewPr>
        <p:scale>
          <a:sx n="60" d="100"/>
          <a:sy n="60" d="100"/>
        </p:scale>
        <p:origin x="-1770" y="-2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200" smtClean="0">
                <a:solidFill>
                  <a:schemeClr val="tx1"/>
                </a:solidFill>
                <a:latin typeface="Times New Roman" pitchFamily="18" charset="0"/>
                <a:ea typeface="新細明體" pitchFamily="18" charset="-120"/>
              </a:rPr>
              <a:t>Rectangle  r1;</a:t>
            </a:r>
          </a:p>
          <a:p>
            <a:r>
              <a:rPr lang="en-US" altLang="zh-TW" sz="1200" smtClean="0">
                <a:solidFill>
                  <a:schemeClr val="tx1"/>
                </a:solidFill>
                <a:latin typeface="Times New Roman" pitchFamily="18" charset="0"/>
                <a:ea typeface="新細明體" pitchFamily="18" charset="-120"/>
              </a:rPr>
              <a:t>Rectangle  *rp = new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Dữ liệu thành phần nên được kết hợp thay vì phân rã</a:t>
            </a:r>
            <a:endParaRPr lang="en-US"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101</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z="1200" smtClean="0"/>
              <a:t>phương thức thiết lập sao chép – copy constructor</a:t>
            </a:r>
          </a:p>
          <a:p>
            <a:pPr eaLnBrk="1" hangingPunct="1">
              <a:buFontTx/>
              <a:buChar char="-"/>
            </a:pPr>
            <a:r>
              <a:rPr lang="en-US" sz="1200" smtClean="0"/>
              <a:t>phương thức hủy bỏ - destructor</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102</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mtClean="0">
                <a:solidFill>
                  <a:srgbClr val="0000FF"/>
                </a:solidFill>
                <a:latin typeface="Arial" pitchFamily="34" charset="0"/>
                <a:cs typeface="Arial" pitchFamily="34" charset="0"/>
              </a:rPr>
              <a:t>Đối tượng là một sự thể hiện của một lớp. Trong một lớp có thể có nhiều sự thể hiện khác nhau. Nói một cách khác: có thể có nhiều đối tượng cùng thuộc về một lớp</a:t>
            </a:r>
            <a:endParaRPr lang="en-US" smtClean="0">
              <a:solidFill>
                <a:srgbClr val="0000FF"/>
              </a:solidFill>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mtClean="0">
              <a:solidFill>
                <a:srgbClr val="0000FF"/>
              </a:solidFill>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&lt;tên đối tượng&gt;</a:t>
            </a:r>
            <a:r>
              <a:rPr lang="en-US" smtClean="0">
                <a:latin typeface="Arial" pitchFamily="34" charset="0"/>
                <a:cs typeface="Arial" pitchFamily="34" charset="0"/>
              </a:rPr>
              <a:t>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a:t>
            </a:r>
            <a:r>
              <a:rPr lang="en-US" smtClean="0">
                <a:solidFill>
                  <a:srgbClr val="FF0303"/>
                </a:solidFill>
                <a:latin typeface="Arial" pitchFamily="34" charset="0"/>
                <a:cs typeface="Arial" pitchFamily="34" charset="0"/>
              </a:rPr>
              <a:t>&lt;tên lớp&gt;;</a:t>
            </a: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ví dụ trên ta nói r1 là một đối tượng thuộc về lớp đối tượng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Viết</a:t>
            </a:r>
            <a:r>
              <a:rPr lang="en-US" baseline="0" smtClean="0"/>
              <a:t> chương trình nhập vào hai phân số, tính tổng hai phân số và xuất kết quả?</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vi-VN" smtClean="0"/>
              <a:t>Lớp đối tượng tượng hiểu một cách đơn giản nhất là sự tích hợp của hai thành phần: Thành phần dữ liệu và Thành phần xử lý.</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Trong hầu hết các thuật giải, để giải quyết một vấn đề nào đó bằng máy tính, chúng ta thường phải thực hiện các công việc như: Khởi tạo giá trị cho biến, cấp phát vùng bộ nhớ của biến con trỏ, mở tập tin để truy cập,… Hoặc khi kết thúc, chúng ta phải thực hiện quá trình ngược lại như: thu hồi vùng bộ nhớ đã cấp phát, đóng tập tin,…</a:t>
            </a:r>
          </a:p>
          <a:p>
            <a:pPr>
              <a:buFontTx/>
              <a:buChar char="-"/>
            </a:pPr>
            <a:r>
              <a:rPr lang="en-US" smtClean="0"/>
              <a:t>Trong hầu hết các ngôn ngữ LTHDT có các phương thức để thực hiện công việc này một cách tự động gọi là phương thức thiết lập và phương thức hủy bỏ, nhằm qua đó giảm bớt công sức cũng như những thiếu sót của người lập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Lớp: là khuôn mẫu để tạo các đối tượng (tạo các thể hiện). Mỗi đối tượng có cấu trúc và hành vi giống như lớp đối tượng mà nó được tạo từ đó.</a:t>
            </a:r>
          </a:p>
          <a:p>
            <a:pPr>
              <a:buFontTx/>
              <a:buChar char="-"/>
            </a:pPr>
            <a:r>
              <a:rPr lang="en-US" smtClean="0"/>
              <a:t>Lớp: Kết qủa của việc khái quát hóa các thực thể.</a:t>
            </a:r>
          </a:p>
          <a:p>
            <a:pPr>
              <a:buFontTx/>
              <a:buChar char="-"/>
            </a:pPr>
            <a:r>
              <a:rPr lang="en-US" b="1" i="1" smtClean="0">
                <a:solidFill>
                  <a:srgbClr val="FF0000"/>
                </a:solidFill>
                <a:sym typeface="Wingdings" pitchFamily="2" charset="2"/>
              </a:rPr>
              <a:t>Thể hiện – instance</a:t>
            </a:r>
            <a:r>
              <a:rPr lang="en-US" b="1" smtClean="0">
                <a:solidFill>
                  <a:srgbClr val="006600"/>
                </a:solidFill>
                <a:sym typeface="Wingdings" pitchFamily="2" charset="2"/>
              </a:rPr>
              <a:t>: </a:t>
            </a:r>
            <a:r>
              <a:rPr lang="en-US" b="1" smtClean="0">
                <a:sym typeface="Wingdings" pitchFamily="2" charset="2"/>
              </a:rPr>
              <a:t>Một thông tin về một đối tượng có trong bộ nhớ của chương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Constructor có thể được khai báo chồng như các hàm C++ thông thường khác</a:t>
            </a:r>
          </a:p>
          <a:p>
            <a:r>
              <a:rPr lang="en-US" smtClean="0"/>
              <a:t>Constructor có thể được khai báo với các tham số có giá trị ngầm định</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Có thể có nhiều hàm thiết lập trong một lớp (chồng hàm)</a:t>
            </a:r>
          </a:p>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Arial" pitchFamily="34" charset="0"/>
                <a:cs typeface="Arial" pitchFamily="34" charset="0"/>
              </a:rPr>
              <a:t>Trong quá trình lập trình, chúng ta hoàn toàn có thể gán một đối tượng cho một đối tượng khác thuộc cùng lớp, khi đó 2 đối tượng sẽ hoàn toàn giống nhau về giá trị (tất cả các byte).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Trong quá trình lập trình, chúng ta hoàn toàn có thể gán một đối tượng cho một đối tượng khác thuộc cùng lớp, khi đó 2 đối tượng sẽ hoàn toàn giống nhau về giá trị (tất cả các byte).</a:t>
            </a:r>
          </a:p>
          <a:p>
            <a:pPr>
              <a:buFontTx/>
              <a:buChar char="-"/>
            </a:pPr>
            <a:r>
              <a:rPr lang="en-US" smtClean="0"/>
              <a:t>Chúng ta cũng có thể tạo đối tượng mới giống đối tượng cũ một số đặc điểm, không phải hoàn toàn như phép gán bình thường, hình thức “giống nhau” được định nghĩa theo quan niệm của người lập trình. Để làm được vấn đề này, trong các ngôn ngữ LTHDT cho phép ta xây dựng phương thức thiết lập sao chép.</a:t>
            </a:r>
          </a:p>
          <a:p>
            <a:pPr>
              <a:buFontTx/>
              <a:buChar char="-"/>
            </a:pPr>
            <a:r>
              <a:rPr lang="en-US" smtClean="0"/>
              <a:t>Đây là phương thức thiết lập có tham số là tham chiếu đến đối tượng thuộc chính lớp này.</a:t>
            </a:r>
          </a:p>
          <a:p>
            <a:pPr>
              <a:buFontTx/>
              <a:buChar char="-"/>
            </a:pPr>
            <a:r>
              <a:rPr lang="en-US" smtClean="0"/>
              <a:t>Trong phương thức thiết lập sao chép có thể ta chỉ sử dụng một số thành phần nào đó của đối tượng ta tham chiếu </a:t>
            </a:r>
            <a:r>
              <a:rPr lang="en-US" smtClean="0">
                <a:sym typeface="Wingdings" pitchFamily="2" charset="2"/>
              </a:rPr>
              <a:t> “gần giống nhau”</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Tương tự như phương thức constructor – được gọi khi một đối tượng được tạo. </a:t>
            </a:r>
            <a:r>
              <a:rPr lang="en-US" smtClean="0">
                <a:solidFill>
                  <a:srgbClr val="0000FF"/>
                </a:solidFill>
                <a:latin typeface="Arial" pitchFamily="34" charset="0"/>
                <a:cs typeface="Arial" pitchFamily="34" charset="0"/>
              </a:rPr>
              <a:t>Destructor – được gọi ngay trước khi một đối tượng bị thu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hồi</a:t>
            </a:r>
            <a:r>
              <a:rPr lang="en-US"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Destructor</a:t>
            </a:r>
            <a:r>
              <a:rPr lang="en-US" smtClean="0">
                <a:latin typeface="Arial" pitchFamily="34" charset="0"/>
                <a:cs typeface="Arial" pitchFamily="34" charset="0"/>
              </a:rPr>
              <a:t> không có giá trị trả về.</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Cách đặt tên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vi-VN" sz="1200" smtClean="0">
                <a:latin typeface="Arial" pitchFamily="34" charset="0"/>
                <a:cs typeface="Arial" pitchFamily="34" charset="0"/>
              </a:rPr>
              <a:t>Chúng ta đã biết trong phần phạm vi truy cập, khi một thành phần mang thuộc tính là </a:t>
            </a:r>
            <a:r>
              <a:rPr lang="vi-VN" sz="1200" smtClean="0">
                <a:solidFill>
                  <a:srgbClr val="0066FF"/>
                </a:solidFill>
                <a:latin typeface="Arial" pitchFamily="34" charset="0"/>
                <a:cs typeface="Arial" pitchFamily="34" charset="0"/>
              </a:rPr>
              <a:t>privte hoặc protected </a:t>
            </a:r>
            <a:r>
              <a:rPr lang="vi-VN" sz="1200" smtClean="0">
                <a:latin typeface="Arial" pitchFamily="34" charset="0"/>
                <a:cs typeface="Arial" pitchFamily="34" charset="0"/>
              </a:rPr>
              <a:t>thì các hàm bên ngoài lớp (hàm có chứa đối tượng thuộc lớp) ko thể truy cập đến thành phần này. Khi một hàm mang thuộc tính friend cho phép chúng ta coi hàm này như là bạn của lớp, và đương nhiên đã là bạn bè cũng nên có một chút ưu đãi khi “bước vào nhà”</a:t>
            </a:r>
            <a:endParaRPr lang="en-US" sz="1200" smtClean="0">
              <a:latin typeface="Arial" pitchFamily="34" charset="0"/>
              <a:cs typeface="Arial" pitchFamily="34" charset="0"/>
            </a:endParaRPr>
          </a:p>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Arial" pitchFamily="34" charset="0"/>
                <a:cs typeface="Arial" pitchFamily="34" charset="0"/>
              </a:rPr>
              <a:t>Chúng ta thấy hàm Total(…) không phải là một phương thức của lớp COUNTERCLASS, nhưng nó có thể truy cập đến dữ liệu Counter của lớp này, bởi Total(…) được mô tả là friend của lớp COUNTERCLASS</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Cách đặt tên lớp???</a:t>
            </a:r>
          </a:p>
          <a:p>
            <a:pPr>
              <a:buFontTx/>
              <a:buChar char="-"/>
            </a:pPr>
            <a:r>
              <a:rPr lang="en-US" smtClean="0"/>
              <a:t>Bên ngoài: </a:t>
            </a:r>
            <a:r>
              <a:rPr lang="en-US" sz="1200" smtClean="0"/>
              <a:t>&lt;định nghĩa của các hàm thành phần chưa được định nghĩa bên trong khai báo lớp&gt;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Các phương thức truy vấn (query method)</a:t>
            </a:r>
            <a:r>
              <a:rPr lang="en-US" smtClean="0">
                <a:latin typeface="Arial" pitchFamily="34" charset="0"/>
                <a:cs typeface="Arial" pitchFamily="34" charset="0"/>
              </a:rPr>
              <a:t> là các phương thức dùng để hỏi về giá trị của các thành viên dữ liệu của một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Khi muốn truy xuất dữ liệu private từ các đối tượng thì phải làm thế nào?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Các phương thức truy vấn (query method)</a:t>
            </a:r>
            <a:r>
              <a:rPr lang="en-US" smtClean="0">
                <a:latin typeface="Arial" pitchFamily="34" charset="0"/>
                <a:cs typeface="Arial" pitchFamily="34" charset="0"/>
              </a:rPr>
              <a:t> là các phương thức dùng để hỏi về giá trị của các thành viên dữ liệu của một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Khi muốn truy xuất dữ liệu private từ các đối tượng thì phải làm thế nào?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Ngược lại với truy vấn, các phương thức cập nhật thường thay đổi trạng thái của đối tượng bằng cách sửa đổi một hoặc nhiều thành viên dữ liệu của đối tượng đó</a:t>
            </a:r>
            <a:r>
              <a:rPr lang="en-US" smtClean="0">
                <a:solidFill>
                  <a:schemeClr val="tx1">
                    <a:lumMod val="95000"/>
                    <a:lumOff val="5000"/>
                  </a:schemeClr>
                </a:solidFill>
                <a:latin typeface="Arial" pitchFamily="34" charset="0"/>
                <a:cs typeface="Arial" pitchFamily="34" charset="0"/>
              </a:rPr>
              <a:t>.</a:t>
            </a:r>
          </a:p>
          <a:p>
            <a:pPr marL="0" marR="0" indent="0" algn="just" defTabSz="914400" rtl="0" eaLnBrk="1" fontAlgn="auto" latinLnBrk="0" hangingPunct="1">
              <a:lnSpc>
                <a:spcPct val="130000"/>
              </a:lnSpc>
              <a:spcBef>
                <a:spcPts val="300"/>
              </a:spcBef>
              <a:spcAft>
                <a:spcPts val="300"/>
              </a:spcAft>
              <a:buClrTx/>
              <a:buSzTx/>
              <a:buFont typeface="Wingdings" pitchFamily="2" charset="2"/>
              <a:buChar char="v"/>
              <a:tabLst/>
              <a:defRPr/>
            </a:pPr>
            <a:r>
              <a:rPr lang="vi-VN" sz="1200" smtClean="0">
                <a:solidFill>
                  <a:schemeClr val="tx1">
                    <a:lumMod val="95000"/>
                    <a:lumOff val="5000"/>
                  </a:schemeClr>
                </a:solidFill>
                <a:latin typeface="Arial" pitchFamily="34" charset="0"/>
                <a:cs typeface="Arial" pitchFamily="34" charset="0"/>
              </a:rPr>
              <a:t>Dạng đơn giản nhất của các phương thức cập nhật là gán một giá trị nào đó cho một thành viên dữ liệu</a:t>
            </a:r>
            <a:r>
              <a:rPr lang="en-US" sz="1200" smtClean="0">
                <a:solidFill>
                  <a:schemeClr val="tx1">
                    <a:lumMod val="95000"/>
                    <a:lumOff val="5000"/>
                  </a:schemeClr>
                </a:solidFill>
                <a:latin typeface="Arial" pitchFamily="34" charset="0"/>
                <a:cs typeface="Arial" pitchFamily="34" charset="0"/>
              </a:rPr>
              <a:t>.</a:t>
            </a:r>
            <a:endParaRPr lang="vi-VN" sz="12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smtClean="0">
              <a:solidFill>
                <a:srgbClr val="0066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mtClean="0"/>
              <a:t>Phương thức tĩnh hoạt động ít nhiều giống như phương thức toàn cục, ta truy cập phương thức này mà không cần phải tạo bất cứ thể hiện hay đối tượng của lớp chứa phương thức toàn cục. Tuy nhiên, lợi ích của phương thức tĩnh vượt xa phương thức toàn cục vì phương thức tĩnh được bao bọc trong phạm vi của một lớp nơi nó được định nghĩa, do vậy ta sẽ không gặp tình trạng lộn xộn giữa các phương thức trùng tên do chúng được đặt trong namespace.</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class HinhTron</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double r;</a:t>
            </a:r>
          </a:p>
          <a:p>
            <a:r>
              <a:rPr lang="en-US" sz="1200" kern="1200" smtClean="0">
                <a:solidFill>
                  <a:schemeClr val="tx1"/>
                </a:solidFill>
                <a:latin typeface="+mn-lt"/>
                <a:ea typeface="+mn-ea"/>
                <a:cs typeface="+mn-cs"/>
              </a:rPr>
              <a:t>static double PI;</a:t>
            </a:r>
          </a:p>
          <a:p>
            <a:r>
              <a:rPr lang="en-US" sz="1200" kern="1200" smtClean="0">
                <a:solidFill>
                  <a:schemeClr val="tx1"/>
                </a:solidFill>
                <a:latin typeface="+mn-lt"/>
                <a:ea typeface="+mn-ea"/>
                <a:cs typeface="+mn-cs"/>
              </a:rPr>
              <a:t>public:</a:t>
            </a:r>
          </a:p>
          <a:p>
            <a:r>
              <a:rPr lang="en-US" sz="1200" kern="1200" smtClean="0">
                <a:solidFill>
                  <a:schemeClr val="tx1"/>
                </a:solidFill>
                <a:latin typeface="+mn-lt"/>
                <a:ea typeface="+mn-ea"/>
                <a:cs typeface="+mn-cs"/>
              </a:rPr>
              <a:t>HinhTron(void);</a:t>
            </a:r>
          </a:p>
          <a:p>
            <a:r>
              <a:rPr lang="en-US" sz="1200" kern="1200" smtClean="0">
                <a:solidFill>
                  <a:schemeClr val="tx1"/>
                </a:solidFill>
                <a:latin typeface="+mn-lt"/>
                <a:ea typeface="+mn-ea"/>
                <a:cs typeface="+mn-cs"/>
              </a:rPr>
              <a:t>double Area();</a:t>
            </a:r>
          </a:p>
          <a:p>
            <a:r>
              <a:rPr lang="en-US" sz="1200" kern="1200" smtClean="0">
                <a:solidFill>
                  <a:schemeClr val="tx1"/>
                </a:solidFill>
                <a:latin typeface="+mn-lt"/>
                <a:ea typeface="+mn-ea"/>
                <a:cs typeface="+mn-cs"/>
              </a:rPr>
              <a:t>static double getPI();</a:t>
            </a:r>
          </a:p>
          <a:p>
            <a:r>
              <a:rPr lang="en-US" sz="1200" kern="1200" smtClean="0">
                <a:solidFill>
                  <a:schemeClr val="tx1"/>
                </a:solidFill>
                <a:latin typeface="+mn-lt"/>
                <a:ea typeface="+mn-ea"/>
                <a:cs typeface="+mn-cs"/>
              </a:rPr>
              <a:t>~HinhTron(void);</a:t>
            </a:r>
          </a:p>
          <a:p>
            <a:r>
              <a:rPr lang="en-US" sz="1200" kern="1200" smtClean="0">
                <a:solidFill>
                  <a:schemeClr val="tx1"/>
                </a:solidFill>
                <a:latin typeface="+mn-lt"/>
                <a:ea typeface="+mn-ea"/>
                <a:cs typeface="+mn-cs"/>
              </a:rPr>
              <a:t>};</a:t>
            </a:r>
          </a:p>
          <a:p>
            <a:pPr eaLnBrk="1" hangingPunct="1">
              <a:buFontTx/>
              <a:buChar char="-"/>
            </a:pPr>
            <a:endParaRPr lang="en-US" smtClean="0"/>
          </a:p>
          <a:p>
            <a:r>
              <a:rPr lang="en-US" sz="1200" kern="1200" smtClean="0">
                <a:solidFill>
                  <a:schemeClr val="tx1"/>
                </a:solidFill>
                <a:latin typeface="+mn-lt"/>
                <a:ea typeface="+mn-ea"/>
                <a:cs typeface="+mn-cs"/>
              </a:rPr>
              <a:t>void main()</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cout&lt;&lt;"PI = "&lt;&lt;HinhTron::getPI()&lt;&lt;endl;</a:t>
            </a:r>
          </a:p>
          <a:p>
            <a:r>
              <a:rPr lang="en-US" sz="1200" kern="1200" smtClean="0">
                <a:solidFill>
                  <a:schemeClr val="tx1"/>
                </a:solidFill>
                <a:latin typeface="+mn-lt"/>
                <a:ea typeface="+mn-ea"/>
                <a:cs typeface="+mn-cs"/>
              </a:rPr>
              <a:t>HinhTron h1, h2;</a:t>
            </a:r>
          </a:p>
          <a:p>
            <a:r>
              <a:rPr lang="en-US" sz="1200" kern="1200" smtClean="0">
                <a:solidFill>
                  <a:schemeClr val="tx1"/>
                </a:solidFill>
                <a:latin typeface="+mn-lt"/>
                <a:ea typeface="+mn-ea"/>
                <a:cs typeface="+mn-cs"/>
              </a:rPr>
              <a:t>cout&lt;&lt;"h1.PI = "&lt;&lt;h1.getPI()&lt;&lt;endl;</a:t>
            </a:r>
          </a:p>
          <a:p>
            <a:r>
              <a:rPr lang="en-US" sz="1200" kern="1200" smtClean="0">
                <a:solidFill>
                  <a:schemeClr val="tx1"/>
                </a:solidFill>
                <a:latin typeface="+mn-lt"/>
                <a:ea typeface="+mn-ea"/>
                <a:cs typeface="+mn-cs"/>
              </a:rPr>
              <a:t>cout&lt;&lt;"h2.PI = "&lt;&lt;h1.getPI()&lt;&lt;endl;</a:t>
            </a:r>
          </a:p>
          <a:p>
            <a:r>
              <a:rPr lang="en-US" sz="1200" kern="120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error C2512: 'TamGiac' : no appropriate default constructor available</a:t>
            </a:r>
          </a:p>
          <a:p>
            <a:pPr eaLnBrk="1" hangingPunct="1">
              <a:buFontTx/>
              <a:buChar char="-"/>
            </a:pPr>
            <a:r>
              <a:rPr lang="en-US" smtClean="0"/>
              <a:t>error C2512: 'Diem' : no appropriate default constructor available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thành phần của lớp có thể là thuộc tính hoặc phương thức.</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Một phương thức định nghĩa thi hành trong lớp được ngầm định là hàm inline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solidFill>
                <a:srgbClr val="0000FF"/>
              </a:solidFill>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Đoạn chương trình trên đúng hay sai? </a:t>
            </a:r>
            <a:r>
              <a:rPr lang="en-US" smtClean="0">
                <a:sym typeface="Wingdings" pitchFamily="2" charset="2"/>
              </a:rPr>
              <a:t> Đúng</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buFont typeface="Wingdings" pitchFamily="2" charset="2"/>
              <a:buNone/>
            </a:pPr>
            <a:r>
              <a:rPr lang="en-US" sz="1200" b="0" smtClean="0">
                <a:solidFill>
                  <a:schemeClr val="tx1">
                    <a:lumMod val="95000"/>
                    <a:lumOff val="5000"/>
                  </a:schemeClr>
                </a:solidFill>
              </a:rPr>
              <a:t>String arrs[3]; 		</a:t>
            </a:r>
            <a:r>
              <a:rPr lang="en-US" sz="1200" b="0" smtClean="0">
                <a:solidFill>
                  <a:srgbClr val="FF3300"/>
                </a:solidFill>
              </a:rPr>
              <a:t>// Error</a:t>
            </a:r>
          </a:p>
          <a:p>
            <a:pPr marL="342900" indent="-342900">
              <a:spcBef>
                <a:spcPct val="20000"/>
              </a:spcBef>
              <a:buFont typeface="Wingdings" pitchFamily="2" charset="2"/>
              <a:buNone/>
            </a:pPr>
            <a:r>
              <a:rPr lang="en-US" sz="1200" b="0" smtClean="0">
                <a:solidFill>
                  <a:schemeClr val="tx1">
                    <a:lumMod val="95000"/>
                    <a:lumOff val="5000"/>
                  </a:schemeClr>
                </a:solidFill>
              </a:rPr>
              <a:t>Diem arrd[5];		</a:t>
            </a:r>
            <a:r>
              <a:rPr lang="en-US" sz="1200" b="0" smtClean="0">
                <a:solidFill>
                  <a:srgbClr val="FF3300"/>
                </a:solidFill>
              </a:rPr>
              <a:t>// Error</a:t>
            </a:r>
          </a:p>
          <a:p>
            <a:pPr marL="342900" indent="-342900">
              <a:spcBef>
                <a:spcPct val="20000"/>
              </a:spcBef>
              <a:buFont typeface="Wingdings" pitchFamily="2" charset="2"/>
              <a:buNone/>
            </a:pPr>
            <a:r>
              <a:rPr lang="en-US" sz="1200" b="0" smtClean="0">
                <a:solidFill>
                  <a:schemeClr val="tx1">
                    <a:lumMod val="95000"/>
                    <a:lumOff val="5000"/>
                  </a:schemeClr>
                </a:solidFill>
              </a:rPr>
              <a:t>SinhVien arrsv[7];		</a:t>
            </a:r>
            <a:r>
              <a:rPr lang="en-US" sz="1200" b="0" smtClean="0">
                <a:solidFill>
                  <a:srgbClr val="FF3300"/>
                </a:solidFill>
              </a:rPr>
              <a:t>// Error</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Việc xác định các thuộc tính của các lớp còn phụ thuộc vào việc sử dụng các đối tượng trong các bài toán/lĩnh vực khác nhau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lnSpc>
                <a:spcPct val="120000"/>
              </a:lnSpc>
              <a:spcBef>
                <a:spcPct val="20000"/>
              </a:spcBef>
              <a:buFont typeface="Wingdings" pitchFamily="2" charset="2"/>
              <a:buNone/>
            </a:pPr>
            <a:r>
              <a:rPr lang="en-US" sz="1200" b="0" smtClean="0">
                <a:solidFill>
                  <a:schemeClr val="tx1">
                    <a:lumMod val="95000"/>
                    <a:lumOff val="5000"/>
                  </a:schemeClr>
                </a:solidFill>
              </a:rPr>
              <a:t>String as[3]; // Ok: Ca ba phan tu deu la chuoi rong</a:t>
            </a:r>
          </a:p>
          <a:p>
            <a:pPr marL="342900" indent="-342900">
              <a:lnSpc>
                <a:spcPct val="120000"/>
              </a:lnSpc>
              <a:spcBef>
                <a:spcPct val="20000"/>
              </a:spcBef>
              <a:buFont typeface="Wingdings" pitchFamily="2" charset="2"/>
              <a:buNone/>
            </a:pPr>
            <a:r>
              <a:rPr lang="en-US" sz="1200" b="0" smtClean="0">
                <a:solidFill>
                  <a:schemeClr val="tx1">
                    <a:lumMod val="95000"/>
                    <a:lumOff val="5000"/>
                  </a:schemeClr>
                </a:solidFill>
              </a:rPr>
              <a:t>Diem ad[5];	// Ok: ca 5 diem deu la (0,0)</a:t>
            </a:r>
          </a:p>
          <a:p>
            <a:pPr marL="342900" indent="-342900">
              <a:lnSpc>
                <a:spcPct val="120000"/>
              </a:lnSpc>
              <a:spcBef>
                <a:spcPct val="20000"/>
              </a:spcBef>
              <a:buFont typeface="Wingdings" pitchFamily="2" charset="2"/>
              <a:buNone/>
            </a:pPr>
            <a:r>
              <a:rPr lang="en-US" sz="1200" b="0" smtClean="0">
                <a:solidFill>
                  <a:schemeClr val="tx1">
                    <a:lumMod val="95000"/>
                    <a:lumOff val="5000"/>
                  </a:schemeClr>
                </a:solidFill>
              </a:rPr>
              <a:t>SinhVien asv[7];</a:t>
            </a:r>
            <a:r>
              <a:rPr lang="en-US" sz="1200" b="0" baseline="0" smtClean="0">
                <a:solidFill>
                  <a:schemeClr val="tx1">
                    <a:lumMod val="95000"/>
                    <a:lumOff val="5000"/>
                  </a:schemeClr>
                </a:solidFill>
              </a:rPr>
              <a:t> </a:t>
            </a:r>
            <a:r>
              <a:rPr lang="en-US" sz="1200" b="0" smtClean="0">
                <a:solidFill>
                  <a:schemeClr val="tx1">
                    <a:lumMod val="95000"/>
                    <a:lumOff val="5000"/>
                  </a:schemeClr>
                </a:solidFill>
              </a:rPr>
              <a:t>// Ok: Het sai ca 7 sinh vien deu co cung hoten, maso, namsinh</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String as[3]; // Ca ba phan tu deu la chuoi rong</a:t>
            </a:r>
          </a:p>
          <a:p>
            <a:r>
              <a:rPr lang="en-US" smtClean="0"/>
              <a:t>Diem ad[5];	// ca 5 diem deu la (0,0)</a:t>
            </a:r>
          </a:p>
          <a:p>
            <a:r>
              <a:rPr lang="en-US" smtClean="0"/>
              <a:t>SinhVien asv[7];// Ca 7 sinh vien deu co cung hoten, maso, namsinh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84</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Phép toán </a:t>
            </a:r>
            <a:r>
              <a:rPr lang="vi-VN" sz="1200" smtClean="0">
                <a:solidFill>
                  <a:srgbClr val="0000FF"/>
                </a:solidFill>
                <a:latin typeface="Arial" pitchFamily="34" charset="0"/>
                <a:cs typeface="Arial" pitchFamily="34" charset="0"/>
              </a:rPr>
              <a:t>new</a:t>
            </a:r>
            <a:r>
              <a:rPr lang="vi-VN" sz="1200" smtClean="0">
                <a:solidFill>
                  <a:schemeClr val="tx1">
                    <a:lumMod val="95000"/>
                    <a:lumOff val="5000"/>
                  </a:schemeClr>
                </a:solidFill>
                <a:latin typeface="Arial" pitchFamily="34" charset="0"/>
                <a:cs typeface="Arial" pitchFamily="34" charset="0"/>
              </a:rPr>
              <a:t> cấp đối tượng trong vùng heap (hay vùng free store) và gọi phương thức thiết lập cho đối tượng được cấp.</a:t>
            </a:r>
            <a:endParaRPr lang="en-US" sz="1200" smtClean="0">
              <a:solidFill>
                <a:schemeClr val="tx1">
                  <a:lumMod val="95000"/>
                  <a:lumOff val="5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Dùng new và delete cũng có thể cấp nhiều đối tượng và hủy nhiều đối tượng.</a:t>
            </a:r>
            <a:endParaRPr lang="en-US"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85</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86</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87</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88</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89</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91</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92</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93</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94</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95</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96</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Các thuộc tính dữ liệu phải </a:t>
            </a:r>
            <a:r>
              <a:rPr lang="en-US" u="sng" smtClean="0">
                <a:solidFill>
                  <a:srgbClr val="0000FF"/>
                </a:solidFill>
              </a:rPr>
              <a:t>vừa đủ</a:t>
            </a:r>
            <a:r>
              <a:rPr lang="en-US" smtClean="0"/>
              <a:t> để mô tả khái niệm, không dư, không thiếu.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97</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98</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Nên khai báo hằng đối với:</a:t>
            </a:r>
          </a:p>
          <a:p>
            <a:pPr lvl="1" eaLnBrk="1" hangingPunct="1">
              <a:buFontTx/>
              <a:buChar char="-"/>
            </a:pPr>
            <a:r>
              <a:rPr lang="en-US" sz="1300" smtClean="0"/>
              <a:t>Các đối tượng mà ta không định sửa đổi. Ví dụ: </a:t>
            </a:r>
            <a:r>
              <a:rPr lang="en-US" sz="1400" b="1" smtClean="0"/>
              <a:t>const </a:t>
            </a:r>
            <a:r>
              <a:rPr lang="en-US" sz="1400" smtClean="0"/>
              <a:t>double PI = 3.14;</a:t>
            </a:r>
          </a:p>
          <a:p>
            <a:pPr lvl="1" eaLnBrk="1" hangingPunct="1">
              <a:buFontTx/>
              <a:buChar char="-"/>
            </a:pPr>
            <a:r>
              <a:rPr lang="en-US" sz="1300" smtClean="0"/>
              <a:t>Các tham số của hàm mà ta không định cho hàm đó sửa đổi: </a:t>
            </a:r>
            <a:r>
              <a:rPr lang="en-US" sz="1400" smtClean="0"/>
              <a:t>void printHeight(</a:t>
            </a:r>
            <a:r>
              <a:rPr lang="en-US" sz="1400" b="1" smtClean="0"/>
              <a:t>const </a:t>
            </a:r>
            <a:r>
              <a:rPr lang="en-US" sz="1400" smtClean="0"/>
              <a:t>LargeObj &amp;LO){ cout &lt;&lt; LO.height; }</a:t>
            </a:r>
          </a:p>
          <a:p>
            <a:pPr lvl="1" eaLnBrk="1" hangingPunct="1">
              <a:buFontTx/>
              <a:buChar char="-"/>
            </a:pPr>
            <a:r>
              <a:rPr lang="en-US" sz="1300" smtClean="0"/>
              <a:t>Các hàm thành viên không thay đổi đối tượng chủ: </a:t>
            </a:r>
            <a:r>
              <a:rPr lang="en-US" sz="1400" smtClean="0"/>
              <a:t>int Date::getDay() </a:t>
            </a:r>
            <a:r>
              <a:rPr lang="en-US" sz="1400" b="1" smtClean="0"/>
              <a:t>const </a:t>
            </a:r>
            <a:r>
              <a:rPr lang="en-US" sz="1400" smtClean="0"/>
              <a:t>{ return day;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99</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05/12/2015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05/12/2015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05/12/2015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05/12/2015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05/12/2015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05/12/2015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05/12/2015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05/12/2015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05/12/2015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05/12/2015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05/12/2015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05/12/2015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smtClean="0"/>
              <a:t>CHƯƠNG 3.</a:t>
            </a:r>
            <a:br>
              <a:rPr lang="en-US" sz="4800" b="1" smtClean="0"/>
            </a:br>
            <a:r>
              <a:rPr lang="en-US" sz="4800" b="1" smtClean="0"/>
              <a:t>LỚP VÀ ĐỐI TƯỢNG</a:t>
            </a:r>
            <a:endParaRPr lang="es-ES" sz="4800" b="1">
              <a:solidFill>
                <a:schemeClr val="tx1"/>
              </a:solidFill>
            </a:endParaRPr>
          </a:p>
        </p:txBody>
      </p:sp>
      <p:pic>
        <p:nvPicPr>
          <p:cNvPr id="22529" name="Picture 1"/>
          <p:cNvPicPr>
            <a:picLocks noChangeAspect="1" noChangeArrowheads="1"/>
          </p:cNvPicPr>
          <p:nvPr/>
        </p:nvPicPr>
        <p:blipFill>
          <a:blip r:embed="rId3" cstate="print"/>
          <a:srcRect/>
          <a:stretch>
            <a:fillRect/>
          </a:stretch>
        </p:blipFill>
        <p:spPr bwMode="auto">
          <a:xfrm>
            <a:off x="6838950" y="1571625"/>
            <a:ext cx="1924050" cy="3990975"/>
          </a:xfrm>
          <a:prstGeom prst="rect">
            <a:avLst/>
          </a:prstGeom>
          <a:noFill/>
          <a:ln w="9525">
            <a:noFill/>
            <a:miter lim="800000"/>
            <a:headEnd/>
            <a:tailEnd/>
          </a:ln>
        </p:spPr>
      </p:pic>
      <p:sp>
        <p:nvSpPr>
          <p:cNvPr id="2" name="Subtitle 1"/>
          <p:cNvSpPr>
            <a:spLocks noGrp="1"/>
          </p:cNvSpPr>
          <p:nvPr>
            <p:ph type="subTitle" idx="1"/>
          </p:nvPr>
        </p:nvSpPr>
        <p:spPr/>
        <p:txBody>
          <a:bodyPr/>
          <a:lstStyle/>
          <a:p>
            <a:endParaRPr lang="en-GB"/>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Định nghĩa các hàm thành phần ở bên ngoài khai báo lớp:</a:t>
            </a:r>
          </a:p>
          <a:p>
            <a:pPr lvl="1">
              <a:buFont typeface="Wingdings 2" pitchFamily="18" charset="2"/>
              <a:buNone/>
            </a:pPr>
            <a:r>
              <a:rPr lang="en-US" smtClean="0">
                <a:solidFill>
                  <a:srgbClr val="0000FF"/>
                </a:solidFill>
              </a:rPr>
              <a:t>&lt;tên kiểu giá trị trả về&gt;</a:t>
            </a:r>
            <a:r>
              <a:rPr lang="en-US" smtClean="0"/>
              <a:t> </a:t>
            </a:r>
            <a:r>
              <a:rPr lang="en-US" smtClean="0">
                <a:solidFill>
                  <a:srgbClr val="0000FF"/>
                </a:solidFill>
              </a:rPr>
              <a:t>&lt;tên lớp&gt;::&lt;tên hàm&gt;</a:t>
            </a:r>
            <a:r>
              <a:rPr lang="en-US" smtClean="0"/>
              <a:t> (&lt;danh sách tham số&gt;) </a:t>
            </a:r>
          </a:p>
          <a:p>
            <a:pPr lvl="1">
              <a:buFont typeface="Wingdings 2" pitchFamily="18" charset="2"/>
              <a:buNone/>
            </a:pPr>
            <a:r>
              <a:rPr lang="en-US" smtClean="0"/>
              <a:t>{</a:t>
            </a:r>
          </a:p>
          <a:p>
            <a:pPr lvl="1">
              <a:buFont typeface="Wingdings 2" pitchFamily="18" charset="2"/>
              <a:buNone/>
            </a:pPr>
            <a:r>
              <a:rPr lang="en-US" smtClean="0"/>
              <a:t>	&lt;nội dung &gt;</a:t>
            </a:r>
          </a:p>
          <a:p>
            <a:pPr lvl="1">
              <a:buFont typeface="Wingdings 2" pitchFamily="18" charset="2"/>
              <a:buNone/>
            </a:pPr>
            <a:r>
              <a:rPr lang="en-US" smtClean="0"/>
              <a:t>}</a:t>
            </a:r>
          </a:p>
          <a:p>
            <a:pPr lvl="1">
              <a:buFont typeface="Wingdings 2" pitchFamily="18" charset="2"/>
              <a:buNone/>
            </a:pPr>
            <a:r>
              <a:rPr lang="en-US" smtClean="0">
                <a:solidFill>
                  <a:srgbClr val="FF0000"/>
                </a:solidFill>
              </a:rPr>
              <a:t>Ví dụ:</a:t>
            </a:r>
          </a:p>
          <a:p>
            <a:pPr lvl="1">
              <a:buFont typeface="Wingdings 2" pitchFamily="18" charset="2"/>
              <a:buNone/>
            </a:pPr>
            <a:r>
              <a:rPr lang="en-US" smtClean="0">
                <a:solidFill>
                  <a:srgbClr val="0000FF"/>
                </a:solidFill>
              </a:rPr>
              <a:t>void</a:t>
            </a:r>
            <a:r>
              <a:rPr lang="en-US" smtClean="0"/>
              <a:t> point</a:t>
            </a:r>
            <a:r>
              <a:rPr lang="en-US" smtClean="0">
                <a:solidFill>
                  <a:srgbClr val="FF0303"/>
                </a:solidFill>
              </a:rPr>
              <a:t>::</a:t>
            </a:r>
            <a:r>
              <a:rPr lang="en-US" smtClean="0"/>
              <a:t>display() { </a:t>
            </a:r>
          </a:p>
          <a:p>
            <a:pPr lvl="1">
              <a:buFont typeface="Wingdings 2" pitchFamily="18" charset="2"/>
              <a:buNone/>
            </a:pPr>
            <a:r>
              <a:rPr lang="en-US" smtClean="0"/>
              <a:t>		//……..</a:t>
            </a:r>
          </a:p>
          <a:p>
            <a:pPr lvl="1">
              <a:buFont typeface="Wingdings 2" pitchFamily="18" charset="2"/>
              <a:buNone/>
            </a:pPr>
            <a:r>
              <a:rPr lang="en-US" smtClean="0"/>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nếu các </a:t>
            </a:r>
            <a:r>
              <a:rPr lang="vi-VN" sz="2800" smtClean="0">
                <a:solidFill>
                  <a:srgbClr val="0000FF"/>
                </a:solidFill>
                <a:latin typeface="Arial" pitchFamily="34" charset="0"/>
                <a:cs typeface="Arial" pitchFamily="34" charset="0"/>
              </a:rPr>
              <a:t>thuộc tính suy diễn dòi hỏi nhiều tài nguyên</a:t>
            </a:r>
            <a:r>
              <a:rPr lang="vi-VN" sz="2800" smtClean="0">
                <a:solidFill>
                  <a:schemeClr val="tx1">
                    <a:lumMod val="95000"/>
                    <a:lumOff val="5000"/>
                  </a:schemeClr>
                </a:solidFill>
                <a:latin typeface="Arial" pitchFamily="34" charset="0"/>
                <a:cs typeface="Arial" pitchFamily="34" charset="0"/>
              </a:rPr>
              <a:t> hoặc thời gian để thực hiện tính toán, ta có thể khai báo là dữ liệu thành phần.</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100</a:t>
            </a:fld>
            <a:endParaRPr lang="en-US"/>
          </a:p>
        </p:txBody>
      </p:sp>
      <p:sp>
        <p:nvSpPr>
          <p:cNvPr id="7" name="Rectangle 2"/>
          <p:cNvSpPr>
            <a:spLocks noChangeArrowheads="1"/>
          </p:cNvSpPr>
          <p:nvPr/>
        </p:nvSpPr>
        <p:spPr bwMode="auto">
          <a:xfrm>
            <a:off x="685800" y="3200400"/>
            <a:ext cx="8077200" cy="3276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a:solidFill>
                  <a:srgbClr val="0000FF"/>
                </a:solidFill>
              </a:rPr>
              <a:t>class</a:t>
            </a:r>
            <a:r>
              <a:rPr lang="fr-FR" sz="2400" b="0">
                <a:solidFill>
                  <a:srgbClr val="000000"/>
                </a:solidFill>
              </a:rPr>
              <a:t> QuocGia{</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long</a:t>
            </a:r>
            <a:r>
              <a:rPr lang="fr-FR" sz="2400" b="0">
                <a:solidFill>
                  <a:srgbClr val="000000"/>
                </a:solidFill>
              </a:rPr>
              <a:t> DanSo; </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DienTich; </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a:t>
            </a:r>
            <a:r>
              <a:rPr lang="fr-FR" sz="2400" b="0">
                <a:solidFill>
                  <a:srgbClr val="FF0303"/>
                </a:solidFill>
              </a:rPr>
              <a:t>TuoiTrungBinh</a:t>
            </a:r>
            <a:r>
              <a:rPr lang="fr-FR" sz="2400" b="0" smtClean="0">
                <a:solidFill>
                  <a:srgbClr val="000000"/>
                </a:solidFill>
              </a:rPr>
              <a:t>;</a:t>
            </a:r>
            <a:endParaRPr lang="fr-FR" sz="2400" b="0">
              <a:solidFill>
                <a:srgbClr val="000000"/>
              </a:solidFill>
            </a:endParaRPr>
          </a:p>
          <a:p>
            <a:pPr marL="342900" indent="-342900">
              <a:lnSpc>
                <a:spcPct val="90000"/>
              </a:lnSpc>
              <a:spcBef>
                <a:spcPct val="20000"/>
              </a:spcBef>
              <a:buFont typeface="Wingdings" pitchFamily="2" charset="2"/>
              <a:buNone/>
            </a:pPr>
            <a:r>
              <a:rPr lang="fr-FR" sz="2400" b="0">
                <a:solidFill>
                  <a:srgbClr val="0000FF"/>
                </a:solidFill>
              </a:rPr>
              <a:t>public</a:t>
            </a:r>
            <a:r>
              <a:rPr lang="fr-FR" sz="2400" b="0">
                <a:solidFill>
                  <a:srgbClr val="000000"/>
                </a:solidFill>
              </a:rPr>
              <a:t>:</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a:t>
            </a:r>
            <a:r>
              <a:rPr lang="fr-FR" sz="2400" b="0">
                <a:solidFill>
                  <a:srgbClr val="FF0303"/>
                </a:solidFill>
              </a:rPr>
              <a:t>TinhTuoiTB</a:t>
            </a:r>
            <a:r>
              <a:rPr lang="fr-FR" sz="2400" b="0" smtClean="0">
                <a:solidFill>
                  <a:srgbClr val="FF0303"/>
                </a:solidFill>
              </a:rPr>
              <a:t>()</a:t>
            </a:r>
            <a:r>
              <a:rPr lang="fr-FR" sz="2400" b="0" smtClean="0">
                <a:solidFill>
                  <a:srgbClr val="000000"/>
                </a:solidFill>
              </a:rPr>
              <a:t> </a:t>
            </a:r>
            <a:r>
              <a:rPr lang="fr-FR" sz="2400" b="0">
                <a:solidFill>
                  <a:srgbClr val="0000FF"/>
                </a:solidFill>
              </a:rPr>
              <a:t>const</a:t>
            </a:r>
            <a:r>
              <a:rPr lang="fr-FR" sz="2400" b="0">
                <a:solidFill>
                  <a:srgbClr val="000000"/>
                </a:solidFill>
              </a:rPr>
              <a:t>;</a:t>
            </a:r>
          </a:p>
          <a:p>
            <a:pPr marL="342900" indent="-342900">
              <a:lnSpc>
                <a:spcPct val="90000"/>
              </a:lnSpc>
              <a:spcBef>
                <a:spcPct val="20000"/>
              </a:spcBef>
              <a:buFont typeface="Wingdings" pitchFamily="2" charset="2"/>
              <a:buNone/>
            </a:pPr>
            <a:r>
              <a:rPr lang="fr-FR" sz="2400" b="0">
                <a:solidFill>
                  <a:srgbClr val="000000"/>
                </a:solidFill>
              </a:rPr>
              <a:t>	//...</a:t>
            </a:r>
          </a:p>
          <a:p>
            <a:pPr marL="342900" indent="-342900">
              <a:lnSpc>
                <a:spcPct val="90000"/>
              </a:lnSpc>
              <a:spcBef>
                <a:spcPct val="200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Dữ liệu thành phần nên được kết hợp</a:t>
            </a:r>
            <a:r>
              <a:rPr lang="en-US"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101</a:t>
            </a:fld>
            <a:endParaRPr lang="en-US"/>
          </a:p>
        </p:txBody>
      </p:sp>
      <p:sp>
        <p:nvSpPr>
          <p:cNvPr id="7" name="Rectangle 2"/>
          <p:cNvSpPr>
            <a:spLocks noChangeArrowheads="1"/>
          </p:cNvSpPr>
          <p:nvPr/>
        </p:nvSpPr>
        <p:spPr bwMode="auto">
          <a:xfrm>
            <a:off x="685800" y="1981200"/>
            <a:ext cx="396240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TamGiac{</a:t>
            </a:r>
          </a:p>
          <a:p>
            <a:pPr marL="342900" indent="-342900">
              <a:spcBef>
                <a:spcPct val="20000"/>
              </a:spcBef>
              <a:buFont typeface="Wingdings" pitchFamily="2" charset="2"/>
              <a:buNone/>
            </a:pPr>
            <a:r>
              <a:rPr lang="en-US" sz="2200" b="0">
                <a:solidFill>
                  <a:srgbClr val="000000"/>
                </a:solidFill>
              </a:rPr>
              <a:t>	Diem A,B,C;</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HinhTron{</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Diem Tam;</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BanKinh;</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
        <p:nvSpPr>
          <p:cNvPr id="8" name="Rectangle 2"/>
          <p:cNvSpPr>
            <a:spLocks noChangeArrowheads="1"/>
          </p:cNvSpPr>
          <p:nvPr/>
        </p:nvSpPr>
        <p:spPr bwMode="auto">
          <a:xfrm>
            <a:off x="4692650" y="1981200"/>
            <a:ext cx="407035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TamGiac{</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a:t>
            </a:r>
            <a:r>
              <a:rPr lang="en-US" sz="2200" b="0">
                <a:solidFill>
                  <a:srgbClr val="FF0303"/>
                </a:solidFill>
              </a:rPr>
              <a:t>xA, yA</a:t>
            </a:r>
            <a:r>
              <a:rPr lang="en-US" sz="2200" b="0">
                <a:solidFill>
                  <a:srgbClr val="000000"/>
                </a:solidFill>
              </a:rPr>
              <a:t>;</a:t>
            </a:r>
          </a:p>
          <a:p>
            <a:pPr marL="342900" indent="-342900">
              <a:spcBef>
                <a:spcPct val="20000"/>
              </a:spcBef>
              <a:buFont typeface="Wingdings" pitchFamily="2" charset="2"/>
              <a:buNone/>
            </a:pPr>
            <a:r>
              <a:rPr lang="en-US" sz="2200" b="0">
                <a:solidFill>
                  <a:srgbClr val="FF0303"/>
                </a:solidFill>
              </a:rPr>
              <a:t>	</a:t>
            </a:r>
            <a:r>
              <a:rPr lang="en-US" sz="2200" b="0">
                <a:solidFill>
                  <a:srgbClr val="0000FF"/>
                </a:solidFill>
              </a:rPr>
              <a:t>double</a:t>
            </a:r>
            <a:r>
              <a:rPr lang="en-US" sz="2200" b="0">
                <a:solidFill>
                  <a:srgbClr val="FF0303"/>
                </a:solidFill>
              </a:rPr>
              <a:t> xB, yB, xC, yC</a:t>
            </a: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HinhTron{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a:t>
            </a:r>
            <a:r>
              <a:rPr lang="en-US" sz="2200" b="0">
                <a:solidFill>
                  <a:srgbClr val="FF0303"/>
                </a:solidFill>
              </a:rPr>
              <a:t>tx, ty</a:t>
            </a:r>
            <a:r>
              <a:rPr lang="en-US" sz="2200" b="0">
                <a:solidFill>
                  <a:srgbClr val="000000"/>
                </a:solidFill>
              </a:rPr>
              <a:t>, BanKinh;</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Trong mọi trường hợp, nên có phương thức thiết lập (Constructor) để khởi động đối tượng</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Nên có phương thức thiết lập có khả năng tự khởi động không cần tham số</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Nếu đối tượng có nhu cầu cấp phát tài nguyên thì phải có phương thức thiết lập, copy constructor để khởi động đối tượng bằng đối tượng cùng kiểu và có destructor để dọn dẹp. Ngoài ra còn có phép gán (chương </a:t>
            </a:r>
            <a:r>
              <a:rPr lang="en-US" sz="2400" smtClean="0">
                <a:solidFill>
                  <a:schemeClr val="tx1">
                    <a:lumMod val="95000"/>
                    <a:lumOff val="5000"/>
                  </a:schemeClr>
                </a:solidFill>
                <a:latin typeface="Arial" pitchFamily="34" charset="0"/>
                <a:cs typeface="Arial" pitchFamily="34" charset="0"/>
              </a:rPr>
              <a:t>4</a:t>
            </a:r>
            <a:r>
              <a:rPr lang="vi-VN" sz="24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Nếu đối tượng đơn giản không cần tài nguyên riêng </a:t>
            </a:r>
            <a:r>
              <a:rPr lang="en-US" sz="2400" smtClean="0">
                <a:solidFill>
                  <a:schemeClr val="tx1">
                    <a:lumMod val="95000"/>
                    <a:lumOff val="5000"/>
                  </a:schemeClr>
                </a:solidFill>
                <a:latin typeface="Arial" pitchFamily="34" charset="0"/>
                <a:cs typeface="Arial" pitchFamily="34" charset="0"/>
                <a:sym typeface="Wingdings" pitchFamily="2" charset="2"/>
              </a:rPr>
              <a:t></a:t>
            </a:r>
            <a:r>
              <a:rPr lang="vi-VN" sz="2400" smtClean="0">
                <a:solidFill>
                  <a:schemeClr val="tx1">
                    <a:lumMod val="95000"/>
                    <a:lumOff val="5000"/>
                  </a:schemeClr>
                </a:solidFill>
                <a:latin typeface="Arial" pitchFamily="34" charset="0"/>
                <a:cs typeface="Arial" pitchFamily="34" charset="0"/>
              </a:rPr>
              <a:t>Không cần copy constructor và destructor</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Viết chương trình </a:t>
            </a:r>
            <a:r>
              <a:rPr lang="en-US" sz="2800" b="1" i="1" smtClean="0">
                <a:solidFill>
                  <a:srgbClr val="660033"/>
                </a:solidFill>
                <a:latin typeface="Arial" pitchFamily="34" charset="0"/>
                <a:cs typeface="Arial" pitchFamily="34" charset="0"/>
              </a:rPr>
              <a:t>nhập</a:t>
            </a:r>
            <a:r>
              <a:rPr lang="en-US" sz="2800" smtClean="0">
                <a:solidFill>
                  <a:srgbClr val="660033"/>
                </a:solidFill>
                <a:latin typeface="Arial" pitchFamily="34" charset="0"/>
                <a:cs typeface="Arial" pitchFamily="34" charset="0"/>
              </a:rPr>
              <a:t>,</a:t>
            </a:r>
            <a:r>
              <a:rPr lang="en-US" sz="2800" smtClean="0">
                <a:latin typeface="Arial" pitchFamily="34" charset="0"/>
                <a:cs typeface="Arial" pitchFamily="34" charset="0"/>
              </a:rPr>
              <a:t> </a:t>
            </a:r>
            <a:r>
              <a:rPr lang="en-US" sz="2800" b="1" i="1" smtClean="0">
                <a:solidFill>
                  <a:srgbClr val="0000CC"/>
                </a:solidFill>
                <a:latin typeface="Arial" pitchFamily="34" charset="0"/>
                <a:cs typeface="Arial" pitchFamily="34" charset="0"/>
              </a:rPr>
              <a:t>xuất</a:t>
            </a:r>
            <a:r>
              <a:rPr lang="en-US" sz="2800" smtClean="0">
                <a:latin typeface="Arial" pitchFamily="34" charset="0"/>
                <a:cs typeface="Arial" pitchFamily="34" charset="0"/>
              </a:rPr>
              <a:t> </a:t>
            </a:r>
            <a:r>
              <a:rPr lang="en-US" sz="2800" u="sng" smtClean="0">
                <a:solidFill>
                  <a:srgbClr val="FF0000"/>
                </a:solidFill>
                <a:latin typeface="Arial" pitchFamily="34" charset="0"/>
                <a:cs typeface="Arial" pitchFamily="34" charset="0"/>
              </a:rPr>
              <a:t>1 học sinh. Thông tin cần quan tâm về 1 học sinh</a:t>
            </a:r>
            <a:r>
              <a:rPr lang="en-US" sz="2800" smtClean="0">
                <a:latin typeface="Arial" pitchFamily="34" charset="0"/>
                <a:cs typeface="Arial" pitchFamily="34" charset="0"/>
              </a:rPr>
              <a:t>: Mã học sinh (8 ký tự), họ tên học sinh (30 ký tự), điểm toán (int), điểm văn (int).</a:t>
            </a:r>
            <a:endParaRPr lang="vi-VN" sz="2800" smtClean="0">
              <a:solidFill>
                <a:schemeClr val="tx1">
                  <a:lumMod val="95000"/>
                  <a:lumOff val="5000"/>
                </a:schemeClr>
              </a:solidFill>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Danh từ: Học sinh </a:t>
            </a:r>
            <a:r>
              <a:rPr lang="en-US" sz="2800" smtClean="0">
                <a:latin typeface="Arial" pitchFamily="34" charset="0"/>
                <a:cs typeface="Arial" pitchFamily="34" charset="0"/>
                <a:sym typeface="Wingdings" pitchFamily="2" charset="2"/>
              </a:rPr>
              <a:t> cấu trúc HS</a:t>
            </a:r>
          </a:p>
          <a:p>
            <a:pPr>
              <a:lnSpc>
                <a:spcPct val="120000"/>
              </a:lnSpc>
              <a:buFont typeface="Wingdings" pitchFamily="2" charset="2"/>
              <a:buChar char="v"/>
            </a:pPr>
            <a:r>
              <a:rPr lang="en-US" sz="2800" smtClean="0">
                <a:latin typeface="Arial" pitchFamily="34" charset="0"/>
                <a:cs typeface="Arial" pitchFamily="34" charset="0"/>
                <a:sym typeface="Wingdings" pitchFamily="2" charset="2"/>
              </a:rPr>
              <a:t>Động từ:</a:t>
            </a:r>
          </a:p>
          <a:p>
            <a:pPr lvl="1">
              <a:lnSpc>
                <a:spcPct val="120000"/>
              </a:lnSpc>
              <a:buFont typeface="Wingdings" pitchFamily="2" charset="2"/>
              <a:buChar char="§"/>
            </a:pPr>
            <a:r>
              <a:rPr lang="en-US" sz="2400" smtClean="0">
                <a:latin typeface="Arial" pitchFamily="34" charset="0"/>
                <a:cs typeface="Arial" pitchFamily="34" charset="0"/>
              </a:rPr>
              <a:t>Nhập một hs </a:t>
            </a:r>
            <a:r>
              <a:rPr lang="en-US" sz="2400" smtClean="0">
                <a:latin typeface="Arial" pitchFamily="34" charset="0"/>
                <a:cs typeface="Arial" pitchFamily="34" charset="0"/>
                <a:sym typeface="Wingdings" pitchFamily="2" charset="2"/>
              </a:rPr>
              <a:t> Hàm Nhap(HS &amp;hs)</a:t>
            </a:r>
          </a:p>
          <a:p>
            <a:pPr lvl="1">
              <a:lnSpc>
                <a:spcPct val="120000"/>
              </a:lnSpc>
              <a:buFont typeface="Wingdings" pitchFamily="2" charset="2"/>
              <a:buChar char="§"/>
            </a:pPr>
            <a:r>
              <a:rPr lang="en-US" sz="2400" smtClean="0">
                <a:latin typeface="Arial" pitchFamily="34" charset="0"/>
                <a:cs typeface="Arial" pitchFamily="34" charset="0"/>
                <a:sym typeface="Wingdings" pitchFamily="2" charset="2"/>
              </a:rPr>
              <a:t>Xuất một hs  Hàm Xuat(HS hs);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Rectangle 24"/>
          <p:cNvSpPr>
            <a:spLocks noChangeArrowheads="1"/>
          </p:cNvSpPr>
          <p:nvPr/>
        </p:nvSpPr>
        <p:spPr bwMode="auto">
          <a:xfrm>
            <a:off x="685800" y="1371600"/>
            <a:ext cx="5181600" cy="31242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400">
                <a:solidFill>
                  <a:srgbClr val="0000FF"/>
                </a:solidFill>
                <a:latin typeface="Times New Roman" pitchFamily="18" charset="0"/>
                <a:ea typeface="新細明體" pitchFamily="18" charset="-120"/>
              </a:rPr>
              <a:t>class</a:t>
            </a:r>
            <a:r>
              <a:rPr lang="en-US" altLang="zh-TW" sz="2400">
                <a:solidFill>
                  <a:schemeClr val="tx1"/>
                </a:solidFill>
                <a:latin typeface="Times New Roman" pitchFamily="18" charset="0"/>
                <a:ea typeface="新細明體" pitchFamily="18" charset="-120"/>
              </a:rPr>
              <a:t> </a:t>
            </a:r>
            <a:r>
              <a:rPr lang="en-US" altLang="zh-TW" sz="2400" smtClean="0">
                <a:solidFill>
                  <a:schemeClr val="tx1"/>
                </a:solidFill>
                <a:latin typeface="Times New Roman" pitchFamily="18" charset="0"/>
                <a:ea typeface="新細明體" pitchFamily="18" charset="-120"/>
              </a:rPr>
              <a:t>Rectangle{</a:t>
            </a:r>
            <a:endParaRPr lang="en-US" altLang="zh-TW" sz="2400">
              <a:solidFill>
                <a:schemeClr val="tx1"/>
              </a:solidFill>
              <a:latin typeface="Times New Roman" pitchFamily="18" charset="0"/>
              <a:ea typeface="新細明體" pitchFamily="18" charset="-120"/>
            </a:endParaRP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private</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width, length;</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public</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	   </a:t>
            </a:r>
            <a:r>
              <a:rPr lang="en-US" altLang="zh-TW" sz="2400" smtClean="0">
                <a:solidFill>
                  <a:srgbClr val="0000FF"/>
                </a:solidFill>
                <a:latin typeface="Times New Roman" pitchFamily="18" charset="0"/>
                <a:ea typeface="新細明體" pitchFamily="18" charset="-120"/>
              </a:rPr>
              <a:t>void</a:t>
            </a:r>
            <a:r>
              <a:rPr lang="en-US" altLang="zh-TW" sz="2400" smtClean="0">
                <a:solidFill>
                  <a:schemeClr val="tx1"/>
                </a:solidFill>
                <a:latin typeface="Times New Roman" pitchFamily="18" charset="0"/>
                <a:ea typeface="新細明體" pitchFamily="18" charset="-120"/>
              </a:rPr>
              <a:t> set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w,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l);</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area() { </a:t>
            </a:r>
            <a:r>
              <a:rPr lang="en-US" altLang="zh-TW" sz="2400" smtClean="0">
                <a:solidFill>
                  <a:srgbClr val="0000FF"/>
                </a:solidFill>
                <a:latin typeface="Times New Roman" pitchFamily="18" charset="0"/>
                <a:ea typeface="新細明體" pitchFamily="18" charset="-120"/>
              </a:rPr>
              <a:t>return</a:t>
            </a:r>
            <a:r>
              <a:rPr lang="en-US" altLang="zh-TW" sz="2400" smtClean="0">
                <a:solidFill>
                  <a:schemeClr val="tx1"/>
                </a:solidFill>
                <a:latin typeface="Times New Roman" pitchFamily="18" charset="0"/>
                <a:ea typeface="新細明體" pitchFamily="18" charset="-120"/>
              </a:rPr>
              <a:t> width*length; }</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a:t>
            </a:r>
            <a:endParaRPr lang="en-US" altLang="zh-TW" sz="2400">
              <a:solidFill>
                <a:schemeClr val="tx1"/>
              </a:solidFill>
              <a:latin typeface="Times New Roman" pitchFamily="18" charset="0"/>
              <a:ea typeface="新細明體" pitchFamily="18" charset="-120"/>
            </a:endParaRPr>
          </a:p>
        </p:txBody>
      </p:sp>
      <p:sp>
        <p:nvSpPr>
          <p:cNvPr id="9" name="Rectangle 25"/>
          <p:cNvSpPr>
            <a:spLocks noChangeArrowheads="1"/>
          </p:cNvSpPr>
          <p:nvPr/>
        </p:nvSpPr>
        <p:spPr bwMode="auto">
          <a:xfrm>
            <a:off x="3962400" y="4648200"/>
            <a:ext cx="4038600" cy="1905000"/>
          </a:xfrm>
          <a:prstGeom prst="rect">
            <a:avLst/>
          </a:prstGeom>
          <a:solidFill>
            <a:srgbClr val="FFFF99"/>
          </a:solidFill>
          <a:ln w="9525">
            <a:noFill/>
            <a:miter lim="800000"/>
            <a:headEnd/>
            <a:tailEnd/>
          </a:ln>
        </p:spPr>
        <p:txBody>
          <a:bodyPr/>
          <a:lstStyle/>
          <a:p>
            <a:pPr marL="342900" indent="-342900" algn="l">
              <a:spcBef>
                <a:spcPct val="20000"/>
              </a:spcBef>
            </a:pPr>
            <a:r>
              <a:rPr lang="en-US" altLang="zh-TW">
                <a:solidFill>
                  <a:schemeClr val="tx1"/>
                </a:solidFill>
                <a:latin typeface="Times New Roman" pitchFamily="18" charset="0"/>
                <a:ea typeface="新細明體" pitchFamily="18" charset="-120"/>
              </a:rPr>
              <a:t>void Rectangle </a:t>
            </a:r>
            <a:r>
              <a:rPr lang="en-US" altLang="zh-TW" b="1">
                <a:solidFill>
                  <a:schemeClr val="accent2"/>
                </a:solidFill>
                <a:latin typeface="Times New Roman" pitchFamily="18" charset="0"/>
                <a:ea typeface="新細明體" pitchFamily="18" charset="-120"/>
              </a:rPr>
              <a:t>::</a:t>
            </a:r>
            <a:r>
              <a:rPr lang="en-US" altLang="zh-TW">
                <a:solidFill>
                  <a:schemeClr val="tx1"/>
                </a:solidFill>
                <a:latin typeface="Times New Roman" pitchFamily="18" charset="0"/>
                <a:ea typeface="新細明體" pitchFamily="18" charset="-120"/>
              </a:rPr>
              <a:t> set (int w, int l)</a:t>
            </a:r>
          </a:p>
          <a:p>
            <a:pPr marL="342900" indent="-342900" algn="l">
              <a:spcBef>
                <a:spcPct val="20000"/>
              </a:spcBef>
            </a:pPr>
            <a:r>
              <a:rPr lang="en-US" altLang="zh-TW">
                <a:solidFill>
                  <a:schemeClr val="tx1"/>
                </a:solidFill>
                <a:latin typeface="Times New Roman" pitchFamily="18" charset="0"/>
                <a:ea typeface="新細明體" pitchFamily="18" charset="-120"/>
              </a:rPr>
              <a:t>{</a:t>
            </a:r>
          </a:p>
          <a:p>
            <a:pPr marL="342900" indent="-342900" algn="l">
              <a:spcBef>
                <a:spcPct val="20000"/>
              </a:spcBef>
            </a:pPr>
            <a:r>
              <a:rPr lang="en-US" altLang="zh-TW">
                <a:solidFill>
                  <a:schemeClr val="tx1"/>
                </a:solidFill>
                <a:latin typeface="Times New Roman" pitchFamily="18" charset="0"/>
                <a:ea typeface="新細明體" pitchFamily="18" charset="-120"/>
              </a:rPr>
              <a:t>	width = w;</a:t>
            </a:r>
          </a:p>
          <a:p>
            <a:pPr marL="342900" indent="-342900" algn="l">
              <a:spcBef>
                <a:spcPct val="20000"/>
              </a:spcBef>
            </a:pPr>
            <a:r>
              <a:rPr lang="en-US" altLang="zh-TW">
                <a:solidFill>
                  <a:schemeClr val="tx1"/>
                </a:solidFill>
                <a:latin typeface="Times New Roman" pitchFamily="18" charset="0"/>
                <a:ea typeface="新細明體" pitchFamily="18" charset="-120"/>
              </a:rPr>
              <a:t>	length = l;</a:t>
            </a:r>
          </a:p>
          <a:p>
            <a:pPr marL="342900" indent="-342900" algn="l">
              <a:spcBef>
                <a:spcPct val="20000"/>
              </a:spcBef>
            </a:pPr>
            <a:r>
              <a:rPr lang="en-US" altLang="zh-TW">
                <a:solidFill>
                  <a:schemeClr val="tx1"/>
                </a:solidFill>
                <a:latin typeface="Times New Roman" pitchFamily="18" charset="0"/>
                <a:ea typeface="新細明體" pitchFamily="18" charset="-120"/>
              </a:rPr>
              <a:t>}</a:t>
            </a:r>
          </a:p>
        </p:txBody>
      </p:sp>
      <p:grpSp>
        <p:nvGrpSpPr>
          <p:cNvPr id="10" name="Group 26"/>
          <p:cNvGrpSpPr>
            <a:grpSpLocks/>
          </p:cNvGrpSpPr>
          <p:nvPr/>
        </p:nvGrpSpPr>
        <p:grpSpPr bwMode="auto">
          <a:xfrm>
            <a:off x="533400" y="4205287"/>
            <a:ext cx="4800600" cy="1357313"/>
            <a:chOff x="288" y="2448"/>
            <a:chExt cx="2592" cy="855"/>
          </a:xfrm>
        </p:grpSpPr>
        <p:sp>
          <p:nvSpPr>
            <p:cNvPr id="11" name="Text Box 27"/>
            <p:cNvSpPr txBox="1">
              <a:spLocks noChangeArrowheads="1"/>
            </p:cNvSpPr>
            <p:nvPr/>
          </p:nvSpPr>
          <p:spPr bwMode="auto">
            <a:xfrm>
              <a:off x="288" y="3072"/>
              <a:ext cx="4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inline</a:t>
              </a:r>
            </a:p>
          </p:txBody>
        </p:sp>
        <p:sp>
          <p:nvSpPr>
            <p:cNvPr id="12" name="Line 28"/>
            <p:cNvSpPr>
              <a:spLocks noChangeShapeType="1"/>
            </p:cNvSpPr>
            <p:nvPr/>
          </p:nvSpPr>
          <p:spPr bwMode="auto">
            <a:xfrm flipV="1">
              <a:off x="624" y="2448"/>
              <a:ext cx="432" cy="576"/>
            </a:xfrm>
            <a:prstGeom prst="line">
              <a:avLst/>
            </a:prstGeom>
            <a:noFill/>
            <a:ln w="38100">
              <a:solidFill>
                <a:schemeClr val="tx1"/>
              </a:solidFill>
              <a:round/>
              <a:headEnd/>
              <a:tailEnd type="triangle" w="med" len="med"/>
            </a:ln>
          </p:spPr>
          <p:txBody>
            <a:bodyPr/>
            <a:lstStyle/>
            <a:p>
              <a:endParaRPr lang="en-US"/>
            </a:p>
          </p:txBody>
        </p:sp>
        <p:sp>
          <p:nvSpPr>
            <p:cNvPr id="13" name="Line 29"/>
            <p:cNvSpPr>
              <a:spLocks noChangeShapeType="1"/>
            </p:cNvSpPr>
            <p:nvPr/>
          </p:nvSpPr>
          <p:spPr bwMode="auto">
            <a:xfrm>
              <a:off x="720" y="2448"/>
              <a:ext cx="2160" cy="0"/>
            </a:xfrm>
            <a:prstGeom prst="line">
              <a:avLst/>
            </a:prstGeom>
            <a:noFill/>
            <a:ln w="38100">
              <a:solidFill>
                <a:schemeClr val="tx1"/>
              </a:solidFill>
              <a:round/>
              <a:headEnd/>
              <a:tailEnd/>
            </a:ln>
          </p:spPr>
          <p:txBody>
            <a:bodyPr/>
            <a:lstStyle/>
            <a:p>
              <a:endParaRPr lang="en-US"/>
            </a:p>
          </p:txBody>
        </p:sp>
      </p:grpSp>
      <p:grpSp>
        <p:nvGrpSpPr>
          <p:cNvPr id="14" name="Group 30"/>
          <p:cNvGrpSpPr>
            <a:grpSpLocks/>
          </p:cNvGrpSpPr>
          <p:nvPr/>
        </p:nvGrpSpPr>
        <p:grpSpPr bwMode="auto">
          <a:xfrm>
            <a:off x="4572000" y="2819401"/>
            <a:ext cx="4419600" cy="3527426"/>
            <a:chOff x="2784" y="1728"/>
            <a:chExt cx="2784" cy="2222"/>
          </a:xfrm>
        </p:grpSpPr>
        <p:sp>
          <p:nvSpPr>
            <p:cNvPr id="15" name="Text Box 31"/>
            <p:cNvSpPr txBox="1">
              <a:spLocks noChangeArrowheads="1"/>
            </p:cNvSpPr>
            <p:nvPr/>
          </p:nvSpPr>
          <p:spPr bwMode="auto">
            <a:xfrm>
              <a:off x="4004" y="1728"/>
              <a:ext cx="8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class name</a:t>
              </a:r>
            </a:p>
          </p:txBody>
        </p:sp>
        <p:sp>
          <p:nvSpPr>
            <p:cNvPr id="16" name="Line 32"/>
            <p:cNvSpPr>
              <a:spLocks noChangeShapeType="1"/>
            </p:cNvSpPr>
            <p:nvPr/>
          </p:nvSpPr>
          <p:spPr bwMode="auto">
            <a:xfrm flipH="1">
              <a:off x="3072" y="1920"/>
              <a:ext cx="1152" cy="912"/>
            </a:xfrm>
            <a:prstGeom prst="line">
              <a:avLst/>
            </a:prstGeom>
            <a:noFill/>
            <a:ln w="38100">
              <a:solidFill>
                <a:schemeClr val="tx1"/>
              </a:solidFill>
              <a:round/>
              <a:headEnd/>
              <a:tailEnd type="triangle" w="med" len="med"/>
            </a:ln>
          </p:spPr>
          <p:txBody>
            <a:bodyPr/>
            <a:lstStyle/>
            <a:p>
              <a:endParaRPr lang="en-US"/>
            </a:p>
          </p:txBody>
        </p:sp>
        <p:sp>
          <p:nvSpPr>
            <p:cNvPr id="17" name="AutoShape 3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p:spPr>
          <p:txBody>
            <a:bodyPr wrap="none" anchor="ctr"/>
            <a:lstStyle/>
            <a:p>
              <a:endParaRPr lang="fr-FR"/>
            </a:p>
          </p:txBody>
        </p:sp>
        <p:sp>
          <p:nvSpPr>
            <p:cNvPr id="18" name="Text Box 34"/>
            <p:cNvSpPr txBox="1">
              <a:spLocks noChangeArrowheads="1"/>
            </p:cNvSpPr>
            <p:nvPr/>
          </p:nvSpPr>
          <p:spPr bwMode="auto">
            <a:xfrm>
              <a:off x="3868" y="2160"/>
              <a:ext cx="1700"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member function name</a:t>
              </a:r>
            </a:p>
          </p:txBody>
        </p:sp>
        <p:sp>
          <p:nvSpPr>
            <p:cNvPr id="19" name="Line 35"/>
            <p:cNvSpPr>
              <a:spLocks noChangeShapeType="1"/>
            </p:cNvSpPr>
            <p:nvPr/>
          </p:nvSpPr>
          <p:spPr bwMode="auto">
            <a:xfrm flipH="1">
              <a:off x="3744" y="2352"/>
              <a:ext cx="720" cy="528"/>
            </a:xfrm>
            <a:prstGeom prst="line">
              <a:avLst/>
            </a:prstGeom>
            <a:noFill/>
            <a:ln w="38100">
              <a:solidFill>
                <a:schemeClr val="tx1"/>
              </a:solidFill>
              <a:round/>
              <a:headEnd/>
              <a:tailEnd type="triangle" w="med" len="med"/>
            </a:ln>
          </p:spPr>
          <p:txBody>
            <a:bodyPr/>
            <a:lstStyle/>
            <a:p>
              <a:endParaRPr lang="en-US"/>
            </a:p>
          </p:txBody>
        </p:sp>
        <p:sp>
          <p:nvSpPr>
            <p:cNvPr id="20" name="Text Box 36"/>
            <p:cNvSpPr txBox="1">
              <a:spLocks noChangeArrowheads="1"/>
            </p:cNvSpPr>
            <p:nvPr/>
          </p:nvSpPr>
          <p:spPr bwMode="auto">
            <a:xfrm>
              <a:off x="3686" y="3719"/>
              <a:ext cx="1156"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scope operator</a:t>
              </a:r>
            </a:p>
          </p:txBody>
        </p:sp>
        <p:sp>
          <p:nvSpPr>
            <p:cNvPr id="21" name="Line 37"/>
            <p:cNvSpPr>
              <a:spLocks noChangeShapeType="1"/>
            </p:cNvSpPr>
            <p:nvPr/>
          </p:nvSpPr>
          <p:spPr bwMode="auto">
            <a:xfrm flipH="1" flipV="1">
              <a:off x="3552" y="3120"/>
              <a:ext cx="384" cy="576"/>
            </a:xfrm>
            <a:prstGeom prst="line">
              <a:avLst/>
            </a:prstGeom>
            <a:noFill/>
            <a:ln w="38100">
              <a:solidFill>
                <a:schemeClr val="tx1"/>
              </a:solidFill>
              <a:round/>
              <a:headEnd/>
              <a:tailEnd type="triangle" w="med" len="med"/>
            </a:ln>
          </p:spPr>
          <p:txBody>
            <a:bodyPr/>
            <a:lstStyle/>
            <a:p>
              <a:endParaRPr lang="en-US"/>
            </a:p>
          </p:txBody>
        </p:sp>
      </p:grpSp>
      <p:sp>
        <p:nvSpPr>
          <p:cNvPr id="22" name="Text Box 38"/>
          <p:cNvSpPr txBox="1">
            <a:spLocks noChangeArrowheads="1"/>
          </p:cNvSpPr>
          <p:nvPr/>
        </p:nvSpPr>
        <p:spPr bwMode="auto">
          <a:xfrm>
            <a:off x="1447800" y="4876800"/>
            <a:ext cx="2082800" cy="1631216"/>
          </a:xfrm>
          <a:prstGeom prst="rect">
            <a:avLst/>
          </a:prstGeom>
          <a:solidFill>
            <a:srgbClr val="FFCC99"/>
          </a:solidFill>
          <a:ln w="9525">
            <a:noFill/>
            <a:miter lim="800000"/>
            <a:headEnd/>
            <a:tailEnd/>
          </a:ln>
        </p:spPr>
        <p:txBody>
          <a:bodyPr wrap="square">
            <a:spAutoFit/>
          </a:bodyPr>
          <a:lstStyle/>
          <a:p>
            <a:pPr algn="l" eaLnBrk="1" hangingPunct="1"/>
            <a:endParaRPr lang="zh-TW" altLang="en-US" b="1">
              <a:solidFill>
                <a:schemeClr val="tx1"/>
              </a:solidFill>
              <a:latin typeface="Arial" charset="0"/>
              <a:ea typeface="新細明體" pitchFamily="18" charset="-120"/>
            </a:endParaRPr>
          </a:p>
          <a:p>
            <a:pPr eaLnBrk="1" hangingPunct="1"/>
            <a:r>
              <a:rPr lang="en-US" altLang="zh-TW" b="1">
                <a:solidFill>
                  <a:schemeClr val="accent2"/>
                </a:solidFill>
                <a:latin typeface="Arial" charset="0"/>
                <a:ea typeface="新細明體" pitchFamily="18" charset="-120"/>
              </a:rPr>
              <a:t>r1.set(5,8);</a:t>
            </a:r>
          </a:p>
          <a:p>
            <a:pPr eaLnBrk="1" hangingPunct="1"/>
            <a:endParaRPr lang="en-US" altLang="zh-TW" b="1">
              <a:solidFill>
                <a:schemeClr val="accent2"/>
              </a:solidFill>
              <a:latin typeface="Arial" charset="0"/>
              <a:ea typeface="新細明體" pitchFamily="18" charset="-120"/>
            </a:endParaRPr>
          </a:p>
          <a:p>
            <a:pPr eaLnBrk="1" hangingPunct="1"/>
            <a:r>
              <a:rPr lang="en-US" altLang="zh-TW" b="1">
                <a:solidFill>
                  <a:schemeClr val="accent2"/>
                </a:solidFill>
                <a:latin typeface="Arial" charset="0"/>
                <a:ea typeface="新細明體" pitchFamily="18" charset="-120"/>
              </a:rPr>
              <a:t>rp-&gt;set(8,10);</a:t>
            </a:r>
          </a:p>
          <a:p>
            <a:pPr algn="l" eaLnBrk="1" hangingPunct="1"/>
            <a:endParaRPr lang="zh-TW" altLang="en-US" b="1">
              <a:solidFill>
                <a:schemeClr val="accent2"/>
              </a:solidFill>
              <a:latin typeface="Arial" charset="0"/>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strVal val="#ppt_w*0.7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Tạo </a:t>
            </a:r>
            <a:r>
              <a:rPr lang="en-US" b="1" smtClean="0">
                <a:effectLst>
                  <a:outerShdw blurRad="38100" dist="38100" dir="2700000" algn="tl">
                    <a:srgbClr val="000000">
                      <a:alpha val="43137"/>
                    </a:srgbClr>
                  </a:outerShdw>
                </a:effectLst>
                <a:latin typeface="Arial" pitchFamily="34" charset="0"/>
                <a:cs typeface="Arial" pitchFamily="34" charset="0"/>
              </a:rPr>
              <a:t>lập </a:t>
            </a:r>
            <a:r>
              <a:rPr lang="vi-VN" b="1" smtClean="0">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smtClean="0">
                <a:latin typeface="Arial" pitchFamily="34" charset="0"/>
                <a:cs typeface="Arial" pitchFamily="34" charset="0"/>
              </a:rPr>
              <a:t>Khai báo và tạo đối tượng:</a:t>
            </a:r>
          </a:p>
          <a:p>
            <a:pPr lvl="1">
              <a:lnSpc>
                <a:spcPct val="120000"/>
              </a:lnSpc>
              <a:buNone/>
            </a:pPr>
            <a:r>
              <a:rPr lang="en-US" smtClean="0">
                <a:solidFill>
                  <a:srgbClr val="FF0303"/>
                </a:solidFill>
                <a:latin typeface="Arial" pitchFamily="34" charset="0"/>
                <a:cs typeface="Arial" pitchFamily="34" charset="0"/>
              </a:rPr>
              <a:t>&lt;tên lớp&gt;</a:t>
            </a:r>
            <a:r>
              <a:rPr lang="en-US" smtClean="0">
                <a:latin typeface="Arial" pitchFamily="34" charset="0"/>
                <a:cs typeface="Arial" pitchFamily="34" charset="0"/>
              </a:rPr>
              <a:t>  </a:t>
            </a:r>
            <a:r>
              <a:rPr lang="en-US" smtClean="0">
                <a:solidFill>
                  <a:srgbClr val="0000FF"/>
                </a:solidFill>
                <a:latin typeface="Arial" pitchFamily="34" charset="0"/>
                <a:cs typeface="Arial" pitchFamily="34" charset="0"/>
              </a:rPr>
              <a:t>&lt;tên đối tượng&gt;;</a:t>
            </a:r>
          </a:p>
          <a:p>
            <a:pPr>
              <a:lnSpc>
                <a:spcPct val="120000"/>
              </a:lnSpc>
              <a:buFont typeface="Wingdings" pitchFamily="2" charset="2"/>
              <a:buChar char="v"/>
            </a:pPr>
            <a:r>
              <a:rPr lang="en-US" smtClean="0">
                <a:latin typeface="Arial" pitchFamily="34" charset="0"/>
                <a:cs typeface="Arial" pitchFamily="34" charset="0"/>
              </a:rPr>
              <a:t>Gọi hàm thành phần của lớp </a:t>
            </a:r>
          </a:p>
          <a:p>
            <a:pPr lvl="1">
              <a:lnSpc>
                <a:spcPct val="120000"/>
              </a:lnSpc>
              <a:buNone/>
            </a:pPr>
            <a:r>
              <a:rPr lang="en-US" smtClean="0">
                <a:solidFill>
                  <a:srgbClr val="0000FF"/>
                </a:solidFill>
                <a:latin typeface="Arial" pitchFamily="34" charset="0"/>
                <a:cs typeface="Arial" pitchFamily="34" charset="0"/>
              </a:rPr>
              <a:t>&lt;tên đối tượng&gt;</a:t>
            </a:r>
            <a:r>
              <a:rPr lang="en-US" smtClean="0">
                <a:solidFill>
                  <a:srgbClr val="FF0303"/>
                </a:solidFill>
                <a:latin typeface="Arial" pitchFamily="34" charset="0"/>
                <a:cs typeface="Arial" pitchFamily="34" charset="0"/>
              </a:rPr>
              <a:t>.</a:t>
            </a:r>
            <a:r>
              <a:rPr lang="en-US" smtClean="0">
                <a:solidFill>
                  <a:srgbClr val="0000FF"/>
                </a:solidFill>
                <a:latin typeface="Arial" pitchFamily="34" charset="0"/>
                <a:cs typeface="Arial" pitchFamily="34" charset="0"/>
              </a:rPr>
              <a:t>&lt;tên hàm thành phần&gt;</a:t>
            </a:r>
            <a:r>
              <a:rPr lang="en-US" smtClean="0">
                <a:latin typeface="Arial" pitchFamily="34" charset="0"/>
                <a:cs typeface="Arial" pitchFamily="34" charset="0"/>
              </a:rPr>
              <a:t> (&lt;danh sách các tham số nếu có&gt;);</a:t>
            </a:r>
          </a:p>
          <a:p>
            <a:pPr lvl="1">
              <a:lnSpc>
                <a:spcPct val="120000"/>
              </a:lnSpc>
              <a:buNone/>
            </a:pPr>
            <a:r>
              <a:rPr lang="en-US" smtClean="0">
                <a:solidFill>
                  <a:srgbClr val="0000FF"/>
                </a:solidFill>
                <a:latin typeface="Arial" pitchFamily="34" charset="0"/>
                <a:cs typeface="Arial" pitchFamily="34" charset="0"/>
              </a:rPr>
              <a:t>&lt;tên con trỏ đối tượng&gt;</a:t>
            </a:r>
            <a:r>
              <a:rPr lang="en-US" smtClean="0">
                <a:solidFill>
                  <a:srgbClr val="FF0303"/>
                </a:solidFill>
                <a:latin typeface="Arial" pitchFamily="34" charset="0"/>
                <a:cs typeface="Arial" pitchFamily="34" charset="0"/>
                <a:sym typeface="Wingdings" pitchFamily="2" charset="2"/>
              </a:rPr>
              <a:t></a:t>
            </a:r>
            <a:r>
              <a:rPr lang="en-US" smtClean="0">
                <a:solidFill>
                  <a:srgbClr val="0000FF"/>
                </a:solidFill>
                <a:latin typeface="Arial" pitchFamily="34" charset="0"/>
                <a:cs typeface="Arial" pitchFamily="34" charset="0"/>
              </a:rPr>
              <a:t>&lt;tên hàm thành phần&gt;</a:t>
            </a:r>
            <a:r>
              <a:rPr lang="en-US" smtClean="0">
                <a:latin typeface="Arial" pitchFamily="34" charset="0"/>
                <a:cs typeface="Arial" pitchFamily="34" charset="0"/>
              </a:rPr>
              <a:t> (&lt;danh sách các tham số nếu có&gt;);</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Class Time Specification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6"/>
          <p:cNvSpPr>
            <a:spLocks noGrp="1" noChangeArrowheads="1"/>
          </p:cNvSpPr>
          <p:nvPr>
            <p:ph idx="1"/>
          </p:nvPr>
        </p:nvSpPr>
        <p:spPr>
          <a:xfrm>
            <a:off x="381000" y="1423988"/>
            <a:ext cx="8382000" cy="5053012"/>
          </a:xfrm>
          <a:noFill/>
        </p:spPr>
        <p:txBody>
          <a:bodyPr lIns="92075" tIns="46038" rIns="92075" bIns="46038">
            <a:noAutofit/>
          </a:bodyPr>
          <a:lstStyle/>
          <a:p>
            <a:pPr>
              <a:buFontTx/>
              <a:buNone/>
            </a:pPr>
            <a:r>
              <a:rPr lang="en-US" altLang="zh-TW" sz="2400" b="1" dirty="0" smtClean="0">
                <a:solidFill>
                  <a:srgbClr val="0000FF"/>
                </a:solidFill>
                <a:ea typeface="新細明體" pitchFamily="18" charset="-120"/>
              </a:rPr>
              <a:t>class</a:t>
            </a:r>
            <a:r>
              <a:rPr lang="en-US" altLang="zh-TW" sz="2400" b="1" dirty="0" smtClean="0">
                <a:ea typeface="新細明體" pitchFamily="18" charset="-120"/>
              </a:rPr>
              <a:t>  Time {</a:t>
            </a:r>
          </a:p>
          <a:p>
            <a:pPr>
              <a:buFontTx/>
              <a:buNone/>
            </a:pPr>
            <a:r>
              <a:rPr lang="en-US" altLang="zh-TW" sz="2400" b="1" dirty="0" smtClean="0">
                <a:ea typeface="新細明體" pitchFamily="18" charset="-120"/>
              </a:rPr>
              <a:t>  </a:t>
            </a:r>
            <a:r>
              <a:rPr lang="en-US" altLang="zh-TW" sz="2400" b="1" dirty="0" smtClean="0">
                <a:solidFill>
                  <a:srgbClr val="0000FF"/>
                </a:solidFill>
                <a:ea typeface="新細明體" pitchFamily="18" charset="-120"/>
              </a:rPr>
              <a:t>public</a:t>
            </a:r>
            <a:r>
              <a:rPr lang="en-US" altLang="zh-TW" sz="2400" b="1" dirty="0" smtClean="0">
                <a:ea typeface="新細明體" pitchFamily="18" charset="-120"/>
              </a:rPr>
              <a:t>: 				</a:t>
            </a:r>
            <a:endParaRPr lang="en-US" altLang="zh-TW" sz="1600" b="1" dirty="0" smtClean="0">
              <a:ea typeface="新細明體" pitchFamily="18" charset="-120"/>
            </a:endParaRPr>
          </a:p>
          <a:p>
            <a:pPr>
              <a:buFontTx/>
              <a:buNone/>
            </a:pPr>
            <a:r>
              <a:rPr lang="en-US" altLang="zh-TW" sz="2400" b="1" dirty="0" smtClean="0">
                <a:ea typeface="新細明體" pitchFamily="18" charset="-120"/>
              </a:rPr>
              <a:t>	</a:t>
            </a:r>
            <a:r>
              <a:rPr lang="en-US" altLang="zh-TW" sz="2400" b="1" dirty="0" smtClean="0">
                <a:solidFill>
                  <a:srgbClr val="0000FF"/>
                </a:solidFill>
                <a:ea typeface="新細明體" pitchFamily="18" charset="-120"/>
              </a:rPr>
              <a:t>void</a:t>
            </a:r>
            <a:r>
              <a:rPr lang="en-US" altLang="zh-TW" sz="2400" b="1" dirty="0" smtClean="0">
                <a:ea typeface="新細明體" pitchFamily="18" charset="-120"/>
              </a:rPr>
              <a:t> Set (</a:t>
            </a:r>
            <a:r>
              <a:rPr lang="en-US" altLang="zh-TW" sz="2400" b="1" dirty="0" err="1" smtClean="0">
                <a:ea typeface="新細明體" pitchFamily="18" charset="-120"/>
              </a:rPr>
              <a:t>int</a:t>
            </a:r>
            <a:r>
              <a:rPr lang="en-US" altLang="zh-TW" sz="2400" b="1" dirty="0" smtClean="0">
                <a:ea typeface="新細明體" pitchFamily="18" charset="-120"/>
              </a:rPr>
              <a:t>  hours , </a:t>
            </a:r>
            <a:r>
              <a:rPr lang="en-US" altLang="zh-TW" sz="2400" b="1" dirty="0" err="1" smtClean="0">
                <a:ea typeface="新細明體" pitchFamily="18" charset="-120"/>
              </a:rPr>
              <a:t>int</a:t>
            </a:r>
            <a:r>
              <a:rPr lang="en-US" altLang="zh-TW" sz="2400" b="1" dirty="0" smtClean="0">
                <a:ea typeface="新細明體" pitchFamily="18" charset="-120"/>
              </a:rPr>
              <a:t>  minutes , </a:t>
            </a:r>
            <a:r>
              <a:rPr lang="en-US" altLang="zh-TW" sz="2400" b="1" dirty="0" err="1" smtClean="0">
                <a:ea typeface="新細明體" pitchFamily="18" charset="-120"/>
              </a:rPr>
              <a:t>int</a:t>
            </a:r>
            <a:r>
              <a:rPr lang="en-US" altLang="zh-TW" sz="2400" b="1" dirty="0" smtClean="0">
                <a:ea typeface="新細明體" pitchFamily="18" charset="-120"/>
              </a:rPr>
              <a:t>  seconds);</a:t>
            </a:r>
          </a:p>
          <a:p>
            <a:pPr>
              <a:buFontTx/>
              <a:buNone/>
            </a:pPr>
            <a:r>
              <a:rPr lang="en-US" altLang="zh-TW" sz="2400" b="1" dirty="0" smtClean="0">
                <a:ea typeface="新細明體" pitchFamily="18" charset="-120"/>
              </a:rPr>
              <a:t>	</a:t>
            </a:r>
            <a:r>
              <a:rPr lang="en-US" altLang="zh-TW" sz="2400" b="1" dirty="0" smtClean="0">
                <a:solidFill>
                  <a:srgbClr val="0000FF"/>
                </a:solidFill>
                <a:ea typeface="新細明體" pitchFamily="18" charset="-120"/>
              </a:rPr>
              <a:t>void</a:t>
            </a:r>
            <a:r>
              <a:rPr lang="en-US" altLang="zh-TW" sz="2400" b="1" dirty="0" smtClean="0">
                <a:ea typeface="新細明體" pitchFamily="18" charset="-120"/>
              </a:rPr>
              <a:t>	 Increment ( );</a:t>
            </a:r>
          </a:p>
          <a:p>
            <a:pPr>
              <a:buFontTx/>
              <a:buNone/>
            </a:pPr>
            <a:r>
              <a:rPr lang="en-US" altLang="zh-TW" sz="2400" b="1" dirty="0" smtClean="0">
                <a:ea typeface="新細明體" pitchFamily="18" charset="-120"/>
              </a:rPr>
              <a:t>	</a:t>
            </a:r>
            <a:r>
              <a:rPr lang="en-US" altLang="zh-TW" sz="2400" b="1" dirty="0" smtClean="0">
                <a:solidFill>
                  <a:srgbClr val="0000FF"/>
                </a:solidFill>
                <a:ea typeface="新細明體" pitchFamily="18" charset="-120"/>
              </a:rPr>
              <a:t>void</a:t>
            </a:r>
            <a:r>
              <a:rPr lang="en-US" altLang="zh-TW" sz="2400" b="1" dirty="0" smtClean="0">
                <a:ea typeface="新細明體" pitchFamily="18" charset="-120"/>
              </a:rPr>
              <a:t>	 Write ( )  </a:t>
            </a:r>
            <a:r>
              <a:rPr lang="en-US" altLang="zh-TW" sz="2400" b="1" dirty="0" err="1" smtClean="0">
                <a:ea typeface="新細明體" pitchFamily="18" charset="-120"/>
              </a:rPr>
              <a:t>const</a:t>
            </a:r>
            <a:r>
              <a:rPr lang="en-US" altLang="zh-TW" sz="2400" b="1" dirty="0" smtClean="0">
                <a:ea typeface="新細明體" pitchFamily="18" charset="-120"/>
              </a:rPr>
              <a:t>;</a:t>
            </a:r>
          </a:p>
          <a:p>
            <a:pPr>
              <a:buFontTx/>
              <a:buNone/>
            </a:pPr>
            <a:r>
              <a:rPr lang="en-US" altLang="zh-TW" sz="2400" b="1" dirty="0" smtClean="0">
                <a:ea typeface="新細明體" pitchFamily="18" charset="-120"/>
              </a:rPr>
              <a:t>	Time (</a:t>
            </a:r>
            <a:r>
              <a:rPr lang="en-US" altLang="zh-TW" sz="2400" b="1" dirty="0" err="1" smtClean="0">
                <a:solidFill>
                  <a:srgbClr val="0000FF"/>
                </a:solidFill>
                <a:ea typeface="新細明體" pitchFamily="18" charset="-120"/>
              </a:rPr>
              <a:t>int</a:t>
            </a:r>
            <a:r>
              <a:rPr lang="en-US" altLang="zh-TW" sz="2400" b="1" dirty="0" smtClean="0">
                <a:ea typeface="新細明體" pitchFamily="18" charset="-120"/>
              </a:rPr>
              <a:t>  </a:t>
            </a:r>
            <a:r>
              <a:rPr lang="en-US" altLang="zh-TW" sz="2400" b="1" dirty="0" err="1" smtClean="0">
                <a:ea typeface="新細明體" pitchFamily="18" charset="-120"/>
              </a:rPr>
              <a:t>initHrs</a:t>
            </a:r>
            <a:r>
              <a:rPr lang="en-US" altLang="zh-TW" sz="2400" b="1" dirty="0" smtClean="0">
                <a:ea typeface="新細明體" pitchFamily="18" charset="-120"/>
              </a:rPr>
              <a:t>, </a:t>
            </a:r>
            <a:r>
              <a:rPr lang="en-US" altLang="zh-TW" sz="2400" b="1" dirty="0" err="1" smtClean="0">
                <a:solidFill>
                  <a:srgbClr val="0000FF"/>
                </a:solidFill>
                <a:ea typeface="新細明體" pitchFamily="18" charset="-120"/>
              </a:rPr>
              <a:t>int</a:t>
            </a:r>
            <a:r>
              <a:rPr lang="en-US" altLang="zh-TW" sz="2400" b="1" dirty="0" smtClean="0">
                <a:ea typeface="新細明體" pitchFamily="18" charset="-120"/>
              </a:rPr>
              <a:t>  </a:t>
            </a:r>
            <a:r>
              <a:rPr lang="en-US" altLang="zh-TW" sz="2400" b="1" dirty="0" err="1" smtClean="0">
                <a:ea typeface="新細明體" pitchFamily="18" charset="-120"/>
              </a:rPr>
              <a:t>initMins</a:t>
            </a:r>
            <a:r>
              <a:rPr lang="en-US" altLang="zh-TW" sz="2400" b="1" dirty="0" smtClean="0">
                <a:ea typeface="新細明體" pitchFamily="18" charset="-120"/>
              </a:rPr>
              <a:t>,  </a:t>
            </a:r>
            <a:r>
              <a:rPr lang="en-US" altLang="zh-TW" sz="2400" b="1" dirty="0" err="1" smtClean="0">
                <a:solidFill>
                  <a:srgbClr val="0000FF"/>
                </a:solidFill>
                <a:ea typeface="新細明體" pitchFamily="18" charset="-120"/>
              </a:rPr>
              <a:t>int</a:t>
            </a:r>
            <a:r>
              <a:rPr lang="en-US" altLang="zh-TW" sz="2400" b="1" dirty="0" smtClean="0">
                <a:ea typeface="新細明體" pitchFamily="18" charset="-120"/>
              </a:rPr>
              <a:t>  </a:t>
            </a:r>
            <a:r>
              <a:rPr lang="en-US" altLang="zh-TW" sz="2400" b="1" dirty="0" err="1" smtClean="0">
                <a:ea typeface="新細明體" pitchFamily="18" charset="-120"/>
              </a:rPr>
              <a:t>initSecs</a:t>
            </a:r>
            <a:r>
              <a:rPr lang="en-US" altLang="zh-TW" sz="2400" b="1" dirty="0" smtClean="0">
                <a:ea typeface="新細明體" pitchFamily="18" charset="-120"/>
              </a:rPr>
              <a:t> ); </a:t>
            </a:r>
            <a:r>
              <a:rPr lang="en-US" altLang="zh-TW" sz="2400" b="1" i="1" dirty="0" smtClean="0">
                <a:ea typeface="新細明體" pitchFamily="18" charset="-120"/>
              </a:rPr>
              <a:t>//constructor</a:t>
            </a:r>
            <a:r>
              <a:rPr lang="en-US" altLang="zh-TW" sz="2400" b="1" dirty="0" smtClean="0">
                <a:ea typeface="新細明體" pitchFamily="18" charset="-120"/>
              </a:rPr>
              <a:t> </a:t>
            </a:r>
          </a:p>
          <a:p>
            <a:pPr>
              <a:buFontTx/>
              <a:buNone/>
            </a:pPr>
            <a:r>
              <a:rPr lang="en-US" altLang="zh-TW" sz="2400" b="1" dirty="0" smtClean="0">
                <a:ea typeface="新細明體" pitchFamily="18" charset="-120"/>
              </a:rPr>
              <a:t>	Time ( ); 			                      </a:t>
            </a:r>
            <a:r>
              <a:rPr lang="en-US" altLang="zh-TW" sz="2400" b="1" i="1" dirty="0" smtClean="0">
                <a:ea typeface="新細明體" pitchFamily="18" charset="-120"/>
              </a:rPr>
              <a:t>//default constructor</a:t>
            </a:r>
            <a:endParaRPr lang="en-US" altLang="zh-TW" sz="1600" b="1" dirty="0" smtClean="0">
              <a:ea typeface="新細明體" pitchFamily="18" charset="-120"/>
            </a:endParaRPr>
          </a:p>
          <a:p>
            <a:pPr>
              <a:buFontTx/>
              <a:buNone/>
            </a:pPr>
            <a:r>
              <a:rPr lang="en-US" altLang="zh-TW" sz="2400" b="1" dirty="0" smtClean="0">
                <a:ea typeface="新細明體" pitchFamily="18" charset="-120"/>
              </a:rPr>
              <a:t>  </a:t>
            </a:r>
            <a:r>
              <a:rPr lang="en-US" altLang="zh-TW" sz="2400" b="1" dirty="0" smtClean="0">
                <a:solidFill>
                  <a:srgbClr val="0000FF"/>
                </a:solidFill>
                <a:ea typeface="新細明體" pitchFamily="18" charset="-120"/>
              </a:rPr>
              <a:t>private</a:t>
            </a:r>
            <a:r>
              <a:rPr lang="en-US" altLang="zh-TW" sz="2400" b="1" dirty="0" smtClean="0">
                <a:ea typeface="新細明體" pitchFamily="18" charset="-120"/>
              </a:rPr>
              <a:t>:</a:t>
            </a:r>
            <a:endParaRPr lang="en-US" altLang="zh-TW" sz="1600" b="1" dirty="0" smtClean="0">
              <a:ea typeface="新細明體" pitchFamily="18" charset="-120"/>
            </a:endParaRPr>
          </a:p>
          <a:p>
            <a:pPr>
              <a:spcBef>
                <a:spcPts val="0"/>
              </a:spcBef>
              <a:buFontTx/>
              <a:buNone/>
            </a:pPr>
            <a:r>
              <a:rPr lang="en-US" altLang="zh-TW" sz="2400" b="1" dirty="0" smtClean="0">
                <a:ea typeface="新細明體" pitchFamily="18" charset="-120"/>
              </a:rPr>
              <a:t>	</a:t>
            </a:r>
            <a:r>
              <a:rPr lang="en-US" altLang="zh-TW" sz="2400" b="1" dirty="0" err="1" smtClean="0">
                <a:solidFill>
                  <a:srgbClr val="0000FF"/>
                </a:solidFill>
                <a:ea typeface="新細明體" pitchFamily="18" charset="-120"/>
              </a:rPr>
              <a:t>int</a:t>
            </a:r>
            <a:r>
              <a:rPr lang="en-US" altLang="zh-TW" sz="2400" b="1" dirty="0" smtClean="0">
                <a:ea typeface="新細明體" pitchFamily="18" charset="-120"/>
              </a:rPr>
              <a:t>             </a:t>
            </a:r>
            <a:r>
              <a:rPr lang="en-US" altLang="zh-TW" sz="2400" b="1" dirty="0" err="1" smtClean="0">
                <a:ea typeface="新細明體" pitchFamily="18" charset="-120"/>
              </a:rPr>
              <a:t>hrs</a:t>
            </a:r>
            <a:r>
              <a:rPr lang="en-US" altLang="zh-TW" sz="2400" b="1" dirty="0" smtClean="0">
                <a:ea typeface="新細明體" pitchFamily="18" charset="-120"/>
              </a:rPr>
              <a:t>;       </a:t>
            </a:r>
          </a:p>
          <a:p>
            <a:pPr>
              <a:spcBef>
                <a:spcPts val="0"/>
              </a:spcBef>
              <a:buFontTx/>
              <a:buNone/>
            </a:pPr>
            <a:r>
              <a:rPr lang="en-US" altLang="zh-TW" sz="2400" b="1" dirty="0" smtClean="0">
                <a:ea typeface="新細明體" pitchFamily="18" charset="-120"/>
              </a:rPr>
              <a:t>	</a:t>
            </a:r>
            <a:r>
              <a:rPr lang="en-US" altLang="zh-TW" sz="2400" b="1" dirty="0" err="1" smtClean="0">
                <a:solidFill>
                  <a:srgbClr val="0000FF"/>
                </a:solidFill>
                <a:ea typeface="新細明體" pitchFamily="18" charset="-120"/>
              </a:rPr>
              <a:t>int</a:t>
            </a:r>
            <a:r>
              <a:rPr lang="en-US" altLang="zh-TW" sz="2400" b="1" dirty="0" smtClean="0">
                <a:ea typeface="新細明體" pitchFamily="18" charset="-120"/>
              </a:rPr>
              <a:t>             </a:t>
            </a:r>
            <a:r>
              <a:rPr lang="en-US" altLang="zh-TW" sz="2400" b="1" dirty="0" err="1" smtClean="0">
                <a:ea typeface="新細明體" pitchFamily="18" charset="-120"/>
              </a:rPr>
              <a:t>mins</a:t>
            </a:r>
            <a:r>
              <a:rPr lang="en-US" altLang="zh-TW" sz="2400" b="1" dirty="0" smtClean="0">
                <a:ea typeface="新細明體" pitchFamily="18" charset="-120"/>
              </a:rPr>
              <a:t>;</a:t>
            </a:r>
          </a:p>
          <a:p>
            <a:pPr>
              <a:spcBef>
                <a:spcPts val="0"/>
              </a:spcBef>
              <a:buFontTx/>
              <a:buNone/>
            </a:pPr>
            <a:r>
              <a:rPr lang="en-US" altLang="zh-TW" sz="2400" b="1" dirty="0" smtClean="0">
                <a:ea typeface="新細明體" pitchFamily="18" charset="-120"/>
              </a:rPr>
              <a:t>	</a:t>
            </a:r>
            <a:r>
              <a:rPr lang="en-US" altLang="zh-TW" sz="2400" b="1" dirty="0" err="1" smtClean="0">
                <a:solidFill>
                  <a:srgbClr val="0000FF"/>
                </a:solidFill>
                <a:ea typeface="新細明體" pitchFamily="18" charset="-120"/>
              </a:rPr>
              <a:t>int</a:t>
            </a:r>
            <a:r>
              <a:rPr lang="en-US" altLang="zh-TW" sz="2400" b="1" dirty="0" smtClean="0">
                <a:ea typeface="新細明體" pitchFamily="18" charset="-120"/>
              </a:rPr>
              <a:t>	         </a:t>
            </a:r>
            <a:r>
              <a:rPr lang="en-US" altLang="zh-TW" sz="2400" b="1" dirty="0" err="1" smtClean="0">
                <a:ea typeface="新細明體" pitchFamily="18" charset="-120"/>
              </a:rPr>
              <a:t>secs</a:t>
            </a:r>
            <a:r>
              <a:rPr lang="en-US" altLang="zh-TW" sz="2400" b="1" dirty="0" smtClean="0">
                <a:ea typeface="新細明體" pitchFamily="18" charset="-120"/>
              </a:rPr>
              <a:t>;</a:t>
            </a:r>
          </a:p>
          <a:p>
            <a:pPr>
              <a:buFontTx/>
              <a:buNone/>
            </a:pPr>
            <a:r>
              <a:rPr lang="en-US" altLang="zh-TW" sz="2400" b="1" dirty="0" smtClean="0">
                <a:ea typeface="新細明體" pitchFamily="18" charset="-120"/>
              </a:rPr>
              <a:t>} ;</a:t>
            </a:r>
            <a:endParaRPr lang="en-US" altLang="zh-TW" sz="2400" b="1" i="1" dirty="0" smtClean="0">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Class Interface Diagram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Oval 6"/>
          <p:cNvSpPr>
            <a:spLocks noChangeArrowheads="1"/>
          </p:cNvSpPr>
          <p:nvPr/>
        </p:nvSpPr>
        <p:spPr bwMode="auto">
          <a:xfrm>
            <a:off x="2557463" y="2170113"/>
            <a:ext cx="3913187" cy="3949700"/>
          </a:xfrm>
          <a:prstGeom prst="ellipse">
            <a:avLst/>
          </a:prstGeom>
          <a:solidFill>
            <a:schemeClr val="accent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2139950" y="2674938"/>
            <a:ext cx="1825625" cy="407987"/>
          </a:xfrm>
          <a:prstGeom prst="ellipse">
            <a:avLst/>
          </a:prstGeom>
          <a:solidFill>
            <a:srgbClr val="FFFFFF"/>
          </a:solidFill>
          <a:ln w="12700">
            <a:solidFill>
              <a:schemeClr val="tx1"/>
            </a:solidFill>
            <a:round/>
            <a:headEnd/>
            <a:tailEnd/>
          </a:ln>
        </p:spPr>
        <p:txBody>
          <a:bodyPr wrap="none" anchor="ctr"/>
          <a:lstStyle/>
          <a:p>
            <a:endParaRPr lang="fr-FR"/>
          </a:p>
        </p:txBody>
      </p:sp>
      <p:sp>
        <p:nvSpPr>
          <p:cNvPr id="10" name="Oval 8"/>
          <p:cNvSpPr>
            <a:spLocks noChangeArrowheads="1"/>
          </p:cNvSpPr>
          <p:nvPr/>
        </p:nvSpPr>
        <p:spPr bwMode="auto">
          <a:xfrm>
            <a:off x="2139950" y="3856038"/>
            <a:ext cx="1825625" cy="409575"/>
          </a:xfrm>
          <a:prstGeom prst="ellipse">
            <a:avLst/>
          </a:prstGeom>
          <a:solidFill>
            <a:srgbClr val="FFFFFF"/>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139950" y="453072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2" name="Oval 10"/>
          <p:cNvSpPr>
            <a:spLocks noChangeArrowheads="1"/>
          </p:cNvSpPr>
          <p:nvPr/>
        </p:nvSpPr>
        <p:spPr bwMode="auto">
          <a:xfrm>
            <a:off x="2139950" y="5119688"/>
            <a:ext cx="1825625" cy="411162"/>
          </a:xfrm>
          <a:prstGeom prst="ellipse">
            <a:avLst/>
          </a:prstGeom>
          <a:solidFill>
            <a:srgbClr val="FFFFFF"/>
          </a:solidFill>
          <a:ln w="12700">
            <a:solidFill>
              <a:schemeClr val="tx1"/>
            </a:solidFill>
            <a:round/>
            <a:headEnd/>
            <a:tailEnd/>
          </a:ln>
        </p:spPr>
        <p:txBody>
          <a:bodyPr wrap="none" anchor="ctr"/>
          <a:lstStyle/>
          <a:p>
            <a:endParaRPr lang="fr-FR"/>
          </a:p>
        </p:txBody>
      </p:sp>
      <p:sp>
        <p:nvSpPr>
          <p:cNvPr id="13" name="Oval 11"/>
          <p:cNvSpPr>
            <a:spLocks noChangeArrowheads="1"/>
          </p:cNvSpPr>
          <p:nvPr/>
        </p:nvSpPr>
        <p:spPr bwMode="auto">
          <a:xfrm>
            <a:off x="2139950" y="326707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4" name="Rectangle 12"/>
          <p:cNvSpPr>
            <a:spLocks noChangeArrowheads="1"/>
          </p:cNvSpPr>
          <p:nvPr/>
        </p:nvSpPr>
        <p:spPr bwMode="auto">
          <a:xfrm>
            <a:off x="4395788" y="3182938"/>
            <a:ext cx="1573212" cy="2179637"/>
          </a:xfrm>
          <a:prstGeom prst="rect">
            <a:avLst/>
          </a:prstGeom>
          <a:solidFill>
            <a:srgbClr val="FFFF99"/>
          </a:solidFill>
          <a:ln w="12700">
            <a:solidFill>
              <a:schemeClr val="tx1"/>
            </a:solidFill>
            <a:miter lim="800000"/>
            <a:headEnd/>
            <a:tailEnd/>
          </a:ln>
        </p:spPr>
        <p:txBody>
          <a:bodyPr wrap="none" anchor="ctr"/>
          <a:lstStyle/>
          <a:p>
            <a:endParaRPr lang="fr-FR"/>
          </a:p>
        </p:txBody>
      </p:sp>
      <p:sp>
        <p:nvSpPr>
          <p:cNvPr id="15" name="Rectangle 13"/>
          <p:cNvSpPr>
            <a:spLocks noChangeArrowheads="1"/>
          </p:cNvSpPr>
          <p:nvPr/>
        </p:nvSpPr>
        <p:spPr bwMode="auto">
          <a:xfrm>
            <a:off x="4370388" y="3149600"/>
            <a:ext cx="1460500" cy="1892300"/>
          </a:xfrm>
          <a:prstGeom prst="rect">
            <a:avLst/>
          </a:prstGeom>
          <a:noFill/>
          <a:ln w="9525">
            <a:noFill/>
            <a:miter lim="800000"/>
            <a:headEnd/>
            <a:tailEnd/>
          </a:ln>
        </p:spPr>
        <p:txBody>
          <a:bodyPr wrap="none" lIns="92075" tIns="46038" rIns="92075" bIns="46038">
            <a:spAutoFit/>
          </a:bodyPr>
          <a:lstStyle/>
          <a:p>
            <a:pPr algn="l"/>
            <a:r>
              <a:rPr lang="en-US" altLang="zh-TW" sz="1800" b="1">
                <a:solidFill>
                  <a:schemeClr val="tx1"/>
                </a:solidFill>
                <a:latin typeface="Times New Roman" pitchFamily="18" charset="0"/>
                <a:ea typeface="新細明體" pitchFamily="18" charset="-120"/>
              </a:rPr>
              <a:t>Private data:</a:t>
            </a:r>
          </a:p>
          <a:p>
            <a:pPr algn="l"/>
            <a:endParaRPr lang="en-US" altLang="zh-TW" sz="10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hrs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mins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secs</a:t>
            </a:r>
          </a:p>
        </p:txBody>
      </p:sp>
      <p:sp>
        <p:nvSpPr>
          <p:cNvPr id="16" name="Rectangle 14"/>
          <p:cNvSpPr>
            <a:spLocks noChangeArrowheads="1"/>
          </p:cNvSpPr>
          <p:nvPr/>
        </p:nvSpPr>
        <p:spPr bwMode="auto">
          <a:xfrm>
            <a:off x="2617788" y="2703513"/>
            <a:ext cx="522287"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Set</a:t>
            </a:r>
          </a:p>
        </p:txBody>
      </p:sp>
      <p:sp>
        <p:nvSpPr>
          <p:cNvPr id="17" name="Rectangle 15"/>
          <p:cNvSpPr>
            <a:spLocks noChangeArrowheads="1"/>
          </p:cNvSpPr>
          <p:nvPr/>
        </p:nvSpPr>
        <p:spPr bwMode="auto">
          <a:xfrm>
            <a:off x="2282825" y="3292475"/>
            <a:ext cx="1311275"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Increment</a:t>
            </a:r>
          </a:p>
        </p:txBody>
      </p:sp>
      <p:sp>
        <p:nvSpPr>
          <p:cNvPr id="18" name="Rectangle 16"/>
          <p:cNvSpPr>
            <a:spLocks noChangeArrowheads="1"/>
          </p:cNvSpPr>
          <p:nvPr/>
        </p:nvSpPr>
        <p:spPr bwMode="auto">
          <a:xfrm>
            <a:off x="2533650" y="3884613"/>
            <a:ext cx="817563"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Write</a:t>
            </a:r>
          </a:p>
        </p:txBody>
      </p:sp>
      <p:sp>
        <p:nvSpPr>
          <p:cNvPr id="19" name="Rectangle 17"/>
          <p:cNvSpPr>
            <a:spLocks noChangeArrowheads="1"/>
          </p:cNvSpPr>
          <p:nvPr/>
        </p:nvSpPr>
        <p:spPr bwMode="auto">
          <a:xfrm>
            <a:off x="2366963" y="4557713"/>
            <a:ext cx="938212" cy="396875"/>
          </a:xfrm>
          <a:prstGeom prst="rect">
            <a:avLst/>
          </a:prstGeom>
          <a:noFill/>
          <a:ln w="9525">
            <a:noFill/>
            <a:miter lim="800000"/>
            <a:headEnd/>
            <a:tailEnd/>
          </a:ln>
        </p:spPr>
        <p:txBody>
          <a:bodyPr wrap="none" lIns="92075" tIns="46038" rIns="92075" bIns="46038">
            <a:spAutoFit/>
          </a:bodyPr>
          <a:lstStyle/>
          <a:p>
            <a:pPr algn="l"/>
            <a:r>
              <a:rPr lang="zh-TW" altLang="en-US" sz="2000" b="1">
                <a:solidFill>
                  <a:schemeClr val="tx1"/>
                </a:solidFill>
                <a:latin typeface="Times New Roman" pitchFamily="18" charset="0"/>
                <a:ea typeface="新細明體" pitchFamily="18" charset="-120"/>
              </a:rPr>
              <a:t>   </a:t>
            </a:r>
            <a:r>
              <a:rPr lang="en-US" altLang="zh-TW" sz="2000" b="1">
                <a:solidFill>
                  <a:schemeClr val="tx1"/>
                </a:solidFill>
                <a:latin typeface="Times New Roman" pitchFamily="18" charset="0"/>
                <a:ea typeface="新細明體" pitchFamily="18" charset="-120"/>
              </a:rPr>
              <a:t>Time</a:t>
            </a:r>
          </a:p>
        </p:txBody>
      </p:sp>
      <p:sp>
        <p:nvSpPr>
          <p:cNvPr id="20" name="Rectangle 18"/>
          <p:cNvSpPr>
            <a:spLocks noChangeArrowheads="1"/>
          </p:cNvSpPr>
          <p:nvPr/>
        </p:nvSpPr>
        <p:spPr bwMode="auto">
          <a:xfrm>
            <a:off x="2617788" y="5146675"/>
            <a:ext cx="747712"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Time</a:t>
            </a:r>
          </a:p>
        </p:txBody>
      </p:sp>
      <p:sp>
        <p:nvSpPr>
          <p:cNvPr id="21" name="Rectangle 19"/>
          <p:cNvSpPr>
            <a:spLocks noChangeArrowheads="1"/>
          </p:cNvSpPr>
          <p:nvPr/>
        </p:nvSpPr>
        <p:spPr bwMode="auto">
          <a:xfrm>
            <a:off x="5064125" y="360362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2" name="Rectangle 20"/>
          <p:cNvSpPr>
            <a:spLocks noChangeArrowheads="1"/>
          </p:cNvSpPr>
          <p:nvPr/>
        </p:nvSpPr>
        <p:spPr bwMode="auto">
          <a:xfrm>
            <a:off x="5064125" y="419417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3" name="Rectangle 21"/>
          <p:cNvSpPr>
            <a:spLocks noChangeArrowheads="1"/>
          </p:cNvSpPr>
          <p:nvPr/>
        </p:nvSpPr>
        <p:spPr bwMode="auto">
          <a:xfrm>
            <a:off x="5064125" y="4783138"/>
            <a:ext cx="738188" cy="411162"/>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4" name="Rectangle 22"/>
          <p:cNvSpPr>
            <a:spLocks noChangeArrowheads="1"/>
          </p:cNvSpPr>
          <p:nvPr/>
        </p:nvSpPr>
        <p:spPr bwMode="auto">
          <a:xfrm>
            <a:off x="3184525" y="1524000"/>
            <a:ext cx="2179638" cy="579438"/>
          </a:xfrm>
          <a:prstGeom prst="rect">
            <a:avLst/>
          </a:prstGeom>
          <a:noFill/>
          <a:ln w="9525">
            <a:noFill/>
            <a:miter lim="800000"/>
            <a:headEnd/>
            <a:tailEnd/>
          </a:ln>
        </p:spPr>
        <p:txBody>
          <a:bodyPr wrap="none" lIns="92075" tIns="46038" rIns="92075" bIns="46038">
            <a:spAutoFit/>
          </a:bodyPr>
          <a:lstStyle/>
          <a:p>
            <a:pPr algn="l"/>
            <a:r>
              <a:rPr lang="en-US" altLang="zh-TW" sz="3200" b="1">
                <a:solidFill>
                  <a:schemeClr val="tx1"/>
                </a:solidFill>
                <a:latin typeface="Courier New" pitchFamily="49" charset="0"/>
                <a:ea typeface="新細明體" pitchFamily="18" charset="-120"/>
              </a:rPr>
              <a:t>Time</a:t>
            </a:r>
            <a:r>
              <a:rPr lang="en-US" altLang="zh-TW" sz="3200" b="1">
                <a:solidFill>
                  <a:schemeClr val="tx1"/>
                </a:solidFill>
                <a:latin typeface="Arial Rounded MT Bold" pitchFamily="34" charset="0"/>
                <a:ea typeface="新細明體" pitchFamily="18" charset="-120"/>
              </a:rPr>
              <a:t>  </a:t>
            </a:r>
            <a:r>
              <a:rPr lang="en-US" altLang="zh-TW" sz="3200" b="1">
                <a:solidFill>
                  <a:schemeClr val="tx1"/>
                </a:solidFill>
                <a:latin typeface="Times New Roman" pitchFamily="18" charset="0"/>
                <a:ea typeface="新細明體" pitchFamily="18" charset="-120"/>
              </a:rPr>
              <a:t>class</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Declaration of an Object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smtClean="0">
                <a:latin typeface="Times New Roman" pitchFamily="18" charset="0"/>
                <a:ea typeface="新細明體" pitchFamily="18" charset="-120"/>
              </a:rPr>
              <a:t>};</a:t>
            </a:r>
            <a:endParaRPr lang="en-US" altLang="zh-TW" sz="2800">
              <a:latin typeface="Times New Roman" pitchFamily="18" charset="0"/>
              <a:ea typeface="新細明體" pitchFamily="18" charset="-120"/>
            </a:endParaRPr>
          </a:p>
        </p:txBody>
      </p:sp>
      <p:sp>
        <p:nvSpPr>
          <p:cNvPr id="9" name="Rectangle 4"/>
          <p:cNvSpPr>
            <a:spLocks noChangeArrowheads="1"/>
          </p:cNvSpPr>
          <p:nvPr/>
        </p:nvSpPr>
        <p:spPr bwMode="auto">
          <a:xfrm>
            <a:off x="4648200" y="2057400"/>
            <a:ext cx="3886200" cy="22860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en-US" altLang="zh-TW" sz="2400">
                <a:latin typeface="Times New Roman" pitchFamily="18" charset="0"/>
                <a:ea typeface="新細明體" pitchFamily="18" charset="-120"/>
              </a:rPr>
              <a:t>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Rectangle r1;</a:t>
            </a:r>
          </a:p>
          <a:p>
            <a:pPr marL="342900" indent="-342900">
              <a:lnSpc>
                <a:spcPct val="80000"/>
              </a:lnSpc>
              <a:spcBef>
                <a:spcPct val="20000"/>
              </a:spcBef>
            </a:pPr>
            <a:r>
              <a:rPr lang="en-US" altLang="zh-TW" sz="1200">
                <a:latin typeface="Times New Roman" pitchFamily="18" charset="0"/>
                <a:ea typeface="新細明體" pitchFamily="18" charset="-120"/>
              </a:rPr>
              <a:t>	</a:t>
            </a:r>
          </a:p>
          <a:p>
            <a:pPr marL="342900" indent="-342900">
              <a:lnSpc>
                <a:spcPct val="80000"/>
              </a:lnSpc>
              <a:spcBef>
                <a:spcPct val="20000"/>
              </a:spcBef>
            </a:pPr>
            <a:r>
              <a:rPr lang="en-US" altLang="zh-TW" sz="2400">
                <a:latin typeface="Times New Roman" pitchFamily="18" charset="0"/>
                <a:ea typeface="新細明體" pitchFamily="18" charset="-120"/>
              </a:rPr>
              <a:t>     r1.set(5, 8); </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639138" cy="461665"/>
          </a:xfrm>
          <a:prstGeom prst="rect">
            <a:avLst/>
          </a:prstGeom>
          <a:noFill/>
          <a:ln w="9525">
            <a:noFill/>
            <a:miter lim="800000"/>
            <a:headEnd/>
            <a:tailEnd/>
          </a:ln>
          <a:effectLst/>
        </p:spPr>
        <p:txBody>
          <a:bodyPr wrap="none">
            <a:spAutoFit/>
          </a:bodyPr>
          <a:lstStyle/>
          <a:p>
            <a:r>
              <a:rPr lang="en-US" altLang="zh-TW" sz="2400" b="1">
                <a:ea typeface="新細明體" pitchFamily="18" charset="-120"/>
              </a:rPr>
              <a:t>r1 is statically allocated</a:t>
            </a:r>
          </a:p>
        </p:txBody>
      </p:sp>
      <p:sp>
        <p:nvSpPr>
          <p:cNvPr id="11" name="Rectangle 6"/>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2" name="Text Box 7"/>
          <p:cNvSpPr txBox="1">
            <a:spLocks noChangeArrowheads="1"/>
          </p:cNvSpPr>
          <p:nvPr/>
        </p:nvSpPr>
        <p:spPr bwMode="auto">
          <a:xfrm>
            <a:off x="5334000" y="4876800"/>
            <a:ext cx="4000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3" name="AutoShape 8"/>
          <p:cNvSpPr>
            <a:spLocks noChangeArrowheads="1"/>
          </p:cNvSpPr>
          <p:nvPr/>
        </p:nvSpPr>
        <p:spPr bwMode="auto">
          <a:xfrm>
            <a:off x="4724400" y="30480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4" name="Group 11"/>
          <p:cNvGrpSpPr>
            <a:grpSpLocks/>
          </p:cNvGrpSpPr>
          <p:nvPr/>
        </p:nvGrpSpPr>
        <p:grpSpPr bwMode="auto">
          <a:xfrm>
            <a:off x="4724400" y="2971800"/>
            <a:ext cx="381000" cy="838200"/>
            <a:chOff x="2928" y="1776"/>
            <a:chExt cx="240" cy="528"/>
          </a:xfrm>
        </p:grpSpPr>
        <p:sp>
          <p:nvSpPr>
            <p:cNvPr id="15" name="AutoShape 9"/>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6" name="Rectangle 10"/>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17" name="Rectangle 12"/>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Declaration of an Object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smtClean="0">
                <a:latin typeface="Times New Roman" pitchFamily="18" charset="0"/>
                <a:ea typeface="新細明體" pitchFamily="18" charset="-120"/>
              </a:rPr>
              <a:t>};</a:t>
            </a:r>
            <a:endParaRPr lang="en-US" altLang="zh-TW" sz="2800">
              <a:latin typeface="Times New Roman" pitchFamily="18" charset="0"/>
              <a:ea typeface="新細明體" pitchFamily="18" charset="-120"/>
            </a:endParaRPr>
          </a:p>
        </p:txBody>
      </p:sp>
      <p:sp>
        <p:nvSpPr>
          <p:cNvPr id="9" name="Rectangle 4"/>
          <p:cNvSpPr>
            <a:spLocks noChangeArrowheads="1"/>
          </p:cNvSpPr>
          <p:nvPr/>
        </p:nvSpPr>
        <p:spPr bwMode="auto">
          <a:xfrm>
            <a:off x="4648200" y="2057400"/>
            <a:ext cx="3886200" cy="2895600"/>
          </a:xfrm>
          <a:prstGeom prst="rect">
            <a:avLst/>
          </a:prstGeom>
          <a:solidFill>
            <a:srgbClr val="FFE5E5"/>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zh-TW" altLang="en-US" sz="2000">
                <a:latin typeface="Times New Roman" pitchFamily="18" charset="0"/>
                <a:ea typeface="新細明體" pitchFamily="18" charset="-120"/>
              </a:rPr>
              <a:t>	</a:t>
            </a:r>
            <a:r>
              <a:rPr lang="en-US" altLang="zh-TW" sz="2000">
                <a:latin typeface="Times New Roman" pitchFamily="18" charset="0"/>
                <a:ea typeface="新細明體" pitchFamily="18" charset="-120"/>
              </a:rPr>
              <a:t>main()</a:t>
            </a:r>
          </a:p>
          <a:p>
            <a:pPr marL="342900" indent="-342900">
              <a:lnSpc>
                <a:spcPct val="80000"/>
              </a:lnSpc>
              <a:spcBef>
                <a:spcPct val="20000"/>
              </a:spcBef>
            </a:pPr>
            <a:r>
              <a:rPr lang="en-US" altLang="zh-TW" sz="2000">
                <a:latin typeface="Times New Roman" pitchFamily="18" charset="0"/>
                <a:ea typeface="新細明體" pitchFamily="18" charset="-120"/>
              </a:rPr>
              <a:t>	{</a:t>
            </a:r>
          </a:p>
          <a:p>
            <a:pPr marL="342900" indent="-342900">
              <a:lnSpc>
                <a:spcPct val="80000"/>
              </a:lnSpc>
              <a:spcBef>
                <a:spcPct val="20000"/>
              </a:spcBef>
            </a:pPr>
            <a:r>
              <a:rPr lang="en-US" altLang="zh-TW" sz="2000">
                <a:latin typeface="Times New Roman" pitchFamily="18" charset="0"/>
                <a:ea typeface="新細明體" pitchFamily="18" charset="-120"/>
              </a:rPr>
              <a:t>	     Rectangle r1;</a:t>
            </a:r>
          </a:p>
          <a:p>
            <a:pPr marL="342900" indent="-342900">
              <a:lnSpc>
                <a:spcPct val="80000"/>
              </a:lnSpc>
              <a:spcBef>
                <a:spcPct val="20000"/>
              </a:spcBef>
            </a:pPr>
            <a:r>
              <a:rPr lang="en-US" altLang="zh-TW" sz="2000">
                <a:latin typeface="Times New Roman" pitchFamily="18" charset="0"/>
                <a:ea typeface="新細明體" pitchFamily="18" charset="-120"/>
              </a:rPr>
              <a:t>          r1.set(5, 8);</a:t>
            </a:r>
            <a:r>
              <a:rPr lang="en-US" altLang="zh-TW" sz="2400">
                <a:latin typeface="Times New Roman" pitchFamily="18" charset="0"/>
                <a:ea typeface="新細明體" pitchFamily="18" charset="-120"/>
              </a:rPr>
              <a:t> </a:t>
            </a:r>
          </a:p>
          <a:p>
            <a:pPr marL="342900" indent="-342900">
              <a:lnSpc>
                <a:spcPct val="80000"/>
              </a:lnSpc>
              <a:spcBef>
                <a:spcPct val="20000"/>
              </a:spcBef>
            </a:pPr>
            <a:endParaRPr lang="en-US" altLang="zh-TW" sz="1000">
              <a:latin typeface="Times New Roman" pitchFamily="18" charset="0"/>
              <a:ea typeface="新細明體" pitchFamily="18" charset="-120"/>
            </a:endParaRP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b="1">
                <a:solidFill>
                  <a:schemeClr val="accent2"/>
                </a:solidFill>
                <a:latin typeface="Times New Roman" pitchFamily="18" charset="0"/>
                <a:ea typeface="新細明體" pitchFamily="18" charset="-120"/>
              </a:rPr>
              <a:t>Rectangle *r2;</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 = &amp;r1;</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r2-&gt;set(8,10);</a:t>
            </a:r>
          </a:p>
          <a:p>
            <a:pPr marL="342900" indent="-342900">
              <a:lnSpc>
                <a:spcPct val="80000"/>
              </a:lnSpc>
              <a:spcBef>
                <a:spcPct val="20000"/>
              </a:spcBef>
            </a:pPr>
            <a:r>
              <a:rPr lang="en-US" altLang="zh-TW" sz="2000">
                <a:latin typeface="Times New Roman" pitchFamily="18" charset="0"/>
                <a:ea typeface="新細明體" pitchFamily="18" charset="-120"/>
              </a:rPr>
              <a:t>	}</a:t>
            </a:r>
          </a:p>
        </p:txBody>
      </p:sp>
      <p:sp>
        <p:nvSpPr>
          <p:cNvPr id="10" name="Text Box 5"/>
          <p:cNvSpPr txBox="1">
            <a:spLocks noChangeArrowheads="1"/>
          </p:cNvSpPr>
          <p:nvPr/>
        </p:nvSpPr>
        <p:spPr bwMode="auto">
          <a:xfrm>
            <a:off x="4724400" y="1447800"/>
            <a:ext cx="40449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r2 is a pointer to a Rectangle object</a:t>
            </a:r>
          </a:p>
        </p:txBody>
      </p:sp>
      <p:sp>
        <p:nvSpPr>
          <p:cNvPr id="11" name="AutoShape 8"/>
          <p:cNvSpPr>
            <a:spLocks noChangeArrowheads="1"/>
          </p:cNvSpPr>
          <p:nvPr/>
        </p:nvSpPr>
        <p:spPr bwMode="auto">
          <a:xfrm>
            <a:off x="4800600" y="3200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9"/>
          <p:cNvGrpSpPr>
            <a:grpSpLocks/>
          </p:cNvGrpSpPr>
          <p:nvPr/>
        </p:nvGrpSpPr>
        <p:grpSpPr bwMode="auto">
          <a:xfrm>
            <a:off x="4724400" y="3124200"/>
            <a:ext cx="381000" cy="838200"/>
            <a:chOff x="2928" y="1776"/>
            <a:chExt cx="240" cy="528"/>
          </a:xfrm>
        </p:grpSpPr>
        <p:sp>
          <p:nvSpPr>
            <p:cNvPr id="13" name="AutoShape 10"/>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4" name="Rectangle 11"/>
            <p:cNvSpPr>
              <a:spLocks noChangeArrowheads="1"/>
            </p:cNvSpPr>
            <p:nvPr/>
          </p:nvSpPr>
          <p:spPr bwMode="auto">
            <a:xfrm>
              <a:off x="2928" y="1776"/>
              <a:ext cx="240" cy="240"/>
            </a:xfrm>
            <a:prstGeom prst="rect">
              <a:avLst/>
            </a:prstGeom>
            <a:solidFill>
              <a:srgbClr val="FFE5E5"/>
            </a:solidFill>
            <a:ln w="9525">
              <a:noFill/>
              <a:miter lim="800000"/>
              <a:headEnd/>
              <a:tailEnd/>
            </a:ln>
            <a:effectLst/>
          </p:spPr>
          <p:txBody>
            <a:bodyPr wrap="none" anchor="ctr"/>
            <a:lstStyle/>
            <a:p>
              <a:pPr algn="ctr"/>
              <a:endParaRPr lang="zh-TW" altLang="en-US">
                <a:solidFill>
                  <a:srgbClr val="FFE5E5"/>
                </a:solidFill>
                <a:ea typeface="新細明體" pitchFamily="18" charset="-120"/>
              </a:endParaRPr>
            </a:p>
          </p:txBody>
        </p:sp>
      </p:grpSp>
      <p:grpSp>
        <p:nvGrpSpPr>
          <p:cNvPr id="15" name="Group 14"/>
          <p:cNvGrpSpPr>
            <a:grpSpLocks/>
          </p:cNvGrpSpPr>
          <p:nvPr/>
        </p:nvGrpSpPr>
        <p:grpSpPr bwMode="auto">
          <a:xfrm>
            <a:off x="4572000" y="5218113"/>
            <a:ext cx="2057400" cy="1106487"/>
            <a:chOff x="3072" y="3191"/>
            <a:chExt cx="1296" cy="697"/>
          </a:xfrm>
        </p:grpSpPr>
        <p:sp>
          <p:nvSpPr>
            <p:cNvPr id="16" name="Rectangle 6"/>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7" name="Text Box 7"/>
            <p:cNvSpPr txBox="1">
              <a:spLocks noChangeArrowheads="1"/>
            </p:cNvSpPr>
            <p:nvPr/>
          </p:nvSpPr>
          <p:spPr bwMode="auto">
            <a:xfrm>
              <a:off x="3072" y="3312"/>
              <a:ext cx="252" cy="231"/>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8" name="Rectangle 12"/>
            <p:cNvSpPr>
              <a:spLocks noChangeArrowheads="1"/>
            </p:cNvSpPr>
            <p:nvPr/>
          </p:nvSpPr>
          <p:spPr bwMode="auto">
            <a:xfrm>
              <a:off x="3408" y="3408"/>
              <a:ext cx="960"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
          <p:nvSpPr>
            <p:cNvPr id="19" name="Text Box 13"/>
            <p:cNvSpPr txBox="1">
              <a:spLocks noChangeArrowheads="1"/>
            </p:cNvSpPr>
            <p:nvPr/>
          </p:nvSpPr>
          <p:spPr bwMode="auto">
            <a:xfrm>
              <a:off x="3350" y="3191"/>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5000</a:t>
              </a:r>
            </a:p>
          </p:txBody>
        </p:sp>
      </p:grpSp>
      <p:sp>
        <p:nvSpPr>
          <p:cNvPr id="20" name="Rectangle 15"/>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21" name="Text Box 16"/>
          <p:cNvSpPr txBox="1">
            <a:spLocks noChangeArrowheads="1"/>
          </p:cNvSpPr>
          <p:nvPr/>
        </p:nvSpPr>
        <p:spPr bwMode="auto">
          <a:xfrm>
            <a:off x="7239000" y="5314890"/>
            <a:ext cx="68580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r2</a:t>
            </a:r>
          </a:p>
        </p:txBody>
      </p:sp>
      <p:sp>
        <p:nvSpPr>
          <p:cNvPr id="22" name="Text Box 18"/>
          <p:cNvSpPr txBox="1">
            <a:spLocks noChangeArrowheads="1"/>
          </p:cNvSpPr>
          <p:nvPr/>
        </p:nvSpPr>
        <p:spPr bwMode="auto">
          <a:xfrm>
            <a:off x="7375525" y="5562600"/>
            <a:ext cx="6921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nvGrpSpPr>
          <p:cNvPr id="23" name="Group 22"/>
          <p:cNvGrpSpPr>
            <a:grpSpLocks/>
          </p:cNvGrpSpPr>
          <p:nvPr/>
        </p:nvGrpSpPr>
        <p:grpSpPr bwMode="auto">
          <a:xfrm>
            <a:off x="4724400" y="3581400"/>
            <a:ext cx="381000" cy="685800"/>
            <a:chOff x="2976" y="2304"/>
            <a:chExt cx="240" cy="432"/>
          </a:xfrm>
        </p:grpSpPr>
        <p:sp>
          <p:nvSpPr>
            <p:cNvPr id="24" name="AutoShape 20"/>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5" name="Rectangle 21"/>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26" name="Rectangle 23"/>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5000</a:t>
            </a:r>
          </a:p>
        </p:txBody>
      </p:sp>
      <p:sp>
        <p:nvSpPr>
          <p:cNvPr id="27" name="Line 24"/>
          <p:cNvSpPr>
            <a:spLocks noChangeShapeType="1"/>
          </p:cNvSpPr>
          <p:nvPr/>
        </p:nvSpPr>
        <p:spPr bwMode="auto">
          <a:xfrm flipH="1">
            <a:off x="6629400" y="5695890"/>
            <a:ext cx="609600" cy="152400"/>
          </a:xfrm>
          <a:prstGeom prst="line">
            <a:avLst/>
          </a:prstGeom>
          <a:noFill/>
          <a:ln w="38100">
            <a:solidFill>
              <a:schemeClr val="tx1"/>
            </a:solidFill>
            <a:round/>
            <a:headEnd/>
            <a:tailEnd type="triangle" w="med" len="med"/>
          </a:ln>
          <a:effectLst/>
        </p:spPr>
        <p:txBody>
          <a:bodyPr/>
          <a:lstStyle/>
          <a:p>
            <a:endParaRPr lang="en-US"/>
          </a:p>
        </p:txBody>
      </p:sp>
      <p:grpSp>
        <p:nvGrpSpPr>
          <p:cNvPr id="28" name="Group 25"/>
          <p:cNvGrpSpPr>
            <a:grpSpLocks/>
          </p:cNvGrpSpPr>
          <p:nvPr/>
        </p:nvGrpSpPr>
        <p:grpSpPr bwMode="auto">
          <a:xfrm>
            <a:off x="4724400" y="3886200"/>
            <a:ext cx="381000" cy="685800"/>
            <a:chOff x="2976" y="2304"/>
            <a:chExt cx="240" cy="432"/>
          </a:xfrm>
        </p:grpSpPr>
        <p:sp>
          <p:nvSpPr>
            <p:cNvPr id="29"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30" name="Rectangle 27"/>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31" name="Rectangle 28"/>
          <p:cNvSpPr>
            <a:spLocks noChangeArrowheads="1"/>
          </p:cNvSpPr>
          <p:nvPr/>
        </p:nvSpPr>
        <p:spPr bwMode="auto">
          <a:xfrm>
            <a:off x="5105400" y="5562600"/>
            <a:ext cx="15240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8</a:t>
            </a:r>
          </a:p>
          <a:p>
            <a:r>
              <a:rPr lang="en-US" altLang="zh-TW" b="1">
                <a:ea typeface="新細明體" pitchFamily="18" charset="-120"/>
              </a:rPr>
              <a:t>length = 10</a:t>
            </a:r>
          </a:p>
        </p:txBody>
      </p:sp>
      <p:sp>
        <p:nvSpPr>
          <p:cNvPr id="32" name="Text Box 30"/>
          <p:cNvSpPr txBox="1">
            <a:spLocks noChangeArrowheads="1"/>
          </p:cNvSpPr>
          <p:nvPr/>
        </p:nvSpPr>
        <p:spPr bwMode="auto">
          <a:xfrm>
            <a:off x="7086600" y="3124200"/>
            <a:ext cx="16319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//dot notation</a:t>
            </a:r>
          </a:p>
        </p:txBody>
      </p:sp>
      <p:sp>
        <p:nvSpPr>
          <p:cNvPr id="33" name="Text Box 31"/>
          <p:cNvSpPr txBox="1">
            <a:spLocks noChangeArrowheads="1"/>
          </p:cNvSpPr>
          <p:nvPr/>
        </p:nvSpPr>
        <p:spPr bwMode="auto">
          <a:xfrm>
            <a:off x="7086600" y="4343400"/>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22" presetClass="entr" presetSubtype="2"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500" fill="hold"/>
                                        <p:tgtEl>
                                          <p:spTgt spid="32"/>
                                        </p:tgtEl>
                                        <p:attrNameLst>
                                          <p:attrName>ppt_x</p:attrName>
                                        </p:attrNameLst>
                                      </p:cBhvr>
                                      <p:tavLst>
                                        <p:tav tm="0">
                                          <p:val>
                                            <p:strVal val="#ppt_x-.2"/>
                                          </p:val>
                                        </p:tav>
                                        <p:tav tm="100000">
                                          <p:val>
                                            <p:strVal val="#ppt_x"/>
                                          </p:val>
                                        </p:tav>
                                      </p:tavLst>
                                    </p:anim>
                                    <p:anim calcmode="lin" valueType="num">
                                      <p:cBhvr>
                                        <p:cTn id="51" dur="5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52" dur="500"/>
                                        <p:tgtEl>
                                          <p:spTgt spid="32"/>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ppt_x</p:attrName>
                                        </p:attrNameLst>
                                      </p:cBhvr>
                                      <p:tavLst>
                                        <p:tav tm="0">
                                          <p:val>
                                            <p:strVal val="#ppt_x-.2"/>
                                          </p:val>
                                        </p:tav>
                                        <p:tav tm="100000">
                                          <p:val>
                                            <p:strVal val="#ppt_x"/>
                                          </p:val>
                                        </p:tav>
                                      </p:tavLst>
                                    </p:anim>
                                    <p:anim calcmode="lin" valueType="num">
                                      <p:cBhvr>
                                        <p:cTn id="56"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0" grpId="0" animBg="1"/>
      <p:bldP spid="21" grpId="0"/>
      <p:bldP spid="22" grpId="0"/>
      <p:bldP spid="26" grpId="0" animBg="1"/>
      <p:bldP spid="27" grpId="0" animBg="1"/>
      <p:bldP spid="31" grpId="0" animBg="1" autoUpdateAnimBg="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Declaration of an Object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smtClean="0">
                <a:latin typeface="Times New Roman" pitchFamily="18" charset="0"/>
                <a:ea typeface="新細明體" pitchFamily="18" charset="-120"/>
              </a:rPr>
              <a:t>};</a:t>
            </a:r>
            <a:endParaRPr lang="en-US" altLang="zh-TW" sz="2800">
              <a:latin typeface="Times New Roman" pitchFamily="18" charset="0"/>
              <a:ea typeface="新細明體" pitchFamily="18" charset="-120"/>
            </a:endParaRPr>
          </a:p>
        </p:txBody>
      </p:sp>
      <p:sp>
        <p:nvSpPr>
          <p:cNvPr id="9" name="Rectangle 4"/>
          <p:cNvSpPr>
            <a:spLocks noChangeArrowheads="1"/>
          </p:cNvSpPr>
          <p:nvPr/>
        </p:nvSpPr>
        <p:spPr bwMode="auto">
          <a:xfrm>
            <a:off x="4648200" y="1981200"/>
            <a:ext cx="4267200" cy="32004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r>
              <a:rPr lang="en-US" altLang="zh-TW" sz="2400">
                <a:latin typeface="Times New Roman" pitchFamily="18" charset="0"/>
                <a:ea typeface="新細明體" pitchFamily="18" charset="-120"/>
              </a:rPr>
              <a:t>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Rectangle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new Rectangle();</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r3-&gt;set(80,100);</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delete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NULL;</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72745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r3 is dynamically allocated</a:t>
            </a:r>
          </a:p>
        </p:txBody>
      </p:sp>
      <p:sp>
        <p:nvSpPr>
          <p:cNvPr id="11" name="AutoShape 6"/>
          <p:cNvSpPr>
            <a:spLocks noChangeArrowheads="1"/>
          </p:cNvSpPr>
          <p:nvPr/>
        </p:nvSpPr>
        <p:spPr bwMode="auto">
          <a:xfrm>
            <a:off x="4800600" y="2819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23"/>
          <p:cNvGrpSpPr>
            <a:grpSpLocks/>
          </p:cNvGrpSpPr>
          <p:nvPr/>
        </p:nvGrpSpPr>
        <p:grpSpPr bwMode="auto">
          <a:xfrm>
            <a:off x="4724400" y="5334000"/>
            <a:ext cx="1676400" cy="990600"/>
            <a:chOff x="2976" y="3216"/>
            <a:chExt cx="1056" cy="624"/>
          </a:xfrm>
        </p:grpSpPr>
        <p:sp>
          <p:nvSpPr>
            <p:cNvPr id="13" name="Rectangle 15"/>
            <p:cNvSpPr>
              <a:spLocks noChangeArrowheads="1"/>
            </p:cNvSpPr>
            <p:nvPr/>
          </p:nvSpPr>
          <p:spPr bwMode="auto">
            <a:xfrm>
              <a:off x="3264" y="3552"/>
              <a:ext cx="768" cy="288"/>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14" name="Text Box 16"/>
            <p:cNvSpPr txBox="1">
              <a:spLocks noChangeArrowheads="1"/>
            </p:cNvSpPr>
            <p:nvPr/>
          </p:nvSpPr>
          <p:spPr bwMode="auto">
            <a:xfrm>
              <a:off x="2976" y="3216"/>
              <a:ext cx="384" cy="252"/>
            </a:xfrm>
            <a:prstGeom prst="rect">
              <a:avLst/>
            </a:prstGeom>
            <a:noFill/>
            <a:ln w="9525">
              <a:noFill/>
              <a:miter lim="800000"/>
              <a:headEnd/>
              <a:tailEnd/>
            </a:ln>
            <a:effectLst/>
          </p:spPr>
          <p:txBody>
            <a:bodyPr wrap="square">
              <a:spAutoFit/>
            </a:bodyPr>
            <a:lstStyle/>
            <a:p>
              <a:r>
                <a:rPr lang="en-US" altLang="zh-TW" b="1">
                  <a:ea typeface="新細明體" pitchFamily="18" charset="-120"/>
                </a:rPr>
                <a:t>r3</a:t>
              </a:r>
            </a:p>
          </p:txBody>
        </p:sp>
        <p:sp>
          <p:nvSpPr>
            <p:cNvPr id="15" name="Text Box 17"/>
            <p:cNvSpPr txBox="1">
              <a:spLocks noChangeArrowheads="1"/>
            </p:cNvSpPr>
            <p:nvPr/>
          </p:nvSpPr>
          <p:spPr bwMode="auto">
            <a:xfrm>
              <a:off x="3206" y="3312"/>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grpSp>
        <p:nvGrpSpPr>
          <p:cNvPr id="16" name="Group 18"/>
          <p:cNvGrpSpPr>
            <a:grpSpLocks/>
          </p:cNvGrpSpPr>
          <p:nvPr/>
        </p:nvGrpSpPr>
        <p:grpSpPr bwMode="auto">
          <a:xfrm>
            <a:off x="4724400" y="2667000"/>
            <a:ext cx="381000" cy="685800"/>
            <a:chOff x="2976" y="2304"/>
            <a:chExt cx="240" cy="432"/>
          </a:xfrm>
        </p:grpSpPr>
        <p:sp>
          <p:nvSpPr>
            <p:cNvPr id="17"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8" name="Rectangle 20"/>
            <p:cNvSpPr>
              <a:spLocks noChangeArrowheads="1"/>
            </p:cNvSpPr>
            <p:nvPr/>
          </p:nvSpPr>
          <p:spPr bwMode="auto">
            <a:xfrm>
              <a:off x="2976" y="2304"/>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19" name="Group 7"/>
          <p:cNvGrpSpPr>
            <a:grpSpLocks/>
          </p:cNvGrpSpPr>
          <p:nvPr/>
        </p:nvGrpSpPr>
        <p:grpSpPr bwMode="auto">
          <a:xfrm>
            <a:off x="4724400" y="2971800"/>
            <a:ext cx="381000" cy="838200"/>
            <a:chOff x="2928" y="1776"/>
            <a:chExt cx="240" cy="528"/>
          </a:xfrm>
        </p:grpSpPr>
        <p:sp>
          <p:nvSpPr>
            <p:cNvPr id="20"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1" name="Rectangle 9"/>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22" name="Group 30"/>
          <p:cNvGrpSpPr>
            <a:grpSpLocks/>
          </p:cNvGrpSpPr>
          <p:nvPr/>
        </p:nvGrpSpPr>
        <p:grpSpPr bwMode="auto">
          <a:xfrm>
            <a:off x="4724400" y="3505200"/>
            <a:ext cx="381000" cy="838200"/>
            <a:chOff x="2928" y="1776"/>
            <a:chExt cx="240" cy="528"/>
          </a:xfrm>
        </p:grpSpPr>
        <p:sp>
          <p:nvSpPr>
            <p:cNvPr id="23"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4" name="Rectangle 32"/>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5" name="Rectangle 36"/>
          <p:cNvSpPr>
            <a:spLocks noChangeArrowheads="1"/>
          </p:cNvSpPr>
          <p:nvPr/>
        </p:nvSpPr>
        <p:spPr bwMode="auto">
          <a:xfrm>
            <a:off x="5181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NULL</a:t>
            </a:r>
          </a:p>
        </p:txBody>
      </p:sp>
      <p:grpSp>
        <p:nvGrpSpPr>
          <p:cNvPr id="26" name="Group 40"/>
          <p:cNvGrpSpPr>
            <a:grpSpLocks/>
          </p:cNvGrpSpPr>
          <p:nvPr/>
        </p:nvGrpSpPr>
        <p:grpSpPr bwMode="auto">
          <a:xfrm>
            <a:off x="4724400" y="4038600"/>
            <a:ext cx="381000" cy="609600"/>
            <a:chOff x="4944" y="2976"/>
            <a:chExt cx="240" cy="384"/>
          </a:xfrm>
        </p:grpSpPr>
        <p:sp>
          <p:nvSpPr>
            <p:cNvPr id="27" name="AutoShape 38"/>
            <p:cNvSpPr>
              <a:spLocks noChangeArrowheads="1"/>
            </p:cNvSpPr>
            <p:nvPr/>
          </p:nvSpPr>
          <p:spPr bwMode="auto">
            <a:xfrm>
              <a:off x="4992" y="3216"/>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8" name="Rectangle 39"/>
            <p:cNvSpPr>
              <a:spLocks noChangeArrowheads="1"/>
            </p:cNvSpPr>
            <p:nvPr/>
          </p:nvSpPr>
          <p:spPr bwMode="auto">
            <a:xfrm>
              <a:off x="4944" y="29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9" name="Text Box 41"/>
          <p:cNvSpPr txBox="1">
            <a:spLocks noChangeArrowheads="1"/>
          </p:cNvSpPr>
          <p:nvPr/>
        </p:nvSpPr>
        <p:spPr bwMode="auto">
          <a:xfrm>
            <a:off x="6934200" y="3595687"/>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1000" fill="hold"/>
                                        <p:tgtEl>
                                          <p:spTgt spid="29"/>
                                        </p:tgtEl>
                                        <p:attrNameLst>
                                          <p:attrName>ppt_x</p:attrName>
                                        </p:attrNameLst>
                                      </p:cBhvr>
                                      <p:tavLst>
                                        <p:tav tm="0">
                                          <p:val>
                                            <p:strVal val="#ppt_x-.2"/>
                                          </p:val>
                                        </p:tav>
                                        <p:tav tm="100000">
                                          <p:val>
                                            <p:strVal val="#ppt_x"/>
                                          </p:val>
                                        </p:tav>
                                      </p:tavLst>
                                    </p:anim>
                                    <p:anim calcmode="lin" valueType="num">
                                      <p:cBhvr>
                                        <p:cTn id="29"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5" grpId="0" animBg="1"/>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sz="3000" smtClean="0">
                <a:latin typeface="Arial" pitchFamily="34" charset="0"/>
                <a:cs typeface="Arial" pitchFamily="34" charset="0"/>
              </a:rPr>
              <a:t>Xây dựng lớp </a:t>
            </a:r>
            <a:r>
              <a:rPr lang="en-US" sz="3000" smtClean="0">
                <a:solidFill>
                  <a:srgbClr val="0000FF"/>
                </a:solidFill>
                <a:latin typeface="Arial" pitchFamily="34" charset="0"/>
                <a:cs typeface="Arial" pitchFamily="34" charset="0"/>
              </a:rPr>
              <a:t>Điểm (Point) </a:t>
            </a:r>
            <a:r>
              <a:rPr lang="en-US" sz="3000" smtClean="0">
                <a:latin typeface="Arial" pitchFamily="34" charset="0"/>
                <a:cs typeface="Arial" pitchFamily="34" charset="0"/>
              </a:rPr>
              <a:t>trong hình học 2D</a:t>
            </a:r>
          </a:p>
          <a:p>
            <a:pPr lvl="1">
              <a:lnSpc>
                <a:spcPct val="120000"/>
              </a:lnSpc>
              <a:buFont typeface="Wingdings" pitchFamily="2" charset="2"/>
              <a:buChar char="§"/>
            </a:pPr>
            <a:r>
              <a:rPr lang="en-US" smtClean="0">
                <a:latin typeface="Arial" pitchFamily="34" charset="0"/>
                <a:cs typeface="Arial" pitchFamily="34" charset="0"/>
              </a:rPr>
              <a:t>Thuộc tính</a:t>
            </a:r>
          </a:p>
          <a:p>
            <a:pPr lvl="2">
              <a:lnSpc>
                <a:spcPct val="120000"/>
              </a:lnSpc>
            </a:pPr>
            <a:r>
              <a:rPr lang="en-US" smtClean="0">
                <a:latin typeface="Arial" pitchFamily="34" charset="0"/>
                <a:cs typeface="Arial" pitchFamily="34" charset="0"/>
              </a:rPr>
              <a:t>Tung độ</a:t>
            </a:r>
          </a:p>
          <a:p>
            <a:pPr lvl="2">
              <a:lnSpc>
                <a:spcPct val="120000"/>
              </a:lnSpc>
            </a:pPr>
            <a:r>
              <a:rPr lang="en-US" smtClean="0">
                <a:latin typeface="Arial" pitchFamily="34" charset="0"/>
                <a:cs typeface="Arial" pitchFamily="34" charset="0"/>
              </a:rPr>
              <a:t>Hoành độ</a:t>
            </a:r>
          </a:p>
          <a:p>
            <a:pPr lvl="1">
              <a:lnSpc>
                <a:spcPct val="120000"/>
              </a:lnSpc>
              <a:buFont typeface="Wingdings" pitchFamily="2" charset="2"/>
              <a:buChar char="§"/>
            </a:pPr>
            <a:r>
              <a:rPr lang="en-US" smtClean="0">
                <a:latin typeface="Arial" pitchFamily="34" charset="0"/>
                <a:cs typeface="Arial" pitchFamily="34" charset="0"/>
              </a:rPr>
              <a:t>Thao tác (phương thức)</a:t>
            </a:r>
          </a:p>
          <a:p>
            <a:pPr lvl="2">
              <a:lnSpc>
                <a:spcPct val="120000"/>
              </a:lnSpc>
            </a:pPr>
            <a:r>
              <a:rPr lang="en-US" smtClean="0">
                <a:latin typeface="Arial" pitchFamily="34" charset="0"/>
                <a:cs typeface="Arial" pitchFamily="34" charset="0"/>
              </a:rPr>
              <a:t>Khởi tạo</a:t>
            </a:r>
          </a:p>
          <a:p>
            <a:pPr lvl="2">
              <a:lnSpc>
                <a:spcPct val="120000"/>
              </a:lnSpc>
            </a:pPr>
            <a:r>
              <a:rPr lang="en-US" smtClean="0">
                <a:latin typeface="Arial" pitchFamily="34" charset="0"/>
                <a:cs typeface="Arial" pitchFamily="34" charset="0"/>
              </a:rPr>
              <a:t>Di chuyển</a:t>
            </a:r>
          </a:p>
          <a:p>
            <a:pPr lvl="2">
              <a:lnSpc>
                <a:spcPct val="120000"/>
              </a:lnSpc>
            </a:pPr>
            <a:r>
              <a:rPr lang="en-US" smtClean="0">
                <a:latin typeface="Arial" pitchFamily="34" charset="0"/>
                <a:cs typeface="Arial" pitchFamily="34" charset="0"/>
              </a:rPr>
              <a:t>In ra màn hình</a:t>
            </a:r>
          </a:p>
          <a:p>
            <a:pPr lvl="2">
              <a:lnSpc>
                <a:spcPct val="120000"/>
              </a:lnSpc>
            </a:pPr>
            <a:r>
              <a:rPr lang="en-US" smtClean="0">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8" name="Rectangle 3"/>
          <p:cNvSpPr>
            <a:spLocks noChangeArrowheads="1"/>
          </p:cNvSpPr>
          <p:nvPr/>
        </p:nvSpPr>
        <p:spPr bwMode="auto">
          <a:xfrm>
            <a:off x="457200" y="1371600"/>
            <a:ext cx="8229600" cy="5211763"/>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00"/>
                </a:solidFill>
              </a:rPr>
              <a:t>/*point.cpp*/</a:t>
            </a:r>
          </a:p>
          <a:p>
            <a:pPr marL="342900" indent="-342900">
              <a:lnSpc>
                <a:spcPct val="90000"/>
              </a:lnSpc>
              <a:spcBef>
                <a:spcPct val="20000"/>
              </a:spcBef>
              <a:buFont typeface="Wingdings" pitchFamily="2" charset="2"/>
              <a:buNone/>
            </a:pPr>
            <a:r>
              <a:rPr lang="en-US" sz="2400" b="0">
                <a:solidFill>
                  <a:srgbClr val="000000"/>
                </a:solidFill>
              </a:rPr>
              <a:t>#include &lt;iostream.h&gt;</a:t>
            </a:r>
          </a:p>
          <a:p>
            <a:pPr marL="342900" indent="-342900">
              <a:lnSpc>
                <a:spcPct val="90000"/>
              </a:lnSpc>
              <a:spcBef>
                <a:spcPct val="20000"/>
              </a:spcBef>
              <a:buFont typeface="Wingdings" pitchFamily="2" charset="2"/>
              <a:buNone/>
            </a:pPr>
            <a:r>
              <a:rPr lang="en-US" sz="2400" b="0">
                <a:solidFill>
                  <a:srgbClr val="000000"/>
                </a:solidFill>
              </a:rPr>
              <a:t>#include &lt;conio.h&gt;</a:t>
            </a:r>
          </a:p>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chemeClr val="tx1">
                    <a:lumMod val="95000"/>
                    <a:lumOff val="5000"/>
                  </a:schemeClr>
                </a:solidFill>
              </a:rPr>
              <a:t>point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thành phần dữ  liệu riêng*/</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FF"/>
                </a:solidFill>
              </a:rPr>
              <a:t>private:</a:t>
            </a:r>
            <a:endParaRPr lang="en-US" sz="2400" b="0">
              <a:solidFill>
                <a:srgbClr val="0000FF"/>
              </a:solidFill>
            </a:endParaRP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x,y;</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hàm thành phần công cộng*/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public: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init(int ox, int oy);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move(int dx, int dy);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90000"/>
              </a:lnSpc>
              <a:spcBef>
                <a:spcPct val="20000"/>
              </a:spcBef>
              <a:buFont typeface="Wingdings" pitchFamily="2" charset="2"/>
              <a:buNone/>
            </a:pPr>
            <a:r>
              <a:rPr lang="en-US" sz="2400" b="0">
                <a:solidFill>
                  <a:srgbClr val="000000"/>
                </a:solidFill>
              </a:rPr>
              <a:t>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spcBef>
                <a:spcPts val="0"/>
              </a:spcBef>
              <a:buFont typeface="Wingdings" pitchFamily="2" charset="2"/>
              <a:buChar char="v"/>
            </a:pPr>
            <a:r>
              <a:rPr lang="en-US" sz="2400" dirty="0" err="1" smtClean="0">
                <a:solidFill>
                  <a:schemeClr val="tx1">
                    <a:lumMod val="95000"/>
                    <a:lumOff val="5000"/>
                  </a:schemeClr>
                </a:solidFill>
                <a:latin typeface="Arial" pitchFamily="34" charset="0"/>
                <a:cs typeface="Arial" pitchFamily="34" charset="0"/>
              </a:rPr>
              <a:t>Giới</a:t>
            </a:r>
            <a:r>
              <a:rPr lang="en-US" sz="2400" dirty="0" smtClean="0">
                <a:solidFill>
                  <a:schemeClr val="tx1">
                    <a:lumMod val="95000"/>
                    <a:lumOff val="5000"/>
                  </a:schemeClr>
                </a:solidFill>
                <a:latin typeface="Arial" pitchFamily="34" charset="0"/>
                <a:cs typeface="Arial" pitchFamily="34" charset="0"/>
              </a:rPr>
              <a:t> </a:t>
            </a:r>
            <a:r>
              <a:rPr lang="en-US" sz="2400" smtClean="0">
                <a:solidFill>
                  <a:schemeClr val="tx1">
                    <a:lumMod val="95000"/>
                    <a:lumOff val="5000"/>
                  </a:schemeClr>
                </a:solidFill>
                <a:latin typeface="Arial" pitchFamily="34" charset="0"/>
                <a:cs typeface="Arial" pitchFamily="34" charset="0"/>
              </a:rPr>
              <a:t>thiệu</a:t>
            </a:r>
            <a:endParaRPr lang="vi-VN" sz="2400" dirty="0" smtClean="0">
              <a:solidFill>
                <a:schemeClr val="tx1">
                  <a:lumMod val="95000"/>
                  <a:lumOff val="5000"/>
                </a:schemeClr>
              </a:solidFill>
              <a:latin typeface="Arial" pitchFamily="34" charset="0"/>
              <a:cs typeface="Arial" pitchFamily="34" charset="0"/>
            </a:endParaRP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Khai báo lớp</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Các thành phần của lớp</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Cơ chế tạo lập các lớp</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Định nghĩa hàm thành phần</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Tạo lập đối tượng</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Phạm vi truy xuất</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Hàm thiết lập – Constructor</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Hàm hủy bỏ – Destructor</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Hàm bạn, lớp bạn</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Các phương thức Truy vấn</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Cập</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nhật</a:t>
            </a:r>
            <a:endParaRPr lang="en-US" sz="2400" dirty="0" smtClean="0">
              <a:solidFill>
                <a:schemeClr val="tx1">
                  <a:lumMod val="95000"/>
                  <a:lumOff val="5000"/>
                </a:schemeClr>
              </a:solidFill>
              <a:latin typeface="Arial" pitchFamily="34" charset="0"/>
              <a:cs typeface="Arial" pitchFamily="34" charset="0"/>
            </a:endParaRP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Thành viên tĩnh – static member</a:t>
            </a:r>
          </a:p>
          <a:p>
            <a:pPr algn="just">
              <a:spcBef>
                <a:spcPts val="0"/>
              </a:spcBef>
              <a:buFont typeface="Wingdings" pitchFamily="2" charset="2"/>
              <a:buChar char="v"/>
            </a:pPr>
            <a:r>
              <a:rPr lang="vi-VN" sz="2400" dirty="0" smtClean="0">
                <a:solidFill>
                  <a:schemeClr val="tx1">
                    <a:lumMod val="95000"/>
                    <a:lumOff val="5000"/>
                  </a:schemeClr>
                </a:solidFill>
                <a:latin typeface="Arial" pitchFamily="34" charset="0"/>
                <a:cs typeface="Arial" pitchFamily="34" charset="0"/>
              </a:rPr>
              <a:t>Các nguyên tắc xây dựng lớp</a:t>
            </a:r>
            <a:endParaRPr lang="en-US" sz="2400" dirty="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8" name="Rectangle 3"/>
          <p:cNvSpPr>
            <a:spLocks noChangeArrowheads="1"/>
          </p:cNvSpPr>
          <p:nvPr/>
        </p:nvSpPr>
        <p:spPr bwMode="auto">
          <a:xfrm>
            <a:off x="457200" y="1371600"/>
            <a:ext cx="82296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a:t>
            </a:r>
            <a:r>
              <a:rPr lang="en-US" sz="2200" b="0">
                <a:solidFill>
                  <a:srgbClr val="FF3300"/>
                </a:solidFill>
              </a:rPr>
              <a:t>point::init</a:t>
            </a:r>
            <a:r>
              <a:rPr lang="en-US" sz="2200" b="0">
                <a:solidFill>
                  <a:srgbClr val="000000"/>
                </a:solidFill>
              </a:rPr>
              <a:t>(</a:t>
            </a:r>
            <a:r>
              <a:rPr lang="en-US" sz="2200" b="0">
                <a:solidFill>
                  <a:srgbClr val="0000FF"/>
                </a:solidFill>
              </a:rPr>
              <a:t>int</a:t>
            </a:r>
            <a:r>
              <a:rPr lang="en-US" sz="2200" b="0">
                <a:solidFill>
                  <a:srgbClr val="000000"/>
                </a:solidFill>
              </a:rPr>
              <a:t> ox, </a:t>
            </a:r>
            <a:r>
              <a:rPr lang="en-US" sz="2200" b="0">
                <a:solidFill>
                  <a:srgbClr val="0000FF"/>
                </a:solidFill>
              </a:rPr>
              <a:t>int</a:t>
            </a:r>
            <a:r>
              <a:rPr lang="en-US" sz="2200" b="0">
                <a:solidFill>
                  <a:srgbClr val="000000"/>
                </a:solidFill>
              </a:rPr>
              <a:t> oy) {</a:t>
            </a:r>
          </a:p>
          <a:p>
            <a:pPr marL="342900" indent="-342900">
              <a:spcBef>
                <a:spcPct val="20000"/>
              </a:spcBef>
              <a:buFont typeface="Wingdings" pitchFamily="2" charset="2"/>
              <a:buNone/>
            </a:pPr>
            <a:r>
              <a:rPr lang="en-US" sz="2200" b="0">
                <a:solidFill>
                  <a:srgbClr val="000000"/>
                </a:solidFill>
              </a:rPr>
              <a:t>  	cout&lt;&lt;"Ham thanh phan init\n";</a:t>
            </a:r>
          </a:p>
          <a:p>
            <a:pPr marL="342900" indent="-342900">
              <a:spcBef>
                <a:spcPct val="20000"/>
              </a:spcBef>
              <a:buFont typeface="Wingdings" pitchFamily="2" charset="2"/>
              <a:buNone/>
            </a:pPr>
            <a:r>
              <a:rPr lang="en-US" sz="2200" b="0">
                <a:solidFill>
                  <a:srgbClr val="000000"/>
                </a:solidFill>
              </a:rPr>
              <a:t>     x = ox; y = oy; </a:t>
            </a:r>
          </a:p>
          <a:p>
            <a:pPr marL="342900" indent="-342900">
              <a:spcBef>
                <a:spcPct val="20000"/>
              </a:spcBef>
              <a:buFont typeface="Wingdings" pitchFamily="2" charset="2"/>
              <a:buNone/>
            </a:pPr>
            <a:r>
              <a:rPr lang="en-US" sz="2200" b="0">
                <a:solidFill>
                  <a:srgbClr val="000000"/>
                </a:solidFill>
              </a:rPr>
              <a:t>	/*x,y là các thành phần của đối tượng gọi hàm thành phần*/</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a:t>
            </a:r>
            <a:r>
              <a:rPr lang="en-US" sz="2200" b="0">
                <a:solidFill>
                  <a:srgbClr val="FF3300"/>
                </a:solidFill>
              </a:rPr>
              <a:t>point::move</a:t>
            </a:r>
            <a:r>
              <a:rPr lang="en-US" sz="2200" b="0">
                <a:solidFill>
                  <a:srgbClr val="000000"/>
                </a:solidFill>
              </a:rPr>
              <a:t>(</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 {</a:t>
            </a:r>
          </a:p>
          <a:p>
            <a:pPr marL="342900" indent="-342900">
              <a:spcBef>
                <a:spcPct val="20000"/>
              </a:spcBef>
              <a:buFont typeface="Wingdings" pitchFamily="2" charset="2"/>
              <a:buNone/>
            </a:pPr>
            <a:r>
              <a:rPr lang="en-US" sz="2200" b="0">
                <a:solidFill>
                  <a:srgbClr val="000000"/>
                </a:solidFill>
              </a:rPr>
              <a:t>  	cout&lt;&lt;"Ham thanh phan move\n";</a:t>
            </a:r>
          </a:p>
          <a:p>
            <a:pPr marL="342900" indent="-342900">
              <a:spcBef>
                <a:spcPct val="20000"/>
              </a:spcBef>
              <a:buFont typeface="Wingdings" pitchFamily="2" charset="2"/>
              <a:buNone/>
            </a:pPr>
            <a:r>
              <a:rPr lang="en-US" sz="2200" b="0">
                <a:solidFill>
                  <a:srgbClr val="000000"/>
                </a:solidFill>
              </a:rPr>
              <a:t> 	 x += dx; y += dy;</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a:t>
            </a:r>
            <a:r>
              <a:rPr lang="en-US" sz="2200" b="0">
                <a:solidFill>
                  <a:srgbClr val="FF3300"/>
                </a:solidFill>
              </a:rPr>
              <a:t>point::display</a:t>
            </a: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cout&lt;&lt;"Ham thanh phan display\n";</a:t>
            </a:r>
          </a:p>
          <a:p>
            <a:pPr marL="342900" indent="-342900">
              <a:spcBef>
                <a:spcPct val="20000"/>
              </a:spcBef>
              <a:buFont typeface="Wingdings" pitchFamily="2" charset="2"/>
              <a:buNone/>
            </a:pPr>
            <a:r>
              <a:rPr lang="en-US" sz="2200" b="0">
                <a:solidFill>
                  <a:srgbClr val="000000"/>
                </a:solidFill>
              </a:rPr>
              <a:t>  	cout&lt;&lt;"Toa do: "&lt;&lt;x&lt;&lt;" "&lt;&lt;y&lt;&lt;"\n";</a:t>
            </a:r>
          </a:p>
          <a:p>
            <a:pPr marL="342900" indent="-342900">
              <a:spcBef>
                <a:spcPct val="20000"/>
              </a:spcBef>
              <a:buFont typeface="Wingdings" pitchFamily="2" charset="2"/>
              <a:buNone/>
            </a:pPr>
            <a:r>
              <a:rPr lang="en-US" sz="2200" b="0">
                <a:solidFill>
                  <a:srgbClr val="000000"/>
                </a:solidFill>
              </a:rPr>
              <a:t>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8" name="Rectangle 3"/>
          <p:cNvSpPr>
            <a:spLocks noChangeArrowheads="1"/>
          </p:cNvSpPr>
          <p:nvPr/>
        </p:nvSpPr>
        <p:spPr bwMode="auto">
          <a:xfrm>
            <a:off x="457200" y="1371600"/>
            <a:ext cx="8229600" cy="3810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  	</a:t>
            </a:r>
            <a:r>
              <a:rPr lang="en-US" sz="2400" b="0" smtClean="0">
                <a:solidFill>
                  <a:srgbClr val="000000"/>
                </a:solidFill>
              </a:rPr>
              <a:t>point </a:t>
            </a:r>
            <a:r>
              <a:rPr lang="en-US" sz="2400" b="0">
                <a:solidFill>
                  <a:srgbClr val="000000"/>
                </a:solidFill>
              </a:rPr>
              <a:t>p;</a:t>
            </a:r>
          </a:p>
          <a:p>
            <a:pPr marL="342900" indent="-342900">
              <a:lnSpc>
                <a:spcPct val="120000"/>
              </a:lnSpc>
              <a:spcBef>
                <a:spcPct val="20000"/>
              </a:spcBef>
              <a:buFont typeface="Wingdings" pitchFamily="2" charset="2"/>
              <a:buNone/>
            </a:pPr>
            <a:r>
              <a:rPr lang="en-US" sz="2400" b="0">
                <a:solidFill>
                  <a:srgbClr val="000000"/>
                </a:solidFill>
              </a:rPr>
              <a:t>  	p.init(2,4); </a:t>
            </a:r>
            <a:r>
              <a:rPr lang="en-US" sz="2400" b="0" i="1">
                <a:solidFill>
                  <a:srgbClr val="000000"/>
                </a:solidFill>
              </a:rPr>
              <a:t>/*gọi hàm thành phần từ đối tượng*/</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  	p.move(1,2);</a:t>
            </a:r>
          </a:p>
          <a:p>
            <a:pPr marL="342900" indent="-342900">
              <a:lnSpc>
                <a:spcPct val="120000"/>
              </a:lnSpc>
              <a:spcBef>
                <a:spcPct val="20000"/>
              </a:spcBef>
              <a:buFont typeface="Wingdings" pitchFamily="2" charset="2"/>
              <a:buNone/>
            </a:pPr>
            <a:r>
              <a:rPr lang="en-US" sz="2400" b="0">
                <a:solidFill>
                  <a:srgbClr val="000000"/>
                </a:solidFill>
              </a:rPr>
              <a:t>  	p.display</a:t>
            </a: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p>
        </p:txBody>
      </p:sp>
      <p:sp>
        <p:nvSpPr>
          <p:cNvPr id="9" name="Rectangle 3"/>
          <p:cNvSpPr>
            <a:spLocks noChangeArrowheads="1"/>
          </p:cNvSpPr>
          <p:nvPr/>
        </p:nvSpPr>
        <p:spPr bwMode="auto">
          <a:xfrm>
            <a:off x="4267200" y="3733800"/>
            <a:ext cx="4343400" cy="2667000"/>
          </a:xfrm>
          <a:prstGeom prst="rect">
            <a:avLst/>
          </a:prstGeom>
          <a:solidFill>
            <a:srgbClr val="99CC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000" b="0">
                <a:solidFill>
                  <a:srgbClr val="000000"/>
                </a:solidFill>
              </a:rPr>
              <a:t>Ham thanh phan init</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2 4</a:t>
            </a:r>
          </a:p>
          <a:p>
            <a:pPr marL="342900" indent="-342900">
              <a:lnSpc>
                <a:spcPct val="120000"/>
              </a:lnSpc>
              <a:spcBef>
                <a:spcPct val="20000"/>
              </a:spcBef>
              <a:buFont typeface="Wingdings" pitchFamily="2" charset="2"/>
              <a:buNone/>
            </a:pPr>
            <a:r>
              <a:rPr lang="en-US" sz="2000" b="0">
                <a:solidFill>
                  <a:srgbClr val="000000"/>
                </a:solidFill>
              </a:rPr>
              <a:t>Ham thanh phan move</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3 6</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Trong định nghĩa của lớp ta có thể xác định </a:t>
            </a:r>
            <a:r>
              <a:rPr lang="en-US" sz="2800" smtClean="0">
                <a:solidFill>
                  <a:srgbClr val="0066FF"/>
                </a:solidFill>
                <a:latin typeface="Arial" pitchFamily="34" charset="0"/>
                <a:cs typeface="Arial" pitchFamily="34" charset="0"/>
              </a:rPr>
              <a:t>khả năng truy xuất thành phần </a:t>
            </a:r>
            <a:r>
              <a:rPr lang="en-US" sz="2800" smtClean="0">
                <a:latin typeface="Arial" pitchFamily="34" charset="0"/>
                <a:cs typeface="Arial" pitchFamily="34" charset="0"/>
              </a:rPr>
              <a:t>của một lớp nào đó từ bên ngoài phạm vi lớp.</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private, </a:t>
            </a:r>
            <a:r>
              <a:rPr lang="en-US" sz="2800" i="1" smtClean="0">
                <a:solidFill>
                  <a:srgbClr val="0000FF"/>
                </a:solidFill>
                <a:latin typeface="Arial" pitchFamily="34" charset="0"/>
                <a:cs typeface="Arial" pitchFamily="34" charset="0"/>
              </a:rPr>
              <a:t>protected</a:t>
            </a:r>
            <a:r>
              <a:rPr lang="en-US" sz="2800" smtClean="0">
                <a:solidFill>
                  <a:srgbClr val="0000FF"/>
                </a:solidFill>
                <a:latin typeface="Arial" pitchFamily="34" charset="0"/>
                <a:cs typeface="Arial" pitchFamily="34" charset="0"/>
              </a:rPr>
              <a:t> </a:t>
            </a:r>
            <a:r>
              <a:rPr lang="en-US" sz="2800" smtClean="0">
                <a:latin typeface="Arial" pitchFamily="34" charset="0"/>
                <a:cs typeface="Arial" pitchFamily="34" charset="0"/>
              </a:rPr>
              <a:t>và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là các </a:t>
            </a:r>
            <a:r>
              <a:rPr lang="en-US" sz="2800" smtClean="0">
                <a:solidFill>
                  <a:srgbClr val="0000FF"/>
                </a:solidFill>
                <a:latin typeface="Arial" pitchFamily="34" charset="0"/>
                <a:cs typeface="Arial" pitchFamily="34" charset="0"/>
              </a:rPr>
              <a:t>từ khoá</a:t>
            </a:r>
            <a:r>
              <a:rPr lang="en-US" sz="2800" smtClean="0">
                <a:latin typeface="Arial" pitchFamily="34" charset="0"/>
                <a:cs typeface="Arial" pitchFamily="34" charset="0"/>
              </a:rPr>
              <a:t> xác định phạm vi truy xuất</a:t>
            </a:r>
          </a:p>
          <a:p>
            <a:pPr algn="just">
              <a:lnSpc>
                <a:spcPct val="120000"/>
              </a:lnSpc>
              <a:buFont typeface="Wingdings" pitchFamily="2" charset="2"/>
              <a:buChar char="v"/>
            </a:pPr>
            <a:r>
              <a:rPr lang="en-US" sz="2800" smtClean="0">
                <a:latin typeface="Arial" pitchFamily="34" charset="0"/>
                <a:cs typeface="Arial" pitchFamily="34" charset="0"/>
              </a:rPr>
              <a:t>Mọi thành phần được liệt kê trong phần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đều có thể truy xuất trong </a:t>
            </a:r>
            <a:r>
              <a:rPr lang="en-US" sz="2800" smtClean="0">
                <a:solidFill>
                  <a:srgbClr val="FF3300"/>
                </a:solidFill>
                <a:latin typeface="Arial" pitchFamily="34" charset="0"/>
                <a:cs typeface="Arial" pitchFamily="34" charset="0"/>
              </a:rPr>
              <a:t>bất kỳ </a:t>
            </a:r>
            <a:r>
              <a:rPr lang="en-US" sz="2800" smtClean="0">
                <a:latin typeface="Arial" pitchFamily="34" charset="0"/>
                <a:cs typeface="Arial" pitchFamily="34" charset="0"/>
              </a:rPr>
              <a:t>hàm nào.</a:t>
            </a:r>
          </a:p>
          <a:p>
            <a:pPr algn="just">
              <a:lnSpc>
                <a:spcPct val="120000"/>
              </a:lnSpc>
              <a:buFont typeface="Wingdings" pitchFamily="2" charset="2"/>
              <a:buChar char="v"/>
            </a:pPr>
            <a:r>
              <a:rPr lang="en-US" sz="2800" smtClean="0">
                <a:latin typeface="Arial" pitchFamily="34" charset="0"/>
                <a:cs typeface="Arial" pitchFamily="34" charset="0"/>
              </a:rPr>
              <a:t>Những thành phần được liệt kê trong phần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chỉ được truy xuất </a:t>
            </a:r>
            <a:r>
              <a:rPr lang="en-US" sz="2800" smtClean="0">
                <a:solidFill>
                  <a:srgbClr val="FF3300"/>
                </a:solidFill>
                <a:latin typeface="Arial" pitchFamily="34" charset="0"/>
                <a:cs typeface="Arial" pitchFamily="34" charset="0"/>
              </a:rPr>
              <a:t>bên trong </a:t>
            </a:r>
            <a:r>
              <a:rPr lang="en-US" sz="2800" b="1" i="1" smtClean="0">
                <a:solidFill>
                  <a:srgbClr val="FF3300"/>
                </a:solidFill>
                <a:latin typeface="Arial" pitchFamily="34" charset="0"/>
                <a:cs typeface="Arial" pitchFamily="34" charset="0"/>
              </a:rPr>
              <a:t>phạm vi lớp</a:t>
            </a:r>
            <a:r>
              <a:rPr lang="en-US" sz="2800" smtClean="0">
                <a:solidFill>
                  <a:srgbClr val="0000FF"/>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Trong lớp </a:t>
            </a:r>
            <a:r>
              <a:rPr lang="en-US" sz="2800" smtClean="0">
                <a:solidFill>
                  <a:srgbClr val="0066FF"/>
                </a:solidFill>
                <a:latin typeface="Arial" pitchFamily="34" charset="0"/>
                <a:cs typeface="Arial" pitchFamily="34" charset="0"/>
              </a:rPr>
              <a:t>có thể có nhiều nhãn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và </a:t>
            </a:r>
            <a:r>
              <a:rPr lang="en-US" sz="2800" smtClean="0">
                <a:solidFill>
                  <a:srgbClr val="0000FF"/>
                </a:solidFill>
                <a:latin typeface="Arial" pitchFamily="34" charset="0"/>
                <a:cs typeface="Arial" pitchFamily="34" charset="0"/>
              </a:rPr>
              <a:t>public</a:t>
            </a:r>
            <a:endParaRPr lang="en-US" sz="2800" smtClean="0">
              <a:solidFill>
                <a:srgbClr val="FF0303"/>
              </a:solidFill>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Mỗi nhãn này có </a:t>
            </a:r>
            <a:r>
              <a:rPr lang="en-US" sz="2800" smtClean="0">
                <a:solidFill>
                  <a:srgbClr val="FF3300"/>
                </a:solidFill>
                <a:latin typeface="Arial" pitchFamily="34" charset="0"/>
                <a:cs typeface="Arial" pitchFamily="34" charset="0"/>
              </a:rPr>
              <a:t>phạm vi ảnh hưởng </a:t>
            </a:r>
            <a:r>
              <a:rPr lang="en-US" sz="2800" smtClean="0">
                <a:latin typeface="Arial" pitchFamily="34" charset="0"/>
                <a:cs typeface="Arial" pitchFamily="34" charset="0"/>
              </a:rPr>
              <a:t>cho đến khi gặp một nhãn kế tiếp hoặc hết khai báo lớp.</a:t>
            </a:r>
          </a:p>
          <a:p>
            <a:pPr algn="just">
              <a:lnSpc>
                <a:spcPct val="120000"/>
              </a:lnSpc>
              <a:buFont typeface="Wingdings" pitchFamily="2" charset="2"/>
              <a:buChar char="v"/>
            </a:pPr>
            <a:r>
              <a:rPr lang="en-US" sz="2800" smtClean="0">
                <a:latin typeface="Arial" pitchFamily="34" charset="0"/>
                <a:cs typeface="Arial" pitchFamily="34" charset="0"/>
              </a:rPr>
              <a:t>Nhãn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đầu tiên có thể bỏ qua vì C++ ngầm hiểu rằng các thành phần trước nhãn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đầu tiên là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a:t>
            </a:r>
            <a:r>
              <a:rPr lang="en-US" sz="2400" b="0" i="1">
                <a:solidFill>
                  <a:srgbClr val="000000"/>
                </a:solidFill>
              </a:rPr>
              <a:t>/*độ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public: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a:t>
            </a:r>
            <a:r>
              <a:rPr lang="en-US" sz="2400" b="0" i="1">
                <a:solidFill>
                  <a:srgbClr val="000000"/>
                </a:solidFill>
              </a:rPr>
              <a:t>/*nhập vào 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a:t>
            </a:r>
            <a:r>
              <a:rPr lang="en-US" sz="2400" b="0" i="1">
                <a:solidFill>
                  <a:srgbClr val="000000"/>
                </a:solidFill>
              </a:rPr>
              <a:t>/*in ra các thông tin liên quan đến tam giác*/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a:t>
            </a:r>
            <a:r>
              <a:rPr lang="en-US" sz="2400" b="0" smtClean="0">
                <a:solidFill>
                  <a:srgbClr val="000000"/>
                </a:solidFill>
              </a:rPr>
              <a:t>();</a:t>
            </a:r>
            <a:r>
              <a:rPr lang="en-US" sz="2200" b="0" i="1" smtClean="0">
                <a:solidFill>
                  <a:srgbClr val="000000"/>
                </a:solidFill>
              </a:rPr>
              <a:t>//cho </a:t>
            </a:r>
            <a:r>
              <a:rPr lang="en-US" sz="2200" b="0" i="1">
                <a:solidFill>
                  <a:srgbClr val="000000"/>
                </a:solidFill>
              </a:rPr>
              <a:t>biết kiểu của tam giác: </a:t>
            </a:r>
            <a:r>
              <a:rPr lang="en-US" sz="2200" b="0" i="1" smtClean="0">
                <a:solidFill>
                  <a:srgbClr val="000000"/>
                </a:solidFill>
              </a:rPr>
              <a:t>1-d,2-vc,3-c,4-v,5-t</a:t>
            </a:r>
            <a:endParaRPr lang="en-US" sz="2200" b="0" i="1">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a:t>
            </a:r>
            <a:r>
              <a:rPr lang="en-US" sz="2400" b="0" i="1">
                <a:solidFill>
                  <a:srgbClr val="000000"/>
                </a:solidFill>
              </a:rPr>
              <a:t>/*tính diện tích của tam giác*/</a:t>
            </a:r>
          </a:p>
          <a:p>
            <a:pPr marL="342900" indent="-342900">
              <a:lnSpc>
                <a:spcPct val="120000"/>
              </a:lnSpc>
              <a:spcBef>
                <a:spcPct val="20000"/>
              </a:spcBef>
              <a:buFont typeface="Wingdings" pitchFamily="2" charset="2"/>
              <a:buNone/>
            </a:pPr>
            <a:r>
              <a:rPr lang="en-US" sz="2400" b="0">
                <a:solidFill>
                  <a:srgbClr val="000000"/>
                </a:solidFill>
              </a:rPr>
              <a:t>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533400" indent="-533400">
              <a:lnSpc>
                <a:spcPct val="120000"/>
              </a:lnSpc>
              <a:spcBef>
                <a:spcPct val="20000"/>
              </a:spcBef>
              <a:buFont typeface="Wingdings" pitchFamily="2" charset="2"/>
              <a:buNone/>
            </a:pPr>
            <a:r>
              <a:rPr lang="en-US" sz="2400">
                <a:solidFill>
                  <a:srgbClr val="0000FF"/>
                </a:solidFill>
              </a:rPr>
              <a:t>class</a:t>
            </a:r>
            <a:r>
              <a:rPr lang="en-US" sz="2400">
                <a:solidFill>
                  <a:srgbClr val="000000"/>
                </a:solidFill>
              </a:rPr>
              <a:t> TamGiac{</a:t>
            </a:r>
          </a:p>
          <a:p>
            <a:pPr marL="533400" indent="-533400">
              <a:lnSpc>
                <a:spcPct val="120000"/>
              </a:lnSpc>
              <a:spcBef>
                <a:spcPct val="20000"/>
              </a:spcBef>
              <a:buFont typeface="Wingdings" pitchFamily="2" charset="2"/>
              <a:buNone/>
            </a:pPr>
            <a:r>
              <a:rPr lang="en-US" sz="2400">
                <a:solidFill>
                  <a:srgbClr val="000000"/>
                </a:solidFill>
              </a:rPr>
              <a:t>  </a:t>
            </a:r>
            <a:r>
              <a:rPr lang="en-US" sz="2400">
                <a:solidFill>
                  <a:srgbClr val="FF0000"/>
                </a:solidFill>
              </a:rPr>
              <a:t>private:</a:t>
            </a:r>
          </a:p>
          <a:p>
            <a:pPr marL="533400" indent="-5334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float</a:t>
            </a:r>
            <a:r>
              <a:rPr lang="en-US" sz="2400">
                <a:solidFill>
                  <a:srgbClr val="000000"/>
                </a:solidFill>
              </a:rPr>
              <a:t> a,b,c;</a:t>
            </a:r>
            <a:r>
              <a:rPr lang="en-US" sz="2400" i="1">
                <a:solidFill>
                  <a:srgbClr val="000000"/>
                </a:solidFill>
              </a:rPr>
              <a:t>/*độ dài ba cạnh*/</a:t>
            </a:r>
          </a:p>
          <a:p>
            <a:pPr marL="533400" indent="-5334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int</a:t>
            </a:r>
            <a:r>
              <a:rPr lang="en-US" sz="2400">
                <a:solidFill>
                  <a:srgbClr val="000000"/>
                </a:solidFill>
              </a:rPr>
              <a:t> Loaitg</a:t>
            </a:r>
            <a:r>
              <a:rPr lang="en-US" sz="2400" smtClean="0">
                <a:solidFill>
                  <a:srgbClr val="000000"/>
                </a:solidFill>
              </a:rPr>
              <a:t>();</a:t>
            </a:r>
            <a:r>
              <a:rPr lang="en-US" sz="2400" i="1" smtClean="0">
                <a:solidFill>
                  <a:srgbClr val="000000"/>
                </a:solidFill>
              </a:rPr>
              <a:t>//cho </a:t>
            </a:r>
            <a:r>
              <a:rPr lang="en-US" sz="2400" i="1">
                <a:solidFill>
                  <a:srgbClr val="000000"/>
                </a:solidFill>
              </a:rPr>
              <a:t>biết kiểu của tam giác: </a:t>
            </a:r>
            <a:r>
              <a:rPr lang="en-US" sz="2400" i="1" smtClean="0">
                <a:solidFill>
                  <a:srgbClr val="000000"/>
                </a:solidFill>
              </a:rPr>
              <a:t>1-d,2-vc,3-c,4-v,5-t</a:t>
            </a:r>
            <a:endParaRPr lang="en-US" sz="2400" i="1">
              <a:solidFill>
                <a:srgbClr val="000000"/>
              </a:solidFill>
            </a:endParaRPr>
          </a:p>
          <a:p>
            <a:pPr marL="533400" indent="-5334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float</a:t>
            </a:r>
            <a:r>
              <a:rPr lang="en-US" sz="2400">
                <a:solidFill>
                  <a:srgbClr val="000000"/>
                </a:solidFill>
              </a:rPr>
              <a:t> DienTich();</a:t>
            </a:r>
            <a:r>
              <a:rPr lang="en-US" sz="2400" i="1">
                <a:solidFill>
                  <a:srgbClr val="000000"/>
                </a:solidFill>
              </a:rPr>
              <a:t>/*tính diện tích của tam giác*/</a:t>
            </a:r>
          </a:p>
          <a:p>
            <a:pPr marL="533400" indent="-533400">
              <a:lnSpc>
                <a:spcPct val="120000"/>
              </a:lnSpc>
              <a:spcBef>
                <a:spcPct val="20000"/>
              </a:spcBef>
              <a:buFont typeface="Wingdings" pitchFamily="2" charset="2"/>
              <a:buNone/>
            </a:pPr>
            <a:r>
              <a:rPr lang="en-US" sz="2400">
                <a:solidFill>
                  <a:srgbClr val="FF0000"/>
                </a:solidFill>
              </a:rPr>
              <a:t>  public:</a:t>
            </a:r>
          </a:p>
          <a:p>
            <a:pPr marL="533400" indent="-5334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void</a:t>
            </a:r>
            <a:r>
              <a:rPr lang="en-US" sz="2400">
                <a:solidFill>
                  <a:srgbClr val="000000"/>
                </a:solidFill>
              </a:rPr>
              <a:t> Nhap();</a:t>
            </a:r>
            <a:r>
              <a:rPr lang="en-US" sz="2400" i="1">
                <a:solidFill>
                  <a:srgbClr val="000000"/>
                </a:solidFill>
              </a:rPr>
              <a:t>/*nhập vào độ dài ba cạnh*/</a:t>
            </a:r>
          </a:p>
          <a:p>
            <a:pPr marL="533400" indent="-5334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void</a:t>
            </a:r>
            <a:r>
              <a:rPr lang="en-US" sz="2400">
                <a:solidFill>
                  <a:srgbClr val="000000"/>
                </a:solidFill>
              </a:rPr>
              <a:t> In();</a:t>
            </a:r>
            <a:r>
              <a:rPr lang="en-US" sz="2400" i="1">
                <a:solidFill>
                  <a:srgbClr val="000000"/>
                </a:solidFill>
              </a:rPr>
              <a:t>/*in ra các thông tin liên quan đến tam giác*/</a:t>
            </a:r>
          </a:p>
          <a:p>
            <a:pPr marL="533400" indent="-533400">
              <a:lnSpc>
                <a:spcPct val="120000"/>
              </a:lnSpc>
              <a:spcBef>
                <a:spcPct val="20000"/>
              </a:spcBef>
              <a:buFont typeface="Wingdings" pitchFamily="2" charset="2"/>
              <a:buNone/>
            </a:pPr>
            <a:r>
              <a:rPr lang="en-US" sz="2400" smtClean="0">
                <a:solidFill>
                  <a:srgbClr val="000000"/>
                </a:solidFill>
              </a:rPr>
              <a:t>};</a:t>
            </a:r>
            <a:endParaRPr lang="en-US" sz="240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4038600"/>
            <a:ext cx="8305800" cy="2133600"/>
          </a:xfrm>
        </p:spPr>
        <p:txBody>
          <a:bodyPr>
            <a:normAutofit/>
          </a:bodyPr>
          <a:lstStyle/>
          <a:p>
            <a:pPr algn="just">
              <a:lnSpc>
                <a:spcPct val="120000"/>
              </a:lnSpc>
              <a:buFont typeface="Wingdings" pitchFamily="2" charset="2"/>
              <a:buChar char="v"/>
            </a:pPr>
            <a:r>
              <a:rPr lang="en-US" sz="2800" smtClean="0">
                <a:solidFill>
                  <a:srgbClr val="FF3300"/>
                </a:solidFill>
                <a:latin typeface="Arial" pitchFamily="34" charset="0"/>
                <a:cs typeface="Arial" pitchFamily="34" charset="0"/>
              </a:rPr>
              <a:t>Hàm thành phần </a:t>
            </a:r>
            <a:r>
              <a:rPr lang="en-US" sz="2800" smtClean="0">
                <a:solidFill>
                  <a:schemeClr val="tx1">
                    <a:lumMod val="95000"/>
                    <a:lumOff val="5000"/>
                  </a:schemeClr>
                </a:solidFill>
                <a:latin typeface="Arial" pitchFamily="34" charset="0"/>
                <a:cs typeface="Arial" pitchFamily="34" charset="0"/>
              </a:rPr>
              <a:t>có quyền truy nhập đến các thành phần </a:t>
            </a:r>
            <a:r>
              <a:rPr lang="en-US" sz="2800" smtClean="0">
                <a:solidFill>
                  <a:srgbClr val="0000FF"/>
                </a:solidFill>
                <a:latin typeface="Arial" pitchFamily="34" charset="0"/>
                <a:cs typeface="Arial" pitchFamily="34" charset="0"/>
              </a:rPr>
              <a:t>private</a:t>
            </a:r>
            <a:r>
              <a:rPr lang="en-US" sz="2800" smtClean="0">
                <a:solidFill>
                  <a:schemeClr val="tx1">
                    <a:lumMod val="95000"/>
                    <a:lumOff val="5000"/>
                  </a:schemeClr>
                </a:solidFill>
                <a:latin typeface="Arial" pitchFamily="34" charset="0"/>
                <a:cs typeface="Arial" pitchFamily="34" charset="0"/>
              </a:rPr>
              <a:t> của đối tượng gọi nó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457200" y="1676400"/>
            <a:ext cx="8305800" cy="2133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fr-FR" sz="2800" b="0">
                <a:solidFill>
                  <a:srgbClr val="0000FF"/>
                </a:solidFill>
              </a:rPr>
              <a:t>void</a:t>
            </a:r>
            <a:r>
              <a:rPr lang="fr-FR" sz="2800" b="0"/>
              <a:t> point::init (</a:t>
            </a:r>
            <a:r>
              <a:rPr lang="fr-FR" sz="2800" b="0">
                <a:solidFill>
                  <a:srgbClr val="0000FF"/>
                </a:solidFill>
              </a:rPr>
              <a:t>int</a:t>
            </a:r>
            <a:r>
              <a:rPr lang="fr-FR" sz="2800" b="0"/>
              <a:t> xx, </a:t>
            </a:r>
            <a:r>
              <a:rPr lang="fr-FR" sz="2800" b="0">
                <a:solidFill>
                  <a:srgbClr val="0000FF"/>
                </a:solidFill>
              </a:rPr>
              <a:t>int</a:t>
            </a:r>
            <a:r>
              <a:rPr lang="fr-FR" sz="2800" b="0"/>
              <a:t> yy){</a:t>
            </a:r>
          </a:p>
          <a:p>
            <a:pPr algn="just">
              <a:lnSpc>
                <a:spcPct val="120000"/>
              </a:lnSpc>
              <a:buFont typeface="Wingdings" pitchFamily="2" charset="2"/>
              <a:buNone/>
            </a:pPr>
            <a:r>
              <a:rPr lang="fr-FR" sz="2800" b="0"/>
              <a:t>	x = xx;</a:t>
            </a:r>
          </a:p>
          <a:p>
            <a:pPr algn="just">
              <a:lnSpc>
                <a:spcPct val="120000"/>
              </a:lnSpc>
              <a:buFont typeface="Wingdings" pitchFamily="2" charset="2"/>
              <a:buNone/>
            </a:pPr>
            <a:r>
              <a:rPr lang="fr-FR" sz="2800" b="0"/>
              <a:t>	y = yy;  //x, y la thanh phan cua lop point</a:t>
            </a:r>
          </a:p>
          <a:p>
            <a:pPr algn="just">
              <a:lnSpc>
                <a:spcPct val="120000"/>
              </a:lnSpc>
              <a:buFont typeface="Wingdings" pitchFamily="2" charset="2"/>
              <a:buNone/>
            </a:pPr>
            <a:r>
              <a:rPr lang="fr-FR" sz="2800" b="0"/>
              <a:t>}</a:t>
            </a:r>
            <a:endParaRPr lang="en-US" sz="2800" b="0"/>
          </a:p>
        </p:txBody>
      </p:sp>
      <p:sp>
        <p:nvSpPr>
          <p:cNvPr id="8" name="TextBox 7"/>
          <p:cNvSpPr txBox="1"/>
          <p:nvPr/>
        </p:nvSpPr>
        <p:spPr>
          <a:xfrm>
            <a:off x="7848600" y="1958370"/>
            <a:ext cx="877614" cy="1569660"/>
          </a:xfrm>
          <a:prstGeom prst="rect">
            <a:avLst/>
          </a:prstGeom>
          <a:noFill/>
        </p:spPr>
        <p:txBody>
          <a:bodyPr wrap="square" rtlCol="0">
            <a:spAutoFit/>
          </a:bodyPr>
          <a:lstStyle/>
          <a:p>
            <a:pPr algn="ctr"/>
            <a:r>
              <a:rPr lang="en-US" sz="9600" smtClean="0">
                <a:solidFill>
                  <a:srgbClr val="FF0000"/>
                </a:solidFill>
              </a:rPr>
              <a:t>?</a:t>
            </a:r>
            <a:endParaRPr lang="en-US" sz="9600">
              <a:solidFill>
                <a:srgbClr val="FF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7" name="Rectangle 3"/>
          <p:cNvSpPr>
            <a:spLocks noChangeArrowheads="1"/>
          </p:cNvSpPr>
          <p:nvPr/>
        </p:nvSpPr>
        <p:spPr bwMode="auto">
          <a:xfrm>
            <a:off x="457200" y="1524000"/>
            <a:ext cx="8305800" cy="4800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en-US" sz="2800" b="0" dirty="0" err="1" smtClean="0">
                <a:solidFill>
                  <a:srgbClr val="0000FF"/>
                </a:solidFill>
              </a:rPr>
              <a:t>int</a:t>
            </a:r>
            <a:r>
              <a:rPr lang="en-US" sz="2800" b="0" dirty="0" smtClean="0"/>
              <a:t> </a:t>
            </a:r>
            <a:r>
              <a:rPr lang="en-US" sz="2800" b="0" dirty="0" err="1"/>
              <a:t>Trung</a:t>
            </a:r>
            <a:r>
              <a:rPr lang="en-US" sz="2800" b="0" dirty="0"/>
              <a:t> (point </a:t>
            </a:r>
            <a:r>
              <a:rPr lang="en-US" sz="2800" b="0" dirty="0" err="1"/>
              <a:t>pt</a:t>
            </a:r>
            <a:r>
              <a:rPr lang="en-US" sz="2800" b="0" dirty="0" smtClean="0"/>
              <a:t>){</a:t>
            </a:r>
          </a:p>
          <a:p>
            <a:pPr marL="0" lvl="1" algn="just">
              <a:lnSpc>
                <a:spcPct val="120000"/>
              </a:lnSpc>
            </a:pPr>
            <a:r>
              <a:rPr lang="en-US" sz="2800" b="0" dirty="0" smtClean="0">
                <a:solidFill>
                  <a:srgbClr val="0000FF"/>
                </a:solidFill>
              </a:rPr>
              <a:t>	return</a:t>
            </a:r>
            <a:r>
              <a:rPr lang="en-US" sz="2800" b="0" dirty="0" smtClean="0"/>
              <a:t> </a:t>
            </a:r>
            <a:r>
              <a:rPr lang="en-US" sz="2800" b="0" dirty="0"/>
              <a:t>(x==</a:t>
            </a:r>
            <a:r>
              <a:rPr lang="en-US" sz="2800" b="0" dirty="0" err="1"/>
              <a:t>pt.x</a:t>
            </a:r>
            <a:r>
              <a:rPr lang="en-US" sz="2800" b="0" dirty="0"/>
              <a:t> &amp;&amp; y==</a:t>
            </a:r>
            <a:r>
              <a:rPr lang="en-US" sz="2800" b="0" dirty="0" err="1"/>
              <a:t>pt.y</a:t>
            </a:r>
            <a:r>
              <a:rPr lang="en-US" sz="2800" b="0" dirty="0" smtClean="0"/>
              <a:t>);</a:t>
            </a:r>
          </a:p>
          <a:p>
            <a:pPr algn="just">
              <a:lnSpc>
                <a:spcPct val="120000"/>
              </a:lnSpc>
              <a:buFont typeface="Wingdings" pitchFamily="2" charset="2"/>
              <a:buNone/>
            </a:pPr>
            <a:r>
              <a:rPr lang="en-US" sz="2800" b="0" dirty="0" smtClean="0"/>
              <a:t>}</a:t>
            </a:r>
            <a:endParaRPr lang="en-US" sz="2800" b="0" dirty="0"/>
          </a:p>
          <a:p>
            <a:pPr algn="just">
              <a:lnSpc>
                <a:spcPct val="120000"/>
              </a:lnSpc>
              <a:buFont typeface="Wingdings" pitchFamily="2" charset="2"/>
              <a:buNone/>
            </a:pPr>
            <a:r>
              <a:rPr lang="en-US" sz="2800" b="0" dirty="0" err="1" smtClean="0">
                <a:solidFill>
                  <a:srgbClr val="0000FF"/>
                </a:solidFill>
              </a:rPr>
              <a:t>int</a:t>
            </a:r>
            <a:r>
              <a:rPr lang="en-US" sz="2800" b="0" dirty="0" smtClean="0"/>
              <a:t> </a:t>
            </a:r>
            <a:r>
              <a:rPr lang="en-US" sz="2800" b="0" dirty="0" err="1"/>
              <a:t>Trung</a:t>
            </a:r>
            <a:r>
              <a:rPr lang="en-US" sz="2800" b="0" dirty="0"/>
              <a:t> (point *</a:t>
            </a:r>
            <a:r>
              <a:rPr lang="en-US" sz="2800" b="0" dirty="0" err="1"/>
              <a:t>pt</a:t>
            </a:r>
            <a:r>
              <a:rPr lang="en-US" sz="2800" b="0" dirty="0" smtClean="0"/>
              <a:t>){ </a:t>
            </a:r>
          </a:p>
          <a:p>
            <a:pPr algn="just">
              <a:lnSpc>
                <a:spcPct val="120000"/>
              </a:lnSpc>
              <a:buFont typeface="Wingdings" pitchFamily="2" charset="2"/>
              <a:buNone/>
            </a:pPr>
            <a:r>
              <a:rPr lang="en-US" sz="2800" b="0" dirty="0">
                <a:solidFill>
                  <a:srgbClr val="0000FF"/>
                </a:solidFill>
              </a:rPr>
              <a:t>	</a:t>
            </a:r>
            <a:r>
              <a:rPr lang="en-US" sz="2800" b="0" dirty="0" smtClean="0">
                <a:solidFill>
                  <a:srgbClr val="0000FF"/>
                </a:solidFill>
              </a:rPr>
              <a:t>return</a:t>
            </a:r>
            <a:r>
              <a:rPr lang="en-US" sz="2800" b="0" dirty="0" smtClean="0"/>
              <a:t> </a:t>
            </a:r>
            <a:r>
              <a:rPr lang="en-US" sz="2800" b="0" dirty="0"/>
              <a:t>(x==</a:t>
            </a:r>
            <a:r>
              <a:rPr lang="en-US" sz="2800" b="0" dirty="0" err="1"/>
              <a:t>pt</a:t>
            </a:r>
            <a:r>
              <a:rPr lang="en-US" sz="2800" b="0" dirty="0" err="1">
                <a:sym typeface="Wingdings" pitchFamily="2" charset="2"/>
              </a:rPr>
              <a:t></a:t>
            </a:r>
            <a:r>
              <a:rPr lang="en-US" sz="2800" b="0" dirty="0" err="1"/>
              <a:t>x</a:t>
            </a:r>
            <a:r>
              <a:rPr lang="en-US" sz="2800" b="0" dirty="0"/>
              <a:t> &amp;&amp; y==</a:t>
            </a:r>
            <a:r>
              <a:rPr lang="en-US" sz="2800" b="0" dirty="0" err="1"/>
              <a:t>pt</a:t>
            </a:r>
            <a:r>
              <a:rPr lang="en-US" sz="2800" b="0" dirty="0" err="1">
                <a:sym typeface="Wingdings" pitchFamily="2" charset="2"/>
              </a:rPr>
              <a:t></a:t>
            </a:r>
            <a:r>
              <a:rPr lang="en-US" sz="2800" b="0" dirty="0" err="1"/>
              <a:t>y</a:t>
            </a:r>
            <a:r>
              <a:rPr lang="en-US" sz="2800" b="0" dirty="0"/>
              <a:t>); </a:t>
            </a:r>
            <a:endParaRPr lang="en-US" sz="2800" b="0" dirty="0" smtClean="0"/>
          </a:p>
          <a:p>
            <a:pPr algn="just">
              <a:lnSpc>
                <a:spcPct val="120000"/>
              </a:lnSpc>
              <a:buFont typeface="Wingdings" pitchFamily="2" charset="2"/>
              <a:buNone/>
            </a:pPr>
            <a:r>
              <a:rPr lang="en-US" sz="2800" b="0" dirty="0" smtClean="0"/>
              <a:t>}</a:t>
            </a:r>
            <a:endParaRPr lang="en-US" sz="2800" b="0" dirty="0"/>
          </a:p>
          <a:p>
            <a:pPr algn="just">
              <a:lnSpc>
                <a:spcPct val="120000"/>
              </a:lnSpc>
              <a:buFont typeface="Wingdings" pitchFamily="2" charset="2"/>
              <a:buNone/>
            </a:pPr>
            <a:r>
              <a:rPr lang="en-US" sz="2800" b="0" dirty="0" err="1" smtClean="0">
                <a:solidFill>
                  <a:srgbClr val="0000FF"/>
                </a:solidFill>
              </a:rPr>
              <a:t>int</a:t>
            </a:r>
            <a:r>
              <a:rPr lang="en-US" sz="2800" b="0" dirty="0" smtClean="0"/>
              <a:t> </a:t>
            </a:r>
            <a:r>
              <a:rPr lang="en-US" sz="2800" b="0" dirty="0" err="1"/>
              <a:t>Trung</a:t>
            </a:r>
            <a:r>
              <a:rPr lang="en-US" sz="2800" b="0" dirty="0"/>
              <a:t> (point &amp;</a:t>
            </a:r>
            <a:r>
              <a:rPr lang="en-US" sz="2800" b="0" dirty="0" err="1"/>
              <a:t>pt</a:t>
            </a:r>
            <a:r>
              <a:rPr lang="en-US" sz="2800" b="0" dirty="0"/>
              <a:t>) { </a:t>
            </a:r>
            <a:endParaRPr lang="en-US" sz="2800" b="0" dirty="0" smtClean="0"/>
          </a:p>
          <a:p>
            <a:pPr algn="just">
              <a:lnSpc>
                <a:spcPct val="120000"/>
              </a:lnSpc>
              <a:buFont typeface="Wingdings" pitchFamily="2" charset="2"/>
              <a:buNone/>
            </a:pPr>
            <a:r>
              <a:rPr lang="en-US" sz="2800" b="0" dirty="0">
                <a:solidFill>
                  <a:srgbClr val="0000FF"/>
                </a:solidFill>
              </a:rPr>
              <a:t>	</a:t>
            </a:r>
            <a:r>
              <a:rPr lang="en-US" sz="2800" b="0" dirty="0" smtClean="0">
                <a:solidFill>
                  <a:srgbClr val="0000FF"/>
                </a:solidFill>
              </a:rPr>
              <a:t>return</a:t>
            </a:r>
            <a:r>
              <a:rPr lang="en-US" sz="2800" b="0" dirty="0" smtClean="0"/>
              <a:t> </a:t>
            </a:r>
            <a:r>
              <a:rPr lang="en-US" sz="2800" b="0" dirty="0"/>
              <a:t>(x==</a:t>
            </a:r>
            <a:r>
              <a:rPr lang="en-US" sz="2800" b="0" dirty="0" err="1"/>
              <a:t>pt.x</a:t>
            </a:r>
            <a:r>
              <a:rPr lang="en-US" sz="2800" b="0" dirty="0"/>
              <a:t> &amp;&amp; y==</a:t>
            </a:r>
            <a:r>
              <a:rPr lang="en-US" sz="2800" b="0" dirty="0" err="1"/>
              <a:t>pt.y</a:t>
            </a:r>
            <a:r>
              <a:rPr lang="en-US" sz="2800" b="0" dirty="0"/>
              <a:t>); </a:t>
            </a:r>
            <a:endParaRPr lang="en-US" sz="2800" b="0" dirty="0" smtClean="0"/>
          </a:p>
          <a:p>
            <a:pPr algn="just">
              <a:lnSpc>
                <a:spcPct val="120000"/>
              </a:lnSpc>
              <a:buFont typeface="Wingdings" pitchFamily="2" charset="2"/>
              <a:buNone/>
            </a:pPr>
            <a:r>
              <a:rPr lang="en-US" sz="2800" b="0" dirty="0" smtClean="0"/>
              <a:t>}</a:t>
            </a:r>
            <a:endParaRPr lang="en-US" sz="2800" b="0" dirty="0"/>
          </a:p>
        </p:txBody>
      </p:sp>
      <p:sp>
        <p:nvSpPr>
          <p:cNvPr id="8" name="TextBox 7"/>
          <p:cNvSpPr txBox="1"/>
          <p:nvPr/>
        </p:nvSpPr>
        <p:spPr>
          <a:xfrm>
            <a:off x="6705600" y="2255490"/>
            <a:ext cx="1752600" cy="3154710"/>
          </a:xfrm>
          <a:prstGeom prst="rect">
            <a:avLst/>
          </a:prstGeom>
          <a:noFill/>
        </p:spPr>
        <p:txBody>
          <a:bodyPr wrap="square" rtlCol="0">
            <a:spAutoFit/>
          </a:bodyPr>
          <a:lstStyle/>
          <a:p>
            <a:pPr algn="ctr"/>
            <a:r>
              <a:rPr lang="en-US" sz="19900" smtClean="0">
                <a:solidFill>
                  <a:srgbClr val="FF0000"/>
                </a:solidFill>
              </a:rPr>
              <a:t>?</a:t>
            </a:r>
            <a:endParaRPr lang="en-US" sz="19900">
              <a:solidFill>
                <a:srgbClr val="FF0000"/>
              </a:solidFill>
            </a:endParaRPr>
          </a:p>
        </p:txBody>
      </p:sp>
      <p:sp>
        <p:nvSpPr>
          <p:cNvPr id="3" name="Content Placeholder 2"/>
          <p:cNvSpPr>
            <a:spLocks noGrp="1"/>
          </p:cNvSpPr>
          <p:nvPr>
            <p:ph idx="1"/>
          </p:nvPr>
        </p:nvSpPr>
        <p:spPr>
          <a:xfrm>
            <a:off x="449317" y="1524000"/>
            <a:ext cx="8313683" cy="2819400"/>
          </a:xfrm>
        </p:spPr>
        <p:txBody>
          <a:bodyPr>
            <a:normAutofit/>
          </a:bodyPr>
          <a:lstStyle/>
          <a:p>
            <a:pPr algn="just">
              <a:lnSpc>
                <a:spcPct val="120000"/>
              </a:lnSpc>
              <a:buFont typeface="Wingdings" pitchFamily="2" charset="2"/>
              <a:buChar char="v"/>
            </a:pPr>
            <a:r>
              <a:rPr lang="en-US" sz="2800" dirty="0" err="1" smtClean="0">
                <a:solidFill>
                  <a:srgbClr val="FF3300"/>
                </a:solidFill>
                <a:latin typeface="Arial" pitchFamily="34" charset="0"/>
                <a:cs typeface="Arial" pitchFamily="34" charset="0"/>
              </a:rPr>
              <a:t>Hàm</a:t>
            </a:r>
            <a:r>
              <a:rPr lang="en-US" sz="2800" dirty="0" smtClean="0">
                <a:solidFill>
                  <a:srgbClr val="FF3300"/>
                </a:solidFill>
                <a:latin typeface="Arial" pitchFamily="34" charset="0"/>
                <a:cs typeface="Arial" pitchFamily="34" charset="0"/>
              </a:rPr>
              <a:t> </a:t>
            </a:r>
            <a:r>
              <a:rPr lang="en-US" sz="2800" dirty="0" err="1" smtClean="0">
                <a:solidFill>
                  <a:srgbClr val="FF3300"/>
                </a:solidFill>
                <a:latin typeface="Arial" pitchFamily="34" charset="0"/>
                <a:cs typeface="Arial" pitchFamily="34" charset="0"/>
              </a:rPr>
              <a:t>thành</a:t>
            </a:r>
            <a:r>
              <a:rPr lang="en-US" sz="2800" dirty="0" smtClean="0">
                <a:solidFill>
                  <a:srgbClr val="FF3300"/>
                </a:solidFill>
                <a:latin typeface="Arial" pitchFamily="34" charset="0"/>
                <a:cs typeface="Arial" pitchFamily="34" charset="0"/>
              </a:rPr>
              <a:t> </a:t>
            </a:r>
            <a:r>
              <a:rPr lang="en-US" sz="2800" dirty="0" err="1" smtClean="0">
                <a:solidFill>
                  <a:srgbClr val="FF3300"/>
                </a:solidFill>
                <a:latin typeface="Arial" pitchFamily="34" charset="0"/>
                <a:cs typeface="Arial" pitchFamily="34" charset="0"/>
              </a:rPr>
              <a:t>phần</a:t>
            </a:r>
            <a:r>
              <a:rPr lang="en-US" sz="2800" dirty="0" smtClean="0">
                <a:solidFill>
                  <a:srgbClr val="FF3300"/>
                </a:solidFill>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quyền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truy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cập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đến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tất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thành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phần</a:t>
            </a:r>
            <a:r>
              <a:rPr lang="en-US" sz="2800" dirty="0" smtClean="0">
                <a:latin typeface="Arial" pitchFamily="34" charset="0"/>
                <a:cs typeface="Arial" pitchFamily="34" charset="0"/>
              </a:rPr>
              <a:t> </a:t>
            </a:r>
            <a:r>
              <a:rPr lang="en-US" sz="2800" dirty="0" smtClean="0">
                <a:solidFill>
                  <a:srgbClr val="0000FF"/>
                </a:solidFill>
                <a:latin typeface="Arial" pitchFamily="34" charset="0"/>
                <a:cs typeface="Arial" pitchFamily="34" charset="0"/>
              </a:rPr>
              <a:t>private</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của</a:t>
            </a:r>
            <a:r>
              <a:rPr lang="en-US" sz="2800" dirty="0" smtClean="0">
                <a:latin typeface="Arial" pitchFamily="34" charset="0"/>
                <a:cs typeface="Arial" pitchFamily="34" charset="0"/>
              </a:rPr>
              <a:t> </a:t>
            </a:r>
            <a:r>
              <a:rPr lang="en-US" sz="2800" dirty="0" err="1" smtClean="0">
                <a:solidFill>
                  <a:srgbClr val="0066FF"/>
                </a:solidFill>
                <a:latin typeface="Arial" pitchFamily="34" charset="0"/>
                <a:cs typeface="Arial" pitchFamily="34" charset="0"/>
              </a:rPr>
              <a:t>các</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đối</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tượng</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tham</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chiếu</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đối</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tượng</a:t>
            </a:r>
            <a:r>
              <a:rPr lang="en-US" sz="2800" dirty="0" smtClean="0">
                <a:solidFill>
                  <a:srgbClr val="0066FF"/>
                </a:solidFill>
                <a:latin typeface="Arial" pitchFamily="34" charset="0"/>
                <a:cs typeface="Arial" pitchFamily="34" charset="0"/>
              </a:rPr>
              <a:t> hay con </a:t>
            </a:r>
            <a:r>
              <a:rPr lang="en-US" sz="2800" dirty="0" err="1" smtClean="0">
                <a:solidFill>
                  <a:srgbClr val="0066FF"/>
                </a:solidFill>
                <a:latin typeface="Arial" pitchFamily="34" charset="0"/>
                <a:cs typeface="Arial" pitchFamily="34" charset="0"/>
              </a:rPr>
              <a:t>trỏ</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đối</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tượng</a:t>
            </a:r>
            <a:r>
              <a:rPr lang="en-US" sz="2800" dirty="0" smtClean="0">
                <a:solidFill>
                  <a:srgbClr val="0066FF"/>
                </a:solidFill>
                <a:latin typeface="Arial" pitchFamily="34" charset="0"/>
                <a:cs typeface="Arial" pitchFamily="34" charset="0"/>
              </a:rPr>
              <a:t> </a:t>
            </a:r>
            <a:r>
              <a:rPr lang="en-US" sz="2800" dirty="0" err="1" smtClean="0">
                <a:solidFill>
                  <a:srgbClr val="FF3300"/>
                </a:solidFill>
                <a:latin typeface="Arial" pitchFamily="34" charset="0"/>
                <a:cs typeface="Arial" pitchFamily="34" charset="0"/>
              </a:rPr>
              <a:t>có</a:t>
            </a:r>
            <a:r>
              <a:rPr lang="en-US" sz="2800" dirty="0" smtClean="0">
                <a:solidFill>
                  <a:srgbClr val="FF3300"/>
                </a:solidFill>
                <a:latin typeface="Arial" pitchFamily="34" charset="0"/>
                <a:cs typeface="Arial" pitchFamily="34" charset="0"/>
              </a:rPr>
              <a:t> </a:t>
            </a:r>
            <a:r>
              <a:rPr lang="en-US" sz="2800" dirty="0" err="1" smtClean="0">
                <a:solidFill>
                  <a:srgbClr val="FF3300"/>
                </a:solidFill>
                <a:latin typeface="Arial" pitchFamily="34" charset="0"/>
                <a:cs typeface="Arial" pitchFamily="34" charset="0"/>
              </a:rPr>
              <a:t>cùng</a:t>
            </a:r>
            <a:r>
              <a:rPr lang="en-US" sz="2800" dirty="0" smtClean="0">
                <a:solidFill>
                  <a:srgbClr val="FF3300"/>
                </a:solidFill>
                <a:latin typeface="Arial" pitchFamily="34" charset="0"/>
                <a:cs typeface="Arial" pitchFamily="34" charset="0"/>
              </a:rPr>
              <a:t> </a:t>
            </a:r>
            <a:r>
              <a:rPr lang="en-US" sz="2800" dirty="0" err="1" smtClean="0">
                <a:solidFill>
                  <a:srgbClr val="FF3300"/>
                </a:solidFill>
                <a:latin typeface="Arial" pitchFamily="34" charset="0"/>
                <a:cs typeface="Arial" pitchFamily="34" charset="0"/>
              </a:rPr>
              <a:t>kiểu</a:t>
            </a:r>
            <a:r>
              <a:rPr lang="en-US" sz="2800" dirty="0" smtClean="0">
                <a:solidFill>
                  <a:srgbClr val="FF3300"/>
                </a:solidFill>
                <a:latin typeface="Arial" pitchFamily="34" charset="0"/>
                <a:cs typeface="Arial" pitchFamily="34" charset="0"/>
              </a:rPr>
              <a:t> </a:t>
            </a:r>
            <a:r>
              <a:rPr lang="en-US" sz="2800" dirty="0" err="1" smtClean="0">
                <a:solidFill>
                  <a:srgbClr val="FF3300"/>
                </a:solidFill>
                <a:latin typeface="Arial" pitchFamily="34" charset="0"/>
                <a:cs typeface="Arial" pitchFamily="34" charset="0"/>
              </a:rPr>
              <a:t>lớp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dùng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tham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số</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hình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thức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của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nó</a:t>
            </a:r>
            <a:r>
              <a:rPr lang="en-US" sz="2800" dirty="0">
                <a:latin typeface="Arial" pitchFamily="34" charset="0"/>
                <a:cs typeface="Arial" pitchFamily="34" charset="0"/>
              </a:rPr>
              <a:t>.</a:t>
            </a:r>
            <a:endParaRPr lang="en-US" sz="2800" dirty="0" smtClean="0">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Con trỏ this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85000" lnSpcReduction="10000"/>
          </a:bodyPr>
          <a:lstStyle/>
          <a:p>
            <a:pPr algn="just">
              <a:lnSpc>
                <a:spcPct val="120000"/>
              </a:lnSpc>
              <a:buFont typeface="Wingdings" pitchFamily="2" charset="2"/>
              <a:buChar char="v"/>
            </a:pPr>
            <a:r>
              <a:rPr lang="en-US" sz="3300" smtClean="0">
                <a:latin typeface="Arial" pitchFamily="34" charset="0"/>
                <a:cs typeface="Arial" pitchFamily="34" charset="0"/>
              </a:rPr>
              <a:t>Từ khoá</a:t>
            </a:r>
            <a:r>
              <a:rPr lang="en-US" sz="3300" smtClean="0">
                <a:solidFill>
                  <a:srgbClr val="0000FF"/>
                </a:solidFill>
                <a:latin typeface="Arial" pitchFamily="34" charset="0"/>
                <a:cs typeface="Arial" pitchFamily="34" charset="0"/>
              </a:rPr>
              <a:t> this</a:t>
            </a:r>
            <a:r>
              <a:rPr lang="en-US" sz="3300" smtClean="0">
                <a:latin typeface="Arial" pitchFamily="34" charset="0"/>
                <a:cs typeface="Arial" pitchFamily="34" charset="0"/>
              </a:rPr>
              <a:t> trong định nghĩa của các hàm thành phần lớp dùng để xác định địa chỉ của đối tượng dùng làm </a:t>
            </a:r>
            <a:r>
              <a:rPr lang="en-US" sz="3300" smtClean="0">
                <a:solidFill>
                  <a:srgbClr val="0000FF"/>
                </a:solidFill>
                <a:latin typeface="Arial" pitchFamily="34" charset="0"/>
                <a:cs typeface="Arial" pitchFamily="34" charset="0"/>
              </a:rPr>
              <a:t>tham số ngầm định</a:t>
            </a:r>
            <a:r>
              <a:rPr lang="en-US" sz="3300" smtClean="0">
                <a:latin typeface="Arial" pitchFamily="34" charset="0"/>
                <a:cs typeface="Arial" pitchFamily="34" charset="0"/>
              </a:rPr>
              <a:t> cho hàm thành phần.</a:t>
            </a:r>
          </a:p>
          <a:p>
            <a:pPr algn="just">
              <a:lnSpc>
                <a:spcPct val="120000"/>
              </a:lnSpc>
              <a:buFont typeface="Wingdings" pitchFamily="2" charset="2"/>
              <a:buChar char="v"/>
            </a:pPr>
            <a:r>
              <a:rPr lang="en-US" sz="3300" smtClean="0">
                <a:solidFill>
                  <a:srgbClr val="FF0303"/>
                </a:solidFill>
                <a:latin typeface="Arial" pitchFamily="34" charset="0"/>
                <a:cs typeface="Arial" pitchFamily="34" charset="0"/>
              </a:rPr>
              <a:t>Con trỏ this tham chiếu đến đối tượng đang gọi hàm thành phần.</a:t>
            </a:r>
          </a:p>
          <a:p>
            <a:pPr algn="just">
              <a:lnSpc>
                <a:spcPct val="120000"/>
              </a:lnSpc>
              <a:buFont typeface="Wingdings" pitchFamily="2" charset="2"/>
              <a:buChar char="v"/>
            </a:pPr>
            <a:r>
              <a:rPr lang="en-US" sz="3300" smtClean="0">
                <a:latin typeface="Arial" pitchFamily="34" charset="0"/>
                <a:cs typeface="Arial" pitchFamily="34" charset="0"/>
              </a:rPr>
              <a:t>Ví dụ:</a:t>
            </a:r>
          </a:p>
          <a:p>
            <a:pPr algn="just">
              <a:lnSpc>
                <a:spcPct val="120000"/>
              </a:lnSpc>
              <a:buNone/>
            </a:pPr>
            <a:r>
              <a:rPr lang="en-US" smtClean="0"/>
              <a:t>	</a:t>
            </a:r>
            <a:r>
              <a:rPr lang="en-US" smtClean="0">
                <a:solidFill>
                  <a:srgbClr val="0000FF"/>
                </a:solidFill>
              </a:rPr>
              <a:t>int</a:t>
            </a:r>
            <a:r>
              <a:rPr lang="en-US" smtClean="0"/>
              <a:t> Trung(point pt){</a:t>
            </a:r>
          </a:p>
          <a:p>
            <a:pPr algn="just">
              <a:lnSpc>
                <a:spcPct val="120000"/>
              </a:lnSpc>
              <a:buNone/>
            </a:pPr>
            <a:r>
              <a:rPr lang="en-US" smtClean="0"/>
              <a:t>		</a:t>
            </a:r>
            <a:r>
              <a:rPr lang="en-US" smtClean="0">
                <a:solidFill>
                  <a:srgbClr val="0000FF"/>
                </a:solidFill>
              </a:rPr>
              <a:t>return</a:t>
            </a:r>
            <a:r>
              <a:rPr lang="en-US" smtClean="0"/>
              <a:t> (</a:t>
            </a:r>
            <a:r>
              <a:rPr lang="en-US" smtClean="0">
                <a:solidFill>
                  <a:srgbClr val="FF0303"/>
                </a:solidFill>
              </a:rPr>
              <a:t>this</a:t>
            </a:r>
            <a:r>
              <a:rPr lang="en-US" smtClean="0"/>
              <a:t> </a:t>
            </a:r>
            <a:r>
              <a:rPr lang="en-US" smtClean="0">
                <a:sym typeface="Wingdings" pitchFamily="2" charset="2"/>
              </a:rPr>
              <a:t> </a:t>
            </a:r>
            <a:r>
              <a:rPr lang="en-US" smtClean="0"/>
              <a:t>x == pt.x &amp;&amp; </a:t>
            </a:r>
            <a:r>
              <a:rPr lang="en-US" smtClean="0">
                <a:solidFill>
                  <a:srgbClr val="FF0303"/>
                </a:solidFill>
              </a:rPr>
              <a:t>this </a:t>
            </a:r>
            <a:r>
              <a:rPr lang="en-US" smtClean="0">
                <a:sym typeface="Wingdings" pitchFamily="2" charset="2"/>
              </a:rPr>
              <a:t> </a:t>
            </a:r>
            <a:r>
              <a:rPr lang="en-US" smtClean="0"/>
              <a:t>y == pt.y);</a:t>
            </a:r>
          </a:p>
          <a:p>
            <a:pPr algn="just">
              <a:lnSpc>
                <a:spcPct val="120000"/>
              </a:lnSpc>
              <a:buNone/>
            </a:pPr>
            <a:r>
              <a:rPr lang="en-US" smtClean="0"/>
              <a:t>	}</a:t>
            </a:r>
            <a:endParaRPr lang="en-US"/>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Phép gán đối tượng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Là việc </a:t>
            </a:r>
            <a:r>
              <a:rPr lang="en-US" sz="2800" smtClean="0">
                <a:solidFill>
                  <a:srgbClr val="0000FF"/>
                </a:solidFill>
                <a:latin typeface="Arial" pitchFamily="34" charset="0"/>
                <a:cs typeface="Arial" pitchFamily="34" charset="0"/>
              </a:rPr>
              <a:t>sao chép giá trị các thành phần dữ liệu</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từ đối tượng a sang đối tượng b</a:t>
            </a:r>
            <a:r>
              <a:rPr lang="en-US" sz="2800" smtClean="0">
                <a:latin typeface="Arial" pitchFamily="34" charset="0"/>
                <a:cs typeface="Arial" pitchFamily="34" charset="0"/>
              </a:rPr>
              <a:t> tương ứng từng đôi một</a:t>
            </a:r>
          </a:p>
          <a:p>
            <a:pPr algn="just">
              <a:lnSpc>
                <a:spcPct val="120000"/>
              </a:lnSpc>
              <a:buFont typeface="Wingdings" pitchFamily="2" charset="2"/>
              <a:buChar char="v"/>
            </a:pPr>
            <a:r>
              <a:rPr lang="en-US" sz="2800" smtClean="0">
                <a:latin typeface="Arial" pitchFamily="34" charset="0"/>
                <a:cs typeface="Arial" pitchFamily="34" charset="0"/>
              </a:rPr>
              <a:t>Ví dụ:</a:t>
            </a:r>
          </a:p>
          <a:p>
            <a:pPr lvl="1">
              <a:buFont typeface="Wingdings 2" pitchFamily="18" charset="2"/>
              <a:buNone/>
            </a:pPr>
            <a:r>
              <a:rPr lang="en-US" smtClean="0"/>
              <a:t>point a, b;</a:t>
            </a:r>
          </a:p>
          <a:p>
            <a:pPr lvl="1">
              <a:buFont typeface="Wingdings 2" pitchFamily="18" charset="2"/>
              <a:buNone/>
            </a:pPr>
            <a:r>
              <a:rPr lang="en-US" smtClean="0"/>
              <a:t>a.init(5,2);</a:t>
            </a:r>
          </a:p>
          <a:p>
            <a:pPr lvl="1">
              <a:buFont typeface="Wingdings 2" pitchFamily="18" charset="2"/>
              <a:buNone/>
            </a:pPr>
            <a:r>
              <a:rPr lang="en-US" smtClean="0"/>
              <a:t>b = a;</a:t>
            </a:r>
            <a:endParaRPr lang="en-US"/>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grpSp>
        <p:nvGrpSpPr>
          <p:cNvPr id="7" name="Group 5"/>
          <p:cNvGrpSpPr>
            <a:grpSpLocks/>
          </p:cNvGrpSpPr>
          <p:nvPr/>
        </p:nvGrpSpPr>
        <p:grpSpPr bwMode="auto">
          <a:xfrm>
            <a:off x="3048000" y="3124200"/>
            <a:ext cx="5486400" cy="2895600"/>
            <a:chOff x="4176" y="11376"/>
            <a:chExt cx="3313" cy="868"/>
          </a:xfrm>
        </p:grpSpPr>
        <p:sp>
          <p:nvSpPr>
            <p:cNvPr id="8" name="Rectangle 6"/>
            <p:cNvSpPr>
              <a:spLocks noChangeArrowheads="1"/>
            </p:cNvSpPr>
            <p:nvPr/>
          </p:nvSpPr>
          <p:spPr bwMode="auto">
            <a:xfrm>
              <a:off x="4464" y="11666"/>
              <a:ext cx="721" cy="577"/>
            </a:xfrm>
            <a:prstGeom prst="rect">
              <a:avLst/>
            </a:prstGeom>
            <a:noFill/>
            <a:ln w="9525">
              <a:solidFill>
                <a:srgbClr val="000000"/>
              </a:solidFill>
              <a:miter lim="800000"/>
              <a:headEnd/>
              <a:tailEnd/>
            </a:ln>
          </p:spPr>
          <p:txBody>
            <a:bodyPr/>
            <a:lstStyle/>
            <a:p>
              <a:endParaRPr lang="en-US"/>
            </a:p>
          </p:txBody>
        </p:sp>
        <p:sp>
          <p:nvSpPr>
            <p:cNvPr id="9" name="Line 7"/>
            <p:cNvSpPr>
              <a:spLocks noChangeShapeType="1"/>
            </p:cNvSpPr>
            <p:nvPr/>
          </p:nvSpPr>
          <p:spPr bwMode="auto">
            <a:xfrm>
              <a:off x="4464" y="11954"/>
              <a:ext cx="721" cy="1"/>
            </a:xfrm>
            <a:prstGeom prst="line">
              <a:avLst/>
            </a:prstGeom>
            <a:noFill/>
            <a:ln w="9525">
              <a:solidFill>
                <a:srgbClr val="000000"/>
              </a:solidFill>
              <a:round/>
              <a:headEnd type="none" w="sm" len="sm"/>
              <a:tailEnd type="none" w="sm" len="sm"/>
            </a:ln>
          </p:spPr>
          <p:txBody>
            <a:bodyPr/>
            <a:lstStyle/>
            <a:p>
              <a:endParaRPr lang="en-US"/>
            </a:p>
          </p:txBody>
        </p:sp>
        <p:sp>
          <p:nvSpPr>
            <p:cNvPr id="10" name="Rectangle 8"/>
            <p:cNvSpPr>
              <a:spLocks noChangeArrowheads="1"/>
            </p:cNvSpPr>
            <p:nvPr/>
          </p:nvSpPr>
          <p:spPr bwMode="auto">
            <a:xfrm>
              <a:off x="4608" y="11952"/>
              <a:ext cx="433" cy="289"/>
            </a:xfrm>
            <a:prstGeom prst="rect">
              <a:avLst/>
            </a:prstGeom>
            <a:noFill/>
            <a:ln w="9525">
              <a:noFill/>
              <a:miter lim="800000"/>
              <a:headEnd/>
              <a:tailEnd/>
            </a:ln>
          </p:spPr>
          <p:txBody>
            <a:bodyPr lIns="12700" tIns="12700" rIns="12700" bIns="12700"/>
            <a:lstStyle/>
            <a:p>
              <a:r>
                <a:rPr lang="en-US" sz="2800"/>
                <a:t>2</a:t>
              </a:r>
            </a:p>
          </p:txBody>
        </p:sp>
        <p:sp>
          <p:nvSpPr>
            <p:cNvPr id="11" name="Rectangle 9"/>
            <p:cNvSpPr>
              <a:spLocks noChangeArrowheads="1"/>
            </p:cNvSpPr>
            <p:nvPr/>
          </p:nvSpPr>
          <p:spPr bwMode="auto">
            <a:xfrm>
              <a:off x="7056" y="11952"/>
              <a:ext cx="433" cy="289"/>
            </a:xfrm>
            <a:prstGeom prst="rect">
              <a:avLst/>
            </a:prstGeom>
            <a:noFill/>
            <a:ln w="9525">
              <a:noFill/>
              <a:miter lim="800000"/>
              <a:headEnd/>
              <a:tailEnd/>
            </a:ln>
          </p:spPr>
          <p:txBody>
            <a:bodyPr lIns="12700" tIns="12700" rIns="12700" bIns="12700"/>
            <a:lstStyle/>
            <a:p>
              <a:r>
                <a:rPr lang="en-US" sz="2800"/>
                <a:t>y</a:t>
              </a:r>
            </a:p>
          </p:txBody>
        </p:sp>
        <p:sp>
          <p:nvSpPr>
            <p:cNvPr id="12" name="Rectangle 10"/>
            <p:cNvSpPr>
              <a:spLocks noChangeArrowheads="1"/>
            </p:cNvSpPr>
            <p:nvPr/>
          </p:nvSpPr>
          <p:spPr bwMode="auto">
            <a:xfrm>
              <a:off x="4608" y="11665"/>
              <a:ext cx="433" cy="289"/>
            </a:xfrm>
            <a:prstGeom prst="rect">
              <a:avLst/>
            </a:prstGeom>
            <a:noFill/>
            <a:ln w="9525">
              <a:noFill/>
              <a:miter lim="800000"/>
              <a:headEnd/>
              <a:tailEnd/>
            </a:ln>
          </p:spPr>
          <p:txBody>
            <a:bodyPr lIns="12700" tIns="12700" rIns="12700" bIns="12700"/>
            <a:lstStyle/>
            <a:p>
              <a:r>
                <a:rPr lang="en-US" sz="2800"/>
                <a:t>5</a:t>
              </a:r>
            </a:p>
          </p:txBody>
        </p:sp>
        <p:sp>
          <p:nvSpPr>
            <p:cNvPr id="13" name="Rectangle 11"/>
            <p:cNvSpPr>
              <a:spLocks noChangeArrowheads="1"/>
            </p:cNvSpPr>
            <p:nvPr/>
          </p:nvSpPr>
          <p:spPr bwMode="auto">
            <a:xfrm>
              <a:off x="6336" y="11377"/>
              <a:ext cx="433" cy="289"/>
            </a:xfrm>
            <a:prstGeom prst="rect">
              <a:avLst/>
            </a:prstGeom>
            <a:noFill/>
            <a:ln w="9525">
              <a:noFill/>
              <a:miter lim="800000"/>
              <a:headEnd/>
              <a:tailEnd/>
            </a:ln>
          </p:spPr>
          <p:txBody>
            <a:bodyPr lIns="12700" tIns="12700" rIns="12700" bIns="12700"/>
            <a:lstStyle/>
            <a:p>
              <a:r>
                <a:rPr lang="en-US" sz="2800" b="1"/>
                <a:t>b</a:t>
              </a:r>
            </a:p>
          </p:txBody>
        </p:sp>
        <p:sp>
          <p:nvSpPr>
            <p:cNvPr id="14" name="Rectangle 12"/>
            <p:cNvSpPr>
              <a:spLocks noChangeArrowheads="1"/>
            </p:cNvSpPr>
            <p:nvPr/>
          </p:nvSpPr>
          <p:spPr bwMode="auto">
            <a:xfrm>
              <a:off x="4608" y="11376"/>
              <a:ext cx="433" cy="289"/>
            </a:xfrm>
            <a:prstGeom prst="rect">
              <a:avLst/>
            </a:prstGeom>
            <a:noFill/>
            <a:ln w="9525">
              <a:noFill/>
              <a:miter lim="800000"/>
              <a:headEnd/>
              <a:tailEnd/>
            </a:ln>
          </p:spPr>
          <p:txBody>
            <a:bodyPr lIns="12700" tIns="12700" rIns="12700" bIns="12700"/>
            <a:lstStyle/>
            <a:p>
              <a:r>
                <a:rPr lang="en-US" sz="2800" b="1"/>
                <a:t>a</a:t>
              </a:r>
            </a:p>
          </p:txBody>
        </p:sp>
        <p:sp>
          <p:nvSpPr>
            <p:cNvPr id="15" name="Rectangle 13"/>
            <p:cNvSpPr>
              <a:spLocks noChangeArrowheads="1"/>
            </p:cNvSpPr>
            <p:nvPr/>
          </p:nvSpPr>
          <p:spPr bwMode="auto">
            <a:xfrm>
              <a:off x="7056" y="11664"/>
              <a:ext cx="433" cy="289"/>
            </a:xfrm>
            <a:prstGeom prst="rect">
              <a:avLst/>
            </a:prstGeom>
            <a:noFill/>
            <a:ln w="9525">
              <a:noFill/>
              <a:miter lim="800000"/>
              <a:headEnd/>
              <a:tailEnd/>
            </a:ln>
          </p:spPr>
          <p:txBody>
            <a:bodyPr lIns="12700" tIns="12700" rIns="12700" bIns="12700"/>
            <a:lstStyle/>
            <a:p>
              <a:r>
                <a:rPr lang="en-US" sz="2800"/>
                <a:t>x</a:t>
              </a:r>
            </a:p>
          </p:txBody>
        </p:sp>
        <p:grpSp>
          <p:nvGrpSpPr>
            <p:cNvPr id="16" name="Group 14"/>
            <p:cNvGrpSpPr>
              <a:grpSpLocks/>
            </p:cNvGrpSpPr>
            <p:nvPr/>
          </p:nvGrpSpPr>
          <p:grpSpPr bwMode="auto">
            <a:xfrm>
              <a:off x="6192" y="11666"/>
              <a:ext cx="721" cy="578"/>
              <a:chOff x="0" y="0"/>
              <a:chExt cx="20000" cy="20000"/>
            </a:xfrm>
          </p:grpSpPr>
          <p:sp>
            <p:nvSpPr>
              <p:cNvPr id="21" name="Rectangle 15"/>
              <p:cNvSpPr>
                <a:spLocks noChangeArrowheads="1"/>
              </p:cNvSpPr>
              <p:nvPr/>
            </p:nvSpPr>
            <p:spPr bwMode="auto">
              <a:xfrm>
                <a:off x="0" y="35"/>
                <a:ext cx="20000" cy="19965"/>
              </a:xfrm>
              <a:prstGeom prst="rect">
                <a:avLst/>
              </a:prstGeom>
              <a:noFill/>
              <a:ln w="9525">
                <a:solidFill>
                  <a:srgbClr val="000000"/>
                </a:solidFill>
                <a:miter lim="800000"/>
                <a:headEnd/>
                <a:tailEnd/>
              </a:ln>
            </p:spPr>
            <p:txBody>
              <a:bodyPr/>
              <a:lstStyle/>
              <a:p>
                <a:endParaRPr lang="en-US"/>
              </a:p>
            </p:txBody>
          </p:sp>
          <p:sp>
            <p:nvSpPr>
              <p:cNvPr id="22" name="Line 16"/>
              <p:cNvSpPr>
                <a:spLocks noChangeShapeType="1"/>
              </p:cNvSpPr>
              <p:nvPr/>
            </p:nvSpPr>
            <p:spPr bwMode="auto">
              <a:xfrm>
                <a:off x="0" y="10000"/>
                <a:ext cx="20000" cy="35"/>
              </a:xfrm>
              <a:prstGeom prst="line">
                <a:avLst/>
              </a:prstGeom>
              <a:noFill/>
              <a:ln w="9525">
                <a:solidFill>
                  <a:srgbClr val="000000"/>
                </a:solidFill>
                <a:round/>
                <a:headEnd type="none" w="sm" len="sm"/>
                <a:tailEnd type="none" w="sm" len="sm"/>
              </a:ln>
            </p:spPr>
            <p:txBody>
              <a:bodyPr/>
              <a:lstStyle/>
              <a:p>
                <a:endParaRPr lang="en-US"/>
              </a:p>
            </p:txBody>
          </p:sp>
          <p:sp>
            <p:nvSpPr>
              <p:cNvPr id="23" name="Rectangle 17"/>
              <p:cNvSpPr>
                <a:spLocks noChangeArrowheads="1"/>
              </p:cNvSpPr>
              <p:nvPr/>
            </p:nvSpPr>
            <p:spPr bwMode="auto">
              <a:xfrm>
                <a:off x="3995" y="0"/>
                <a:ext cx="12010" cy="10000"/>
              </a:xfrm>
              <a:prstGeom prst="rect">
                <a:avLst/>
              </a:prstGeom>
              <a:noFill/>
              <a:ln w="9525">
                <a:noFill/>
                <a:miter lim="800000"/>
                <a:headEnd/>
                <a:tailEnd/>
              </a:ln>
            </p:spPr>
            <p:txBody>
              <a:bodyPr lIns="12700" tIns="12700" rIns="12700" bIns="12700"/>
              <a:lstStyle/>
              <a:p>
                <a:r>
                  <a:rPr lang="en-US" sz="2800"/>
                  <a:t>5</a:t>
                </a:r>
              </a:p>
            </p:txBody>
          </p:sp>
          <p:sp>
            <p:nvSpPr>
              <p:cNvPr id="24" name="Rectangle 18"/>
              <p:cNvSpPr>
                <a:spLocks noChangeArrowheads="1"/>
              </p:cNvSpPr>
              <p:nvPr/>
            </p:nvSpPr>
            <p:spPr bwMode="auto">
              <a:xfrm>
                <a:off x="3995" y="10000"/>
                <a:ext cx="12010" cy="10000"/>
              </a:xfrm>
              <a:prstGeom prst="rect">
                <a:avLst/>
              </a:prstGeom>
              <a:noFill/>
              <a:ln w="9525">
                <a:noFill/>
                <a:miter lim="800000"/>
                <a:headEnd/>
                <a:tailEnd/>
              </a:ln>
            </p:spPr>
            <p:txBody>
              <a:bodyPr lIns="12700" tIns="12700" rIns="12700" bIns="12700"/>
              <a:lstStyle/>
              <a:p>
                <a:r>
                  <a:rPr lang="en-US" sz="2800"/>
                  <a:t>2</a:t>
                </a:r>
              </a:p>
            </p:txBody>
          </p:sp>
        </p:grpSp>
        <p:sp>
          <p:nvSpPr>
            <p:cNvPr id="17" name="Line 19"/>
            <p:cNvSpPr>
              <a:spLocks noChangeShapeType="1"/>
            </p:cNvSpPr>
            <p:nvPr/>
          </p:nvSpPr>
          <p:spPr bwMode="auto">
            <a:xfrm>
              <a:off x="5184" y="11809"/>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8" name="Line 20"/>
            <p:cNvSpPr>
              <a:spLocks noChangeShapeType="1"/>
            </p:cNvSpPr>
            <p:nvPr/>
          </p:nvSpPr>
          <p:spPr bwMode="auto">
            <a:xfrm>
              <a:off x="5184" y="12096"/>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9" name="Rectangle 21"/>
            <p:cNvSpPr>
              <a:spLocks noChangeArrowheads="1"/>
            </p:cNvSpPr>
            <p:nvPr/>
          </p:nvSpPr>
          <p:spPr bwMode="auto">
            <a:xfrm>
              <a:off x="4176" y="11664"/>
              <a:ext cx="289" cy="288"/>
            </a:xfrm>
            <a:prstGeom prst="rect">
              <a:avLst/>
            </a:prstGeom>
            <a:noFill/>
            <a:ln w="9525">
              <a:noFill/>
              <a:miter lim="800000"/>
              <a:headEnd/>
              <a:tailEnd/>
            </a:ln>
          </p:spPr>
          <p:txBody>
            <a:bodyPr lIns="12700" tIns="12700" rIns="12700" bIns="12700"/>
            <a:lstStyle/>
            <a:p>
              <a:r>
                <a:rPr lang="en-US" sz="2800" b="1"/>
                <a:t>x</a:t>
              </a:r>
            </a:p>
          </p:txBody>
        </p:sp>
        <p:sp>
          <p:nvSpPr>
            <p:cNvPr id="20" name="Rectangle 22"/>
            <p:cNvSpPr>
              <a:spLocks noChangeArrowheads="1"/>
            </p:cNvSpPr>
            <p:nvPr/>
          </p:nvSpPr>
          <p:spPr bwMode="auto">
            <a:xfrm>
              <a:off x="4176" y="11952"/>
              <a:ext cx="289" cy="289"/>
            </a:xfrm>
            <a:prstGeom prst="rect">
              <a:avLst/>
            </a:prstGeom>
            <a:noFill/>
            <a:ln w="9525">
              <a:noFill/>
              <a:miter lim="800000"/>
              <a:headEnd/>
              <a:tailEnd/>
            </a:ln>
          </p:spPr>
          <p:txBody>
            <a:bodyPr lIns="12700" tIns="12700" rIns="12700" bIns="12700"/>
            <a:lstStyle/>
            <a:p>
              <a:r>
                <a:rPr lang="en-US" sz="2800" b="1"/>
                <a:t>y</a:t>
              </a: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ox(i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err="1" smtClean="0">
                <a:effectLst>
                  <a:outerShdw blurRad="38100" dist="38100" dir="2700000" algn="tl">
                    <a:srgbClr val="000000">
                      <a:alpha val="43137"/>
                    </a:srgbClr>
                  </a:outerShdw>
                </a:effectLst>
                <a:latin typeface="Arial" pitchFamily="34" charset="0"/>
                <a:cs typeface="Arial" pitchFamily="34" charset="0"/>
              </a:rPr>
              <a:t>Giới</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thiệu</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Một lớp bao gồm các thành phần </a:t>
            </a:r>
            <a:r>
              <a:rPr lang="vi-VN" smtClean="0">
                <a:solidFill>
                  <a:srgbClr val="FF3300"/>
                </a:solidFill>
                <a:latin typeface="Arial" pitchFamily="34" charset="0"/>
                <a:cs typeface="Arial" pitchFamily="34" charset="0"/>
              </a:rPr>
              <a:t>dữ liệu </a:t>
            </a:r>
            <a:r>
              <a:rPr lang="en-US" smtClean="0">
                <a:solidFill>
                  <a:srgbClr val="FF3300"/>
                </a:solidFill>
                <a:latin typeface="Arial" pitchFamily="34" charset="0"/>
                <a:cs typeface="Arial" pitchFamily="34" charset="0"/>
              </a:rPr>
              <a:t>(</a:t>
            </a:r>
            <a:r>
              <a:rPr lang="vi-VN" smtClean="0">
                <a:solidFill>
                  <a:srgbClr val="FF3300"/>
                </a:solidFill>
                <a:latin typeface="Arial" pitchFamily="34" charset="0"/>
                <a:cs typeface="Arial" pitchFamily="34" charset="0"/>
              </a:rPr>
              <a:t>thuộc tính</a:t>
            </a:r>
            <a:r>
              <a:rPr lang="en-US" smtClean="0">
                <a:solidFill>
                  <a:srgbClr val="FF3300"/>
                </a:solidFill>
                <a:latin typeface="Arial" pitchFamily="34" charset="0"/>
                <a:cs typeface="Arial" pitchFamily="34" charset="0"/>
              </a:rPr>
              <a:t>)</a:t>
            </a:r>
            <a:r>
              <a:rPr lang="vi-VN" smtClean="0">
                <a:solidFill>
                  <a:srgbClr val="FF3300"/>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và các </a:t>
            </a:r>
            <a:r>
              <a:rPr lang="vi-VN" smtClean="0">
                <a:solidFill>
                  <a:srgbClr val="0066FF"/>
                </a:solidFill>
                <a:latin typeface="Arial" pitchFamily="34" charset="0"/>
                <a:cs typeface="Arial" pitchFamily="34" charset="0"/>
              </a:rPr>
              <a:t>phương thức</a:t>
            </a:r>
            <a:r>
              <a:rPr lang="en-US" smtClean="0">
                <a:solidFill>
                  <a:srgbClr val="0066FF"/>
                </a:solidFill>
                <a:latin typeface="Arial" pitchFamily="34" charset="0"/>
                <a:cs typeface="Arial" pitchFamily="34" charset="0"/>
              </a:rPr>
              <a:t> (</a:t>
            </a:r>
            <a:r>
              <a:rPr lang="vi-VN" smtClean="0">
                <a:solidFill>
                  <a:srgbClr val="0066FF"/>
                </a:solidFill>
                <a:latin typeface="Arial" pitchFamily="34" charset="0"/>
                <a:cs typeface="Arial" pitchFamily="34" charset="0"/>
              </a:rPr>
              <a:t>hàm thành phần</a:t>
            </a:r>
            <a:r>
              <a:rPr lang="en-US" smtClean="0">
                <a:solidFill>
                  <a:srgbClr val="0066FF"/>
                </a:solidFill>
                <a:latin typeface="Arial" pitchFamily="34" charset="0"/>
                <a:cs typeface="Arial" pitchFamily="34" charset="0"/>
              </a:rPr>
              <a:t>).</a:t>
            </a:r>
            <a:endParaRPr lang="vi-VN"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Lớp trong C++ thực chất là một kiểu dữ liệu do người sử dụng định nghĩa</a:t>
            </a:r>
            <a:r>
              <a:rPr lang="en-US"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Trong C++, dùng từ khóa </a:t>
            </a:r>
            <a:r>
              <a:rPr lang="vi-VN" smtClean="0">
                <a:solidFill>
                  <a:srgbClr val="FF0000"/>
                </a:solidFill>
                <a:latin typeface="Arial" pitchFamily="34" charset="0"/>
                <a:cs typeface="Arial" pitchFamily="34" charset="0"/>
              </a:rPr>
              <a:t>class</a:t>
            </a:r>
            <a:r>
              <a:rPr lang="vi-VN" smtClean="0">
                <a:solidFill>
                  <a:schemeClr val="tx1">
                    <a:lumMod val="95000"/>
                    <a:lumOff val="5000"/>
                  </a:schemeClr>
                </a:solidFill>
                <a:latin typeface="Arial" pitchFamily="34" charset="0"/>
                <a:cs typeface="Arial" pitchFamily="34" charset="0"/>
              </a:rPr>
              <a:t> để chỉ điểm bắt đầu của một lớp sẽ được cài đặt.</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Hàm thiết lập –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85000" lnSpcReduction="10000"/>
          </a:bodyPr>
          <a:lstStyle/>
          <a:p>
            <a:pPr algn="just">
              <a:lnSpc>
                <a:spcPct val="130000"/>
              </a:lnSpc>
              <a:buFont typeface="Wingdings" pitchFamily="2" charset="2"/>
              <a:buChar char="v"/>
            </a:pPr>
            <a:r>
              <a:rPr lang="en-US" sz="3300" smtClean="0">
                <a:latin typeface="Arial" pitchFamily="34" charset="0"/>
                <a:cs typeface="Arial" pitchFamily="34" charset="0"/>
              </a:rPr>
              <a:t>Trong hầu hết các thuật giải, để giải quyết một vấn đề </a:t>
            </a:r>
            <a:r>
              <a:rPr lang="en-US" sz="3300" smtClean="0">
                <a:latin typeface="Arial" pitchFamily="34" charset="0"/>
                <a:cs typeface="Arial" pitchFamily="34" charset="0"/>
                <a:sym typeface="Wingdings" pitchFamily="2" charset="2"/>
              </a:rPr>
              <a:t></a:t>
            </a:r>
            <a:r>
              <a:rPr lang="en-US" sz="3300" smtClean="0">
                <a:latin typeface="Arial" pitchFamily="34" charset="0"/>
                <a:cs typeface="Arial" pitchFamily="34" charset="0"/>
              </a:rPr>
              <a:t>thường phải thực hiện các công việc:</a:t>
            </a:r>
          </a:p>
          <a:p>
            <a:pPr lvl="1" algn="just">
              <a:lnSpc>
                <a:spcPct val="130000"/>
              </a:lnSpc>
              <a:buFont typeface="Wingdings" pitchFamily="2" charset="2"/>
              <a:buChar char="§"/>
            </a:pPr>
            <a:r>
              <a:rPr lang="en-US" smtClean="0">
                <a:latin typeface="Arial" pitchFamily="34" charset="0"/>
                <a:cs typeface="Arial" pitchFamily="34" charset="0"/>
              </a:rPr>
              <a:t>Khởi tạo giá trị cho biến, cấp phát vùng bộ nhớ của biến con trỏ, mở tập tin để truy cập,…</a:t>
            </a:r>
          </a:p>
          <a:p>
            <a:pPr lvl="1" algn="just">
              <a:lnSpc>
                <a:spcPct val="130000"/>
              </a:lnSpc>
              <a:buFont typeface="Wingdings" pitchFamily="2" charset="2"/>
              <a:buChar char="§"/>
            </a:pPr>
            <a:r>
              <a:rPr lang="en-US" smtClean="0">
                <a:latin typeface="Arial" pitchFamily="34" charset="0"/>
                <a:cs typeface="Arial" pitchFamily="34" charset="0"/>
              </a:rPr>
              <a:t>Hoặc khi kết thúc, chúng ta phải thực hiện quá trình ngược lại như: Thu hồi vùng bộ nhớ đã cấp phát, đóng tập tin,…</a:t>
            </a:r>
          </a:p>
          <a:p>
            <a:pPr algn="just">
              <a:lnSpc>
                <a:spcPct val="130000"/>
              </a:lnSpc>
              <a:buFont typeface="Wingdings" pitchFamily="2" charset="2"/>
              <a:buChar char="v"/>
            </a:pPr>
            <a:r>
              <a:rPr lang="en-US" sz="3300" smtClean="0">
                <a:latin typeface="Arial" pitchFamily="34" charset="0"/>
                <a:cs typeface="Arial" pitchFamily="34" charset="0"/>
              </a:rPr>
              <a:t>Các ngôn ngữ OOP có các phương thức để thực hiện công việc này một cách </a:t>
            </a:r>
            <a:r>
              <a:rPr lang="en-US" sz="3300" i="1" smtClean="0">
                <a:solidFill>
                  <a:srgbClr val="0000FF"/>
                </a:solidFill>
                <a:latin typeface="Arial" pitchFamily="34" charset="0"/>
                <a:cs typeface="Arial" pitchFamily="34" charset="0"/>
              </a:rPr>
              <a:t>“tự động”</a:t>
            </a:r>
            <a:r>
              <a:rPr lang="en-US" sz="3300" smtClean="0">
                <a:latin typeface="Arial" pitchFamily="34" charset="0"/>
                <a:cs typeface="Arial" pitchFamily="34" charset="0"/>
              </a:rPr>
              <a:t> gọi là </a:t>
            </a:r>
            <a:r>
              <a:rPr lang="en-US" sz="3300" i="1" smtClean="0">
                <a:solidFill>
                  <a:srgbClr val="0000FF"/>
                </a:solidFill>
                <a:latin typeface="Arial" pitchFamily="34" charset="0"/>
                <a:cs typeface="Arial" pitchFamily="34" charset="0"/>
              </a:rPr>
              <a:t>phương thức thiết lập</a:t>
            </a:r>
            <a:r>
              <a:rPr lang="en-US" sz="3300" smtClean="0">
                <a:latin typeface="Arial" pitchFamily="34" charset="0"/>
                <a:cs typeface="Arial" pitchFamily="34" charset="0"/>
              </a:rPr>
              <a:t> và </a:t>
            </a:r>
            <a:r>
              <a:rPr lang="en-US" sz="3300" i="1" smtClean="0">
                <a:solidFill>
                  <a:srgbClr val="0000FF"/>
                </a:solidFill>
                <a:latin typeface="Arial" pitchFamily="34" charset="0"/>
                <a:cs typeface="Arial" pitchFamily="34" charset="0"/>
              </a:rPr>
              <a:t>phương thức hủy bỏ</a:t>
            </a:r>
            <a:r>
              <a:rPr lang="en-US" sz="3300" smtClean="0">
                <a:latin typeface="Arial" pitchFamily="34" charset="0"/>
                <a:cs typeface="Arial" pitchFamily="34" charset="0"/>
              </a:rPr>
              <a:t>.</a:t>
            </a:r>
            <a:endParaRPr lang="en-US" sz="33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Hàm thiết lập –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z="2800" dirty="0" smtClean="0">
                <a:solidFill>
                  <a:srgbClr val="0000FF"/>
                </a:solidFill>
                <a:latin typeface="Arial" pitchFamily="34" charset="0"/>
                <a:cs typeface="Arial" pitchFamily="34" charset="0"/>
              </a:rPr>
              <a:t>Constructor</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loại</a:t>
            </a:r>
            <a:r>
              <a:rPr lang="en-US" sz="2800" dirty="0" smtClean="0">
                <a:latin typeface="Arial" pitchFamily="34" charset="0"/>
                <a:cs typeface="Arial" pitchFamily="34" charset="0"/>
              </a:rPr>
              <a:t> </a:t>
            </a:r>
            <a:r>
              <a:rPr lang="en-US" sz="2800" dirty="0" err="1" smtClean="0">
                <a:solidFill>
                  <a:srgbClr val="0000FF"/>
                </a:solidFill>
                <a:latin typeface="Arial" pitchFamily="34" charset="0"/>
                <a:cs typeface="Arial" pitchFamily="34" charset="0"/>
              </a:rPr>
              <a:t>phương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thức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đặc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biệt</a:t>
            </a:r>
            <a:r>
              <a:rPr lang="en-US" sz="2800" dirty="0" smtClean="0">
                <a:latin typeface="Arial" pitchFamily="34" charset="0"/>
                <a:cs typeface="Arial" pitchFamily="34" charset="0"/>
              </a:rPr>
              <a:t> </a:t>
            </a:r>
            <a:r>
              <a:rPr lang="en-US" sz="2800" dirty="0" err="1" smtClean="0">
                <a:solidFill>
                  <a:srgbClr val="FF0303"/>
                </a:solidFill>
                <a:latin typeface="Arial" pitchFamily="34" charset="0"/>
                <a:cs typeface="Arial" pitchFamily="34" charset="0"/>
              </a:rPr>
              <a:t>dùng</a:t>
            </a:r>
            <a:r>
              <a:rPr lang="en-US" sz="2800" dirty="0" smtClean="0">
                <a:solidFill>
                  <a:srgbClr val="FF0303"/>
                </a:solidFill>
                <a:latin typeface="Arial" pitchFamily="34" charset="0"/>
                <a:cs typeface="Arial" pitchFamily="34" charset="0"/>
              </a:rPr>
              <a:t> </a:t>
            </a:r>
            <a:r>
              <a:rPr lang="en-US" sz="2800" dirty="0" err="1" smtClean="0">
                <a:solidFill>
                  <a:srgbClr val="FF0303"/>
                </a:solidFill>
                <a:latin typeface="Arial" pitchFamily="34" charset="0"/>
                <a:cs typeface="Arial" pitchFamily="34" charset="0"/>
              </a:rPr>
              <a:t>để</a:t>
            </a:r>
            <a:r>
              <a:rPr lang="en-US" sz="2800" dirty="0" smtClean="0">
                <a:solidFill>
                  <a:srgbClr val="FF0303"/>
                </a:solidFill>
                <a:latin typeface="Arial" pitchFamily="34" charset="0"/>
                <a:cs typeface="Arial" pitchFamily="34" charset="0"/>
              </a:rPr>
              <a:t> </a:t>
            </a:r>
            <a:r>
              <a:rPr lang="en-US" sz="2800" dirty="0" err="1" smtClean="0">
                <a:solidFill>
                  <a:srgbClr val="FF0303"/>
                </a:solidFill>
                <a:latin typeface="Arial" pitchFamily="34" charset="0"/>
                <a:cs typeface="Arial" pitchFamily="34" charset="0"/>
              </a:rPr>
              <a:t>khởi</a:t>
            </a:r>
            <a:r>
              <a:rPr lang="en-US" sz="2800" dirty="0" smtClean="0">
                <a:solidFill>
                  <a:srgbClr val="FF0303"/>
                </a:solidFill>
                <a:latin typeface="Arial" pitchFamily="34" charset="0"/>
                <a:cs typeface="Arial" pitchFamily="34" charset="0"/>
              </a:rPr>
              <a:t> </a:t>
            </a:r>
            <a:r>
              <a:rPr lang="en-US" sz="2800" dirty="0" err="1" smtClean="0">
                <a:solidFill>
                  <a:srgbClr val="FF0303"/>
                </a:solidFill>
                <a:latin typeface="Arial" pitchFamily="34" charset="0"/>
                <a:cs typeface="Arial" pitchFamily="34" charset="0"/>
              </a:rPr>
              <a:t>tạo</a:t>
            </a:r>
            <a:r>
              <a:rPr lang="en-US" sz="2800" dirty="0" smtClean="0">
                <a:solidFill>
                  <a:srgbClr val="FF0303"/>
                </a:solidFill>
                <a:latin typeface="Arial" pitchFamily="34" charset="0"/>
                <a:cs typeface="Arial" pitchFamily="34" charset="0"/>
              </a:rPr>
              <a:t> </a:t>
            </a:r>
            <a:r>
              <a:rPr lang="en-US" sz="2800" dirty="0" err="1" smtClean="0">
                <a:solidFill>
                  <a:srgbClr val="FF0303"/>
                </a:solidFill>
                <a:latin typeface="Arial" pitchFamily="34" charset="0"/>
                <a:cs typeface="Arial" pitchFamily="34" charset="0"/>
              </a:rPr>
              <a:t>thể</a:t>
            </a:r>
            <a:r>
              <a:rPr lang="en-US" sz="2800" dirty="0" smtClean="0">
                <a:solidFill>
                  <a:srgbClr val="FF0303"/>
                </a:solidFill>
                <a:latin typeface="Arial" pitchFamily="34" charset="0"/>
                <a:cs typeface="Arial" pitchFamily="34" charset="0"/>
              </a:rPr>
              <a:t> </a:t>
            </a:r>
            <a:r>
              <a:rPr lang="en-US" sz="2800" dirty="0" err="1" smtClean="0">
                <a:solidFill>
                  <a:srgbClr val="FF0303"/>
                </a:solidFill>
                <a:latin typeface="Arial" pitchFamily="34" charset="0"/>
                <a:cs typeface="Arial" pitchFamily="34" charset="0"/>
              </a:rPr>
              <a:t>hiện</a:t>
            </a:r>
            <a:r>
              <a:rPr lang="en-US" sz="2800" dirty="0" smtClean="0">
                <a:solidFill>
                  <a:srgbClr val="FF0303"/>
                </a:solidFill>
                <a:latin typeface="Arial" pitchFamily="34" charset="0"/>
                <a:cs typeface="Arial" pitchFamily="34" charset="0"/>
              </a:rPr>
              <a:t> </a:t>
            </a:r>
            <a:r>
              <a:rPr lang="en-US" sz="2800" dirty="0" err="1" smtClean="0">
                <a:solidFill>
                  <a:srgbClr val="FF0303"/>
                </a:solidFill>
                <a:latin typeface="Arial" pitchFamily="34" charset="0"/>
                <a:cs typeface="Arial" pitchFamily="34" charset="0"/>
              </a:rPr>
              <a:t>của</a:t>
            </a:r>
            <a:r>
              <a:rPr lang="en-US" sz="2800" dirty="0" smtClean="0">
                <a:solidFill>
                  <a:srgbClr val="FF0303"/>
                </a:solidFill>
                <a:latin typeface="Arial" pitchFamily="34" charset="0"/>
                <a:cs typeface="Arial" pitchFamily="34" charset="0"/>
              </a:rPr>
              <a:t> </a:t>
            </a:r>
            <a:r>
              <a:rPr lang="en-US" sz="2800" dirty="0" err="1" smtClean="0">
                <a:solidFill>
                  <a:srgbClr val="FF0303"/>
                </a:solidFill>
                <a:latin typeface="Arial" pitchFamily="34" charset="0"/>
                <a:cs typeface="Arial" pitchFamily="34" charset="0"/>
              </a:rPr>
              <a:t>lớp</a:t>
            </a:r>
            <a:r>
              <a:rPr lang="en-US" sz="2800" dirty="0" smtClean="0">
                <a:solidFill>
                  <a:srgbClr val="FF0303"/>
                </a:solidFill>
                <a:latin typeface="Arial" pitchFamily="34" charset="0"/>
                <a:cs typeface="Arial" pitchFamily="34" charset="0"/>
              </a:rPr>
              <a:t>.</a:t>
            </a:r>
          </a:p>
          <a:p>
            <a:pPr algn="just">
              <a:lnSpc>
                <a:spcPct val="120000"/>
              </a:lnSpc>
              <a:buFont typeface="Wingdings" pitchFamily="2" charset="2"/>
              <a:buChar char="v"/>
            </a:pPr>
            <a:r>
              <a:rPr lang="en-US" sz="2800" dirty="0" err="1" smtClean="0">
                <a:latin typeface="Arial" pitchFamily="34" charset="0"/>
                <a:cs typeface="Arial" pitchFamily="34" charset="0"/>
              </a:rPr>
              <a:t>Bất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đối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tượng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nào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khai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báo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đều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sử</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dụng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en-US" sz="2800" dirty="0" err="1" smtClean="0">
                <a:solidFill>
                  <a:srgbClr val="0000FF"/>
                </a:solidFill>
                <a:latin typeface="Arial" pitchFamily="34" charset="0"/>
                <a:cs typeface="Arial" pitchFamily="34" charset="0"/>
              </a:rPr>
              <a:t>hàm</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thiết</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lập</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để</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khởi</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tạo</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các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giá</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trị</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thành</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phần</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của</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đối</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tượng</a:t>
            </a:r>
            <a:r>
              <a:rPr lang="en-US" sz="2800" dirty="0" smtClean="0">
                <a:solidFill>
                  <a:srgbClr val="0000FF"/>
                </a:solidFill>
                <a:latin typeface="Arial" pitchFamily="34" charset="0"/>
                <a:cs typeface="Arial" pitchFamily="34" charset="0"/>
              </a:rPr>
              <a:t>.</a:t>
            </a:r>
            <a:endParaRPr lang="en-US" sz="2800" dirty="0" smtClean="0">
              <a:latin typeface="Arial" pitchFamily="34" charset="0"/>
              <a:cs typeface="Arial" pitchFamily="34" charset="0"/>
            </a:endParaRPr>
          </a:p>
          <a:p>
            <a:pPr algn="just">
              <a:lnSpc>
                <a:spcPct val="120000"/>
              </a:lnSpc>
              <a:buFont typeface="Wingdings" pitchFamily="2" charset="2"/>
              <a:buChar char="v"/>
            </a:pPr>
            <a:r>
              <a:rPr lang="en-US" sz="2800" dirty="0" err="1" smtClean="0">
                <a:latin typeface="Arial" pitchFamily="34" charset="0"/>
                <a:cs typeface="Arial" pitchFamily="34" charset="0"/>
              </a:rPr>
              <a:t>Hàm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thiết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lập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khai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báo</a:t>
            </a:r>
            <a:r>
              <a:rPr lang="en-US" sz="2800" dirty="0" smtClean="0">
                <a:latin typeface="Arial" pitchFamily="34" charset="0"/>
                <a:cs typeface="Arial" pitchFamily="34" charset="0"/>
              </a:rPr>
              <a:t> </a:t>
            </a:r>
            <a:r>
              <a:rPr lang="en-US" sz="2800" dirty="0" err="1" smtClean="0">
                <a:solidFill>
                  <a:srgbClr val="0000FF"/>
                </a:solidFill>
                <a:latin typeface="Arial" pitchFamily="34" charset="0"/>
                <a:cs typeface="Arial" pitchFamily="34" charset="0"/>
              </a:rPr>
              <a:t>giống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như</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một</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phương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thức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với</a:t>
            </a:r>
            <a:r>
              <a:rPr lang="en-US" sz="2800" dirty="0" smtClean="0">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tên</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phương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thức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trùng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với</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tên</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lớp</a:t>
            </a:r>
            <a:r>
              <a:rPr lang="en-US" sz="2800" dirty="0" smtClean="0">
                <a:solidFill>
                  <a:srgbClr val="0000FF"/>
                </a:solidFill>
                <a:latin typeface="Arial" pitchFamily="34" charset="0"/>
                <a:cs typeface="Arial" pitchFamily="34" charset="0"/>
              </a:rPr>
              <a:t>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solidFill>
                  <a:srgbClr val="0000FF"/>
                </a:solidFill>
                <a:latin typeface="Arial" pitchFamily="34" charset="0"/>
                <a:cs typeface="Arial" pitchFamily="34" charset="0"/>
              </a:rPr>
              <a:t>không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có</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giá</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trị</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trả</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về</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kể</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cả</a:t>
            </a:r>
            <a:r>
              <a:rPr lang="en-US" sz="2800" dirty="0" smtClean="0">
                <a:solidFill>
                  <a:srgbClr val="0000FF"/>
                </a:solidFill>
                <a:latin typeface="Arial" pitchFamily="34" charset="0"/>
                <a:cs typeface="Arial" pitchFamily="34" charset="0"/>
              </a:rPr>
              <a:t> void)</a:t>
            </a:r>
            <a:r>
              <a:rPr lang="en-US" sz="2800" dirty="0" smtClean="0">
                <a:latin typeface="Arial" pitchFamily="34" charset="0"/>
                <a:cs typeface="Arial" pitchFamily="34" charset="0"/>
              </a:rPr>
              <a:t>.</a:t>
            </a:r>
          </a:p>
          <a:p>
            <a:pPr algn="just">
              <a:lnSpc>
                <a:spcPct val="120000"/>
              </a:lnSpc>
              <a:buFont typeface="Wingdings" pitchFamily="2" charset="2"/>
              <a:buChar char="v"/>
            </a:pPr>
            <a:r>
              <a:rPr lang="en-US" sz="2800" dirty="0" smtClean="0">
                <a:solidFill>
                  <a:srgbClr val="0000FF"/>
                </a:solidFill>
                <a:latin typeface="Arial" pitchFamily="34" charset="0"/>
                <a:cs typeface="Arial" pitchFamily="34" charset="0"/>
              </a:rPr>
              <a:t>Constructor</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thuộc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tính</a:t>
            </a:r>
            <a:r>
              <a:rPr lang="en-US" sz="2800" dirty="0" smtClean="0">
                <a:latin typeface="Arial" pitchFamily="34" charset="0"/>
                <a:cs typeface="Arial" pitchFamily="34" charset="0"/>
              </a:rPr>
              <a:t> </a:t>
            </a:r>
            <a:r>
              <a:rPr lang="en-US" sz="2800" dirty="0" smtClean="0">
                <a:solidFill>
                  <a:srgbClr val="0000FF"/>
                </a:solidFill>
                <a:latin typeface="Arial" pitchFamily="34" charset="0"/>
                <a:cs typeface="Arial" pitchFamily="34" charset="0"/>
              </a:rPr>
              <a:t>public</a:t>
            </a:r>
            <a:endParaRPr lang="en-US" sz="2800" dirty="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Hàm thiết lập –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vi-VN" sz="2800">
                <a:solidFill>
                  <a:srgbClr val="0000FF"/>
                </a:solidFill>
                <a:latin typeface="Arial" pitchFamily="34" charset="0"/>
                <a:cs typeface="Arial" pitchFamily="34" charset="0"/>
              </a:rPr>
              <a:t>Constructor</a:t>
            </a:r>
            <a:r>
              <a:rPr lang="vi-VN" sz="2800">
                <a:latin typeface="Arial" pitchFamily="34" charset="0"/>
                <a:cs typeface="Arial" pitchFamily="34" charset="0"/>
              </a:rPr>
              <a:t> có thể được </a:t>
            </a:r>
            <a:r>
              <a:rPr lang="vi-VN" sz="2800">
                <a:solidFill>
                  <a:srgbClr val="FF3300"/>
                </a:solidFill>
                <a:latin typeface="Arial" pitchFamily="34" charset="0"/>
                <a:cs typeface="Arial" pitchFamily="34" charset="0"/>
              </a:rPr>
              <a:t>khai báo chồng </a:t>
            </a:r>
            <a:r>
              <a:rPr lang="vi-VN" sz="2800">
                <a:latin typeface="Arial" pitchFamily="34" charset="0"/>
                <a:cs typeface="Arial" pitchFamily="34" charset="0"/>
              </a:rPr>
              <a:t>như các hàm C++ thông thường </a:t>
            </a:r>
            <a:r>
              <a:rPr lang="vi-VN" sz="2800" smtClean="0">
                <a:latin typeface="Arial" pitchFamily="34" charset="0"/>
                <a:cs typeface="Arial" pitchFamily="34" charset="0"/>
              </a:rPr>
              <a:t>khác</a:t>
            </a:r>
            <a:r>
              <a:rPr lang="en-US" sz="2800" smtClean="0">
                <a:latin typeface="Arial" pitchFamily="34" charset="0"/>
                <a:cs typeface="Arial" pitchFamily="34" charset="0"/>
              </a:rPr>
              <a:t> hay không?</a:t>
            </a:r>
          </a:p>
          <a:p>
            <a:pPr algn="just">
              <a:lnSpc>
                <a:spcPct val="120000"/>
              </a:lnSpc>
              <a:buFont typeface="Wingdings" pitchFamily="2" charset="2"/>
              <a:buChar char="v"/>
            </a:pPr>
            <a:endParaRPr lang="vi-VN" sz="2800">
              <a:latin typeface="Arial" pitchFamily="34" charset="0"/>
              <a:cs typeface="Arial" pitchFamily="34" charset="0"/>
            </a:endParaRPr>
          </a:p>
          <a:p>
            <a:pPr algn="just">
              <a:lnSpc>
                <a:spcPct val="120000"/>
              </a:lnSpc>
              <a:buFont typeface="Wingdings" pitchFamily="2" charset="2"/>
              <a:buChar char="v"/>
            </a:pPr>
            <a:r>
              <a:rPr lang="vi-VN" sz="2800">
                <a:solidFill>
                  <a:srgbClr val="0000FF"/>
                </a:solidFill>
                <a:latin typeface="Arial" pitchFamily="34" charset="0"/>
                <a:cs typeface="Arial" pitchFamily="34" charset="0"/>
              </a:rPr>
              <a:t>Constructor</a:t>
            </a:r>
            <a:r>
              <a:rPr lang="vi-VN" sz="2800">
                <a:latin typeface="Arial" pitchFamily="34" charset="0"/>
                <a:cs typeface="Arial" pitchFamily="34" charset="0"/>
              </a:rPr>
              <a:t> có thể được khai báo với các </a:t>
            </a:r>
            <a:r>
              <a:rPr lang="vi-VN" sz="2800">
                <a:solidFill>
                  <a:srgbClr val="FF3300"/>
                </a:solidFill>
                <a:latin typeface="Arial" pitchFamily="34" charset="0"/>
                <a:cs typeface="Arial" pitchFamily="34" charset="0"/>
              </a:rPr>
              <a:t>tham số có giá trị ngầm </a:t>
            </a:r>
            <a:r>
              <a:rPr lang="vi-VN" sz="2800" smtClean="0">
                <a:solidFill>
                  <a:srgbClr val="FF3300"/>
                </a:solidFill>
                <a:latin typeface="Arial" pitchFamily="34" charset="0"/>
                <a:cs typeface="Arial" pitchFamily="34" charset="0"/>
              </a:rPr>
              <a:t>định</a:t>
            </a:r>
            <a:r>
              <a:rPr lang="en-US" sz="2800" smtClean="0">
                <a:latin typeface="Arial" pitchFamily="34" charset="0"/>
                <a:cs typeface="Arial" pitchFamily="34" charset="0"/>
              </a:rPr>
              <a:t> hay không?</a:t>
            </a: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8045259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a:t>
            </a:r>
            <a:r>
              <a:rPr lang="en-US" sz="2200" b="0" smtClean="0">
                <a:solidFill>
                  <a:srgbClr val="000000"/>
                </a:solidFill>
              </a:rPr>
              <a:t>0; }  </a:t>
            </a:r>
            <a:r>
              <a:rPr lang="en-US" sz="2200" b="0" i="1">
                <a:solidFill>
                  <a:srgbClr val="000000"/>
                </a:solidFill>
              </a:rPr>
              <a:t>/*Hàm </a:t>
            </a:r>
            <a:r>
              <a:rPr lang="en-US" sz="2200" b="0" i="1" smtClean="0">
                <a:solidFill>
                  <a:srgbClr val="000000"/>
                </a:solidFill>
              </a:rPr>
              <a:t>thiết lập mặc </a:t>
            </a:r>
            <a:r>
              <a:rPr lang="en-US" sz="2200" b="0" i="1">
                <a:solidFill>
                  <a:srgbClr val="000000"/>
                </a:solidFill>
              </a:rPr>
              <a:t>định*/</a:t>
            </a:r>
          </a:p>
          <a:p>
            <a:pPr marL="342900" indent="-342900">
              <a:lnSpc>
                <a:spcPct val="105000"/>
              </a:lnSpc>
              <a:spcBef>
                <a:spcPct val="20000"/>
              </a:spcBef>
              <a:buFont typeface="Wingdings" pitchFamily="2" charset="2"/>
              <a:buNone/>
            </a:pPr>
            <a:r>
              <a:rPr lang="en-US" sz="2200" b="0">
                <a:solidFill>
                  <a:srgbClr val="000000"/>
                </a:solidFill>
              </a:rPr>
              <a:t>  		point(</a:t>
            </a:r>
            <a:r>
              <a:rPr lang="en-US" sz="2200" b="0">
                <a:solidFill>
                  <a:srgbClr val="0000FF"/>
                </a:solidFill>
              </a:rPr>
              <a:t>int</a:t>
            </a:r>
            <a:r>
              <a:rPr lang="en-US" sz="2200" b="0">
                <a:solidFill>
                  <a:srgbClr val="000000"/>
                </a:solidFill>
              </a:rPr>
              <a:t> ox</a:t>
            </a:r>
            <a:r>
              <a:rPr lang="en-US" sz="2200" b="0" smtClean="0">
                <a:solidFill>
                  <a:srgbClr val="000000"/>
                </a:solidFill>
              </a:rPr>
              <a:t>, </a:t>
            </a:r>
            <a:r>
              <a:rPr lang="en-US" sz="2200" b="0" smtClean="0">
                <a:solidFill>
                  <a:srgbClr val="0000FF"/>
                </a:solidFill>
              </a:rPr>
              <a:t>int </a:t>
            </a:r>
            <a:r>
              <a:rPr lang="en-US" sz="2200" b="0">
                <a:solidFill>
                  <a:srgbClr val="000000"/>
                </a:solidFill>
              </a:rPr>
              <a:t>oy) { x = ox; y = oy</a:t>
            </a:r>
            <a:r>
              <a:rPr lang="en-US" sz="2200" b="0" i="1">
                <a:solidFill>
                  <a:srgbClr val="000000"/>
                </a:solidFill>
              </a:rPr>
              <a:t>; }/*Hàm </a:t>
            </a:r>
            <a:r>
              <a:rPr lang="en-US" sz="2200" b="0" i="1" smtClean="0">
                <a:solidFill>
                  <a:srgbClr val="000000"/>
                </a:solidFill>
              </a:rPr>
              <a:t>thiết lập*/</a:t>
            </a:r>
            <a:endParaRPr lang="en-US" sz="2200" b="0" i="1">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smtClean="0">
                <a:solidFill>
                  <a:srgbClr val="000000"/>
                </a:solidFill>
              </a:rPr>
              <a:t>(</a:t>
            </a:r>
            <a:r>
              <a:rPr lang="en-US" sz="2200" b="0" smtClean="0">
                <a:solidFill>
                  <a:srgbClr val="0000FF"/>
                </a:solidFill>
              </a:rPr>
              <a:t>int</a:t>
            </a:r>
            <a:r>
              <a:rPr lang="en-US" sz="2200" b="0" smtClean="0">
                <a:solidFill>
                  <a:srgbClr val="000000"/>
                </a:solidFill>
              </a:rPr>
              <a:t> </a:t>
            </a:r>
            <a:r>
              <a:rPr lang="en-US" sz="2200" b="0">
                <a:solidFill>
                  <a:srgbClr val="000000"/>
                </a:solidFill>
              </a:rPr>
              <a:t>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point a(5,2);</a:t>
            </a:r>
          </a:p>
          <a:p>
            <a:pPr marL="342900" indent="-342900">
              <a:lnSpc>
                <a:spcPct val="105000"/>
              </a:lnSpc>
              <a:spcBef>
                <a:spcPct val="20000"/>
              </a:spcBef>
              <a:buFont typeface="Wingdings" pitchFamily="2" charset="2"/>
              <a:buNone/>
            </a:pPr>
            <a:r>
              <a:rPr lang="en-US" sz="2200" b="0">
                <a:solidFill>
                  <a:srgbClr val="000000"/>
                </a:solidFill>
              </a:rPr>
              <a:t>point b;</a:t>
            </a:r>
          </a:p>
          <a:p>
            <a:pPr marL="342900" indent="-342900">
              <a:lnSpc>
                <a:spcPct val="105000"/>
              </a:lnSpc>
              <a:spcBef>
                <a:spcPct val="20000"/>
              </a:spcBef>
              <a:buFont typeface="Wingdings" pitchFamily="2" charset="2"/>
              <a:buNone/>
            </a:pPr>
            <a:r>
              <a:rPr lang="en-US" sz="2200" b="0">
                <a:solidFill>
                  <a:srgbClr val="FF0303"/>
                </a:solidFill>
              </a:rPr>
              <a:t>point c(3</a:t>
            </a:r>
            <a:r>
              <a:rPr lang="en-US" sz="2200" b="0" smtClean="0">
                <a:solidFill>
                  <a:srgbClr val="FF0303"/>
                </a:solidFill>
              </a:rPr>
              <a:t>); ?</a:t>
            </a:r>
            <a:endParaRPr lang="en-US" sz="2200" b="0">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a:t>
            </a:r>
            <a:r>
              <a:rPr lang="en-US" sz="2200" b="0" smtClean="0">
                <a:solidFill>
                  <a:srgbClr val="000000"/>
                </a:solidFill>
              </a:rPr>
              <a:t>0; }  </a:t>
            </a:r>
            <a:r>
              <a:rPr lang="en-US" sz="2200" b="0" i="1">
                <a:solidFill>
                  <a:srgbClr val="000000"/>
                </a:solidFill>
              </a:rPr>
              <a:t>/*Hàm </a:t>
            </a:r>
            <a:r>
              <a:rPr lang="en-US" sz="2200" b="0" i="1" smtClean="0">
                <a:solidFill>
                  <a:srgbClr val="000000"/>
                </a:solidFill>
              </a:rPr>
              <a:t>thiết lập mặc </a:t>
            </a:r>
            <a:r>
              <a:rPr lang="en-US" sz="2200" b="0" i="1">
                <a:solidFill>
                  <a:srgbClr val="000000"/>
                </a:solidFill>
              </a:rPr>
              <a:t>định*/</a:t>
            </a:r>
          </a:p>
          <a:p>
            <a:pPr marL="342900" indent="-342900">
              <a:lnSpc>
                <a:spcPct val="105000"/>
              </a:lnSpc>
              <a:spcBef>
                <a:spcPct val="20000"/>
              </a:spcBef>
              <a:buFont typeface="Wingdings" pitchFamily="2" charset="2"/>
              <a:buNone/>
            </a:pPr>
            <a:r>
              <a:rPr lang="en-US" sz="2200" b="0">
                <a:solidFill>
                  <a:srgbClr val="000000"/>
                </a:solidFill>
              </a:rPr>
              <a:t>  		point(</a:t>
            </a:r>
            <a:r>
              <a:rPr lang="en-US" sz="2200" b="0">
                <a:solidFill>
                  <a:srgbClr val="0000FF"/>
                </a:solidFill>
              </a:rPr>
              <a:t>int</a:t>
            </a:r>
            <a:r>
              <a:rPr lang="en-US" sz="2200" b="0">
                <a:solidFill>
                  <a:srgbClr val="000000"/>
                </a:solidFill>
              </a:rPr>
              <a:t> ox</a:t>
            </a:r>
            <a:r>
              <a:rPr lang="en-US" sz="2200" b="0" smtClean="0">
                <a:solidFill>
                  <a:srgbClr val="000000"/>
                </a:solidFill>
              </a:rPr>
              <a:t>, </a:t>
            </a:r>
            <a:r>
              <a:rPr lang="en-US" sz="2200" b="0" smtClean="0">
                <a:solidFill>
                  <a:srgbClr val="0000FF"/>
                </a:solidFill>
              </a:rPr>
              <a:t>int </a:t>
            </a:r>
            <a:r>
              <a:rPr lang="en-US" sz="2200" b="0">
                <a:solidFill>
                  <a:srgbClr val="000000"/>
                </a:solidFill>
              </a:rPr>
              <a:t>oy = 1){ x = ox; y = oy</a:t>
            </a:r>
            <a:r>
              <a:rPr lang="en-US" sz="2200" b="0" i="1">
                <a:solidFill>
                  <a:srgbClr val="000000"/>
                </a:solidFill>
              </a:rPr>
              <a:t>;}/*Hàm </a:t>
            </a:r>
            <a:r>
              <a:rPr lang="en-US" sz="2200" b="0" i="1" smtClean="0">
                <a:solidFill>
                  <a:srgbClr val="000000"/>
                </a:solidFill>
              </a:rPr>
              <a:t>thiết lập*/</a:t>
            </a:r>
            <a:endParaRPr lang="en-US" sz="2200" b="0" i="1">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smtClean="0">
                <a:solidFill>
                  <a:srgbClr val="000000"/>
                </a:solidFill>
              </a:rPr>
              <a:t>(</a:t>
            </a:r>
            <a:r>
              <a:rPr lang="en-US" sz="2200" b="0" smtClean="0">
                <a:solidFill>
                  <a:srgbClr val="0000FF"/>
                </a:solidFill>
              </a:rPr>
              <a:t>int</a:t>
            </a:r>
            <a:r>
              <a:rPr lang="en-US" sz="2200" b="0" smtClean="0">
                <a:solidFill>
                  <a:srgbClr val="000000"/>
                </a:solidFill>
              </a:rPr>
              <a:t> </a:t>
            </a:r>
            <a:r>
              <a:rPr lang="en-US" sz="2200" b="0">
                <a:solidFill>
                  <a:srgbClr val="000000"/>
                </a:solidFill>
              </a:rPr>
              <a:t>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point a(5,2);</a:t>
            </a:r>
          </a:p>
          <a:p>
            <a:pPr marL="342900" indent="-342900">
              <a:lnSpc>
                <a:spcPct val="105000"/>
              </a:lnSpc>
              <a:spcBef>
                <a:spcPct val="20000"/>
              </a:spcBef>
              <a:buFont typeface="Wingdings" pitchFamily="2" charset="2"/>
              <a:buNone/>
            </a:pPr>
            <a:r>
              <a:rPr lang="en-US" sz="2200" b="0">
                <a:solidFill>
                  <a:srgbClr val="000000"/>
                </a:solidFill>
              </a:rPr>
              <a:t>point b;</a:t>
            </a:r>
          </a:p>
          <a:p>
            <a:pPr marL="342900" indent="-342900">
              <a:lnSpc>
                <a:spcPct val="105000"/>
              </a:lnSpc>
              <a:spcBef>
                <a:spcPct val="20000"/>
              </a:spcBef>
              <a:buFont typeface="Wingdings" pitchFamily="2" charset="2"/>
              <a:buNone/>
            </a:pPr>
            <a:r>
              <a:rPr lang="en-US" sz="2200" b="0">
                <a:solidFill>
                  <a:srgbClr val="FF0303"/>
                </a:solidFill>
              </a:rPr>
              <a:t>point c(3);</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Constructor mặc định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lnSpcReduction="10000"/>
          </a:bodyPr>
          <a:lstStyle/>
          <a:p>
            <a:pPr algn="just">
              <a:lnSpc>
                <a:spcPct val="120000"/>
              </a:lnSpc>
              <a:buFont typeface="Wingdings" pitchFamily="2" charset="2"/>
              <a:buChar char="v"/>
            </a:pPr>
            <a:r>
              <a:rPr lang="en-US" sz="3000" smtClean="0">
                <a:solidFill>
                  <a:srgbClr val="0000FF"/>
                </a:solidFill>
                <a:latin typeface="Arial" pitchFamily="34" charset="0"/>
                <a:cs typeface="Arial" pitchFamily="34" charset="0"/>
              </a:rPr>
              <a:t>Constructor mặc định (default constructor)</a:t>
            </a:r>
            <a:r>
              <a:rPr lang="en-US" sz="3000" smtClean="0">
                <a:latin typeface="Arial" pitchFamily="34" charset="0"/>
                <a:cs typeface="Arial" pitchFamily="34" charset="0"/>
              </a:rPr>
              <a:t> là constructor được gọi khi thể hiện được khai báo mà không có đối số nào được cung cấp</a:t>
            </a:r>
          </a:p>
          <a:p>
            <a:pPr lvl="1" algn="just">
              <a:lnSpc>
                <a:spcPct val="120000"/>
              </a:lnSpc>
              <a:buFont typeface="Wingdings" pitchFamily="2" charset="2"/>
              <a:buChar char="§"/>
            </a:pPr>
            <a:r>
              <a:rPr lang="en-US" smtClean="0">
                <a:latin typeface="Arial" pitchFamily="34" charset="0"/>
                <a:cs typeface="Arial" pitchFamily="34" charset="0"/>
              </a:rPr>
              <a:t>MyClass x;</a:t>
            </a:r>
          </a:p>
          <a:p>
            <a:pPr lvl="1" algn="just">
              <a:lnSpc>
                <a:spcPct val="120000"/>
              </a:lnSpc>
              <a:buFont typeface="Wingdings" pitchFamily="2" charset="2"/>
              <a:buChar char="§"/>
            </a:pPr>
            <a:r>
              <a:rPr lang="en-US" smtClean="0">
                <a:latin typeface="Arial" pitchFamily="34" charset="0"/>
                <a:cs typeface="Arial" pitchFamily="34" charset="0"/>
              </a:rPr>
              <a:t>MyClass* p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MyClass;</a:t>
            </a:r>
          </a:p>
          <a:p>
            <a:pPr algn="just">
              <a:lnSpc>
                <a:spcPct val="120000"/>
              </a:lnSpc>
              <a:buFont typeface="Wingdings" pitchFamily="2" charset="2"/>
              <a:buChar char="v"/>
            </a:pPr>
            <a:r>
              <a:rPr lang="en-US" sz="3000" smtClean="0">
                <a:latin typeface="Arial" pitchFamily="34" charset="0"/>
                <a:cs typeface="Arial" pitchFamily="34" charset="0"/>
              </a:rPr>
              <a:t>Ngược lại, nếu tham số được cung cấp tại khai báo thể hiện, trình biên dịch sẽ gọi constructor khác (overload)</a:t>
            </a:r>
          </a:p>
          <a:p>
            <a:pPr lvl="1" algn="just">
              <a:lnSpc>
                <a:spcPct val="120000"/>
              </a:lnSpc>
              <a:buFont typeface="Wingdings" pitchFamily="2" charset="2"/>
              <a:buChar char="§"/>
            </a:pPr>
            <a:r>
              <a:rPr lang="en-US" smtClean="0">
                <a:latin typeface="Arial" pitchFamily="34" charset="0"/>
                <a:cs typeface="Arial" pitchFamily="34" charset="0"/>
              </a:rPr>
              <a:t>MyClass x(5);</a:t>
            </a:r>
          </a:p>
          <a:p>
            <a:pPr lvl="1" algn="just">
              <a:lnSpc>
                <a:spcPct val="120000"/>
              </a:lnSpc>
              <a:buFont typeface="Wingdings" pitchFamily="2" charset="2"/>
              <a:buChar char="§"/>
            </a:pPr>
            <a:r>
              <a:rPr lang="en-US" smtClean="0">
                <a:latin typeface="Arial" pitchFamily="34" charset="0"/>
                <a:cs typeface="Arial" pitchFamily="34" charset="0"/>
              </a:rPr>
              <a:t>MyClass* p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MyClass(5);</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Constructor mặc định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Đối với constructor mặc định, nếu ta không cung cấp bất kỳ constructor nào, </a:t>
            </a:r>
            <a:r>
              <a:rPr lang="en-US" sz="2800" smtClean="0">
                <a:solidFill>
                  <a:srgbClr val="0066FF"/>
                </a:solidFill>
                <a:latin typeface="Arial" pitchFamily="34" charset="0"/>
                <a:cs typeface="Arial" pitchFamily="34" charset="0"/>
              </a:rPr>
              <a:t>C++ sẽ tự sinh constructor mặc định </a:t>
            </a:r>
            <a:r>
              <a:rPr lang="en-US" sz="2800" smtClean="0">
                <a:latin typeface="Arial" pitchFamily="34" charset="0"/>
                <a:cs typeface="Arial" pitchFamily="34" charset="0"/>
              </a:rPr>
              <a:t>là một phương thức rỗng.</a:t>
            </a:r>
          </a:p>
          <a:p>
            <a:pPr algn="just">
              <a:lnSpc>
                <a:spcPct val="120000"/>
              </a:lnSpc>
              <a:buFont typeface="Wingdings" pitchFamily="2" charset="2"/>
              <a:buChar char="v"/>
            </a:pPr>
            <a:r>
              <a:rPr lang="en-US" sz="2800" smtClean="0">
                <a:latin typeface="Arial" pitchFamily="34" charset="0"/>
                <a:cs typeface="Arial" pitchFamily="34" charset="0"/>
              </a:rPr>
              <a:t>Tuy nhiên, </a:t>
            </a:r>
            <a:r>
              <a:rPr lang="en-US" sz="2800" smtClean="0">
                <a:solidFill>
                  <a:srgbClr val="0000FF"/>
                </a:solidFill>
                <a:latin typeface="Arial" pitchFamily="34" charset="0"/>
                <a:cs typeface="Arial" pitchFamily="34" charset="0"/>
              </a:rPr>
              <a:t>nếu ta không định nghĩa constructor mặc định</a:t>
            </a: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nhưng lại có các constructor khác</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trình biên dịch sẽ báo lỗi không tìm thấy constructor mặc định</a:t>
            </a:r>
            <a:r>
              <a:rPr lang="en-US" sz="2800" smtClean="0">
                <a:latin typeface="Arial" pitchFamily="34" charset="0"/>
                <a:cs typeface="Arial" pitchFamily="34" charset="0"/>
              </a:rPr>
              <a:t> nếu ta không cung cấp tham số khi tạo thể hiện.</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1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  		</a:t>
            </a:r>
            <a:r>
              <a:rPr lang="en-US" sz="2200">
                <a:solidFill>
                  <a:srgbClr val="000000"/>
                </a:solidFill>
              </a:rPr>
              <a:t>point(int ox</a:t>
            </a:r>
            <a:r>
              <a:rPr lang="en-US" sz="2200" smtClean="0">
                <a:solidFill>
                  <a:srgbClr val="000000"/>
                </a:solidFill>
              </a:rPr>
              <a:t>, int </a:t>
            </a:r>
            <a:r>
              <a:rPr lang="en-US" sz="2200">
                <a:solidFill>
                  <a:srgbClr val="000000"/>
                </a:solidFill>
              </a:rPr>
              <a:t>oy = 1){ x = ox; y = oy</a:t>
            </a:r>
            <a:r>
              <a:rPr lang="en-US" sz="2200" i="1" smtClean="0">
                <a:solidFill>
                  <a:srgbClr val="000000"/>
                </a:solidFill>
              </a:rPr>
              <a:t>;}</a:t>
            </a:r>
            <a:endParaRPr lang="en-US" sz="2200" i="1">
              <a:solidFill>
                <a:srgbClr val="000000"/>
              </a:solidFill>
            </a:endParaRP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smtClean="0">
                <a:solidFill>
                  <a:srgbClr val="000000"/>
                </a:solidFill>
              </a:rPr>
              <a:t>(</a:t>
            </a:r>
            <a:r>
              <a:rPr lang="en-US" sz="2200" b="0" smtClean="0">
                <a:solidFill>
                  <a:srgbClr val="0000FF"/>
                </a:solidFill>
              </a:rPr>
              <a:t>int</a:t>
            </a:r>
            <a:r>
              <a:rPr lang="en-US" sz="2200" b="0" smtClean="0">
                <a:solidFill>
                  <a:srgbClr val="000000"/>
                </a:solidFill>
              </a:rPr>
              <a:t> </a:t>
            </a:r>
            <a:r>
              <a:rPr lang="en-US" sz="2200" b="0">
                <a:solidFill>
                  <a:srgbClr val="000000"/>
                </a:solidFill>
              </a:rPr>
              <a:t>dx, </a:t>
            </a:r>
            <a:r>
              <a:rPr lang="en-US" sz="2200" b="0">
                <a:solidFill>
                  <a:srgbClr val="0000FF"/>
                </a:solidFill>
              </a:rPr>
              <a:t>int</a:t>
            </a:r>
            <a:r>
              <a:rPr lang="en-US" sz="2200" b="0">
                <a:solidFill>
                  <a:srgbClr val="000000"/>
                </a:solidFill>
              </a:rPr>
              <a:t> dy);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15000"/>
              </a:lnSpc>
              <a:spcBef>
                <a:spcPct val="20000"/>
              </a:spcBef>
              <a:buFont typeface="Wingdings" pitchFamily="2" charset="2"/>
              <a:buNone/>
            </a:pP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point a(5,2);</a:t>
            </a:r>
          </a:p>
          <a:p>
            <a:pPr marL="342900" indent="-342900">
              <a:lnSpc>
                <a:spcPct val="115000"/>
              </a:lnSpc>
              <a:spcBef>
                <a:spcPct val="20000"/>
              </a:spcBef>
              <a:buFont typeface="Wingdings" pitchFamily="2" charset="2"/>
              <a:buNone/>
            </a:pPr>
            <a:r>
              <a:rPr lang="en-US" sz="2200" b="0">
                <a:solidFill>
                  <a:srgbClr val="FF0000"/>
                </a:solidFill>
              </a:rPr>
              <a:t>point b;</a:t>
            </a:r>
          </a:p>
          <a:p>
            <a:pPr marL="342900" indent="-342900">
              <a:lnSpc>
                <a:spcPct val="115000"/>
              </a:lnSpc>
              <a:spcBef>
                <a:spcPct val="20000"/>
              </a:spcBef>
              <a:buFont typeface="Wingdings" pitchFamily="2" charset="2"/>
              <a:buNone/>
            </a:pPr>
            <a:r>
              <a:rPr lang="en-US" sz="2200" b="0">
                <a:solidFill>
                  <a:srgbClr val="000000"/>
                </a:solidFill>
              </a:rPr>
              <a:t>point c(3);</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Copy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lnSpcReduction="10000"/>
          </a:bodyPr>
          <a:lstStyle/>
          <a:p>
            <a:pPr algn="just">
              <a:lnSpc>
                <a:spcPct val="120000"/>
              </a:lnSpc>
              <a:buFont typeface="Wingdings" pitchFamily="2" charset="2"/>
              <a:buChar char="v"/>
            </a:pPr>
            <a:r>
              <a:rPr lang="vi-VN" sz="2800" dirty="0" smtClean="0">
                <a:latin typeface="Arial" pitchFamily="34" charset="0"/>
                <a:cs typeface="Arial" pitchFamily="34" charset="0"/>
              </a:rPr>
              <a:t>Chúng ta có thể </a:t>
            </a:r>
            <a:r>
              <a:rPr lang="vi-VN" sz="2800" dirty="0" smtClean="0">
                <a:solidFill>
                  <a:srgbClr val="FF3300"/>
                </a:solidFill>
                <a:latin typeface="Arial" pitchFamily="34" charset="0"/>
                <a:cs typeface="Arial" pitchFamily="34" charset="0"/>
              </a:rPr>
              <a:t>tạo đối tượng mới giống đối tượng cũ </a:t>
            </a:r>
            <a:r>
              <a:rPr lang="vi-VN" sz="2800" dirty="0" smtClean="0">
                <a:latin typeface="Arial" pitchFamily="34" charset="0"/>
                <a:cs typeface="Arial" pitchFamily="34" charset="0"/>
              </a:rPr>
              <a:t>một số đặc điểm, không phải hoàn toàn như phép gán bình thường, hình thức “giống nhau” được định nghĩa theo quan niệm của người lập trình. Để làm được vấn đề này, trong các ngôn ngữ </a:t>
            </a:r>
            <a:r>
              <a:rPr lang="en-US" sz="2800" dirty="0" smtClean="0">
                <a:latin typeface="Arial" pitchFamily="34" charset="0"/>
                <a:cs typeface="Arial" pitchFamily="34" charset="0"/>
              </a:rPr>
              <a:t>OOP </a:t>
            </a:r>
            <a:r>
              <a:rPr lang="vi-VN" sz="2800" dirty="0" smtClean="0">
                <a:latin typeface="Arial" pitchFamily="34" charset="0"/>
                <a:cs typeface="Arial" pitchFamily="34" charset="0"/>
              </a:rPr>
              <a:t>cho phép ta xây dựng </a:t>
            </a:r>
            <a:r>
              <a:rPr lang="vi-VN" sz="2800" dirty="0" smtClean="0">
                <a:solidFill>
                  <a:srgbClr val="0000FF"/>
                </a:solidFill>
                <a:latin typeface="Arial" pitchFamily="34" charset="0"/>
                <a:cs typeface="Arial" pitchFamily="34" charset="0"/>
              </a:rPr>
              <a:t>phương thức thiết lập sao chép</a:t>
            </a:r>
            <a:r>
              <a:rPr lang="vi-VN" sz="2800" dirty="0" smtClean="0">
                <a:latin typeface="Arial" pitchFamily="34" charset="0"/>
                <a:cs typeface="Arial" pitchFamily="34" charset="0"/>
              </a:rPr>
              <a:t>.</a:t>
            </a:r>
          </a:p>
          <a:p>
            <a:pPr algn="just">
              <a:lnSpc>
                <a:spcPct val="120000"/>
              </a:lnSpc>
              <a:buFont typeface="Wingdings" pitchFamily="2" charset="2"/>
              <a:buChar char="v"/>
            </a:pPr>
            <a:r>
              <a:rPr lang="vi-VN" sz="2800" dirty="0" smtClean="0">
                <a:latin typeface="Arial" pitchFamily="34" charset="0"/>
                <a:cs typeface="Arial" pitchFamily="34" charset="0"/>
              </a:rPr>
              <a:t>Đây là phương thức thiết lập có tham số là tham chiếu đến đối tượng thuộc chính lớp này.</a:t>
            </a:r>
          </a:p>
          <a:p>
            <a:pPr algn="just">
              <a:lnSpc>
                <a:spcPct val="120000"/>
              </a:lnSpc>
              <a:buFont typeface="Wingdings" pitchFamily="2" charset="2"/>
              <a:buChar char="v"/>
            </a:pPr>
            <a:r>
              <a:rPr lang="vi-VN" sz="2800" dirty="0" smtClean="0">
                <a:latin typeface="Arial" pitchFamily="34" charset="0"/>
                <a:cs typeface="Arial" pitchFamily="34" charset="0"/>
              </a:rPr>
              <a:t>Trong phương thức thiết lập sao chép có thể ta chỉ sử dụng một số thành phần nào đó của đối tượng ta tham chiếu </a:t>
            </a:r>
            <a:r>
              <a:rPr lang="en-US" sz="2800" dirty="0" smtClean="0">
                <a:latin typeface="Arial" pitchFamily="34" charset="0"/>
                <a:cs typeface="Arial" pitchFamily="34" charset="0"/>
                <a:sym typeface="Wingdings" pitchFamily="2" charset="2"/>
              </a:rPr>
              <a:t></a:t>
            </a:r>
            <a:r>
              <a:rPr lang="vi-VN" sz="2800" dirty="0" smtClean="0">
                <a:latin typeface="Arial" pitchFamily="34" charset="0"/>
                <a:cs typeface="Arial" pitchFamily="34" charset="0"/>
              </a:rPr>
              <a:t>“gần giống nhau”</a:t>
            </a:r>
            <a:endParaRPr lang="en-US" sz="28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Copy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pic>
        <p:nvPicPr>
          <p:cNvPr id="8" name="Picture 3"/>
          <p:cNvPicPr>
            <a:picLocks noChangeAspect="1" noChangeArrowheads="1"/>
          </p:cNvPicPr>
          <p:nvPr/>
        </p:nvPicPr>
        <p:blipFill>
          <a:blip r:embed="rId3" cstate="print"/>
          <a:srcRect/>
          <a:stretch>
            <a:fillRect/>
          </a:stretch>
        </p:blipFill>
        <p:spPr bwMode="auto">
          <a:xfrm>
            <a:off x="609600" y="1544638"/>
            <a:ext cx="7772400" cy="46355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đối tượng - class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Lớp là một mô tả trừu tượng của nhóm các đối tượng cùng bản chất</a:t>
            </a:r>
            <a:r>
              <a:rPr lang="vi-VN" sz="2800" smtClean="0">
                <a:solidFill>
                  <a:schemeClr val="tx1">
                    <a:lumMod val="95000"/>
                    <a:lumOff val="5000"/>
                  </a:schemeClr>
                </a:solidFill>
                <a:latin typeface="Arial" pitchFamily="34" charset="0"/>
                <a:cs typeface="Arial" pitchFamily="34" charset="0"/>
              </a:rPr>
              <a:t>, ngược lại mỗi một đối tượng là một </a:t>
            </a:r>
            <a:r>
              <a:rPr lang="vi-VN" sz="2800" smtClean="0">
                <a:solidFill>
                  <a:srgbClr val="FF3300"/>
                </a:solidFill>
                <a:latin typeface="Arial" pitchFamily="34" charset="0"/>
                <a:cs typeface="Arial" pitchFamily="34" charset="0"/>
              </a:rPr>
              <a:t>thể hiện </a:t>
            </a:r>
            <a:r>
              <a:rPr lang="vi-VN" sz="2800" smtClean="0">
                <a:solidFill>
                  <a:schemeClr val="tx1">
                    <a:lumMod val="95000"/>
                    <a:lumOff val="5000"/>
                  </a:schemeClr>
                </a:solidFill>
                <a:latin typeface="Arial" pitchFamily="34" charset="0"/>
                <a:cs typeface="Arial" pitchFamily="34" charset="0"/>
              </a:rPr>
              <a:t>cụ thể cho những mô tả trừu tượng đó.</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là cái ta thiết kế và lập trình</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Đối tượng là cái ta tạo (từ một lớp) tại thời gian chạy.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7" name="Oval 4"/>
          <p:cNvSpPr>
            <a:spLocks noChangeArrowheads="1"/>
          </p:cNvSpPr>
          <p:nvPr/>
        </p:nvSpPr>
        <p:spPr bwMode="auto">
          <a:xfrm>
            <a:off x="4419600" y="5105400"/>
            <a:ext cx="1219200" cy="1295400"/>
          </a:xfrm>
          <a:prstGeom prst="ellipse">
            <a:avLst/>
          </a:prstGeom>
          <a:solidFill>
            <a:srgbClr val="CCFFCC"/>
          </a:solidFill>
          <a:ln w="9525">
            <a:solidFill>
              <a:schemeClr val="tx1"/>
            </a:solidFill>
            <a:round/>
            <a:headEnd/>
            <a:tailEnd/>
          </a:ln>
          <a:effectLst/>
        </p:spPr>
        <p:txBody>
          <a:bodyPr wrap="none" anchor="ctr"/>
          <a:lstStyle/>
          <a:p>
            <a:pPr algn="ctr"/>
            <a:r>
              <a:rPr lang="en-US" b="1"/>
              <a:t>Khái </a:t>
            </a:r>
          </a:p>
          <a:p>
            <a:pPr algn="ctr"/>
            <a:r>
              <a:rPr lang="en-US" b="1"/>
              <a:t>quát</a:t>
            </a:r>
          </a:p>
          <a:p>
            <a:pPr algn="ctr"/>
            <a:r>
              <a:rPr lang="en-US" b="1"/>
              <a:t>hóa</a:t>
            </a:r>
          </a:p>
        </p:txBody>
      </p:sp>
      <p:sp>
        <p:nvSpPr>
          <p:cNvPr id="8" name="Line 5"/>
          <p:cNvSpPr>
            <a:spLocks noChangeShapeType="1"/>
          </p:cNvSpPr>
          <p:nvPr/>
        </p:nvSpPr>
        <p:spPr bwMode="auto">
          <a:xfrm>
            <a:off x="3200400" y="5715000"/>
            <a:ext cx="1219200" cy="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5638800" y="57150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0" name="Rectangle 7"/>
          <p:cNvSpPr>
            <a:spLocks noChangeArrowheads="1"/>
          </p:cNvSpPr>
          <p:nvPr/>
        </p:nvSpPr>
        <p:spPr bwMode="auto">
          <a:xfrm>
            <a:off x="2057400" y="5257800"/>
            <a:ext cx="1143000" cy="838200"/>
          </a:xfrm>
          <a:prstGeom prst="rect">
            <a:avLst/>
          </a:prstGeom>
          <a:solidFill>
            <a:srgbClr val="CCFFCC"/>
          </a:solidFill>
          <a:ln w="9525">
            <a:solidFill>
              <a:schemeClr val="tx1"/>
            </a:solidFill>
            <a:miter lim="800000"/>
            <a:headEnd/>
            <a:tailEnd/>
          </a:ln>
          <a:effectLst/>
        </p:spPr>
        <p:txBody>
          <a:bodyPr wrap="none" anchor="ctr"/>
          <a:lstStyle/>
          <a:p>
            <a:pPr algn="ctr"/>
            <a:r>
              <a:rPr lang="en-US" b="1"/>
              <a:t>1     5   7</a:t>
            </a:r>
          </a:p>
          <a:p>
            <a:pPr algn="ctr"/>
            <a:r>
              <a:rPr lang="en-US" b="1"/>
              <a:t>-3    8  .... </a:t>
            </a:r>
          </a:p>
        </p:txBody>
      </p:sp>
      <p:sp>
        <p:nvSpPr>
          <p:cNvPr id="11" name="Rectangle 8"/>
          <p:cNvSpPr>
            <a:spLocks noChangeArrowheads="1"/>
          </p:cNvSpPr>
          <p:nvPr/>
        </p:nvSpPr>
        <p:spPr bwMode="auto">
          <a:xfrm>
            <a:off x="6858000" y="5257800"/>
            <a:ext cx="1600200" cy="838200"/>
          </a:xfrm>
          <a:prstGeom prst="rect">
            <a:avLst/>
          </a:prstGeom>
          <a:solidFill>
            <a:srgbClr val="CCFFCC"/>
          </a:solidFill>
          <a:ln w="9525">
            <a:solidFill>
              <a:schemeClr val="tx1"/>
            </a:solidFill>
            <a:miter lim="800000"/>
            <a:headEnd/>
            <a:tailEnd/>
          </a:ln>
          <a:effectLst/>
        </p:spPr>
        <p:txBody>
          <a:bodyPr wrap="none" anchor="ctr"/>
          <a:lstStyle/>
          <a:p>
            <a:pPr algn="ctr"/>
            <a:r>
              <a:rPr lang="en-US" b="1"/>
              <a:t>Số nguyên</a:t>
            </a:r>
          </a:p>
          <a:p>
            <a:pPr algn="ctr"/>
            <a:r>
              <a:rPr lang="en-US" b="1"/>
              <a:t>( int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hủy bỏ – Destructor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371600"/>
            <a:ext cx="8382000" cy="5105400"/>
          </a:xfrm>
        </p:spPr>
        <p:txBody>
          <a:bodyPr>
            <a:noAutofit/>
          </a:bodyPr>
          <a:lstStyle/>
          <a:p>
            <a:pPr algn="just">
              <a:lnSpc>
                <a:spcPct val="120000"/>
              </a:lnSpc>
              <a:spcBef>
                <a:spcPts val="0"/>
              </a:spcBef>
              <a:buFont typeface="Wingdings" pitchFamily="2" charset="2"/>
              <a:buChar char="v"/>
            </a:pPr>
            <a:r>
              <a:rPr lang="en-US" sz="2800" smtClean="0">
                <a:latin typeface="Arial" pitchFamily="34" charset="0"/>
                <a:cs typeface="Arial" pitchFamily="34" charset="0"/>
              </a:rPr>
              <a:t>Destructor, </a:t>
            </a:r>
            <a:r>
              <a:rPr lang="en-US" sz="2800" smtClean="0">
                <a:solidFill>
                  <a:srgbClr val="0000FF"/>
                </a:solidFill>
                <a:latin typeface="Arial" pitchFamily="34" charset="0"/>
                <a:cs typeface="Arial" pitchFamily="34" charset="0"/>
              </a:rPr>
              <a:t>được gọi ngay trước khi một đối tượng bị thu hồi</a:t>
            </a:r>
            <a:r>
              <a:rPr lang="en-US" sz="2800" smtClean="0">
                <a:latin typeface="Arial" pitchFamily="34" charset="0"/>
                <a:cs typeface="Arial" pitchFamily="34" charset="0"/>
              </a:rPr>
              <a:t>.</a:t>
            </a:r>
          </a:p>
          <a:p>
            <a:pPr algn="just">
              <a:lnSpc>
                <a:spcPct val="120000"/>
              </a:lnSpc>
              <a:spcBef>
                <a:spcPts val="0"/>
              </a:spcBef>
              <a:buFont typeface="Wingdings" pitchFamily="2" charset="2"/>
              <a:buChar char="v"/>
            </a:pPr>
            <a:r>
              <a:rPr lang="en-US" sz="2800" smtClean="0">
                <a:solidFill>
                  <a:srgbClr val="0000FF"/>
                </a:solidFill>
                <a:latin typeface="Arial" pitchFamily="34" charset="0"/>
                <a:cs typeface="Arial" pitchFamily="34" charset="0"/>
              </a:rPr>
              <a:t>Destructor</a:t>
            </a:r>
            <a:r>
              <a:rPr lang="en-US" sz="2800" smtClean="0">
                <a:latin typeface="Arial" pitchFamily="34" charset="0"/>
                <a:cs typeface="Arial" pitchFamily="34" charset="0"/>
              </a:rPr>
              <a:t> thường được dùng để </a:t>
            </a:r>
            <a:r>
              <a:rPr lang="en-US" sz="2800" smtClean="0">
                <a:solidFill>
                  <a:srgbClr val="0000FF"/>
                </a:solidFill>
                <a:latin typeface="Arial" pitchFamily="34" charset="0"/>
                <a:cs typeface="Arial" pitchFamily="34" charset="0"/>
              </a:rPr>
              <a:t>thực hiện việc dọn dẹp</a:t>
            </a:r>
            <a:r>
              <a:rPr lang="en-US" sz="2800" smtClean="0">
                <a:latin typeface="Arial" pitchFamily="34" charset="0"/>
                <a:cs typeface="Arial" pitchFamily="34" charset="0"/>
              </a:rPr>
              <a:t> cần thiết trước khi một đối tượng bị hủy.</a:t>
            </a:r>
          </a:p>
          <a:p>
            <a:pPr algn="just">
              <a:lnSpc>
                <a:spcPct val="120000"/>
              </a:lnSpc>
              <a:spcBef>
                <a:spcPts val="0"/>
              </a:spcBef>
              <a:buFont typeface="Wingdings" pitchFamily="2" charset="2"/>
              <a:buChar char="v"/>
            </a:pPr>
            <a:r>
              <a:rPr lang="en-US" sz="2800" smtClean="0">
                <a:latin typeface="Arial" pitchFamily="34" charset="0"/>
                <a:cs typeface="Arial" pitchFamily="34" charset="0"/>
              </a:rPr>
              <a:t>Một lớp chỉ có duy nhất một </a:t>
            </a:r>
            <a:r>
              <a:rPr lang="en-US" sz="2800" smtClean="0">
                <a:solidFill>
                  <a:srgbClr val="0066FF"/>
                </a:solidFill>
                <a:latin typeface="Arial" pitchFamily="34" charset="0"/>
                <a:cs typeface="Arial" pitchFamily="34" charset="0"/>
              </a:rPr>
              <a:t>Destructor</a:t>
            </a:r>
          </a:p>
          <a:p>
            <a:pPr algn="just">
              <a:lnSpc>
                <a:spcPct val="120000"/>
              </a:lnSpc>
              <a:spcBef>
                <a:spcPts val="0"/>
              </a:spcBef>
              <a:buFont typeface="Wingdings" pitchFamily="2" charset="2"/>
              <a:buChar char="v"/>
            </a:pPr>
            <a:r>
              <a:rPr lang="en-US" sz="2800" smtClean="0">
                <a:latin typeface="Arial" pitchFamily="34" charset="0"/>
                <a:cs typeface="Arial" pitchFamily="34" charset="0"/>
              </a:rPr>
              <a:t>Phương thức </a:t>
            </a:r>
            <a:r>
              <a:rPr lang="en-US" sz="2800" smtClean="0">
                <a:solidFill>
                  <a:srgbClr val="0066FF"/>
                </a:solidFill>
                <a:latin typeface="Arial" pitchFamily="34" charset="0"/>
                <a:cs typeface="Arial" pitchFamily="34" charset="0"/>
              </a:rPr>
              <a:t>Destructor</a:t>
            </a:r>
            <a:r>
              <a:rPr lang="en-US" sz="2800" smtClean="0">
                <a:latin typeface="Arial" pitchFamily="34" charset="0"/>
                <a:cs typeface="Arial" pitchFamily="34" charset="0"/>
              </a:rPr>
              <a:t> trùng tên với tên lớp nhưng có dấu </a:t>
            </a:r>
            <a:r>
              <a:rPr lang="en-US" sz="2800" smtClean="0">
                <a:solidFill>
                  <a:srgbClr val="FF0303"/>
                </a:solidFill>
                <a:latin typeface="Arial" pitchFamily="34" charset="0"/>
                <a:cs typeface="Arial" pitchFamily="34" charset="0"/>
              </a:rPr>
              <a:t>~</a:t>
            </a:r>
            <a:r>
              <a:rPr lang="en-US" sz="2800" smtClean="0">
                <a:latin typeface="Arial" pitchFamily="34" charset="0"/>
                <a:cs typeface="Arial" pitchFamily="34" charset="0"/>
              </a:rPr>
              <a:t> đặt trước</a:t>
            </a:r>
          </a:p>
          <a:p>
            <a:pPr algn="just">
              <a:lnSpc>
                <a:spcPct val="120000"/>
              </a:lnSpc>
              <a:spcBef>
                <a:spcPts val="0"/>
              </a:spcBef>
              <a:buFont typeface="Wingdings" pitchFamily="2" charset="2"/>
              <a:buChar char="v"/>
            </a:pPr>
            <a:r>
              <a:rPr lang="vi-VN" sz="2800">
                <a:latin typeface="Arial" pitchFamily="34" charset="0"/>
                <a:cs typeface="Arial" pitchFamily="34" charset="0"/>
              </a:rPr>
              <a:t>Được </a:t>
            </a:r>
            <a:r>
              <a:rPr lang="vi-VN" sz="2800">
                <a:solidFill>
                  <a:srgbClr val="FF3300"/>
                </a:solidFill>
                <a:latin typeface="Arial" pitchFamily="34" charset="0"/>
                <a:cs typeface="Arial" pitchFamily="34" charset="0"/>
              </a:rPr>
              <a:t>tự động gọi </a:t>
            </a:r>
            <a:r>
              <a:rPr lang="vi-VN" sz="2800">
                <a:latin typeface="Arial" pitchFamily="34" charset="0"/>
                <a:cs typeface="Arial" pitchFamily="34" charset="0"/>
              </a:rPr>
              <a:t>thực hiện khi đối tượng hết phạm vi sử dụng.</a:t>
            </a:r>
            <a:endParaRPr lang="en-US" sz="2800" smtClean="0">
              <a:latin typeface="Arial" pitchFamily="34" charset="0"/>
              <a:cs typeface="Arial" pitchFamily="34" charset="0"/>
            </a:endParaRPr>
          </a:p>
          <a:p>
            <a:pPr algn="just">
              <a:lnSpc>
                <a:spcPct val="120000"/>
              </a:lnSpc>
              <a:spcBef>
                <a:spcPts val="0"/>
              </a:spcBef>
              <a:buFont typeface="Wingdings" pitchFamily="2" charset="2"/>
              <a:buChar char="v"/>
            </a:pPr>
            <a:r>
              <a:rPr lang="en-US" sz="2800" smtClean="0">
                <a:latin typeface="Arial" pitchFamily="34" charset="0"/>
                <a:cs typeface="Arial" pitchFamily="34" charset="0"/>
              </a:rPr>
              <a:t>Destructor phải có thuộc tính </a:t>
            </a:r>
            <a:r>
              <a:rPr lang="en-US" sz="2800" smtClean="0">
                <a:solidFill>
                  <a:srgbClr val="FF0303"/>
                </a:solidFill>
                <a:latin typeface="Arial" pitchFamily="34" charset="0"/>
                <a:cs typeface="Arial" pitchFamily="34" charset="0"/>
              </a:rPr>
              <a:t>public</a:t>
            </a:r>
            <a:endParaRPr lang="en-US" sz="2800">
              <a:solidFill>
                <a:srgbClr val="FF0303"/>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2"/>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vector{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  	//số chiều</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*v;   	//vùng nhớ tọa độ</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vector(); 	//Hàm </a:t>
            </a:r>
            <a:r>
              <a:rPr lang="en-US" sz="2400" b="0" smtClean="0">
                <a:solidFill>
                  <a:srgbClr val="000000"/>
                </a:solidFill>
              </a:rPr>
              <a:t>thiết lập không </a:t>
            </a:r>
            <a:r>
              <a:rPr lang="en-US" sz="2400" b="0">
                <a:solidFill>
                  <a:srgbClr val="000000"/>
                </a:solidFill>
              </a:rPr>
              <a:t>tham số</a:t>
            </a:r>
          </a:p>
          <a:p>
            <a:pPr marL="342900" indent="-342900">
              <a:lnSpc>
                <a:spcPct val="115000"/>
              </a:lnSpc>
              <a:spcBef>
                <a:spcPct val="20000"/>
              </a:spcBef>
              <a:buFont typeface="Wingdings" pitchFamily="2" charset="2"/>
              <a:buNone/>
            </a:pPr>
            <a:r>
              <a:rPr lang="en-US" sz="2400" b="0">
                <a:solidFill>
                  <a:srgbClr val="000000"/>
                </a:solidFill>
              </a:rPr>
              <a:t>	vector(</a:t>
            </a:r>
            <a:r>
              <a:rPr lang="en-US" sz="2400" b="0">
                <a:solidFill>
                  <a:srgbClr val="0000FF"/>
                </a:solidFill>
              </a:rPr>
              <a:t>int </a:t>
            </a:r>
            <a:r>
              <a:rPr lang="en-US" sz="2400" b="0">
                <a:solidFill>
                  <a:srgbClr val="000000"/>
                </a:solidFill>
              </a:rPr>
              <a:t>size); //Hàm </a:t>
            </a:r>
            <a:r>
              <a:rPr lang="en-US" sz="2400" b="0" smtClean="0">
                <a:solidFill>
                  <a:srgbClr val="000000"/>
                </a:solidFill>
              </a:rPr>
              <a:t>thiết lập một </a:t>
            </a:r>
            <a:r>
              <a:rPr lang="en-US" sz="2400" b="0">
                <a:solidFill>
                  <a:srgbClr val="000000"/>
                </a:solidFill>
              </a:rPr>
              <a:t>tham số</a:t>
            </a:r>
          </a:p>
          <a:p>
            <a:pPr marL="342900" indent="-342900">
              <a:lnSpc>
                <a:spcPct val="115000"/>
              </a:lnSpc>
              <a:spcBef>
                <a:spcPct val="20000"/>
              </a:spcBef>
              <a:buFont typeface="Wingdings" pitchFamily="2" charset="2"/>
              <a:buNone/>
            </a:pPr>
            <a:r>
              <a:rPr lang="en-US" sz="2400" b="0">
                <a:solidFill>
                  <a:srgbClr val="000000"/>
                </a:solidFill>
              </a:rPr>
              <a:t>	vector(</a:t>
            </a:r>
            <a:r>
              <a:rPr lang="en-US" sz="2400" b="0">
                <a:solidFill>
                  <a:srgbClr val="0000FF"/>
                </a:solidFill>
              </a:rPr>
              <a:t>int </a:t>
            </a:r>
            <a:r>
              <a:rPr lang="en-US" sz="2400" b="0">
                <a:solidFill>
                  <a:srgbClr val="000000"/>
                </a:solidFill>
              </a:rPr>
              <a:t>size, </a:t>
            </a:r>
            <a:r>
              <a:rPr lang="en-US" sz="2400" b="0">
                <a:solidFill>
                  <a:srgbClr val="0000FF"/>
                </a:solidFill>
              </a:rPr>
              <a:t>float</a:t>
            </a:r>
            <a:r>
              <a:rPr lang="en-US" sz="2400" b="0">
                <a:solidFill>
                  <a:srgbClr val="000000"/>
                </a:solidFill>
              </a:rPr>
              <a:t> *a);</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~vector();	//Hàm </a:t>
            </a:r>
            <a:r>
              <a:rPr lang="en-US" sz="2400" b="0" smtClean="0">
                <a:solidFill>
                  <a:srgbClr val="FF0303"/>
                </a:solidFill>
              </a:rPr>
              <a:t>hủy </a:t>
            </a:r>
            <a:r>
              <a:rPr lang="en-US" sz="2400" b="0">
                <a:solidFill>
                  <a:srgbClr val="FF0303"/>
                </a:solidFill>
              </a:rPr>
              <a:t>bỏ, luôn luôn không có tham số</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lớp bạn</a:t>
            </a:r>
          </a:p>
        </p:txBody>
      </p:sp>
      <p:sp>
        <p:nvSpPr>
          <p:cNvPr id="3" name="Content Placeholder 2"/>
          <p:cNvSpPr>
            <a:spLocks noGrp="1"/>
          </p:cNvSpPr>
          <p:nvPr>
            <p:ph idx="1"/>
          </p:nvPr>
        </p:nvSpPr>
        <p:spPr>
          <a:xfrm>
            <a:off x="457200" y="1447800"/>
            <a:ext cx="8382000" cy="4876800"/>
          </a:xfrm>
        </p:spPr>
        <p:txBody>
          <a:bodyPr>
            <a:no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Giả sử có lớp Vector, lớp Matrix</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Cần viết 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 Vector với một Matrix</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Vector</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Matrix</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tự do</a:t>
            </a:r>
          </a:p>
          <a:p>
            <a:pPr algn="just">
              <a:lnSpc>
                <a:spcPct val="130000"/>
              </a:lnSpc>
              <a:spcBef>
                <a:spcPts val="300"/>
              </a:spcBef>
              <a:spcAft>
                <a:spcPts val="300"/>
              </a:spcAft>
              <a:buNone/>
            </a:pPr>
            <a:r>
              <a:rPr lang="en-US" smtClean="0">
                <a:latin typeface="Arial" pitchFamily="34" charset="0"/>
                <a:cs typeface="Arial" pitchFamily="34" charset="0"/>
                <a:sym typeface="Wingdings" pitchFamily="2" charset="2"/>
              </a:rPr>
              <a:t></a:t>
            </a:r>
            <a:r>
              <a:rPr lang="en-US" smtClean="0">
                <a:latin typeface="Arial" pitchFamily="34" charset="0"/>
                <a:cs typeface="Arial" pitchFamily="34" charset="0"/>
              </a:rPr>
              <a:t>Giải pháp: Xây dựng hàm truy cập dữ liệu?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err="1" smtClean="0">
                <a:effectLst>
                  <a:outerShdw blurRad="38100" dist="38100" dir="2700000" algn="tl">
                    <a:srgbClr val="000000">
                      <a:alpha val="43137"/>
                    </a:srgbClr>
                  </a:outerShdw>
                </a:effectLst>
                <a:latin typeface="Arial" pitchFamily="34" charset="0"/>
                <a:cs typeface="Arial" pitchFamily="34" charset="0"/>
              </a:rPr>
              <a:t>Hàm</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bạn</a:t>
            </a:r>
            <a:r>
              <a:rPr lang="en-US" b="1" dirty="0" smtClean="0">
                <a:effectLst>
                  <a:outerShdw blurRad="38100" dist="38100" dir="2700000" algn="tl">
                    <a:srgbClr val="000000">
                      <a:alpha val="43137"/>
                    </a:srgbClr>
                  </a:outerShdw>
                </a:effectLst>
                <a:latin typeface="Arial" pitchFamily="34" charset="0"/>
                <a:cs typeface="Arial" pitchFamily="34" charset="0"/>
              </a:rPr>
              <a:t> (Friend function)</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2800" dirty="0" err="1" smtClean="0">
                <a:solidFill>
                  <a:srgbClr val="0000FF"/>
                </a:solidFill>
                <a:latin typeface="Arial" pitchFamily="34" charset="0"/>
                <a:cs typeface="Arial" pitchFamily="34" charset="0"/>
              </a:rPr>
              <a:t>Hàm</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bạn</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không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thuộc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lớp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Tuy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nhiên</a:t>
            </a:r>
            <a:r>
              <a:rPr lang="en-US" sz="2800" dirty="0" smtClean="0">
                <a:latin typeface="Arial" pitchFamily="34" charset="0"/>
                <a:cs typeface="Arial" pitchFamily="34" charset="0"/>
              </a:rPr>
              <a:t>, </a:t>
            </a:r>
            <a:r>
              <a:rPr lang="en-US" sz="2800" dirty="0" err="1" smtClean="0">
                <a:solidFill>
                  <a:srgbClr val="0000FF"/>
                </a:solidFill>
                <a:latin typeface="Arial" pitchFamily="34" charset="0"/>
                <a:cs typeface="Arial" pitchFamily="34" charset="0"/>
              </a:rPr>
              <a:t>có</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quyền</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truy</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cập</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các</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thành</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viên</a:t>
            </a:r>
            <a:r>
              <a:rPr lang="en-US" sz="2800" dirty="0" smtClean="0">
                <a:solidFill>
                  <a:srgbClr val="0000FF"/>
                </a:solidFill>
                <a:latin typeface="Arial" pitchFamily="34" charset="0"/>
                <a:cs typeface="Arial" pitchFamily="34" charset="0"/>
              </a:rPr>
              <a:t> private</a:t>
            </a:r>
            <a:r>
              <a:rPr lang="en-US" sz="2800" dirty="0">
                <a:latin typeface="Arial" pitchFamily="34" charset="0"/>
                <a:cs typeface="Arial" pitchFamily="34" charset="0"/>
              </a:rPr>
              <a:t> </a:t>
            </a:r>
            <a:r>
              <a:rPr lang="en-US" sz="2800" dirty="0" err="1" smtClean="0">
                <a:latin typeface="Arial" pitchFamily="34" charset="0"/>
                <a:cs typeface="Arial" pitchFamily="34" charset="0"/>
              </a:rPr>
              <a:t>của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lớp</a:t>
            </a:r>
            <a:r>
              <a:rPr lang="en-US" sz="2800" dirty="0" smtClean="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dirty="0" err="1" smtClean="0">
                <a:latin typeface="Arial" pitchFamily="34" charset="0"/>
                <a:cs typeface="Arial" pitchFamily="34" charset="0"/>
              </a:rPr>
              <a:t>Khi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định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nghĩa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lớp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thể</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khai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báo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hay </a:t>
            </a:r>
            <a:r>
              <a:rPr lang="en-US" sz="2800" dirty="0" err="1" smtClean="0">
                <a:latin typeface="Arial" pitchFamily="34" charset="0"/>
                <a:cs typeface="Arial" pitchFamily="34" charset="0"/>
              </a:rPr>
              <a:t>nhiều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hàm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bạn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ngoài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lớp</a:t>
            </a:r>
            <a:r>
              <a:rPr lang="en-US" sz="2800" dirty="0" smtClean="0">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en-US" sz="2800" dirty="0" err="1" smtClean="0">
                <a:solidFill>
                  <a:srgbClr val="0000FF"/>
                </a:solidFill>
                <a:latin typeface="Arial" pitchFamily="34" charset="0"/>
                <a:cs typeface="Arial" pitchFamily="34" charset="0"/>
              </a:rPr>
              <a:t>Ưu</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điểm</a:t>
            </a:r>
            <a:r>
              <a:rPr lang="en-US" sz="2800" dirty="0" smtClean="0">
                <a:solidFill>
                  <a:srgbClr val="0000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smtClean="0">
                <a:latin typeface="Arial" pitchFamily="34" charset="0"/>
                <a:cs typeface="Arial" pitchFamily="34" charset="0"/>
              </a:rPr>
              <a:t>Kiểm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lớp</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lớp</a:t>
            </a:r>
            <a:r>
              <a:rPr lang="en-US" sz="2400" dirty="0" smtClean="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(Friend function)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vi-VN" sz="2800" dirty="0">
                <a:latin typeface="Arial" pitchFamily="34" charset="0"/>
                <a:cs typeface="Arial" pitchFamily="34" charset="0"/>
              </a:rPr>
              <a:t>Dùng từ khóa </a:t>
            </a:r>
            <a:r>
              <a:rPr lang="vi-VN" sz="2800" dirty="0">
                <a:solidFill>
                  <a:srgbClr val="0000FF"/>
                </a:solidFill>
                <a:latin typeface="Arial" pitchFamily="34" charset="0"/>
                <a:cs typeface="Arial" pitchFamily="34" charset="0"/>
              </a:rPr>
              <a:t>friend</a:t>
            </a:r>
            <a:r>
              <a:rPr lang="vi-VN" sz="2800" dirty="0">
                <a:latin typeface="Arial" pitchFamily="34" charset="0"/>
                <a:cs typeface="Arial" pitchFamily="34" charset="0"/>
              </a:rPr>
              <a:t> để khai </a:t>
            </a:r>
            <a:r>
              <a:rPr lang="vi-VN" sz="2800" dirty="0" smtClean="0">
                <a:latin typeface="Arial" pitchFamily="34" charset="0"/>
                <a:cs typeface="Arial" pitchFamily="34" charset="0"/>
              </a:rPr>
              <a:t>báo</a:t>
            </a:r>
            <a:r>
              <a:rPr lang="en-US" sz="2800" dirty="0" smtClean="0">
                <a:latin typeface="Arial" pitchFamily="34" charset="0"/>
                <a:cs typeface="Arial" pitchFamily="34" charset="0"/>
              </a:rPr>
              <a:t>, </a:t>
            </a:r>
            <a:r>
              <a:rPr lang="vi-VN" sz="2800" dirty="0" smtClean="0">
                <a:latin typeface="Arial" pitchFamily="34" charset="0"/>
                <a:cs typeface="Arial" pitchFamily="34" charset="0"/>
              </a:rPr>
              <a:t>định </a:t>
            </a:r>
            <a:r>
              <a:rPr lang="vi-VN" sz="2800" dirty="0">
                <a:latin typeface="Arial" pitchFamily="34" charset="0"/>
                <a:cs typeface="Arial" pitchFamily="34" charset="0"/>
              </a:rPr>
              <a:t>nghĩa hàm bạn</a:t>
            </a:r>
          </a:p>
          <a:p>
            <a:pPr algn="just">
              <a:lnSpc>
                <a:spcPct val="130000"/>
              </a:lnSpc>
              <a:spcBef>
                <a:spcPts val="300"/>
              </a:spcBef>
              <a:spcAft>
                <a:spcPts val="300"/>
              </a:spcAft>
              <a:buFont typeface="Wingdings" pitchFamily="2" charset="2"/>
              <a:buChar char="v"/>
            </a:pPr>
            <a:r>
              <a:rPr lang="vi-VN" sz="2800" dirty="0">
                <a:latin typeface="Arial" pitchFamily="34" charset="0"/>
                <a:cs typeface="Arial" pitchFamily="34" charset="0"/>
              </a:rPr>
              <a:t>Đây là cách cho phép chia sẻ dữ liệu giữa các đối tượng với một hàm tùy ý trong chương trình </a:t>
            </a:r>
            <a:r>
              <a:rPr lang="vi-VN" sz="2800" dirty="0">
                <a:solidFill>
                  <a:srgbClr val="FF3300"/>
                </a:solidFill>
                <a:latin typeface="Arial" pitchFamily="34" charset="0"/>
                <a:cs typeface="Arial" pitchFamily="34" charset="0"/>
              </a:rPr>
              <a:t>(hàm friend) </a:t>
            </a:r>
            <a:r>
              <a:rPr lang="vi-VN" sz="2800" dirty="0">
                <a:latin typeface="Arial" pitchFamily="34" charset="0"/>
                <a:cs typeface="Arial" pitchFamily="34" charset="0"/>
              </a:rPr>
              <a:t>hoặc chia sẻ các thành phần của đối tượng có thuộc tính </a:t>
            </a:r>
            <a:r>
              <a:rPr lang="vi-VN" sz="2800" dirty="0">
                <a:solidFill>
                  <a:srgbClr val="0000FF"/>
                </a:solidFill>
                <a:latin typeface="Arial" pitchFamily="34" charset="0"/>
                <a:cs typeface="Arial" pitchFamily="34" charset="0"/>
              </a:rPr>
              <a:t>private hay protected </a:t>
            </a:r>
            <a:r>
              <a:rPr lang="vi-VN" sz="2800" dirty="0">
                <a:latin typeface="Arial" pitchFamily="34" charset="0"/>
                <a:cs typeface="Arial" pitchFamily="34" charset="0"/>
              </a:rPr>
              <a:t>với các đối tượng khác </a:t>
            </a:r>
            <a:r>
              <a:rPr lang="vi-VN" sz="2800" dirty="0">
                <a:solidFill>
                  <a:srgbClr val="0066FF"/>
                </a:solidFill>
                <a:latin typeface="Arial" pitchFamily="34" charset="0"/>
                <a:cs typeface="Arial" pitchFamily="34" charset="0"/>
              </a:rPr>
              <a:t>(lớp friend</a:t>
            </a:r>
            <a:r>
              <a:rPr lang="vi-VN" sz="2800" dirty="0" smtClean="0">
                <a:solidFill>
                  <a:srgbClr val="0066FF"/>
                </a:solidFill>
                <a:latin typeface="Arial" pitchFamily="34" charset="0"/>
                <a:cs typeface="Arial" pitchFamily="34" charset="0"/>
              </a:rPr>
              <a:t>)</a:t>
            </a:r>
            <a:r>
              <a:rPr lang="en-US" sz="2800" dirty="0" smtClean="0">
                <a:latin typeface="Arial" pitchFamily="34" charset="0"/>
                <a:cs typeface="Arial" pitchFamily="34" charset="0"/>
              </a:rPr>
              <a:t>.</a:t>
            </a:r>
            <a:endParaRPr lang="vi-VN" sz="28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dirty="0"/>
          </a:p>
        </p:txBody>
      </p:sp>
    </p:spTree>
    <p:extLst>
      <p:ext uri="{BB962C8B-B14F-4D97-AF65-F5344CB8AC3E}">
        <p14:creationId xmlns:p14="http://schemas.microsoft.com/office/powerpoint/2010/main" val="2966154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(Friend function)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lnSpcReduction="20000"/>
          </a:bodyPr>
          <a:lstStyle/>
          <a:p>
            <a:pPr algn="just">
              <a:lnSpc>
                <a:spcPct val="134000"/>
              </a:lnSpc>
              <a:spcBef>
                <a:spcPts val="300"/>
              </a:spcBef>
              <a:spcAft>
                <a:spcPts val="300"/>
              </a:spcAft>
              <a:buFont typeface="Wingdings" pitchFamily="2" charset="2"/>
              <a:buChar char="v"/>
            </a:pPr>
            <a:r>
              <a:rPr lang="en-US" sz="3000" smtClean="0">
                <a:latin typeface="Arial" pitchFamily="34" charset="0"/>
                <a:cs typeface="Arial" pitchFamily="34" charset="0"/>
              </a:rPr>
              <a:t>Các tính chất của quan hệ </a:t>
            </a:r>
            <a:r>
              <a:rPr lang="en-US" sz="3000" smtClean="0">
                <a:solidFill>
                  <a:srgbClr val="FF3300"/>
                </a:solidFill>
                <a:latin typeface="Arial" pitchFamily="34" charset="0"/>
                <a:cs typeface="Arial" pitchFamily="34" charset="0"/>
              </a:rPr>
              <a:t>friend</a:t>
            </a:r>
            <a:r>
              <a:rPr lang="en-US" sz="3000" smtClean="0">
                <a:latin typeface="Arial" pitchFamily="34" charset="0"/>
                <a:cs typeface="Arial" pitchFamily="34" charset="0"/>
              </a:rPr>
              <a:t>:</a:t>
            </a:r>
          </a:p>
          <a:p>
            <a:pPr lvl="1" algn="just">
              <a:lnSpc>
                <a:spcPct val="134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Phải được cho, không được nhận</a:t>
            </a:r>
          </a:p>
          <a:p>
            <a:pPr lvl="2" algn="just">
              <a:lnSpc>
                <a:spcPct val="134000"/>
              </a:lnSpc>
              <a:spcBef>
                <a:spcPts val="300"/>
              </a:spcBef>
              <a:spcAft>
                <a:spcPts val="300"/>
              </a:spcAft>
              <a:buFont typeface="Wingdings" pitchFamily="2" charset="2"/>
              <a:buChar char="§"/>
            </a:pPr>
            <a:r>
              <a:rPr lang="en-US" smtClean="0">
                <a:latin typeface="Arial" pitchFamily="34" charset="0"/>
                <a:cs typeface="Arial" pitchFamily="34" charset="0"/>
              </a:rPr>
              <a:t>Lớp B là bạn của lớp A, lớp A phải khai báo rõ ràng B là bạn của nó</a:t>
            </a:r>
          </a:p>
          <a:p>
            <a:pPr lvl="1" algn="just">
              <a:lnSpc>
                <a:spcPct val="134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Không đối xứng, Không bắc cầu</a:t>
            </a:r>
          </a:p>
          <a:p>
            <a:pPr algn="just">
              <a:lnSpc>
                <a:spcPct val="134000"/>
              </a:lnSpc>
              <a:spcBef>
                <a:spcPts val="300"/>
              </a:spcBef>
              <a:spcAft>
                <a:spcPts val="300"/>
              </a:spcAft>
              <a:buFont typeface="Wingdings" pitchFamily="2" charset="2"/>
              <a:buChar char="§"/>
            </a:pPr>
            <a:r>
              <a:rPr lang="en-US" sz="3000">
                <a:latin typeface="Arial" pitchFamily="34" charset="0"/>
                <a:cs typeface="Arial" pitchFamily="34" charset="0"/>
              </a:rPr>
              <a:t>Quan hệ friend có vẻ như vi phạm khái niệm đóng gói (encapsulation) của OOP nhưng có khi lại cần đến nó để cài đặt các mối quan hệ giữa các lớp và khả năng </a:t>
            </a:r>
            <a:r>
              <a:rPr lang="en-US" sz="3000">
                <a:solidFill>
                  <a:srgbClr val="0000FF"/>
                </a:solidFill>
                <a:latin typeface="Arial" pitchFamily="34" charset="0"/>
                <a:cs typeface="Arial" pitchFamily="34" charset="0"/>
              </a:rPr>
              <a:t>đa năng hóa toán tử</a:t>
            </a:r>
            <a:r>
              <a:rPr lang="en-US" sz="3000">
                <a:latin typeface="Arial" pitchFamily="34" charset="0"/>
                <a:cs typeface="Arial" pitchFamily="34" charset="0"/>
              </a:rPr>
              <a:t> trên lớp (sẽ đề cập ở chương sau</a:t>
            </a:r>
            <a:r>
              <a:rPr lang="en-US" sz="3000" smtClean="0">
                <a:latin typeface="Arial" pitchFamily="34" charset="0"/>
                <a:cs typeface="Arial" pitchFamily="34" charset="0"/>
              </a:rPr>
              <a:t>)</a:t>
            </a:r>
            <a:endParaRPr lang="en-US" sz="30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2"/>
          <p:cNvSpPr>
            <a:spLocks noChangeArrowheads="1"/>
          </p:cNvSpPr>
          <p:nvPr/>
        </p:nvSpPr>
        <p:spPr bwMode="auto">
          <a:xfrm>
            <a:off x="457200" y="1371600"/>
            <a:ext cx="8305800" cy="51816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COUNTERCLASS</a:t>
            </a:r>
            <a:r>
              <a:rPr lang="en-US" sz="2400" b="0">
                <a:solidFill>
                  <a:schemeClr val="tx1">
                    <a:lumMod val="95000"/>
                    <a:lumOff val="5000"/>
                  </a:schemeClr>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CounterChar;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 </a:t>
            </a:r>
            <a:r>
              <a:rPr lang="en-US" sz="2400" b="0">
                <a:solidFill>
                  <a:srgbClr val="0000FF"/>
                </a:solidFill>
              </a:rPr>
              <a:t>char</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AddOne( ){</a:t>
            </a:r>
          </a:p>
          <a:p>
            <a:pPr marL="342900" indent="-342900">
              <a:lnSpc>
                <a:spcPct val="115000"/>
              </a:lnSpc>
              <a:spcBef>
                <a:spcPct val="20000"/>
              </a:spcBef>
              <a:buFont typeface="Wingdings" pitchFamily="2" charset="2"/>
              <a:buNone/>
            </a:pP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friend</a:t>
            </a:r>
            <a:r>
              <a:rPr lang="en-US" sz="2400" b="0">
                <a:solidFill>
                  <a:srgbClr val="000000"/>
                </a:solidFill>
              </a:rPr>
              <a:t> int Total (int);</a:t>
            </a:r>
          </a:p>
          <a:p>
            <a:pPr marL="342900" indent="-342900">
              <a:lnSpc>
                <a:spcPct val="115000"/>
              </a:lnSpc>
              <a:spcBef>
                <a:spcPct val="200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8" name="Rectangle 2"/>
          <p:cNvSpPr>
            <a:spLocks noChangeArrowheads="1"/>
          </p:cNvSpPr>
          <p:nvPr/>
        </p:nvSpPr>
        <p:spPr bwMode="auto">
          <a:xfrm>
            <a:off x="457200" y="1371600"/>
            <a:ext cx="8305800" cy="51816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COUNTERCLASS</a:t>
            </a:r>
            <a:r>
              <a:rPr lang="en-US" sz="2400" b="0">
                <a:solidFill>
                  <a:srgbClr val="000000"/>
                </a:solidFill>
              </a:rPr>
              <a:t> MyCounter[26];  	</a:t>
            </a:r>
            <a:r>
              <a:rPr lang="en-US" sz="2400" b="0">
                <a:solidFill>
                  <a:srgbClr val="009900"/>
                </a:solidFill>
              </a:rPr>
              <a:t>//Có 26 </a:t>
            </a:r>
            <a:r>
              <a:rPr lang="en-US" sz="2400" b="0" smtClean="0">
                <a:solidFill>
                  <a:srgbClr val="009900"/>
                </a:solidFill>
              </a:rPr>
              <a:t>đối tượng</a:t>
            </a:r>
            <a:endParaRPr lang="en-US" sz="2400" b="0">
              <a:solidFill>
                <a:srgbClr val="009900"/>
              </a:solidFill>
            </a:endParaRPr>
          </a:p>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Total(</a:t>
            </a:r>
            <a:r>
              <a:rPr lang="en-US" sz="2400" b="0">
                <a:solidFill>
                  <a:srgbClr val="0000FF"/>
                </a:solidFill>
              </a:rPr>
              <a:t>int</a:t>
            </a:r>
            <a:r>
              <a:rPr lang="en-US" sz="2400" b="0">
                <a:solidFill>
                  <a:srgbClr val="000000"/>
                </a:solidFill>
              </a:rPr>
              <a:t> NumberObjects</a:t>
            </a:r>
            <a:r>
              <a:rPr lang="en-US" sz="2400" b="0" smtClean="0">
                <a:solidFill>
                  <a:srgbClr val="000000"/>
                </a:solidFill>
              </a:rPr>
              <a:t>)</a:t>
            </a: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i=0, sum=0; i&lt;NumberObjects; i++)</a:t>
            </a:r>
          </a:p>
          <a:p>
            <a:pPr marL="342900" indent="-342900">
              <a:lnSpc>
                <a:spcPct val="120000"/>
              </a:lnSpc>
              <a:spcBef>
                <a:spcPct val="20000"/>
              </a:spcBef>
              <a:buFont typeface="Wingdings" pitchFamily="2" charset="2"/>
              <a:buNone/>
            </a:pPr>
            <a:r>
              <a:rPr lang="en-US" sz="2400" b="0">
                <a:solidFill>
                  <a:srgbClr val="000000"/>
                </a:solidFill>
              </a:rPr>
              <a:t>		sum += MyCounter[i].Counter</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9900"/>
                </a:solidFill>
              </a:rPr>
              <a:t>//Tính tổng số ký tự trong số các Objects ký tự</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sum;</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(Friend function)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vi-VN" dirty="0" smtClean="0">
                <a:latin typeface="Arial" pitchFamily="34" charset="0"/>
                <a:cs typeface="Arial" pitchFamily="34" charset="0"/>
              </a:rPr>
              <a:t>Lưu ý:</a:t>
            </a:r>
          </a:p>
          <a:p>
            <a:pPr lvl="1" algn="just">
              <a:lnSpc>
                <a:spcPct val="130000"/>
              </a:lnSpc>
              <a:spcBef>
                <a:spcPts val="300"/>
              </a:spcBef>
              <a:spcAft>
                <a:spcPts val="300"/>
              </a:spcAft>
              <a:buFont typeface="Wingdings" pitchFamily="2" charset="2"/>
              <a:buChar char="§"/>
            </a:pPr>
            <a:r>
              <a:rPr lang="vi-VN" dirty="0" smtClean="0">
                <a:latin typeface="Arial" pitchFamily="34" charset="0"/>
                <a:cs typeface="Arial" pitchFamily="34" charset="0"/>
              </a:rPr>
              <a:t>Vị trí của khai báo “bạn bè” trong lớp hoàn toàn t</a:t>
            </a:r>
            <a:r>
              <a:rPr lang="en-US" dirty="0" err="1" smtClean="0">
                <a:latin typeface="Arial" pitchFamily="34" charset="0"/>
                <a:cs typeface="Arial" pitchFamily="34" charset="0"/>
              </a:rPr>
              <a:t>ùy</a:t>
            </a:r>
            <a:r>
              <a:rPr lang="vi-VN" dirty="0" smtClean="0">
                <a:latin typeface="Arial" pitchFamily="34" charset="0"/>
                <a:cs typeface="Arial" pitchFamily="34" charset="0"/>
              </a:rPr>
              <a:t> ý</a:t>
            </a:r>
          </a:p>
          <a:p>
            <a:pPr lvl="1" algn="just">
              <a:lnSpc>
                <a:spcPct val="130000"/>
              </a:lnSpc>
              <a:spcBef>
                <a:spcPts val="300"/>
              </a:spcBef>
              <a:spcAft>
                <a:spcPts val="300"/>
              </a:spcAft>
              <a:buFont typeface="Wingdings" pitchFamily="2" charset="2"/>
              <a:buChar char="§"/>
            </a:pPr>
            <a:r>
              <a:rPr lang="vi-VN" dirty="0" smtClean="0">
                <a:latin typeface="Arial" pitchFamily="34" charset="0"/>
                <a:cs typeface="Arial" pitchFamily="34" charset="0"/>
              </a:rPr>
              <a:t>Trong hàm bạn, không còn </a:t>
            </a:r>
            <a:r>
              <a:rPr lang="vi-VN" dirty="0" smtClean="0">
                <a:solidFill>
                  <a:srgbClr val="0000FF"/>
                </a:solidFill>
                <a:latin typeface="Arial" pitchFamily="34" charset="0"/>
                <a:cs typeface="Arial" pitchFamily="34" charset="0"/>
              </a:rPr>
              <a:t>tham số ngầm định this</a:t>
            </a:r>
            <a:r>
              <a:rPr lang="vi-VN" dirty="0" smtClean="0">
                <a:latin typeface="Arial" pitchFamily="34" charset="0"/>
                <a:cs typeface="Arial" pitchFamily="34" charset="0"/>
              </a:rPr>
              <a:t> như trong hàm thành phần</a:t>
            </a:r>
          </a:p>
          <a:p>
            <a:pPr lvl="1" algn="just">
              <a:lnSpc>
                <a:spcPct val="130000"/>
              </a:lnSpc>
              <a:spcBef>
                <a:spcPts val="300"/>
              </a:spcBef>
              <a:spcAft>
                <a:spcPts val="300"/>
              </a:spcAft>
              <a:buFont typeface="Wingdings" pitchFamily="2" charset="2"/>
              <a:buChar char="§"/>
            </a:pPr>
            <a:r>
              <a:rPr lang="vi-VN" dirty="0" smtClean="0">
                <a:latin typeface="Arial" pitchFamily="34" charset="0"/>
                <a:cs typeface="Arial" pitchFamily="34" charset="0"/>
              </a:rPr>
              <a:t>Hàm bạn của một lớp có thể có một hay nhiều tham số, hoặc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vi-VN" dirty="0" smtClean="0">
                <a:latin typeface="Arial" pitchFamily="34" charset="0"/>
                <a:cs typeface="Arial" pitchFamily="34" charset="0"/>
              </a:rPr>
              <a:t>có giá trị trả về thuộc kiểu lớp đó</a:t>
            </a:r>
            <a:endParaRPr lang="en-US" dirty="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Lớp bạn (Friend class)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Một lớp </a:t>
            </a:r>
            <a:r>
              <a:rPr lang="en-US" smtClean="0">
                <a:solidFill>
                  <a:srgbClr val="0000FF"/>
                </a:solidFill>
                <a:latin typeface="Arial" pitchFamily="34" charset="0"/>
                <a:cs typeface="Arial" pitchFamily="34" charset="0"/>
              </a:rPr>
              <a:t>có thể</a:t>
            </a:r>
            <a:r>
              <a:rPr lang="en-US" smtClean="0">
                <a:latin typeface="Arial" pitchFamily="34" charset="0"/>
                <a:cs typeface="Arial" pitchFamily="34" charset="0"/>
              </a:rPr>
              <a:t> truy cập đến các thành phần có thuộc tính </a:t>
            </a:r>
            <a:r>
              <a:rPr lang="en-US" smtClean="0">
                <a:solidFill>
                  <a:srgbClr val="0000FF"/>
                </a:solidFill>
                <a:latin typeface="Arial" pitchFamily="34" charset="0"/>
                <a:cs typeface="Arial" pitchFamily="34" charset="0"/>
              </a:rPr>
              <a:t>private</a:t>
            </a:r>
            <a:r>
              <a:rPr lang="en-US" smtClean="0">
                <a:latin typeface="Arial" pitchFamily="34" charset="0"/>
                <a:cs typeface="Arial" pitchFamily="34" charset="0"/>
              </a:rPr>
              <a:t> của một lớp khác.</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Để thực hiện được điều này, chúng ta có thể lấy toàn bộ một lớp làm bạn </a:t>
            </a:r>
            <a:r>
              <a:rPr lang="en-US" smtClean="0">
                <a:solidFill>
                  <a:srgbClr val="FF3300"/>
                </a:solidFill>
                <a:latin typeface="Arial" pitchFamily="34" charset="0"/>
                <a:cs typeface="Arial" pitchFamily="34" charset="0"/>
              </a:rPr>
              <a:t>(lớp friend) </a:t>
            </a:r>
            <a:r>
              <a:rPr lang="en-US" smtClean="0">
                <a:latin typeface="Arial" pitchFamily="34" charset="0"/>
                <a:cs typeface="Arial" pitchFamily="34" charset="0"/>
              </a:rPr>
              <a:t>cho lớp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Khai báo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nSpc>
                <a:spcPct val="120000"/>
              </a:lnSpc>
              <a:buFont typeface="Wingdings" pitchFamily="2" charset="2"/>
              <a:buNone/>
            </a:pPr>
            <a:r>
              <a:rPr lang="en-US" smtClean="0">
                <a:solidFill>
                  <a:srgbClr val="0000FF"/>
                </a:solidFill>
                <a:latin typeface="Arial" pitchFamily="34" charset="0"/>
                <a:cs typeface="Arial" pitchFamily="34" charset="0"/>
              </a:rPr>
              <a:t>class</a:t>
            </a:r>
            <a:r>
              <a:rPr lang="en-US" smtClean="0">
                <a:latin typeface="Arial" pitchFamily="34" charset="0"/>
                <a:cs typeface="Arial" pitchFamily="34" charset="0"/>
              </a:rPr>
              <a:t> </a:t>
            </a:r>
            <a:r>
              <a:rPr lang="en-US" i="1" smtClean="0">
                <a:latin typeface="Arial" pitchFamily="34" charset="0"/>
                <a:cs typeface="Arial" pitchFamily="34" charset="0"/>
              </a:rPr>
              <a:t>&lt;tên_lớp&gt;</a:t>
            </a:r>
            <a:r>
              <a:rPr lang="en-US" smtClean="0">
                <a:latin typeface="Arial" pitchFamily="34" charset="0"/>
                <a:cs typeface="Arial" pitchFamily="34" charset="0"/>
              </a:rPr>
              <a:t> </a:t>
            </a:r>
          </a:p>
          <a:p>
            <a:pPr>
              <a:lnSpc>
                <a:spcPct val="120000"/>
              </a:lnSpc>
              <a:buFont typeface="Wingdings" pitchFamily="2" charset="2"/>
              <a:buNone/>
            </a:pPr>
            <a:r>
              <a:rPr lang="en-US" smtClean="0">
                <a:solidFill>
                  <a:srgbClr val="FF0303"/>
                </a:solidFill>
                <a:latin typeface="Arial" pitchFamily="34" charset="0"/>
                <a:cs typeface="Arial" pitchFamily="34" charset="0"/>
              </a:rPr>
              <a:t>{</a:t>
            </a:r>
          </a:p>
          <a:p>
            <a:pPr>
              <a:lnSpc>
                <a:spcPct val="120000"/>
              </a:lnSpc>
              <a:buFont typeface="Wingdings" pitchFamily="2" charset="2"/>
              <a:buNone/>
            </a:pPr>
            <a:r>
              <a:rPr lang="en-US" smtClean="0">
                <a:latin typeface="Arial" pitchFamily="34" charset="0"/>
                <a:cs typeface="Arial" pitchFamily="34" charset="0"/>
              </a:rPr>
              <a:t>	//Thành phần dữ liệu</a:t>
            </a:r>
          </a:p>
          <a:p>
            <a:pPr>
              <a:lnSpc>
                <a:spcPct val="120000"/>
              </a:lnSpc>
              <a:buFont typeface="Wingdings" pitchFamily="2" charset="2"/>
              <a:buNone/>
            </a:pPr>
            <a:endParaRPr lang="en-US" smtClean="0">
              <a:latin typeface="Arial" pitchFamily="34" charset="0"/>
              <a:cs typeface="Arial" pitchFamily="34" charset="0"/>
            </a:endParaRPr>
          </a:p>
          <a:p>
            <a:pPr>
              <a:lnSpc>
                <a:spcPct val="120000"/>
              </a:lnSpc>
              <a:buFont typeface="Wingdings" pitchFamily="2" charset="2"/>
              <a:buNone/>
            </a:pPr>
            <a:r>
              <a:rPr lang="en-US" smtClean="0">
                <a:latin typeface="Arial" pitchFamily="34" charset="0"/>
                <a:cs typeface="Arial" pitchFamily="34" charset="0"/>
              </a:rPr>
              <a:t>	//Thành phần xử lý</a:t>
            </a:r>
          </a:p>
          <a:p>
            <a:pPr>
              <a:lnSpc>
                <a:spcPct val="120000"/>
              </a:lnSpc>
              <a:buFont typeface="Wingdings" pitchFamily="2" charset="2"/>
              <a:buNone/>
            </a:pPr>
            <a:r>
              <a:rPr lang="en-US" smtClean="0">
                <a:solidFill>
                  <a:srgbClr val="FF0303"/>
                </a:solidFill>
                <a:latin typeface="Arial" pitchFamily="34" charset="0"/>
                <a:cs typeface="Arial" pitchFamily="34" charset="0"/>
              </a:rPr>
              <a:t>};</a:t>
            </a:r>
            <a:endParaRPr lang="en-US">
              <a:solidFill>
                <a:srgbClr val="FF0303"/>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TOM{</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friend class</a:t>
            </a:r>
            <a:r>
              <a:rPr lang="en-US" sz="2400" b="0">
                <a:solidFill>
                  <a:srgbClr val="000000"/>
                </a:solidFill>
              </a:rPr>
              <a:t> JERRY; 	</a:t>
            </a:r>
            <a:r>
              <a:rPr lang="en-US" sz="2400" b="0">
                <a:solidFill>
                  <a:srgbClr val="009900"/>
                </a:solidFill>
              </a:rPr>
              <a:t>//Có lớp bạn là JERRY</a:t>
            </a:r>
          </a:p>
          <a:p>
            <a:pPr marL="342900" indent="-342900">
              <a:spcBef>
                <a:spcPct val="20000"/>
              </a:spcBef>
              <a:buFont typeface="Wingdings" pitchFamily="2" charset="2"/>
              <a:buNone/>
            </a:pPr>
            <a:r>
              <a:rPr lang="en-US" sz="2400" b="0">
                <a:solidFill>
                  <a:srgbClr val="0000FF"/>
                </a:solidFill>
              </a:rPr>
              <a:t>private</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SecretTom;		</a:t>
            </a:r>
            <a:r>
              <a:rPr lang="en-US" sz="2400" b="0">
                <a:solidFill>
                  <a:srgbClr val="009900"/>
                </a:solidFill>
              </a:rPr>
              <a:t>//Bí mật của TOM</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JERRY{</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Change(TOM T){</a:t>
            </a:r>
          </a:p>
          <a:p>
            <a:pPr marL="342900" indent="-342900">
              <a:spcBef>
                <a:spcPct val="20000"/>
              </a:spcBef>
              <a:buFont typeface="Wingdings" pitchFamily="2" charset="2"/>
              <a:buNone/>
            </a:pPr>
            <a:r>
              <a:rPr lang="en-US" sz="2400" b="0">
                <a:solidFill>
                  <a:srgbClr val="000000"/>
                </a:solidFill>
              </a:rPr>
              <a:t>		</a:t>
            </a:r>
            <a:r>
              <a:rPr lang="en-US" sz="2400" b="0" smtClean="0">
                <a:solidFill>
                  <a:srgbClr val="FF3300"/>
                </a:solidFill>
              </a:rPr>
              <a:t>T.SecretTom</a:t>
            </a:r>
            <a:r>
              <a:rPr lang="en-US" sz="2400" b="0">
                <a:solidFill>
                  <a:srgbClr val="FF3300"/>
                </a:solidFill>
              </a:rPr>
              <a:t>++; </a:t>
            </a:r>
            <a:r>
              <a:rPr lang="en-US" sz="2400" b="0">
                <a:solidFill>
                  <a:srgbClr val="000000"/>
                </a:solidFill>
              </a:rPr>
              <a:t>	</a:t>
            </a:r>
            <a:r>
              <a:rPr lang="en-US" sz="2400" b="0">
                <a:solidFill>
                  <a:srgbClr val="009900"/>
                </a:solidFill>
              </a:rPr>
              <a:t>//Bạn nên có thể </a:t>
            </a:r>
            <a:r>
              <a:rPr lang="en-US" sz="2400" b="0" smtClean="0">
                <a:solidFill>
                  <a:srgbClr val="009900"/>
                </a:solidFill>
              </a:rPr>
              <a:t>truy cập</a:t>
            </a:r>
            <a:endParaRPr lang="en-US" sz="2400" b="0">
              <a:solidFill>
                <a:srgbClr val="009900"/>
              </a:solidFill>
            </a:endParaRP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Thao tác với dữ liệu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Khi muốn </a:t>
            </a:r>
            <a:r>
              <a:rPr lang="vi-VN" sz="2800">
                <a:solidFill>
                  <a:srgbClr val="FF3300"/>
                </a:solidFill>
                <a:latin typeface="Arial" pitchFamily="34" charset="0"/>
                <a:cs typeface="Arial" pitchFamily="34" charset="0"/>
              </a:rPr>
              <a:t>truy xuất dữ liệu private </a:t>
            </a:r>
            <a:r>
              <a:rPr lang="vi-VN" sz="2800">
                <a:latin typeface="Arial" pitchFamily="34" charset="0"/>
                <a:cs typeface="Arial" pitchFamily="34" charset="0"/>
              </a:rPr>
              <a:t>từ các đối tượng thì phải làm thế nào</a:t>
            </a:r>
            <a:r>
              <a:rPr lang="vi-VN" sz="2800" smtClean="0">
                <a:latin typeface="Arial" pitchFamily="34" charset="0"/>
                <a:cs typeface="Arial" pitchFamily="34" charset="0"/>
              </a:rPr>
              <a:t>?</a:t>
            </a:r>
            <a:endParaRPr lang="en-US" sz="280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Khi muốn </a:t>
            </a:r>
            <a:r>
              <a:rPr lang="en-US" sz="2800" smtClean="0">
                <a:solidFill>
                  <a:srgbClr val="0066FF"/>
                </a:solidFill>
                <a:latin typeface="Arial" pitchFamily="34" charset="0"/>
                <a:cs typeface="Arial" pitchFamily="34" charset="0"/>
              </a:rPr>
              <a:t>cập nhật</a:t>
            </a:r>
            <a:r>
              <a:rPr lang="vi-VN" sz="2800" smtClean="0">
                <a:solidFill>
                  <a:srgbClr val="0066FF"/>
                </a:solidFill>
                <a:latin typeface="Arial" pitchFamily="34" charset="0"/>
                <a:cs typeface="Arial" pitchFamily="34" charset="0"/>
              </a:rPr>
              <a:t> </a:t>
            </a:r>
            <a:r>
              <a:rPr lang="vi-VN" sz="2800">
                <a:solidFill>
                  <a:srgbClr val="0066FF"/>
                </a:solidFill>
                <a:latin typeface="Arial" pitchFamily="34" charset="0"/>
                <a:cs typeface="Arial" pitchFamily="34" charset="0"/>
              </a:rPr>
              <a:t>dữ liệu private </a:t>
            </a:r>
            <a:r>
              <a:rPr lang="vi-VN" sz="2800">
                <a:latin typeface="Arial" pitchFamily="34" charset="0"/>
                <a:cs typeface="Arial" pitchFamily="34" charset="0"/>
              </a:rPr>
              <a:t>từ các đối tượng thì phải làm thế nào?</a:t>
            </a:r>
            <a:endParaRPr lang="en-US"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smtClean="0">
                <a:effectLst>
                  <a:outerShdw blurRad="38100" dist="38100" dir="2700000" algn="tl">
                    <a:srgbClr val="000000">
                      <a:alpha val="43137"/>
                    </a:srgbClr>
                  </a:outerShdw>
                </a:effectLst>
                <a:latin typeface="Arial" pitchFamily="34" charset="0"/>
                <a:cs typeface="Arial" pitchFamily="34" charset="0"/>
              </a:rPr>
              <a:t>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Có nhiều loại câu hỏi truy vấn có thể:</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Truy vấn đơn giản (“giá trị của x là bao nhiêu?”)</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Truy vấn điều kiện (“thành viên x có &gt; 10 không?”)</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Truy vấn dẫn xuất (“tổng giá trị của các thành viên x và y là bao nhiêu?”)</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Đặc điểm quan trọng của phương thức truy vấn là nó </a:t>
            </a:r>
            <a:r>
              <a:rPr lang="en-US" sz="2800" smtClean="0">
                <a:solidFill>
                  <a:srgbClr val="0000FF"/>
                </a:solidFill>
                <a:latin typeface="Arial" pitchFamily="34" charset="0"/>
                <a:cs typeface="Arial" pitchFamily="34" charset="0"/>
              </a:rPr>
              <a:t>không nên thay đổi trạng thái hiện tại của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4519643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smtClean="0">
                <a:effectLst>
                  <a:outerShdw blurRad="38100" dist="38100" dir="2700000" algn="tl">
                    <a:srgbClr val="000000">
                      <a:alpha val="43137"/>
                    </a:srgbClr>
                  </a:outerShdw>
                </a:effectLst>
                <a:latin typeface="Arial" pitchFamily="34" charset="0"/>
                <a:cs typeface="Arial" pitchFamily="34" charset="0"/>
              </a:rPr>
              <a:t>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447800"/>
            <a:ext cx="8534400" cy="4925144"/>
          </a:xfrm>
        </p:spPr>
        <p:txBody>
          <a:bodyPr>
            <a:normAutofit/>
          </a:bodyPr>
          <a:lstStyle/>
          <a:p>
            <a:pPr algn="just">
              <a:lnSpc>
                <a:spcPct val="130000"/>
              </a:lnSpc>
              <a:spcBef>
                <a:spcPts val="300"/>
              </a:spcBef>
              <a:spcAft>
                <a:spcPts val="300"/>
              </a:spcAft>
              <a:buFont typeface="Wingdings" pitchFamily="2" charset="2"/>
              <a:buChar char="v"/>
            </a:pPr>
            <a:r>
              <a:rPr lang="en-US" sz="2800" dirty="0" err="1" smtClean="0">
                <a:latin typeface="Arial" pitchFamily="34" charset="0"/>
                <a:cs typeface="Arial" pitchFamily="34" charset="0"/>
              </a:rPr>
              <a:t>Đối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với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truy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vấn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đơn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giản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quy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ước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đặt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phương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thức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như</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sau</a:t>
            </a:r>
            <a:r>
              <a:rPr lang="en-US" sz="2800" dirty="0" smtClean="0">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Tiền</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tố</a:t>
            </a:r>
            <a:r>
              <a:rPr lang="en-US" sz="2800" dirty="0" smtClean="0">
                <a:solidFill>
                  <a:srgbClr val="0066FF"/>
                </a:solidFill>
                <a:latin typeface="Arial" pitchFamily="34" charset="0"/>
                <a:cs typeface="Arial" pitchFamily="34" charset="0"/>
              </a:rPr>
              <a:t> “get”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tiếp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theo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là</a:t>
            </a:r>
            <a:r>
              <a:rPr lang="en-US" sz="2800" dirty="0" smtClean="0">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tên</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của</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thành</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viên</a:t>
            </a:r>
            <a:r>
              <a:rPr lang="en-US" sz="2800" dirty="0" smtClean="0">
                <a:solidFill>
                  <a:srgbClr val="0066FF"/>
                </a:solidFill>
                <a:latin typeface="Arial" pitchFamily="34" charset="0"/>
                <a:cs typeface="Arial" pitchFamily="34" charset="0"/>
              </a:rPr>
              <a:t> </a:t>
            </a:r>
            <a:r>
              <a:rPr lang="en-US" sz="2800" dirty="0" err="1" smtClean="0">
                <a:latin typeface="Arial" pitchFamily="34" charset="0"/>
                <a:cs typeface="Arial" pitchFamily="34" charset="0"/>
              </a:rPr>
              <a:t>cần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truy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vấn</a:t>
            </a:r>
            <a:endParaRPr lang="en-US" sz="2800" dirty="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dirty="0" err="1" smtClean="0">
                <a:solidFill>
                  <a:srgbClr val="0000FF"/>
                </a:solidFill>
                <a:latin typeface="Arial" pitchFamily="34" charset="0"/>
                <a:cs typeface="Arial" pitchFamily="34" charset="0"/>
              </a:rPr>
              <a:t>int</a:t>
            </a:r>
            <a:r>
              <a:rPr lang="en-US" sz="2400" dirty="0" smtClean="0">
                <a:solidFill>
                  <a:srgbClr val="0000FF"/>
                </a:solidFill>
                <a:latin typeface="Arial" pitchFamily="34" charset="0"/>
                <a:cs typeface="Arial" pitchFamily="34" charset="0"/>
              </a:rPr>
              <a:t> </a:t>
            </a:r>
            <a:r>
              <a:rPr lang="en-US" sz="2400" dirty="0" err="1" smtClean="0">
                <a:latin typeface="Arial" pitchFamily="34" charset="0"/>
                <a:cs typeface="Arial" pitchFamily="34" charset="0"/>
              </a:rPr>
              <a:t>getX</a:t>
            </a:r>
            <a:r>
              <a:rPr lang="en-US" sz="2400" dirty="0"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smtClean="0">
                <a:solidFill>
                  <a:srgbClr val="0000FF"/>
                </a:solidFill>
                <a:latin typeface="Arial" pitchFamily="34" charset="0"/>
                <a:cs typeface="Arial" pitchFamily="34" charset="0"/>
              </a:rPr>
              <a:t>int</a:t>
            </a:r>
            <a:r>
              <a:rPr lang="en-US" sz="2400" dirty="0" smtClean="0">
                <a:solidFill>
                  <a:srgbClr val="0000FF"/>
                </a:solidFill>
                <a:latin typeface="Arial" pitchFamily="34" charset="0"/>
                <a:cs typeface="Arial" pitchFamily="34" charset="0"/>
              </a:rPr>
              <a:t> </a:t>
            </a:r>
            <a:r>
              <a:rPr lang="en-US" sz="2400" dirty="0" err="1" smtClean="0">
                <a:latin typeface="Arial" pitchFamily="34" charset="0"/>
                <a:cs typeface="Arial" pitchFamily="34" charset="0"/>
              </a:rPr>
              <a:t>getSize</a:t>
            </a:r>
            <a:r>
              <a:rPr lang="en-US" sz="2400" dirty="0" smtClean="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loại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truy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vấn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tính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mô</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tả</a:t>
            </a:r>
            <a:endParaRPr lang="en-US" sz="2800" dirty="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dirty="0" err="1" smtClean="0">
                <a:latin typeface="Arial" pitchFamily="34" charset="0"/>
                <a:cs typeface="Arial" pitchFamily="34" charset="0"/>
              </a:rPr>
              <a:t>Truy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vấn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điều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kiện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tiền</a:t>
            </a:r>
            <a:r>
              <a:rPr lang="en-US" sz="2800" dirty="0" smtClean="0">
                <a:solidFill>
                  <a:srgbClr val="0066FF"/>
                </a:solidFill>
                <a:latin typeface="Arial" pitchFamily="34" charset="0"/>
                <a:cs typeface="Arial" pitchFamily="34" charset="0"/>
              </a:rPr>
              <a:t> </a:t>
            </a:r>
            <a:r>
              <a:rPr lang="en-US" sz="2800" dirty="0" err="1" smtClean="0">
                <a:solidFill>
                  <a:srgbClr val="0066FF"/>
                </a:solidFill>
                <a:latin typeface="Arial" pitchFamily="34" charset="0"/>
                <a:cs typeface="Arial" pitchFamily="34" charset="0"/>
              </a:rPr>
              <a:t>tố</a:t>
            </a:r>
            <a:r>
              <a:rPr lang="en-US" sz="2800" dirty="0" smtClean="0">
                <a:solidFill>
                  <a:srgbClr val="0066FF"/>
                </a:solidFill>
                <a:latin typeface="Arial" pitchFamily="34" charset="0"/>
                <a:cs typeface="Arial" pitchFamily="34" charset="0"/>
              </a:rPr>
              <a:t> “is”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dirty="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smtClean="0">
                <a:effectLst>
                  <a:outerShdw blurRad="38100" dist="38100" dir="2700000" algn="tl">
                    <a:srgbClr val="000000">
                      <a:alpha val="43137"/>
                    </a:srgbClr>
                  </a:outerShdw>
                </a:effectLst>
                <a:latin typeface="Arial" pitchFamily="34" charset="0"/>
                <a:cs typeface="Arial" pitchFamily="34" charset="0"/>
              </a:rPr>
              <a:t>hương thức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Autofit/>
          </a:bodyPr>
          <a:lstStyle/>
          <a:p>
            <a:pPr algn="just">
              <a:lnSpc>
                <a:spcPct val="130000"/>
              </a:lnSpc>
              <a:spcBef>
                <a:spcPts val="300"/>
              </a:spcBef>
              <a:spcAft>
                <a:spcPts val="300"/>
              </a:spcAft>
              <a:buFont typeface="Wingdings" pitchFamily="2" charset="2"/>
              <a:buChar char="v"/>
            </a:pPr>
            <a:r>
              <a:rPr lang="en-US" sz="2800" dirty="0" smtClean="0">
                <a:solidFill>
                  <a:schemeClr val="tx1">
                    <a:lumMod val="95000"/>
                    <a:lumOff val="5000"/>
                  </a:schemeClr>
                </a:solidFill>
                <a:latin typeface="Arial" pitchFamily="34" charset="0"/>
                <a:cs typeface="Arial" pitchFamily="34" charset="0"/>
              </a:rPr>
              <a:t>T</a:t>
            </a:r>
            <a:r>
              <a:rPr lang="vi-VN" sz="2800" dirty="0" smtClean="0">
                <a:solidFill>
                  <a:schemeClr val="tx1">
                    <a:lumMod val="95000"/>
                    <a:lumOff val="5000"/>
                  </a:schemeClr>
                </a:solidFill>
                <a:latin typeface="Arial" pitchFamily="34" charset="0"/>
                <a:cs typeface="Arial" pitchFamily="34" charset="0"/>
              </a:rPr>
              <a:t>hường </a:t>
            </a:r>
            <a:r>
              <a:rPr lang="en-US" sz="2800" dirty="0" err="1" smtClean="0">
                <a:solidFill>
                  <a:schemeClr val="tx1">
                    <a:lumMod val="95000"/>
                    <a:lumOff val="5000"/>
                  </a:schemeClr>
                </a:solidFill>
                <a:latin typeface="Arial" pitchFamily="34" charset="0"/>
                <a:cs typeface="Arial" pitchFamily="34" charset="0"/>
              </a:rPr>
              <a:t>để</a:t>
            </a:r>
            <a:r>
              <a:rPr lang="en-US" sz="2800" dirty="0" smtClean="0">
                <a:solidFill>
                  <a:schemeClr val="tx1">
                    <a:lumMod val="95000"/>
                    <a:lumOff val="5000"/>
                  </a:schemeClr>
                </a:solidFill>
                <a:latin typeface="Arial" pitchFamily="34" charset="0"/>
                <a:cs typeface="Arial" pitchFamily="34" charset="0"/>
              </a:rPr>
              <a:t> </a:t>
            </a:r>
            <a:r>
              <a:rPr lang="vi-VN" sz="2800" dirty="0" smtClean="0">
                <a:solidFill>
                  <a:srgbClr val="0066FF"/>
                </a:solidFill>
                <a:latin typeface="Arial" pitchFamily="34" charset="0"/>
                <a:cs typeface="Arial" pitchFamily="34" charset="0"/>
              </a:rPr>
              <a:t>thay đổi trạng thái của đối tượng </a:t>
            </a:r>
            <a:r>
              <a:rPr lang="vi-VN" sz="2800" dirty="0" smtClean="0">
                <a:solidFill>
                  <a:schemeClr val="tx1">
                    <a:lumMod val="95000"/>
                    <a:lumOff val="5000"/>
                  </a:schemeClr>
                </a:solidFill>
                <a:latin typeface="Arial" pitchFamily="34" charset="0"/>
                <a:cs typeface="Arial" pitchFamily="34" charset="0"/>
              </a:rPr>
              <a:t>bằng cách sửa đổi một hoặc nhiều thành viên dữ liệu của đối tượng đó</a:t>
            </a:r>
            <a:r>
              <a:rPr lang="en-US" sz="2800" dirty="0" smtClean="0">
                <a:solidFill>
                  <a:schemeClr val="tx1">
                    <a:lumMod val="95000"/>
                    <a:lumOff val="5000"/>
                  </a:schemeClr>
                </a:solidFill>
                <a:latin typeface="Arial" pitchFamily="34" charset="0"/>
                <a:cs typeface="Arial" pitchFamily="34" charset="0"/>
              </a:rPr>
              <a:t>.</a:t>
            </a:r>
            <a:endParaRPr lang="vi-VN" sz="2800" dirty="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smtClean="0">
                <a:solidFill>
                  <a:schemeClr val="tx1">
                    <a:lumMod val="95000"/>
                    <a:lumOff val="5000"/>
                  </a:schemeClr>
                </a:solidFill>
                <a:latin typeface="Arial" pitchFamily="34" charset="0"/>
                <a:cs typeface="Arial" pitchFamily="34" charset="0"/>
              </a:rPr>
              <a:t>Dạng đơn giản nhất là gán một giá trị nào đó cho một thành viên dữ liệu</a:t>
            </a:r>
            <a:r>
              <a:rPr lang="en-US" sz="2800" dirty="0" smtClean="0">
                <a:solidFill>
                  <a:schemeClr val="tx1">
                    <a:lumMod val="95000"/>
                    <a:lumOff val="5000"/>
                  </a:schemeClr>
                </a:solidFill>
                <a:latin typeface="Arial" pitchFamily="34" charset="0"/>
                <a:cs typeface="Arial" pitchFamily="34" charset="0"/>
              </a:rPr>
              <a:t>.</a:t>
            </a:r>
            <a:endParaRPr lang="vi-VN" sz="2800" dirty="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smtClean="0">
                <a:solidFill>
                  <a:schemeClr val="tx1">
                    <a:lumMod val="95000"/>
                    <a:lumOff val="5000"/>
                  </a:schemeClr>
                </a:solidFill>
                <a:latin typeface="Arial" pitchFamily="34" charset="0"/>
                <a:cs typeface="Arial" pitchFamily="34" charset="0"/>
              </a:rPr>
              <a:t>Đối với dạng cập nhật đơn giản, quy ước đặt tên như sau: Dùng tiền tố </a:t>
            </a:r>
            <a:r>
              <a:rPr lang="vi-VN" sz="2800" dirty="0" smtClean="0">
                <a:solidFill>
                  <a:srgbClr val="0066FF"/>
                </a:solidFill>
                <a:latin typeface="Arial" pitchFamily="34" charset="0"/>
                <a:cs typeface="Arial" pitchFamily="34" charset="0"/>
              </a:rPr>
              <a:t>“set” </a:t>
            </a:r>
            <a:r>
              <a:rPr lang="vi-VN" sz="2800" dirty="0" smtClean="0">
                <a:solidFill>
                  <a:srgbClr val="00B050"/>
                </a:solidFill>
                <a:latin typeface="Arial" pitchFamily="34" charset="0"/>
                <a:cs typeface="Arial" pitchFamily="34" charset="0"/>
              </a:rPr>
              <a:t>kèm theo tên thành viên </a:t>
            </a:r>
            <a:r>
              <a:rPr lang="vi-VN" sz="2800" dirty="0" smtClean="0">
                <a:solidFill>
                  <a:schemeClr val="tx1">
                    <a:lumMod val="95000"/>
                    <a:lumOff val="5000"/>
                  </a:schemeClr>
                </a:solidFill>
                <a:latin typeface="Arial" pitchFamily="34" charset="0"/>
                <a:cs typeface="Arial" pitchFamily="34" charset="0"/>
              </a:rPr>
              <a:t>cần sửa</a:t>
            </a:r>
          </a:p>
          <a:p>
            <a:pPr lvl="1" algn="just">
              <a:lnSpc>
                <a:spcPct val="130000"/>
              </a:lnSpc>
              <a:spcBef>
                <a:spcPts val="300"/>
              </a:spcBef>
              <a:spcAft>
                <a:spcPts val="300"/>
              </a:spcAft>
              <a:buFont typeface="Wingdings" pitchFamily="2" charset="2"/>
              <a:buChar char="§"/>
            </a:pPr>
            <a:r>
              <a:rPr lang="vi-VN" sz="2400" dirty="0" smtClean="0">
                <a:solidFill>
                  <a:srgbClr val="0000FF"/>
                </a:solidFill>
                <a:latin typeface="Arial" pitchFamily="34" charset="0"/>
                <a:cs typeface="Arial" pitchFamily="34" charset="0"/>
              </a:rPr>
              <a:t>int</a:t>
            </a:r>
            <a:r>
              <a:rPr lang="vi-VN" sz="2400" dirty="0" smtClean="0">
                <a:solidFill>
                  <a:schemeClr val="tx1">
                    <a:lumMod val="95000"/>
                    <a:lumOff val="5000"/>
                  </a:schemeClr>
                </a:solidFill>
                <a:latin typeface="Arial" pitchFamily="34" charset="0"/>
                <a:cs typeface="Arial" pitchFamily="34" charset="0"/>
              </a:rPr>
              <a:t> setX(int);</a:t>
            </a:r>
            <a:endParaRPr lang="en-US" sz="2400" dirty="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vấn và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92500"/>
          </a:bodyPr>
          <a:lstStyle/>
          <a:p>
            <a:pPr algn="just">
              <a:lnSpc>
                <a:spcPct val="120000"/>
              </a:lnSpc>
              <a:spcBef>
                <a:spcPts val="0"/>
              </a:spcBef>
              <a:buFont typeface="Wingdings" pitchFamily="2" charset="2"/>
              <a:buChar char="v"/>
            </a:pPr>
            <a:r>
              <a:rPr lang="en-US" sz="3000" dirty="0" err="1" smtClean="0">
                <a:latin typeface="Arial" pitchFamily="34" charset="0"/>
                <a:cs typeface="Arial" pitchFamily="34" charset="0"/>
              </a:rPr>
              <a:t>Nếu</a:t>
            </a:r>
            <a:r>
              <a:rPr lang="en-US" sz="3000" dirty="0" smtClean="0">
                <a:latin typeface="Arial" pitchFamily="34" charset="0"/>
                <a:cs typeface="Arial" pitchFamily="34" charset="0"/>
              </a:rPr>
              <a:t> </a:t>
            </a:r>
            <a:r>
              <a:rPr lang="en-US" sz="3000" dirty="0" err="1" smtClean="0">
                <a:solidFill>
                  <a:srgbClr val="0000FF"/>
                </a:solidFill>
                <a:latin typeface="Arial" pitchFamily="34" charset="0"/>
                <a:cs typeface="Arial" pitchFamily="34" charset="0"/>
              </a:rPr>
              <a:t>phương</a:t>
            </a:r>
            <a:r>
              <a:rPr lang="en-US" sz="3000" dirty="0" smtClean="0">
                <a:solidFill>
                  <a:srgbClr val="0000FF"/>
                </a:solidFill>
                <a:latin typeface="Arial" pitchFamily="34" charset="0"/>
                <a:cs typeface="Arial" pitchFamily="34" charset="0"/>
              </a:rPr>
              <a:t> </a:t>
            </a:r>
            <a:r>
              <a:rPr lang="en-US" sz="3000" dirty="0" err="1" smtClean="0">
                <a:solidFill>
                  <a:srgbClr val="0000FF"/>
                </a:solidFill>
                <a:latin typeface="Arial" pitchFamily="34" charset="0"/>
                <a:cs typeface="Arial" pitchFamily="34" charset="0"/>
              </a:rPr>
              <a:t>thức</a:t>
            </a:r>
            <a:r>
              <a:rPr lang="en-US" sz="3000" dirty="0" smtClean="0">
                <a:solidFill>
                  <a:srgbClr val="0000FF"/>
                </a:solidFill>
                <a:latin typeface="Arial" pitchFamily="34" charset="0"/>
                <a:cs typeface="Arial" pitchFamily="34" charset="0"/>
              </a:rPr>
              <a:t> get/set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chỉ</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có</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nhiệm</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vụ</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cho</a:t>
            </a:r>
            <a:r>
              <a:rPr lang="en-US" sz="3000" dirty="0" smtClean="0">
                <a:latin typeface="Arial" pitchFamily="34" charset="0"/>
                <a:cs typeface="Arial" pitchFamily="34" charset="0"/>
              </a:rPr>
              <a:t> ta </a:t>
            </a:r>
            <a:r>
              <a:rPr lang="en-US" sz="3000" dirty="0" err="1" smtClean="0">
                <a:latin typeface="Arial" pitchFamily="34" charset="0"/>
                <a:cs typeface="Arial" pitchFamily="34" charset="0"/>
              </a:rPr>
              <a:t>đọc</a:t>
            </a:r>
            <a:r>
              <a:rPr lang="en-US" sz="3000" dirty="0" smtClean="0">
                <a:latin typeface="Arial" pitchFamily="34" charset="0"/>
                <a:cs typeface="Arial" pitchFamily="34" charset="0"/>
              </a:rPr>
              <a:t>/</a:t>
            </a:r>
            <a:r>
              <a:rPr lang="en-US" sz="3000" dirty="0" err="1" smtClean="0">
                <a:latin typeface="Arial" pitchFamily="34" charset="0"/>
                <a:cs typeface="Arial" pitchFamily="34" charset="0"/>
              </a:rPr>
              <a:t>ghi</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giá</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trị</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cho</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các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thành</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viên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dữ</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liệu</a:t>
            </a:r>
            <a:r>
              <a:rPr lang="en-US" sz="3000" dirty="0" smtClean="0">
                <a:latin typeface="Arial" pitchFamily="34" charset="0"/>
                <a:cs typeface="Arial" pitchFamily="34" charset="0"/>
              </a:rPr>
              <a:t> </a:t>
            </a:r>
            <a:r>
              <a:rPr lang="en-US" sz="3000" dirty="0" smtClean="0">
                <a:latin typeface="Arial" pitchFamily="34" charset="0"/>
                <a:cs typeface="Arial" pitchFamily="34" charset="0"/>
                <a:sym typeface="Wingdings" pitchFamily="2" charset="2"/>
              </a:rPr>
              <a:t></a:t>
            </a:r>
            <a:r>
              <a:rPr lang="en-US" sz="3000" dirty="0" err="1" smtClean="0">
                <a:latin typeface="Arial" pitchFamily="34" charset="0"/>
                <a:cs typeface="Arial" pitchFamily="34" charset="0"/>
                <a:sym typeface="Wingdings" pitchFamily="2" charset="2"/>
              </a:rPr>
              <a:t>Q</a:t>
            </a:r>
            <a:r>
              <a:rPr lang="en-US" sz="3000" dirty="0" err="1" smtClean="0">
                <a:latin typeface="Arial" pitchFamily="34" charset="0"/>
                <a:cs typeface="Arial" pitchFamily="34" charset="0"/>
              </a:rPr>
              <a:t>uy</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định</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các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thành</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viên</a:t>
            </a:r>
            <a:r>
              <a:rPr lang="en-US" sz="3000" dirty="0" smtClean="0">
                <a:latin typeface="Arial" pitchFamily="34" charset="0"/>
                <a:cs typeface="Arial" pitchFamily="34" charset="0"/>
              </a:rPr>
              <a:t> </a:t>
            </a:r>
            <a:r>
              <a:rPr lang="en-US" sz="3000" dirty="0" smtClean="0">
                <a:solidFill>
                  <a:srgbClr val="0000FF"/>
                </a:solidFill>
                <a:latin typeface="Arial" pitchFamily="34" charset="0"/>
                <a:cs typeface="Arial" pitchFamily="34" charset="0"/>
              </a:rPr>
              <a:t>private</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để</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được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ích</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lợi</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gì</a:t>
            </a:r>
            <a:r>
              <a:rPr lang="en-US" sz="3000" dirty="0" smtClean="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smtClean="0">
                <a:latin typeface="Arial" pitchFamily="34" charset="0"/>
                <a:cs typeface="Arial" pitchFamily="34" charset="0"/>
              </a:rPr>
              <a:t>Ngoài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việc</a:t>
            </a:r>
            <a:r>
              <a:rPr lang="en-US" sz="2600" dirty="0" smtClean="0">
                <a:latin typeface="Arial" pitchFamily="34" charset="0"/>
                <a:cs typeface="Arial" pitchFamily="34" charset="0"/>
              </a:rPr>
              <a:t> </a:t>
            </a:r>
            <a:r>
              <a:rPr lang="en-US" sz="2600" dirty="0" err="1" smtClean="0">
                <a:solidFill>
                  <a:srgbClr val="0000FF"/>
                </a:solidFill>
                <a:latin typeface="Arial" pitchFamily="34" charset="0"/>
                <a:cs typeface="Arial" pitchFamily="34" charset="0"/>
              </a:rPr>
              <a:t>bảo</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vệ</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các</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nguyên</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tắc</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đóng</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gói</a:t>
            </a:r>
            <a:r>
              <a:rPr lang="en-US" sz="2600" dirty="0" smtClean="0">
                <a:latin typeface="Arial" pitchFamily="34" charset="0"/>
                <a:cs typeface="Arial" pitchFamily="34" charset="0"/>
              </a:rPr>
              <a:t>, ta </a:t>
            </a:r>
            <a:r>
              <a:rPr lang="en-US" sz="2600" dirty="0" err="1" smtClean="0">
                <a:latin typeface="Arial" pitchFamily="34" charset="0"/>
                <a:cs typeface="Arial" pitchFamily="34" charset="0"/>
              </a:rPr>
              <a:t>cần</a:t>
            </a:r>
            <a:r>
              <a:rPr lang="en-US" sz="2600" dirty="0" smtClean="0">
                <a:latin typeface="Arial" pitchFamily="34" charset="0"/>
                <a:cs typeface="Arial" pitchFamily="34" charset="0"/>
              </a:rPr>
              <a:t> </a:t>
            </a:r>
            <a:r>
              <a:rPr lang="en-US" sz="2600" dirty="0" err="1" smtClean="0">
                <a:solidFill>
                  <a:srgbClr val="0000FF"/>
                </a:solidFill>
                <a:latin typeface="Arial" pitchFamily="34" charset="0"/>
                <a:cs typeface="Arial" pitchFamily="34" charset="0"/>
              </a:rPr>
              <a:t>kiểm</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tra</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xem</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giá</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trị</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mới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cho</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thành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viên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dữ</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liệu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hợp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lệ</a:t>
            </a:r>
            <a:r>
              <a:rPr lang="en-US" sz="2600" dirty="0" smtClean="0">
                <a:latin typeface="Arial" pitchFamily="34" charset="0"/>
                <a:cs typeface="Arial" pitchFamily="34" charset="0"/>
              </a:rPr>
              <a:t> hay </a:t>
            </a:r>
            <a:r>
              <a:rPr lang="en-US" sz="2600" dirty="0" err="1" smtClean="0">
                <a:latin typeface="Arial" pitchFamily="34" charset="0"/>
                <a:cs typeface="Arial" pitchFamily="34" charset="0"/>
              </a:rPr>
              <a:t>không</a:t>
            </a:r>
            <a:r>
              <a:rPr lang="en-US" sz="2600" dirty="0" smtClean="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smtClean="0">
                <a:latin typeface="Arial" pitchFamily="34" charset="0"/>
                <a:cs typeface="Arial" pitchFamily="34" charset="0"/>
              </a:rPr>
              <a:t>Sử</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dụng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phương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thức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truy</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vấn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cho</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phép</a:t>
            </a:r>
            <a:r>
              <a:rPr lang="en-US" sz="2600" dirty="0" smtClean="0">
                <a:latin typeface="Arial" pitchFamily="34" charset="0"/>
                <a:cs typeface="Arial" pitchFamily="34" charset="0"/>
              </a:rPr>
              <a:t> ta </a:t>
            </a:r>
            <a:r>
              <a:rPr lang="en-US" sz="2600" dirty="0" err="1" smtClean="0">
                <a:latin typeface="Arial" pitchFamily="34" charset="0"/>
                <a:cs typeface="Arial" pitchFamily="34" charset="0"/>
              </a:rPr>
              <a:t>thực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hiện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việc</a:t>
            </a:r>
            <a:r>
              <a:rPr lang="en-US" sz="2600" dirty="0" smtClean="0">
                <a:latin typeface="Arial" pitchFamily="34" charset="0"/>
                <a:cs typeface="Arial" pitchFamily="34" charset="0"/>
              </a:rPr>
              <a:t> </a:t>
            </a:r>
            <a:r>
              <a:rPr lang="en-US" sz="2600" dirty="0" err="1" smtClean="0">
                <a:solidFill>
                  <a:srgbClr val="0000FF"/>
                </a:solidFill>
                <a:latin typeface="Arial" pitchFamily="34" charset="0"/>
                <a:cs typeface="Arial" pitchFamily="34" charset="0"/>
              </a:rPr>
              <a:t>kiểm</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tra</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trước</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khi</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thực</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sự</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thay</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đổi</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giá</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trị</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thành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viên</a:t>
            </a:r>
            <a:r>
              <a:rPr lang="en-US" sz="2600" dirty="0" smtClean="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smtClean="0">
                <a:latin typeface="Arial" pitchFamily="34" charset="0"/>
                <a:cs typeface="Arial" pitchFamily="34" charset="0"/>
              </a:rPr>
              <a:t>Chỉ</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cho</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phép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dữ</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liệu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thể</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truy</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vấn</a:t>
            </a:r>
            <a:r>
              <a:rPr lang="en-US" sz="2600" dirty="0" smtClean="0">
                <a:latin typeface="Arial" pitchFamily="34" charset="0"/>
                <a:cs typeface="Arial" pitchFamily="34" charset="0"/>
              </a:rPr>
              <a:t> hay </a:t>
            </a:r>
            <a:r>
              <a:rPr lang="en-US" sz="2600" dirty="0" err="1" smtClean="0">
                <a:latin typeface="Arial" pitchFamily="34" charset="0"/>
                <a:cs typeface="Arial" pitchFamily="34" charset="0"/>
              </a:rPr>
              <a:t>thay</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đổi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mới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được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truy</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cập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đến</a:t>
            </a:r>
            <a:r>
              <a:rPr lang="en-US" sz="2600" dirty="0" smtClean="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a:t>
            </a:r>
            <a:r>
              <a:rPr lang="en-US" sz="2400" b="0">
                <a:solidFill>
                  <a:schemeClr val="accent2"/>
                </a:solidFill>
              </a:rPr>
              <a:t>Student</a:t>
            </a:r>
            <a:r>
              <a:rPr lang="en-US" sz="2400" b="0">
                <a:solidFill>
                  <a:srgbClr val="000000"/>
                </a:solidFill>
              </a:rPr>
              <a:t>::</a:t>
            </a:r>
            <a:r>
              <a:rPr lang="en-US" sz="2400" b="0">
                <a:solidFill>
                  <a:srgbClr val="FF0303"/>
                </a:solidFill>
              </a:rPr>
              <a:t>setGPA </a:t>
            </a:r>
            <a:r>
              <a:rPr lang="en-US" sz="2400" b="0">
                <a:solidFill>
                  <a:srgbClr val="000000"/>
                </a:solidFill>
              </a:rPr>
              <a:t>(</a:t>
            </a:r>
            <a:r>
              <a:rPr lang="en-US" sz="2400" b="0">
                <a:solidFill>
                  <a:srgbClr val="0000FF"/>
                </a:solidFill>
              </a:rPr>
              <a:t>double</a:t>
            </a:r>
            <a:r>
              <a:rPr lang="en-US" sz="2400" b="0">
                <a:solidFill>
                  <a:srgbClr val="000000"/>
                </a:solidFill>
              </a:rPr>
              <a:t>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i="1">
                <a:solidFill>
                  <a:srgbClr val="0000FF"/>
                </a:solidFill>
              </a:rPr>
              <a:t>if</a:t>
            </a:r>
            <a:r>
              <a:rPr lang="en-US" sz="2400" i="1">
                <a:solidFill>
                  <a:srgbClr val="000000"/>
                </a:solidFill>
              </a:rPr>
              <a:t> ((newGPA &gt;= 0.0) &amp;&amp; (newGPA &lt;= 4.0)){</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this-</a:t>
            </a:r>
            <a:r>
              <a:rPr lang="en-US" sz="2400" b="0">
                <a:solidFill>
                  <a:srgbClr val="000000"/>
                </a:solidFill>
              </a:rPr>
              <a:t>&gt;gpa =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 </a:t>
            </a:r>
            <a:r>
              <a:rPr lang="en-US" sz="2400" b="0">
                <a:solidFill>
                  <a:srgbClr val="009900"/>
                </a:solidFill>
              </a:rPr>
              <a:t>// Return 0 to indicate success</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ts val="0"/>
              </a:spcBef>
              <a:buFont typeface="Wingdings" pitchFamily="2" charset="2"/>
              <a:buNone/>
            </a:pPr>
            <a:r>
              <a:rPr lang="en-US" sz="2400" b="0">
                <a:solidFill>
                  <a:srgbClr val="000000"/>
                </a:solidFill>
              </a:rPr>
              <a:t>	</a:t>
            </a:r>
            <a:r>
              <a:rPr lang="en-US" sz="2400" b="0" smtClean="0">
                <a:solidFill>
                  <a:srgbClr val="0000FF"/>
                </a:solidFill>
              </a:rPr>
              <a:t>else</a:t>
            </a:r>
          </a:p>
          <a:p>
            <a:pPr marL="342900" indent="-342900">
              <a:lnSpc>
                <a:spcPct val="120000"/>
              </a:lnSpc>
              <a:spcBef>
                <a:spcPts val="0"/>
              </a:spcBef>
              <a:buFont typeface="Wingdings" pitchFamily="2" charset="2"/>
              <a:buNone/>
            </a:pPr>
            <a:r>
              <a:rPr lang="en-US" sz="2400" b="0" smtClean="0">
                <a:solidFill>
                  <a:srgbClr val="0000FF"/>
                </a:solidFill>
              </a:rPr>
              <a:t>	</a:t>
            </a: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-1; </a:t>
            </a:r>
            <a:r>
              <a:rPr lang="en-US" sz="2400" b="0">
                <a:solidFill>
                  <a:srgbClr val="009900"/>
                </a:solidFill>
              </a:rPr>
              <a:t>// Return -1 to indicate failure</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rong </a:t>
            </a:r>
            <a:r>
              <a:rPr lang="vi-VN" sz="2800">
                <a:solidFill>
                  <a:schemeClr val="tx1">
                    <a:lumMod val="95000"/>
                    <a:lumOff val="5000"/>
                  </a:schemeClr>
                </a:solidFill>
                <a:latin typeface="Arial" pitchFamily="34" charset="0"/>
                <a:cs typeface="Arial" pitchFamily="34" charset="0"/>
              </a:rPr>
              <a:t>C, </a:t>
            </a:r>
            <a:r>
              <a:rPr lang="vi-VN" sz="2800" smtClean="0">
                <a:solidFill>
                  <a:srgbClr val="0066FF"/>
                </a:solidFill>
                <a:latin typeface="Arial" pitchFamily="34" charset="0"/>
                <a:cs typeface="Arial" pitchFamily="34" charset="0"/>
              </a:rPr>
              <a:t>static </a:t>
            </a:r>
            <a:r>
              <a:rPr lang="vi-VN" sz="2800">
                <a:solidFill>
                  <a:schemeClr val="tx1">
                    <a:lumMod val="95000"/>
                    <a:lumOff val="5000"/>
                  </a:schemeClr>
                </a:solidFill>
                <a:latin typeface="Arial" pitchFamily="34" charset="0"/>
                <a:cs typeface="Arial" pitchFamily="34" charset="0"/>
              </a:rPr>
              <a:t>xuất hiện trước dữ liệu được khai báo trong một hàm nào đó thì giá trị của dữ liệu đó vẫn được lưu lại như một biến toàn cục</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Trong </a:t>
            </a:r>
            <a:r>
              <a:rPr lang="vi-VN" sz="2800">
                <a:solidFill>
                  <a:srgbClr val="FF3300"/>
                </a:solidFill>
                <a:latin typeface="Arial" pitchFamily="34" charset="0"/>
                <a:cs typeface="Arial" pitchFamily="34" charset="0"/>
              </a:rPr>
              <a:t>C</a:t>
            </a:r>
            <a:r>
              <a:rPr lang="vi-VN" sz="2800" smtClean="0">
                <a:solidFill>
                  <a:srgbClr val="FF3300"/>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nếu </a:t>
            </a:r>
            <a:r>
              <a:rPr lang="vi-VN" sz="2800">
                <a:solidFill>
                  <a:srgbClr val="FF3300"/>
                </a:solidFill>
                <a:latin typeface="Arial" pitchFamily="34" charset="0"/>
                <a:cs typeface="Arial" pitchFamily="34" charset="0"/>
              </a:rPr>
              <a:t>static</a:t>
            </a:r>
            <a:r>
              <a:rPr lang="vi-VN" sz="2800">
                <a:solidFill>
                  <a:schemeClr val="tx1">
                    <a:lumMod val="95000"/>
                    <a:lumOff val="5000"/>
                  </a:schemeClr>
                </a:solidFill>
                <a:latin typeface="Arial" pitchFamily="34" charset="0"/>
                <a:cs typeface="Arial" pitchFamily="34" charset="0"/>
              </a:rPr>
              <a:t> xuất hiện trước một dữ liệu hoặc một phương thức </a:t>
            </a:r>
            <a:r>
              <a:rPr lang="vi-VN" sz="2800">
                <a:solidFill>
                  <a:srgbClr val="0000FF"/>
                </a:solidFill>
                <a:latin typeface="Arial" pitchFamily="34" charset="0"/>
                <a:cs typeface="Arial" pitchFamily="34" charset="0"/>
              </a:rPr>
              <a:t>của lớp </a:t>
            </a:r>
            <a:r>
              <a:rPr lang="vi-VN" sz="2800">
                <a:solidFill>
                  <a:schemeClr val="tx1">
                    <a:lumMod val="95000"/>
                    <a:lumOff val="5000"/>
                  </a:schemeClr>
                </a:solidFill>
                <a:latin typeface="Arial" pitchFamily="34" charset="0"/>
                <a:cs typeface="Arial" pitchFamily="34" charset="0"/>
              </a:rPr>
              <a:t>thì giá trị của nó vẫn được lưu lại và </a:t>
            </a:r>
            <a:r>
              <a:rPr lang="vi-VN" sz="2800">
                <a:solidFill>
                  <a:srgbClr val="FF3300"/>
                </a:solidFill>
                <a:latin typeface="Arial" pitchFamily="34" charset="0"/>
                <a:cs typeface="Arial" pitchFamily="34" charset="0"/>
              </a:rPr>
              <a:t>có ý nghĩa cho đối tượng khác của cùng lớp này</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Các thành viên </a:t>
            </a:r>
            <a:r>
              <a:rPr lang="en-US" sz="2800" smtClean="0">
                <a:solidFill>
                  <a:srgbClr val="0000FF"/>
                </a:solidFill>
                <a:latin typeface="Arial" pitchFamily="34" charset="0"/>
                <a:cs typeface="Arial" pitchFamily="34" charset="0"/>
              </a:rPr>
              <a:t>static</a:t>
            </a:r>
            <a:r>
              <a:rPr lang="en-US" sz="2800" smtClean="0">
                <a:solidFill>
                  <a:schemeClr val="tx1">
                    <a:lumMod val="95000"/>
                    <a:lumOff val="5000"/>
                  </a:schemeClr>
                </a:solidFill>
                <a:latin typeface="Arial" pitchFamily="34" charset="0"/>
                <a:cs typeface="Arial" pitchFamily="34" charset="0"/>
              </a:rPr>
              <a:t> có </a:t>
            </a:r>
            <a:r>
              <a:rPr lang="en-US" sz="2800">
                <a:solidFill>
                  <a:schemeClr val="tx1">
                    <a:lumMod val="95000"/>
                    <a:lumOff val="5000"/>
                  </a:schemeClr>
                </a:solidFill>
                <a:latin typeface="Arial" pitchFamily="34" charset="0"/>
                <a:cs typeface="Arial" pitchFamily="34" charset="0"/>
              </a:rPr>
              <a:t>thể là </a:t>
            </a:r>
            <a:r>
              <a:rPr lang="en-US" sz="2800">
                <a:solidFill>
                  <a:srgbClr val="0000FF"/>
                </a:solidFill>
                <a:latin typeface="Arial" pitchFamily="34" charset="0"/>
                <a:cs typeface="Arial" pitchFamily="34" charset="0"/>
              </a:rPr>
              <a:t>public, private </a:t>
            </a:r>
            <a:r>
              <a:rPr lang="en-US" sz="2800">
                <a:solidFill>
                  <a:schemeClr val="tx1">
                    <a:lumMod val="95000"/>
                    <a:lumOff val="5000"/>
                  </a:schemeClr>
                </a:solidFill>
                <a:latin typeface="Arial" pitchFamily="34" charset="0"/>
                <a:cs typeface="Arial" pitchFamily="34" charset="0"/>
              </a:rPr>
              <a:t>hoặc</a:t>
            </a:r>
            <a:r>
              <a:rPr lang="en-US" sz="2800">
                <a:solidFill>
                  <a:srgbClr val="0000FF"/>
                </a:solidFill>
                <a:latin typeface="Arial" pitchFamily="34" charset="0"/>
                <a:cs typeface="Arial" pitchFamily="34" charset="0"/>
              </a:rPr>
              <a:t> </a:t>
            </a:r>
            <a:r>
              <a:rPr lang="en-US" sz="2800" smtClean="0">
                <a:solidFill>
                  <a:srgbClr val="0000FF"/>
                </a:solidFill>
                <a:latin typeface="Arial" pitchFamily="34" charset="0"/>
                <a:cs typeface="Arial" pitchFamily="34" charset="0"/>
              </a:rPr>
              <a:t>protected.</a:t>
            </a: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Đối với class, </a:t>
            </a:r>
            <a:r>
              <a:rPr lang="vi-VN" sz="2800" smtClean="0">
                <a:solidFill>
                  <a:srgbClr val="0000FF"/>
                </a:solidFill>
                <a:latin typeface="Arial" pitchFamily="34" charset="0"/>
                <a:cs typeface="Arial" pitchFamily="34" charset="0"/>
              </a:rPr>
              <a:t>static</a:t>
            </a:r>
            <a:r>
              <a:rPr lang="vi-VN" sz="2800" smtClean="0">
                <a:solidFill>
                  <a:schemeClr val="tx1">
                    <a:lumMod val="95000"/>
                    <a:lumOff val="5000"/>
                  </a:schemeClr>
                </a:solidFill>
                <a:latin typeface="Arial" pitchFamily="34" charset="0"/>
                <a:cs typeface="Arial" pitchFamily="34" charset="0"/>
              </a:rPr>
              <a:t> dùng để </a:t>
            </a:r>
            <a:r>
              <a:rPr lang="vi-VN" sz="2800" smtClean="0">
                <a:solidFill>
                  <a:srgbClr val="0066FF"/>
                </a:solidFill>
                <a:latin typeface="Arial" pitchFamily="34" charset="0"/>
                <a:cs typeface="Arial" pitchFamily="34" charset="0"/>
              </a:rPr>
              <a:t>khai báo thành viên dữ liệu dùng chung cho mọi thể hiện của lớp</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Một bản duy nhất tồn tại trong suốt quá trình chạy của chương trình.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Dùng chung cho tất cả các thể hiện của lớp.</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Bất kể lớp đó có bao nhiêu thể hiện.</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411909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8" name="Rectangle 4"/>
          <p:cNvSpPr>
            <a:spLocks noChangeArrowheads="1"/>
          </p:cNvSpPr>
          <p:nvPr/>
        </p:nvSpPr>
        <p:spPr bwMode="auto">
          <a:xfrm>
            <a:off x="609600" y="1447800"/>
            <a:ext cx="3962400" cy="51054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800">
                <a:solidFill>
                  <a:srgbClr val="0000FF"/>
                </a:solidFill>
                <a:latin typeface="Palatino Linotype" pitchFamily="18" charset="0"/>
                <a:ea typeface="新細明體" pitchFamily="18" charset="-120"/>
              </a:rPr>
              <a:t>class </a:t>
            </a:r>
            <a:r>
              <a:rPr lang="en-US" altLang="zh-TW" sz="2800">
                <a:solidFill>
                  <a:schemeClr val="tx1"/>
                </a:solidFill>
                <a:latin typeface="Palatino Linotype" pitchFamily="18" charset="0"/>
                <a:ea typeface="新細明體" pitchFamily="18" charset="-120"/>
              </a:rPr>
              <a:t>Rectangle</a:t>
            </a:r>
          </a:p>
          <a:p>
            <a:pPr marL="342900" indent="-342900" algn="l">
              <a:spcBef>
                <a:spcPct val="20000"/>
              </a:spcBef>
            </a:pP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private</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width;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length;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FF0000"/>
                </a:solidFill>
                <a:latin typeface="Palatino Linotype" pitchFamily="18" charset="0"/>
                <a:ea typeface="新細明體" pitchFamily="18" charset="-120"/>
              </a:rPr>
              <a:t>static int count;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public</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void </a:t>
            </a:r>
            <a:r>
              <a:rPr lang="en-US" altLang="zh-TW" sz="2800">
                <a:solidFill>
                  <a:schemeClr val="tx1"/>
                </a:solidFill>
                <a:latin typeface="Palatino Linotype" pitchFamily="18" charset="0"/>
                <a:ea typeface="新細明體" pitchFamily="18" charset="-120"/>
              </a:rPr>
              <a:t>set(</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area();</a:t>
            </a:r>
          </a:p>
          <a:p>
            <a:pPr marL="342900" indent="-342900" algn="l">
              <a:spcBef>
                <a:spcPct val="20000"/>
              </a:spcBef>
            </a:pPr>
            <a:r>
              <a:rPr lang="en-US" altLang="zh-TW" sz="2800" smtClean="0">
                <a:solidFill>
                  <a:schemeClr val="tx1"/>
                </a:solidFill>
                <a:latin typeface="Palatino Linotype" pitchFamily="18" charset="0"/>
                <a:ea typeface="新細明體" pitchFamily="18" charset="-120"/>
              </a:rPr>
              <a:t>}</a:t>
            </a:r>
            <a:endParaRPr lang="en-US" altLang="zh-TW" sz="2800">
              <a:solidFill>
                <a:schemeClr val="tx1"/>
              </a:solidFill>
              <a:latin typeface="Palatino Linotype" pitchFamily="18" charset="0"/>
              <a:ea typeface="新細明體" pitchFamily="18" charset="-120"/>
            </a:endParaRPr>
          </a:p>
        </p:txBody>
      </p:sp>
      <p:sp>
        <p:nvSpPr>
          <p:cNvPr id="9" name="Rectangle 6"/>
          <p:cNvSpPr>
            <a:spLocks noChangeArrowheads="1"/>
          </p:cNvSpPr>
          <p:nvPr/>
        </p:nvSpPr>
        <p:spPr bwMode="auto">
          <a:xfrm>
            <a:off x="5791200" y="1676400"/>
            <a:ext cx="2514600" cy="1295400"/>
          </a:xfrm>
          <a:prstGeom prst="rect">
            <a:avLst/>
          </a:prstGeom>
          <a:solidFill>
            <a:srgbClr val="FFFF99"/>
          </a:solidFill>
          <a:ln w="9525">
            <a:noFill/>
            <a:miter lim="800000"/>
            <a:headEnd/>
            <a:tailEnd/>
          </a:ln>
        </p:spPr>
        <p:txBody>
          <a:bodyPr/>
          <a:lstStyle/>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r1;</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r2;</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r3;</a:t>
            </a:r>
          </a:p>
          <a:p>
            <a:pPr marL="342900" indent="-342900" algn="l">
              <a:lnSpc>
                <a:spcPct val="80000"/>
              </a:lnSpc>
              <a:spcBef>
                <a:spcPct val="20000"/>
              </a:spcBef>
            </a:pPr>
            <a:endParaRPr lang="zh-TW" altLang="en-US" sz="2800">
              <a:solidFill>
                <a:schemeClr val="tx1"/>
              </a:solidFill>
              <a:latin typeface="Palatino Linotype" pitchFamily="18" charset="0"/>
              <a:ea typeface="新細明體" pitchFamily="18" charset="-120"/>
            </a:endParaRPr>
          </a:p>
        </p:txBody>
      </p:sp>
      <p:sp>
        <p:nvSpPr>
          <p:cNvPr id="10" name="AutoShape 7"/>
          <p:cNvSpPr>
            <a:spLocks noChangeArrowheads="1"/>
          </p:cNvSpPr>
          <p:nvPr/>
        </p:nvSpPr>
        <p:spPr bwMode="auto">
          <a:xfrm>
            <a:off x="838200" y="3765332"/>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endParaRPr lang="fr-FR"/>
          </a:p>
        </p:txBody>
      </p:sp>
      <p:sp>
        <p:nvSpPr>
          <p:cNvPr id="11" name="Rectangle 8"/>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2" name="Rectangle 9"/>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3" name="Rectangle 10"/>
          <p:cNvSpPr>
            <a:spLocks noChangeArrowheads="1"/>
          </p:cNvSpPr>
          <p:nvPr/>
        </p:nvSpPr>
        <p:spPr bwMode="auto">
          <a:xfrm>
            <a:off x="6324600" y="56388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4" name="Text Box 11"/>
          <p:cNvSpPr txBox="1">
            <a:spLocks noChangeArrowheads="1"/>
          </p:cNvSpPr>
          <p:nvPr/>
        </p:nvSpPr>
        <p:spPr bwMode="auto">
          <a:xfrm>
            <a:off x="48768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r1</a:t>
            </a:r>
          </a:p>
        </p:txBody>
      </p:sp>
      <p:sp>
        <p:nvSpPr>
          <p:cNvPr id="15" name="Text Box 12"/>
          <p:cNvSpPr txBox="1">
            <a:spLocks noChangeArrowheads="1"/>
          </p:cNvSpPr>
          <p:nvPr/>
        </p:nvSpPr>
        <p:spPr bwMode="auto">
          <a:xfrm>
            <a:off x="5897880" y="5791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r3</a:t>
            </a:r>
          </a:p>
        </p:txBody>
      </p:sp>
      <p:sp>
        <p:nvSpPr>
          <p:cNvPr id="16" name="Text Box 13"/>
          <p:cNvSpPr txBox="1">
            <a:spLocks noChangeArrowheads="1"/>
          </p:cNvSpPr>
          <p:nvPr/>
        </p:nvSpPr>
        <p:spPr bwMode="auto">
          <a:xfrm>
            <a:off x="74676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r2</a:t>
            </a:r>
          </a:p>
        </p:txBody>
      </p:sp>
      <p:sp>
        <p:nvSpPr>
          <p:cNvPr id="17" name="Rectangle 14"/>
          <p:cNvSpPr>
            <a:spLocks noChangeArrowheads="1"/>
          </p:cNvSpPr>
          <p:nvPr/>
        </p:nvSpPr>
        <p:spPr bwMode="auto">
          <a:xfrm>
            <a:off x="5684783" y="3460532"/>
            <a:ext cx="1371600" cy="609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TW" b="1">
                <a:solidFill>
                  <a:schemeClr val="tx1"/>
                </a:solidFill>
                <a:latin typeface="Arial" charset="0"/>
                <a:ea typeface="新細明體" pitchFamily="18" charset="-120"/>
              </a:rPr>
              <a:t>count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Khai báo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371600"/>
            <a:ext cx="8458200" cy="5181600"/>
          </a:xfrm>
        </p:spPr>
        <p:txBody>
          <a:bodyPr>
            <a:noAutofit/>
          </a:bodyPr>
          <a:lstStyle/>
          <a:p>
            <a:pPr>
              <a:lnSpc>
                <a:spcPct val="120000"/>
              </a:lnSpc>
              <a:buFont typeface="Wingdings" pitchFamily="2" charset="2"/>
              <a:buNone/>
            </a:pPr>
            <a:r>
              <a:rPr lang="en-US" sz="2800" smtClean="0">
                <a:solidFill>
                  <a:srgbClr val="0000FF"/>
                </a:solidFill>
                <a:latin typeface="Arial" pitchFamily="34" charset="0"/>
                <a:cs typeface="Arial" pitchFamily="34" charset="0"/>
              </a:rPr>
              <a:t>class</a:t>
            </a:r>
            <a:r>
              <a:rPr lang="en-US" sz="2800" smtClean="0">
                <a:latin typeface="Arial" pitchFamily="34" charset="0"/>
                <a:cs typeface="Arial" pitchFamily="34" charset="0"/>
              </a:rPr>
              <a:t> </a:t>
            </a:r>
            <a:r>
              <a:rPr lang="en-US" sz="2800" i="1" smtClean="0">
                <a:latin typeface="Arial" pitchFamily="34" charset="0"/>
                <a:cs typeface="Arial" pitchFamily="34" charset="0"/>
              </a:rPr>
              <a:t>&lt;tên_lớp&gt;</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a:t>
            </a:r>
          </a:p>
          <a:p>
            <a:pPr>
              <a:lnSpc>
                <a:spcPct val="120000"/>
              </a:lnSpc>
              <a:buFont typeface="Wingdings" pitchFamily="2" charset="2"/>
              <a:buNone/>
            </a:pP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private:</a:t>
            </a:r>
          </a:p>
          <a:p>
            <a:pPr>
              <a:lnSpc>
                <a:spcPct val="120000"/>
              </a:lnSpc>
              <a:buFont typeface="Wingdings" pitchFamily="2" charset="2"/>
              <a:buNone/>
            </a:pPr>
            <a:r>
              <a:rPr lang="en-US" sz="2800" smtClean="0">
                <a:latin typeface="Arial" pitchFamily="34" charset="0"/>
                <a:cs typeface="Arial" pitchFamily="34" charset="0"/>
              </a:rPr>
              <a:t>   &lt;khai báo thành phần riêng trong từng đối tượng&gt;</a:t>
            </a:r>
          </a:p>
          <a:p>
            <a:pPr>
              <a:lnSpc>
                <a:spcPct val="120000"/>
              </a:lnSpc>
              <a:buFont typeface="Wingdings" pitchFamily="2" charset="2"/>
              <a:buNone/>
            </a:pPr>
            <a:r>
              <a:rPr lang="en-US" sz="2800" smtClean="0">
                <a:solidFill>
                  <a:srgbClr val="0000FF"/>
                </a:solidFill>
                <a:latin typeface="Arial" pitchFamily="34" charset="0"/>
                <a:cs typeface="Arial" pitchFamily="34" charset="0"/>
              </a:rPr>
              <a:t>  protected:</a:t>
            </a:r>
          </a:p>
          <a:p>
            <a:pPr>
              <a:lnSpc>
                <a:spcPct val="120000"/>
              </a:lnSpc>
              <a:buFont typeface="Wingdings" pitchFamily="2" charset="2"/>
              <a:buNone/>
            </a:pPr>
            <a:r>
              <a:rPr lang="en-US" sz="2800" smtClean="0">
                <a:latin typeface="Arial" pitchFamily="34" charset="0"/>
                <a:cs typeface="Arial" pitchFamily="34" charset="0"/>
              </a:rPr>
              <a:t>   &lt;khai báo thành phần riêng trong từng đối tượng, có thể truy cập từ lớp dẫn xuất &gt;</a:t>
            </a:r>
          </a:p>
          <a:p>
            <a:pPr>
              <a:lnSpc>
                <a:spcPct val="120000"/>
              </a:lnSpc>
              <a:buFont typeface="Wingdings" pitchFamily="2" charset="2"/>
              <a:buNone/>
            </a:pP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public:</a:t>
            </a:r>
          </a:p>
          <a:p>
            <a:pPr>
              <a:lnSpc>
                <a:spcPct val="120000"/>
              </a:lnSpc>
              <a:buFont typeface="Wingdings" pitchFamily="2" charset="2"/>
              <a:buNone/>
            </a:pPr>
            <a:r>
              <a:rPr lang="en-US" sz="2800" smtClean="0">
                <a:latin typeface="Arial" pitchFamily="34" charset="0"/>
                <a:cs typeface="Arial" pitchFamily="34" charset="0"/>
              </a:rPr>
              <a:t>    &lt;khai báo thành phần công cộng&gt;</a:t>
            </a:r>
          </a:p>
          <a:p>
            <a:pPr>
              <a:lnSpc>
                <a:spcPct val="120000"/>
              </a:lnSpc>
              <a:buFont typeface="Wingdings" pitchFamily="2" charset="2"/>
              <a:buNone/>
            </a:pPr>
            <a:r>
              <a:rPr lang="en-US" sz="2800" smtClean="0">
                <a:solidFill>
                  <a:srgbClr val="FF0303"/>
                </a:solidFill>
                <a:latin typeface="Arial" pitchFamily="34" charset="0"/>
                <a:cs typeface="Arial" pitchFamily="34" charset="0"/>
              </a:rPr>
              <a:t>};</a:t>
            </a:r>
            <a:endParaRPr lang="en-US" sz="2800">
              <a:solidFill>
                <a:srgbClr val="FF0303"/>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Đếm số đối tượng MyClass: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7" name="Rectangle 2"/>
          <p:cNvSpPr>
            <a:spLocks noChangeArrowheads="1"/>
          </p:cNvSpPr>
          <p:nvPr/>
        </p:nvSpPr>
        <p:spPr bwMode="auto">
          <a:xfrm>
            <a:off x="609600" y="2133600"/>
            <a:ext cx="8153400" cy="4343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a:solidFill>
                  <a:srgbClr val="0000FF"/>
                </a:solidFill>
              </a:rPr>
              <a:t>class </a:t>
            </a:r>
            <a:r>
              <a:rPr lang="en-US" sz="2400">
                <a:solidFill>
                  <a:srgbClr val="000000"/>
                </a:solidFill>
              </a:rPr>
              <a:t>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public</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void </a:t>
            </a:r>
            <a:r>
              <a:rPr lang="en-US" sz="2400">
                <a:solidFill>
                  <a:srgbClr val="000000"/>
                </a:solidFill>
              </a:rPr>
              <a:t>printCount();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private</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FF0303"/>
                </a:solidFill>
              </a:rPr>
              <a:t>static int count;</a:t>
            </a:r>
          </a:p>
          <a:p>
            <a:pPr marL="342900" indent="-342900">
              <a:lnSpc>
                <a:spcPct val="120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1">
                <a:solidFill>
                  <a:srgbClr val="FF0303"/>
                </a:solidFill>
              </a:rPr>
              <a:t>int</a:t>
            </a:r>
            <a:r>
              <a:rPr lang="en-US" sz="2400" b="1">
                <a:solidFill>
                  <a:srgbClr val="000000"/>
                </a:solidFill>
              </a:rPr>
              <a:t> MyClass::count = 0;</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MyClass::printCount(){</a:t>
            </a:r>
          </a:p>
          <a:p>
            <a:pPr marL="342900" indent="-342900">
              <a:lnSpc>
                <a:spcPct val="105000"/>
              </a:lnSpc>
              <a:spcBef>
                <a:spcPct val="20000"/>
              </a:spcBef>
              <a:buFont typeface="Wingdings" pitchFamily="2" charset="2"/>
              <a:buNone/>
            </a:pPr>
            <a:r>
              <a:rPr lang="en-US" sz="2400">
                <a:solidFill>
                  <a:srgbClr val="000000"/>
                </a:solidFill>
              </a:rPr>
              <a:t>	cout &lt;&lt; </a:t>
            </a:r>
            <a:r>
              <a:rPr lang="en-US" sz="2400" smtClean="0">
                <a:solidFill>
                  <a:srgbClr val="000000"/>
                </a:solidFill>
              </a:rPr>
              <a:t>“There </a:t>
            </a:r>
            <a:r>
              <a:rPr lang="en-US" sz="2400">
                <a:solidFill>
                  <a:srgbClr val="000000"/>
                </a:solidFill>
              </a:rPr>
              <a:t>are currently </a:t>
            </a:r>
            <a:r>
              <a:rPr lang="en-US" sz="2400" smtClean="0">
                <a:solidFill>
                  <a:srgbClr val="000000"/>
                </a:solidFill>
              </a:rPr>
              <a:t>” </a:t>
            </a:r>
            <a:r>
              <a:rPr lang="en-US" sz="2400">
                <a:solidFill>
                  <a:srgbClr val="000000"/>
                </a:solidFill>
              </a:rPr>
              <a:t>&lt;&lt; this </a:t>
            </a:r>
            <a:r>
              <a:rPr lang="en-US" sz="2400">
                <a:solidFill>
                  <a:srgbClr val="000000"/>
                </a:solidFill>
                <a:sym typeface="Wingdings" pitchFamily="2" charset="2"/>
              </a:rPr>
              <a:t> count</a:t>
            </a:r>
            <a:r>
              <a:rPr lang="en-US" sz="2400">
                <a:solidFill>
                  <a:srgbClr val="000000"/>
                </a:solidFill>
              </a:rPr>
              <a:t> &lt;&lt; “ instance(s) of MyClass.\n”;</a:t>
            </a: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main</a:t>
            </a:r>
            <a:r>
              <a:rPr lang="en-US" sz="2400" smtClean="0">
                <a:solidFill>
                  <a:srgbClr val="000000"/>
                </a:solidFill>
              </a:rPr>
              <a:t>()</a:t>
            </a:r>
          </a:p>
          <a:p>
            <a:pPr marL="342900" indent="-342900">
              <a:lnSpc>
                <a:spcPct val="105000"/>
              </a:lnSpc>
              <a:spcBef>
                <a:spcPct val="20000"/>
              </a:spcBef>
              <a:buFont typeface="Wingdings" pitchFamily="2" charset="2"/>
              <a:buNone/>
            </a:pPr>
            <a:r>
              <a:rPr lang="en-US" sz="2400" smtClean="0">
                <a:solidFill>
                  <a:srgbClr val="000000"/>
                </a:solidFill>
              </a:rPr>
              <a: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	MyClass* x = </a:t>
            </a:r>
            <a:r>
              <a:rPr lang="en-US" sz="2400">
                <a:solidFill>
                  <a:srgbClr val="0000FF"/>
                </a:solidFill>
              </a:rPr>
              <a:t>new</a:t>
            </a:r>
            <a:r>
              <a:rPr lang="en-US" sz="2400">
                <a:solidFill>
                  <a:srgbClr val="000000"/>
                </a:solidFill>
              </a:rPr>
              <a:t> MyClass;</a:t>
            </a:r>
          </a:p>
          <a:p>
            <a:pPr marL="342900" indent="-342900">
              <a:lnSpc>
                <a:spcPct val="105000"/>
              </a:lnSpc>
              <a:spcBef>
                <a:spcPct val="20000"/>
              </a:spcBef>
              <a:buFont typeface="Wingdings" pitchFamily="2" charset="2"/>
              <a:buNone/>
            </a:pPr>
            <a:r>
              <a:rPr lang="en-US" sz="2400">
                <a:solidFill>
                  <a:srgbClr val="000000"/>
                </a:solidFill>
              </a:rPr>
              <a:t>	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MyClass* y = </a:t>
            </a:r>
            <a:r>
              <a:rPr lang="en-US" sz="2400">
                <a:solidFill>
                  <a:srgbClr val="0000FF"/>
                </a:solidFill>
                <a:sym typeface="Wingdings" pitchFamily="2" charset="2"/>
              </a:rPr>
              <a:t>new</a:t>
            </a:r>
            <a:r>
              <a:rPr lang="en-US" sz="2400">
                <a:solidFill>
                  <a:srgbClr val="000000"/>
                </a:solidFill>
                <a:sym typeface="Wingdings" pitchFamily="2" charset="2"/>
              </a:rPr>
              <a:t> MyClass;</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y</a:t>
            </a:r>
            <a:r>
              <a:rPr lang="en-US" sz="2400">
                <a:solidFill>
                  <a:srgbClr val="000000"/>
                </a:solidFill>
              </a:rPr>
              <a:t>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FF"/>
                </a:solidFill>
                <a:sym typeface="Wingdings" pitchFamily="2" charset="2"/>
              </a:rPr>
              <a:t>delete</a:t>
            </a:r>
            <a:r>
              <a:rPr lang="en-US" sz="2400">
                <a:solidFill>
                  <a:srgbClr val="000000"/>
                </a:solidFill>
                <a:sym typeface="Wingdings" pitchFamily="2" charset="2"/>
              </a:rPr>
              <a:t> x;</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y </a:t>
            </a:r>
            <a:r>
              <a:rPr lang="en-US" sz="2400">
                <a:solidFill>
                  <a:srgbClr val="000000"/>
                </a:solidFill>
                <a:sym typeface="Wingdings" pitchFamily="2" charset="2"/>
              </a:rPr>
              <a:t> printCount();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Phương thức static</a:t>
            </a:r>
            <a:r>
              <a:rPr lang="en-US" sz="2800">
                <a:solidFill>
                  <a:srgbClr val="0000FF"/>
                </a:solidFill>
                <a:latin typeface="Arial" pitchFamily="34" charset="0"/>
                <a:cs typeface="Arial" pitchFamily="34" charset="0"/>
              </a:rPr>
              <a:t>?</a:t>
            </a:r>
            <a:endParaRPr lang="vi-VN" sz="28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Đối với các phương thức static, ngoài ý nghĩa tương tự với dữ liệu, còn có sự khác biệt cơ bản đó là việc cho phép truy cập đến các phương thức static khi </a:t>
            </a:r>
            <a:r>
              <a:rPr lang="vi-VN">
                <a:solidFill>
                  <a:srgbClr val="FF3300"/>
                </a:solidFill>
                <a:latin typeface="Arial" pitchFamily="34" charset="0"/>
                <a:cs typeface="Arial" pitchFamily="34" charset="0"/>
              </a:rPr>
              <a:t>chưa khai báo đối tượng</a:t>
            </a:r>
            <a:r>
              <a:rPr lang="vi-VN">
                <a:solidFill>
                  <a:schemeClr val="tx1">
                    <a:lumMod val="95000"/>
                    <a:lumOff val="5000"/>
                  </a:schemeClr>
                </a:solidFill>
                <a:latin typeface="Arial" pitchFamily="34" charset="0"/>
                <a:cs typeface="Arial" pitchFamily="34" charset="0"/>
              </a:rPr>
              <a:t> (thông qua tên lớp)</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39838513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410200"/>
          </a:xfrm>
        </p:spPr>
        <p:txBody>
          <a:bodyPr>
            <a:normAutofit/>
          </a:bodyPr>
          <a:lstStyle/>
          <a:p>
            <a:pPr algn="just">
              <a:lnSpc>
                <a:spcPct val="130000"/>
              </a:lnSpc>
              <a:spcBef>
                <a:spcPts val="300"/>
              </a:spcBef>
              <a:spcAft>
                <a:spcPts val="300"/>
              </a:spcAft>
              <a:buFont typeface="Wingdings" pitchFamily="2" charset="2"/>
              <a:buChar char="v"/>
            </a:pPr>
            <a:r>
              <a:rPr lang="vi-VN" sz="2800" dirty="0">
                <a:solidFill>
                  <a:srgbClr val="0066FF"/>
                </a:solidFill>
                <a:latin typeface="Arial" pitchFamily="34" charset="0"/>
                <a:cs typeface="Arial" pitchFamily="34" charset="0"/>
              </a:rPr>
              <a:t>Các thành viên lớp tĩnh public </a:t>
            </a:r>
            <a:r>
              <a:rPr lang="vi-VN" sz="2800" dirty="0">
                <a:solidFill>
                  <a:schemeClr val="tx1">
                    <a:lumMod val="95000"/>
                    <a:lumOff val="5000"/>
                  </a:schemeClr>
                </a:solidFill>
                <a:latin typeface="Arial" pitchFamily="34" charset="0"/>
                <a:cs typeface="Arial" pitchFamily="34" charset="0"/>
              </a:rPr>
              <a:t>có thể được truy cập thông qua bất kỳ đối tượng nào của lớp đó, hoặc chúng có thể được truy cập thông qua tên lớp sử dụng toán tử định phạm </a:t>
            </a:r>
            <a:r>
              <a:rPr lang="vi-VN" sz="2800" dirty="0" smtClean="0">
                <a:solidFill>
                  <a:schemeClr val="tx1">
                    <a:lumMod val="95000"/>
                    <a:lumOff val="5000"/>
                  </a:schemeClr>
                </a:solidFill>
                <a:latin typeface="Arial" pitchFamily="34" charset="0"/>
                <a:cs typeface="Arial" pitchFamily="34" charset="0"/>
              </a:rPr>
              <a:t>vi.</a:t>
            </a:r>
            <a:endParaRPr lang="en-US" sz="2800" dirty="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dirty="0" smtClean="0">
                <a:solidFill>
                  <a:srgbClr val="0066FF"/>
                </a:solidFill>
                <a:latin typeface="Arial" pitchFamily="34" charset="0"/>
                <a:cs typeface="Arial" pitchFamily="34" charset="0"/>
              </a:rPr>
              <a:t>Các </a:t>
            </a:r>
            <a:r>
              <a:rPr lang="vi-VN" sz="2800" dirty="0">
                <a:solidFill>
                  <a:srgbClr val="0066FF"/>
                </a:solidFill>
                <a:latin typeface="Arial" pitchFamily="34" charset="0"/>
                <a:cs typeface="Arial" pitchFamily="34" charset="0"/>
              </a:rPr>
              <a:t>thành viên lớp tĩnh private và protected </a:t>
            </a:r>
            <a:r>
              <a:rPr lang="vi-VN" sz="2800" dirty="0">
                <a:solidFill>
                  <a:schemeClr val="tx1">
                    <a:lumMod val="95000"/>
                    <a:lumOff val="5000"/>
                  </a:schemeClr>
                </a:solidFill>
                <a:latin typeface="Arial" pitchFamily="34" charset="0"/>
                <a:cs typeface="Arial" pitchFamily="34" charset="0"/>
              </a:rPr>
              <a:t>phải được truy cập thông qua các hàm thành viên public của lớp hoặc thông qua các friend của </a:t>
            </a:r>
            <a:r>
              <a:rPr lang="vi-VN" sz="2800" dirty="0" smtClean="0">
                <a:solidFill>
                  <a:schemeClr val="tx1">
                    <a:lumMod val="95000"/>
                    <a:lumOff val="5000"/>
                  </a:schemeClr>
                </a:solidFill>
                <a:latin typeface="Arial" pitchFamily="34" charset="0"/>
                <a:cs typeface="Arial" pitchFamily="34" charset="0"/>
              </a:rPr>
              <a:t>lớp.</a:t>
            </a:r>
            <a:endParaRPr lang="en-US" sz="2800" dirty="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dirty="0" smtClean="0">
                <a:solidFill>
                  <a:srgbClr val="FF3300"/>
                </a:solidFill>
                <a:latin typeface="Arial" pitchFamily="34" charset="0"/>
                <a:cs typeface="Arial" pitchFamily="34" charset="0"/>
              </a:rPr>
              <a:t>Các </a:t>
            </a:r>
            <a:r>
              <a:rPr lang="vi-VN" sz="2800" dirty="0">
                <a:solidFill>
                  <a:srgbClr val="FF3300"/>
                </a:solidFill>
                <a:latin typeface="Arial" pitchFamily="34" charset="0"/>
                <a:cs typeface="Arial" pitchFamily="34" charset="0"/>
              </a:rPr>
              <a:t>thành viên lớp tĩnh tồn tại ngay cả khi đối tượng của lớp đó không tồn tại</a:t>
            </a:r>
            <a:r>
              <a:rPr lang="vi-VN" sz="2800" dirty="0" smtClean="0">
                <a:solidFill>
                  <a:srgbClr val="FF3300"/>
                </a:solidFill>
                <a:latin typeface="Arial" pitchFamily="34" charset="0"/>
                <a:cs typeface="Arial" pitchFamily="34" charset="0"/>
              </a:rPr>
              <a:t>.</a:t>
            </a:r>
            <a:endParaRPr lang="en-US" sz="2800" dirty="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Tree>
    <p:extLst>
      <p:ext uri="{BB962C8B-B14F-4D97-AF65-F5344CB8AC3E}">
        <p14:creationId xmlns:p14="http://schemas.microsoft.com/office/powerpoint/2010/main" val="21450397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Để </a:t>
            </a:r>
            <a:r>
              <a:rPr lang="vi-VN" sz="2800">
                <a:solidFill>
                  <a:srgbClr val="0066FF"/>
                </a:solidFill>
                <a:latin typeface="Arial" pitchFamily="34" charset="0"/>
                <a:cs typeface="Arial" pitchFamily="34" charset="0"/>
              </a:rPr>
              <a:t>truy cập một thành viên lớp tĩnh public </a:t>
            </a:r>
            <a:r>
              <a:rPr lang="vi-VN" sz="2800">
                <a:solidFill>
                  <a:schemeClr val="tx1">
                    <a:lumMod val="95000"/>
                    <a:lumOff val="5000"/>
                  </a:schemeClr>
                </a:solidFill>
                <a:latin typeface="Arial" pitchFamily="34" charset="0"/>
                <a:cs typeface="Arial" pitchFamily="34" charset="0"/>
              </a:rPr>
              <a:t>khi các đối tượng của lớp không tồn tại, đơn giản </a:t>
            </a:r>
            <a:r>
              <a:rPr lang="vi-VN" sz="2800">
                <a:solidFill>
                  <a:srgbClr val="FF3300"/>
                </a:solidFill>
                <a:latin typeface="Arial" pitchFamily="34" charset="0"/>
                <a:cs typeface="Arial" pitchFamily="34" charset="0"/>
              </a:rPr>
              <a:t>thêm vào đầu tên lớp và toán tử định phạm vi </a:t>
            </a:r>
            <a:r>
              <a:rPr lang="vi-VN" sz="2800">
                <a:solidFill>
                  <a:schemeClr val="tx1">
                    <a:lumMod val="95000"/>
                    <a:lumOff val="5000"/>
                  </a:schemeClr>
                </a:solidFill>
                <a:latin typeface="Arial" pitchFamily="34" charset="0"/>
                <a:cs typeface="Arial" pitchFamily="34" charset="0"/>
              </a:rPr>
              <a:t>cho thành viên dữ </a:t>
            </a:r>
            <a:r>
              <a:rPr lang="vi-VN" sz="2800" smtClean="0">
                <a:solidFill>
                  <a:schemeClr val="tx1">
                    <a:lumMod val="95000"/>
                    <a:lumOff val="5000"/>
                  </a:schemeClr>
                </a:solidFill>
                <a:latin typeface="Arial" pitchFamily="34" charset="0"/>
                <a:cs typeface="Arial" pitchFamily="34" charset="0"/>
              </a:rPr>
              <a:t>liệu.</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smtClean="0">
                <a:solidFill>
                  <a:srgbClr val="0066FF"/>
                </a:solidFill>
                <a:latin typeface="Arial" pitchFamily="34" charset="0"/>
                <a:cs typeface="Arial" pitchFamily="34" charset="0"/>
              </a:rPr>
              <a:t>Để </a:t>
            </a:r>
            <a:r>
              <a:rPr lang="vi-VN" sz="2800">
                <a:solidFill>
                  <a:srgbClr val="0066FF"/>
                </a:solidFill>
                <a:latin typeface="Arial" pitchFamily="34" charset="0"/>
                <a:cs typeface="Arial" pitchFamily="34" charset="0"/>
              </a:rPr>
              <a:t>truy cập một thành viên lớp tĩnh private hoặc protected</a:t>
            </a:r>
            <a:r>
              <a:rPr lang="vi-VN" sz="2800">
                <a:solidFill>
                  <a:schemeClr val="tx1">
                    <a:lumMod val="95000"/>
                    <a:lumOff val="5000"/>
                  </a:schemeClr>
                </a:solidFill>
                <a:latin typeface="Arial" pitchFamily="34" charset="0"/>
                <a:cs typeface="Arial" pitchFamily="34" charset="0"/>
              </a:rPr>
              <a:t> khi các đối tượng của lớp không tồn tại, một </a:t>
            </a:r>
            <a:r>
              <a:rPr lang="vi-VN" sz="2800">
                <a:solidFill>
                  <a:srgbClr val="FF3300"/>
                </a:solidFill>
                <a:latin typeface="Arial" pitchFamily="34" charset="0"/>
                <a:cs typeface="Arial" pitchFamily="34" charset="0"/>
              </a:rPr>
              <a:t>hàm thành viên public</a:t>
            </a:r>
            <a:r>
              <a:rPr lang="vi-VN" sz="2800">
                <a:solidFill>
                  <a:schemeClr val="tx1">
                    <a:lumMod val="95000"/>
                    <a:lumOff val="5000"/>
                  </a:schemeClr>
                </a:solidFill>
                <a:latin typeface="Arial" pitchFamily="34" charset="0"/>
                <a:cs typeface="Arial" pitchFamily="34" charset="0"/>
              </a:rPr>
              <a:t> phải được cung cấp và hàm phải được gọi bởi thêm vào đầu tên của nó với tên lớp và toán tử định phạm vi. </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Tree>
    <p:extLst>
      <p:ext uri="{BB962C8B-B14F-4D97-AF65-F5344CB8AC3E}">
        <p14:creationId xmlns:p14="http://schemas.microsoft.com/office/powerpoint/2010/main" val="6115687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85000" lnSpcReduction="10000"/>
          </a:bodyPr>
          <a:lstStyle/>
          <a:p>
            <a:pPr algn="just">
              <a:lnSpc>
                <a:spcPct val="120000"/>
              </a:lnSpc>
              <a:buFont typeface="Wingdings" pitchFamily="2" charset="2"/>
              <a:buChar char="v"/>
            </a:pPr>
            <a:r>
              <a:rPr lang="en-US" sz="3300" smtClean="0">
                <a:latin typeface="Arial" pitchFamily="34" charset="0"/>
                <a:cs typeface="Arial" pitchFamily="34" charset="0"/>
              </a:rPr>
              <a:t>Xét đoạn chương trình sau:</a:t>
            </a:r>
          </a:p>
          <a:p>
            <a:pPr>
              <a:buNone/>
            </a:pPr>
            <a:r>
              <a:rPr lang="en-US" smtClean="0"/>
              <a:t>	</a:t>
            </a:r>
            <a:r>
              <a:rPr lang="en-US" smtClean="0">
                <a:solidFill>
                  <a:srgbClr val="0000FF"/>
                </a:solidFill>
              </a:rPr>
              <a:t>#include &lt;iostream.h&gt;</a:t>
            </a:r>
          </a:p>
          <a:p>
            <a:pPr>
              <a:buNone/>
            </a:pPr>
            <a:r>
              <a:rPr lang="en-US" smtClean="0">
                <a:solidFill>
                  <a:srgbClr val="0000FF"/>
                </a:solidFill>
              </a:rPr>
              <a:t>	void main(){</a:t>
            </a:r>
          </a:p>
          <a:p>
            <a:pPr>
              <a:buNone/>
            </a:pPr>
            <a:r>
              <a:rPr lang="en-US" smtClean="0">
                <a:solidFill>
                  <a:srgbClr val="0000FF"/>
                </a:solidFill>
              </a:rPr>
              <a:t>	    cout &lt;&lt; "Hello, world.\n";</a:t>
            </a:r>
          </a:p>
          <a:p>
            <a:pPr>
              <a:buNone/>
            </a:pPr>
            <a:r>
              <a:rPr lang="en-US" smtClean="0">
                <a:solidFill>
                  <a:srgbClr val="0000FF"/>
                </a:solidFill>
              </a:rPr>
              <a:t>	}</a:t>
            </a:r>
          </a:p>
          <a:p>
            <a:pPr algn="just">
              <a:lnSpc>
                <a:spcPct val="120000"/>
              </a:lnSpc>
              <a:buFont typeface="Wingdings" pitchFamily="2" charset="2"/>
              <a:buChar char="v"/>
            </a:pPr>
            <a:r>
              <a:rPr lang="en-US" smtClean="0">
                <a:latin typeface="Arial" pitchFamily="34" charset="0"/>
                <a:cs typeface="Arial" pitchFamily="34" charset="0"/>
              </a:rPr>
              <a:t>Hãy sửa lại đoạn chương trình trên để có kết xuất:</a:t>
            </a:r>
          </a:p>
          <a:p>
            <a:pPr lvl="1">
              <a:buNone/>
            </a:pPr>
            <a:r>
              <a:rPr lang="en-US" smtClean="0">
                <a:solidFill>
                  <a:srgbClr val="FF0303"/>
                </a:solidFill>
              </a:rPr>
              <a:t>Entering a C++ program saying...</a:t>
            </a:r>
          </a:p>
          <a:p>
            <a:pPr lvl="1">
              <a:buNone/>
            </a:pPr>
            <a:r>
              <a:rPr lang="en-US" smtClean="0">
                <a:solidFill>
                  <a:srgbClr val="FF0303"/>
                </a:solidFill>
              </a:rPr>
              <a:t>Hello, world.</a:t>
            </a:r>
          </a:p>
          <a:p>
            <a:pPr lvl="1">
              <a:buNone/>
            </a:pPr>
            <a:r>
              <a:rPr lang="en-US" smtClean="0">
                <a:solidFill>
                  <a:srgbClr val="FF0303"/>
                </a:solidFill>
              </a:rPr>
              <a:t>And then exitting…</a:t>
            </a:r>
          </a:p>
          <a:p>
            <a:pPr algn="just">
              <a:lnSpc>
                <a:spcPct val="120000"/>
              </a:lnSpc>
              <a:buFont typeface="Wingdings" pitchFamily="2" charset="2"/>
              <a:buChar char="v"/>
            </a:pPr>
            <a:r>
              <a:rPr lang="en-US" smtClean="0">
                <a:latin typeface="Arial" pitchFamily="34" charset="0"/>
                <a:cs typeface="Arial" pitchFamily="34" charset="0"/>
              </a:rPr>
              <a:t>Yêu cầu không thay đổi hàm main() dưới bất kỳ hình thức nào.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#include </a:t>
            </a:r>
            <a:r>
              <a:rPr lang="en-US" sz="2400" b="0">
                <a:solidFill>
                  <a:srgbClr val="000000"/>
                </a:solidFill>
              </a:rPr>
              <a:t>&lt;iostream.h&gt;</a:t>
            </a:r>
          </a:p>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Dummy{</a:t>
            </a:r>
          </a:p>
          <a:p>
            <a:pPr marL="342900" indent="-342900">
              <a:lnSpc>
                <a:spcPct val="11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"Entering a C++ program saying...\n";}</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"And then exitting...";}</a:t>
            </a:r>
          </a:p>
          <a:p>
            <a:pPr marL="342900" indent="-342900">
              <a:lnSpc>
                <a:spcPct val="115000"/>
              </a:lnSpc>
              <a:spcBef>
                <a:spcPct val="20000"/>
              </a:spcBef>
              <a:buFont typeface="Wingdings" pitchFamily="2" charset="2"/>
              <a:buNone/>
            </a:pP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FF0303"/>
                </a:solidFill>
              </a:rPr>
              <a:t>Dummy A;</a:t>
            </a:r>
          </a:p>
          <a:p>
            <a:pPr marL="342900" indent="-342900">
              <a:lnSpc>
                <a:spcPct val="11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15000"/>
              </a:lnSpc>
              <a:spcBef>
                <a:spcPct val="20000"/>
              </a:spcBef>
              <a:buFont typeface="Wingdings" pitchFamily="2" charset="2"/>
              <a:buNone/>
            </a:pPr>
            <a:r>
              <a:rPr lang="en-US" sz="2400" b="0">
                <a:solidFill>
                  <a:srgbClr val="000000"/>
                </a:solidFill>
              </a:rPr>
              <a:t>    cout &lt;&lt; "Hello, world.\n";</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Đối tượng là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8" name="Rectangle 2"/>
          <p:cNvSpPr>
            <a:spLocks noChangeArrowheads="1"/>
          </p:cNvSpPr>
          <p:nvPr/>
        </p:nvSpPr>
        <p:spPr bwMode="auto">
          <a:xfrm>
            <a:off x="381000" y="13716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a:solidFill>
                  <a:srgbClr val="0000FF"/>
                </a:solidFill>
              </a:rPr>
              <a:t>class</a:t>
            </a:r>
            <a:r>
              <a:rPr lang="en-US" sz="2000">
                <a:solidFill>
                  <a:srgbClr val="000000"/>
                </a:solidFill>
              </a:rPr>
              <a:t> Diem{</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double</a:t>
            </a:r>
            <a:r>
              <a:rPr lang="en-US" sz="2000">
                <a:solidFill>
                  <a:srgbClr val="000000"/>
                </a:solidFill>
              </a:rPr>
              <a:t> x, y;</a:t>
            </a:r>
          </a:p>
          <a:p>
            <a:pPr marL="342900" indent="-342900">
              <a:spcBef>
                <a:spcPct val="20000"/>
              </a:spcBef>
              <a:buFont typeface="Wingdings" pitchFamily="2" charset="2"/>
              <a:buNone/>
            </a:pPr>
            <a:r>
              <a:rPr lang="en-US" sz="2000">
                <a:solidFill>
                  <a:srgbClr val="0000FF"/>
                </a:solidFill>
              </a:rPr>
              <a:t>public</a:t>
            </a: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	Diem (</a:t>
            </a:r>
            <a:r>
              <a:rPr lang="en-US" sz="2000">
                <a:solidFill>
                  <a:srgbClr val="0000FF"/>
                </a:solidFill>
              </a:rPr>
              <a:t>double</a:t>
            </a:r>
            <a:r>
              <a:rPr lang="en-US" sz="2000">
                <a:solidFill>
                  <a:srgbClr val="000000"/>
                </a:solidFill>
              </a:rPr>
              <a:t> xx, </a:t>
            </a:r>
            <a:r>
              <a:rPr lang="en-US" sz="2000">
                <a:solidFill>
                  <a:srgbClr val="0000FF"/>
                </a:solidFill>
              </a:rPr>
              <a:t>double</a:t>
            </a:r>
            <a:r>
              <a:rPr lang="en-US" sz="2000">
                <a:solidFill>
                  <a:srgbClr val="000000"/>
                </a:solidFill>
              </a:rPr>
              <a:t> yy) { x = xx; y = yy; }</a:t>
            </a:r>
          </a:p>
          <a:p>
            <a:pPr marL="342900" indent="-342900">
              <a:spcBef>
                <a:spcPct val="20000"/>
              </a:spcBef>
              <a:buFont typeface="Wingdings" pitchFamily="2" charset="2"/>
              <a:buNone/>
            </a:pPr>
            <a:r>
              <a:rPr lang="en-US" sz="2000">
                <a:solidFill>
                  <a:srgbClr val="000000"/>
                </a:solidFill>
              </a:rPr>
              <a:t>	// ...</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FF"/>
                </a:solidFill>
              </a:rPr>
              <a:t>class</a:t>
            </a:r>
            <a:r>
              <a:rPr lang="en-US" sz="2000">
                <a:solidFill>
                  <a:srgbClr val="000000"/>
                </a:solidFill>
              </a:rPr>
              <a:t> TamGiac{</a:t>
            </a:r>
          </a:p>
          <a:p>
            <a:pPr marL="342900" indent="-342900">
              <a:spcBef>
                <a:spcPct val="20000"/>
              </a:spcBef>
              <a:buFont typeface="Wingdings" pitchFamily="2" charset="2"/>
              <a:buNone/>
            </a:pPr>
            <a:r>
              <a:rPr lang="en-US" sz="2000">
                <a:solidFill>
                  <a:srgbClr val="000000"/>
                </a:solidFill>
              </a:rPr>
              <a:t>	</a:t>
            </a:r>
            <a:r>
              <a:rPr lang="en-US" sz="2000">
                <a:solidFill>
                  <a:srgbClr val="FF0303"/>
                </a:solidFill>
              </a:rPr>
              <a:t>Diem A</a:t>
            </a:r>
            <a:r>
              <a:rPr lang="en-US" sz="2000" smtClean="0">
                <a:solidFill>
                  <a:srgbClr val="FF0303"/>
                </a:solidFill>
              </a:rPr>
              <a:t>, B, C</a:t>
            </a:r>
            <a:r>
              <a:rPr lang="en-US" sz="2000">
                <a:solidFill>
                  <a:srgbClr val="FF0303"/>
                </a:solidFill>
              </a:rPr>
              <a:t>;</a:t>
            </a:r>
          </a:p>
          <a:p>
            <a:pPr marL="342900" indent="-342900">
              <a:spcBef>
                <a:spcPct val="20000"/>
              </a:spcBef>
              <a:buFont typeface="Wingdings" pitchFamily="2" charset="2"/>
              <a:buNone/>
            </a:pPr>
            <a:r>
              <a:rPr lang="en-US" sz="2000">
                <a:solidFill>
                  <a:srgbClr val="0000FF"/>
                </a:solidFill>
              </a:rPr>
              <a:t>public</a:t>
            </a: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void</a:t>
            </a:r>
            <a:r>
              <a:rPr lang="en-US" sz="2000">
                <a:solidFill>
                  <a:srgbClr val="000000"/>
                </a:solidFill>
              </a:rPr>
              <a:t> Ve( );</a:t>
            </a:r>
          </a:p>
          <a:p>
            <a:pPr marL="342900" indent="-342900">
              <a:spcBef>
                <a:spcPct val="20000"/>
              </a:spcBef>
              <a:buFont typeface="Wingdings" pitchFamily="2" charset="2"/>
              <a:buNone/>
            </a:pPr>
            <a:r>
              <a:rPr lang="en-US" sz="2000">
                <a:solidFill>
                  <a:srgbClr val="000000"/>
                </a:solidFill>
              </a:rPr>
              <a:t>	// ...</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TamGiac t; </a:t>
            </a:r>
            <a:r>
              <a:rPr lang="en-US" sz="2000" smtClean="0">
                <a:solidFill>
                  <a:srgbClr val="000000"/>
                </a:solidFill>
              </a:rPr>
              <a:t>	</a:t>
            </a:r>
            <a:r>
              <a:rPr lang="en-US" sz="2000" smtClean="0">
                <a:solidFill>
                  <a:srgbClr val="FF0303"/>
                </a:solidFill>
              </a:rPr>
              <a:t>//Error ?</a:t>
            </a:r>
            <a:endParaRPr lang="en-US" sz="2000">
              <a:solidFill>
                <a:srgbClr val="FF0303"/>
              </a:solidFill>
            </a:endParaRPr>
          </a:p>
          <a:p>
            <a:pPr marL="342900" indent="-342900">
              <a:spcBef>
                <a:spcPct val="20000"/>
              </a:spcBef>
              <a:buFont typeface="Wingdings" pitchFamily="2" charset="2"/>
              <a:buNone/>
            </a:pPr>
            <a:r>
              <a:rPr lang="en-US" sz="2000">
                <a:solidFill>
                  <a:srgbClr val="000000"/>
                </a:solidFill>
              </a:rPr>
              <a:t>Diem D</a:t>
            </a:r>
            <a:r>
              <a:rPr lang="en-US" sz="2000" smtClean="0">
                <a:solidFill>
                  <a:srgbClr val="000000"/>
                </a:solidFill>
              </a:rPr>
              <a:t>;	</a:t>
            </a:r>
            <a:r>
              <a:rPr lang="en-US" smtClean="0">
                <a:solidFill>
                  <a:srgbClr val="FF0303"/>
                </a:solidFill>
              </a:rPr>
              <a:t>//Error ?</a:t>
            </a:r>
            <a:endParaRPr lang="en-US" sz="2000">
              <a:solidFill>
                <a:srgbClr val="000000"/>
              </a:solidFill>
            </a:endParaRPr>
          </a:p>
        </p:txBody>
      </p:sp>
    </p:spTree>
    <p:extLst>
      <p:ext uri="{BB962C8B-B14F-4D97-AF65-F5344CB8AC3E}">
        <p14:creationId xmlns:p14="http://schemas.microsoft.com/office/powerpoint/2010/main" val="27960423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1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Đối tượng có thể là thành phần của đối tượng khác</a:t>
            </a:r>
            <a:r>
              <a:rPr lang="vi-VN" sz="2800" smtClean="0">
                <a:solidFill>
                  <a:schemeClr val="tx1">
                    <a:lumMod val="95000"/>
                    <a:lumOff val="5000"/>
                  </a:schemeClr>
                </a:solidFill>
                <a:latin typeface="Arial" pitchFamily="34" charset="0"/>
                <a:cs typeface="Arial" pitchFamily="34" charset="0"/>
              </a:rPr>
              <a:t>, khi một đối tượng thuộc lớp “lớn” được tạo ra, các thành phần của nó cũng được tạo ra.</a:t>
            </a:r>
            <a:endParaRPr lang="en-US" sz="2800" smtClean="0">
              <a:solidFill>
                <a:schemeClr val="tx1">
                  <a:lumMod val="95000"/>
                  <a:lumOff val="5000"/>
                </a:schemeClr>
              </a:solidFill>
              <a:latin typeface="Arial" pitchFamily="34" charset="0"/>
              <a:cs typeface="Arial" pitchFamily="34" charset="0"/>
            </a:endParaRPr>
          </a:p>
          <a:p>
            <a:pPr algn="just">
              <a:lnSpc>
                <a:spcPct val="11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Phương thức thiết lập (nếu có) sẽ được tự động gọi cho các đối tượng thành phần.</a:t>
            </a:r>
            <a:endParaRPr lang="en-US" sz="2800" smtClean="0">
              <a:solidFill>
                <a:srgbClr val="FF3300"/>
              </a:solidFill>
              <a:latin typeface="Arial" pitchFamily="34" charset="0"/>
              <a:cs typeface="Arial" pitchFamily="34" charset="0"/>
            </a:endParaRPr>
          </a:p>
          <a:p>
            <a:pPr algn="just">
              <a:lnSpc>
                <a:spcPct val="11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Khi đối tượng kết hợp bị hủy </a:t>
            </a:r>
            <a:r>
              <a:rPr lang="en-US" sz="2800" smtClean="0">
                <a:solidFill>
                  <a:srgbClr val="0066FF"/>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đối tượng thành phần của nó cũng bị hủy</a:t>
            </a:r>
            <a:r>
              <a:rPr lang="vi-VN" sz="2800">
                <a:solidFill>
                  <a:schemeClr val="tx1">
                    <a:lumMod val="95000"/>
                    <a:lumOff val="5000"/>
                  </a:schemeClr>
                </a:solidFill>
                <a:latin typeface="Arial" pitchFamily="34" charset="0"/>
                <a:cs typeface="Arial" pitchFamily="34" charset="0"/>
              </a:rPr>
              <a:t>, nghĩa là phương thức hủy bỏ sẽ được gọi cho các đối tượng thành phần, sau khi phương thức hủy bỏ của đối tượng kết hợp được gọi.</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Khai báo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4"/>
          <p:cNvSpPr>
            <a:spLocks noGrp="1" noChangeArrowheads="1"/>
          </p:cNvSpPr>
          <p:nvPr>
            <p:ph idx="1"/>
          </p:nvPr>
        </p:nvSpPr>
        <p:spPr>
          <a:xfrm>
            <a:off x="304800" y="1600200"/>
            <a:ext cx="4038600" cy="4724400"/>
          </a:xfrm>
          <a:noFill/>
          <a:ln>
            <a:solidFill>
              <a:schemeClr val="tx1"/>
            </a:solidFill>
          </a:ln>
        </p:spPr>
        <p:txBody>
          <a:bodyPr>
            <a:normAutofit/>
          </a:bodyPr>
          <a:lstStyle/>
          <a:p>
            <a:pPr>
              <a:lnSpc>
                <a:spcPct val="80000"/>
              </a:lnSpc>
              <a:buFontTx/>
              <a:buNone/>
            </a:pPr>
            <a:endParaRPr lang="zh-TW" altLang="en-US" sz="2800" b="1" smtClean="0">
              <a:latin typeface="Arial" pitchFamily="34" charset="0"/>
              <a:ea typeface="新細明體" pitchFamily="18" charset="-120"/>
              <a:cs typeface="Arial" pitchFamily="34" charset="0"/>
            </a:endParaRPr>
          </a:p>
          <a:p>
            <a:pPr>
              <a:lnSpc>
                <a:spcPct val="80000"/>
              </a:lnSpc>
              <a:buFontTx/>
              <a:buNone/>
            </a:pPr>
            <a:r>
              <a:rPr lang="zh-TW" altLang="en-US" sz="2800" b="1" smtClean="0">
                <a:latin typeface="Arial" pitchFamily="34" charset="0"/>
                <a:ea typeface="新細明體" pitchFamily="18" charset="-120"/>
                <a:cs typeface="Arial" pitchFamily="34" charset="0"/>
              </a:rPr>
              <a:t>	</a:t>
            </a:r>
            <a:r>
              <a:rPr lang="en-US" altLang="zh-TW" sz="2800" b="1" smtClean="0">
                <a:latin typeface="Arial" pitchFamily="34" charset="0"/>
                <a:ea typeface="新細明體" pitchFamily="18" charset="-120"/>
                <a:cs typeface="Arial" pitchFamily="34" charset="0"/>
              </a:rPr>
              <a:t>class </a:t>
            </a:r>
            <a:r>
              <a:rPr lang="en-US" altLang="zh-TW" sz="2800" i="1" smtClean="0">
                <a:latin typeface="Arial" pitchFamily="34" charset="0"/>
                <a:ea typeface="新細明體" pitchFamily="18" charset="-120"/>
                <a:cs typeface="Arial" pitchFamily="34" charset="0"/>
              </a:rPr>
              <a:t>class_name</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sz="2800" b="1" smtClean="0">
                <a:latin typeface="Arial" pitchFamily="34" charset="0"/>
                <a:ea typeface="新細明體" pitchFamily="18" charset="-120"/>
                <a:cs typeface="Arial" pitchFamily="34" charset="0"/>
              </a:rPr>
              <a:t>	{</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sz="2800" i="1" smtClean="0">
                <a:latin typeface="Arial" pitchFamily="34" charset="0"/>
                <a:ea typeface="新細明體" pitchFamily="18" charset="-120"/>
                <a:cs typeface="Arial" pitchFamily="34" charset="0"/>
              </a:rPr>
              <a:t>	     </a:t>
            </a:r>
            <a:r>
              <a:rPr lang="en-US" altLang="zh-TW" sz="2400" smtClean="0">
                <a:solidFill>
                  <a:srgbClr val="0000FF"/>
                </a:solidFill>
                <a:latin typeface="Arial" pitchFamily="34" charset="0"/>
                <a:ea typeface="新細明體" pitchFamily="18" charset="-120"/>
                <a:cs typeface="Arial" pitchFamily="34" charset="0"/>
              </a:rPr>
              <a:t>Access_Control_label</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i="1" smtClean="0">
                <a:latin typeface="Arial" pitchFamily="34" charset="0"/>
                <a:ea typeface="新細明體" pitchFamily="18" charset="-120"/>
                <a:cs typeface="Arial" pitchFamily="34" charset="0"/>
              </a:rPr>
              <a:t>			</a:t>
            </a:r>
            <a:r>
              <a:rPr lang="en-US" altLang="zh-TW" sz="2400" i="1" smtClean="0">
                <a:latin typeface="Arial" pitchFamily="34" charset="0"/>
                <a:ea typeface="新細明體" pitchFamily="18" charset="-120"/>
                <a:cs typeface="Arial" pitchFamily="34" charset="0"/>
              </a:rPr>
              <a:t>members;</a:t>
            </a:r>
          </a:p>
          <a:p>
            <a:pPr>
              <a:lnSpc>
                <a:spcPct val="80000"/>
              </a:lnSpc>
              <a:buFontTx/>
              <a:buNone/>
            </a:pPr>
            <a:r>
              <a:rPr lang="en-US" altLang="zh-TW" sz="2400" i="1" smtClean="0">
                <a:latin typeface="Arial" pitchFamily="34" charset="0"/>
                <a:ea typeface="新細明體" pitchFamily="18" charset="-120"/>
                <a:cs typeface="Arial" pitchFamily="34" charset="0"/>
              </a:rPr>
              <a:t>		          (data &amp; code)</a:t>
            </a:r>
            <a:r>
              <a:rPr lang="en-US" altLang="zh-TW" sz="2400" smtClean="0">
                <a:latin typeface="Arial" pitchFamily="34" charset="0"/>
                <a:ea typeface="新細明體" pitchFamily="18" charset="-120"/>
                <a:cs typeface="Arial" pitchFamily="34" charset="0"/>
              </a:rPr>
              <a:t> </a:t>
            </a:r>
          </a:p>
          <a:p>
            <a:pPr>
              <a:lnSpc>
                <a:spcPct val="80000"/>
              </a:lnSpc>
              <a:buFontTx/>
              <a:buNone/>
            </a:pPr>
            <a:r>
              <a:rPr lang="en-US" altLang="zh-TW" sz="2800" i="1" smtClean="0">
                <a:latin typeface="Arial" pitchFamily="34" charset="0"/>
                <a:ea typeface="新細明體" pitchFamily="18" charset="-120"/>
                <a:cs typeface="Arial" pitchFamily="34" charset="0"/>
              </a:rPr>
              <a:t>	    </a:t>
            </a:r>
            <a:r>
              <a:rPr lang="en-US" altLang="zh-TW" sz="2400" smtClean="0">
                <a:solidFill>
                  <a:srgbClr val="0000FF"/>
                </a:solidFill>
                <a:latin typeface="Arial" pitchFamily="34" charset="0"/>
                <a:ea typeface="新細明體" pitchFamily="18" charset="-120"/>
                <a:cs typeface="Arial" pitchFamily="34" charset="0"/>
              </a:rPr>
              <a:t>Access_Control_label</a:t>
            </a:r>
            <a:r>
              <a:rPr lang="en-US" altLang="zh-TW" sz="2800" smtClean="0">
                <a:solidFill>
                  <a:srgbClr val="0000FF"/>
                </a:solidFill>
                <a:latin typeface="Arial" pitchFamily="34" charset="0"/>
                <a:ea typeface="新細明體" pitchFamily="18" charset="-120"/>
                <a:cs typeface="Arial" pitchFamily="34" charset="0"/>
              </a:rPr>
              <a:t> :</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i="1" smtClean="0">
                <a:latin typeface="Arial" pitchFamily="34" charset="0"/>
                <a:ea typeface="新細明體" pitchFamily="18" charset="-120"/>
                <a:cs typeface="Arial" pitchFamily="34" charset="0"/>
              </a:rPr>
              <a:t>	</a:t>
            </a:r>
            <a:r>
              <a:rPr lang="en-US" altLang="zh-TW" sz="2400" i="1" smtClean="0">
                <a:latin typeface="Arial" pitchFamily="34" charset="0"/>
                <a:ea typeface="新細明體" pitchFamily="18" charset="-120"/>
                <a:cs typeface="Arial" pitchFamily="34" charset="0"/>
              </a:rPr>
              <a:t>		members;</a:t>
            </a:r>
          </a:p>
          <a:p>
            <a:pPr>
              <a:lnSpc>
                <a:spcPct val="80000"/>
              </a:lnSpc>
              <a:buFontTx/>
              <a:buNone/>
            </a:pPr>
            <a:r>
              <a:rPr lang="en-US" altLang="zh-TW" sz="2400" i="1" smtClean="0">
                <a:latin typeface="Arial" pitchFamily="34" charset="0"/>
                <a:ea typeface="新細明體" pitchFamily="18" charset="-120"/>
                <a:cs typeface="Arial" pitchFamily="34" charset="0"/>
              </a:rPr>
              <a:t>		          (data &amp; code)</a:t>
            </a:r>
            <a:r>
              <a:rPr lang="en-US" altLang="zh-TW" sz="2400" smtClean="0">
                <a:latin typeface="Arial" pitchFamily="34" charset="0"/>
                <a:ea typeface="新細明體" pitchFamily="18" charset="-120"/>
                <a:cs typeface="Arial" pitchFamily="34" charset="0"/>
              </a:rPr>
              <a:t> </a:t>
            </a:r>
          </a:p>
          <a:p>
            <a:pPr>
              <a:lnSpc>
                <a:spcPct val="80000"/>
              </a:lnSpc>
              <a:buFontTx/>
              <a:buNone/>
            </a:pPr>
            <a:r>
              <a:rPr lang="en-US" altLang="zh-TW" sz="2800" b="1" smtClean="0">
                <a:latin typeface="Arial" pitchFamily="34" charset="0"/>
                <a:ea typeface="新細明體" pitchFamily="18" charset="-120"/>
                <a:cs typeface="Arial" pitchFamily="34" charset="0"/>
              </a:rPr>
              <a:t>};</a:t>
            </a:r>
            <a:r>
              <a:rPr lang="en-US" altLang="zh-TW" sz="2800" smtClean="0">
                <a:latin typeface="Arial" pitchFamily="34" charset="0"/>
                <a:ea typeface="新細明體" pitchFamily="18" charset="-120"/>
                <a:cs typeface="Arial" pitchFamily="34" charset="0"/>
              </a:rPr>
              <a:t> </a:t>
            </a:r>
          </a:p>
        </p:txBody>
      </p:sp>
      <p:sp>
        <p:nvSpPr>
          <p:cNvPr id="9" name="Rectangle 5"/>
          <p:cNvSpPr>
            <a:spLocks noChangeArrowheads="1"/>
          </p:cNvSpPr>
          <p:nvPr/>
        </p:nvSpPr>
        <p:spPr bwMode="auto">
          <a:xfrm>
            <a:off x="4953000" y="1524000"/>
            <a:ext cx="3962400" cy="4800600"/>
          </a:xfrm>
          <a:prstGeom prst="rect">
            <a:avLst/>
          </a:prstGeom>
          <a:noFill/>
          <a:ln w="9525">
            <a:solidFill>
              <a:schemeClr val="tx1"/>
            </a:solidFill>
            <a:miter lim="800000"/>
            <a:headEnd/>
            <a:tailEnd/>
          </a:ln>
        </p:spPr>
        <p:txBody>
          <a:bodyPr/>
          <a:lstStyle/>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class Rectangle</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private</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width;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length;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public</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void set(int w, int l);</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area();</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p:txBody>
      </p:sp>
      <p:sp>
        <p:nvSpPr>
          <p:cNvPr id="10" name="Line 7"/>
          <p:cNvSpPr>
            <a:spLocks noChangeShapeType="1"/>
          </p:cNvSpPr>
          <p:nvPr/>
        </p:nvSpPr>
        <p:spPr bwMode="auto">
          <a:xfrm flipV="1">
            <a:off x="3429000" y="1905000"/>
            <a:ext cx="2743200" cy="381000"/>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1" name="Line 10"/>
          <p:cNvSpPr>
            <a:spLocks noChangeShapeType="1"/>
          </p:cNvSpPr>
          <p:nvPr/>
        </p:nvSpPr>
        <p:spPr bwMode="auto">
          <a:xfrm flipV="1">
            <a:off x="4191000" y="2743200"/>
            <a:ext cx="1295400" cy="3810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2" name="Line 11"/>
          <p:cNvSpPr>
            <a:spLocks noChangeShapeType="1"/>
          </p:cNvSpPr>
          <p:nvPr/>
        </p:nvSpPr>
        <p:spPr bwMode="auto">
          <a:xfrm>
            <a:off x="4191000" y="3124200"/>
            <a:ext cx="1143000" cy="6858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3" name="Line 13"/>
          <p:cNvSpPr>
            <a:spLocks noChangeShapeType="1"/>
          </p:cNvSpPr>
          <p:nvPr/>
        </p:nvSpPr>
        <p:spPr bwMode="auto">
          <a:xfrm flipV="1">
            <a:off x="3429000" y="4419600"/>
            <a:ext cx="2057400" cy="3048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4" name="Line 14"/>
          <p:cNvSpPr>
            <a:spLocks noChangeShapeType="1"/>
          </p:cNvSpPr>
          <p:nvPr/>
        </p:nvSpPr>
        <p:spPr bwMode="auto">
          <a:xfrm flipV="1">
            <a:off x="3429000" y="3429000"/>
            <a:ext cx="2133600" cy="12954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5" name="Group 15"/>
          <p:cNvGrpSpPr>
            <a:grpSpLocks/>
          </p:cNvGrpSpPr>
          <p:nvPr/>
        </p:nvGrpSpPr>
        <p:grpSpPr bwMode="auto">
          <a:xfrm>
            <a:off x="457200" y="1524000"/>
            <a:ext cx="2057400" cy="533400"/>
            <a:chOff x="192" y="1056"/>
            <a:chExt cx="1296" cy="336"/>
          </a:xfrm>
        </p:grpSpPr>
        <p:sp>
          <p:nvSpPr>
            <p:cNvPr id="16" name="Text Box 16"/>
            <p:cNvSpPr txBox="1">
              <a:spLocks noChangeArrowheads="1"/>
            </p:cNvSpPr>
            <p:nvPr/>
          </p:nvSpPr>
          <p:spPr bwMode="auto">
            <a:xfrm>
              <a:off x="192" y="1056"/>
              <a:ext cx="613" cy="231"/>
            </a:xfrm>
            <a:prstGeom prst="rect">
              <a:avLst/>
            </a:prstGeom>
            <a:noFill/>
            <a:ln w="9525">
              <a:noFill/>
              <a:miter lim="800000"/>
              <a:headEnd/>
              <a:tailEnd/>
            </a:ln>
          </p:spPr>
          <p:txBody>
            <a:bodyPr wrap="none">
              <a:spAutoFit/>
            </a:bodyPr>
            <a:lstStyle/>
            <a:p>
              <a:pPr algn="l" eaLnBrk="1" hangingPunct="1"/>
              <a:r>
                <a:rPr lang="en-US" altLang="zh-TW" sz="1800">
                  <a:solidFill>
                    <a:schemeClr val="tx1"/>
                  </a:solidFill>
                  <a:latin typeface="Arial" pitchFamily="34" charset="0"/>
                  <a:ea typeface="新細明體" pitchFamily="18" charset="-120"/>
                  <a:cs typeface="Arial" pitchFamily="34" charset="0"/>
                </a:rPr>
                <a:t>Header</a:t>
              </a:r>
            </a:p>
          </p:txBody>
        </p:sp>
        <p:sp>
          <p:nvSpPr>
            <p:cNvPr id="17" name="Line 17"/>
            <p:cNvSpPr>
              <a:spLocks noChangeShapeType="1"/>
            </p:cNvSpPr>
            <p:nvPr/>
          </p:nvSpPr>
          <p:spPr bwMode="auto">
            <a:xfrm>
              <a:off x="624" y="1248"/>
              <a:ext cx="48"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8" name="Line 18"/>
            <p:cNvSpPr>
              <a:spLocks noChangeShapeType="1"/>
            </p:cNvSpPr>
            <p:nvPr/>
          </p:nvSpPr>
          <p:spPr bwMode="auto">
            <a:xfrm>
              <a:off x="624" y="1248"/>
              <a:ext cx="864"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đối tượng thành phần phải cung cấp tham số khi thiết lập thì đối tượng kết hợp (đối tượng lớn) </a:t>
            </a:r>
            <a:r>
              <a:rPr lang="vi-VN" sz="2800" smtClean="0">
                <a:solidFill>
                  <a:srgbClr val="0000FF"/>
                </a:solidFill>
                <a:latin typeface="Arial" pitchFamily="34" charset="0"/>
                <a:cs typeface="Arial" pitchFamily="34" charset="0"/>
              </a:rPr>
              <a:t>phải có phương thức thiết lập </a:t>
            </a:r>
            <a:r>
              <a:rPr lang="vi-VN" sz="2800" smtClean="0">
                <a:solidFill>
                  <a:schemeClr val="tx1">
                    <a:lumMod val="95000"/>
                    <a:lumOff val="5000"/>
                  </a:schemeClr>
                </a:solidFill>
                <a:latin typeface="Arial" pitchFamily="34" charset="0"/>
                <a:cs typeface="Arial" pitchFamily="34" charset="0"/>
              </a:rPr>
              <a:t>để cung cấp tham số thiết lập cho các đối tượng thành phần.</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FF33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Cú pháp để khởi động đối tượng thành phần là dùng dấu hai chấm (:) </a:t>
            </a:r>
            <a:r>
              <a:rPr lang="vi-VN" sz="2800" smtClean="0">
                <a:solidFill>
                  <a:schemeClr val="tx1">
                    <a:lumMod val="95000"/>
                    <a:lumOff val="5000"/>
                  </a:schemeClr>
                </a:solidFill>
                <a:latin typeface="Arial" pitchFamily="34" charset="0"/>
                <a:cs typeface="Arial" pitchFamily="34" charset="0"/>
              </a:rPr>
              <a:t>theo sau bởi tên thành phần và tham số khởi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
        <p:nvSpPr>
          <p:cNvPr id="8" name="Rectangle 2"/>
          <p:cNvSpPr>
            <a:spLocks noChangeArrowheads="1"/>
          </p:cNvSpPr>
          <p:nvPr/>
        </p:nvSpPr>
        <p:spPr bwMode="auto">
          <a:xfrm>
            <a:off x="381000" y="1371600"/>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303"/>
                </a:solidFill>
              </a:rPr>
              <a:t>Diem A</a:t>
            </a:r>
            <a:r>
              <a:rPr lang="en-US" sz="2400" b="0" smtClean="0">
                <a:solidFill>
                  <a:srgbClr val="FF0303"/>
                </a:solidFill>
              </a:rPr>
              <a:t>, B, C</a:t>
            </a:r>
            <a:r>
              <a:rPr lang="en-US" sz="2400" b="0">
                <a:solidFill>
                  <a:srgbClr val="FF0303"/>
                </a:solidFill>
              </a:rPr>
              <a:t>;</a:t>
            </a:r>
          </a:p>
          <a:p>
            <a:pPr marL="342900" indent="-342900">
              <a:lnSpc>
                <a:spcPct val="12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TamGiac(</a:t>
            </a:r>
            <a:r>
              <a:rPr lang="en-US" sz="2400" b="0">
                <a:solidFill>
                  <a:srgbClr val="0000FF"/>
                </a:solidFill>
              </a:rPr>
              <a:t>double</a:t>
            </a:r>
            <a:r>
              <a:rPr lang="en-US" sz="2400" b="0">
                <a:solidFill>
                  <a:srgbClr val="000000"/>
                </a:solidFill>
              </a:rPr>
              <a:t> xA, </a:t>
            </a:r>
            <a:r>
              <a:rPr lang="en-US" sz="2400" b="0">
                <a:solidFill>
                  <a:srgbClr val="0000FF"/>
                </a:solidFill>
              </a:rPr>
              <a:t>double</a:t>
            </a:r>
            <a:r>
              <a:rPr lang="en-US" sz="2400" b="0">
                <a:solidFill>
                  <a:srgbClr val="000000"/>
                </a:solidFill>
              </a:rPr>
              <a:t> yA, </a:t>
            </a:r>
            <a:r>
              <a:rPr lang="en-US" sz="2400" b="0">
                <a:solidFill>
                  <a:srgbClr val="0000FF"/>
                </a:solidFill>
              </a:rPr>
              <a:t>double</a:t>
            </a:r>
            <a:r>
              <a:rPr lang="en-US" sz="2400" b="0">
                <a:solidFill>
                  <a:srgbClr val="000000"/>
                </a:solidFill>
              </a:rPr>
              <a:t> xB, </a:t>
            </a:r>
            <a:r>
              <a:rPr lang="en-US" sz="2400" b="0">
                <a:solidFill>
                  <a:srgbClr val="0000FF"/>
                </a:solidFill>
              </a:rPr>
              <a:t>double</a:t>
            </a:r>
            <a:r>
              <a:rPr lang="en-US" sz="2400" b="0">
                <a:solidFill>
                  <a:srgbClr val="000000"/>
                </a:solidFill>
              </a:rPr>
              <a:t> yB, </a:t>
            </a:r>
            <a:r>
              <a:rPr lang="en-US" sz="2400" b="0">
                <a:solidFill>
                  <a:srgbClr val="0000FF"/>
                </a:solidFill>
              </a:rPr>
              <a:t>double</a:t>
            </a:r>
            <a:r>
              <a:rPr lang="en-US" sz="2400" b="0">
                <a:solidFill>
                  <a:srgbClr val="000000"/>
                </a:solidFill>
              </a:rPr>
              <a:t> xC, </a:t>
            </a:r>
            <a:r>
              <a:rPr lang="en-US" sz="2400" b="0">
                <a:solidFill>
                  <a:srgbClr val="0000FF"/>
                </a:solidFill>
              </a:rPr>
              <a:t>double</a:t>
            </a:r>
            <a:r>
              <a:rPr lang="en-US" sz="2400" b="0">
                <a:solidFill>
                  <a:srgbClr val="000000"/>
                </a:solidFill>
              </a:rPr>
              <a:t> yC</a:t>
            </a:r>
            <a:r>
              <a:rPr lang="en-US" sz="2400" b="0" smtClean="0">
                <a:solidFill>
                  <a:srgbClr val="000000"/>
                </a:solidFill>
              </a:rPr>
              <a:t>)</a:t>
            </a:r>
            <a:r>
              <a:rPr lang="en-US" sz="2400" b="0" smtClean="0">
                <a:solidFill>
                  <a:srgbClr val="FF3300"/>
                </a:solidFill>
              </a:rPr>
              <a:t> : </a:t>
            </a:r>
            <a:r>
              <a:rPr lang="en-US" sz="2400" b="0">
                <a:solidFill>
                  <a:srgbClr val="FF3300"/>
                </a:solidFill>
              </a:rPr>
              <a:t>A(xA,yA), B(xB,yB),</a:t>
            </a:r>
            <a:r>
              <a:rPr lang="en-US" sz="2400" b="0" smtClean="0">
                <a:solidFill>
                  <a:srgbClr val="FF3300"/>
                </a:solidFill>
              </a:rPr>
              <a:t>C(xC,yC)</a:t>
            </a: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p>
          <a:p>
            <a:pPr marL="342900" indent="-342900">
              <a:lnSpc>
                <a:spcPct val="120000"/>
              </a:lnSpc>
              <a:spcBef>
                <a:spcPct val="20000"/>
              </a:spcBef>
              <a:buFont typeface="Wingdings" pitchFamily="2" charset="2"/>
              <a:buNone/>
            </a:pPr>
            <a:r>
              <a:rPr lang="en-US" sz="2400" b="0">
                <a:solidFill>
                  <a:srgbClr val="000000"/>
                </a:solidFill>
              </a:rPr>
              <a:t>	// ...</a:t>
            </a:r>
          </a:p>
          <a:p>
            <a:pPr marL="342900" indent="-342900">
              <a:lnSpc>
                <a:spcPct val="120000"/>
              </a:lnSpc>
              <a:spcBef>
                <a:spcPct val="20000"/>
              </a:spcBef>
              <a:buFont typeface="Wingdings" pitchFamily="2" charset="2"/>
              <a:buNone/>
            </a:pP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FF0303"/>
                </a:solidFill>
              </a:rPr>
              <a:t>TamGiac t(100,100,200,400,300,300);</a:t>
            </a:r>
          </a:p>
        </p:txBody>
      </p:sp>
      <p:sp>
        <p:nvSpPr>
          <p:cNvPr id="3" name="Rectangle 2"/>
          <p:cNvSpPr/>
          <p:nvPr/>
        </p:nvSpPr>
        <p:spPr>
          <a:xfrm>
            <a:off x="3930868" y="3444766"/>
            <a:ext cx="4298732" cy="38100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733800" y="3368568"/>
            <a:ext cx="381000" cy="461665"/>
          </a:xfrm>
          <a:prstGeom prst="rect">
            <a:avLst/>
          </a:prstGeom>
          <a:noFill/>
        </p:spPr>
        <p:txBody>
          <a:bodyPr wrap="square" rtlCol="0">
            <a:spAutoFit/>
          </a:bodyPr>
          <a:lstStyle/>
          <a:p>
            <a:r>
              <a:rPr lang="en-US" sz="2400" b="0" smtClean="0"/>
              <a:t>{</a:t>
            </a:r>
            <a:endParaRPr lang="en-US" sz="2400"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
        <p:nvSpPr>
          <p:cNvPr id="8" name="Rectangle 2"/>
          <p:cNvSpPr>
            <a:spLocks noChangeArrowheads="1"/>
          </p:cNvSpPr>
          <p:nvPr/>
        </p:nvSpPr>
        <p:spPr bwMode="auto">
          <a:xfrm>
            <a:off x="381000" y="13716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Diem A,B,C;</a:t>
            </a:r>
          </a:p>
          <a:p>
            <a:pPr marL="342900" indent="-342900">
              <a:spcBef>
                <a:spcPct val="20000"/>
              </a:spcBef>
              <a:buFont typeface="Wingdings" pitchFamily="2" charset="2"/>
              <a:buNone/>
            </a:pPr>
            <a:r>
              <a:rPr lang="en-US" sz="2400" b="0">
                <a:solidFill>
                  <a:srgbClr val="FF0303"/>
                </a:solidFill>
              </a:rPr>
              <a:t>	</a:t>
            </a:r>
            <a:r>
              <a:rPr lang="en-US" sz="2400" b="0">
                <a:solidFill>
                  <a:srgbClr val="0000FF"/>
                </a:solidFill>
              </a:rPr>
              <a:t>int</a:t>
            </a:r>
            <a:r>
              <a:rPr lang="en-US" sz="2400" b="0">
                <a:solidFill>
                  <a:srgbClr val="FF0303"/>
                </a:solidFill>
              </a:rPr>
              <a:t> </a:t>
            </a:r>
            <a:r>
              <a:rPr lang="en-US" sz="2400" b="0">
                <a:solidFill>
                  <a:srgbClr val="000000"/>
                </a:solidFill>
              </a:rPr>
              <a:t>loai;</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TamGiac(</a:t>
            </a:r>
            <a:r>
              <a:rPr lang="en-US" sz="2400" b="0">
                <a:solidFill>
                  <a:srgbClr val="0000FF"/>
                </a:solidFill>
              </a:rPr>
              <a:t>double</a:t>
            </a:r>
            <a:r>
              <a:rPr lang="en-US" sz="2400" b="0">
                <a:solidFill>
                  <a:srgbClr val="000000"/>
                </a:solidFill>
              </a:rPr>
              <a:t> xA, </a:t>
            </a:r>
            <a:r>
              <a:rPr lang="en-US" sz="2400" b="0">
                <a:solidFill>
                  <a:srgbClr val="0000FF"/>
                </a:solidFill>
              </a:rPr>
              <a:t>double</a:t>
            </a:r>
            <a:r>
              <a:rPr lang="en-US" sz="2400" b="0">
                <a:solidFill>
                  <a:srgbClr val="000000"/>
                </a:solidFill>
              </a:rPr>
              <a:t> yA, </a:t>
            </a:r>
            <a:r>
              <a:rPr lang="en-US" sz="2400" b="0">
                <a:solidFill>
                  <a:srgbClr val="0000FF"/>
                </a:solidFill>
              </a:rPr>
              <a:t>double</a:t>
            </a:r>
            <a:r>
              <a:rPr lang="en-US" sz="2400" b="0">
                <a:solidFill>
                  <a:srgbClr val="000000"/>
                </a:solidFill>
              </a:rPr>
              <a:t> xB, </a:t>
            </a:r>
            <a:r>
              <a:rPr lang="en-US" sz="2400" b="0">
                <a:solidFill>
                  <a:srgbClr val="0000FF"/>
                </a:solidFill>
              </a:rPr>
              <a:t>double</a:t>
            </a:r>
            <a:r>
              <a:rPr lang="en-US" sz="2400" b="0">
                <a:solidFill>
                  <a:srgbClr val="000000"/>
                </a:solidFill>
              </a:rPr>
              <a:t> yB, </a:t>
            </a:r>
            <a:r>
              <a:rPr lang="en-US" sz="2400" b="0">
                <a:solidFill>
                  <a:srgbClr val="0000FF"/>
                </a:solidFill>
              </a:rPr>
              <a:t>double</a:t>
            </a:r>
            <a:r>
              <a:rPr lang="en-US" sz="2400" b="0">
                <a:solidFill>
                  <a:srgbClr val="000000"/>
                </a:solidFill>
              </a:rPr>
              <a:t> xC, </a:t>
            </a:r>
            <a:r>
              <a:rPr lang="en-US" sz="2400" b="0">
                <a:solidFill>
                  <a:srgbClr val="0000FF"/>
                </a:solidFill>
              </a:rPr>
              <a:t>double</a:t>
            </a:r>
            <a:r>
              <a:rPr lang="en-US" sz="2400" b="0">
                <a:solidFill>
                  <a:srgbClr val="000000"/>
                </a:solidFill>
              </a:rPr>
              <a:t> yC, </a:t>
            </a:r>
            <a:r>
              <a:rPr lang="en-US" sz="2400" b="0">
                <a:solidFill>
                  <a:srgbClr val="0000FF"/>
                </a:solidFill>
              </a:rPr>
              <a:t>int</a:t>
            </a:r>
            <a:r>
              <a:rPr lang="en-US" sz="2400" b="0">
                <a:solidFill>
                  <a:srgbClr val="000000"/>
                </a:solidFill>
              </a:rPr>
              <a:t> </a:t>
            </a:r>
            <a:r>
              <a:rPr lang="en-US" sz="2400" b="0" smtClean="0">
                <a:solidFill>
                  <a:srgbClr val="000000"/>
                </a:solidFill>
              </a:rPr>
              <a:t>l): </a:t>
            </a:r>
            <a:r>
              <a:rPr lang="en-US" sz="2400" b="0">
                <a:solidFill>
                  <a:srgbClr val="000000"/>
                </a:solidFill>
              </a:rPr>
              <a:t>A(xA,yA), B(xB,yB</a:t>
            </a:r>
            <a:r>
              <a:rPr lang="en-US" sz="2400" b="0" smtClean="0">
                <a:solidFill>
                  <a:srgbClr val="000000"/>
                </a:solidFill>
              </a:rPr>
              <a:t>), C(xC,yC), </a:t>
            </a:r>
            <a:r>
              <a:rPr lang="en-US" sz="2400" b="0">
                <a:solidFill>
                  <a:srgbClr val="FF0303"/>
                </a:solidFill>
              </a:rPr>
              <a:t>loai(l</a:t>
            </a:r>
            <a:r>
              <a:rPr lang="en-US" sz="2400" b="0" smtClean="0">
                <a:solidFill>
                  <a:srgbClr val="FF0303"/>
                </a:solidFill>
              </a:rPr>
              <a:t>) </a:t>
            </a:r>
            <a:r>
              <a:rPr lang="en-US" sz="2400" b="0" smtClean="0">
                <a:solidFill>
                  <a:srgbClr val="000000"/>
                </a:solidFill>
              </a:rPr>
              <a:t>{</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p>
          <a:p>
            <a:pPr marL="342900" indent="-342900">
              <a:spcBef>
                <a:spcPct val="20000"/>
              </a:spcBef>
              <a:buFont typeface="Wingdings" pitchFamily="2" charset="2"/>
              <a:buNone/>
            </a:pPr>
            <a:r>
              <a:rPr lang="en-US" sz="2400" b="0">
                <a:solidFill>
                  <a:srgbClr val="000000"/>
                </a:solidFill>
              </a:rPr>
              <a:t>	//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FF0303"/>
                </a:solidFill>
              </a:rPr>
              <a:t>TamGiac </a:t>
            </a:r>
            <a:r>
              <a:rPr lang="en-US" sz="2400" b="0" smtClean="0">
                <a:solidFill>
                  <a:srgbClr val="FF0303"/>
                </a:solidFill>
              </a:rPr>
              <a:t>t (</a:t>
            </a:r>
            <a:r>
              <a:rPr lang="en-US" sz="2400" b="0">
                <a:solidFill>
                  <a:srgbClr val="FF0303"/>
                </a:solidFill>
              </a:rPr>
              <a:t>100, 100, 200, 400, 300, 300, 1);</a:t>
            </a:r>
          </a:p>
        </p:txBody>
      </p:sp>
      <p:sp>
        <p:nvSpPr>
          <p:cNvPr id="10" name="Rectangular Callout 9"/>
          <p:cNvSpPr/>
          <p:nvPr/>
        </p:nvSpPr>
        <p:spPr>
          <a:xfrm>
            <a:off x="4800600" y="4343400"/>
            <a:ext cx="3657600" cy="1600200"/>
          </a:xfrm>
          <a:prstGeom prst="wedgeRectCallout">
            <a:avLst>
              <a:gd name="adj1" fmla="val -63444"/>
              <a:gd name="adj2" fmla="val -76417"/>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b="0">
                <a:solidFill>
                  <a:schemeClr val="tx1">
                    <a:lumMod val="95000"/>
                    <a:lumOff val="5000"/>
                  </a:schemeClr>
                </a:solidFill>
              </a:rPr>
              <a:t>Cú pháp dấu hai chấm cũng được dùng cho đối tượng thành phần thuộc kiểu cơ sở</a:t>
            </a:r>
            <a:endParaRPr lang="en-US" sz="2400" b="0">
              <a:solidFill>
                <a:schemeClr val="tx1">
                  <a:lumMod val="95000"/>
                  <a:lumOff val="5000"/>
                </a:schemeClr>
              </a:solidFill>
            </a:endParaRPr>
          </a:p>
        </p:txBody>
      </p:sp>
      <p:sp>
        <p:nvSpPr>
          <p:cNvPr id="3" name="Oval Callout 2"/>
          <p:cNvSpPr/>
          <p:nvPr/>
        </p:nvSpPr>
        <p:spPr>
          <a:xfrm>
            <a:off x="3429000" y="4876800"/>
            <a:ext cx="1143000" cy="609600"/>
          </a:xfrm>
          <a:prstGeom prst="wedgeEllipseCallout">
            <a:avLst>
              <a:gd name="adj1" fmla="val -114626"/>
              <a:gd name="adj2" fmla="val -14784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rgbClr val="FF0000"/>
                </a:solidFill>
              </a:rPr>
              <a:t>?</a:t>
            </a:r>
            <a:endParaRPr lang="en-US">
              <a:solidFill>
                <a:srgbClr val="FF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73</a:t>
            </a:fld>
            <a:endParaRPr lang="en-US"/>
          </a:p>
        </p:txBody>
      </p:sp>
      <p:sp>
        <p:nvSpPr>
          <p:cNvPr id="8" name="Rectangle 2"/>
          <p:cNvSpPr>
            <a:spLocks noChangeArrowheads="1"/>
          </p:cNvSpPr>
          <p:nvPr/>
        </p:nvSpPr>
        <p:spPr bwMode="auto">
          <a:xfrm>
            <a:off x="381000" y="1371600"/>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Diem{</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x,y;</a:t>
            </a:r>
          </a:p>
          <a:p>
            <a:pPr marL="342900" indent="-342900">
              <a:lnSpc>
                <a:spcPct val="12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Diem(</a:t>
            </a:r>
            <a:r>
              <a:rPr lang="en-US" sz="2400" b="0">
                <a:solidFill>
                  <a:srgbClr val="0000FF"/>
                </a:solidFill>
              </a:rPr>
              <a:t>double</a:t>
            </a:r>
            <a:r>
              <a:rPr lang="en-US" sz="2400" b="0">
                <a:solidFill>
                  <a:srgbClr val="000000"/>
                </a:solidFill>
              </a:rPr>
              <a:t> xx = 0, </a:t>
            </a:r>
            <a:r>
              <a:rPr lang="en-US" sz="2400" b="0">
                <a:solidFill>
                  <a:srgbClr val="0000FF"/>
                </a:solidFill>
              </a:rPr>
              <a:t>double</a:t>
            </a:r>
            <a:r>
              <a:rPr lang="en-US" sz="2400" b="0">
                <a:solidFill>
                  <a:srgbClr val="000000"/>
                </a:solidFill>
              </a:rPr>
              <a:t> yy = 0) </a:t>
            </a:r>
            <a:r>
              <a:rPr lang="en-US" sz="2400" b="0">
                <a:solidFill>
                  <a:srgbClr val="FF3300"/>
                </a:solidFill>
              </a:rPr>
              <a:t>: x(xx), y(yy)</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Set(</a:t>
            </a:r>
            <a:r>
              <a:rPr lang="en-US" sz="2400" b="0">
                <a:solidFill>
                  <a:srgbClr val="0000FF"/>
                </a:solidFill>
              </a:rPr>
              <a:t>double</a:t>
            </a:r>
            <a:r>
              <a:rPr lang="en-US" sz="2400" b="0">
                <a:solidFill>
                  <a:srgbClr val="000000"/>
                </a:solidFill>
              </a:rPr>
              <a:t> xx, </a:t>
            </a:r>
            <a:r>
              <a:rPr lang="en-US" sz="2400" b="0">
                <a:solidFill>
                  <a:srgbClr val="0000FF"/>
                </a:solidFill>
              </a:rPr>
              <a:t>double</a:t>
            </a:r>
            <a:r>
              <a:rPr lang="en-US" sz="2400" b="0">
                <a:solidFill>
                  <a:srgbClr val="000000"/>
                </a:solidFill>
              </a:rPr>
              <a:t> yy){</a:t>
            </a:r>
          </a:p>
          <a:p>
            <a:pPr marL="342900" indent="-342900">
              <a:lnSpc>
                <a:spcPct val="120000"/>
              </a:lnSpc>
              <a:spcBef>
                <a:spcPct val="20000"/>
              </a:spcBef>
              <a:buFont typeface="Wingdings" pitchFamily="2" charset="2"/>
              <a:buNone/>
            </a:pPr>
            <a:r>
              <a:rPr lang="en-US" sz="2400" b="0">
                <a:solidFill>
                  <a:srgbClr val="000000"/>
                </a:solidFill>
              </a:rPr>
              <a:t>		x = xx;</a:t>
            </a:r>
          </a:p>
          <a:p>
            <a:pPr marL="342900" indent="-342900">
              <a:lnSpc>
                <a:spcPct val="120000"/>
              </a:lnSpc>
              <a:spcBef>
                <a:spcPct val="20000"/>
              </a:spcBef>
              <a:buFont typeface="Wingdings" pitchFamily="2" charset="2"/>
              <a:buNone/>
            </a:pPr>
            <a:r>
              <a:rPr lang="en-US" sz="2400" b="0">
                <a:solidFill>
                  <a:srgbClr val="000000"/>
                </a:solidFill>
              </a:rPr>
              <a:t>		y = yy;</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a:t>
            </a:r>
          </a:p>
        </p:txBody>
      </p:sp>
      <p:sp>
        <p:nvSpPr>
          <p:cNvPr id="9" name="AutoShape 6"/>
          <p:cNvSpPr>
            <a:spLocks noChangeArrowheads="1"/>
          </p:cNvSpPr>
          <p:nvPr/>
        </p:nvSpPr>
        <p:spPr bwMode="auto">
          <a:xfrm>
            <a:off x="6019800" y="4343400"/>
            <a:ext cx="2362200" cy="1828800"/>
          </a:xfrm>
          <a:prstGeom prst="irregularSeal1">
            <a:avLst/>
          </a:prstGeom>
          <a:solidFill>
            <a:schemeClr val="accent1"/>
          </a:solidFill>
          <a:ln w="9525">
            <a:solidFill>
              <a:schemeClr val="tx1"/>
            </a:solidFill>
            <a:miter lim="800000"/>
            <a:headEnd/>
            <a:tailEnd/>
          </a:ln>
        </p:spPr>
        <p:txBody>
          <a:bodyPr wrap="none" anchor="ctr"/>
          <a:lstStyle/>
          <a:p>
            <a:pPr algn="ctr"/>
            <a:r>
              <a:rPr lang="en-US" sz="6000" b="1" smtClean="0">
                <a:solidFill>
                  <a:srgbClr val="FF0303"/>
                </a:solidFill>
              </a:rPr>
              <a:t>?</a:t>
            </a:r>
            <a:endParaRPr lang="en-US" sz="6000" b="1">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Khi một mảng được tạo ra</a:t>
            </a:r>
            <a:r>
              <a:rPr lang="en-US" sz="2800" smtClean="0">
                <a:latin typeface="Arial" pitchFamily="34" charset="0"/>
                <a:cs typeface="Arial" pitchFamily="34" charset="0"/>
              </a:rPr>
              <a:t> </a:t>
            </a:r>
            <a:r>
              <a:rPr lang="en-US" sz="2800" smtClean="0">
                <a:latin typeface="Arial" pitchFamily="34" charset="0"/>
                <a:cs typeface="Arial" pitchFamily="34" charset="0"/>
                <a:sym typeface="Wingdings" pitchFamily="2" charset="2"/>
              </a:rPr>
              <a:t>các phần tử của nó cũng được tạo ra </a:t>
            </a:r>
            <a:r>
              <a:rPr lang="en-US" sz="2800" smtClean="0">
                <a:solidFill>
                  <a:srgbClr val="0000FF"/>
                </a:solidFill>
                <a:latin typeface="Arial" pitchFamily="34" charset="0"/>
                <a:cs typeface="Arial" pitchFamily="34" charset="0"/>
                <a:sym typeface="Wingdings" pitchFamily="2" charset="2"/>
              </a:rPr>
              <a:t>phương thức thiết lập sẽ được gọi cho từng phần tử</a:t>
            </a:r>
            <a:r>
              <a:rPr lang="en-US" sz="2800" smtClean="0">
                <a:latin typeface="Arial" pitchFamily="34" charset="0"/>
                <a:cs typeface="Arial" pitchFamily="34" charset="0"/>
                <a:sym typeface="Wingdings" pitchFamily="2" charset="2"/>
              </a:rPr>
              <a:t>.</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sym typeface="Wingdings" pitchFamily="2" charset="2"/>
              </a:rPr>
              <a:t>Vì không thể cung cấp tham số khởi động cho tất cả các phần tử của mảng khi khai báo mảng, mỗi đối tượng trong mảng phải có </a:t>
            </a:r>
            <a:r>
              <a:rPr lang="en-US" sz="2800" smtClean="0">
                <a:solidFill>
                  <a:srgbClr val="FF3300"/>
                </a:solidFill>
                <a:latin typeface="Arial" pitchFamily="34" charset="0"/>
                <a:cs typeface="Arial" pitchFamily="34" charset="0"/>
                <a:sym typeface="Wingdings" pitchFamily="2" charset="2"/>
              </a:rPr>
              <a:t>khả năng tự khởi động</a:t>
            </a:r>
            <a:r>
              <a:rPr lang="en-US" sz="2800" smtClean="0">
                <a:latin typeface="Arial" pitchFamily="34" charset="0"/>
                <a:cs typeface="Arial" pitchFamily="34" charset="0"/>
                <a:sym typeface="Wingdings" pitchFamily="2" charset="2"/>
              </a:rPr>
              <a:t>, nghĩa là có thể thiết lập không cần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Đối tượng có khả năng tự khởi động trong </a:t>
            </a:r>
            <a:r>
              <a:rPr lang="en-US" smtClean="0">
                <a:solidFill>
                  <a:srgbClr val="FF3300"/>
                </a:solidFill>
                <a:latin typeface="Arial" pitchFamily="34" charset="0"/>
                <a:cs typeface="Arial" pitchFamily="34" charset="0"/>
              </a:rPr>
              <a:t>những </a:t>
            </a:r>
            <a:r>
              <a:rPr lang="vi-VN" smtClean="0">
                <a:solidFill>
                  <a:srgbClr val="FF3300"/>
                </a:solidFill>
                <a:latin typeface="Arial" pitchFamily="34" charset="0"/>
                <a:cs typeface="Arial" pitchFamily="34" charset="0"/>
              </a:rPr>
              <a:t>trường hợp </a:t>
            </a:r>
            <a:r>
              <a:rPr lang="en-US" smtClean="0">
                <a:solidFill>
                  <a:srgbClr val="FF3300"/>
                </a:solidFill>
                <a:latin typeface="Arial" pitchFamily="34" charset="0"/>
                <a:cs typeface="Arial" pitchFamily="34" charset="0"/>
              </a:rPr>
              <a:t>nào?</a:t>
            </a:r>
            <a:endParaRPr lang="vi-VN" smtClean="0">
              <a:solidFill>
                <a:srgbClr val="FF3300"/>
              </a:solidFill>
              <a:latin typeface="Arial" pitchFamily="34" charset="0"/>
              <a:cs typeface="Arial" pitchFamily="34" charset="0"/>
            </a:endParaRPr>
          </a:p>
          <a:p>
            <a:pPr marL="971550" lvl="1" indent="-514350" algn="just">
              <a:lnSpc>
                <a:spcPct val="130000"/>
              </a:lnSpc>
              <a:spcBef>
                <a:spcPts val="300"/>
              </a:spcBef>
              <a:spcAft>
                <a:spcPts val="300"/>
              </a:spcAft>
              <a:buFont typeface="+mj-lt"/>
              <a:buAutoNum type="arabicPeriod"/>
            </a:pPr>
            <a:r>
              <a:rPr lang="vi-VN" sz="3200" smtClean="0">
                <a:solidFill>
                  <a:schemeClr val="tx1">
                    <a:lumMod val="95000"/>
                    <a:lumOff val="5000"/>
                  </a:schemeClr>
                </a:solidFill>
                <a:latin typeface="Arial" pitchFamily="34" charset="0"/>
                <a:cs typeface="Arial" pitchFamily="34" charset="0"/>
              </a:rPr>
              <a:t>Lớp không có phương thức thiết lập</a:t>
            </a:r>
          </a:p>
          <a:p>
            <a:pPr marL="971550" lvl="1" indent="-514350" algn="just">
              <a:lnSpc>
                <a:spcPct val="130000"/>
              </a:lnSpc>
              <a:spcBef>
                <a:spcPts val="300"/>
              </a:spcBef>
              <a:spcAft>
                <a:spcPts val="300"/>
              </a:spcAft>
              <a:buFont typeface="+mj-lt"/>
              <a:buAutoNum type="arabicPeriod"/>
            </a:pPr>
            <a:r>
              <a:rPr lang="vi-VN" sz="3200" smtClean="0">
                <a:solidFill>
                  <a:schemeClr val="tx1">
                    <a:lumMod val="95000"/>
                    <a:lumOff val="5000"/>
                  </a:schemeClr>
                </a:solidFill>
                <a:latin typeface="Arial" pitchFamily="34" charset="0"/>
                <a:cs typeface="Arial" pitchFamily="34" charset="0"/>
              </a:rPr>
              <a:t>Lớp có phương thức thiết lập không tham số</a:t>
            </a:r>
          </a:p>
          <a:p>
            <a:pPr marL="971550" lvl="1" indent="-514350" algn="just">
              <a:lnSpc>
                <a:spcPct val="130000"/>
              </a:lnSpc>
              <a:spcBef>
                <a:spcPts val="300"/>
              </a:spcBef>
              <a:spcAft>
                <a:spcPts val="300"/>
              </a:spcAft>
              <a:buFont typeface="+mj-lt"/>
              <a:buAutoNum type="arabicPeriod"/>
            </a:pPr>
            <a:r>
              <a:rPr lang="vi-VN" sz="3200" smtClean="0">
                <a:solidFill>
                  <a:schemeClr val="tx1">
                    <a:lumMod val="95000"/>
                    <a:lumOff val="5000"/>
                  </a:schemeClr>
                </a:solidFill>
                <a:latin typeface="Arial" pitchFamily="34" charset="0"/>
                <a:cs typeface="Arial" pitchFamily="34" charset="0"/>
              </a:rPr>
              <a:t>Lớp có phương thức thiết lập mà mọi tham số đều có giá trị mặc nhiên</a:t>
            </a:r>
            <a:endParaRPr lang="en-US" sz="32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Diem</a:t>
            </a:r>
          </a:p>
          <a:p>
            <a:pPr marL="342900" indent="-342900">
              <a:lnSpc>
                <a:spcPct val="120000"/>
              </a:lnSpc>
              <a:spcBef>
                <a:spcPts val="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x,y;</a:t>
            </a:r>
          </a:p>
          <a:p>
            <a:pPr marL="342900" indent="-342900">
              <a:lnSpc>
                <a:spcPct val="120000"/>
              </a:lnSpc>
              <a:spcBef>
                <a:spcPct val="20000"/>
              </a:spcBef>
              <a:buFont typeface="Wingdings" pitchFamily="2" charset="2"/>
              <a:buNone/>
            </a:pPr>
            <a:r>
              <a:rPr lang="en-US" sz="2400" b="0" smtClean="0">
                <a:solidFill>
                  <a:srgbClr val="0000FF"/>
                </a:solidFill>
              </a:rPr>
              <a:t>	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 </a:t>
            </a:r>
            <a:r>
              <a:rPr lang="en-US" sz="2400" b="0" smtClean="0">
                <a:solidFill>
                  <a:srgbClr val="FF3300"/>
                </a:solidFill>
              </a:rPr>
              <a:t>x(xx), y(yy)</a:t>
            </a: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a:t>
            </a:r>
            <a:r>
              <a:rPr lang="en-US" sz="2400" b="0" smtClean="0">
                <a:solidFill>
                  <a:schemeClr val="tx1">
                    <a:lumMod val="95000"/>
                    <a:lumOff val="5000"/>
                  </a:schemeClr>
                </a:solidFill>
              </a:rPr>
              <a:t> Set(</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x = xx, y = 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String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char</a:t>
            </a:r>
            <a:r>
              <a:rPr lang="en-US" sz="2400" b="0" smtClean="0">
                <a:solidFill>
                  <a:schemeClr val="tx1">
                    <a:lumMod val="95000"/>
                    <a:lumOff val="5000"/>
                  </a:schemeClr>
                </a:solidFill>
              </a:rPr>
              <a:t> *p;</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char</a:t>
            </a:r>
            <a:r>
              <a:rPr lang="en-US" sz="2400" b="0" smtClean="0">
                <a:solidFill>
                  <a:schemeClr val="tx1">
                    <a:lumMod val="95000"/>
                    <a:lumOff val="5000"/>
                  </a:schemeClr>
                </a:solidFill>
              </a:rPr>
              <a:t> *s) { p = strdup(s);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const</a:t>
            </a:r>
            <a:r>
              <a:rPr lang="en-US" sz="2400" b="0" smtClean="0">
                <a:solidFill>
                  <a:schemeClr val="tx1">
                    <a:lumMod val="95000"/>
                    <a:lumOff val="5000"/>
                  </a:schemeClr>
                </a:solidFill>
              </a:rPr>
              <a:t> String &amp;s) { p = strdup(s.p);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cout &lt;&lt; "delete "&lt;&lt; (void *)p &lt;&lt; "\n";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delete</a:t>
            </a:r>
            <a:r>
              <a:rPr lang="en-US" sz="2400" b="0" smtClean="0">
                <a:solidFill>
                  <a:schemeClr val="tx1">
                    <a:lumMod val="95000"/>
                    <a:lumOff val="5000"/>
                  </a:schemeClr>
                </a:solidFill>
              </a:rPr>
              <a:t> [] p;</a:t>
            </a:r>
          </a:p>
          <a:p>
            <a:pPr marL="342900" indent="-342900">
              <a:lnSpc>
                <a:spcPct val="120000"/>
              </a:lnSpc>
              <a:spcBef>
                <a:spcPct val="200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SinhVien{</a:t>
            </a:r>
          </a:p>
          <a:p>
            <a:pPr marL="342900" indent="-342900">
              <a:spcBef>
                <a:spcPct val="20000"/>
              </a:spcBef>
              <a:buFont typeface="Wingdings" pitchFamily="2" charset="2"/>
              <a:buNone/>
            </a:pPr>
            <a:r>
              <a:rPr lang="en-US" sz="2400" b="0" smtClean="0">
                <a:solidFill>
                  <a:schemeClr val="tx1">
                    <a:lumMod val="95000"/>
                    <a:lumOff val="5000"/>
                  </a:schemeClr>
                </a:solidFill>
              </a:rPr>
              <a:t>	String MaSo;</a:t>
            </a:r>
          </a:p>
          <a:p>
            <a:pPr marL="342900" indent="-342900">
              <a:spcBef>
                <a:spcPct val="20000"/>
              </a:spcBef>
              <a:buFont typeface="Wingdings" pitchFamily="2" charset="2"/>
              <a:buNone/>
            </a:pPr>
            <a:r>
              <a:rPr lang="en-US" sz="2400" b="0" smtClean="0">
                <a:solidFill>
                  <a:schemeClr val="tx1">
                    <a:lumMod val="95000"/>
                    <a:lumOff val="5000"/>
                  </a:schemeClr>
                </a:solidFill>
              </a:rPr>
              <a:t>	String HoTen;</a:t>
            </a:r>
          </a:p>
          <a:p>
            <a:pPr marL="342900" indent="-342900">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a:t>
            </a:r>
            <a:r>
              <a:rPr lang="en-US" sz="2400" b="0" smtClean="0">
                <a:solidFill>
                  <a:schemeClr val="tx1">
                    <a:lumMod val="95000"/>
                    <a:lumOff val="5000"/>
                  </a:schemeClr>
                </a:solidFill>
              </a:rPr>
              <a:t> NamSinh;</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	SinhVien(</a:t>
            </a:r>
            <a:r>
              <a:rPr lang="en-US" sz="2400" b="0" smtClean="0">
                <a:solidFill>
                  <a:srgbClr val="0000FF"/>
                </a:solidFill>
              </a:rPr>
              <a:t>char</a:t>
            </a:r>
            <a:r>
              <a:rPr lang="en-US" sz="2400" b="0" smtClean="0">
                <a:solidFill>
                  <a:schemeClr val="tx1">
                    <a:lumMod val="95000"/>
                    <a:lumOff val="5000"/>
                  </a:schemeClr>
                </a:solidFill>
              </a:rPr>
              <a:t> *ht, </a:t>
            </a:r>
            <a:r>
              <a:rPr lang="en-US" sz="2400" b="0" smtClean="0">
                <a:solidFill>
                  <a:srgbClr val="0000FF"/>
                </a:solidFill>
              </a:rPr>
              <a:t>char</a:t>
            </a:r>
            <a:r>
              <a:rPr lang="en-US" sz="2400" b="0" smtClean="0">
                <a:solidFill>
                  <a:schemeClr val="tx1">
                    <a:lumMod val="95000"/>
                    <a:lumOff val="5000"/>
                  </a:schemeClr>
                </a:solidFill>
              </a:rPr>
              <a:t> *ms, </a:t>
            </a:r>
            <a:r>
              <a:rPr lang="en-US" sz="2400" b="0" smtClean="0">
                <a:solidFill>
                  <a:srgbClr val="0000FF"/>
                </a:solidFill>
              </a:rPr>
              <a:t>int</a:t>
            </a:r>
            <a:r>
              <a:rPr lang="en-US" sz="2400" b="0" smtClean="0">
                <a:solidFill>
                  <a:schemeClr val="tx1">
                    <a:lumMod val="95000"/>
                    <a:lumOff val="5000"/>
                  </a:schemeClr>
                </a:solidFill>
              </a:rPr>
              <a:t> ns) : HoTen(ht), MaSo(ms), NamSinh(ns){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rgbClr val="FF3300"/>
                </a:solidFill>
              </a:rPr>
              <a:t>String arrs[3];</a:t>
            </a:r>
          </a:p>
          <a:p>
            <a:pPr marL="342900" indent="-342900">
              <a:spcBef>
                <a:spcPct val="20000"/>
              </a:spcBef>
              <a:buFont typeface="Wingdings" pitchFamily="2" charset="2"/>
              <a:buNone/>
            </a:pPr>
            <a:r>
              <a:rPr lang="en-US" sz="2400" b="0" smtClean="0">
                <a:solidFill>
                  <a:srgbClr val="FF3300"/>
                </a:solidFill>
              </a:rPr>
              <a:t>Diem arrd[5];</a:t>
            </a:r>
          </a:p>
          <a:p>
            <a:pPr marL="342900" indent="-342900">
              <a:spcBef>
                <a:spcPct val="20000"/>
              </a:spcBef>
              <a:buFont typeface="Wingdings" pitchFamily="2" charset="2"/>
              <a:buNone/>
            </a:pPr>
            <a:r>
              <a:rPr lang="en-US" sz="2400" b="0" smtClean="0">
                <a:solidFill>
                  <a:srgbClr val="FF3300"/>
                </a:solidFill>
              </a:rPr>
              <a:t>SinhVien arrsv[7];</a:t>
            </a:r>
            <a:endParaRPr lang="en-US" sz="2400" b="0">
              <a:solidFill>
                <a:srgbClr val="FF3300"/>
              </a:solidFill>
            </a:endParaRPr>
          </a:p>
        </p:txBody>
      </p:sp>
      <p:sp>
        <p:nvSpPr>
          <p:cNvPr id="7" name="Oval Callout 6"/>
          <p:cNvSpPr/>
          <p:nvPr/>
        </p:nvSpPr>
        <p:spPr>
          <a:xfrm>
            <a:off x="5835868" y="5318234"/>
            <a:ext cx="1295400" cy="762000"/>
          </a:xfrm>
          <a:prstGeom prst="wedgeEllipseCallout">
            <a:avLst>
              <a:gd name="adj1" fmla="val -239981"/>
              <a:gd name="adj2" fmla="val 112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solidFill>
                  <a:srgbClr val="FF0000"/>
                </a:solidFill>
                <a:latin typeface="Times New Roman" pitchFamily="18" charset="0"/>
                <a:cs typeface="Times New Roman" pitchFamily="18" charset="0"/>
              </a:rPr>
              <a:t>?</a:t>
            </a:r>
            <a:endParaRPr lang="en-US" sz="3600">
              <a:solidFill>
                <a:srgbClr val="FF0000"/>
              </a:solidFill>
              <a:latin typeface="Times New Roman" pitchFamily="18" charset="0"/>
              <a:cs typeface="Times New Roman" pitchFamily="18" charset="0"/>
            </a:endParaRPr>
          </a:p>
        </p:txBody>
      </p:sp>
      <p:sp>
        <p:nvSpPr>
          <p:cNvPr id="3" name="Right Brace 2"/>
          <p:cNvSpPr/>
          <p:nvPr/>
        </p:nvSpPr>
        <p:spPr>
          <a:xfrm>
            <a:off x="2835166" y="5121166"/>
            <a:ext cx="533400" cy="1219200"/>
          </a:xfrm>
          <a:prstGeom prst="rightBrace">
            <a:avLst>
              <a:gd name="adj1" fmla="val 8333"/>
              <a:gd name="adj2" fmla="val 48707"/>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với tham số có giá trị mặc nhiên</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Diem</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x,y;</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a:t>
            </a:r>
            <a:r>
              <a:rPr lang="en-US" sz="2400" b="0" smtClean="0">
                <a:solidFill>
                  <a:srgbClr val="0000FF"/>
                </a:solidFill>
              </a:rPr>
              <a:t>double</a:t>
            </a:r>
            <a:r>
              <a:rPr lang="en-US" sz="2400" b="0" smtClean="0">
                <a:solidFill>
                  <a:schemeClr val="tx1">
                    <a:lumMod val="95000"/>
                    <a:lumOff val="5000"/>
                  </a:schemeClr>
                </a:solidFill>
              </a:rPr>
              <a:t> xx = 0, </a:t>
            </a:r>
            <a:r>
              <a:rPr lang="en-US" sz="2400" b="0" smtClean="0">
                <a:solidFill>
                  <a:srgbClr val="0000FF"/>
                </a:solidFill>
              </a:rPr>
              <a:t>double</a:t>
            </a:r>
            <a:r>
              <a:rPr lang="en-US" sz="2400" b="0" smtClean="0">
                <a:solidFill>
                  <a:schemeClr val="tx1">
                    <a:lumMod val="95000"/>
                    <a:lumOff val="5000"/>
                  </a:schemeClr>
                </a:solidFill>
              </a:rPr>
              <a:t> yy = 0) </a:t>
            </a:r>
            <a:r>
              <a:rPr lang="en-US" sz="2400" b="0" smtClean="0">
                <a:solidFill>
                  <a:srgbClr val="FF3300"/>
                </a:solidFill>
              </a:rPr>
              <a:t>: x(xx), y(yy)</a:t>
            </a: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a:t>
            </a:r>
            <a:r>
              <a:rPr lang="en-US" sz="2400" b="0" smtClean="0">
                <a:solidFill>
                  <a:schemeClr val="tx1">
                    <a:lumMod val="95000"/>
                    <a:lumOff val="5000"/>
                  </a:schemeClr>
                </a:solidFill>
              </a:rPr>
              <a:t> Set(</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x = xx, y = 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Thuộc tính:</a:t>
            </a:r>
            <a:r>
              <a:rPr lang="vi-VN" smtClean="0">
                <a:solidFill>
                  <a:schemeClr val="tx1">
                    <a:lumMod val="95000"/>
                    <a:lumOff val="5000"/>
                  </a:schemeClr>
                </a:solidFill>
                <a:latin typeface="Arial" pitchFamily="34" charset="0"/>
                <a:cs typeface="Arial" pitchFamily="34" charset="0"/>
              </a:rPr>
              <a:t> Các thuộc tính được khai báo giống như khai báo biến trong C</a:t>
            </a:r>
          </a:p>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Phương thức: </a:t>
            </a:r>
            <a:r>
              <a:rPr lang="vi-VN" smtClean="0">
                <a:solidFill>
                  <a:schemeClr val="tx1">
                    <a:lumMod val="95000"/>
                    <a:lumOff val="5000"/>
                  </a:schemeClr>
                </a:solidFill>
                <a:latin typeface="Arial" pitchFamily="34" charset="0"/>
                <a:cs typeface="Arial" pitchFamily="34" charset="0"/>
              </a:rPr>
              <a:t>Các phương thức được khai báo giống như khai báo hàm trong C. Có hai cách định nghĩa thi hành của một phương thức</a:t>
            </a:r>
          </a:p>
          <a:p>
            <a:pPr lvl="1" algn="just">
              <a:spcBef>
                <a:spcPts val="300"/>
              </a:spcBef>
              <a:spcAft>
                <a:spcPts val="300"/>
              </a:spcAft>
              <a:buFont typeface="Wingdings" pitchFamily="2" charset="2"/>
              <a:buChar char="v"/>
            </a:pPr>
            <a:r>
              <a:rPr lang="vi-VN" smtClean="0">
                <a:solidFill>
                  <a:srgbClr val="002060"/>
                </a:solidFill>
                <a:latin typeface="Arial" pitchFamily="34" charset="0"/>
                <a:cs typeface="Arial" pitchFamily="34" charset="0"/>
              </a:rPr>
              <a:t>Định nghĩa thi hành trong lớp</a:t>
            </a:r>
          </a:p>
          <a:p>
            <a:pPr lvl="1" algn="just">
              <a:spcBef>
                <a:spcPts val="300"/>
              </a:spcBef>
              <a:spcAft>
                <a:spcPts val="300"/>
              </a:spcAft>
              <a:buFont typeface="Wingdings" pitchFamily="2" charset="2"/>
              <a:buChar char="v"/>
            </a:pPr>
            <a:r>
              <a:rPr lang="vi-VN" smtClean="0">
                <a:solidFill>
                  <a:srgbClr val="002060"/>
                </a:solidFill>
                <a:latin typeface="Arial" pitchFamily="34" charset="0"/>
                <a:cs typeface="Arial" pitchFamily="34" charset="0"/>
              </a:rPr>
              <a:t>Định nghĩa thi hành ngoài lớp</a:t>
            </a:r>
            <a:endParaRPr lang="en-US" smtClean="0">
              <a:solidFill>
                <a:srgbClr val="00206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với tham số có giá trị mặc nhiên</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String{</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char </a:t>
            </a:r>
            <a:r>
              <a:rPr lang="en-US" sz="2400" b="0" smtClean="0">
                <a:solidFill>
                  <a:schemeClr val="tx1">
                    <a:lumMod val="95000"/>
                    <a:lumOff val="5000"/>
                  </a:schemeClr>
                </a:solidFill>
              </a:rPr>
              <a:t>*p;</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char</a:t>
            </a:r>
            <a:r>
              <a:rPr lang="en-US" sz="2400" b="0" smtClean="0">
                <a:solidFill>
                  <a:schemeClr val="tx1">
                    <a:lumMod val="95000"/>
                    <a:lumOff val="5000"/>
                  </a:schemeClr>
                </a:solidFill>
              </a:rPr>
              <a:t> *s = "") { p = strdup(s);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const </a:t>
            </a:r>
            <a:r>
              <a:rPr lang="en-US" sz="2400" b="0" smtClean="0">
                <a:solidFill>
                  <a:schemeClr val="tx1">
                    <a:lumMod val="95000"/>
                    <a:lumOff val="5000"/>
                  </a:schemeClr>
                </a:solidFill>
              </a:rPr>
              <a:t>String &amp;s) { p = strdup(s.p);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cout &lt;&lt; "delete "&lt;&lt; (void *)p &lt;&lt; "\n";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delete</a:t>
            </a:r>
            <a:r>
              <a:rPr lang="en-US" sz="2400" b="0" smtClean="0">
                <a:solidFill>
                  <a:schemeClr val="tx1">
                    <a:lumMod val="95000"/>
                    <a:lumOff val="5000"/>
                  </a:schemeClr>
                </a:solidFill>
              </a:rPr>
              <a:t> [] p;</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với tham số có giá trị mặc nhiên</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SinhVien{</a:t>
            </a:r>
          </a:p>
          <a:p>
            <a:pPr marL="342900" indent="-342900">
              <a:spcBef>
                <a:spcPct val="20000"/>
              </a:spcBef>
              <a:buFont typeface="Wingdings" pitchFamily="2" charset="2"/>
              <a:buNone/>
            </a:pPr>
            <a:r>
              <a:rPr lang="en-US" sz="2400" b="0" smtClean="0">
                <a:solidFill>
                  <a:schemeClr val="tx1">
                    <a:lumMod val="95000"/>
                    <a:lumOff val="5000"/>
                  </a:schemeClr>
                </a:solidFill>
              </a:rPr>
              <a:t>	String MaSo, HoTen;</a:t>
            </a:r>
          </a:p>
          <a:p>
            <a:pPr marL="342900" indent="-342900">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a:t>
            </a:r>
            <a:r>
              <a:rPr lang="en-US" sz="2400" b="0" smtClean="0">
                <a:solidFill>
                  <a:schemeClr val="tx1">
                    <a:lumMod val="95000"/>
                    <a:lumOff val="5000"/>
                  </a:schemeClr>
                </a:solidFill>
              </a:rPr>
              <a:t> NamSinh;</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	SinhVien(</a:t>
            </a:r>
            <a:r>
              <a:rPr lang="en-US" sz="2400" b="0" smtClean="0">
                <a:solidFill>
                  <a:srgbClr val="0000FF"/>
                </a:solidFill>
              </a:rPr>
              <a:t>char</a:t>
            </a:r>
            <a:r>
              <a:rPr lang="en-US" sz="2400" b="0" smtClean="0">
                <a:solidFill>
                  <a:schemeClr val="tx1">
                    <a:lumMod val="95000"/>
                    <a:lumOff val="5000"/>
                  </a:schemeClr>
                </a:solidFill>
              </a:rPr>
              <a:t> *ht=“Nguyen Van A”, </a:t>
            </a:r>
            <a:r>
              <a:rPr lang="en-US" sz="2400" b="0" smtClean="0">
                <a:solidFill>
                  <a:srgbClr val="0000FF"/>
                </a:solidFill>
              </a:rPr>
              <a:t>char</a:t>
            </a:r>
            <a:r>
              <a:rPr lang="en-US" sz="2400" b="0" smtClean="0">
                <a:solidFill>
                  <a:schemeClr val="tx1">
                    <a:lumMod val="95000"/>
                    <a:lumOff val="5000"/>
                  </a:schemeClr>
                </a:solidFill>
              </a:rPr>
              <a:t> *ms=“19920014”, </a:t>
            </a:r>
            <a:r>
              <a:rPr lang="en-US" sz="2400" b="0" smtClean="0">
                <a:solidFill>
                  <a:srgbClr val="0000FF"/>
                </a:solidFill>
              </a:rPr>
              <a:t>int</a:t>
            </a:r>
            <a:r>
              <a:rPr lang="en-US" sz="2400" b="0" smtClean="0">
                <a:solidFill>
                  <a:schemeClr val="tx1">
                    <a:lumMod val="95000"/>
                    <a:lumOff val="5000"/>
                  </a:schemeClr>
                </a:solidFill>
              </a:rPr>
              <a:t> ns = 1982) : HoTen(ht), MaSo(ms), NamSinh(ns)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String as[3];</a:t>
            </a:r>
          </a:p>
          <a:p>
            <a:pPr marL="342900" indent="-342900">
              <a:spcBef>
                <a:spcPct val="20000"/>
              </a:spcBef>
              <a:buFont typeface="Wingdings" pitchFamily="2" charset="2"/>
              <a:buNone/>
            </a:pPr>
            <a:r>
              <a:rPr lang="en-US" sz="2400" b="0" smtClean="0">
                <a:solidFill>
                  <a:schemeClr val="tx1">
                    <a:lumMod val="95000"/>
                    <a:lumOff val="5000"/>
                  </a:schemeClr>
                </a:solidFill>
              </a:rPr>
              <a:t>Diem ad[5];</a:t>
            </a:r>
          </a:p>
          <a:p>
            <a:pPr marL="342900" indent="-342900">
              <a:spcBef>
                <a:spcPct val="20000"/>
              </a:spcBef>
              <a:buFont typeface="Wingdings" pitchFamily="2" charset="2"/>
              <a:buNone/>
            </a:pPr>
            <a:r>
              <a:rPr lang="en-US" sz="2400" b="0" smtClean="0">
                <a:solidFill>
                  <a:schemeClr val="tx1">
                    <a:lumMod val="95000"/>
                    <a:lumOff val="5000"/>
                  </a:schemeClr>
                </a:solidFill>
              </a:rPr>
              <a:t>SinhVien asv[7];</a:t>
            </a:r>
          </a:p>
        </p:txBody>
      </p:sp>
      <p:sp>
        <p:nvSpPr>
          <p:cNvPr id="7" name="AutoShape 6"/>
          <p:cNvSpPr>
            <a:spLocks noChangeArrowheads="1"/>
          </p:cNvSpPr>
          <p:nvPr/>
        </p:nvSpPr>
        <p:spPr bwMode="auto">
          <a:xfrm>
            <a:off x="4547038" y="4572000"/>
            <a:ext cx="2362200" cy="1828800"/>
          </a:xfrm>
          <a:prstGeom prst="irregularSeal1">
            <a:avLst/>
          </a:prstGeom>
          <a:solidFill>
            <a:schemeClr val="accent1"/>
          </a:solidFill>
          <a:ln w="9525">
            <a:solidFill>
              <a:schemeClr val="tx1"/>
            </a:solidFill>
            <a:miter lim="800000"/>
            <a:headEnd/>
            <a:tailEnd/>
          </a:ln>
        </p:spPr>
        <p:txBody>
          <a:bodyPr wrap="none" anchor="ctr"/>
          <a:lstStyle/>
          <a:p>
            <a:pPr algn="ctr"/>
            <a:r>
              <a:rPr lang="en-US" sz="6000" b="1" smtClean="0">
                <a:solidFill>
                  <a:srgbClr val="FF0303"/>
                </a:solidFill>
              </a:rPr>
              <a:t>?</a:t>
            </a:r>
            <a:endParaRPr lang="en-US" sz="6000" b="1">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 </a:t>
            </a:r>
            <a:br>
              <a:rPr lang="vi-VN"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không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Diem</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x,y;</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 x(xx), y(yy)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 : x(0), y(0)</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 </a:t>
            </a:r>
            <a:br>
              <a:rPr lang="vi-VN"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không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 </a:t>
            </a:r>
            <a:r>
              <a:rPr lang="en-US" sz="2400" b="0" smtClean="0">
                <a:solidFill>
                  <a:schemeClr val="tx1">
                    <a:lumMod val="95000"/>
                    <a:lumOff val="5000"/>
                  </a:schemeClr>
                </a:solidFill>
              </a:rPr>
              <a:t>String{</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char </a:t>
            </a:r>
            <a:r>
              <a:rPr lang="en-US" sz="2400" b="0" smtClean="0">
                <a:solidFill>
                  <a:schemeClr val="tx1">
                    <a:lumMod val="95000"/>
                    <a:lumOff val="5000"/>
                  </a:schemeClr>
                </a:solidFill>
              </a:rPr>
              <a:t>*p;</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char</a:t>
            </a:r>
            <a:r>
              <a:rPr lang="en-US" sz="2400" b="0" smtClean="0">
                <a:solidFill>
                  <a:schemeClr val="tx1">
                    <a:lumMod val="95000"/>
                    <a:lumOff val="5000"/>
                  </a:schemeClr>
                </a:solidFill>
              </a:rPr>
              <a:t> *s) { p = strdup(s);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 p = strdup(“”);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cout &lt;&lt; "delete "&lt;&lt; (void *)p &lt;&lt; "\n";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delete</a:t>
            </a:r>
            <a:r>
              <a:rPr lang="en-US" sz="2400" b="0" smtClean="0">
                <a:solidFill>
                  <a:schemeClr val="tx1">
                    <a:lumMod val="95000"/>
                    <a:lumOff val="5000"/>
                  </a:schemeClr>
                </a:solidFill>
              </a:rPr>
              <a:t> [] p;</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 </a:t>
            </a:r>
            <a:br>
              <a:rPr lang="vi-VN"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không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84</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SinhVien {</a:t>
            </a:r>
          </a:p>
          <a:p>
            <a:pPr marL="342900" indent="-342900">
              <a:spcBef>
                <a:spcPct val="20000"/>
              </a:spcBef>
              <a:buFont typeface="Wingdings" pitchFamily="2" charset="2"/>
              <a:buNone/>
            </a:pPr>
            <a:r>
              <a:rPr lang="en-US" sz="2400" b="0" smtClean="0">
                <a:solidFill>
                  <a:schemeClr val="tx1">
                    <a:lumMod val="95000"/>
                    <a:lumOff val="5000"/>
                  </a:schemeClr>
                </a:solidFill>
              </a:rPr>
              <a:t>	String MaSo, HoTen;</a:t>
            </a:r>
          </a:p>
          <a:p>
            <a:pPr marL="342900" indent="-342900">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a:t>
            </a:r>
            <a:r>
              <a:rPr lang="en-US" sz="2400" b="0" smtClean="0">
                <a:solidFill>
                  <a:schemeClr val="tx1">
                    <a:lumMod val="95000"/>
                    <a:lumOff val="5000"/>
                  </a:schemeClr>
                </a:solidFill>
              </a:rPr>
              <a:t> NamSinh;</a:t>
            </a:r>
          </a:p>
          <a:p>
            <a:pPr marL="342900" indent="-342900">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	SinhVien(</a:t>
            </a:r>
            <a:r>
              <a:rPr lang="en-US" sz="2400" b="0" smtClean="0">
                <a:solidFill>
                  <a:srgbClr val="0000FF"/>
                </a:solidFill>
              </a:rPr>
              <a:t>char</a:t>
            </a:r>
            <a:r>
              <a:rPr lang="en-US" sz="2400" b="0" smtClean="0">
                <a:solidFill>
                  <a:schemeClr val="tx1">
                    <a:lumMod val="95000"/>
                    <a:lumOff val="5000"/>
                  </a:schemeClr>
                </a:solidFill>
              </a:rPr>
              <a:t> *ht, </a:t>
            </a:r>
            <a:r>
              <a:rPr lang="en-US" sz="2400" b="0" smtClean="0">
                <a:solidFill>
                  <a:srgbClr val="0000FF"/>
                </a:solidFill>
              </a:rPr>
              <a:t>char</a:t>
            </a:r>
            <a:r>
              <a:rPr lang="en-US" sz="2400" b="0" smtClean="0">
                <a:solidFill>
                  <a:schemeClr val="tx1">
                    <a:lumMod val="95000"/>
                    <a:lumOff val="5000"/>
                  </a:schemeClr>
                </a:solidFill>
              </a:rPr>
              <a:t> *ms, </a:t>
            </a:r>
            <a:r>
              <a:rPr lang="en-US" sz="2400" b="0" smtClean="0">
                <a:solidFill>
                  <a:srgbClr val="0000FF"/>
                </a:solidFill>
              </a:rPr>
              <a:t>int</a:t>
            </a:r>
            <a:r>
              <a:rPr lang="en-US" sz="2400" b="0" smtClean="0">
                <a:solidFill>
                  <a:schemeClr val="tx1">
                    <a:lumMod val="95000"/>
                    <a:lumOff val="5000"/>
                  </a:schemeClr>
                </a:solidFill>
              </a:rPr>
              <a:t> ns) : HoTen(ht), MaSo(ms), NamSinh(ns) { }</a:t>
            </a:r>
          </a:p>
          <a:p>
            <a:pPr marL="342900" indent="-342900">
              <a:spcBef>
                <a:spcPct val="20000"/>
              </a:spcBef>
              <a:buFont typeface="Wingdings" pitchFamily="2" charset="2"/>
              <a:buNone/>
            </a:pPr>
            <a:r>
              <a:rPr lang="en-US" sz="2400" b="0" smtClean="0">
                <a:solidFill>
                  <a:schemeClr val="tx1">
                    <a:lumMod val="95000"/>
                    <a:lumOff val="5000"/>
                  </a:schemeClr>
                </a:solidFill>
              </a:rPr>
              <a:t>	SinhVien() : HoTen(“Nguyen Van A”), MaSo(“19920014”), NamSinh(1982) { }</a:t>
            </a:r>
          </a:p>
          <a:p>
            <a:pPr marL="342900" indent="-342900">
              <a:spcBef>
                <a:spcPct val="20000"/>
              </a:spcBef>
              <a:buFont typeface="Wingdings" pitchFamily="2" charset="2"/>
              <a:buNone/>
            </a:pP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String as[3];</a:t>
            </a:r>
          </a:p>
          <a:p>
            <a:pPr marL="342900" indent="-342900">
              <a:spcBef>
                <a:spcPct val="20000"/>
              </a:spcBef>
              <a:buFont typeface="Wingdings" pitchFamily="2" charset="2"/>
              <a:buNone/>
            </a:pPr>
            <a:r>
              <a:rPr lang="en-US" sz="2400" b="0" smtClean="0">
                <a:solidFill>
                  <a:schemeClr val="tx1">
                    <a:lumMod val="95000"/>
                    <a:lumOff val="5000"/>
                  </a:schemeClr>
                </a:solidFill>
              </a:rPr>
              <a:t>Diem ad[5];</a:t>
            </a:r>
          </a:p>
          <a:p>
            <a:pPr marL="342900" indent="-342900">
              <a:spcBef>
                <a:spcPct val="20000"/>
              </a:spcBef>
              <a:buFont typeface="Wingdings" pitchFamily="2" charset="2"/>
              <a:buNone/>
            </a:pPr>
            <a:r>
              <a:rPr lang="en-US" sz="2400" b="0" smtClean="0">
                <a:solidFill>
                  <a:schemeClr val="tx1">
                    <a:lumMod val="95000"/>
                    <a:lumOff val="5000"/>
                  </a:schemeClr>
                </a:solidFill>
              </a:rPr>
              <a:t>SinhVien asv[7];</a:t>
            </a:r>
          </a:p>
        </p:txBody>
      </p:sp>
      <p:sp>
        <p:nvSpPr>
          <p:cNvPr id="7" name="AutoShape 6"/>
          <p:cNvSpPr>
            <a:spLocks noChangeArrowheads="1"/>
          </p:cNvSpPr>
          <p:nvPr/>
        </p:nvSpPr>
        <p:spPr bwMode="auto">
          <a:xfrm>
            <a:off x="6248400" y="4572000"/>
            <a:ext cx="2362200" cy="1828800"/>
          </a:xfrm>
          <a:prstGeom prst="irregularSeal1">
            <a:avLst/>
          </a:prstGeom>
          <a:solidFill>
            <a:schemeClr val="accent1"/>
          </a:solidFill>
          <a:ln w="9525">
            <a:solidFill>
              <a:schemeClr val="tx1"/>
            </a:solidFill>
            <a:miter lim="800000"/>
            <a:headEnd/>
            <a:tailEnd/>
          </a:ln>
        </p:spPr>
        <p:txBody>
          <a:bodyPr wrap="none" anchor="ctr"/>
          <a:lstStyle/>
          <a:p>
            <a:pPr algn="ctr"/>
            <a:r>
              <a:rPr lang="en-US" sz="6000" b="1" smtClean="0">
                <a:solidFill>
                  <a:srgbClr val="FF0303"/>
                </a:solidFill>
              </a:rPr>
              <a:t>?</a:t>
            </a:r>
            <a:endParaRPr lang="en-US" sz="6000" b="1">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được cấp phát động</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Đối tượng được cấp phát động là các đối tượng được tạo ra bằng phép toán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và bị hủy đi bằng phép toán </a:t>
            </a:r>
            <a:r>
              <a:rPr lang="vi-VN" sz="2800" smtClean="0">
                <a:solidFill>
                  <a:srgbClr val="0000FF"/>
                </a:solidFill>
                <a:latin typeface="Arial" pitchFamily="34" charset="0"/>
                <a:cs typeface="Arial" pitchFamily="34" charset="0"/>
              </a:rPr>
              <a:t>delete</a:t>
            </a: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cấp đối tượng trong vùng heap và gọi phương thức thiết lập cho đối tượng được cấp.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được cấp phát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86</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String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char</a:t>
            </a:r>
            <a:r>
              <a:rPr lang="en-US" b="0" smtClean="0">
                <a:solidFill>
                  <a:schemeClr val="tx1">
                    <a:lumMod val="95000"/>
                    <a:lumOff val="5000"/>
                  </a:schemeClr>
                </a:solidFill>
              </a:rPr>
              <a:t> *p;</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char</a:t>
            </a:r>
            <a:r>
              <a:rPr lang="en-US" b="0" smtClean="0">
                <a:solidFill>
                  <a:schemeClr val="tx1">
                    <a:lumMod val="95000"/>
                    <a:lumOff val="5000"/>
                  </a:schemeClr>
                </a:solidFill>
              </a:rPr>
              <a:t> *s ) { p = strdup(s); }</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const</a:t>
            </a:r>
            <a:r>
              <a:rPr lang="en-US" b="0" smtClean="0">
                <a:solidFill>
                  <a:schemeClr val="tx1">
                    <a:lumMod val="95000"/>
                    <a:lumOff val="5000"/>
                  </a:schemeClr>
                </a:solidFill>
              </a:rPr>
              <a:t> String &amp;s ) { p = strdup(s.p); }</a:t>
            </a:r>
          </a:p>
          <a:p>
            <a:pPr marL="342900" indent="-342900">
              <a:spcBef>
                <a:spcPct val="20000"/>
              </a:spcBef>
              <a:buFont typeface="Wingdings" pitchFamily="2" charset="2"/>
              <a:buNone/>
            </a:pPr>
            <a:r>
              <a:rPr lang="en-US" b="0" smtClean="0">
                <a:solidFill>
                  <a:schemeClr val="tx1">
                    <a:lumMod val="95000"/>
                    <a:lumOff val="5000"/>
                  </a:schemeClr>
                </a:solidFill>
              </a:rPr>
              <a:t>    ~String() { </a:t>
            </a:r>
            <a:r>
              <a:rPr lang="en-US" b="0" smtClean="0">
                <a:solidFill>
                  <a:srgbClr val="0000FF"/>
                </a:solidFill>
              </a:rPr>
              <a:t>delete</a:t>
            </a:r>
            <a:r>
              <a:rPr lang="en-US" b="0" smtClean="0">
                <a:solidFill>
                  <a:schemeClr val="tx1">
                    <a:lumMod val="95000"/>
                    <a:lumOff val="5000"/>
                  </a:schemeClr>
                </a:solidFill>
              </a:rPr>
              <a:t> [] p; }</a:t>
            </a:r>
          </a:p>
          <a:p>
            <a:pPr marL="342900" indent="-342900">
              <a:spcBef>
                <a:spcPct val="20000"/>
              </a:spcBef>
              <a:buFont typeface="Wingdings" pitchFamily="2" charset="2"/>
              <a:buNone/>
            </a:pPr>
            <a:r>
              <a:rPr lang="en-US" b="0" smtClean="0">
                <a:solidFill>
                  <a:schemeClr val="tx1">
                    <a:lumMod val="95000"/>
                    <a:lumOff val="5000"/>
                  </a:schemeClr>
                </a:solidFill>
              </a:rPr>
              <a:t>    //...</a:t>
            </a:r>
          </a:p>
          <a:p>
            <a:pPr marL="342900" indent="-342900">
              <a:spcBef>
                <a:spcPct val="20000"/>
              </a:spcBef>
              <a:buFont typeface="Wingdings" pitchFamily="2" charset="2"/>
              <a:buNone/>
            </a:pP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Diem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double</a:t>
            </a:r>
            <a:r>
              <a:rPr lang="en-US" b="0" smtClean="0">
                <a:solidFill>
                  <a:schemeClr val="tx1">
                    <a:lumMod val="95000"/>
                    <a:lumOff val="5000"/>
                  </a:schemeClr>
                </a:solidFill>
              </a:rPr>
              <a:t> x,y;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Diem(</a:t>
            </a:r>
            <a:r>
              <a:rPr lang="en-US" b="0" smtClean="0">
                <a:solidFill>
                  <a:srgbClr val="0000FF"/>
                </a:solidFill>
              </a:rPr>
              <a:t>double</a:t>
            </a:r>
            <a:r>
              <a:rPr lang="en-US" b="0" smtClean="0">
                <a:solidFill>
                  <a:schemeClr val="tx1">
                    <a:lumMod val="95000"/>
                    <a:lumOff val="5000"/>
                  </a:schemeClr>
                </a:solidFill>
              </a:rPr>
              <a:t> xx, </a:t>
            </a:r>
            <a:r>
              <a:rPr lang="en-US" b="0" smtClean="0">
                <a:solidFill>
                  <a:srgbClr val="0000FF"/>
                </a:solidFill>
              </a:rPr>
              <a:t>double</a:t>
            </a:r>
            <a:r>
              <a:rPr lang="en-US" b="0" smtClean="0">
                <a:solidFill>
                  <a:schemeClr val="tx1">
                    <a:lumMod val="95000"/>
                    <a:lumOff val="5000"/>
                  </a:schemeClr>
                </a:solidFill>
              </a:rPr>
              <a:t> yy) : x(xx), y(yy) {  }</a:t>
            </a:r>
          </a:p>
          <a:p>
            <a:pPr marL="342900" indent="-342900">
              <a:spcBef>
                <a:spcPct val="20000"/>
              </a:spcBef>
              <a:buFont typeface="Wingdings" pitchFamily="2" charset="2"/>
              <a:buNone/>
            </a:pPr>
            <a:r>
              <a:rPr lang="en-US" b="0" smtClean="0">
                <a:solidFill>
                  <a:schemeClr val="tx1">
                    <a:lumMod val="95000"/>
                    <a:lumOff val="5000"/>
                  </a:schemeClr>
                </a:solidFill>
              </a:rPr>
              <a:t>    //...</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a:t>
            </a:r>
            <a:r>
              <a:rPr lang="en-US" b="1" smtClean="0">
                <a:effectLst>
                  <a:outerShdw blurRad="38100" dist="38100" dir="2700000" algn="tl">
                    <a:srgbClr val="000000">
                      <a:alpha val="43137"/>
                    </a:srgbClr>
                  </a:outerShdw>
                </a:effectLst>
                <a:latin typeface="Arial" pitchFamily="34" charset="0"/>
                <a:cs typeface="Arial" pitchFamily="34" charset="0"/>
              </a:rPr>
              <a:t>phát </a:t>
            </a:r>
            <a:r>
              <a:rPr lang="vi-VN" b="1" smtClean="0">
                <a:effectLst>
                  <a:outerShdw blurRad="38100" dist="38100" dir="2700000" algn="tl">
                    <a:srgbClr val="000000">
                      <a:alpha val="43137"/>
                    </a:srgbClr>
                  </a:outerShdw>
                </a:effectLst>
                <a:latin typeface="Arial" pitchFamily="34" charset="0"/>
                <a:cs typeface="Arial" pitchFamily="34" charset="0"/>
              </a:rPr>
              <a:t>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một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87</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800" b="0" smtClean="0">
                <a:solidFill>
                  <a:srgbClr val="0000FF"/>
                </a:solidFill>
              </a:rPr>
              <a:t>int</a:t>
            </a:r>
            <a:r>
              <a:rPr lang="en-US" sz="2800" b="0" smtClean="0">
                <a:solidFill>
                  <a:schemeClr val="tx1">
                    <a:lumMod val="95000"/>
                    <a:lumOff val="5000"/>
                  </a:schemeClr>
                </a:solidFill>
              </a:rPr>
              <a:t> *pi = </a:t>
            </a:r>
            <a:r>
              <a:rPr lang="en-US" sz="2800" b="0" smtClean="0">
                <a:solidFill>
                  <a:srgbClr val="0000FF"/>
                </a:solidFill>
              </a:rPr>
              <a:t>new int</a:t>
            </a:r>
            <a:r>
              <a:rPr lang="en-US" sz="28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800" b="0" smtClean="0">
                <a:solidFill>
                  <a:srgbClr val="0000FF"/>
                </a:solidFill>
              </a:rPr>
              <a:t>int</a:t>
            </a:r>
            <a:r>
              <a:rPr lang="en-US" sz="2800" b="0" smtClean="0">
                <a:solidFill>
                  <a:schemeClr val="tx1">
                    <a:lumMod val="95000"/>
                    <a:lumOff val="5000"/>
                  </a:schemeClr>
                </a:solidFill>
              </a:rPr>
              <a:t> *pj = </a:t>
            </a:r>
            <a:r>
              <a:rPr lang="en-US" sz="2800" b="0" smtClean="0">
                <a:solidFill>
                  <a:srgbClr val="0000FF"/>
                </a:solidFill>
              </a:rPr>
              <a:t>new int</a:t>
            </a:r>
            <a:r>
              <a:rPr lang="en-US" sz="2800" b="0" smtClean="0">
                <a:solidFill>
                  <a:schemeClr val="tx1">
                    <a:lumMod val="95000"/>
                    <a:lumOff val="5000"/>
                  </a:schemeClr>
                </a:solidFill>
              </a:rPr>
              <a:t>(15);</a:t>
            </a:r>
          </a:p>
          <a:p>
            <a:pPr marL="342900" indent="-342900">
              <a:lnSpc>
                <a:spcPct val="120000"/>
              </a:lnSpc>
              <a:spcBef>
                <a:spcPct val="20000"/>
              </a:spcBef>
              <a:buFont typeface="Wingdings" pitchFamily="2" charset="2"/>
              <a:buNone/>
            </a:pPr>
            <a:r>
              <a:rPr lang="en-US" sz="2800" b="0" smtClean="0">
                <a:solidFill>
                  <a:schemeClr val="tx1">
                    <a:lumMod val="95000"/>
                    <a:lumOff val="5000"/>
                  </a:schemeClr>
                </a:solidFill>
              </a:rPr>
              <a:t>Diem *pd = </a:t>
            </a:r>
            <a:r>
              <a:rPr lang="en-US" sz="2800" b="0" smtClean="0">
                <a:solidFill>
                  <a:srgbClr val="0000FF"/>
                </a:solidFill>
              </a:rPr>
              <a:t>new</a:t>
            </a:r>
            <a:r>
              <a:rPr lang="en-US" sz="2800" b="0" smtClean="0">
                <a:solidFill>
                  <a:schemeClr val="tx1">
                    <a:lumMod val="95000"/>
                    <a:lumOff val="5000"/>
                  </a:schemeClr>
                </a:solidFill>
              </a:rPr>
              <a:t> Diem(20,40);</a:t>
            </a:r>
          </a:p>
          <a:p>
            <a:pPr marL="342900" indent="-342900">
              <a:lnSpc>
                <a:spcPct val="120000"/>
              </a:lnSpc>
              <a:spcBef>
                <a:spcPct val="20000"/>
              </a:spcBef>
              <a:buFont typeface="Wingdings" pitchFamily="2" charset="2"/>
              <a:buNone/>
            </a:pPr>
            <a:r>
              <a:rPr lang="en-US" sz="2800" b="0" smtClean="0">
                <a:solidFill>
                  <a:schemeClr val="tx1">
                    <a:lumMod val="95000"/>
                    <a:lumOff val="5000"/>
                  </a:schemeClr>
                </a:solidFill>
              </a:rPr>
              <a:t>String *pa = </a:t>
            </a:r>
            <a:r>
              <a:rPr lang="en-US" sz="2800" b="0" smtClean="0">
                <a:solidFill>
                  <a:srgbClr val="0000FF"/>
                </a:solidFill>
              </a:rPr>
              <a:t>new</a:t>
            </a:r>
            <a:r>
              <a:rPr lang="en-US" sz="2800" b="0" smtClean="0">
                <a:solidFill>
                  <a:schemeClr val="tx1">
                    <a:lumMod val="95000"/>
                    <a:lumOff val="5000"/>
                  </a:schemeClr>
                </a:solidFill>
              </a:rPr>
              <a:t> String("Nguyen Van A");</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a:t>
            </a:r>
          </a:p>
          <a:p>
            <a:pPr marL="342900" indent="-342900">
              <a:lnSpc>
                <a:spcPct val="120000"/>
              </a:lnSpc>
              <a:spcBef>
                <a:spcPts val="0"/>
              </a:spcBef>
              <a:buFont typeface="Wingdings" pitchFamily="2" charset="2"/>
              <a:buNone/>
            </a:pPr>
            <a:r>
              <a:rPr lang="en-US" sz="2800" b="0" smtClean="0">
                <a:solidFill>
                  <a:srgbClr val="0000FF"/>
                </a:solidFill>
              </a:rPr>
              <a:t>delete</a:t>
            </a:r>
            <a:r>
              <a:rPr lang="en-US" sz="2800" b="0" smtClean="0">
                <a:solidFill>
                  <a:schemeClr val="tx1">
                    <a:lumMod val="95000"/>
                    <a:lumOff val="5000"/>
                  </a:schemeClr>
                </a:solidFill>
              </a:rPr>
              <a:t> pa;</a:t>
            </a:r>
          </a:p>
          <a:p>
            <a:pPr marL="342900" indent="-342900">
              <a:lnSpc>
                <a:spcPct val="120000"/>
              </a:lnSpc>
              <a:spcBef>
                <a:spcPts val="0"/>
              </a:spcBef>
              <a:buFont typeface="Wingdings" pitchFamily="2" charset="2"/>
              <a:buNone/>
            </a:pPr>
            <a:r>
              <a:rPr lang="en-US" sz="2800" b="0" smtClean="0">
                <a:solidFill>
                  <a:srgbClr val="0000FF"/>
                </a:solidFill>
              </a:rPr>
              <a:t>delete</a:t>
            </a:r>
            <a:r>
              <a:rPr lang="en-US" sz="2800" b="0" smtClean="0">
                <a:solidFill>
                  <a:schemeClr val="tx1">
                    <a:lumMod val="95000"/>
                    <a:lumOff val="5000"/>
                  </a:schemeClr>
                </a:solidFill>
              </a:rPr>
              <a:t> pd;</a:t>
            </a:r>
          </a:p>
          <a:p>
            <a:pPr marL="342900" indent="-342900">
              <a:lnSpc>
                <a:spcPct val="120000"/>
              </a:lnSpc>
              <a:spcBef>
                <a:spcPts val="0"/>
              </a:spcBef>
              <a:buFont typeface="Wingdings" pitchFamily="2" charset="2"/>
              <a:buNone/>
            </a:pPr>
            <a:r>
              <a:rPr lang="en-US" sz="2800" b="0" smtClean="0">
                <a:solidFill>
                  <a:srgbClr val="0000FF"/>
                </a:solidFill>
              </a:rPr>
              <a:t>delete</a:t>
            </a:r>
            <a:r>
              <a:rPr lang="en-US" sz="2800" b="0" smtClean="0">
                <a:solidFill>
                  <a:schemeClr val="tx1">
                    <a:lumMod val="95000"/>
                    <a:lumOff val="5000"/>
                  </a:schemeClr>
                </a:solidFill>
              </a:rPr>
              <a:t> pj;</a:t>
            </a:r>
          </a:p>
          <a:p>
            <a:pPr marL="342900" indent="-342900">
              <a:lnSpc>
                <a:spcPct val="120000"/>
              </a:lnSpc>
              <a:spcBef>
                <a:spcPts val="0"/>
              </a:spcBef>
              <a:buFont typeface="Wingdings" pitchFamily="2" charset="2"/>
              <a:buNone/>
            </a:pPr>
            <a:r>
              <a:rPr lang="en-US" sz="2800" b="0" smtClean="0">
                <a:solidFill>
                  <a:srgbClr val="0000FF"/>
                </a:solidFill>
              </a:rPr>
              <a:t>delete</a:t>
            </a:r>
            <a:r>
              <a:rPr lang="en-US" sz="2800" b="0" smtClean="0">
                <a:solidFill>
                  <a:schemeClr val="tx1">
                    <a:lumMod val="95000"/>
                    <a:lumOff val="5000"/>
                  </a:schemeClr>
                </a:solidFill>
              </a:rPr>
              <a:t> pi;</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a:t>
            </a:r>
            <a:r>
              <a:rPr lang="en-US" b="1" smtClean="0">
                <a:effectLst>
                  <a:outerShdw blurRad="38100" dist="38100" dir="2700000" algn="tl">
                    <a:srgbClr val="000000">
                      <a:alpha val="43137"/>
                    </a:srgbClr>
                  </a:outerShdw>
                </a:effectLst>
                <a:latin typeface="Arial" pitchFamily="34" charset="0"/>
                <a:cs typeface="Arial" pitchFamily="34" charset="0"/>
              </a:rPr>
              <a:t>phát </a:t>
            </a:r>
            <a:r>
              <a:rPr lang="vi-VN" b="1" smtClean="0">
                <a:effectLst>
                  <a:outerShdw blurRad="38100" dist="38100" dir="2700000" algn="tl">
                    <a:srgbClr val="000000">
                      <a:alpha val="43137"/>
                    </a:srgbClr>
                  </a:outerShdw>
                </a:effectLst>
                <a:latin typeface="Arial" pitchFamily="34" charset="0"/>
                <a:cs typeface="Arial" pitchFamily="34" charset="0"/>
              </a:rPr>
              <a:t>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p>
        </p:txBody>
      </p:sp>
      <p:sp>
        <p:nvSpPr>
          <p:cNvPr id="3" name="Content Placeholder 2"/>
          <p:cNvSpPr>
            <a:spLocks noGrp="1"/>
          </p:cNvSpPr>
          <p:nvPr>
            <p:ph idx="1"/>
          </p:nvPr>
        </p:nvSpPr>
        <p:spPr>
          <a:xfrm>
            <a:off x="457200" y="1596847"/>
            <a:ext cx="8382000" cy="2365553"/>
          </a:xfrm>
        </p:spPr>
        <p:txBody>
          <a:bodyPr>
            <a:normAutofit/>
          </a:bodyPr>
          <a:lstStyle/>
          <a:p>
            <a:pPr lvl="1" algn="just">
              <a:lnSpc>
                <a:spcPct val="130000"/>
              </a:lnSpc>
              <a:spcBef>
                <a:spcPts val="300"/>
              </a:spcBef>
              <a:spcAft>
                <a:spcPts val="300"/>
              </a:spcAft>
              <a:buNone/>
            </a:pPr>
            <a:r>
              <a:rPr lang="en-US" smtClean="0">
                <a:solidFill>
                  <a:srgbClr val="0000FF"/>
                </a:solidFill>
                <a:latin typeface="Arial" pitchFamily="34" charset="0"/>
                <a:cs typeface="Arial" pitchFamily="34" charset="0"/>
              </a:rPr>
              <a:t>int</a:t>
            </a:r>
            <a:r>
              <a:rPr lang="en-US" smtClean="0">
                <a:solidFill>
                  <a:schemeClr val="tx1">
                    <a:lumMod val="95000"/>
                    <a:lumOff val="5000"/>
                  </a:schemeClr>
                </a:solidFill>
                <a:latin typeface="Arial" pitchFamily="34" charset="0"/>
                <a:cs typeface="Arial" pitchFamily="34" charset="0"/>
              </a:rPr>
              <a:t> *pai = </a:t>
            </a:r>
            <a:r>
              <a:rPr lang="en-US" smtClean="0">
                <a:solidFill>
                  <a:srgbClr val="0000FF"/>
                </a:solidFill>
                <a:latin typeface="Arial" pitchFamily="34" charset="0"/>
                <a:cs typeface="Arial" pitchFamily="34" charset="0"/>
              </a:rPr>
              <a:t>new</a:t>
            </a:r>
            <a:r>
              <a:rPr lang="en-US" smtClean="0">
                <a:solidFill>
                  <a:schemeClr val="tx1">
                    <a:lumMod val="95000"/>
                    <a:lumOff val="5000"/>
                  </a:schemeClr>
                </a:solidFill>
                <a:latin typeface="Arial" pitchFamily="34" charset="0"/>
                <a:cs typeface="Arial" pitchFamily="34" charset="0"/>
              </a:rPr>
              <a:t> </a:t>
            </a:r>
            <a:r>
              <a:rPr lang="en-US" smtClean="0">
                <a:solidFill>
                  <a:srgbClr val="0000FF"/>
                </a:solidFill>
                <a:latin typeface="Arial" pitchFamily="34" charset="0"/>
                <a:cs typeface="Arial" pitchFamily="34" charset="0"/>
              </a:rPr>
              <a:t>int</a:t>
            </a:r>
            <a:r>
              <a:rPr lang="en-US" smtClean="0">
                <a:solidFill>
                  <a:schemeClr val="tx1">
                    <a:lumMod val="95000"/>
                    <a:lumOff val="5000"/>
                  </a:schemeClr>
                </a:solidFill>
                <a:latin typeface="Arial" pitchFamily="34" charset="0"/>
                <a:cs typeface="Arial" pitchFamily="34" charset="0"/>
              </a:rPr>
              <a:t>[10];</a:t>
            </a:r>
          </a:p>
          <a:p>
            <a:pPr lvl="1" algn="just">
              <a:lnSpc>
                <a:spcPct val="130000"/>
              </a:lnSpc>
              <a:spcBef>
                <a:spcPts val="300"/>
              </a:spcBef>
              <a:spcAft>
                <a:spcPts val="300"/>
              </a:spcAft>
              <a:buNone/>
            </a:pPr>
            <a:r>
              <a:rPr lang="en-US" smtClean="0">
                <a:solidFill>
                  <a:schemeClr val="tx1">
                    <a:lumMod val="95000"/>
                    <a:lumOff val="5000"/>
                  </a:schemeClr>
                </a:solidFill>
                <a:latin typeface="Arial" pitchFamily="34" charset="0"/>
                <a:cs typeface="Arial" pitchFamily="34" charset="0"/>
              </a:rPr>
              <a:t>Diem *pad = </a:t>
            </a:r>
            <a:r>
              <a:rPr lang="en-US" smtClean="0">
                <a:solidFill>
                  <a:srgbClr val="0000FF"/>
                </a:solidFill>
                <a:latin typeface="Arial" pitchFamily="34" charset="0"/>
                <a:cs typeface="Arial" pitchFamily="34" charset="0"/>
              </a:rPr>
              <a:t>new</a:t>
            </a:r>
            <a:r>
              <a:rPr lang="en-US" smtClean="0">
                <a:solidFill>
                  <a:schemeClr val="tx1">
                    <a:lumMod val="95000"/>
                    <a:lumOff val="5000"/>
                  </a:schemeClr>
                </a:solidFill>
                <a:latin typeface="Arial" pitchFamily="34" charset="0"/>
                <a:cs typeface="Arial" pitchFamily="34" charset="0"/>
              </a:rPr>
              <a:t> Diem[5];	</a:t>
            </a:r>
            <a:endParaRPr lang="en-US" smtClean="0">
              <a:solidFill>
                <a:srgbClr val="FF0000"/>
              </a:solidFill>
              <a:latin typeface="Arial" pitchFamily="34" charset="0"/>
              <a:cs typeface="Arial" pitchFamily="34" charset="0"/>
            </a:endParaRPr>
          </a:p>
          <a:p>
            <a:pPr lvl="1" algn="just">
              <a:lnSpc>
                <a:spcPct val="130000"/>
              </a:lnSpc>
              <a:spcBef>
                <a:spcPts val="300"/>
              </a:spcBef>
              <a:spcAft>
                <a:spcPts val="300"/>
              </a:spcAft>
              <a:buNone/>
            </a:pPr>
            <a:r>
              <a:rPr lang="en-US" smtClean="0">
                <a:solidFill>
                  <a:schemeClr val="tx1">
                    <a:lumMod val="95000"/>
                    <a:lumOff val="5000"/>
                  </a:schemeClr>
                </a:solidFill>
                <a:latin typeface="Arial" pitchFamily="34" charset="0"/>
                <a:cs typeface="Arial" pitchFamily="34" charset="0"/>
              </a:rPr>
              <a:t>String *pas = </a:t>
            </a:r>
            <a:r>
              <a:rPr lang="en-US" smtClean="0">
                <a:solidFill>
                  <a:srgbClr val="0000FF"/>
                </a:solidFill>
                <a:latin typeface="Arial" pitchFamily="34" charset="0"/>
                <a:cs typeface="Arial" pitchFamily="34" charset="0"/>
              </a:rPr>
              <a:t>new</a:t>
            </a:r>
            <a:r>
              <a:rPr lang="en-US" smtClean="0">
                <a:solidFill>
                  <a:schemeClr val="tx1">
                    <a:lumMod val="95000"/>
                    <a:lumOff val="5000"/>
                  </a:schemeClr>
                </a:solidFill>
                <a:latin typeface="Arial" pitchFamily="34" charset="0"/>
                <a:cs typeface="Arial" pitchFamily="34" charset="0"/>
              </a:rPr>
              <a:t> String[5]; 	</a:t>
            </a:r>
            <a:endParaRPr lang="vi-VN"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88</a:t>
            </a:fld>
            <a:endParaRPr lang="en-US"/>
          </a:p>
        </p:txBody>
      </p:sp>
      <p:sp>
        <p:nvSpPr>
          <p:cNvPr id="8" name="AutoShape 6"/>
          <p:cNvSpPr>
            <a:spLocks noChangeArrowheads="1"/>
          </p:cNvSpPr>
          <p:nvPr/>
        </p:nvSpPr>
        <p:spPr bwMode="auto">
          <a:xfrm>
            <a:off x="5775434" y="1797268"/>
            <a:ext cx="2362200" cy="1828800"/>
          </a:xfrm>
          <a:prstGeom prst="irregularSeal1">
            <a:avLst/>
          </a:prstGeom>
          <a:solidFill>
            <a:schemeClr val="accent1"/>
          </a:solidFill>
          <a:ln w="9525">
            <a:solidFill>
              <a:schemeClr val="tx1"/>
            </a:solidFill>
            <a:miter lim="800000"/>
            <a:headEnd/>
            <a:tailEnd/>
          </a:ln>
        </p:spPr>
        <p:txBody>
          <a:bodyPr wrap="none" anchor="ctr"/>
          <a:lstStyle/>
          <a:p>
            <a:pPr algn="ctr"/>
            <a:r>
              <a:rPr lang="en-US" sz="6000" b="1" smtClean="0">
                <a:solidFill>
                  <a:srgbClr val="FF0303"/>
                </a:solidFill>
              </a:rPr>
              <a:t>?</a:t>
            </a:r>
            <a:endParaRPr lang="en-US" sz="6000" b="1">
              <a:solidFill>
                <a:srgbClr val="FF0303"/>
              </a:solidFill>
            </a:endParaRPr>
          </a:p>
        </p:txBody>
      </p:sp>
      <p:sp>
        <p:nvSpPr>
          <p:cNvPr id="9" name="Right Brace 8"/>
          <p:cNvSpPr/>
          <p:nvPr/>
        </p:nvSpPr>
        <p:spPr>
          <a:xfrm>
            <a:off x="5334000" y="1697872"/>
            <a:ext cx="457200" cy="169959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181600" y="3453825"/>
            <a:ext cx="1600200" cy="584775"/>
          </a:xfrm>
          <a:prstGeom prst="rect">
            <a:avLst/>
          </a:prstGeom>
          <a:noFill/>
        </p:spPr>
        <p:txBody>
          <a:bodyPr wrap="square" rtlCol="0">
            <a:spAutoFit/>
          </a:bodyPr>
          <a:lstStyle/>
          <a:p>
            <a:pPr algn="ctr"/>
            <a:r>
              <a:rPr lang="en-US" sz="3200" smtClean="0">
                <a:solidFill>
                  <a:srgbClr val="FF3300"/>
                </a:solidFill>
              </a:rPr>
              <a:t>Sai</a:t>
            </a:r>
            <a:endParaRPr lang="en-US" sz="3200">
              <a:solidFill>
                <a:srgbClr val="FF3300"/>
              </a:solidFill>
            </a:endParaRPr>
          </a:p>
        </p:txBody>
      </p:sp>
      <p:sp>
        <p:nvSpPr>
          <p:cNvPr id="11" name="Content Placeholder 2"/>
          <p:cNvSpPr txBox="1">
            <a:spLocks/>
          </p:cNvSpPr>
          <p:nvPr/>
        </p:nvSpPr>
        <p:spPr>
          <a:xfrm>
            <a:off x="441434" y="4114800"/>
            <a:ext cx="83820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spcBef>
                <a:spcPts val="300"/>
              </a:spcBef>
              <a:spcAft>
                <a:spcPts val="300"/>
              </a:spcAft>
              <a:buFont typeface="Wingdings" pitchFamily="2" charset="2"/>
              <a:buChar char="v"/>
            </a:pPr>
            <a:r>
              <a:rPr lang="vi-VN" sz="2800" b="0" smtClean="0">
                <a:solidFill>
                  <a:schemeClr val="tx1">
                    <a:lumMod val="95000"/>
                    <a:lumOff val="5000"/>
                  </a:schemeClr>
                </a:solidFill>
                <a:latin typeface="Arial" pitchFamily="34" charset="0"/>
                <a:cs typeface="Arial" pitchFamily="34" charset="0"/>
              </a:rPr>
              <a:t>Trong trường hợp cấp </a:t>
            </a:r>
            <a:r>
              <a:rPr lang="en-US" sz="2800" b="0" smtClean="0">
                <a:solidFill>
                  <a:schemeClr val="tx1">
                    <a:lumMod val="95000"/>
                    <a:lumOff val="5000"/>
                  </a:schemeClr>
                </a:solidFill>
                <a:latin typeface="Arial" pitchFamily="34" charset="0"/>
                <a:cs typeface="Arial" pitchFamily="34" charset="0"/>
              </a:rPr>
              <a:t>phát </a:t>
            </a:r>
            <a:r>
              <a:rPr lang="vi-VN" sz="2800" b="0" smtClean="0">
                <a:solidFill>
                  <a:schemeClr val="tx1">
                    <a:lumMod val="95000"/>
                    <a:lumOff val="5000"/>
                  </a:schemeClr>
                </a:solidFill>
                <a:latin typeface="Arial" pitchFamily="34" charset="0"/>
                <a:cs typeface="Arial" pitchFamily="34" charset="0"/>
              </a:rPr>
              <a:t>nhiều đối tượng, ta không thể cung cấp tham số cho từng phần tử được cấp</a:t>
            </a:r>
            <a:r>
              <a:rPr lang="en-US" sz="2800" b="0" smtClean="0">
                <a:solidFill>
                  <a:schemeClr val="tx1">
                    <a:lumMod val="95000"/>
                    <a:lumOff val="5000"/>
                  </a:schemeClr>
                </a:solidFill>
                <a:latin typeface="Arial" pitchFamily="34" charset="0"/>
                <a:cs typeface="Arial" pitchFamily="34" charset="0"/>
              </a:rPr>
              <a:t> phát.</a:t>
            </a:r>
            <a:endParaRPr lang="vi-VN" sz="2800" b="0" smtClean="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Thông báo lỗi cho đoạn chương trình trên như sau:</a:t>
            </a:r>
          </a:p>
          <a:p>
            <a:pPr lvl="1" algn="just">
              <a:lnSpc>
                <a:spcPct val="130000"/>
              </a:lnSpc>
              <a:spcBef>
                <a:spcPts val="300"/>
              </a:spcBef>
              <a:spcAft>
                <a:spcPts val="300"/>
              </a:spcAft>
              <a:buFont typeface="Wingdings" pitchFamily="2" charset="2"/>
              <a:buChar char="§"/>
            </a:pPr>
            <a:r>
              <a:rPr lang="en-US" sz="2400" i="1" smtClean="0">
                <a:solidFill>
                  <a:srgbClr val="0070C0"/>
                </a:solidFill>
                <a:latin typeface="Arial" pitchFamily="34" charset="0"/>
                <a:cs typeface="Arial" pitchFamily="34" charset="0"/>
              </a:rPr>
              <a:t>Cannot find default constructor to initialize array element of type 'Diem'</a:t>
            </a:r>
          </a:p>
          <a:p>
            <a:pPr lvl="1" algn="just">
              <a:lnSpc>
                <a:spcPct val="130000"/>
              </a:lnSpc>
              <a:spcBef>
                <a:spcPts val="300"/>
              </a:spcBef>
              <a:spcAft>
                <a:spcPts val="300"/>
              </a:spcAft>
              <a:buFont typeface="Wingdings" pitchFamily="2" charset="2"/>
              <a:buChar char="§"/>
            </a:pPr>
            <a:r>
              <a:rPr lang="en-US" sz="2400" i="1" smtClean="0">
                <a:solidFill>
                  <a:srgbClr val="0070C0"/>
                </a:solidFill>
                <a:latin typeface="Arial" pitchFamily="34" charset="0"/>
                <a:cs typeface="Arial" pitchFamily="34" charset="0"/>
              </a:rPr>
              <a:t>Cannot find default constructor to initialize array element of type String’</a:t>
            </a:r>
            <a:endParaRPr lang="vi-VN" i="1" smtClean="0">
              <a:solidFill>
                <a:srgbClr val="0070C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Khắc phục lỗi?</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89</a:t>
            </a:fld>
            <a:endParaRPr lang="en-US"/>
          </a:p>
        </p:txBody>
      </p:sp>
      <p:sp>
        <p:nvSpPr>
          <p:cNvPr id="7" name="TextBox 6"/>
          <p:cNvSpPr txBox="1"/>
          <p:nvPr/>
        </p:nvSpPr>
        <p:spPr>
          <a:xfrm>
            <a:off x="806668" y="5256238"/>
            <a:ext cx="8108732" cy="1002582"/>
          </a:xfrm>
          <a:prstGeom prst="rect">
            <a:avLst/>
          </a:prstGeom>
          <a:noFill/>
        </p:spPr>
        <p:txBody>
          <a:bodyPr wrap="square" rtlCol="0">
            <a:spAutoFit/>
          </a:bodyPr>
          <a:lstStyle/>
          <a:p>
            <a:pPr algn="just">
              <a:lnSpc>
                <a:spcPct val="130000"/>
              </a:lnSpc>
            </a:pPr>
            <a:r>
              <a:rPr lang="vi-VN" sz="2400" b="0"/>
              <a:t>Lỗi trên được khắc phục bằng cách </a:t>
            </a:r>
            <a:r>
              <a:rPr lang="vi-VN" sz="2400" b="0">
                <a:solidFill>
                  <a:srgbClr val="FF3300"/>
                </a:solidFill>
              </a:rPr>
              <a:t>cung cấp phương thức thiết lập để đối tượng có khả năng tự khởi động</a:t>
            </a:r>
            <a:r>
              <a:rPr lang="vi-VN" sz="2400" b="0"/>
              <a:t>.</a:t>
            </a:r>
            <a:endParaRPr lang="en-US" sz="2400"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tạo lập các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thuộc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dirty="0" err="1" smtClean="0">
                <a:solidFill>
                  <a:srgbClr val="0000FF"/>
                </a:solidFill>
                <a:latin typeface="Arial" pitchFamily="34" charset="0"/>
                <a:cs typeface="Arial" pitchFamily="34" charset="0"/>
              </a:rPr>
              <a:t>Những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gì</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mà</a:t>
            </a:r>
            <a:r>
              <a:rPr lang="en-US" dirty="0" smtClean="0">
                <a:solidFill>
                  <a:srgbClr val="0000FF"/>
                </a:solidFill>
                <a:latin typeface="Arial" pitchFamily="34" charset="0"/>
                <a:cs typeface="Arial" pitchFamily="34" charset="0"/>
              </a:rPr>
              <a:t> ta </a:t>
            </a:r>
            <a:r>
              <a:rPr lang="en-US" dirty="0" err="1" smtClean="0">
                <a:solidFill>
                  <a:srgbClr val="0000FF"/>
                </a:solidFill>
                <a:latin typeface="Arial" pitchFamily="34" charset="0"/>
                <a:cs typeface="Arial" pitchFamily="34" charset="0"/>
              </a:rPr>
              <a:t>biết</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về</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đối</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tượng</a:t>
            </a:r>
            <a:r>
              <a:rPr lang="en-US" dirty="0" smtClean="0">
                <a:solidFill>
                  <a:srgbClr val="0000FF"/>
                </a:solidFill>
                <a:latin typeface="Arial" pitchFamily="34" charset="0"/>
                <a:cs typeface="Arial" pitchFamily="34" charset="0"/>
              </a:rPr>
              <a:t> – </a:t>
            </a:r>
            <a:r>
              <a:rPr lang="en-US" dirty="0" err="1" smtClean="0">
                <a:solidFill>
                  <a:srgbClr val="0000FF"/>
                </a:solidFill>
                <a:latin typeface="Arial" pitchFamily="34" charset="0"/>
                <a:cs typeface="Arial" pitchFamily="34" charset="0"/>
              </a:rPr>
              <a:t>giống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như</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một</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struct</a:t>
            </a:r>
            <a:endParaRPr lang="en-US"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vi)</a:t>
            </a:r>
          </a:p>
          <a:p>
            <a:pPr lvl="1" algn="just">
              <a:lnSpc>
                <a:spcPct val="130000"/>
              </a:lnSpc>
              <a:spcBef>
                <a:spcPts val="300"/>
              </a:spcBef>
              <a:spcAft>
                <a:spcPts val="300"/>
              </a:spcAft>
              <a:buFont typeface="Wingdings" pitchFamily="2" charset="2"/>
              <a:buChar char="§"/>
            </a:pPr>
            <a:r>
              <a:rPr lang="en-US" dirty="0" err="1" smtClean="0">
                <a:solidFill>
                  <a:srgbClr val="0000FF"/>
                </a:solidFill>
                <a:latin typeface="Arial" pitchFamily="34" charset="0"/>
                <a:cs typeface="Arial" pitchFamily="34" charset="0"/>
              </a:rPr>
              <a:t>Những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gì</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mà</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đối</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tượng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có</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thể</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làm</a:t>
            </a:r>
            <a:endParaRPr lang="en-US"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quyền</a:t>
            </a:r>
            <a:r>
              <a:rPr lang="en-US" dirty="0" smtClean="0">
                <a:latin typeface="Arial" pitchFamily="34" charset="0"/>
                <a:cs typeface="Arial" pitchFamily="34" charset="0"/>
              </a:rPr>
              <a:t> </a:t>
            </a:r>
            <a:r>
              <a:rPr lang="en-US" dirty="0" err="1" smtClean="0">
                <a:latin typeface="Arial" pitchFamily="34" charset="0"/>
                <a:cs typeface="Arial" pitchFamily="34" charset="0"/>
              </a:rPr>
              <a:t>truy</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endParaRPr lang="en-US" dirty="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dirty="0" err="1" smtClean="0">
                <a:solidFill>
                  <a:srgbClr val="FF0303"/>
                </a:solidFill>
                <a:latin typeface="Arial" pitchFamily="34" charset="0"/>
                <a:cs typeface="Arial" pitchFamily="34" charset="0"/>
              </a:rPr>
              <a:t>Sẽ</a:t>
            </a:r>
            <a:r>
              <a:rPr lang="en-US" dirty="0" smtClean="0">
                <a:solidFill>
                  <a:srgbClr val="FF0303"/>
                </a:solidFill>
                <a:latin typeface="Arial" pitchFamily="34" charset="0"/>
                <a:cs typeface="Arial" pitchFamily="34" charset="0"/>
              </a:rPr>
              <a:t> </a:t>
            </a:r>
            <a:r>
              <a:rPr lang="en-US" dirty="0" err="1" smtClean="0">
                <a:solidFill>
                  <a:srgbClr val="FF0303"/>
                </a:solidFill>
                <a:latin typeface="Arial" pitchFamily="34" charset="0"/>
                <a:cs typeface="Arial" pitchFamily="34" charset="0"/>
              </a:rPr>
              <a:t>trình</a:t>
            </a:r>
            <a:r>
              <a:rPr lang="en-US" dirty="0" smtClean="0">
                <a:solidFill>
                  <a:srgbClr val="FF0303"/>
                </a:solidFill>
                <a:latin typeface="Arial" pitchFamily="34" charset="0"/>
                <a:cs typeface="Arial" pitchFamily="34" charset="0"/>
              </a:rPr>
              <a:t> </a:t>
            </a:r>
            <a:r>
              <a:rPr lang="en-US" dirty="0" err="1" smtClean="0">
                <a:solidFill>
                  <a:srgbClr val="FF0303"/>
                </a:solidFill>
                <a:latin typeface="Arial" pitchFamily="34" charset="0"/>
                <a:cs typeface="Arial" pitchFamily="34" charset="0"/>
              </a:rPr>
              <a:t>bày</a:t>
            </a:r>
            <a:r>
              <a:rPr lang="en-US" dirty="0" smtClean="0">
                <a:solidFill>
                  <a:srgbClr val="FF0303"/>
                </a:solidFill>
                <a:latin typeface="Arial" pitchFamily="34" charset="0"/>
                <a:cs typeface="Arial" pitchFamily="34" charset="0"/>
              </a:rPr>
              <a:t> </a:t>
            </a:r>
            <a:r>
              <a:rPr lang="en-US" dirty="0" err="1" smtClean="0">
                <a:solidFill>
                  <a:srgbClr val="FF0303"/>
                </a:solidFill>
                <a:latin typeface="Arial" pitchFamily="34" charset="0"/>
                <a:cs typeface="Arial" pitchFamily="34" charset="0"/>
              </a:rPr>
              <a:t>sau</a:t>
            </a:r>
            <a:endParaRPr lang="en-US" dirty="0" smtClean="0">
              <a:solidFill>
                <a:srgbClr val="FF0303"/>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90</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String{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char</a:t>
            </a:r>
            <a:r>
              <a:rPr lang="en-US" b="0" smtClean="0">
                <a:solidFill>
                  <a:schemeClr val="tx1">
                    <a:lumMod val="95000"/>
                    <a:lumOff val="5000"/>
                  </a:schemeClr>
                </a:solidFill>
              </a:rPr>
              <a:t> *p;</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char</a:t>
            </a:r>
            <a:r>
              <a:rPr lang="en-US" b="0" smtClean="0">
                <a:solidFill>
                  <a:schemeClr val="tx1">
                    <a:lumMod val="95000"/>
                    <a:lumOff val="5000"/>
                  </a:schemeClr>
                </a:solidFill>
              </a:rPr>
              <a:t> *s = "Alibaba") { p = strdup(s); }</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const</a:t>
            </a:r>
            <a:r>
              <a:rPr lang="en-US" b="0" smtClean="0">
                <a:solidFill>
                  <a:schemeClr val="tx1">
                    <a:lumMod val="95000"/>
                    <a:lumOff val="5000"/>
                  </a:schemeClr>
                </a:solidFill>
              </a:rPr>
              <a:t> String &amp;s) { p = strdup(s.p); }</a:t>
            </a:r>
          </a:p>
          <a:p>
            <a:pPr marL="342900" indent="-342900">
              <a:spcBef>
                <a:spcPct val="20000"/>
              </a:spcBef>
              <a:buFont typeface="Wingdings" pitchFamily="2" charset="2"/>
              <a:buNone/>
            </a:pPr>
            <a:r>
              <a:rPr lang="en-US" b="0" smtClean="0">
                <a:solidFill>
                  <a:schemeClr val="tx1">
                    <a:lumMod val="95000"/>
                    <a:lumOff val="5000"/>
                  </a:schemeClr>
                </a:solidFill>
              </a:rPr>
              <a:t>	~String () {</a:t>
            </a:r>
            <a:r>
              <a:rPr lang="en-US" b="0" smtClean="0">
                <a:solidFill>
                  <a:srgbClr val="0000FF"/>
                </a:solidFill>
              </a:rPr>
              <a:t>delete</a:t>
            </a:r>
            <a:r>
              <a:rPr lang="en-US" b="0" smtClean="0">
                <a:solidFill>
                  <a:schemeClr val="tx1">
                    <a:lumMod val="95000"/>
                    <a:lumOff val="5000"/>
                  </a:schemeClr>
                </a:solidFill>
              </a:rPr>
              <a:t> [] p;}</a:t>
            </a:r>
          </a:p>
          <a:p>
            <a:pPr marL="342900" indent="-342900">
              <a:spcBef>
                <a:spcPct val="20000"/>
              </a:spcBef>
              <a:buFont typeface="Wingdings" pitchFamily="2" charset="2"/>
              <a:buNone/>
            </a:pPr>
            <a:r>
              <a:rPr lang="en-US" b="0" smtClean="0">
                <a:solidFill>
                  <a:schemeClr val="tx1">
                    <a:lumMod val="95000"/>
                    <a:lumOff val="5000"/>
                  </a:schemeClr>
                </a:solidFill>
              </a:rPr>
              <a:t>	//...</a:t>
            </a:r>
          </a:p>
          <a:p>
            <a:pPr marL="342900" indent="-342900">
              <a:spcBef>
                <a:spcPts val="0"/>
              </a:spcBef>
              <a:buFont typeface="Wingdings" pitchFamily="2" charset="2"/>
              <a:buNone/>
            </a:pP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Diem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double</a:t>
            </a:r>
            <a:r>
              <a:rPr lang="en-US" b="0" smtClean="0">
                <a:solidFill>
                  <a:schemeClr val="tx1">
                    <a:lumMod val="95000"/>
                    <a:lumOff val="5000"/>
                  </a:schemeClr>
                </a:solidFill>
              </a:rPr>
              <a:t> x,y;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Diem (</a:t>
            </a:r>
            <a:r>
              <a:rPr lang="en-US" b="0" smtClean="0">
                <a:solidFill>
                  <a:srgbClr val="0000FF"/>
                </a:solidFill>
              </a:rPr>
              <a:t>double</a:t>
            </a:r>
            <a:r>
              <a:rPr lang="en-US" b="0" smtClean="0">
                <a:solidFill>
                  <a:schemeClr val="tx1">
                    <a:lumMod val="95000"/>
                    <a:lumOff val="5000"/>
                  </a:schemeClr>
                </a:solidFill>
              </a:rPr>
              <a:t> xx, </a:t>
            </a:r>
            <a:r>
              <a:rPr lang="en-US" b="0" smtClean="0">
                <a:solidFill>
                  <a:srgbClr val="0000FF"/>
                </a:solidFill>
              </a:rPr>
              <a:t>double</a:t>
            </a:r>
            <a:r>
              <a:rPr lang="en-US" b="0" smtClean="0">
                <a:solidFill>
                  <a:schemeClr val="tx1">
                    <a:lumMod val="95000"/>
                    <a:lumOff val="5000"/>
                  </a:schemeClr>
                </a:solidFill>
              </a:rPr>
              <a:t> yy) : x(xx),y(yy){};</a:t>
            </a:r>
          </a:p>
          <a:p>
            <a:pPr marL="342900" indent="-342900">
              <a:spcBef>
                <a:spcPct val="20000"/>
              </a:spcBef>
              <a:buFont typeface="Wingdings" pitchFamily="2" charset="2"/>
              <a:buNone/>
            </a:pPr>
            <a:r>
              <a:rPr lang="en-US" b="0" smtClean="0">
                <a:solidFill>
                  <a:schemeClr val="tx1">
                    <a:lumMod val="95000"/>
                    <a:lumOff val="5000"/>
                  </a:schemeClr>
                </a:solidFill>
              </a:rPr>
              <a:t>	Diem () : x(0),y(0){};</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đó mọi phần tử được cấp đều được khởi động với cùng giá trị.</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int</a:t>
            </a:r>
            <a:r>
              <a:rPr lang="en-US" sz="2400" smtClean="0">
                <a:solidFill>
                  <a:schemeClr val="tx1">
                    <a:lumMod val="95000"/>
                    <a:lumOff val="5000"/>
                  </a:schemeClr>
                </a:solidFill>
                <a:latin typeface="Arial" pitchFamily="34" charset="0"/>
                <a:cs typeface="Arial" pitchFamily="34" charset="0"/>
              </a:rPr>
              <a:t> *pai = </a:t>
            </a:r>
            <a:r>
              <a:rPr lang="en-US" sz="2400" smtClean="0">
                <a:solidFill>
                  <a:srgbClr val="0000FF"/>
                </a:solidFill>
                <a:latin typeface="Arial" pitchFamily="34" charset="0"/>
                <a:cs typeface="Arial" pitchFamily="34" charset="0"/>
              </a:rPr>
              <a:t>new int</a:t>
            </a:r>
            <a:r>
              <a:rPr lang="en-US" sz="2400" smtClean="0">
                <a:solidFill>
                  <a:schemeClr val="tx1">
                    <a:lumMod val="95000"/>
                    <a:lumOff val="5000"/>
                  </a:schemeClr>
                </a:solidFill>
                <a:latin typeface="Arial" pitchFamily="34" charset="0"/>
                <a:cs typeface="Arial" pitchFamily="34" charset="0"/>
              </a:rPr>
              <a:t>[10];</a:t>
            </a:r>
          </a:p>
          <a:p>
            <a:pPr lvl="1"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Diem *pad = </a:t>
            </a:r>
            <a:r>
              <a:rPr lang="en-US" sz="2400" smtClean="0">
                <a:solidFill>
                  <a:srgbClr val="0000FF"/>
                </a:solidFill>
                <a:latin typeface="Arial" pitchFamily="34" charset="0"/>
                <a:cs typeface="Arial" pitchFamily="34" charset="0"/>
              </a:rPr>
              <a:t>new</a:t>
            </a:r>
            <a:r>
              <a:rPr lang="en-US" sz="2400" smtClean="0">
                <a:solidFill>
                  <a:schemeClr val="tx1">
                    <a:lumMod val="95000"/>
                    <a:lumOff val="5000"/>
                  </a:schemeClr>
                </a:solidFill>
                <a:latin typeface="Arial" pitchFamily="34" charset="0"/>
                <a:cs typeface="Arial" pitchFamily="34" charset="0"/>
              </a:rPr>
              <a:t> Diem[5]; </a:t>
            </a:r>
          </a:p>
          <a:p>
            <a:pPr lvl="1" algn="just">
              <a:lnSpc>
                <a:spcPct val="130000"/>
              </a:lnSpc>
              <a:spcBef>
                <a:spcPts val="300"/>
              </a:spcBef>
              <a:spcAft>
                <a:spcPts val="300"/>
              </a:spcAft>
              <a:buNone/>
            </a:pPr>
            <a:r>
              <a:rPr lang="en-US" sz="2400" smtClean="0">
                <a:solidFill>
                  <a:srgbClr val="009900"/>
                </a:solidFill>
                <a:latin typeface="Arial" pitchFamily="34" charset="0"/>
                <a:cs typeface="Arial" pitchFamily="34" charset="0"/>
              </a:rPr>
              <a:t>//Ca 5 diem co cung toa do (0,0)</a:t>
            </a:r>
          </a:p>
          <a:p>
            <a:pPr lvl="1"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String *pas = </a:t>
            </a:r>
            <a:r>
              <a:rPr lang="en-US" sz="2400" smtClean="0">
                <a:solidFill>
                  <a:srgbClr val="0000FF"/>
                </a:solidFill>
                <a:latin typeface="Arial" pitchFamily="34" charset="0"/>
                <a:cs typeface="Arial" pitchFamily="34" charset="0"/>
              </a:rPr>
              <a:t>new</a:t>
            </a:r>
            <a:r>
              <a:rPr lang="en-US" sz="2400" smtClean="0">
                <a:solidFill>
                  <a:schemeClr val="tx1">
                    <a:lumMod val="95000"/>
                    <a:lumOff val="5000"/>
                  </a:schemeClr>
                </a:solidFill>
                <a:latin typeface="Arial" pitchFamily="34" charset="0"/>
                <a:cs typeface="Arial" pitchFamily="34" charset="0"/>
              </a:rPr>
              <a:t> String[5]; </a:t>
            </a:r>
          </a:p>
          <a:p>
            <a:pPr lvl="1" algn="just">
              <a:lnSpc>
                <a:spcPct val="130000"/>
              </a:lnSpc>
              <a:spcBef>
                <a:spcPts val="300"/>
              </a:spcBef>
              <a:spcAft>
                <a:spcPts val="300"/>
              </a:spcAft>
              <a:buNone/>
            </a:pPr>
            <a:r>
              <a:rPr lang="en-US" sz="2400" smtClean="0">
                <a:solidFill>
                  <a:srgbClr val="009900"/>
                </a:solidFill>
                <a:latin typeface="Arial" pitchFamily="34" charset="0"/>
                <a:cs typeface="Arial" pitchFamily="34" charset="0"/>
              </a:rPr>
              <a:t>//Ca 5 chuoi cung duoc khoi dong la “Alibaba”</a:t>
            </a:r>
            <a:endParaRPr lang="vi-VN" sz="2400" smtClean="0">
              <a:solidFill>
                <a:srgbClr val="0099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Việc h</a:t>
            </a:r>
            <a:r>
              <a:rPr lang="en-US" sz="2800" smtClean="0">
                <a:solidFill>
                  <a:schemeClr val="tx1">
                    <a:lumMod val="95000"/>
                    <a:lumOff val="5000"/>
                  </a:schemeClr>
                </a:solidFill>
                <a:latin typeface="Arial" pitchFamily="34" charset="0"/>
                <a:cs typeface="Arial" pitchFamily="34" charset="0"/>
              </a:rPr>
              <a:t>ủy</a:t>
            </a:r>
            <a:r>
              <a:rPr lang="vi-VN" sz="2800" smtClean="0">
                <a:solidFill>
                  <a:schemeClr val="tx1">
                    <a:lumMod val="95000"/>
                    <a:lumOff val="5000"/>
                  </a:schemeClr>
                </a:solidFill>
                <a:latin typeface="Arial" pitchFamily="34" charset="0"/>
                <a:cs typeface="Arial" pitchFamily="34" charset="0"/>
              </a:rPr>
              <a:t> nhiều đối tượng được thực hiện bằng cách dùng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và có thêm dấu </a:t>
            </a:r>
            <a:r>
              <a:rPr lang="vi-VN" sz="2800" smtClean="0">
                <a:solidFill>
                  <a:srgbClr val="0000FF"/>
                </a:solidFill>
                <a:latin typeface="Arial" pitchFamily="34" charset="0"/>
                <a:cs typeface="Arial" pitchFamily="34" charset="0"/>
              </a:rPr>
              <a:t>[] ở trước</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delete</a:t>
            </a:r>
            <a:r>
              <a:rPr lang="en-US" sz="2400" smtClean="0">
                <a:solidFill>
                  <a:schemeClr val="tx1">
                    <a:lumMod val="95000"/>
                    <a:lumOff val="5000"/>
                  </a:schemeClr>
                </a:solidFill>
                <a:latin typeface="Arial" pitchFamily="34" charset="0"/>
                <a:cs typeface="Arial" pitchFamily="34" charset="0"/>
              </a:rPr>
              <a:t> [] pas;</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delete</a:t>
            </a:r>
            <a:r>
              <a:rPr lang="en-US" sz="2400" smtClean="0">
                <a:solidFill>
                  <a:schemeClr val="tx1">
                    <a:lumMod val="95000"/>
                    <a:lumOff val="5000"/>
                  </a:schemeClr>
                </a:solidFill>
                <a:latin typeface="Arial" pitchFamily="34" charset="0"/>
                <a:cs typeface="Arial" pitchFamily="34" charset="0"/>
              </a:rPr>
              <a:t> [] pad;</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delete</a:t>
            </a:r>
            <a:r>
              <a:rPr lang="en-US" sz="2400" smtClean="0">
                <a:solidFill>
                  <a:schemeClr val="tx1">
                    <a:lumMod val="95000"/>
                    <a:lumOff val="5000"/>
                  </a:schemeClr>
                </a:solidFill>
                <a:latin typeface="Arial" pitchFamily="34" charset="0"/>
                <a:cs typeface="Arial" pitchFamily="34" charset="0"/>
              </a:rPr>
              <a:t> [] pai;</a:t>
            </a:r>
            <a:endParaRPr lang="vi-VN"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Có thể thay ba phát biểu trên bằng một phát biểu duy nhất sau</a:t>
            </a:r>
            <a:r>
              <a:rPr lang="en-US" sz="2800" smtClean="0">
                <a:solidFill>
                  <a:schemeClr val="tx1">
                    <a:lumMod val="95000"/>
                    <a:lumOff val="5000"/>
                  </a:schemeClr>
                </a:solidFill>
                <a:latin typeface="Arial" pitchFamily="34" charset="0"/>
                <a:cs typeface="Arial" pitchFamily="34" charset="0"/>
              </a:rPr>
              <a:t> hay không?</a:t>
            </a:r>
          </a:p>
          <a:p>
            <a:pPr lvl="1" algn="just">
              <a:lnSpc>
                <a:spcPct val="130000"/>
              </a:lnSpc>
              <a:spcBef>
                <a:spcPts val="300"/>
              </a:spcBef>
              <a:spcAft>
                <a:spcPts val="300"/>
              </a:spcAft>
              <a:buNone/>
            </a:pPr>
            <a:r>
              <a:rPr lang="vi-VN" sz="2400" smtClean="0">
                <a:solidFill>
                  <a:srgbClr val="0000FF"/>
                </a:solidFill>
                <a:latin typeface="Arial" pitchFamily="34" charset="0"/>
                <a:cs typeface="Arial" pitchFamily="34" charset="0"/>
              </a:rPr>
              <a:t>delete</a:t>
            </a:r>
            <a:r>
              <a:rPr lang="vi-VN" sz="2400" smtClean="0">
                <a:solidFill>
                  <a:schemeClr val="tx1">
                    <a:lumMod val="95000"/>
                    <a:lumOff val="5000"/>
                  </a:schemeClr>
                </a:solidFill>
                <a:latin typeface="Arial" pitchFamily="34" charset="0"/>
                <a:cs typeface="Arial" pitchFamily="34" charset="0"/>
              </a:rPr>
              <a:t> pas,pad,pai;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Giao diện và chi tiết cài đặt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có hai phần tách rời</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rgbClr val="0000FF"/>
                </a:solidFill>
                <a:latin typeface="Arial" pitchFamily="34" charset="0"/>
                <a:cs typeface="Arial" pitchFamily="34" charset="0"/>
              </a:rPr>
              <a:t>P</a:t>
            </a:r>
            <a:r>
              <a:rPr lang="vi-VN" sz="2400" smtClean="0">
                <a:solidFill>
                  <a:srgbClr val="0000FF"/>
                </a:solidFill>
                <a:latin typeface="Arial" pitchFamily="34" charset="0"/>
                <a:cs typeface="Arial" pitchFamily="34" charset="0"/>
              </a:rPr>
              <a:t>hần giao diện khai báo trong phần public </a:t>
            </a:r>
            <a:r>
              <a:rPr lang="vi-VN" sz="2400" smtClean="0">
                <a:solidFill>
                  <a:schemeClr val="tx1">
                    <a:lumMod val="95000"/>
                    <a:lumOff val="5000"/>
                  </a:schemeClr>
                </a:solidFill>
                <a:latin typeface="Arial" pitchFamily="34" charset="0"/>
                <a:cs typeface="Arial" pitchFamily="34" charset="0"/>
              </a:rPr>
              <a:t>để người sử dụng “thấy” và sử dụng</a:t>
            </a:r>
            <a:r>
              <a:rPr lang="en-US" sz="24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400" smtClean="0">
                <a:solidFill>
                  <a:srgbClr val="0000FF"/>
                </a:solidFill>
                <a:latin typeface="Arial" pitchFamily="34" charset="0"/>
                <a:cs typeface="Arial" pitchFamily="34" charset="0"/>
              </a:rPr>
              <a:t>C</a:t>
            </a:r>
            <a:r>
              <a:rPr lang="vi-VN" sz="2400" smtClean="0">
                <a:solidFill>
                  <a:srgbClr val="0000FF"/>
                </a:solidFill>
                <a:latin typeface="Arial" pitchFamily="34" charset="0"/>
                <a:cs typeface="Arial" pitchFamily="34" charset="0"/>
              </a:rPr>
              <a:t>hi tiết cài đặt bao gồm dữ liệu khai báo trong phần private </a:t>
            </a:r>
            <a:r>
              <a:rPr lang="vi-VN" sz="2400" smtClean="0">
                <a:solidFill>
                  <a:schemeClr val="tx1">
                    <a:lumMod val="95000"/>
                    <a:lumOff val="5000"/>
                  </a:schemeClr>
                </a:solidFill>
                <a:latin typeface="Arial" pitchFamily="34" charset="0"/>
                <a:cs typeface="Arial" pitchFamily="34" charset="0"/>
              </a:rPr>
              <a:t>của lớp và chi tiết mã h</a:t>
            </a:r>
            <a:r>
              <a:rPr lang="en-US" sz="2400" smtClean="0">
                <a:solidFill>
                  <a:schemeClr val="tx1">
                    <a:lumMod val="95000"/>
                    <a:lumOff val="5000"/>
                  </a:schemeClr>
                </a:solidFill>
                <a:latin typeface="Arial" pitchFamily="34" charset="0"/>
                <a:cs typeface="Arial" pitchFamily="34" charset="0"/>
              </a:rPr>
              <a:t>óa</a:t>
            </a:r>
            <a:r>
              <a:rPr lang="vi-VN" sz="2400" smtClean="0">
                <a:solidFill>
                  <a:schemeClr val="tx1">
                    <a:lumMod val="95000"/>
                    <a:lumOff val="5000"/>
                  </a:schemeClr>
                </a:solidFill>
                <a:latin typeface="Arial" pitchFamily="34" charset="0"/>
                <a:cs typeface="Arial" pitchFamily="34" charset="0"/>
              </a:rPr>
              <a:t> các hàm thành phần, vô hình đối với người dùng.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ThoiDiem có thể được cài đặt với các thành phần dữ liệu là giờ, phút, giây hoặc tổng số giây tính từ 0 giờ.</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Giao diện và chi tiết cài đặt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a:t>
            </a:r>
            <a:r>
              <a:rPr lang="vi-VN" sz="2800">
                <a:solidFill>
                  <a:srgbClr val="FF3300"/>
                </a:solidFill>
                <a:latin typeface="Arial" pitchFamily="34" charset="0"/>
                <a:cs typeface="Arial" pitchFamily="34" charset="0"/>
              </a:rPr>
              <a:t>có thể thay đổi uyển chuyển chi tiết cài đặt</a:t>
            </a:r>
            <a:r>
              <a:rPr lang="vi-VN" sz="2800">
                <a:solidFill>
                  <a:schemeClr val="tx1">
                    <a:lumMod val="95000"/>
                    <a:lumOff val="5000"/>
                  </a:schemeClr>
                </a:solidFill>
                <a:latin typeface="Arial" pitchFamily="34" charset="0"/>
                <a:cs typeface="Arial" pitchFamily="34" charset="0"/>
              </a:rPr>
              <a:t>, nghĩa là có thể thay đổi tổ chức dữ liệu của lớp, cũng như có thể thay đổi chi tiết thực hiện các hàm thành phần (do sự thay đổi tổ chức dữ liệu hoặc để cải tiến giải thuật</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Nhưng </a:t>
            </a:r>
            <a:r>
              <a:rPr lang="vi-VN" sz="2800">
                <a:solidFill>
                  <a:schemeClr val="tx1">
                    <a:lumMod val="95000"/>
                    <a:lumOff val="5000"/>
                  </a:schemeClr>
                </a:solidFill>
                <a:latin typeface="Arial" pitchFamily="34" charset="0"/>
                <a:cs typeface="Arial" pitchFamily="34" charset="0"/>
              </a:rPr>
              <a:t>nếu bảo đảm không thay đổi phần giao diện thì không ảnh hưởng đến người sử dụng, và do đó </a:t>
            </a:r>
            <a:r>
              <a:rPr lang="vi-VN" sz="2800">
                <a:solidFill>
                  <a:srgbClr val="0066FF"/>
                </a:solidFill>
                <a:latin typeface="Arial" pitchFamily="34" charset="0"/>
                <a:cs typeface="Arial" pitchFamily="34" charset="0"/>
              </a:rPr>
              <a:t>không làm đổ vỡ kiến trúc của hệ thống</a:t>
            </a:r>
            <a:r>
              <a:rPr lang="vi-VN" sz="280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94</a:t>
            </a:fld>
            <a:endParaRPr lang="en-US"/>
          </a:p>
        </p:txBody>
      </p:sp>
    </p:spTree>
    <p:extLst>
      <p:ext uri="{BB962C8B-B14F-4D97-AF65-F5344CB8AC3E}">
        <p14:creationId xmlns:p14="http://schemas.microsoft.com/office/powerpoint/2010/main" val="2693907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ThoiDiem – Cách 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95</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ThoiDiem{</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 </a:t>
            </a:r>
            <a:r>
              <a:rPr lang="en-US" b="0" smtClean="0">
                <a:solidFill>
                  <a:schemeClr val="tx1">
                    <a:lumMod val="95000"/>
                    <a:lumOff val="5000"/>
                  </a:schemeClr>
                </a:solidFill>
              </a:rPr>
              <a:t>gio, phut, giay;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static</a:t>
            </a:r>
            <a:r>
              <a:rPr lang="en-US" b="0" smtClean="0">
                <a:solidFill>
                  <a:schemeClr val="tx1">
                    <a:lumMod val="95000"/>
                    <a:lumOff val="5000"/>
                  </a:schemeClr>
                </a:solidFill>
              </a:rPr>
              <a:t> </a:t>
            </a:r>
            <a:r>
              <a:rPr lang="en-US" b="0" smtClean="0">
                <a:solidFill>
                  <a:srgbClr val="0000FF"/>
                </a:solidFill>
              </a:rPr>
              <a:t>bool</a:t>
            </a:r>
            <a:r>
              <a:rPr lang="en-US" b="0" smtClean="0">
                <a:solidFill>
                  <a:schemeClr val="tx1">
                    <a:lumMod val="95000"/>
                    <a:lumOff val="5000"/>
                  </a:schemeClr>
                </a:solidFill>
              </a:rPr>
              <a:t> HopLe(</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ThoiDiem(</a:t>
            </a:r>
            <a:r>
              <a:rPr lang="en-US" b="0" smtClean="0">
                <a:solidFill>
                  <a:srgbClr val="0000FF"/>
                </a:solidFill>
              </a:rPr>
              <a:t>int</a:t>
            </a:r>
            <a:r>
              <a:rPr lang="en-US" b="0" smtClean="0">
                <a:solidFill>
                  <a:schemeClr val="tx1">
                    <a:lumMod val="95000"/>
                    <a:lumOff val="5000"/>
                  </a:schemeClr>
                </a:solidFill>
              </a:rPr>
              <a:t> g = 0, </a:t>
            </a:r>
            <a:r>
              <a:rPr lang="en-US" b="0" smtClean="0">
                <a:solidFill>
                  <a:srgbClr val="0000FF"/>
                </a:solidFill>
              </a:rPr>
              <a:t>int</a:t>
            </a:r>
            <a:r>
              <a:rPr lang="en-US" b="0" smtClean="0">
                <a:solidFill>
                  <a:schemeClr val="tx1">
                    <a:lumMod val="95000"/>
                    <a:lumOff val="5000"/>
                  </a:schemeClr>
                </a:solidFill>
              </a:rPr>
              <a:t> p = 0, </a:t>
            </a:r>
            <a:r>
              <a:rPr lang="en-US" b="0" smtClean="0">
                <a:solidFill>
                  <a:srgbClr val="0000FF"/>
                </a:solidFill>
              </a:rPr>
              <a:t>int</a:t>
            </a:r>
            <a:r>
              <a:rPr lang="en-US" b="0" smtClean="0">
                <a:solidFill>
                  <a:schemeClr val="tx1">
                    <a:lumMod val="95000"/>
                    <a:lumOff val="5000"/>
                  </a:schemeClr>
                </a:solidFill>
              </a:rPr>
              <a:t> gy = 0) {Set(g,p,gy);}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Set(</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LayGio()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gio;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LayPhut()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phut;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LayGiay()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giay;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Nhap();</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Xuat() </a:t>
            </a:r>
            <a:r>
              <a:rPr lang="en-US" b="0" smtClean="0">
                <a:solidFill>
                  <a:srgbClr val="0000FF"/>
                </a:solidFill>
              </a:rPr>
              <a:t>const</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Tang();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Giam();</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ThoiDiem – Cách </a:t>
            </a:r>
            <a:r>
              <a:rPr lang="en-US" b="1" smtClean="0">
                <a:effectLst>
                  <a:outerShdw blurRad="38100" dist="38100" dir="2700000" algn="tl">
                    <a:srgbClr val="000000">
                      <a:alpha val="43137"/>
                    </a:srgbClr>
                  </a:outerShdw>
                </a:effectLst>
                <a:latin typeface="Arial" pitchFamily="34" charset="0"/>
                <a:cs typeface="Arial" pitchFamily="34" charset="0"/>
              </a:rPr>
              <a:t>2</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96</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ThoiDiem{</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long</a:t>
            </a:r>
            <a:r>
              <a:rPr lang="en-US" b="0" smtClean="0">
                <a:solidFill>
                  <a:schemeClr val="tx1">
                    <a:lumMod val="95000"/>
                    <a:lumOff val="5000"/>
                  </a:schemeClr>
                </a:solidFill>
              </a:rPr>
              <a:t> tsgiay;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static</a:t>
            </a:r>
            <a:r>
              <a:rPr lang="en-US" b="0" smtClean="0">
                <a:solidFill>
                  <a:schemeClr val="tx1">
                    <a:lumMod val="95000"/>
                    <a:lumOff val="5000"/>
                  </a:schemeClr>
                </a:solidFill>
              </a:rPr>
              <a:t> </a:t>
            </a:r>
            <a:r>
              <a:rPr lang="en-US" b="0" smtClean="0">
                <a:solidFill>
                  <a:srgbClr val="0000FF"/>
                </a:solidFill>
              </a:rPr>
              <a:t>bool</a:t>
            </a:r>
            <a:r>
              <a:rPr lang="en-US" b="0" smtClean="0">
                <a:solidFill>
                  <a:schemeClr val="tx1">
                    <a:lumMod val="95000"/>
                    <a:lumOff val="5000"/>
                  </a:schemeClr>
                </a:solidFill>
              </a:rPr>
              <a:t> HopLe(</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ThoiDiem(</a:t>
            </a:r>
            <a:r>
              <a:rPr lang="en-US" b="0" smtClean="0">
                <a:solidFill>
                  <a:srgbClr val="0000FF"/>
                </a:solidFill>
              </a:rPr>
              <a:t>int</a:t>
            </a:r>
            <a:r>
              <a:rPr lang="en-US" b="0" smtClean="0">
                <a:solidFill>
                  <a:schemeClr val="tx1">
                    <a:lumMod val="95000"/>
                    <a:lumOff val="5000"/>
                  </a:schemeClr>
                </a:solidFill>
              </a:rPr>
              <a:t> g = 0, </a:t>
            </a:r>
            <a:r>
              <a:rPr lang="en-US" b="0" smtClean="0">
                <a:solidFill>
                  <a:srgbClr val="0000FF"/>
                </a:solidFill>
              </a:rPr>
              <a:t>int</a:t>
            </a:r>
            <a:r>
              <a:rPr lang="en-US" b="0" smtClean="0">
                <a:solidFill>
                  <a:schemeClr val="tx1">
                    <a:lumMod val="95000"/>
                    <a:lumOff val="5000"/>
                  </a:schemeClr>
                </a:solidFill>
              </a:rPr>
              <a:t> p = 0, </a:t>
            </a:r>
            <a:r>
              <a:rPr lang="en-US" b="0" smtClean="0">
                <a:solidFill>
                  <a:srgbClr val="0000FF"/>
                </a:solidFill>
              </a:rPr>
              <a:t>int</a:t>
            </a:r>
            <a:r>
              <a:rPr lang="en-US" b="0" smtClean="0">
                <a:solidFill>
                  <a:schemeClr val="tx1">
                    <a:lumMod val="95000"/>
                    <a:lumOff val="5000"/>
                  </a:schemeClr>
                </a:solidFill>
              </a:rPr>
              <a:t> gy = 0) {Set(g,p,gy);}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Set(</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LayGio()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tsgiay/3600;}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LayPhut()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(tsgiay%3600)/60;}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LayGiay()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tsgiay%60;}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Nhap();</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Xuat() </a:t>
            </a:r>
            <a:r>
              <a:rPr lang="en-US" b="0" smtClean="0">
                <a:solidFill>
                  <a:srgbClr val="0000FF"/>
                </a:solidFill>
              </a:rPr>
              <a:t>const</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Tang();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Giam();</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Hình thành lớp: </a:t>
            </a:r>
            <a:r>
              <a:rPr lang="en-US" sz="2800" smtClean="0">
                <a:latin typeface="Arial" pitchFamily="34" charset="0"/>
                <a:cs typeface="Arial" pitchFamily="34" charset="0"/>
              </a:rPr>
              <a:t>Khi ta nghĩ đến “nó” như một khái niệm riêng lẻ </a:t>
            </a:r>
            <a:r>
              <a:rPr lang="en-US" sz="2800" smtClean="0">
                <a:latin typeface="Arial" pitchFamily="34" charset="0"/>
                <a:cs typeface="Arial" pitchFamily="34" charset="0"/>
                <a:sym typeface="Wingdings" pitchFamily="2" charset="2"/>
              </a:rPr>
              <a:t>Xây dựng lớp biểu diễn khái niệm đó.</a:t>
            </a:r>
            <a:endParaRPr lang="en-US" sz="2800" smtClean="0">
              <a:latin typeface="Arial" pitchFamily="34" charset="0"/>
              <a:cs typeface="Arial" pitchFamily="34" charset="0"/>
            </a:endParaRP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Lớp</a:t>
            </a:r>
            <a:r>
              <a:rPr lang="en-US" sz="2800" smtClean="0">
                <a:latin typeface="Arial" pitchFamily="34" charset="0"/>
                <a:cs typeface="Arial" pitchFamily="34" charset="0"/>
              </a:rPr>
              <a:t> là biểu diễn cụ thể của một khái niệm vì vậy </a:t>
            </a:r>
            <a:r>
              <a:rPr lang="en-US" sz="2800" smtClean="0">
                <a:solidFill>
                  <a:srgbClr val="0000FF"/>
                </a:solidFill>
                <a:latin typeface="Arial" pitchFamily="34" charset="0"/>
                <a:cs typeface="Arial" pitchFamily="34" charset="0"/>
              </a:rPr>
              <a:t>tên lớp luôn là danh từ</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Các thuộc tính</a:t>
            </a:r>
            <a:r>
              <a:rPr lang="en-US" sz="2800" smtClean="0">
                <a:latin typeface="Arial" pitchFamily="34" charset="0"/>
                <a:cs typeface="Arial" pitchFamily="34" charset="0"/>
              </a:rPr>
              <a:t> của lớp là các thành phần dữ liệu nên chúng </a:t>
            </a:r>
            <a:r>
              <a:rPr lang="en-US" sz="2800" smtClean="0">
                <a:solidFill>
                  <a:srgbClr val="0000FF"/>
                </a:solidFill>
                <a:latin typeface="Arial" pitchFamily="34" charset="0"/>
                <a:cs typeface="Arial" pitchFamily="34" charset="0"/>
              </a:rPr>
              <a:t>luôn là danh từ</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Các hàm thành phần</a:t>
            </a:r>
            <a:r>
              <a:rPr lang="en-US" sz="2800" smtClean="0">
                <a:latin typeface="Arial" pitchFamily="34" charset="0"/>
                <a:cs typeface="Arial" pitchFamily="34" charset="0"/>
              </a:rPr>
              <a:t> (các hành vi) là các thao tác chỉ rõ hoạt động của lớp nên </a:t>
            </a:r>
            <a:r>
              <a:rPr lang="en-US" sz="2800" smtClean="0">
                <a:solidFill>
                  <a:srgbClr val="0000FF"/>
                </a:solidFill>
                <a:latin typeface="Arial" pitchFamily="34" charset="0"/>
                <a:cs typeface="Arial" pitchFamily="34" charset="0"/>
              </a:rPr>
              <a:t>các hàm là động từ</a:t>
            </a:r>
            <a:r>
              <a:rPr lang="en-US" sz="2800" smtClean="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97</a:t>
            </a:fld>
            <a:endParaRPr lang="en-US"/>
          </a:p>
        </p:txBody>
      </p:sp>
    </p:spTree>
    <p:extLst>
      <p:ext uri="{BB962C8B-B14F-4D97-AF65-F5344CB8AC3E}">
        <p14:creationId xmlns:p14="http://schemas.microsoft.com/office/powerpoint/2010/main" val="20115363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98</a:t>
            </a:fld>
            <a:endParaRPr lang="en-US"/>
          </a:p>
        </p:txBody>
      </p:sp>
      <p:sp>
        <p:nvSpPr>
          <p:cNvPr id="8" name="Rectangle 5"/>
          <p:cNvSpPr>
            <a:spLocks noChangeArrowheads="1"/>
          </p:cNvSpPr>
          <p:nvPr/>
        </p:nvSpPr>
        <p:spPr bwMode="auto">
          <a:xfrm>
            <a:off x="457200" y="3505200"/>
            <a:ext cx="1143000" cy="533400"/>
          </a:xfrm>
          <a:prstGeom prst="rect">
            <a:avLst/>
          </a:prstGeom>
          <a:solidFill>
            <a:srgbClr val="660033"/>
          </a:solidFill>
          <a:ln w="9525">
            <a:solidFill>
              <a:schemeClr val="tx1"/>
            </a:solidFill>
            <a:miter lim="800000"/>
            <a:headEnd/>
            <a:tailEnd/>
          </a:ln>
        </p:spPr>
        <p:txBody>
          <a:bodyPr wrap="none" anchor="ctr"/>
          <a:lstStyle/>
          <a:p>
            <a:pPr algn="ctr"/>
            <a:r>
              <a:rPr lang="en-US" b="1">
                <a:solidFill>
                  <a:schemeClr val="bg1"/>
                </a:solidFill>
              </a:rPr>
              <a:t>Problem</a:t>
            </a:r>
          </a:p>
        </p:txBody>
      </p:sp>
      <p:sp>
        <p:nvSpPr>
          <p:cNvPr id="9" name="Rectangle 6"/>
          <p:cNvSpPr>
            <a:spLocks noChangeArrowheads="1"/>
          </p:cNvSpPr>
          <p:nvPr/>
        </p:nvSpPr>
        <p:spPr bwMode="auto">
          <a:xfrm>
            <a:off x="3581400" y="2362200"/>
            <a:ext cx="1295400" cy="685800"/>
          </a:xfrm>
          <a:prstGeom prst="rect">
            <a:avLst/>
          </a:prstGeom>
          <a:solidFill>
            <a:srgbClr val="FFFF99"/>
          </a:solidFill>
          <a:ln w="9525">
            <a:solidFill>
              <a:schemeClr val="tx1"/>
            </a:solidFill>
            <a:miter lim="800000"/>
            <a:headEnd/>
            <a:tailEnd/>
          </a:ln>
        </p:spPr>
        <p:txBody>
          <a:bodyPr wrap="none" anchor="ctr"/>
          <a:lstStyle/>
          <a:p>
            <a:pPr algn="ctr"/>
            <a:r>
              <a:rPr lang="en-US" b="1"/>
              <a:t>properties</a:t>
            </a:r>
          </a:p>
        </p:txBody>
      </p:sp>
      <p:sp>
        <p:nvSpPr>
          <p:cNvPr id="10" name="Rectangle 7"/>
          <p:cNvSpPr>
            <a:spLocks noChangeArrowheads="1"/>
          </p:cNvSpPr>
          <p:nvPr/>
        </p:nvSpPr>
        <p:spPr bwMode="auto">
          <a:xfrm>
            <a:off x="3581400" y="4800600"/>
            <a:ext cx="1295400" cy="1371600"/>
          </a:xfrm>
          <a:prstGeom prst="rect">
            <a:avLst/>
          </a:prstGeom>
          <a:solidFill>
            <a:srgbClr val="99FF66"/>
          </a:solidFill>
          <a:ln w="9525">
            <a:solidFill>
              <a:schemeClr val="tx1"/>
            </a:solidFill>
            <a:miter lim="800000"/>
            <a:headEnd/>
            <a:tailEnd/>
          </a:ln>
        </p:spPr>
        <p:txBody>
          <a:bodyPr wrap="none" anchor="ctr"/>
          <a:lstStyle/>
          <a:p>
            <a:pPr algn="ctr"/>
            <a:r>
              <a:rPr lang="en-US" b="1"/>
              <a:t>Operation</a:t>
            </a:r>
          </a:p>
          <a:p>
            <a:pPr algn="ctr"/>
            <a:r>
              <a:rPr lang="en-US" b="1"/>
              <a:t>(function,</a:t>
            </a:r>
          </a:p>
          <a:p>
            <a:pPr algn="ctr"/>
            <a:r>
              <a:rPr lang="en-US" b="1"/>
              <a:t>method,</a:t>
            </a:r>
          </a:p>
          <a:p>
            <a:pPr algn="ctr"/>
            <a:r>
              <a:rPr lang="en-US" b="1"/>
              <a:t>behavior)</a:t>
            </a:r>
          </a:p>
        </p:txBody>
      </p:sp>
      <p:sp>
        <p:nvSpPr>
          <p:cNvPr id="11" name="Rectangle 8"/>
          <p:cNvSpPr>
            <a:spLocks noChangeArrowheads="1"/>
          </p:cNvSpPr>
          <p:nvPr/>
        </p:nvSpPr>
        <p:spPr bwMode="auto">
          <a:xfrm>
            <a:off x="5638800" y="1447800"/>
            <a:ext cx="2057400" cy="381000"/>
          </a:xfrm>
          <a:prstGeom prst="rect">
            <a:avLst/>
          </a:prstGeom>
          <a:solidFill>
            <a:srgbClr val="660033"/>
          </a:solidFill>
          <a:ln w="9525">
            <a:solidFill>
              <a:srgbClr val="FFFFFF"/>
            </a:solidFill>
            <a:miter lim="800000"/>
            <a:headEnd/>
            <a:tailEnd/>
          </a:ln>
        </p:spPr>
        <p:txBody>
          <a:bodyPr wrap="none" anchor="ctr"/>
          <a:lstStyle/>
          <a:p>
            <a:pPr algn="ctr"/>
            <a:r>
              <a:rPr lang="en-US" b="1">
                <a:solidFill>
                  <a:schemeClr val="bg1"/>
                </a:solidFill>
              </a:rPr>
              <a:t>Program</a:t>
            </a:r>
          </a:p>
        </p:txBody>
      </p:sp>
      <p:sp>
        <p:nvSpPr>
          <p:cNvPr id="12" name="Rectangle 9"/>
          <p:cNvSpPr>
            <a:spLocks noChangeArrowheads="1"/>
          </p:cNvSpPr>
          <p:nvPr/>
        </p:nvSpPr>
        <p:spPr bwMode="auto">
          <a:xfrm>
            <a:off x="5410200" y="1905000"/>
            <a:ext cx="2590800" cy="44196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13" name="Rectangle 10"/>
          <p:cNvSpPr>
            <a:spLocks noChangeArrowheads="1"/>
          </p:cNvSpPr>
          <p:nvPr/>
        </p:nvSpPr>
        <p:spPr bwMode="auto">
          <a:xfrm>
            <a:off x="5486400" y="1981200"/>
            <a:ext cx="2438400" cy="2895600"/>
          </a:xfrm>
          <a:prstGeom prst="rect">
            <a:avLst/>
          </a:prstGeom>
          <a:solidFill>
            <a:srgbClr val="FFFF99"/>
          </a:solidFill>
          <a:ln w="9525">
            <a:solidFill>
              <a:schemeClr val="tx1"/>
            </a:solidFill>
            <a:miter lim="800000"/>
            <a:headEnd/>
            <a:tailEnd/>
          </a:ln>
        </p:spPr>
        <p:txBody>
          <a:bodyPr wrap="none" anchor="ctr"/>
          <a:lstStyle/>
          <a:p>
            <a:r>
              <a:rPr lang="en-US" b="1"/>
              <a:t>class XX</a:t>
            </a:r>
          </a:p>
          <a:p>
            <a:r>
              <a:rPr lang="en-US" b="1"/>
              <a:t>{ type1 prop1;</a:t>
            </a:r>
          </a:p>
          <a:p>
            <a:r>
              <a:rPr lang="en-US" b="1"/>
              <a:t>  type2  prop2;</a:t>
            </a:r>
          </a:p>
          <a:p>
            <a:r>
              <a:rPr lang="en-US" b="1"/>
              <a:t>  .......</a:t>
            </a:r>
          </a:p>
          <a:p>
            <a:r>
              <a:rPr lang="en-US" b="1"/>
              <a:t>  type Method1(...)</a:t>
            </a:r>
          </a:p>
          <a:p>
            <a:r>
              <a:rPr lang="en-US" b="1"/>
              <a:t>  {</a:t>
            </a:r>
          </a:p>
          <a:p>
            <a:r>
              <a:rPr lang="en-US" b="1"/>
              <a:t>   }</a:t>
            </a:r>
          </a:p>
          <a:p>
            <a:r>
              <a:rPr lang="en-US" b="1"/>
              <a:t>   .....</a:t>
            </a:r>
          </a:p>
          <a:p>
            <a:r>
              <a:rPr lang="en-US" b="1"/>
              <a:t>};</a:t>
            </a:r>
          </a:p>
        </p:txBody>
      </p:sp>
      <p:sp>
        <p:nvSpPr>
          <p:cNvPr id="14" name="Rectangle 11"/>
          <p:cNvSpPr>
            <a:spLocks noChangeArrowheads="1"/>
          </p:cNvSpPr>
          <p:nvPr/>
        </p:nvSpPr>
        <p:spPr bwMode="auto">
          <a:xfrm>
            <a:off x="5486400" y="5029200"/>
            <a:ext cx="2438400" cy="1143000"/>
          </a:xfrm>
          <a:prstGeom prst="rect">
            <a:avLst/>
          </a:prstGeom>
          <a:solidFill>
            <a:srgbClr val="66FF99"/>
          </a:solidFill>
          <a:ln w="9525">
            <a:solidFill>
              <a:schemeClr val="tx1"/>
            </a:solidFill>
            <a:miter lim="800000"/>
            <a:headEnd/>
            <a:tailEnd/>
          </a:ln>
        </p:spPr>
        <p:txBody>
          <a:bodyPr wrap="none" anchor="ctr"/>
          <a:lstStyle/>
          <a:p>
            <a:r>
              <a:rPr lang="en-US" b="1"/>
              <a:t>void main()</a:t>
            </a:r>
          </a:p>
          <a:p>
            <a:r>
              <a:rPr lang="en-US" b="1"/>
              <a:t>{ XX x;  </a:t>
            </a:r>
            <a:r>
              <a:rPr lang="en-US" sz="1400" b="1">
                <a:solidFill>
                  <a:srgbClr val="FF0000"/>
                </a:solidFill>
              </a:rPr>
              <a:t>// object variable</a:t>
            </a:r>
          </a:p>
          <a:p>
            <a:r>
              <a:rPr lang="en-US" b="1"/>
              <a:t>   x.Method(...);</a:t>
            </a:r>
          </a:p>
          <a:p>
            <a:r>
              <a:rPr lang="en-US" b="1"/>
              <a:t>}</a:t>
            </a:r>
          </a:p>
        </p:txBody>
      </p:sp>
      <p:sp>
        <p:nvSpPr>
          <p:cNvPr id="15" name="Oval 12"/>
          <p:cNvSpPr>
            <a:spLocks noChangeArrowheads="1"/>
          </p:cNvSpPr>
          <p:nvPr/>
        </p:nvSpPr>
        <p:spPr bwMode="auto">
          <a:xfrm>
            <a:off x="2057400" y="2362200"/>
            <a:ext cx="990600" cy="838200"/>
          </a:xfrm>
          <a:prstGeom prst="ellipse">
            <a:avLst/>
          </a:prstGeom>
          <a:solidFill>
            <a:srgbClr val="FFFF99"/>
          </a:solidFill>
          <a:ln w="9525">
            <a:solidFill>
              <a:schemeClr val="tx1"/>
            </a:solidFill>
            <a:round/>
            <a:headEnd/>
            <a:tailEnd/>
          </a:ln>
        </p:spPr>
        <p:txBody>
          <a:bodyPr wrap="none" anchor="ctr"/>
          <a:lstStyle/>
          <a:p>
            <a:pPr algn="ctr"/>
            <a:r>
              <a:rPr lang="en-US"/>
              <a:t>pick</a:t>
            </a:r>
          </a:p>
          <a:p>
            <a:pPr algn="ctr"/>
            <a:r>
              <a:rPr lang="en-US"/>
              <a:t>nouns</a:t>
            </a:r>
          </a:p>
        </p:txBody>
      </p:sp>
      <p:sp>
        <p:nvSpPr>
          <p:cNvPr id="16" name="Oval 13"/>
          <p:cNvSpPr>
            <a:spLocks noChangeArrowheads="1"/>
          </p:cNvSpPr>
          <p:nvPr/>
        </p:nvSpPr>
        <p:spPr bwMode="auto">
          <a:xfrm>
            <a:off x="2057400" y="4648200"/>
            <a:ext cx="990600" cy="838200"/>
          </a:xfrm>
          <a:prstGeom prst="ellipse">
            <a:avLst/>
          </a:prstGeom>
          <a:solidFill>
            <a:srgbClr val="99FF66"/>
          </a:solidFill>
          <a:ln w="9525">
            <a:solidFill>
              <a:schemeClr val="tx1"/>
            </a:solidFill>
            <a:round/>
            <a:headEnd/>
            <a:tailEnd/>
          </a:ln>
        </p:spPr>
        <p:txBody>
          <a:bodyPr wrap="none" anchor="ctr"/>
          <a:lstStyle/>
          <a:p>
            <a:pPr algn="ctr"/>
            <a:r>
              <a:rPr lang="en-US" b="1"/>
              <a:t>pick</a:t>
            </a:r>
          </a:p>
          <a:p>
            <a:pPr algn="ctr"/>
            <a:r>
              <a:rPr lang="en-US" b="1"/>
              <a:t>verbs</a:t>
            </a:r>
          </a:p>
        </p:txBody>
      </p:sp>
      <p:sp>
        <p:nvSpPr>
          <p:cNvPr id="17" name="Line 14"/>
          <p:cNvSpPr>
            <a:spLocks noChangeShapeType="1"/>
          </p:cNvSpPr>
          <p:nvPr/>
        </p:nvSpPr>
        <p:spPr bwMode="auto">
          <a:xfrm flipV="1">
            <a:off x="1600200" y="2971800"/>
            <a:ext cx="533400" cy="533400"/>
          </a:xfrm>
          <a:prstGeom prst="line">
            <a:avLst/>
          </a:prstGeom>
          <a:noFill/>
          <a:ln w="9525">
            <a:solidFill>
              <a:schemeClr val="tx1"/>
            </a:solidFill>
            <a:round/>
            <a:headEnd/>
            <a:tailEnd type="triangle" w="med" len="med"/>
          </a:ln>
        </p:spPr>
        <p:txBody>
          <a:bodyPr/>
          <a:lstStyle/>
          <a:p>
            <a:endParaRPr lang="en-US"/>
          </a:p>
        </p:txBody>
      </p:sp>
      <p:sp>
        <p:nvSpPr>
          <p:cNvPr id="18" name="Line 15"/>
          <p:cNvSpPr>
            <a:spLocks noChangeShapeType="1"/>
          </p:cNvSpPr>
          <p:nvPr/>
        </p:nvSpPr>
        <p:spPr bwMode="auto">
          <a:xfrm>
            <a:off x="3048000" y="2743200"/>
            <a:ext cx="533400" cy="0"/>
          </a:xfrm>
          <a:prstGeom prst="line">
            <a:avLst/>
          </a:prstGeom>
          <a:noFill/>
          <a:ln w="9525">
            <a:solidFill>
              <a:schemeClr val="tx1"/>
            </a:solidFill>
            <a:round/>
            <a:headEnd/>
            <a:tailEnd type="triangle" w="med" len="med"/>
          </a:ln>
        </p:spPr>
        <p:txBody>
          <a:bodyPr/>
          <a:lstStyle/>
          <a:p>
            <a:endParaRPr lang="en-US"/>
          </a:p>
        </p:txBody>
      </p:sp>
      <p:sp>
        <p:nvSpPr>
          <p:cNvPr id="19" name="Line 16"/>
          <p:cNvSpPr>
            <a:spLocks noChangeShapeType="1"/>
          </p:cNvSpPr>
          <p:nvPr/>
        </p:nvSpPr>
        <p:spPr bwMode="auto">
          <a:xfrm>
            <a:off x="4876800" y="2705100"/>
            <a:ext cx="762000" cy="190500"/>
          </a:xfrm>
          <a:prstGeom prst="line">
            <a:avLst/>
          </a:prstGeom>
          <a:noFill/>
          <a:ln w="9525">
            <a:solidFill>
              <a:schemeClr val="tx1"/>
            </a:solidFill>
            <a:round/>
            <a:headEnd/>
            <a:tailEnd type="triangle" w="med" len="med"/>
          </a:ln>
        </p:spPr>
        <p:txBody>
          <a:bodyPr/>
          <a:lstStyle/>
          <a:p>
            <a:endParaRPr lang="en-US"/>
          </a:p>
        </p:txBody>
      </p:sp>
      <p:sp>
        <p:nvSpPr>
          <p:cNvPr id="20" name="Line 17"/>
          <p:cNvSpPr>
            <a:spLocks noChangeShapeType="1"/>
          </p:cNvSpPr>
          <p:nvPr/>
        </p:nvSpPr>
        <p:spPr bwMode="auto">
          <a:xfrm>
            <a:off x="1600200" y="4038600"/>
            <a:ext cx="533400" cy="685800"/>
          </a:xfrm>
          <a:prstGeom prst="line">
            <a:avLst/>
          </a:prstGeom>
          <a:noFill/>
          <a:ln w="9525">
            <a:solidFill>
              <a:schemeClr val="tx1"/>
            </a:solidFill>
            <a:round/>
            <a:headEnd/>
            <a:tailEnd type="triangle" w="med" len="med"/>
          </a:ln>
        </p:spPr>
        <p:txBody>
          <a:bodyPr/>
          <a:lstStyle/>
          <a:p>
            <a:endParaRPr lang="en-US"/>
          </a:p>
        </p:txBody>
      </p:sp>
      <p:sp>
        <p:nvSpPr>
          <p:cNvPr id="21" name="Line 18"/>
          <p:cNvSpPr>
            <a:spLocks noChangeShapeType="1"/>
          </p:cNvSpPr>
          <p:nvPr/>
        </p:nvSpPr>
        <p:spPr bwMode="auto">
          <a:xfrm>
            <a:off x="3048000" y="5105400"/>
            <a:ext cx="533400" cy="0"/>
          </a:xfrm>
          <a:prstGeom prst="line">
            <a:avLst/>
          </a:prstGeom>
          <a:noFill/>
          <a:ln w="9525">
            <a:solidFill>
              <a:schemeClr val="tx1"/>
            </a:solidFill>
            <a:round/>
            <a:headEnd/>
            <a:tailEnd type="triangle" w="med" len="med"/>
          </a:ln>
        </p:spPr>
        <p:txBody>
          <a:bodyPr/>
          <a:lstStyle/>
          <a:p>
            <a:endParaRPr lang="en-US"/>
          </a:p>
        </p:txBody>
      </p:sp>
      <p:sp>
        <p:nvSpPr>
          <p:cNvPr id="22" name="Line 19"/>
          <p:cNvSpPr>
            <a:spLocks noChangeShapeType="1"/>
          </p:cNvSpPr>
          <p:nvPr/>
        </p:nvSpPr>
        <p:spPr bwMode="auto">
          <a:xfrm flipV="1">
            <a:off x="4724400" y="3429000"/>
            <a:ext cx="914400" cy="1600200"/>
          </a:xfrm>
          <a:prstGeom prst="line">
            <a:avLst/>
          </a:prstGeom>
          <a:noFill/>
          <a:ln w="9525">
            <a:solidFill>
              <a:schemeClr val="tx1"/>
            </a:solidFill>
            <a:round/>
            <a:headEnd/>
            <a:tailEnd type="triangle" w="med" len="med"/>
          </a:ln>
        </p:spPr>
        <p:txBody>
          <a:bodyPr/>
          <a:lstStyle/>
          <a:p>
            <a:endParaRPr lang="en-US"/>
          </a:p>
        </p:txBody>
      </p:sp>
      <p:sp>
        <p:nvSpPr>
          <p:cNvPr id="23" name="Line 20"/>
          <p:cNvSpPr>
            <a:spLocks noChangeShapeType="1"/>
          </p:cNvSpPr>
          <p:nvPr/>
        </p:nvSpPr>
        <p:spPr bwMode="auto">
          <a:xfrm flipH="1">
            <a:off x="7467600" y="5791200"/>
            <a:ext cx="838200" cy="0"/>
          </a:xfrm>
          <a:prstGeom prst="line">
            <a:avLst/>
          </a:prstGeom>
          <a:noFill/>
          <a:ln w="9525">
            <a:solidFill>
              <a:schemeClr val="tx1"/>
            </a:solidFill>
            <a:round/>
            <a:headEnd/>
            <a:tailEnd type="triangle" w="med" len="med"/>
          </a:ln>
        </p:spPr>
        <p:txBody>
          <a:bodyPr/>
          <a:lstStyle/>
          <a:p>
            <a:endParaRPr lang="en-US"/>
          </a:p>
        </p:txBody>
      </p:sp>
      <p:sp>
        <p:nvSpPr>
          <p:cNvPr id="24" name="Line 21"/>
          <p:cNvSpPr>
            <a:spLocks noChangeShapeType="1"/>
          </p:cNvSpPr>
          <p:nvPr/>
        </p:nvSpPr>
        <p:spPr bwMode="auto">
          <a:xfrm>
            <a:off x="7696200" y="3505200"/>
            <a:ext cx="609600" cy="0"/>
          </a:xfrm>
          <a:prstGeom prst="line">
            <a:avLst/>
          </a:prstGeom>
          <a:noFill/>
          <a:ln w="9525">
            <a:solidFill>
              <a:schemeClr val="tx1"/>
            </a:solidFill>
            <a:round/>
            <a:headEnd/>
            <a:tailEnd/>
          </a:ln>
        </p:spPr>
        <p:txBody>
          <a:bodyPr/>
          <a:lstStyle/>
          <a:p>
            <a:endParaRPr lang="en-US"/>
          </a:p>
        </p:txBody>
      </p:sp>
      <p:sp>
        <p:nvSpPr>
          <p:cNvPr id="25" name="Line 22"/>
          <p:cNvSpPr>
            <a:spLocks noChangeShapeType="1"/>
          </p:cNvSpPr>
          <p:nvPr/>
        </p:nvSpPr>
        <p:spPr bwMode="auto">
          <a:xfrm>
            <a:off x="8305800" y="3505200"/>
            <a:ext cx="0" cy="2286000"/>
          </a:xfrm>
          <a:prstGeom prst="line">
            <a:avLst/>
          </a:prstGeom>
          <a:noFill/>
          <a:ln w="9525">
            <a:solidFill>
              <a:schemeClr val="tx1"/>
            </a:solidFill>
            <a:round/>
            <a:headEnd/>
            <a:tailEnd/>
          </a:ln>
        </p:spPr>
        <p:txBody>
          <a:bodyPr/>
          <a:lstStyle/>
          <a:p>
            <a:endParaRPr lang="en-US"/>
          </a:p>
        </p:txBody>
      </p:sp>
      <p:sp>
        <p:nvSpPr>
          <p:cNvPr id="26" name="Oval 23"/>
          <p:cNvSpPr>
            <a:spLocks noChangeArrowheads="1"/>
          </p:cNvSpPr>
          <p:nvPr/>
        </p:nvSpPr>
        <p:spPr bwMode="auto">
          <a:xfrm>
            <a:off x="2057400" y="3276600"/>
            <a:ext cx="2895600" cy="1295400"/>
          </a:xfrm>
          <a:prstGeom prst="ellipse">
            <a:avLst/>
          </a:prstGeom>
          <a:solidFill>
            <a:srgbClr val="CCFFFF"/>
          </a:solidFill>
          <a:ln w="9525">
            <a:solidFill>
              <a:schemeClr val="tx1"/>
            </a:solidFill>
            <a:round/>
            <a:headEnd/>
            <a:tailEnd/>
          </a:ln>
        </p:spPr>
        <p:txBody>
          <a:bodyPr wrap="none" anchor="ctr"/>
          <a:lstStyle/>
          <a:p>
            <a:pPr algn="ctr"/>
            <a:r>
              <a:rPr lang="en-US" b="1"/>
              <a:t>Bao gói dữ liệu và </a:t>
            </a:r>
          </a:p>
          <a:p>
            <a:pPr algn="ctr"/>
            <a:r>
              <a:rPr lang="en-US" b="1"/>
              <a:t>hành vi thành class</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thuộc tính </a:t>
            </a:r>
            <a:r>
              <a:rPr lang="vi-VN" sz="2800" smtClean="0">
                <a:solidFill>
                  <a:srgbClr val="0000FF"/>
                </a:solidFill>
                <a:latin typeface="Arial" pitchFamily="34" charset="0"/>
                <a:cs typeface="Arial" pitchFamily="34" charset="0"/>
              </a:rPr>
              <a:t>có thể suy diễn từ những thuộc tính khác</a:t>
            </a:r>
            <a:r>
              <a:rPr lang="vi-VN" sz="2800" smtClean="0">
                <a:solidFill>
                  <a:schemeClr val="tx1">
                    <a:lumMod val="95000"/>
                    <a:lumOff val="5000"/>
                  </a:schemeClr>
                </a:solidFill>
                <a:latin typeface="Arial" pitchFamily="34" charset="0"/>
                <a:cs typeface="Arial" pitchFamily="34" charset="0"/>
              </a:rPr>
              <a:t> thì dùng hàm thành phần để thực hiện tính toán. Ví dụ chu vi, diện tích của một tam giác</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99</a:t>
            </a:fld>
            <a:endParaRPr lang="en-US"/>
          </a:p>
        </p:txBody>
      </p:sp>
      <p:sp>
        <p:nvSpPr>
          <p:cNvPr id="7" name="Rectangle 2"/>
          <p:cNvSpPr>
            <a:spLocks noChangeArrowheads="1"/>
          </p:cNvSpPr>
          <p:nvPr/>
        </p:nvSpPr>
        <p:spPr bwMode="auto">
          <a:xfrm>
            <a:off x="685800" y="3200400"/>
            <a:ext cx="3962400" cy="3352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fr-FR" sz="2400" b="0">
                <a:solidFill>
                  <a:srgbClr val="0000FF"/>
                </a:solidFill>
              </a:rPr>
              <a:t>class</a:t>
            </a:r>
            <a:r>
              <a:rPr lang="fr-FR" sz="2400" b="0">
                <a:solidFill>
                  <a:srgbClr val="000000"/>
                </a:solidFill>
              </a:rPr>
              <a:t> TamGiac{</a:t>
            </a:r>
          </a:p>
          <a:p>
            <a:pPr marL="342900" indent="-342900">
              <a:lnSpc>
                <a:spcPct val="110000"/>
              </a:lnSpc>
              <a:spcBef>
                <a:spcPct val="20000"/>
              </a:spcBef>
              <a:buFont typeface="Wingdings" pitchFamily="2" charset="2"/>
              <a:buNone/>
            </a:pPr>
            <a:r>
              <a:rPr lang="fr-FR" sz="2400" b="0">
                <a:solidFill>
                  <a:srgbClr val="000000"/>
                </a:solidFill>
              </a:rPr>
              <a:t>	Diem A,B,C;</a:t>
            </a:r>
          </a:p>
          <a:p>
            <a:pPr marL="342900" indent="-342900">
              <a:lnSpc>
                <a:spcPct val="11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ChuVi;</a:t>
            </a:r>
          </a:p>
          <a:p>
            <a:pPr marL="342900" indent="-342900">
              <a:lnSpc>
                <a:spcPct val="11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DienTich;</a:t>
            </a:r>
          </a:p>
          <a:p>
            <a:pPr marL="342900" indent="-342900">
              <a:lnSpc>
                <a:spcPct val="110000"/>
              </a:lnSpc>
              <a:spcBef>
                <a:spcPct val="20000"/>
              </a:spcBef>
              <a:buFont typeface="Wingdings" pitchFamily="2" charset="2"/>
              <a:buNone/>
            </a:pPr>
            <a:r>
              <a:rPr lang="fr-FR" sz="2400" b="0">
                <a:solidFill>
                  <a:srgbClr val="0000FF"/>
                </a:solidFill>
              </a:rPr>
              <a:t>public</a:t>
            </a:r>
            <a:r>
              <a:rPr lang="fr-FR" sz="2400" b="0">
                <a:solidFill>
                  <a:srgbClr val="000000"/>
                </a:solidFill>
              </a:rPr>
              <a:t>:</a:t>
            </a:r>
          </a:p>
          <a:p>
            <a:pPr marL="342900" indent="-342900">
              <a:lnSpc>
                <a:spcPct val="110000"/>
              </a:lnSpc>
              <a:spcBef>
                <a:spcPct val="20000"/>
              </a:spcBef>
              <a:buFont typeface="Wingdings" pitchFamily="2" charset="2"/>
              <a:buNone/>
            </a:pPr>
            <a:r>
              <a:rPr lang="fr-FR" sz="2400" b="0">
                <a:solidFill>
                  <a:srgbClr val="000000"/>
                </a:solidFill>
              </a:rPr>
              <a:t>	//...</a:t>
            </a:r>
          </a:p>
          <a:p>
            <a:pPr marL="342900" indent="-342900">
              <a:lnSpc>
                <a:spcPct val="110000"/>
              </a:lnSpc>
              <a:spcBef>
                <a:spcPct val="20000"/>
              </a:spcBef>
              <a:buFont typeface="Wingdings" pitchFamily="2" charset="2"/>
              <a:buNone/>
            </a:pPr>
            <a:r>
              <a:rPr lang="fr-FR" sz="2400" b="0">
                <a:solidFill>
                  <a:srgbClr val="000000"/>
                </a:solidFill>
              </a:rPr>
              <a:t>};</a:t>
            </a:r>
            <a:endParaRPr lang="en-US" sz="2400" b="0">
              <a:solidFill>
                <a:srgbClr val="000000"/>
              </a:solidFill>
            </a:endParaRPr>
          </a:p>
        </p:txBody>
      </p:sp>
      <p:sp>
        <p:nvSpPr>
          <p:cNvPr id="8" name="Rectangle 2"/>
          <p:cNvSpPr>
            <a:spLocks noChangeArrowheads="1"/>
          </p:cNvSpPr>
          <p:nvPr/>
        </p:nvSpPr>
        <p:spPr bwMode="auto">
          <a:xfrm>
            <a:off x="4692650" y="3200400"/>
            <a:ext cx="4070350" cy="3352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10000"/>
              </a:lnSpc>
              <a:spcBef>
                <a:spcPct val="20000"/>
              </a:spcBef>
              <a:buFont typeface="Wingdings" pitchFamily="2" charset="2"/>
              <a:buNone/>
            </a:pPr>
            <a:r>
              <a:rPr lang="en-US" sz="2400" b="0">
                <a:solidFill>
                  <a:srgbClr val="000000"/>
                </a:solidFill>
              </a:rPr>
              <a:t>	Diem A,B,C;	</a:t>
            </a:r>
          </a:p>
          <a:p>
            <a:pPr marL="342900" indent="-342900">
              <a:lnSpc>
                <a:spcPct val="11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	//...</a:t>
            </a:r>
          </a:p>
          <a:p>
            <a:pPr marL="342900" indent="-342900">
              <a:lnSpc>
                <a:spcPct val="11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ChuVi() </a:t>
            </a:r>
            <a:r>
              <a:rPr lang="en-US" sz="2400" b="0">
                <a:solidFill>
                  <a:srgbClr val="0000FF"/>
                </a:solidFill>
              </a:rPr>
              <a:t>const</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DienTich() </a:t>
            </a:r>
            <a:r>
              <a:rPr lang="en-US" sz="2400" b="0">
                <a:solidFill>
                  <a:srgbClr val="0000FF"/>
                </a:solidFill>
              </a:rPr>
              <a:t>const</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16516</TotalTime>
  <Words>6970</Words>
  <Application>Microsoft Office PowerPoint</Application>
  <PresentationFormat>On-screen Show (4:3)</PresentationFormat>
  <Paragraphs>1491</Paragraphs>
  <Slides>104</Slides>
  <Notes>102</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Template</vt:lpstr>
      <vt:lpstr>CHƯƠNG 3. LỚP VÀ ĐỐI TƯỢNG</vt:lpstr>
      <vt:lpstr>Nội dung</vt:lpstr>
      <vt:lpstr>Giới thiệu</vt:lpstr>
      <vt:lpstr>Lớp đối tượng - class</vt:lpstr>
      <vt:lpstr>Khai báo lớp</vt:lpstr>
      <vt:lpstr>Khai báo lớp</vt:lpstr>
      <vt:lpstr>Khai báo lớp</vt:lpstr>
      <vt:lpstr>Các thành phần của lớp</vt:lpstr>
      <vt:lpstr>Cơ chế tạo lập các lớp</vt:lpstr>
      <vt:lpstr>Định nghĩa hàm thành phần</vt:lpstr>
      <vt:lpstr>Định nghĩa hàm thành phần</vt:lpstr>
      <vt:lpstr>Tạo lập đối tượng</vt:lpstr>
      <vt:lpstr>Class Time Specification</vt:lpstr>
      <vt:lpstr>Class Interface Diagram</vt:lpstr>
      <vt:lpstr>Declaration of an Object</vt:lpstr>
      <vt:lpstr>Declaration of an Object</vt:lpstr>
      <vt:lpstr>Declaration of an Object</vt:lpstr>
      <vt:lpstr>Ví dụ</vt:lpstr>
      <vt:lpstr>Ví dụ</vt:lpstr>
      <vt:lpstr>Ví dụ</vt:lpstr>
      <vt:lpstr>Ví dụ</vt:lpstr>
      <vt:lpstr>Phạm vi truy xuất</vt:lpstr>
      <vt:lpstr>Phạm vi truy xuất</vt:lpstr>
      <vt:lpstr>Phạm vi truy xuất – Ví dụ</vt:lpstr>
      <vt:lpstr>Phạm vi truy xuất – Ví dụ</vt:lpstr>
      <vt:lpstr>Tham số hàm thành phần</vt:lpstr>
      <vt:lpstr>Tham số hàm thành phần</vt:lpstr>
      <vt:lpstr>Con trỏ this</vt:lpstr>
      <vt:lpstr>Phép gán đối tượng</vt:lpstr>
      <vt:lpstr>Hàm thiết lập – Constructor</vt:lpstr>
      <vt:lpstr>Hàm thiết lập – Constructor</vt:lpstr>
      <vt:lpstr>Hàm thiết lập – Constructor</vt:lpstr>
      <vt:lpstr>Ví dụ</vt:lpstr>
      <vt:lpstr>Ví dụ</vt:lpstr>
      <vt:lpstr>Constructor mặc định</vt:lpstr>
      <vt:lpstr>Constructor mặc định</vt:lpstr>
      <vt:lpstr>Ví dụ</vt:lpstr>
      <vt:lpstr>Copy constructor</vt:lpstr>
      <vt:lpstr>Copy constructor</vt:lpstr>
      <vt:lpstr>Hàm hủy bỏ – Destructor</vt:lpstr>
      <vt:lpstr>Ví dụ</vt:lpstr>
      <vt:lpstr>Hàm bạn, lớp bạn</vt:lpstr>
      <vt:lpstr>Hàm bạn (Friend function)</vt:lpstr>
      <vt:lpstr>Hàm bạn (Friend function)</vt:lpstr>
      <vt:lpstr>Hàm bạn (Friend function)</vt:lpstr>
      <vt:lpstr>Ví dụ</vt:lpstr>
      <vt:lpstr>Ví dụ</vt:lpstr>
      <vt:lpstr>Hàm bạn (Friend function)</vt:lpstr>
      <vt:lpstr>Lớp bạn (Friend class)</vt:lpstr>
      <vt:lpstr>Ví dụ</vt:lpstr>
      <vt:lpstr>Thao tác với dữ liệu private</vt:lpstr>
      <vt:lpstr>Phương thức Truy vấn</vt:lpstr>
      <vt:lpstr>Phương thức Truy vấn</vt:lpstr>
      <vt:lpstr>Phương thức Cập nhật</vt:lpstr>
      <vt:lpstr>Truy vấn và Cập nhật</vt:lpstr>
      <vt:lpstr>Ví dụ</vt:lpstr>
      <vt:lpstr>Thành viên tĩnh – static member</vt:lpstr>
      <vt:lpstr>Thành viên tĩnh – static member</vt:lpstr>
      <vt:lpstr>Ví dụ</vt:lpstr>
      <vt:lpstr>Ví dụ</vt:lpstr>
      <vt:lpstr>Ví dụ</vt:lpstr>
      <vt:lpstr>Ví dụ</vt:lpstr>
      <vt:lpstr>Thành viên tĩnh – static member</vt:lpstr>
      <vt:lpstr>Thành viên tĩnh – static member</vt:lpstr>
      <vt:lpstr>Thành viên tĩnh – static member</vt:lpstr>
      <vt:lpstr>Ví dụ về đối tượng toàn cục</vt:lpstr>
      <vt:lpstr>Ví dụ về đối tượng toàn cục</vt:lpstr>
      <vt:lpstr>Đối tượng là thành phần của lớp</vt:lpstr>
      <vt:lpstr>Đối tượng là thành phần của lớp</vt:lpstr>
      <vt:lpstr>Đối tượng là thành phần của lớp</vt:lpstr>
      <vt:lpstr>Ví dụ</vt:lpstr>
      <vt:lpstr>Ví dụ</vt:lpstr>
      <vt:lpstr>Ví dụ</vt:lpstr>
      <vt:lpstr>Đối tượng là thành phần của mảng</vt:lpstr>
      <vt:lpstr>Đối tượng là thành phần của mảng</vt:lpstr>
      <vt:lpstr>Đối tượng là thành phần của mảng</vt:lpstr>
      <vt:lpstr>Đối tượng là thành phần của mảng</vt:lpstr>
      <vt:lpstr>Đối tượng là thành phần của mảng</vt:lpstr>
      <vt:lpstr>Dùng phương thức thiết lập với tham số có giá trị mặc nhiên</vt:lpstr>
      <vt:lpstr>Dùng phương thức thiết lập với tham số có giá trị mặc nhiên</vt:lpstr>
      <vt:lpstr>Dùng phương thức thiết lập với tham số có giá trị mặc nhiên</vt:lpstr>
      <vt:lpstr>Dùng phương thức thiết lập  không tham số</vt:lpstr>
      <vt:lpstr>Dùng phương thức thiết lập  không tham số</vt:lpstr>
      <vt:lpstr>Dùng phương thức thiết lập  không tham số</vt:lpstr>
      <vt:lpstr>Đối tượng được cấp phát động</vt:lpstr>
      <vt:lpstr>Đối tượng được cấp phát động</vt:lpstr>
      <vt:lpstr>Cấp phát và hủy một đối tượng</vt:lpstr>
      <vt:lpstr>Cấp phát và hủy nhiều đối tượng</vt:lpstr>
      <vt:lpstr>Cấp và hủy nhiều đối tượng</vt:lpstr>
      <vt:lpstr>Cấp và hủy nhiều đối tượng</vt:lpstr>
      <vt:lpstr>Cấp và hủy nhiều đối tượng</vt:lpstr>
      <vt:lpstr>Cấp và hủy nhiều đối tượng</vt:lpstr>
      <vt:lpstr>Giao diện và chi tiết cài đặt</vt:lpstr>
      <vt:lpstr>Giao diện và chi tiết cài đặt</vt:lpstr>
      <vt:lpstr>Lớp ThoiDiem – Cách 1</vt:lpstr>
      <vt:lpstr>Lớp ThoiDiem – Cách 2</vt:lpstr>
      <vt:lpstr>Các nguyên tắc xây dựng lớp</vt:lpstr>
      <vt:lpstr>Các nguyên tắc xây dựng lớp</vt:lpstr>
      <vt:lpstr>Các nguyên tắc xây dựng lớp</vt:lpstr>
      <vt:lpstr>Các nguyên tắc xây dựng lớp</vt:lpstr>
      <vt:lpstr>Các nguyên tắc xây dựng lớp</vt:lpstr>
      <vt:lpstr>Các nguyên tắc xây dựng lớp</vt:lpstr>
      <vt:lpstr>Bài tập</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trong lethanh</cp:lastModifiedBy>
  <cp:revision>862</cp:revision>
  <cp:lastPrinted>1601-01-01T00:00:00Z</cp:lastPrinted>
  <dcterms:created xsi:type="dcterms:W3CDTF">1601-01-01T00:00:00Z</dcterms:created>
  <dcterms:modified xsi:type="dcterms:W3CDTF">2015-12-05T00:33:17Z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