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85"/>
  </p:notesMasterIdLst>
  <p:handoutMasterIdLst>
    <p:handoutMasterId r:id="rId86"/>
  </p:handoutMasterIdLst>
  <p:sldIdLst>
    <p:sldId id="747" r:id="rId2"/>
    <p:sldId id="1031" r:id="rId3"/>
    <p:sldId id="729" r:id="rId4"/>
    <p:sldId id="944" r:id="rId5"/>
    <p:sldId id="1029" r:id="rId6"/>
    <p:sldId id="946" r:id="rId7"/>
    <p:sldId id="945" r:id="rId8"/>
    <p:sldId id="950" r:id="rId9"/>
    <p:sldId id="951" r:id="rId10"/>
    <p:sldId id="947" r:id="rId11"/>
    <p:sldId id="948" r:id="rId12"/>
    <p:sldId id="949" r:id="rId13"/>
    <p:sldId id="952" r:id="rId14"/>
    <p:sldId id="954" r:id="rId15"/>
    <p:sldId id="955" r:id="rId16"/>
    <p:sldId id="956" r:id="rId17"/>
    <p:sldId id="953" r:id="rId18"/>
    <p:sldId id="957" r:id="rId19"/>
    <p:sldId id="958" r:id="rId20"/>
    <p:sldId id="959" r:id="rId21"/>
    <p:sldId id="960" r:id="rId22"/>
    <p:sldId id="1030" r:id="rId23"/>
    <p:sldId id="961" r:id="rId24"/>
    <p:sldId id="964" r:id="rId25"/>
    <p:sldId id="962" r:id="rId26"/>
    <p:sldId id="963" r:id="rId27"/>
    <p:sldId id="965" r:id="rId28"/>
    <p:sldId id="966" r:id="rId29"/>
    <p:sldId id="967" r:id="rId30"/>
    <p:sldId id="968" r:id="rId31"/>
    <p:sldId id="972" r:id="rId32"/>
    <p:sldId id="973" r:id="rId33"/>
    <p:sldId id="974" r:id="rId34"/>
    <p:sldId id="971" r:id="rId35"/>
    <p:sldId id="975" r:id="rId36"/>
    <p:sldId id="979" r:id="rId37"/>
    <p:sldId id="976" r:id="rId38"/>
    <p:sldId id="977" r:id="rId39"/>
    <p:sldId id="978" r:id="rId40"/>
    <p:sldId id="980" r:id="rId41"/>
    <p:sldId id="981" r:id="rId42"/>
    <p:sldId id="985" r:id="rId43"/>
    <p:sldId id="982" r:id="rId44"/>
    <p:sldId id="983" r:id="rId45"/>
    <p:sldId id="984" r:id="rId46"/>
    <p:sldId id="986" r:id="rId47"/>
    <p:sldId id="987" r:id="rId48"/>
    <p:sldId id="988" r:id="rId49"/>
    <p:sldId id="989" r:id="rId50"/>
    <p:sldId id="990" r:id="rId51"/>
    <p:sldId id="991" r:id="rId52"/>
    <p:sldId id="992" r:id="rId53"/>
    <p:sldId id="993" r:id="rId54"/>
    <p:sldId id="994" r:id="rId55"/>
    <p:sldId id="995" r:id="rId56"/>
    <p:sldId id="996" r:id="rId57"/>
    <p:sldId id="1000" r:id="rId58"/>
    <p:sldId id="997" r:id="rId59"/>
    <p:sldId id="998" r:id="rId60"/>
    <p:sldId id="999" r:id="rId61"/>
    <p:sldId id="1001" r:id="rId62"/>
    <p:sldId id="1002" r:id="rId63"/>
    <p:sldId id="1003" r:id="rId64"/>
    <p:sldId id="1004" r:id="rId65"/>
    <p:sldId id="1005" r:id="rId66"/>
    <p:sldId id="1009" r:id="rId67"/>
    <p:sldId id="1011" r:id="rId68"/>
    <p:sldId id="1012" r:id="rId69"/>
    <p:sldId id="1013" r:id="rId70"/>
    <p:sldId id="1010" r:id="rId71"/>
    <p:sldId id="1019" r:id="rId72"/>
    <p:sldId id="1014" r:id="rId73"/>
    <p:sldId id="1018" r:id="rId74"/>
    <p:sldId id="1015" r:id="rId75"/>
    <p:sldId id="1020" r:id="rId76"/>
    <p:sldId id="1021" r:id="rId77"/>
    <p:sldId id="1024" r:id="rId78"/>
    <p:sldId id="1025" r:id="rId79"/>
    <p:sldId id="1022" r:id="rId80"/>
    <p:sldId id="1026" r:id="rId81"/>
    <p:sldId id="1027" r:id="rId82"/>
    <p:sldId id="1032" r:id="rId83"/>
    <p:sldId id="941" r:id="rId84"/>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FF"/>
    <a:srgbClr val="008000"/>
    <a:srgbClr val="FF00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35" autoAdjust="0"/>
    <p:restoredTop sz="76329" autoAdjust="0"/>
  </p:normalViewPr>
  <p:slideViewPr>
    <p:cSldViewPr>
      <p:cViewPr>
        <p:scale>
          <a:sx n="60" d="100"/>
          <a:sy n="60" d="100"/>
        </p:scale>
        <p:origin x="-1032" y="37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10/19/2015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10/19/2015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Ví dụ: không thể thay đổi định nghĩa có sẵn của phép ("+") đối với hai số kiểu int</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20000"/>
              </a:lnSpc>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20000"/>
              </a:lnSpc>
            </a:pPr>
            <a:r>
              <a:rPr lang="en-US" smtClean="0"/>
              <a:t>Khi có thể định nghĩa bằng hai cách, dùng hàm thành phần sẽ gọn hơn. Tuy nhiên chọn hàm thành phần hay hàm toàn cục hoàn toàn tùy theo sở thích của người sử dụng.</a:t>
            </a:r>
          </a:p>
          <a:p>
            <a:pPr algn="just">
              <a:lnSpc>
                <a:spcPct val="120000"/>
              </a:lnSpc>
            </a:pPr>
            <a:r>
              <a:rPr lang="en-US" smtClean="0"/>
              <a:t>Dùng hàm toàn cục </a:t>
            </a:r>
            <a:r>
              <a:rPr lang="en-US" smtClean="0">
                <a:solidFill>
                  <a:srgbClr val="0000FF"/>
                </a:solidFill>
              </a:rPr>
              <a:t>thuận tiện hơn</a:t>
            </a:r>
            <a:r>
              <a:rPr lang="en-US" smtClean="0"/>
              <a:t> khi ta có nhu cầu </a:t>
            </a:r>
            <a:r>
              <a:rPr lang="en-US" smtClean="0">
                <a:solidFill>
                  <a:srgbClr val="0000FF"/>
                </a:solidFill>
              </a:rPr>
              <a:t>chuyển kiểu ở toán hạng thứ nhất</a:t>
            </a:r>
            <a:r>
              <a:rPr lang="en-US" smtClean="0"/>
              <a:t>.</a:t>
            </a:r>
          </a:p>
          <a:p>
            <a:pPr algn="just">
              <a:lnSpc>
                <a:spcPct val="120000"/>
              </a:lnSpc>
            </a:pPr>
            <a:r>
              <a:rPr lang="en-US" smtClean="0"/>
              <a:t>Các phép toán =, [], (), </a:t>
            </a:r>
            <a:r>
              <a:rPr lang="en-US" smtClean="0">
                <a:sym typeface="Wingdings" pitchFamily="2" charset="2"/>
              </a:rPr>
              <a:t></a:t>
            </a:r>
            <a:r>
              <a:rPr lang="en-US" smtClean="0"/>
              <a:t> như đã nói trên bắt buộc phải được định nghĩa là hàm thành phần vì toán hạng thứ nhất phải là value.</a:t>
            </a:r>
          </a:p>
          <a:p>
            <a:pPr algn="just">
              <a:lnSpc>
                <a:spcPct val="120000"/>
              </a:lnSpc>
            </a:pPr>
            <a:r>
              <a:rPr lang="en-US" smtClean="0"/>
              <a:t>Khi định nghĩa phép toán có </a:t>
            </a:r>
            <a:r>
              <a:rPr lang="en-US" smtClean="0">
                <a:solidFill>
                  <a:srgbClr val="0000FF"/>
                </a:solidFill>
              </a:rPr>
              <a:t>toán hạng thứ nhất thuộc lớp đang xét</a:t>
            </a:r>
            <a:r>
              <a:rPr lang="en-US" smtClean="0"/>
              <a:t> thì có thể dùng hàm thành phần hoặc hàm toàn cục. </a:t>
            </a:r>
          </a:p>
          <a:p>
            <a:pPr algn="just">
              <a:lnSpc>
                <a:spcPct val="120000"/>
              </a:lnSpc>
            </a:pPr>
            <a:r>
              <a:rPr lang="en-US" smtClean="0"/>
              <a:t>Tuy nhiên, nếu toán hạng thứ nhất không thuộc lớp đang xét thì phải định nghĩa bằng hàm toàn cục.</a:t>
            </a:r>
          </a:p>
          <a:p>
            <a:pPr algn="just">
              <a:lnSpc>
                <a:spcPct val="120000"/>
              </a:lnSpc>
            </a:pPr>
            <a:r>
              <a:rPr lang="en-US" smtClean="0"/>
              <a:t>Trường hợp thông dụng là định nghĩa phép toán &lt;&lt; và &gt;&gt;.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05000"/>
              </a:lnSpc>
            </a:pPr>
            <a:r>
              <a:rPr lang="en-US" sz="1200" smtClean="0">
                <a:solidFill>
                  <a:srgbClr val="FF0303"/>
                </a:solidFill>
              </a:rPr>
              <a:t>3 + a; // 3.operator + (a): SAI</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Ta có thể học theo cách chuyển kiểu từ số nguyên sang số thực để chuyển từ số nguyên sang phân số.</a:t>
            </a:r>
            <a:endParaRPr lang="en-US" smtClean="0"/>
          </a:p>
          <a:p>
            <a:pPr lvl="1"/>
            <a:r>
              <a:rPr lang="en-US" sz="1400" b="1" smtClean="0">
                <a:latin typeface="Times New Roman" pitchFamily="18" charset="0"/>
                <a:cs typeface="Times New Roman" pitchFamily="18" charset="0"/>
              </a:rPr>
              <a:t>PhanSo a = 3; 	// PhanSo a = PhanSo(3);</a:t>
            </a:r>
          </a:p>
          <a:p>
            <a:pPr lvl="1"/>
            <a:r>
              <a:rPr lang="en-US" sz="1400" b="1" smtClean="0">
                <a:latin typeface="Times New Roman" pitchFamily="18" charset="0"/>
                <a:cs typeface="Times New Roman" pitchFamily="18" charset="0"/>
              </a:rPr>
              <a:t>		// Hay PhanSo a(3);</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20000"/>
              </a:lnSpc>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latin typeface="Times New Roman" pitchFamily="18" charset="0"/>
                <a:cs typeface="Times New Roman" pitchFamily="18" charset="0"/>
              </a:rPr>
              <a:t>Việc tạo phân số từ số nguyên chính là phép gọi phương thức thiết lập. </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Như vậy có thể giảm bớt việc khai báo và định nghĩa phép toán + phân số với số nguyên, cơ chế chuyển kiểu tự động cho phép thực hiện thao tác cộng đó, nói cách khác có thể giảm việc định nghĩa 3 phép toán còn 2</a:t>
            </a:r>
          </a:p>
          <a:p>
            <a:pPr>
              <a:buFontTx/>
              <a:buChar char="-"/>
            </a:pPr>
            <a:r>
              <a:rPr lang="en-US" smtClean="0"/>
              <a:t>Phương thức thiết lập với một tham số là số nguyên như trên hàm ý rằng một số nguyên là một phân số, có thể chuyển kiểu ngầm định từ số nguyên sang phân số.</a:t>
            </a:r>
          </a:p>
          <a:p>
            <a:pPr>
              <a:buFontTx/>
              <a:buChar char="-"/>
            </a:pPr>
            <a:r>
              <a:rPr lang="en-US" smtClean="0"/>
              <a:t>Có cách nào để đơn giản hơn, mỗi phép toán phải định nghĩa 2 hàm</a:t>
            </a:r>
            <a:r>
              <a:rPr lang="en-US" baseline="0" smtClean="0"/>
              <a:t> thành phần tương ứng</a:t>
            </a:r>
            <a:r>
              <a:rPr lang="en-US" smtClean="0"/>
              <a: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mtClean="0"/>
              <a:t>Ta có thể giảm số phép toán cần định nghĩa từ 3 xuống 1 bằng cách dùng hàm toàn cục</a:t>
            </a:r>
          </a:p>
          <a:p>
            <a:pPr>
              <a:buFontTx/>
              <a:buChar char="-"/>
            </a:pPr>
            <a:r>
              <a:rPr lang="en-US" smtClean="0"/>
              <a:t>Khi đó cơ chế chuyển kiểu có thể được thực hiện cho cả hai toán hạng</a:t>
            </a:r>
          </a:p>
          <a:p>
            <a:r>
              <a:rPr lang="vi-VN" smtClean="0">
                <a:latin typeface="Times New Roman" pitchFamily="18" charset="0"/>
                <a:cs typeface="Times New Roman" pitchFamily="18" charset="0"/>
              </a:rPr>
              <a:t>Ta dùng chuyển kiểu bằng phương thức thiết lập khi thoả hai điều kiện sau:</a:t>
            </a:r>
          </a:p>
          <a:p>
            <a:pPr lvl="1"/>
            <a:r>
              <a:rPr lang="vi-VN" smtClean="0">
                <a:latin typeface="Times New Roman" pitchFamily="18" charset="0"/>
                <a:cs typeface="Times New Roman" pitchFamily="18" charset="0"/>
              </a:rPr>
              <a:t>Chuyển từ kiểu đã có (số nguyên)</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sang kiểu đang định nghĩa (phân số).</a:t>
            </a:r>
          </a:p>
          <a:p>
            <a:pPr lvl="1"/>
            <a:r>
              <a:rPr lang="vi-VN" smtClean="0">
                <a:latin typeface="Times New Roman" pitchFamily="18" charset="0"/>
                <a:cs typeface="Times New Roman" pitchFamily="18" charset="0"/>
              </a:rPr>
              <a:t>Có quan hệ </a:t>
            </a:r>
            <a:r>
              <a:rPr lang="vi-VN" b="1" smtClean="0">
                <a:latin typeface="Times New Roman" pitchFamily="18" charset="0"/>
                <a:cs typeface="Times New Roman" pitchFamily="18" charset="0"/>
              </a:rPr>
              <a:t>là một </a:t>
            </a:r>
            <a:r>
              <a:rPr lang="vi-VN" smtClean="0">
                <a:latin typeface="Times New Roman" pitchFamily="18" charset="0"/>
                <a:cs typeface="Times New Roman" pitchFamily="18" charset="0"/>
              </a:rPr>
              <a:t>từ kiểu đã có sang kiểu đang định nghĩa (một số nguyên là một phân số).</a:t>
            </a:r>
            <a:endParaRPr lang="en-US" smtClean="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Các ví dụ dùng chuyển kiểu bằng phương thức thiết lập bao gồm: Chuyển từ số thực sang số phức, char * sang String, số thực sang điểm trong mặt phẳng.</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vi-VN" sz="2400" smtClean="0">
                <a:latin typeface="Arial" pitchFamily="34" charset="0"/>
                <a:cs typeface="Arial" pitchFamily="34" charset="0"/>
              </a:rPr>
              <a:t>Phương thức thiết lập với một tham số sẽ dẫn đến cơ chế chuyển kiểu tự động có thể không mong muốn</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Sự</a:t>
            </a:r>
            <a:r>
              <a:rPr lang="en-US" baseline="0" smtClean="0"/>
              <a:t> nhập nhằng?</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just" defTabSz="914400" rtl="0" eaLnBrk="1" fontAlgn="auto" latinLnBrk="0" hangingPunct="1">
              <a:lnSpc>
                <a:spcPct val="12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Đây là một mở rộng đáng kể của C++ so với C</a:t>
            </a:r>
            <a:endParaRPr lang="en-US" sz="1200" smtClean="0">
              <a:solidFill>
                <a:schemeClr val="tx1">
                  <a:lumMod val="95000"/>
                  <a:lumOff val="5000"/>
                </a:schemeClr>
              </a:solidFill>
              <a:latin typeface="Arial" pitchFamily="34" charset="0"/>
              <a:cs typeface="Arial" pitchFamily="34" charset="0"/>
            </a:endParaRPr>
          </a:p>
          <a:p>
            <a:pPr marL="0" marR="0" indent="0" algn="just" defTabSz="914400" rtl="0" eaLnBrk="1" fontAlgn="auto" latinLnBrk="0" hangingPunct="1">
              <a:lnSpc>
                <a:spcPct val="12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C/C++ đã cài đặt sẵn các toán tử cho các kiểu dữ liệu cơ sở (int, float…)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mtClean="0">
                <a:latin typeface="Times New Roman" pitchFamily="18" charset="0"/>
                <a:cs typeface="Times New Roman" pitchFamily="18" charset="0"/>
              </a:rPr>
              <a:t>Lưu ý rằng hiện tượng nhập nhằng không xảy ra khi thực hiện phép toán số học mà ngôn ngữ cung cấp</a:t>
            </a:r>
            <a:endParaRPr lang="en-US" smtClean="0">
              <a:latin typeface="Times New Roman" pitchFamily="18" charset="0"/>
              <a:cs typeface="Times New Roman" pitchFamily="18" charset="0"/>
            </a:endParaRPr>
          </a:p>
          <a:p>
            <a:r>
              <a:rPr lang="en-US" smtClean="0"/>
              <a:t>void main() {</a:t>
            </a:r>
          </a:p>
          <a:p>
            <a:r>
              <a:rPr lang="en-US" smtClean="0"/>
              <a:t>	int a = 3, b = 7;</a:t>
            </a:r>
          </a:p>
          <a:p>
            <a:r>
              <a:rPr lang="en-US" smtClean="0"/>
              <a:t>	double r = 3.2, s = 6.3;</a:t>
            </a:r>
          </a:p>
          <a:p>
            <a:r>
              <a:rPr lang="en-US" smtClean="0"/>
              <a:t>	cout &lt;&lt; a+b &lt;&lt; "\n";	  // Ok</a:t>
            </a:r>
          </a:p>
          <a:p>
            <a:r>
              <a:rPr lang="en-US" smtClean="0"/>
              <a:t>	cout &lt;&lt; r+s &lt;&lt; "\n";	  // Ok</a:t>
            </a:r>
          </a:p>
          <a:p>
            <a:r>
              <a:rPr lang="en-US" smtClean="0"/>
              <a:t>	cout &lt;&lt; a+r &lt;&lt; "\n";	  // Ok: double(a)+r</a:t>
            </a:r>
          </a:p>
          <a:p>
            <a:r>
              <a:rPr lang="en-US" smtClean="0"/>
              <a:t>	cout &lt;&lt; Sum(a,b) &lt;&lt; "\n"; // Ok Sum(int, int)</a:t>
            </a:r>
          </a:p>
          <a:p>
            <a:r>
              <a:rPr lang="en-US" smtClean="0"/>
              <a:t>	cout &lt;&lt; Sum(r,s) &lt;&lt; "\n";  // Ok Sum(double, double)</a:t>
            </a:r>
          </a:p>
          <a:p>
            <a:r>
              <a:rPr lang="en-US" smtClean="0"/>
              <a:t>	cout &lt;&lt; Sum(a,r) &lt;&lt; "\n";</a:t>
            </a:r>
            <a:r>
              <a:rPr lang="en-US" baseline="0" smtClean="0"/>
              <a:t> </a:t>
            </a:r>
            <a:r>
              <a:rPr lang="en-US" smtClean="0"/>
              <a:t>//Nhap nhang, Sum(int, int) hay Sum(double, double)</a:t>
            </a:r>
          </a:p>
          <a:p>
            <a:r>
              <a:rPr lang="en-US" smtClean="0"/>
              <a:t>}</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43</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44</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void main() {</a:t>
            </a:r>
          </a:p>
          <a:p>
            <a:r>
              <a:rPr lang="en-US" smtClean="0"/>
              <a:t>	PhanSo a(2,3), b(3,4), c;</a:t>
            </a:r>
          </a:p>
          <a:p>
            <a:r>
              <a:rPr lang="en-US" smtClean="0"/>
              <a:t>	cout &lt;&lt; sqrt(a) &lt;&lt; “\n”;  // Ok</a:t>
            </a:r>
          </a:p>
          <a:p>
            <a:r>
              <a:rPr lang="en-US" smtClean="0"/>
              <a:t>	c = a + b;	// Ok</a:t>
            </a:r>
          </a:p>
          <a:p>
            <a:r>
              <a:rPr lang="en-US" smtClean="0"/>
              <a:t>	c = a + 2;	// Nhap nhang</a:t>
            </a:r>
          </a:p>
          <a:p>
            <a:r>
              <a:rPr lang="en-US" smtClean="0"/>
              <a:t>	c = 2 + a;	// Nhap nhang </a:t>
            </a:r>
          </a:p>
          <a:p>
            <a:r>
              <a:rPr lang="en-US" smtClean="0"/>
              <a:t>	double r = 2.5 + a; // Nhap nhang</a:t>
            </a:r>
          </a:p>
          <a:p>
            <a:r>
              <a:rPr lang="en-US" smtClean="0"/>
              <a:t>	r = a + 2.5; // Nhap nhang</a:t>
            </a:r>
          </a:p>
          <a:p>
            <a:r>
              <a:rPr lang="en-US" smtClean="0"/>
              <a:t>}</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45</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mtClean="0">
                <a:latin typeface="Times New Roman" pitchFamily="18" charset="0"/>
                <a:cs typeface="Times New Roman" pitchFamily="18" charset="0"/>
              </a:rPr>
              <a:t>Để tránh hiện tượng nhập nhằng như trên, ta chuyển kiểu một cách tường minh</a:t>
            </a:r>
            <a:r>
              <a:rPr lang="en-US" smtClean="0"/>
              <a:t>.</a:t>
            </a:r>
          </a:p>
          <a:p>
            <a:r>
              <a:rPr lang="en-US" smtClean="0"/>
              <a:t>Các</a:t>
            </a:r>
            <a:r>
              <a:rPr lang="en-US" baseline="0" smtClean="0"/>
              <a:t> câu lệnh màu đỏ đều bị nhập nhằng</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46</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47</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48</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49</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Phần tài nguyên (cũ) của aa bị mất dấu không thể giải phóng, phần tài nguyên của a bị chia sẻ với aa (mới).</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51</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Thao tác dọn dẹp tương đương phương thức hủy bỏ và thao tác sao chép tương đương phương thức thiết lập sao chép.</a:t>
            </a:r>
          </a:p>
        </p:txBody>
      </p:sp>
      <p:sp>
        <p:nvSpPr>
          <p:cNvPr id="4" name="Slide Number Placeholder 3"/>
          <p:cNvSpPr>
            <a:spLocks noGrp="1"/>
          </p:cNvSpPr>
          <p:nvPr>
            <p:ph type="sldNum" sz="quarter" idx="10"/>
          </p:nvPr>
        </p:nvSpPr>
        <p:spPr/>
        <p:txBody>
          <a:bodyPr/>
          <a:lstStyle/>
          <a:p>
            <a:fld id="{3D48F1E3-0BA9-4479-9A23-62D2F56F905A}" type="slidenum">
              <a:rPr lang="en-US" smtClean="0"/>
              <a:pPr/>
              <a:t>52</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latin typeface="Times New Roman" pitchFamily="18" charset="0"/>
                <a:cs typeface="Times New Roman" pitchFamily="18" charset="0"/>
              </a:rPr>
              <a:t>Khi có phép gán được định nghĩa như trên, đoạn chương trình kể trên cho xuất liệu</a:t>
            </a:r>
            <a:r>
              <a:rPr lang="en-US" smtClean="0">
                <a:latin typeface="Times New Roman" pitchFamily="18" charset="0"/>
                <a:cs typeface="Times New Roman" pitchFamily="18" charset="0"/>
              </a:rPr>
              <a:t> như</a:t>
            </a:r>
            <a:r>
              <a:rPr lang="en-US" baseline="0" smtClean="0">
                <a:latin typeface="Times New Roman" pitchFamily="18" charset="0"/>
                <a:cs typeface="Times New Roman" pitchFamily="18" charset="0"/>
              </a:rPr>
              <a:t> trên.</a:t>
            </a:r>
          </a:p>
          <a:p>
            <a:r>
              <a:rPr lang="vi-VN" smtClean="0"/>
              <a:t>Phần tài nguyên (cũ) của aa được giải phóng, và được tạo tài nguyên mới.</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53</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Lớp istream (dòng dữ liệu nhập) định nghĩa phép toán &gt;&gt; áp dụng cho các kiểu dữ liệu cơ bản (số nguyên, số thực, char*,…)</a:t>
            </a:r>
            <a:endParaRPr lang="en-US" smtClean="0"/>
          </a:p>
          <a:p>
            <a:endParaRPr lang="en-US" smtClean="0"/>
          </a:p>
          <a:p>
            <a:r>
              <a:rPr lang="vi-VN" smtClean="0"/>
              <a:t>Phép dịch bit được ký hiệu: &gt;&gt; (dịch phải) hoặc &lt;&lt; (dịch trái)(trong c++) shl(dịch trái); shr(dịch phải) Ví dụ: 5 &gt;&gt; 1 = 2(5 shr 1); 2 &gt;&gt; 1 = 1(2 shr 1); 1 &gt;&gt; 1 = 0;</a:t>
            </a:r>
          </a:p>
          <a:p>
            <a:r>
              <a:rPr lang="vi-VN" smtClean="0"/>
              <a:t>Giải thích: 5b = 0101 sau khi dịch 1 trở thành 0010 (=2d) và cứ tiếp tục như vậy.</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54</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55</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56</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latin typeface="Times New Roman" pitchFamily="18" charset="0"/>
                <a:cs typeface="Times New Roman" pitchFamily="18" charset="0"/>
              </a:rPr>
              <a:t>Tương tự, ta có thể áp dụng phép toán &gt;&gt; với toán hạng thứ nhất thuộc lớp istream (ví dụ cin), toán hạng thứ hai là tham chiếu đến kiểu cơ bản hoặc con trỏ (nguyên, thực, char *).</a:t>
            </a:r>
            <a:endParaRPr lang="en-US" sz="1200" smtClean="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57</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58</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59</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 toán tử được chia thành hai loại theo số toán hạng nó chấp nhận</a:t>
            </a:r>
            <a:r>
              <a:rPr lang="en-US" sz="2800" smtClean="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smtClean="0">
                <a:solidFill>
                  <a:srgbClr val="0066FF"/>
                </a:solidFill>
                <a:latin typeface="Arial" pitchFamily="34" charset="0"/>
                <a:cs typeface="Arial" pitchFamily="34" charset="0"/>
              </a:rPr>
              <a:t>Toán tử đơn (toán tử một ngôi) </a:t>
            </a:r>
            <a:r>
              <a:rPr lang="vi-VN" sz="2400" smtClean="0">
                <a:latin typeface="Arial" pitchFamily="34" charset="0"/>
                <a:cs typeface="Arial" pitchFamily="34" charset="0"/>
              </a:rPr>
              <a:t>nhận một toán hạng</a:t>
            </a:r>
          </a:p>
          <a:p>
            <a:pPr lvl="1" algn="just">
              <a:lnSpc>
                <a:spcPct val="130000"/>
              </a:lnSpc>
              <a:spcBef>
                <a:spcPts val="300"/>
              </a:spcBef>
              <a:spcAft>
                <a:spcPts val="300"/>
              </a:spcAft>
              <a:buFont typeface="Wingdings" pitchFamily="2" charset="2"/>
              <a:buChar char="§"/>
            </a:pPr>
            <a:r>
              <a:rPr lang="vi-VN" sz="2400" smtClean="0">
                <a:solidFill>
                  <a:srgbClr val="0066FF"/>
                </a:solidFill>
                <a:latin typeface="Arial" pitchFamily="34" charset="0"/>
                <a:cs typeface="Arial" pitchFamily="34" charset="0"/>
              </a:rPr>
              <a:t>Toán tử đôi (toán tử hai ngôi) </a:t>
            </a:r>
            <a:r>
              <a:rPr lang="vi-VN" sz="2400" smtClean="0">
                <a:latin typeface="Arial" pitchFamily="34" charset="0"/>
                <a:cs typeface="Arial" pitchFamily="34" charset="0"/>
              </a:rPr>
              <a:t>nhận hai toán hạng</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 toán tử đơn lại được chia thành hai loại:</a:t>
            </a:r>
          </a:p>
          <a:p>
            <a:pPr lvl="1" algn="just">
              <a:lnSpc>
                <a:spcPct val="130000"/>
              </a:lnSpc>
              <a:spcBef>
                <a:spcPts val="300"/>
              </a:spcBef>
              <a:spcAft>
                <a:spcPts val="300"/>
              </a:spcAft>
              <a:buFont typeface="Wingdings" pitchFamily="2" charset="2"/>
              <a:buChar char="§"/>
            </a:pPr>
            <a:r>
              <a:rPr lang="vi-VN" sz="2400" smtClean="0">
                <a:solidFill>
                  <a:srgbClr val="0066FF"/>
                </a:solidFill>
                <a:latin typeface="Arial" pitchFamily="34" charset="0"/>
                <a:cs typeface="Arial" pitchFamily="34" charset="0"/>
              </a:rPr>
              <a:t>Toán tử trước</a:t>
            </a:r>
            <a:r>
              <a:rPr lang="vi-VN" sz="2400" smtClean="0">
                <a:latin typeface="Arial" pitchFamily="34" charset="0"/>
                <a:cs typeface="Arial" pitchFamily="34" charset="0"/>
              </a:rPr>
              <a:t> đặt trước toán hạng</a:t>
            </a:r>
          </a:p>
          <a:p>
            <a:pPr lvl="1" algn="just">
              <a:lnSpc>
                <a:spcPct val="130000"/>
              </a:lnSpc>
              <a:spcBef>
                <a:spcPts val="300"/>
              </a:spcBef>
              <a:spcAft>
                <a:spcPts val="300"/>
              </a:spcAft>
              <a:buFont typeface="Wingdings" pitchFamily="2" charset="2"/>
              <a:buChar char="§"/>
            </a:pPr>
            <a:r>
              <a:rPr lang="vi-VN" sz="2400" smtClean="0">
                <a:solidFill>
                  <a:srgbClr val="0066FF"/>
                </a:solidFill>
                <a:latin typeface="Arial" pitchFamily="34" charset="0"/>
                <a:cs typeface="Arial" pitchFamily="34" charset="0"/>
              </a:rPr>
              <a:t>Toán tử sau </a:t>
            </a:r>
            <a:r>
              <a:rPr lang="vi-VN" sz="2400" smtClean="0">
                <a:latin typeface="Arial" pitchFamily="34" charset="0"/>
                <a:cs typeface="Arial" pitchFamily="34" charset="0"/>
              </a:rPr>
              <a:t>đặt sau toán hạng</a:t>
            </a:r>
            <a:endParaRPr lang="en-US" sz="2400" smtClean="0">
              <a:solidFill>
                <a:srgbClr val="0000FF"/>
              </a:solidFill>
              <a:latin typeface="Arial" pitchFamily="34" charset="0"/>
              <a:cs typeface="Arial" pitchFamily="34" charset="0"/>
            </a:endParaRP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Thông thường ta khai báo hai phép toán trên là hàm bạn của lớp để có thể truy xuất dữ liệu trực tiếp.</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61</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62</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63</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r>
              <a:rPr lang="vi-VN" smtClean="0">
                <a:latin typeface="Times New Roman" pitchFamily="18" charset="0"/>
                <a:cs typeface="Times New Roman" pitchFamily="18" charset="0"/>
              </a:rPr>
              <a:t>Phép toán &lt;&lt; và &gt;&gt; cũng có thể được định nghĩa với toán hạng thứ nhất thuộc lớp đang xét, không thuộc lớp ostream hoặc istream.</a:t>
            </a:r>
            <a:endParaRPr lang="en-US" smtClean="0">
              <a:latin typeface="Times New Roman" pitchFamily="18" charset="0"/>
              <a:cs typeface="Times New Roman" pitchFamily="18" charset="0"/>
            </a:endParaRPr>
          </a:p>
          <a:p>
            <a:pPr eaLnBrk="1" hangingPunct="1">
              <a:buFontTx/>
              <a:buChar char="-"/>
            </a:pPr>
            <a:r>
              <a:rPr lang="vi-VN" smtClean="0">
                <a:latin typeface="Times New Roman" pitchFamily="18" charset="0"/>
                <a:cs typeface="Times New Roman" pitchFamily="18" charset="0"/>
              </a:rPr>
              <a:t>Trong trường hợp đó, ta dùng hàm thành phần. Kiểu trả về là chính đối tượng ở vế trái để có thể thực hiện phép toán liên tiếp.</a:t>
            </a:r>
            <a:endParaRPr lang="en-US" smtClean="0">
              <a:latin typeface="Times New Roman" pitchFamily="18" charset="0"/>
              <a:cs typeface="Times New Roman" pitchFamily="18" charset="0"/>
            </a:endParaRPr>
          </a:p>
          <a:p>
            <a:pPr eaLnBrk="1" hangingPunct="1">
              <a:buFontTx/>
              <a:buChar char="-"/>
            </a:pPr>
            <a:r>
              <a:rPr lang="vi-VN" smtClean="0">
                <a:latin typeface="Times New Roman" pitchFamily="18" charset="0"/>
                <a:cs typeface="Times New Roman" pitchFamily="18" charset="0"/>
              </a:rPr>
              <a:t>Các ví dụ về sử dụng phép toán trên theo cách này là các lớp Stack, Tập hợp, Danh sách, Mảng, Tập tin…</a:t>
            </a:r>
            <a:endParaRPr lang="en-US" smtClean="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64</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r>
              <a:rPr lang="vi-VN" sz="1200" smtClean="0">
                <a:latin typeface="Times New Roman" pitchFamily="18" charset="0"/>
                <a:cs typeface="Times New Roman" pitchFamily="18" charset="0"/>
              </a:rPr>
              <a:t>Kết quả trả về là tham chiếu để phần tử trả về có thể đứng ở bên trái của phép toán gán (lvalue)</a:t>
            </a:r>
            <a:r>
              <a:rPr lang="en-US" sz="1200" smtClean="0"/>
              <a: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65</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r>
              <a:rPr lang="vi-VN" sz="1400" smtClean="0">
                <a:latin typeface="Times New Roman" pitchFamily="18" charset="0"/>
                <a:cs typeface="Times New Roman" pitchFamily="18" charset="0"/>
              </a:rPr>
              <a:t>Ta có thể cải tiến để phép toán trên có thể được sử dụng an toàn khi chỉ số không hợp lệ</a:t>
            </a:r>
            <a:r>
              <a:rPr lang="en-US" sz="1400" smtClean="0"/>
              <a:t>:</a:t>
            </a:r>
          </a:p>
          <a:p>
            <a:pPr eaLnBrk="1" hangingPunct="1"/>
            <a:r>
              <a:rPr lang="en-US" sz="1100" b="1" smtClean="0">
                <a:latin typeface="Courier New" pitchFamily="49" charset="0"/>
              </a:rPr>
              <a:t>	char *a = “Dai hoc Tu nhien”;</a:t>
            </a:r>
          </a:p>
          <a:p>
            <a:pPr lvl="1" eaLnBrk="1" hangingPunct="1"/>
            <a:r>
              <a:rPr lang="en-US" sz="1100" b="1" smtClean="0">
                <a:latin typeface="Courier New" pitchFamily="49" charset="0"/>
              </a:rPr>
              <a:t>	a[300] = ‘H’;	// Nguy hiem</a:t>
            </a:r>
          </a:p>
          <a:p>
            <a:pPr lvl="1" eaLnBrk="1" hangingPunct="1"/>
            <a:r>
              <a:rPr lang="en-US" sz="1100" b="1" smtClean="0">
                <a:latin typeface="Courier New" pitchFamily="49" charset="0"/>
              </a:rPr>
              <a:t>	String aa(“Dai hoc Tu nhien”);</a:t>
            </a:r>
          </a:p>
          <a:p>
            <a:pPr lvl="1" eaLnBrk="1" hangingPunct="1"/>
            <a:r>
              <a:rPr lang="en-US" sz="1100" b="1" smtClean="0">
                <a:latin typeface="Courier New" pitchFamily="49" charset="0"/>
              </a:rPr>
              <a:t>	aa[300] = ‘H’;	// Nguy hiem, nhung co the sua</a:t>
            </a:r>
          </a:p>
          <a:p>
            <a:pPr lvl="1" eaLnBrk="1" hangingPunct="1"/>
            <a:r>
              <a:rPr lang="vi-VN" smtClean="0">
                <a:latin typeface="Times New Roman" pitchFamily="18" charset="0"/>
                <a:cs typeface="Times New Roman" pitchFamily="18" charset="0"/>
              </a:rPr>
              <a:t>Sử dụng phép toán trên như giá trị trái (lvalue) với chỉ số không hợp lệ thường gây ra những lỗi khó tìm và sửa. Ta có thể khắc phục bằng cách kiểm tra</a:t>
            </a:r>
            <a:r>
              <a:rPr lang="en-US" smtClean="0"/>
              <a:t>.</a:t>
            </a:r>
          </a:p>
          <a:p>
            <a:endParaRPr lang="en-US" smtClean="0"/>
          </a:p>
          <a:p>
            <a:pPr>
              <a:buFontTx/>
              <a:buNone/>
              <a:tabLst>
                <a:tab pos="855663" algn="l"/>
              </a:tabLst>
            </a:pPr>
            <a:r>
              <a:rPr lang="en-US" smtClean="0"/>
              <a:t>	</a:t>
            </a:r>
            <a:r>
              <a:rPr lang="en-US" sz="1200" smtClean="0">
                <a:latin typeface="Courier New" pitchFamily="49" charset="0"/>
              </a:rPr>
              <a:t>char &amp; operator[](int i) {</a:t>
            </a:r>
          </a:p>
          <a:p>
            <a:pPr>
              <a:buFontTx/>
              <a:buNone/>
              <a:tabLst>
                <a:tab pos="855663" algn="l"/>
              </a:tabLst>
            </a:pPr>
            <a:r>
              <a:rPr lang="en-US" sz="1200" smtClean="0">
                <a:latin typeface="Courier New" pitchFamily="49" charset="0"/>
              </a:rPr>
              <a:t>		  return (i &gt;= 0 &amp;&amp; i &lt; strlen(p)) ? p[i] : c;</a:t>
            </a:r>
          </a:p>
          <a:p>
            <a:pPr>
              <a:buFontTx/>
              <a:buNone/>
              <a:tabLst>
                <a:tab pos="855663" algn="l"/>
              </a:tabLst>
            </a:pPr>
            <a:r>
              <a:rPr lang="en-US" sz="1200" smtClean="0">
                <a:latin typeface="Courier New" pitchFamily="49" charset="0"/>
              </a:rPr>
              <a:t>	}</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66</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Tuy nhiên sử dụng phép toán [</a:t>
            </a:r>
            <a:r>
              <a:rPr lang="en-US" sz="1200" smtClean="0">
                <a:solidFill>
                  <a:schemeClr val="tx1">
                    <a:lumMod val="95000"/>
                    <a:lumOff val="5000"/>
                  </a:schemeClr>
                </a:solidFill>
                <a:latin typeface="Arial" pitchFamily="34" charset="0"/>
                <a:cs typeface="Arial" pitchFamily="34" charset="0"/>
              </a:rPr>
              <a:t> </a:t>
            </a:r>
            <a:r>
              <a:rPr lang="vi-VN" sz="1200" smtClean="0">
                <a:solidFill>
                  <a:schemeClr val="tx1">
                    <a:lumMod val="95000"/>
                    <a:lumOff val="5000"/>
                  </a:schemeClr>
                </a:solidFill>
                <a:latin typeface="Arial" pitchFamily="34" charset="0"/>
                <a:cs typeface="Arial" pitchFamily="34" charset="0"/>
              </a:rPr>
              <a:t>] như trên là không hợp lệ đối với đối tượng hằng.</a:t>
            </a:r>
          </a:p>
          <a:p>
            <a:r>
              <a:rPr lang="en-US" smtClean="0"/>
              <a:t>void main() {</a:t>
            </a:r>
          </a:p>
          <a:p>
            <a:r>
              <a:rPr lang="en-US" smtClean="0"/>
              <a:t>	String a("Nguyen van A");</a:t>
            </a:r>
          </a:p>
          <a:p>
            <a:r>
              <a:rPr lang="en-US" smtClean="0"/>
              <a:t>	const String aa("Dai Hoc Tu Nhien");</a:t>
            </a:r>
          </a:p>
          <a:p>
            <a:r>
              <a:rPr lang="en-US" smtClean="0"/>
              <a:t>	cout &lt;&lt; a[7] &lt;&lt; "\n";</a:t>
            </a:r>
          </a:p>
          <a:p>
            <a:r>
              <a:rPr lang="en-US" smtClean="0"/>
              <a:t>	a[7] = 'V';</a:t>
            </a:r>
          </a:p>
          <a:p>
            <a:r>
              <a:rPr lang="en-US" smtClean="0"/>
              <a:t>	cout &lt;&lt; a[7] &lt;&lt; "\n";</a:t>
            </a:r>
          </a:p>
          <a:p>
            <a:r>
              <a:rPr lang="en-US" smtClean="0"/>
              <a:t>	cout &lt;&lt; aa[4] &lt;&lt; "\n";	// Bao Loi</a:t>
            </a:r>
          </a:p>
          <a:p>
            <a:r>
              <a:rPr lang="en-US" smtClean="0"/>
              <a:t>	aa[4] = 'L';		// Bao Loi</a:t>
            </a:r>
          </a:p>
          <a:p>
            <a:r>
              <a:rPr lang="en-US" smtClean="0"/>
              <a:t>	cout &lt;&lt; aa[4] &lt;&lt; "\n";	// Bao Loi</a:t>
            </a:r>
          </a:p>
          <a:p>
            <a:r>
              <a:rPr lang="en-US" smtClean="0"/>
              <a:t>	cout &lt;&lt; aa &lt;&lt; "\n";</a:t>
            </a:r>
          </a:p>
          <a:p>
            <a:r>
              <a:rPr lang="en-US" smtClean="0"/>
              <a:t>}</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67</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r>
              <a:rPr lang="vi-VN" sz="1200" smtClean="0">
                <a:solidFill>
                  <a:schemeClr val="tx1">
                    <a:lumMod val="95000"/>
                    <a:lumOff val="5000"/>
                  </a:schemeClr>
                </a:solidFill>
                <a:latin typeface="Arial" pitchFamily="34" charset="0"/>
                <a:cs typeface="Arial" pitchFamily="34" charset="0"/>
              </a:rPr>
              <a:t>Lỗi trên được khắc phục bằng cách định nghĩa một phiên bản áp dụng cho đối tượng hằng.</a:t>
            </a:r>
          </a:p>
        </p:txBody>
      </p:sp>
      <p:sp>
        <p:nvSpPr>
          <p:cNvPr id="4" name="Slide Number Placeholder 3"/>
          <p:cNvSpPr>
            <a:spLocks noGrp="1"/>
          </p:cNvSpPr>
          <p:nvPr>
            <p:ph type="sldNum" sz="quarter" idx="10"/>
          </p:nvPr>
        </p:nvSpPr>
        <p:spPr/>
        <p:txBody>
          <a:bodyPr/>
          <a:lstStyle/>
          <a:p>
            <a:fld id="{3D48F1E3-0BA9-4479-9A23-62D2F56F905A}" type="slidenum">
              <a:rPr lang="en-US" smtClean="0"/>
              <a:pPr/>
              <a:t>68</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69</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Phép toán gọi hàm cho phép có thể có số tham số bất kỳ, vì vậy thuận tiện khi ta muốn truy xuất phần tử của các đối tượng thuộc loại mảng hai hay nhiều chiều hơn.</a:t>
            </a:r>
          </a:p>
        </p:txBody>
      </p:sp>
      <p:sp>
        <p:nvSpPr>
          <p:cNvPr id="4" name="Slide Number Placeholder 3"/>
          <p:cNvSpPr>
            <a:spLocks noGrp="1"/>
          </p:cNvSpPr>
          <p:nvPr>
            <p:ph type="sldNum" sz="quarter" idx="10"/>
          </p:nvPr>
        </p:nvSpPr>
        <p:spPr/>
        <p:txBody>
          <a:bodyPr/>
          <a:lstStyle/>
          <a:p>
            <a:fld id="{3D48F1E3-0BA9-4479-9A23-62D2F56F905A}" type="slidenum">
              <a:rPr lang="en-US" smtClean="0"/>
              <a:pPr/>
              <a:t>70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mtClean="0">
                <a:solidFill>
                  <a:srgbClr val="FF3300"/>
                </a:solidFill>
                <a:latin typeface="Arial" pitchFamily="34" charset="0"/>
                <a:cs typeface="Arial" pitchFamily="34" charset="0"/>
              </a:rPr>
              <a:t>Toán tử chỉ mục ("[…]") </a:t>
            </a:r>
            <a:r>
              <a:rPr lang="vi-VN" smtClean="0">
                <a:solidFill>
                  <a:schemeClr val="tx1">
                    <a:lumMod val="95000"/>
                    <a:lumOff val="5000"/>
                  </a:schemeClr>
                </a:solidFill>
                <a:latin typeface="Arial" pitchFamily="34" charset="0"/>
                <a:cs typeface="Arial" pitchFamily="34" charset="0"/>
              </a:rPr>
              <a:t>là toán tử đôi, mặc dù một trong hai toán hạng nằm trong ngoặc: arg1[arg2]</a:t>
            </a:r>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71</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72</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73</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74</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75</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Khi chỉ định nghĩa một phiên bản của phép toán ++ (hay --</a:t>
            </a:r>
            <a:r>
              <a:rPr lang="en-US" sz="1200" smtClean="0">
                <a:solidFill>
                  <a:schemeClr val="tx1">
                    <a:lumMod val="95000"/>
                    <a:lumOff val="5000"/>
                  </a:schemeClr>
                </a:solidFill>
                <a:latin typeface="Arial" pitchFamily="34" charset="0"/>
                <a:cs typeface="Arial" pitchFamily="34" charset="0"/>
              </a:rPr>
              <a:t>),</a:t>
            </a:r>
            <a:r>
              <a:rPr lang="vi-VN" sz="1200" smtClean="0">
                <a:solidFill>
                  <a:schemeClr val="tx1">
                    <a:lumMod val="95000"/>
                    <a:lumOff val="5000"/>
                  </a:schemeClr>
                </a:solidFill>
                <a:latin typeface="Arial" pitchFamily="34" charset="0"/>
                <a:cs typeface="Arial" pitchFamily="34" charset="0"/>
              </a:rPr>
              <a:t> phiên bản này sẽ được dùng cho cả hai trường hợp: tiếp đầu ngữ và tiếp v</a:t>
            </a:r>
            <a:r>
              <a:rPr lang="en-US" sz="1200" smtClean="0">
                <a:solidFill>
                  <a:schemeClr val="tx1">
                    <a:lumMod val="95000"/>
                    <a:lumOff val="5000"/>
                  </a:schemeClr>
                </a:solidFill>
                <a:latin typeface="Arial" pitchFamily="34" charset="0"/>
                <a:cs typeface="Arial" pitchFamily="34" charset="0"/>
              </a:rPr>
              <a:t>ị</a:t>
            </a:r>
            <a:r>
              <a:rPr lang="vi-VN" sz="1200" smtClean="0">
                <a:solidFill>
                  <a:schemeClr val="tx1">
                    <a:lumMod val="95000"/>
                    <a:lumOff val="5000"/>
                  </a:schemeClr>
                </a:solidFill>
                <a:latin typeface="Arial" pitchFamily="34" charset="0"/>
                <a:cs typeface="Arial" pitchFamily="34" charset="0"/>
              </a:rPr>
              <a:t> ngữ</a:t>
            </a: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76</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Khi chỉ định nghĩa một phiên bản của phép toán ++ (hay --</a:t>
            </a:r>
            <a:r>
              <a:rPr lang="en-US" sz="1200" smtClean="0">
                <a:solidFill>
                  <a:schemeClr val="tx1">
                    <a:lumMod val="95000"/>
                    <a:lumOff val="5000"/>
                  </a:schemeClr>
                </a:solidFill>
                <a:latin typeface="Arial" pitchFamily="34" charset="0"/>
                <a:cs typeface="Arial" pitchFamily="34" charset="0"/>
              </a:rPr>
              <a:t>),</a:t>
            </a:r>
            <a:r>
              <a:rPr lang="vi-VN" sz="1200" smtClean="0">
                <a:solidFill>
                  <a:schemeClr val="tx1">
                    <a:lumMod val="95000"/>
                    <a:lumOff val="5000"/>
                  </a:schemeClr>
                </a:solidFill>
                <a:latin typeface="Arial" pitchFamily="34" charset="0"/>
                <a:cs typeface="Arial" pitchFamily="34" charset="0"/>
              </a:rPr>
              <a:t> phiên bản này sẽ được dùng cho cả hai trường hợp: tiếp đầu ngữ và tiếp v</a:t>
            </a:r>
            <a:r>
              <a:rPr lang="en-US" sz="1200" smtClean="0">
                <a:solidFill>
                  <a:schemeClr val="tx1">
                    <a:lumMod val="95000"/>
                    <a:lumOff val="5000"/>
                  </a:schemeClr>
                </a:solidFill>
                <a:latin typeface="Arial" pitchFamily="34" charset="0"/>
                <a:cs typeface="Arial" pitchFamily="34" charset="0"/>
              </a:rPr>
              <a:t>ị</a:t>
            </a:r>
            <a:r>
              <a:rPr lang="vi-VN" sz="1200" smtClean="0">
                <a:solidFill>
                  <a:schemeClr val="tx1">
                    <a:lumMod val="95000"/>
                    <a:lumOff val="5000"/>
                  </a:schemeClr>
                </a:solidFill>
                <a:latin typeface="Arial" pitchFamily="34" charset="0"/>
                <a:cs typeface="Arial" pitchFamily="34" charset="0"/>
              </a:rPr>
              <a:t> ngữ</a:t>
            </a: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77</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Khi chỉ định nghĩa một phiên bản của phép toán ++ (hay --</a:t>
            </a:r>
            <a:r>
              <a:rPr lang="en-US" sz="1200" smtClean="0">
                <a:solidFill>
                  <a:schemeClr val="tx1">
                    <a:lumMod val="95000"/>
                    <a:lumOff val="5000"/>
                  </a:schemeClr>
                </a:solidFill>
                <a:latin typeface="Arial" pitchFamily="34" charset="0"/>
                <a:cs typeface="Arial" pitchFamily="34" charset="0"/>
              </a:rPr>
              <a:t>),</a:t>
            </a:r>
            <a:r>
              <a:rPr lang="vi-VN" sz="1200" smtClean="0">
                <a:solidFill>
                  <a:schemeClr val="tx1">
                    <a:lumMod val="95000"/>
                    <a:lumOff val="5000"/>
                  </a:schemeClr>
                </a:solidFill>
                <a:latin typeface="Arial" pitchFamily="34" charset="0"/>
                <a:cs typeface="Arial" pitchFamily="34" charset="0"/>
              </a:rPr>
              <a:t> phiên bản này sẽ được dùng cho cả hai trường hợp: tiếp đầu ngữ và tiếp v</a:t>
            </a:r>
            <a:r>
              <a:rPr lang="en-US" sz="1200" smtClean="0">
                <a:solidFill>
                  <a:schemeClr val="tx1">
                    <a:lumMod val="95000"/>
                    <a:lumOff val="5000"/>
                  </a:schemeClr>
                </a:solidFill>
                <a:latin typeface="Arial" pitchFamily="34" charset="0"/>
                <a:cs typeface="Arial" pitchFamily="34" charset="0"/>
              </a:rPr>
              <a:t>ị</a:t>
            </a:r>
            <a:r>
              <a:rPr lang="vi-VN" sz="1200" smtClean="0">
                <a:solidFill>
                  <a:schemeClr val="tx1">
                    <a:lumMod val="95000"/>
                    <a:lumOff val="5000"/>
                  </a:schemeClr>
                </a:solidFill>
                <a:latin typeface="Arial" pitchFamily="34" charset="0"/>
                <a:cs typeface="Arial" pitchFamily="34" charset="0"/>
              </a:rPr>
              <a:t> ngữ</a:t>
            </a: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78</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79</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81</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Khai báo và định nghĩa toán tử thực chất không khác với việc khai báo và định nghĩa một loại hàm bất kỳ nào khác</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F9F2DA52-21B3-428E-9CA1-AC592442864C}" type="datetime1">
              <a:rPr lang="vi-VN" smtClean="0"/>
              <a:pPr>
                <a:defRPr/>
              </a:pPr>
              <a:t>19/10/2015</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94740A0E-981F-4D7D-85DC-FABA068F5BDC}" type="datetime1">
              <a:rPr lang="vi-VN" smtClean="0"/>
              <a:pPr>
                <a:defRPr/>
              </a:pPr>
              <a:t>19/10/2015</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FD2709FD-D6D7-46E8-9542-09A9D0999F67}" type="datetime1">
              <a:rPr lang="vi-VN" smtClean="0"/>
              <a:pPr>
                <a:defRPr/>
              </a:pPr>
              <a:t>19/10/2015</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44C22182-640A-4FDB-A760-8D0D3703758B}" type="datetime1">
              <a:rPr lang="vi-VN" smtClean="0"/>
              <a:pPr>
                <a:defRPr/>
              </a:pPr>
              <a:t>19/10/2015</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D00E03C3-320B-4CD7-9640-A4106852A002}" type="datetime1">
              <a:rPr lang="vi-VN" smtClean="0"/>
              <a:pPr>
                <a:defRPr/>
              </a:pPr>
              <a:t>19/10/2015</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23F17DD4-4097-4EB2-A992-9E7B71C79DDE}" type="datetime1">
              <a:rPr lang="vi-VN" smtClean="0"/>
              <a:pPr>
                <a:defRPr/>
              </a:pPr>
              <a:t>19/10/2015</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9EA94887-7573-4ECC-91FE-C733876AF6AE}" type="datetime1">
              <a:rPr lang="vi-VN" smtClean="0"/>
              <a:pPr>
                <a:defRPr/>
              </a:pPr>
              <a:t>19/10/2015</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2DD64B64-89CB-47C1-9829-0221F223EBE9}" type="datetime1">
              <a:rPr lang="vi-VN" smtClean="0"/>
              <a:pPr>
                <a:defRPr/>
              </a:pPr>
              <a:t>19/10/2015</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586CD8A5-14A1-4AD5-9D7B-43D1DA7BE684}" type="datetime1">
              <a:rPr lang="vi-VN" smtClean="0"/>
              <a:pPr>
                <a:defRPr/>
              </a:pPr>
              <a:t>19/10/2015</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09B66242-8D8B-4489-A534-F6835F9510A4}" type="datetime1">
              <a:rPr lang="vi-VN" smtClean="0"/>
              <a:pPr>
                <a:defRPr/>
              </a:pPr>
              <a:t>19/10/2015</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A54E60E0-101B-4F0B-8CAB-7BC10001EC84}" type="datetime1">
              <a:rPr lang="vi-VN" smtClean="0"/>
              <a:pPr>
                <a:defRPr/>
              </a:pPr>
              <a:t>19/10/2015</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03EB8757-C3C4-467B-A4BF-7922ED51D895}" type="datetime1">
              <a:rPr lang="vi-VN" smtClean="0"/>
              <a:pPr>
                <a:defRPr/>
              </a:pPr>
              <a:t>19/10/2015</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aa.operator@(bb)"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mailto:aa.operator@(int)" TargetMode="External"/><Relationship Id="rId4" Type="http://schemas.openxmlformats.org/officeDocument/2006/relationships/hyperlink" Target="mailto:aa.operator@()"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0" y="2057400"/>
            <a:ext cx="5943600" cy="2286000"/>
          </a:xfrm>
        </p:spPr>
        <p:txBody>
          <a:bodyPr>
            <a:noAutofit/>
          </a:bodyPr>
          <a:lstStyle/>
          <a:p>
            <a:r>
              <a:rPr lang="en-US" sz="4800" b="1" dirty="0" smtClean="0"/>
              <a:t>CHƯƠNG 4.</a:t>
            </a:r>
            <a:br>
              <a:rPr lang="en-US" sz="4800" b="1" dirty="0" smtClean="0"/>
            </a:br>
            <a:r>
              <a:rPr lang="en-US" sz="4800" b="1" dirty="0" smtClean="0"/>
              <a:t>OVERLOAD </a:t>
            </a:r>
            <a:r>
              <a:rPr lang="en-US" sz="4800" b="1" smtClean="0"/>
              <a:t>TOÁN TỬ</a:t>
            </a:r>
            <a:endParaRPr lang="es-ES" sz="4800" b="1" dirty="0">
              <a:solidFill>
                <a:schemeClr val="tx1"/>
              </a:solidFill>
            </a:endParaRPr>
          </a:p>
        </p:txBody>
      </p:sp>
      <p:pic>
        <p:nvPicPr>
          <p:cNvPr id="22529" name="Picture 1"/>
          <p:cNvPicPr>
            <a:picLocks noChangeAspect="1" noChangeArrowheads="1"/>
          </p:cNvPicPr>
          <p:nvPr/>
        </p:nvPicPr>
        <p:blipFill>
          <a:blip r:embed="rId3" cstate="print"/>
          <a:srcRect/>
          <a:stretch>
            <a:fillRect/>
          </a:stretch>
        </p:blipFill>
        <p:spPr bwMode="auto">
          <a:xfrm>
            <a:off x="6838950" y="1571625"/>
            <a:ext cx="1924050" cy="3990975"/>
          </a:xfrm>
          <a:prstGeom prst="rect">
            <a:avLst/>
          </a:prstGeom>
          <a:noFill/>
          <a:ln w="9525">
            <a:noFill/>
            <a:miter lim="800000"/>
            <a:headEnd/>
            <a:tailEnd/>
          </a:ln>
        </p:spPr>
      </p:pic>
    </p:spTree>
    <p:extLst>
      <p:ext uri="{BB962C8B-B14F-4D97-AF65-F5344CB8AC3E}">
        <p14:creationId xmlns:p14="http://schemas.microsoft.com/office/powerpoint/2010/main" val="990743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Cú pháp Operator Overloading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Sử dụng tên hàm là </a:t>
            </a:r>
            <a:r>
              <a:rPr lang="vi-VN" sz="2800" smtClean="0">
                <a:solidFill>
                  <a:srgbClr val="FF3300"/>
                </a:solidFill>
                <a:latin typeface="Arial" pitchFamily="34" charset="0"/>
                <a:cs typeface="Arial" pitchFamily="34" charset="0"/>
              </a:rPr>
              <a:t>“operator@” </a:t>
            </a:r>
            <a:r>
              <a:rPr lang="vi-VN" sz="2800" smtClean="0">
                <a:solidFill>
                  <a:schemeClr val="tx1">
                    <a:lumMod val="95000"/>
                    <a:lumOff val="5000"/>
                  </a:schemeClr>
                </a:solidFill>
                <a:latin typeface="Arial" pitchFamily="34" charset="0"/>
                <a:cs typeface="Arial" pitchFamily="34" charset="0"/>
              </a:rPr>
              <a:t>cho </a:t>
            </a:r>
            <a:r>
              <a:rPr lang="vi-VN" sz="2800" smtClean="0">
                <a:solidFill>
                  <a:srgbClr val="0000FF"/>
                </a:solidFill>
                <a:latin typeface="Arial" pitchFamily="34" charset="0"/>
                <a:cs typeface="Arial" pitchFamily="34" charset="0"/>
              </a:rPr>
              <a:t>toán tử “@”</a:t>
            </a:r>
            <a:r>
              <a:rPr lang="vi-VN" sz="2800" smtClean="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en-US" sz="2400" smtClean="0">
                <a:latin typeface="Arial" pitchFamily="34" charset="0"/>
                <a:cs typeface="Arial" pitchFamily="34" charset="0"/>
              </a:rPr>
              <a:t>Ví dụ: </a:t>
            </a:r>
            <a:r>
              <a:rPr lang="en-US" sz="2400" smtClean="0">
                <a:solidFill>
                  <a:srgbClr val="0066FF"/>
                </a:solidFill>
                <a:latin typeface="Arial" pitchFamily="34" charset="0"/>
                <a:cs typeface="Arial" pitchFamily="34" charset="0"/>
              </a:rPr>
              <a:t>operator+</a:t>
            </a:r>
            <a:endParaRPr lang="vi-VN" sz="2400" smtClean="0">
              <a:solidFill>
                <a:srgbClr val="0066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rgbClr val="002060"/>
                </a:solidFill>
                <a:latin typeface="Arial" pitchFamily="34" charset="0"/>
                <a:cs typeface="Arial" pitchFamily="34" charset="0"/>
              </a:rPr>
              <a:t>Số lượng tham số tại khai báo </a:t>
            </a:r>
            <a:r>
              <a:rPr lang="en-US" sz="2800" smtClean="0">
                <a:solidFill>
                  <a:srgbClr val="002060"/>
                </a:solidFill>
                <a:latin typeface="Arial" pitchFamily="34" charset="0"/>
                <a:cs typeface="Arial" pitchFamily="34" charset="0"/>
              </a:rPr>
              <a:t>hàm </a:t>
            </a:r>
            <a:r>
              <a:rPr lang="vi-VN" sz="2800" smtClean="0">
                <a:solidFill>
                  <a:srgbClr val="002060"/>
                </a:solidFill>
                <a:latin typeface="Arial" pitchFamily="34" charset="0"/>
                <a:cs typeface="Arial" pitchFamily="34" charset="0"/>
              </a:rPr>
              <a:t>phụ thuộc hai yếu tố:</a:t>
            </a: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Toán tử là toán tử đơn hay đôi</a:t>
            </a: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Toán tử được khai báo là </a:t>
            </a:r>
            <a:r>
              <a:rPr lang="en-US" sz="2400" smtClean="0">
                <a:solidFill>
                  <a:schemeClr val="tx1">
                    <a:lumMod val="95000"/>
                    <a:lumOff val="5000"/>
                  </a:schemeClr>
                </a:solidFill>
                <a:latin typeface="Arial" pitchFamily="34" charset="0"/>
                <a:cs typeface="Arial" pitchFamily="34" charset="0"/>
              </a:rPr>
              <a:t>phương thức </a:t>
            </a:r>
            <a:r>
              <a:rPr lang="vi-VN" sz="2400" smtClean="0">
                <a:solidFill>
                  <a:schemeClr val="tx1">
                    <a:lumMod val="95000"/>
                    <a:lumOff val="5000"/>
                  </a:schemeClr>
                </a:solidFill>
                <a:latin typeface="Arial" pitchFamily="34" charset="0"/>
                <a:cs typeface="Arial" pitchFamily="34" charset="0"/>
              </a:rPr>
              <a:t>toàn cục hay phương thức của lớp</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Cú pháp Operator Overloading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sp>
        <p:nvSpPr>
          <p:cNvPr id="8" name="TextBox 7"/>
          <p:cNvSpPr txBox="1"/>
          <p:nvPr/>
        </p:nvSpPr>
        <p:spPr>
          <a:xfrm>
            <a:off x="37878" y="1900535"/>
            <a:ext cx="9044464" cy="1246495"/>
          </a:xfrm>
          <a:prstGeom prst="rect">
            <a:avLst/>
          </a:prstGeom>
          <a:noFill/>
        </p:spPr>
        <p:txBody>
          <a:bodyPr wrap="none" rtlCol="0">
            <a:spAutoFit/>
          </a:bodyPr>
          <a:lstStyle/>
          <a:p>
            <a:r>
              <a:rPr lang="en-US" sz="2500" smtClean="0"/>
              <a:t>aa@bb 	</a:t>
            </a:r>
            <a:r>
              <a:rPr lang="en-US" sz="2500" smtClean="0">
                <a:sym typeface="Wingdings" pitchFamily="2" charset="2"/>
              </a:rPr>
              <a:t> </a:t>
            </a:r>
            <a:r>
              <a:rPr lang="en-US" sz="2500" smtClean="0">
                <a:sym typeface="Wingdings" pitchFamily="2" charset="2"/>
                <a:hlinkClick r:id="rId3"/>
              </a:rPr>
              <a:t>aa.operator@(bb)</a:t>
            </a:r>
            <a:r>
              <a:rPr lang="en-US" sz="2500" smtClean="0">
                <a:sym typeface="Wingdings" pitchFamily="2" charset="2"/>
              </a:rPr>
              <a:t>	hoặc </a:t>
            </a:r>
            <a:r>
              <a:rPr lang="en-US" sz="2500" smtClean="0">
                <a:solidFill>
                  <a:srgbClr val="0000C0"/>
                </a:solidFill>
                <a:sym typeface="Wingdings" pitchFamily="2" charset="2"/>
              </a:rPr>
              <a:t>operator@(aa,bb)</a:t>
            </a:r>
          </a:p>
          <a:p>
            <a:r>
              <a:rPr lang="en-US" sz="2500" smtClean="0">
                <a:sym typeface="Wingdings" pitchFamily="2" charset="2"/>
              </a:rPr>
              <a:t>@aa 		</a:t>
            </a:r>
            <a:r>
              <a:rPr lang="en-US" sz="2500" smtClean="0">
                <a:sym typeface="Wingdings" pitchFamily="2" charset="2"/>
                <a:hlinkClick r:id="rId3"/>
              </a:rPr>
              <a:t> </a:t>
            </a:r>
            <a:r>
              <a:rPr lang="en-US" sz="2500" smtClean="0">
                <a:sym typeface="Wingdings" pitchFamily="2" charset="2"/>
                <a:hlinkClick r:id="rId4"/>
              </a:rPr>
              <a:t>aa.operator@()</a:t>
            </a:r>
            <a:r>
              <a:rPr lang="en-US" sz="2500" smtClean="0">
                <a:sym typeface="Wingdings" pitchFamily="2" charset="2"/>
              </a:rPr>
              <a:t>	 	hoặc </a:t>
            </a:r>
            <a:r>
              <a:rPr lang="en-US" sz="2500" smtClean="0">
                <a:solidFill>
                  <a:srgbClr val="0000C0"/>
                </a:solidFill>
                <a:sym typeface="Wingdings" pitchFamily="2" charset="2"/>
              </a:rPr>
              <a:t>operator@(aa)</a:t>
            </a:r>
          </a:p>
          <a:p>
            <a:r>
              <a:rPr lang="en-US" sz="2500" smtClean="0">
                <a:sym typeface="Wingdings" pitchFamily="2" charset="2"/>
              </a:rPr>
              <a:t>aa@		</a:t>
            </a:r>
            <a:r>
              <a:rPr lang="en-US" sz="2500" smtClean="0">
                <a:sym typeface="Wingdings" pitchFamily="2" charset="2"/>
                <a:hlinkClick r:id="rId3"/>
              </a:rPr>
              <a:t> </a:t>
            </a:r>
            <a:r>
              <a:rPr lang="en-US" sz="2500" smtClean="0">
                <a:sym typeface="Wingdings" pitchFamily="2" charset="2"/>
                <a:hlinkClick r:id="rId5"/>
              </a:rPr>
              <a:t>aa.operator@(int)</a:t>
            </a:r>
            <a:r>
              <a:rPr lang="en-US" sz="2500" smtClean="0">
                <a:sym typeface="Wingdings" pitchFamily="2" charset="2"/>
              </a:rPr>
              <a:t>	hoặc </a:t>
            </a:r>
            <a:r>
              <a:rPr lang="en-US" sz="2500" smtClean="0">
                <a:solidFill>
                  <a:srgbClr val="0000C0"/>
                </a:solidFill>
                <a:sym typeface="Wingdings" pitchFamily="2" charset="2"/>
              </a:rPr>
              <a:t>operator@(aa,int)</a:t>
            </a:r>
            <a:endParaRPr lang="en-US" sz="2500">
              <a:solidFill>
                <a:srgbClr val="0000C0"/>
              </a:solidFill>
            </a:endParaRPr>
          </a:p>
        </p:txBody>
      </p:sp>
      <p:sp>
        <p:nvSpPr>
          <p:cNvPr id="9" name="TextBox 8"/>
          <p:cNvSpPr txBox="1"/>
          <p:nvPr/>
        </p:nvSpPr>
        <p:spPr>
          <a:xfrm>
            <a:off x="533400" y="3881735"/>
            <a:ext cx="3657600" cy="461665"/>
          </a:xfrm>
          <a:prstGeom prst="rect">
            <a:avLst/>
          </a:prstGeom>
          <a:solidFill>
            <a:schemeClr val="accent5">
              <a:lumMod val="90000"/>
            </a:schemeClr>
          </a:solidFill>
        </p:spPr>
        <p:txBody>
          <a:bodyPr wrap="square" rtlCol="0">
            <a:spAutoFit/>
          </a:bodyPr>
          <a:lstStyle/>
          <a:p>
            <a:r>
              <a:rPr lang="en-US" sz="2400" smtClean="0"/>
              <a:t>là phương thức của lớp</a:t>
            </a:r>
            <a:endParaRPr lang="en-US" sz="2400"/>
          </a:p>
        </p:txBody>
      </p:sp>
      <p:sp>
        <p:nvSpPr>
          <p:cNvPr id="10" name="TextBox 9"/>
          <p:cNvSpPr txBox="1"/>
          <p:nvPr/>
        </p:nvSpPr>
        <p:spPr>
          <a:xfrm>
            <a:off x="5638800" y="3881735"/>
            <a:ext cx="2514600" cy="461665"/>
          </a:xfrm>
          <a:prstGeom prst="rect">
            <a:avLst/>
          </a:prstGeom>
          <a:solidFill>
            <a:schemeClr val="accent5">
              <a:lumMod val="90000"/>
            </a:schemeClr>
          </a:solidFill>
        </p:spPr>
        <p:txBody>
          <a:bodyPr wrap="square" rtlCol="0">
            <a:spAutoFit/>
          </a:bodyPr>
          <a:lstStyle/>
          <a:p>
            <a:r>
              <a:rPr lang="en-US" sz="2400" smtClean="0"/>
              <a:t>là hàm toàn cục</a:t>
            </a:r>
            <a:endParaRPr lang="en-US" sz="2400"/>
          </a:p>
        </p:txBody>
      </p:sp>
      <p:cxnSp>
        <p:nvCxnSpPr>
          <p:cNvPr id="11" name="Straight Arrow Connector 10"/>
          <p:cNvCxnSpPr>
            <a:stCxn id="9" idx="0"/>
          </p:cNvCxnSpPr>
          <p:nvPr/>
        </p:nvCxnSpPr>
        <p:spPr>
          <a:xfrm flipV="1">
            <a:off x="2362200" y="3119735"/>
            <a:ext cx="381000"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V="1">
            <a:off x="6324600" y="3424535"/>
            <a:ext cx="8382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 - Lớp PhanSo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12</a:t>
            </a:fld>
            <a:endParaRPr lang="en-US"/>
          </a:p>
        </p:txBody>
      </p:sp>
      <p:sp>
        <p:nvSpPr>
          <p:cNvPr id="8" name="Rectangle 3"/>
          <p:cNvSpPr>
            <a:spLocks noChangeArrowheads="1"/>
          </p:cNvSpPr>
          <p:nvPr/>
        </p:nvSpPr>
        <p:spPr bwMode="auto">
          <a:xfrm>
            <a:off x="533400" y="1447800"/>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long</a:t>
            </a:r>
            <a:r>
              <a:rPr lang="en-US" sz="2400" b="0">
                <a:solidFill>
                  <a:srgbClr val="000000"/>
                </a:solidFill>
              </a:rPr>
              <a:t> USCLN(</a:t>
            </a:r>
            <a:r>
              <a:rPr lang="en-US" sz="2400" b="0">
                <a:solidFill>
                  <a:srgbClr val="0000FF"/>
                </a:solidFill>
              </a:rPr>
              <a:t>long </a:t>
            </a:r>
            <a:r>
              <a:rPr lang="en-US" sz="2400" b="0">
                <a:solidFill>
                  <a:srgbClr val="000000"/>
                </a:solidFill>
              </a:rPr>
              <a:t>x, </a:t>
            </a:r>
            <a:r>
              <a:rPr lang="en-US" sz="2400" b="0">
                <a:solidFill>
                  <a:srgbClr val="0000FF"/>
                </a:solidFill>
              </a:rPr>
              <a:t>long</a:t>
            </a:r>
            <a:r>
              <a:rPr lang="en-US" sz="2400" b="0">
                <a:solidFill>
                  <a:srgbClr val="000000"/>
                </a:solidFill>
              </a:rPr>
              <a:t> y){</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long</a:t>
            </a:r>
            <a:r>
              <a:rPr lang="en-US" sz="2400" b="0">
                <a:solidFill>
                  <a:srgbClr val="000000"/>
                </a:solidFill>
              </a:rPr>
              <a:t> r;</a:t>
            </a:r>
          </a:p>
          <a:p>
            <a:pPr marL="342900" indent="-342900">
              <a:spcBef>
                <a:spcPct val="20000"/>
              </a:spcBef>
              <a:buFont typeface="Wingdings" pitchFamily="2" charset="2"/>
              <a:buNone/>
            </a:pPr>
            <a:r>
              <a:rPr lang="en-US" sz="2400" b="0">
                <a:solidFill>
                  <a:srgbClr val="000000"/>
                </a:solidFill>
              </a:rPr>
              <a:t>	x = abs(x);</a:t>
            </a:r>
          </a:p>
          <a:p>
            <a:pPr marL="342900" indent="-342900">
              <a:spcBef>
                <a:spcPct val="20000"/>
              </a:spcBef>
              <a:buFont typeface="Wingdings" pitchFamily="2" charset="2"/>
              <a:buNone/>
            </a:pPr>
            <a:r>
              <a:rPr lang="en-US" sz="2400" b="0">
                <a:solidFill>
                  <a:srgbClr val="000000"/>
                </a:solidFill>
              </a:rPr>
              <a:t>	y = abs(y);</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if</a:t>
            </a:r>
            <a:r>
              <a:rPr lang="en-US" sz="2400" b="0">
                <a:solidFill>
                  <a:srgbClr val="000000"/>
                </a:solidFill>
              </a:rPr>
              <a:t> (x == 0 || y == 0) </a:t>
            </a:r>
            <a:r>
              <a:rPr lang="en-US" sz="2400" b="0">
                <a:solidFill>
                  <a:srgbClr val="0000FF"/>
                </a:solidFill>
              </a:rPr>
              <a:t>return</a:t>
            </a:r>
            <a:r>
              <a:rPr lang="en-US" sz="2400" b="0">
                <a:solidFill>
                  <a:srgbClr val="000000"/>
                </a:solidFill>
              </a:rPr>
              <a:t> 1;</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while</a:t>
            </a:r>
            <a:r>
              <a:rPr lang="en-US" sz="2400" b="0">
                <a:solidFill>
                  <a:srgbClr val="000000"/>
                </a:solidFill>
              </a:rPr>
              <a:t> ((r = x % y) != 0){</a:t>
            </a:r>
          </a:p>
          <a:p>
            <a:pPr marL="342900" indent="-342900">
              <a:spcBef>
                <a:spcPct val="20000"/>
              </a:spcBef>
              <a:buFont typeface="Wingdings" pitchFamily="2" charset="2"/>
              <a:buNone/>
            </a:pPr>
            <a:r>
              <a:rPr lang="en-US" sz="2400" b="0">
                <a:solidFill>
                  <a:srgbClr val="000000"/>
                </a:solidFill>
              </a:rPr>
              <a:t>		x = y;</a:t>
            </a:r>
          </a:p>
          <a:p>
            <a:pPr marL="342900" indent="-342900">
              <a:spcBef>
                <a:spcPct val="20000"/>
              </a:spcBef>
              <a:buFont typeface="Wingdings" pitchFamily="2" charset="2"/>
              <a:buNone/>
            </a:pPr>
            <a:r>
              <a:rPr lang="en-US" sz="2400" b="0">
                <a:solidFill>
                  <a:srgbClr val="000000"/>
                </a:solidFill>
              </a:rPr>
              <a:t>		y = r;</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y;</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 - Lớp PhanSo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sp>
        <p:nvSpPr>
          <p:cNvPr id="8" name="Rectangle 3"/>
          <p:cNvSpPr>
            <a:spLocks noChangeArrowheads="1"/>
          </p:cNvSpPr>
          <p:nvPr/>
        </p:nvSpPr>
        <p:spPr bwMode="auto">
          <a:xfrm>
            <a:off x="533400" y="1447800"/>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000">
                <a:solidFill>
                  <a:srgbClr val="0000FF"/>
                </a:solidFill>
              </a:rPr>
              <a:t>class</a:t>
            </a:r>
            <a:r>
              <a:rPr lang="en-US" sz="2000">
                <a:solidFill>
                  <a:srgbClr val="000000"/>
                </a:solidFill>
              </a:rPr>
              <a:t> PhanSo{</a:t>
            </a:r>
          </a:p>
          <a:p>
            <a:pPr marL="342900" indent="-342900">
              <a:spcBef>
                <a:spcPct val="20000"/>
              </a:spcBef>
              <a:buFont typeface="Wingdings" pitchFamily="2" charset="2"/>
              <a:buNone/>
            </a:pPr>
            <a:r>
              <a:rPr lang="en-US" sz="2000">
                <a:solidFill>
                  <a:srgbClr val="000000"/>
                </a:solidFill>
              </a:rPr>
              <a:t>	</a:t>
            </a:r>
            <a:r>
              <a:rPr lang="en-US" sz="2000">
                <a:solidFill>
                  <a:srgbClr val="0000FF"/>
                </a:solidFill>
              </a:rPr>
              <a:t>long</a:t>
            </a:r>
            <a:r>
              <a:rPr lang="en-US" sz="2000">
                <a:solidFill>
                  <a:srgbClr val="000000"/>
                </a:solidFill>
              </a:rPr>
              <a:t> tu, mau;</a:t>
            </a:r>
          </a:p>
          <a:p>
            <a:pPr marL="342900" indent="-342900">
              <a:spcBef>
                <a:spcPct val="20000"/>
              </a:spcBef>
              <a:buFont typeface="Wingdings" pitchFamily="2" charset="2"/>
              <a:buNone/>
            </a:pPr>
            <a:r>
              <a:rPr lang="en-US" sz="2000">
                <a:solidFill>
                  <a:srgbClr val="000000"/>
                </a:solidFill>
              </a:rPr>
              <a:t>	</a:t>
            </a:r>
            <a:r>
              <a:rPr lang="en-US" sz="2000">
                <a:solidFill>
                  <a:srgbClr val="0000FF"/>
                </a:solidFill>
              </a:rPr>
              <a:t>void</a:t>
            </a:r>
            <a:r>
              <a:rPr lang="en-US" sz="2000">
                <a:solidFill>
                  <a:srgbClr val="000000"/>
                </a:solidFill>
              </a:rPr>
              <a:t> UocLuoc();</a:t>
            </a:r>
          </a:p>
          <a:p>
            <a:pPr marL="342900" indent="-342900">
              <a:spcBef>
                <a:spcPct val="20000"/>
              </a:spcBef>
              <a:buFont typeface="Wingdings" pitchFamily="2" charset="2"/>
              <a:buNone/>
            </a:pPr>
            <a:r>
              <a:rPr lang="en-US" sz="2000">
                <a:solidFill>
                  <a:srgbClr val="0000FF"/>
                </a:solidFill>
              </a:rPr>
              <a:t>public</a:t>
            </a:r>
            <a:r>
              <a:rPr lang="en-US" sz="2000">
                <a:solidFill>
                  <a:srgbClr val="000000"/>
                </a:solidFill>
              </a:rPr>
              <a:t>:</a:t>
            </a:r>
          </a:p>
          <a:p>
            <a:pPr marL="342900" indent="-342900">
              <a:spcBef>
                <a:spcPct val="20000"/>
              </a:spcBef>
              <a:buFont typeface="Wingdings" pitchFamily="2" charset="2"/>
              <a:buNone/>
            </a:pPr>
            <a:r>
              <a:rPr lang="en-US" sz="2000">
                <a:solidFill>
                  <a:srgbClr val="000000"/>
                </a:solidFill>
              </a:rPr>
              <a:t>	PhanSo(</a:t>
            </a:r>
            <a:r>
              <a:rPr lang="en-US" sz="2000">
                <a:solidFill>
                  <a:srgbClr val="0000FF"/>
                </a:solidFill>
              </a:rPr>
              <a:t>long</a:t>
            </a:r>
            <a:r>
              <a:rPr lang="en-US" sz="2000">
                <a:solidFill>
                  <a:srgbClr val="000000"/>
                </a:solidFill>
              </a:rPr>
              <a:t> t, </a:t>
            </a:r>
            <a:r>
              <a:rPr lang="en-US" sz="2000">
                <a:solidFill>
                  <a:srgbClr val="0000FF"/>
                </a:solidFill>
              </a:rPr>
              <a:t>long</a:t>
            </a:r>
            <a:r>
              <a:rPr lang="en-US" sz="2000">
                <a:solidFill>
                  <a:srgbClr val="000000"/>
                </a:solidFill>
              </a:rPr>
              <a:t> m) { </a:t>
            </a:r>
          </a:p>
          <a:p>
            <a:pPr marL="342900" indent="-342900">
              <a:spcBef>
                <a:spcPct val="20000"/>
              </a:spcBef>
              <a:buFont typeface="Wingdings" pitchFamily="2" charset="2"/>
              <a:buNone/>
            </a:pPr>
            <a:r>
              <a:rPr lang="en-US" sz="2000">
                <a:solidFill>
                  <a:srgbClr val="000000"/>
                </a:solidFill>
              </a:rPr>
              <a:t>		Set(t,m); </a:t>
            </a:r>
          </a:p>
          <a:p>
            <a:pPr marL="342900" indent="-342900">
              <a:spcBef>
                <a:spcPct val="20000"/>
              </a:spcBef>
              <a:buFont typeface="Wingdings" pitchFamily="2" charset="2"/>
              <a:buNone/>
            </a:pPr>
            <a:r>
              <a:rPr lang="en-US" sz="2000">
                <a:solidFill>
                  <a:srgbClr val="000000"/>
                </a:solidFill>
              </a:rPr>
              <a:t>	}</a:t>
            </a:r>
          </a:p>
          <a:p>
            <a:pPr marL="342900" indent="-342900">
              <a:spcBef>
                <a:spcPct val="20000"/>
              </a:spcBef>
              <a:buFont typeface="Wingdings" pitchFamily="2" charset="2"/>
              <a:buNone/>
            </a:pPr>
            <a:r>
              <a:rPr lang="en-US" sz="2000">
                <a:solidFill>
                  <a:srgbClr val="000000"/>
                </a:solidFill>
              </a:rPr>
              <a:t>	</a:t>
            </a:r>
            <a:r>
              <a:rPr lang="en-US" sz="2000">
                <a:solidFill>
                  <a:srgbClr val="0000FF"/>
                </a:solidFill>
              </a:rPr>
              <a:t>void</a:t>
            </a:r>
            <a:r>
              <a:rPr lang="en-US" sz="2000">
                <a:solidFill>
                  <a:srgbClr val="000000"/>
                </a:solidFill>
              </a:rPr>
              <a:t> Set(</a:t>
            </a:r>
            <a:r>
              <a:rPr lang="en-US" sz="2000">
                <a:solidFill>
                  <a:srgbClr val="0000FF"/>
                </a:solidFill>
              </a:rPr>
              <a:t>long</a:t>
            </a:r>
            <a:r>
              <a:rPr lang="en-US" sz="2000">
                <a:solidFill>
                  <a:srgbClr val="000000"/>
                </a:solidFill>
              </a:rPr>
              <a:t> t,</a:t>
            </a:r>
            <a:r>
              <a:rPr lang="en-US" sz="2000">
                <a:solidFill>
                  <a:srgbClr val="0000FF"/>
                </a:solidFill>
              </a:rPr>
              <a:t> long</a:t>
            </a:r>
            <a:r>
              <a:rPr lang="en-US" sz="2000">
                <a:solidFill>
                  <a:srgbClr val="000000"/>
                </a:solidFill>
              </a:rPr>
              <a:t> m);</a:t>
            </a:r>
          </a:p>
          <a:p>
            <a:pPr marL="342900" indent="-342900">
              <a:spcBef>
                <a:spcPct val="20000"/>
              </a:spcBef>
              <a:buFont typeface="Wingdings" pitchFamily="2" charset="2"/>
              <a:buNone/>
            </a:pPr>
            <a:r>
              <a:rPr lang="en-US" sz="2000">
                <a:solidFill>
                  <a:srgbClr val="000000"/>
                </a:solidFill>
              </a:rPr>
              <a:t>	</a:t>
            </a:r>
            <a:r>
              <a:rPr lang="en-US" sz="2000">
                <a:solidFill>
                  <a:srgbClr val="0000FF"/>
                </a:solidFill>
              </a:rPr>
              <a:t>long</a:t>
            </a:r>
            <a:r>
              <a:rPr lang="en-US" sz="2000">
                <a:solidFill>
                  <a:srgbClr val="000000"/>
                </a:solidFill>
              </a:rPr>
              <a:t> LayTu() </a:t>
            </a:r>
            <a:r>
              <a:rPr lang="en-US" sz="2000">
                <a:solidFill>
                  <a:srgbClr val="0000FF"/>
                </a:solidFill>
              </a:rPr>
              <a:t>const</a:t>
            </a:r>
            <a:r>
              <a:rPr lang="en-US" sz="2000">
                <a:solidFill>
                  <a:srgbClr val="000000"/>
                </a:solidFill>
              </a:rPr>
              <a:t> {</a:t>
            </a:r>
          </a:p>
          <a:p>
            <a:pPr marL="342900" indent="-342900">
              <a:spcBef>
                <a:spcPct val="20000"/>
              </a:spcBef>
              <a:buFont typeface="Wingdings" pitchFamily="2" charset="2"/>
              <a:buNone/>
            </a:pPr>
            <a:r>
              <a:rPr lang="en-US" sz="2000">
                <a:solidFill>
                  <a:srgbClr val="000000"/>
                </a:solidFill>
              </a:rPr>
              <a:t>		</a:t>
            </a:r>
            <a:r>
              <a:rPr lang="en-US" sz="2000">
                <a:solidFill>
                  <a:srgbClr val="0000FF"/>
                </a:solidFill>
              </a:rPr>
              <a:t>return</a:t>
            </a:r>
            <a:r>
              <a:rPr lang="en-US" sz="2000">
                <a:solidFill>
                  <a:srgbClr val="000000"/>
                </a:solidFill>
              </a:rPr>
              <a:t> tu;</a:t>
            </a:r>
          </a:p>
          <a:p>
            <a:pPr marL="342900" indent="-342900">
              <a:spcBef>
                <a:spcPct val="20000"/>
              </a:spcBef>
              <a:buFont typeface="Wingdings" pitchFamily="2" charset="2"/>
              <a:buNone/>
            </a:pPr>
            <a:r>
              <a:rPr lang="en-US" sz="2000">
                <a:solidFill>
                  <a:srgbClr val="000000"/>
                </a:solidFill>
              </a:rPr>
              <a:t>	}</a:t>
            </a:r>
          </a:p>
          <a:p>
            <a:pPr marL="342900" indent="-342900">
              <a:spcBef>
                <a:spcPct val="20000"/>
              </a:spcBef>
              <a:buFont typeface="Wingdings" pitchFamily="2" charset="2"/>
              <a:buNone/>
            </a:pPr>
            <a:r>
              <a:rPr lang="en-US" sz="2000">
                <a:solidFill>
                  <a:srgbClr val="000000"/>
                </a:solidFill>
              </a:rPr>
              <a:t>	</a:t>
            </a:r>
            <a:r>
              <a:rPr lang="en-US" sz="2000">
                <a:solidFill>
                  <a:srgbClr val="0000FF"/>
                </a:solidFill>
              </a:rPr>
              <a:t>long</a:t>
            </a:r>
            <a:r>
              <a:rPr lang="en-US" sz="2000">
                <a:solidFill>
                  <a:srgbClr val="000000"/>
                </a:solidFill>
              </a:rPr>
              <a:t> LayMau() </a:t>
            </a:r>
            <a:r>
              <a:rPr lang="en-US" sz="2000">
                <a:solidFill>
                  <a:srgbClr val="0000FF"/>
                </a:solidFill>
              </a:rPr>
              <a:t>const</a:t>
            </a:r>
            <a:r>
              <a:rPr lang="en-US" sz="2000">
                <a:solidFill>
                  <a:srgbClr val="000000"/>
                </a:solidFill>
              </a:rPr>
              <a:t> {</a:t>
            </a:r>
          </a:p>
          <a:p>
            <a:pPr marL="342900" indent="-342900">
              <a:spcBef>
                <a:spcPct val="20000"/>
              </a:spcBef>
              <a:buFont typeface="Wingdings" pitchFamily="2" charset="2"/>
              <a:buNone/>
            </a:pPr>
            <a:r>
              <a:rPr lang="en-US" sz="2000">
                <a:solidFill>
                  <a:srgbClr val="000000"/>
                </a:solidFill>
              </a:rPr>
              <a:t>		</a:t>
            </a:r>
            <a:r>
              <a:rPr lang="en-US" sz="2000">
                <a:solidFill>
                  <a:srgbClr val="0000FF"/>
                </a:solidFill>
              </a:rPr>
              <a:t>return</a:t>
            </a:r>
            <a:r>
              <a:rPr lang="en-US" sz="2000">
                <a:solidFill>
                  <a:srgbClr val="000000"/>
                </a:solidFill>
              </a:rPr>
              <a:t> mau;</a:t>
            </a:r>
          </a:p>
          <a:p>
            <a:pPr marL="342900" indent="-342900">
              <a:spcBef>
                <a:spcPct val="20000"/>
              </a:spcBef>
              <a:buFont typeface="Wingdings" pitchFamily="2" charset="2"/>
              <a:buNone/>
            </a:pPr>
            <a:r>
              <a:rPr lang="en-US" sz="2000">
                <a:solidFill>
                  <a:srgbClr val="000000"/>
                </a:solidFill>
              </a:rPr>
              <a:t>	}</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 - Lớp PhanSo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sp>
        <p:nvSpPr>
          <p:cNvPr id="7" name="Rectangle 3"/>
          <p:cNvSpPr>
            <a:spLocks noChangeArrowheads="1"/>
          </p:cNvSpPr>
          <p:nvPr/>
        </p:nvSpPr>
        <p:spPr bwMode="auto">
          <a:xfrm>
            <a:off x="533400" y="1447800"/>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00"/>
                </a:solidFill>
              </a:rPr>
              <a:t>	PhanSo Cong(PhanSo b) </a:t>
            </a:r>
            <a:r>
              <a:rPr lang="en-US" sz="2400" b="0">
                <a:solidFill>
                  <a:srgbClr val="0000FF"/>
                </a:solidFill>
              </a:rPr>
              <a:t>const</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PhanSo </a:t>
            </a:r>
            <a:r>
              <a:rPr lang="en-US" sz="2400" b="0">
                <a:solidFill>
                  <a:srgbClr val="0000FF"/>
                </a:solidFill>
              </a:rPr>
              <a:t>operator</a:t>
            </a:r>
            <a:r>
              <a:rPr lang="en-US" sz="2400" b="0">
                <a:solidFill>
                  <a:srgbClr val="000000"/>
                </a:solidFill>
              </a:rPr>
              <a:t> </a:t>
            </a:r>
            <a:r>
              <a:rPr lang="en-US" sz="2400" b="0">
                <a:solidFill>
                  <a:srgbClr val="FF0303"/>
                </a:solidFill>
              </a:rPr>
              <a:t>+</a:t>
            </a:r>
            <a:r>
              <a:rPr lang="en-US" sz="2400" b="0">
                <a:solidFill>
                  <a:srgbClr val="000000"/>
                </a:solidFill>
              </a:rPr>
              <a:t> (PhanSo b) </a:t>
            </a:r>
            <a:r>
              <a:rPr lang="en-US" sz="2400" b="0">
                <a:solidFill>
                  <a:srgbClr val="0000FF"/>
                </a:solidFill>
              </a:rPr>
              <a:t>const</a:t>
            </a:r>
            <a:r>
              <a:rPr lang="en-US" sz="2400" b="0" smtClean="0">
                <a:solidFill>
                  <a:srgbClr val="000000"/>
                </a:solidFill>
              </a:rPr>
              <a:t>;</a:t>
            </a:r>
          </a:p>
          <a:p>
            <a:pPr marL="342900" indent="-342900">
              <a:spcBef>
                <a:spcPct val="20000"/>
              </a:spcBef>
              <a:buFont typeface="Wingdings" pitchFamily="2" charset="2"/>
              <a:buNone/>
            </a:pPr>
            <a:endParaRPr lang="en-US" sz="2400" b="0">
              <a:solidFill>
                <a:srgbClr val="000000"/>
              </a:solidFill>
            </a:endParaRPr>
          </a:p>
          <a:p>
            <a:pPr marL="342900" indent="-342900">
              <a:spcBef>
                <a:spcPct val="20000"/>
              </a:spcBef>
              <a:buFont typeface="Wingdings" pitchFamily="2" charset="2"/>
              <a:buNone/>
            </a:pPr>
            <a:r>
              <a:rPr lang="en-US" sz="2400" b="0">
                <a:solidFill>
                  <a:srgbClr val="000000"/>
                </a:solidFill>
              </a:rPr>
              <a:t>	PhanSo </a:t>
            </a:r>
            <a:r>
              <a:rPr lang="en-US" sz="2400" b="0">
                <a:solidFill>
                  <a:srgbClr val="0000FF"/>
                </a:solidFill>
              </a:rPr>
              <a:t>operator</a:t>
            </a:r>
            <a:r>
              <a:rPr lang="en-US" sz="2400" b="0">
                <a:solidFill>
                  <a:srgbClr val="FF0303"/>
                </a:solidFill>
              </a:rPr>
              <a:t> -</a:t>
            </a:r>
            <a:r>
              <a:rPr lang="en-US" sz="2400" b="0">
                <a:solidFill>
                  <a:srgbClr val="000000"/>
                </a:solidFill>
              </a:rPr>
              <a:t> () </a:t>
            </a:r>
            <a:r>
              <a:rPr lang="en-US" sz="2400" b="0">
                <a:solidFill>
                  <a:srgbClr val="0000FF"/>
                </a:solidFill>
              </a:rPr>
              <a:t>const</a:t>
            </a:r>
            <a:r>
              <a:rPr lang="en-US" sz="2400" b="0">
                <a:solidFill>
                  <a:srgbClr val="000000"/>
                </a:solidFill>
              </a:rPr>
              <a:t> </a:t>
            </a:r>
            <a:endParaRPr lang="en-US" sz="2400" b="0" smtClean="0">
              <a:solidFill>
                <a:srgbClr val="000000"/>
              </a:solidFill>
            </a:endParaRPr>
          </a:p>
          <a:p>
            <a:pPr marL="342900" indent="-342900">
              <a:spcBef>
                <a:spcPct val="20000"/>
              </a:spcBef>
              <a:buFont typeface="Wingdings" pitchFamily="2" charset="2"/>
              <a:buNone/>
            </a:pPr>
            <a:r>
              <a:rPr lang="en-US" sz="2400" b="0" smtClean="0">
                <a:solidFill>
                  <a:srgbClr val="000000"/>
                </a:solidFill>
              </a:rPr>
              <a:t>	{</a:t>
            </a:r>
            <a:endParaRPr lang="en-US" sz="2400" b="0">
              <a:solidFill>
                <a:srgbClr val="000000"/>
              </a:solidFill>
            </a:endParaRP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PhanSo(-tu, mau);</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bool</a:t>
            </a:r>
            <a:r>
              <a:rPr lang="en-US" sz="2400" b="0">
                <a:solidFill>
                  <a:srgbClr val="000000"/>
                </a:solidFill>
              </a:rPr>
              <a:t> </a:t>
            </a:r>
            <a:r>
              <a:rPr lang="en-US" sz="2400" b="0">
                <a:solidFill>
                  <a:srgbClr val="0000FF"/>
                </a:solidFill>
              </a:rPr>
              <a:t>operator</a:t>
            </a:r>
            <a:r>
              <a:rPr lang="en-US" sz="2400" b="0">
                <a:solidFill>
                  <a:srgbClr val="000000"/>
                </a:solidFill>
              </a:rPr>
              <a:t> </a:t>
            </a:r>
            <a:r>
              <a:rPr lang="en-US" sz="2400" b="0">
                <a:solidFill>
                  <a:srgbClr val="FF0303"/>
                </a:solidFill>
              </a:rPr>
              <a:t>== </a:t>
            </a:r>
            <a:r>
              <a:rPr lang="en-US" sz="2400" b="0">
                <a:solidFill>
                  <a:srgbClr val="000000"/>
                </a:solidFill>
              </a:rPr>
              <a:t>(PhanSo b) </a:t>
            </a:r>
            <a:r>
              <a:rPr lang="en-US" sz="2400" b="0">
                <a:solidFill>
                  <a:srgbClr val="0000FF"/>
                </a:solidFill>
              </a:rPr>
              <a:t>const</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bool</a:t>
            </a:r>
            <a:r>
              <a:rPr lang="en-US" sz="2400" b="0">
                <a:solidFill>
                  <a:srgbClr val="000000"/>
                </a:solidFill>
              </a:rPr>
              <a:t> </a:t>
            </a:r>
            <a:r>
              <a:rPr lang="en-US" sz="2400" b="0">
                <a:solidFill>
                  <a:srgbClr val="0000FF"/>
                </a:solidFill>
              </a:rPr>
              <a:t>operator</a:t>
            </a:r>
            <a:r>
              <a:rPr lang="en-US" sz="2400" b="0">
                <a:solidFill>
                  <a:srgbClr val="000000"/>
                </a:solidFill>
              </a:rPr>
              <a:t> </a:t>
            </a:r>
            <a:r>
              <a:rPr lang="en-US" sz="2400" b="0">
                <a:solidFill>
                  <a:srgbClr val="FF0303"/>
                </a:solidFill>
              </a:rPr>
              <a:t>!=</a:t>
            </a:r>
            <a:r>
              <a:rPr lang="en-US" sz="2400" b="0">
                <a:solidFill>
                  <a:srgbClr val="000000"/>
                </a:solidFill>
              </a:rPr>
              <a:t> (PhanSo b) </a:t>
            </a:r>
            <a:r>
              <a:rPr lang="en-US" sz="2400" b="0">
                <a:solidFill>
                  <a:srgbClr val="0000FF"/>
                </a:solidFill>
              </a:rPr>
              <a:t>const</a:t>
            </a: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 - Lớp PhanSo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sp>
        <p:nvSpPr>
          <p:cNvPr id="7" name="Rectangle 3"/>
          <p:cNvSpPr>
            <a:spLocks noChangeArrowheads="1"/>
          </p:cNvSpPr>
          <p:nvPr/>
        </p:nvSpPr>
        <p:spPr bwMode="auto">
          <a:xfrm>
            <a:off x="533400" y="1447800"/>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000">
                <a:solidFill>
                  <a:srgbClr val="0000FF"/>
                </a:solidFill>
              </a:rPr>
              <a:t>void</a:t>
            </a:r>
            <a:r>
              <a:rPr lang="en-US" sz="2000">
                <a:solidFill>
                  <a:srgbClr val="000000"/>
                </a:solidFill>
              </a:rPr>
              <a:t> PhanSo::UocLuoc(){ </a:t>
            </a:r>
          </a:p>
          <a:p>
            <a:pPr marL="342900" indent="-342900">
              <a:spcBef>
                <a:spcPct val="20000"/>
              </a:spcBef>
              <a:buFont typeface="Wingdings" pitchFamily="2" charset="2"/>
              <a:buNone/>
            </a:pPr>
            <a:r>
              <a:rPr lang="en-US" sz="2000">
                <a:solidFill>
                  <a:srgbClr val="000000"/>
                </a:solidFill>
              </a:rPr>
              <a:t>	</a:t>
            </a:r>
            <a:r>
              <a:rPr lang="en-US" sz="2000">
                <a:solidFill>
                  <a:srgbClr val="0000FF"/>
                </a:solidFill>
              </a:rPr>
              <a:t>long</a:t>
            </a:r>
            <a:r>
              <a:rPr lang="en-US" sz="2000">
                <a:solidFill>
                  <a:srgbClr val="000000"/>
                </a:solidFill>
              </a:rPr>
              <a:t> usc = USCLN(tu, mau);</a:t>
            </a:r>
          </a:p>
          <a:p>
            <a:pPr marL="342900" indent="-342900">
              <a:spcBef>
                <a:spcPct val="20000"/>
              </a:spcBef>
              <a:buFont typeface="Wingdings" pitchFamily="2" charset="2"/>
              <a:buNone/>
            </a:pPr>
            <a:r>
              <a:rPr lang="en-US" sz="2000">
                <a:solidFill>
                  <a:srgbClr val="000000"/>
                </a:solidFill>
              </a:rPr>
              <a:t>	tu /= usc; </a:t>
            </a:r>
          </a:p>
          <a:p>
            <a:pPr marL="342900" indent="-342900">
              <a:spcBef>
                <a:spcPct val="20000"/>
              </a:spcBef>
              <a:buFont typeface="Wingdings" pitchFamily="2" charset="2"/>
              <a:buNone/>
            </a:pPr>
            <a:r>
              <a:rPr lang="en-US" sz="2000">
                <a:solidFill>
                  <a:srgbClr val="000000"/>
                </a:solidFill>
              </a:rPr>
              <a:t>	mau /= usc;</a:t>
            </a:r>
          </a:p>
          <a:p>
            <a:pPr marL="342900" indent="-342900">
              <a:spcBef>
                <a:spcPct val="20000"/>
              </a:spcBef>
              <a:buFont typeface="Wingdings" pitchFamily="2" charset="2"/>
              <a:buNone/>
            </a:pPr>
            <a:r>
              <a:rPr lang="en-US" sz="2000">
                <a:solidFill>
                  <a:srgbClr val="000000"/>
                </a:solidFill>
              </a:rPr>
              <a:t>	</a:t>
            </a:r>
            <a:r>
              <a:rPr lang="en-US" sz="2000">
                <a:solidFill>
                  <a:srgbClr val="0000FF"/>
                </a:solidFill>
              </a:rPr>
              <a:t>if</a:t>
            </a:r>
            <a:r>
              <a:rPr lang="en-US" sz="2000">
                <a:solidFill>
                  <a:srgbClr val="000000"/>
                </a:solidFill>
              </a:rPr>
              <a:t> (mau &lt; 0) mau = -mau, tu = -tu;</a:t>
            </a:r>
          </a:p>
          <a:p>
            <a:pPr marL="342900" indent="-342900">
              <a:spcBef>
                <a:spcPct val="20000"/>
              </a:spcBef>
              <a:buFont typeface="Wingdings" pitchFamily="2" charset="2"/>
              <a:buNone/>
            </a:pPr>
            <a:r>
              <a:rPr lang="en-US" sz="2000">
                <a:solidFill>
                  <a:srgbClr val="000000"/>
                </a:solidFill>
              </a:rPr>
              <a:t>	</a:t>
            </a:r>
            <a:r>
              <a:rPr lang="en-US" sz="2000">
                <a:solidFill>
                  <a:srgbClr val="0000FF"/>
                </a:solidFill>
              </a:rPr>
              <a:t>if</a:t>
            </a:r>
            <a:r>
              <a:rPr lang="en-US" sz="2000">
                <a:solidFill>
                  <a:srgbClr val="000000"/>
                </a:solidFill>
              </a:rPr>
              <a:t> (tu == 0) </a:t>
            </a:r>
            <a:r>
              <a:rPr lang="en-US" sz="2000">
                <a:solidFill>
                  <a:srgbClr val="0000FF"/>
                </a:solidFill>
              </a:rPr>
              <a:t>mau</a:t>
            </a:r>
            <a:r>
              <a:rPr lang="en-US" sz="2000">
                <a:solidFill>
                  <a:srgbClr val="000000"/>
                </a:solidFill>
              </a:rPr>
              <a:t> = 1;</a:t>
            </a:r>
          </a:p>
          <a:p>
            <a:pPr marL="342900" indent="-342900">
              <a:spcBef>
                <a:spcPct val="20000"/>
              </a:spcBef>
              <a:buFont typeface="Wingdings" pitchFamily="2" charset="2"/>
              <a:buNone/>
            </a:pPr>
            <a:r>
              <a:rPr lang="en-US" sz="2000">
                <a:solidFill>
                  <a:srgbClr val="000000"/>
                </a:solidFill>
              </a:rPr>
              <a:t>}</a:t>
            </a:r>
          </a:p>
          <a:p>
            <a:pPr marL="342900" indent="-342900">
              <a:spcBef>
                <a:spcPct val="20000"/>
              </a:spcBef>
              <a:buFont typeface="Wingdings" pitchFamily="2" charset="2"/>
              <a:buNone/>
            </a:pPr>
            <a:r>
              <a:rPr lang="en-US" sz="2000">
                <a:solidFill>
                  <a:srgbClr val="0000FF"/>
                </a:solidFill>
              </a:rPr>
              <a:t>void</a:t>
            </a:r>
            <a:r>
              <a:rPr lang="en-US" sz="2000">
                <a:solidFill>
                  <a:srgbClr val="000000"/>
                </a:solidFill>
              </a:rPr>
              <a:t> PhanSo::Set(</a:t>
            </a:r>
            <a:r>
              <a:rPr lang="en-US" sz="2000">
                <a:solidFill>
                  <a:srgbClr val="0000FF"/>
                </a:solidFill>
              </a:rPr>
              <a:t>long</a:t>
            </a:r>
            <a:r>
              <a:rPr lang="en-US" sz="2000">
                <a:solidFill>
                  <a:srgbClr val="000000"/>
                </a:solidFill>
              </a:rPr>
              <a:t> t, </a:t>
            </a:r>
            <a:r>
              <a:rPr lang="en-US" sz="2000">
                <a:solidFill>
                  <a:srgbClr val="0000FF"/>
                </a:solidFill>
              </a:rPr>
              <a:t>long</a:t>
            </a:r>
            <a:r>
              <a:rPr lang="en-US" sz="2000">
                <a:solidFill>
                  <a:srgbClr val="000000"/>
                </a:solidFill>
              </a:rPr>
              <a:t> m) {</a:t>
            </a:r>
          </a:p>
          <a:p>
            <a:pPr marL="342900" indent="-342900">
              <a:spcBef>
                <a:spcPct val="20000"/>
              </a:spcBef>
              <a:buFont typeface="Wingdings" pitchFamily="2" charset="2"/>
              <a:buNone/>
            </a:pPr>
            <a:r>
              <a:rPr lang="en-US" sz="2000">
                <a:solidFill>
                  <a:srgbClr val="000000"/>
                </a:solidFill>
              </a:rPr>
              <a:t>	</a:t>
            </a:r>
            <a:r>
              <a:rPr lang="en-US" sz="2000">
                <a:solidFill>
                  <a:srgbClr val="0000FF"/>
                </a:solidFill>
              </a:rPr>
              <a:t>if</a:t>
            </a:r>
            <a:r>
              <a:rPr lang="en-US" sz="2000">
                <a:solidFill>
                  <a:srgbClr val="000000"/>
                </a:solidFill>
              </a:rPr>
              <a:t> (m) {</a:t>
            </a:r>
          </a:p>
          <a:p>
            <a:pPr marL="342900" indent="-342900">
              <a:spcBef>
                <a:spcPct val="20000"/>
              </a:spcBef>
              <a:buFont typeface="Wingdings" pitchFamily="2" charset="2"/>
              <a:buNone/>
            </a:pPr>
            <a:r>
              <a:rPr lang="en-US" sz="2000">
                <a:solidFill>
                  <a:srgbClr val="000000"/>
                </a:solidFill>
              </a:rPr>
              <a:t>		tu = t;		</a:t>
            </a:r>
          </a:p>
          <a:p>
            <a:pPr marL="342900" indent="-342900">
              <a:spcBef>
                <a:spcPct val="20000"/>
              </a:spcBef>
              <a:buFont typeface="Wingdings" pitchFamily="2" charset="2"/>
              <a:buNone/>
            </a:pPr>
            <a:r>
              <a:rPr lang="en-US" sz="2000">
                <a:solidFill>
                  <a:srgbClr val="000000"/>
                </a:solidFill>
              </a:rPr>
              <a:t>		mau = m;</a:t>
            </a:r>
          </a:p>
          <a:p>
            <a:pPr marL="342900" indent="-342900">
              <a:spcBef>
                <a:spcPct val="20000"/>
              </a:spcBef>
              <a:buFont typeface="Wingdings" pitchFamily="2" charset="2"/>
              <a:buNone/>
            </a:pPr>
            <a:r>
              <a:rPr lang="en-US" sz="2000">
                <a:solidFill>
                  <a:srgbClr val="000000"/>
                </a:solidFill>
              </a:rPr>
              <a:t>		UocLuoc();</a:t>
            </a:r>
          </a:p>
          <a:p>
            <a:pPr marL="342900" indent="-342900">
              <a:spcBef>
                <a:spcPct val="20000"/>
              </a:spcBef>
              <a:buFont typeface="Wingdings" pitchFamily="2" charset="2"/>
              <a:buNone/>
            </a:pPr>
            <a:r>
              <a:rPr lang="en-US" sz="2000">
                <a:solidFill>
                  <a:srgbClr val="000000"/>
                </a:solidFill>
              </a:rPr>
              <a:t>	}</a:t>
            </a:r>
          </a:p>
          <a:p>
            <a:pPr marL="342900" indent="-342900">
              <a:spcBef>
                <a:spcPct val="20000"/>
              </a:spcBef>
              <a:buFont typeface="Wingdings" pitchFamily="2" charset="2"/>
              <a:buNone/>
            </a:pPr>
            <a:r>
              <a:rPr lang="en-US" sz="200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 - Lớp PhanSo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sp>
        <p:nvSpPr>
          <p:cNvPr id="7" name="Rectangle 3"/>
          <p:cNvSpPr>
            <a:spLocks noChangeArrowheads="1"/>
          </p:cNvSpPr>
          <p:nvPr/>
        </p:nvSpPr>
        <p:spPr bwMode="auto">
          <a:xfrm>
            <a:off x="533400" y="1447800"/>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000">
                <a:solidFill>
                  <a:srgbClr val="000000"/>
                </a:solidFill>
              </a:rPr>
              <a:t>PhanSo PhanSo::Cong(PhanSo b) </a:t>
            </a:r>
            <a:r>
              <a:rPr lang="en-US" sz="2000">
                <a:solidFill>
                  <a:srgbClr val="0000FF"/>
                </a:solidFill>
              </a:rPr>
              <a:t>const</a:t>
            </a:r>
            <a:r>
              <a:rPr lang="en-US" sz="2000">
                <a:solidFill>
                  <a:srgbClr val="000000"/>
                </a:solidFill>
              </a:rPr>
              <a:t> {</a:t>
            </a:r>
          </a:p>
          <a:p>
            <a:pPr marL="342900" indent="-342900">
              <a:spcBef>
                <a:spcPct val="20000"/>
              </a:spcBef>
              <a:buFont typeface="Wingdings" pitchFamily="2" charset="2"/>
              <a:buNone/>
            </a:pPr>
            <a:r>
              <a:rPr lang="en-US" sz="2000">
                <a:solidFill>
                  <a:srgbClr val="000000"/>
                </a:solidFill>
              </a:rPr>
              <a:t>	</a:t>
            </a:r>
            <a:r>
              <a:rPr lang="en-US" sz="2000">
                <a:solidFill>
                  <a:srgbClr val="0000FF"/>
                </a:solidFill>
              </a:rPr>
              <a:t>return</a:t>
            </a:r>
            <a:r>
              <a:rPr lang="en-US" sz="2000">
                <a:solidFill>
                  <a:srgbClr val="000000"/>
                </a:solidFill>
              </a:rPr>
              <a:t> PhanSo(tu*b.mau + mau*b.tu, mau*b.mau);</a:t>
            </a:r>
          </a:p>
          <a:p>
            <a:pPr marL="342900" indent="-342900">
              <a:spcBef>
                <a:spcPct val="20000"/>
              </a:spcBef>
              <a:buFont typeface="Wingdings" pitchFamily="2" charset="2"/>
              <a:buNone/>
            </a:pPr>
            <a:r>
              <a:rPr lang="en-US" sz="2000">
                <a:solidFill>
                  <a:srgbClr val="000000"/>
                </a:solidFill>
              </a:rPr>
              <a:t>}</a:t>
            </a:r>
          </a:p>
          <a:p>
            <a:pPr marL="342900" indent="-342900">
              <a:spcBef>
                <a:spcPct val="20000"/>
              </a:spcBef>
              <a:buFont typeface="Wingdings" pitchFamily="2" charset="2"/>
              <a:buNone/>
            </a:pPr>
            <a:r>
              <a:rPr lang="en-US" sz="2000">
                <a:solidFill>
                  <a:srgbClr val="000000"/>
                </a:solidFill>
              </a:rPr>
              <a:t>PhanSo PhanSo::</a:t>
            </a:r>
            <a:r>
              <a:rPr lang="en-US" sz="2000">
                <a:solidFill>
                  <a:srgbClr val="FF0303"/>
                </a:solidFill>
              </a:rPr>
              <a:t>operator +</a:t>
            </a:r>
            <a:r>
              <a:rPr lang="en-US" sz="2000">
                <a:solidFill>
                  <a:srgbClr val="000000"/>
                </a:solidFill>
              </a:rPr>
              <a:t> (PhanSo b) </a:t>
            </a:r>
            <a:r>
              <a:rPr lang="en-US" sz="2000">
                <a:solidFill>
                  <a:srgbClr val="0000FF"/>
                </a:solidFill>
              </a:rPr>
              <a:t>const</a:t>
            </a:r>
            <a:r>
              <a:rPr lang="en-US" sz="2000">
                <a:solidFill>
                  <a:srgbClr val="000000"/>
                </a:solidFill>
              </a:rPr>
              <a:t> {</a:t>
            </a:r>
          </a:p>
          <a:p>
            <a:pPr marL="342900" indent="-342900">
              <a:spcBef>
                <a:spcPct val="20000"/>
              </a:spcBef>
              <a:buFont typeface="Wingdings" pitchFamily="2" charset="2"/>
              <a:buNone/>
            </a:pPr>
            <a:r>
              <a:rPr lang="en-US" sz="2000">
                <a:solidFill>
                  <a:srgbClr val="000000"/>
                </a:solidFill>
              </a:rPr>
              <a:t>	</a:t>
            </a:r>
            <a:r>
              <a:rPr lang="en-US" sz="2000">
                <a:solidFill>
                  <a:srgbClr val="0000FF"/>
                </a:solidFill>
              </a:rPr>
              <a:t>return</a:t>
            </a:r>
            <a:r>
              <a:rPr lang="en-US" sz="2000">
                <a:solidFill>
                  <a:srgbClr val="000000"/>
                </a:solidFill>
              </a:rPr>
              <a:t> PhanSo(tu*b.mau + mau*b.tu, mau*b.mau);</a:t>
            </a:r>
          </a:p>
          <a:p>
            <a:pPr marL="342900" indent="-342900">
              <a:spcBef>
                <a:spcPct val="20000"/>
              </a:spcBef>
              <a:buFont typeface="Wingdings" pitchFamily="2" charset="2"/>
              <a:buNone/>
            </a:pPr>
            <a:r>
              <a:rPr lang="en-US" sz="2000">
                <a:solidFill>
                  <a:srgbClr val="000000"/>
                </a:solidFill>
              </a:rPr>
              <a:t>}</a:t>
            </a:r>
          </a:p>
          <a:p>
            <a:pPr marL="342900" indent="-342900">
              <a:spcBef>
                <a:spcPct val="20000"/>
              </a:spcBef>
              <a:buFont typeface="Wingdings" pitchFamily="2" charset="2"/>
              <a:buNone/>
            </a:pPr>
            <a:r>
              <a:rPr lang="en-US" sz="2000">
                <a:solidFill>
                  <a:srgbClr val="0000FF"/>
                </a:solidFill>
              </a:rPr>
              <a:t>bool</a:t>
            </a:r>
            <a:r>
              <a:rPr lang="en-US" sz="2000">
                <a:solidFill>
                  <a:srgbClr val="000000"/>
                </a:solidFill>
              </a:rPr>
              <a:t> PhanSo::</a:t>
            </a:r>
            <a:r>
              <a:rPr lang="en-US" sz="2000">
                <a:solidFill>
                  <a:srgbClr val="FF0303"/>
                </a:solidFill>
              </a:rPr>
              <a:t>operator ==</a:t>
            </a:r>
            <a:r>
              <a:rPr lang="en-US" sz="2000">
                <a:solidFill>
                  <a:srgbClr val="000000"/>
                </a:solidFill>
              </a:rPr>
              <a:t> (PhanSo b) </a:t>
            </a:r>
            <a:r>
              <a:rPr lang="en-US" sz="2000">
                <a:solidFill>
                  <a:srgbClr val="0000FF"/>
                </a:solidFill>
              </a:rPr>
              <a:t>const</a:t>
            </a:r>
            <a:r>
              <a:rPr lang="en-US" sz="2000">
                <a:solidFill>
                  <a:srgbClr val="000000"/>
                </a:solidFill>
              </a:rPr>
              <a:t> {</a:t>
            </a:r>
          </a:p>
          <a:p>
            <a:pPr marL="342900" indent="-342900">
              <a:spcBef>
                <a:spcPct val="20000"/>
              </a:spcBef>
              <a:buFont typeface="Wingdings" pitchFamily="2" charset="2"/>
              <a:buNone/>
            </a:pPr>
            <a:r>
              <a:rPr lang="en-US" sz="2000">
                <a:solidFill>
                  <a:srgbClr val="000000"/>
                </a:solidFill>
              </a:rPr>
              <a:t>	</a:t>
            </a:r>
            <a:r>
              <a:rPr lang="en-US" sz="2000">
                <a:solidFill>
                  <a:srgbClr val="0000FF"/>
                </a:solidFill>
              </a:rPr>
              <a:t>return</a:t>
            </a:r>
            <a:r>
              <a:rPr lang="en-US" sz="2000">
                <a:solidFill>
                  <a:srgbClr val="000000"/>
                </a:solidFill>
              </a:rPr>
              <a:t> tu*b.mau == mau*b.tu;</a:t>
            </a:r>
          </a:p>
          <a:p>
            <a:pPr marL="342900" indent="-342900">
              <a:spcBef>
                <a:spcPct val="20000"/>
              </a:spcBef>
              <a:buFont typeface="Wingdings" pitchFamily="2" charset="2"/>
              <a:buNone/>
            </a:pPr>
            <a:r>
              <a:rPr lang="en-US" sz="2000">
                <a:solidFill>
                  <a:srgbClr val="000000"/>
                </a:solidFill>
              </a:rPr>
              <a:t>}</a:t>
            </a:r>
          </a:p>
          <a:p>
            <a:pPr marL="342900" indent="-342900">
              <a:spcBef>
                <a:spcPct val="20000"/>
              </a:spcBef>
              <a:buFont typeface="Wingdings" pitchFamily="2" charset="2"/>
              <a:buNone/>
            </a:pPr>
            <a:r>
              <a:rPr lang="en-US" sz="2000">
                <a:solidFill>
                  <a:srgbClr val="0000FF"/>
                </a:solidFill>
              </a:rPr>
              <a:t>void</a:t>
            </a:r>
            <a:r>
              <a:rPr lang="en-US" sz="2000">
                <a:solidFill>
                  <a:srgbClr val="000000"/>
                </a:solidFill>
              </a:rPr>
              <a:t> PhanSo::Xuat() </a:t>
            </a:r>
            <a:r>
              <a:rPr lang="en-US" sz="2000">
                <a:solidFill>
                  <a:srgbClr val="0000FF"/>
                </a:solidFill>
              </a:rPr>
              <a:t>const</a:t>
            </a:r>
            <a:r>
              <a:rPr lang="en-US" sz="2000">
                <a:solidFill>
                  <a:srgbClr val="000000"/>
                </a:solidFill>
              </a:rPr>
              <a:t> {</a:t>
            </a:r>
          </a:p>
          <a:p>
            <a:pPr marL="342900" indent="-342900">
              <a:spcBef>
                <a:spcPct val="20000"/>
              </a:spcBef>
              <a:buFont typeface="Wingdings" pitchFamily="2" charset="2"/>
              <a:buNone/>
            </a:pPr>
            <a:r>
              <a:rPr lang="en-US" sz="2000">
                <a:solidFill>
                  <a:srgbClr val="000000"/>
                </a:solidFill>
              </a:rPr>
              <a:t>	cout &lt;&lt; tu;</a:t>
            </a:r>
          </a:p>
          <a:p>
            <a:pPr marL="342900" indent="-342900">
              <a:spcBef>
                <a:spcPct val="20000"/>
              </a:spcBef>
              <a:buFont typeface="Wingdings" pitchFamily="2" charset="2"/>
              <a:buNone/>
            </a:pPr>
            <a:r>
              <a:rPr lang="en-US" sz="2000">
                <a:solidFill>
                  <a:srgbClr val="000000"/>
                </a:solidFill>
              </a:rPr>
              <a:t>	</a:t>
            </a:r>
            <a:r>
              <a:rPr lang="en-US" sz="2000">
                <a:solidFill>
                  <a:srgbClr val="0000FF"/>
                </a:solidFill>
              </a:rPr>
              <a:t>if</a:t>
            </a:r>
            <a:r>
              <a:rPr lang="en-US" sz="2000">
                <a:solidFill>
                  <a:srgbClr val="000000"/>
                </a:solidFill>
              </a:rPr>
              <a:t> (tu != 0 &amp;&amp; mau != 1)</a:t>
            </a:r>
          </a:p>
          <a:p>
            <a:pPr marL="342900" indent="-342900">
              <a:spcBef>
                <a:spcPct val="20000"/>
              </a:spcBef>
              <a:buFont typeface="Wingdings" pitchFamily="2" charset="2"/>
              <a:buNone/>
            </a:pPr>
            <a:r>
              <a:rPr lang="en-US" sz="2000">
                <a:solidFill>
                  <a:srgbClr val="000000"/>
                </a:solidFill>
              </a:rPr>
              <a:t>		cout &lt;&lt; "/" &lt;&lt; mau;</a:t>
            </a:r>
          </a:p>
          <a:p>
            <a:pPr marL="342900" indent="-342900">
              <a:spcBef>
                <a:spcPct val="20000"/>
              </a:spcBef>
              <a:buFont typeface="Wingdings" pitchFamily="2" charset="2"/>
              <a:buNone/>
            </a:pPr>
            <a:r>
              <a:rPr lang="en-US" sz="200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Hạn chế của overload toán tử</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Không thể tạo toán tử mới hoặc kết hợp các toán tử có sẵn theo kiểu mà trước đó chưa được định nghĩa.</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Không thể thay đổi thứ tự ưu tiên của các toán tử</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Không thể tạo cú pháp mới cho toán tử</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Không thể định nghĩa lại một định nghĩa có sẵn của một toán tử</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17</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Một số ràng buộc của phép toán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81600"/>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66FF"/>
                </a:solidFill>
                <a:latin typeface="Arial" pitchFamily="34" charset="0"/>
                <a:cs typeface="Arial" pitchFamily="34" charset="0"/>
              </a:rPr>
              <a:t>Hầu hết các phép toán không ràng buộc ý nghĩa</a:t>
            </a:r>
            <a:r>
              <a:rPr lang="vi-VN" sz="2800" smtClean="0">
                <a:solidFill>
                  <a:schemeClr val="tx1">
                    <a:lumMod val="95000"/>
                    <a:lumOff val="5000"/>
                  </a:schemeClr>
                </a:solidFill>
                <a:latin typeface="Arial" pitchFamily="34" charset="0"/>
                <a:cs typeface="Arial" pitchFamily="34" charset="0"/>
              </a:rPr>
              <a:t>, chỉ một số trường hợp cá biệt như  </a:t>
            </a:r>
            <a:r>
              <a:rPr lang="vi-VN" sz="2800" smtClean="0">
                <a:solidFill>
                  <a:srgbClr val="FF3300"/>
                </a:solidFill>
                <a:latin typeface="Arial" pitchFamily="34" charset="0"/>
                <a:cs typeface="Arial" pitchFamily="34" charset="0"/>
              </a:rPr>
              <a:t>operator =, operator [], operator (), operator -&gt; </a:t>
            </a:r>
            <a:r>
              <a:rPr lang="vi-VN" sz="2800" smtClean="0">
                <a:solidFill>
                  <a:schemeClr val="tx1">
                    <a:lumMod val="95000"/>
                    <a:lumOff val="5000"/>
                  </a:schemeClr>
                </a:solidFill>
                <a:latin typeface="Arial" pitchFamily="34" charset="0"/>
                <a:cs typeface="Arial" pitchFamily="34" charset="0"/>
              </a:rPr>
              <a:t>đòi hỏi </a:t>
            </a:r>
            <a:r>
              <a:rPr lang="vi-VN" sz="2800" smtClean="0">
                <a:solidFill>
                  <a:srgbClr val="FF3300"/>
                </a:solidFill>
                <a:latin typeface="Arial" pitchFamily="34" charset="0"/>
                <a:cs typeface="Arial" pitchFamily="34" charset="0"/>
              </a:rPr>
              <a:t>phải được định nghĩa là hàm thành phần</a:t>
            </a:r>
            <a:r>
              <a:rPr lang="vi-VN" sz="2800" smtClean="0">
                <a:solidFill>
                  <a:schemeClr val="tx1">
                    <a:lumMod val="95000"/>
                    <a:lumOff val="5000"/>
                  </a:schemeClr>
                </a:solidFill>
                <a:latin typeface="Arial" pitchFamily="34" charset="0"/>
                <a:cs typeface="Arial" pitchFamily="34" charset="0"/>
              </a:rPr>
              <a:t> của lớp để toán hạng thứ nhất có thể là một đối tượng trái (lvalue).</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Ta phải chủ động định nghĩa phép toán +=, -=, *=,… dù đã định nghĩa phép gán và các phép toán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Lưu ý khi định nghĩa lại toán tử</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53000"/>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FF3300"/>
                </a:solidFill>
                <a:latin typeface="Arial" pitchFamily="34" charset="0"/>
                <a:cs typeface="Arial" pitchFamily="34" charset="0"/>
              </a:rPr>
              <a:t>Tôn trọng ý nghĩa của toán tử gốc</a:t>
            </a:r>
            <a:r>
              <a:rPr lang="vi-VN" sz="2800" smtClean="0">
                <a:solidFill>
                  <a:schemeClr val="tx1">
                    <a:lumMod val="95000"/>
                    <a:lumOff val="5000"/>
                  </a:schemeClr>
                </a:solidFill>
                <a:latin typeface="Arial" pitchFamily="34" charset="0"/>
                <a:cs typeface="Arial" pitchFamily="34" charset="0"/>
              </a:rPr>
              <a:t>, cung cấp chức năng mà người dùng mong đợi/chấp nhận</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Cố gắng tái sử dụng mã nguồn một cách tối đa</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Trong ví dụ trên, ta định nghĩa hàm thành phần có tên đặc biệt bắt đầu bằng từ </a:t>
            </a:r>
            <a:r>
              <a:rPr lang="en-US" sz="2800" smtClean="0">
                <a:solidFill>
                  <a:schemeClr val="tx1">
                    <a:lumMod val="95000"/>
                    <a:lumOff val="5000"/>
                  </a:schemeClr>
                </a:solidFill>
                <a:latin typeface="Arial" pitchFamily="34" charset="0"/>
                <a:cs typeface="Arial" pitchFamily="34" charset="0"/>
              </a:rPr>
              <a:t>khóa </a:t>
            </a:r>
            <a:r>
              <a:rPr lang="vi-VN" sz="2800" smtClean="0">
                <a:solidFill>
                  <a:srgbClr val="0000FF"/>
                </a:solidFill>
                <a:latin typeface="Arial" pitchFamily="34" charset="0"/>
                <a:cs typeface="Arial" pitchFamily="34" charset="0"/>
              </a:rPr>
              <a:t>operator</a:t>
            </a:r>
            <a:r>
              <a:rPr lang="vi-VN" sz="2800" smtClean="0">
                <a:solidFill>
                  <a:schemeClr val="tx1">
                    <a:lumMod val="95000"/>
                    <a:lumOff val="5000"/>
                  </a:schemeClr>
                </a:solidFill>
                <a:latin typeface="Arial" pitchFamily="34" charset="0"/>
                <a:cs typeface="Arial" pitchFamily="34" charset="0"/>
              </a:rPr>
              <a:t> theo sau bởi tên phép toán cần định nghĩa. Sau khi định nghĩa phép toán, ta có thể dùng theo giao diện tự nhiên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Nội dung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Autofit/>
          </a:bodyPr>
          <a:lstStyle/>
          <a:p>
            <a:pPr algn="just">
              <a:lnSpc>
                <a:spcPct val="120000"/>
              </a:lnSpc>
              <a:spcBef>
                <a:spcPts val="300"/>
              </a:spcBef>
              <a:spcAft>
                <a:spcPts val="300"/>
              </a:spcAft>
              <a:buFont typeface="Wingdings" pitchFamily="2" charset="2"/>
              <a:buChar char="v"/>
            </a:pPr>
            <a:r>
              <a:rPr lang="en-US" sz="2400" smtClean="0">
                <a:solidFill>
                  <a:schemeClr val="tx1">
                    <a:lumMod val="95000"/>
                    <a:lumOff val="5000"/>
                  </a:schemeClr>
                </a:solidFill>
                <a:latin typeface="Arial" pitchFamily="34" charset="0"/>
                <a:cs typeface="Arial" pitchFamily="34" charset="0"/>
              </a:rPr>
              <a:t>Giới thiệu</a:t>
            </a:r>
            <a:endParaRPr lang="vi-VN" sz="2400" smtClean="0">
              <a:solidFill>
                <a:schemeClr val="tx1">
                  <a:lumMod val="95000"/>
                  <a:lumOff val="5000"/>
                </a:schemeClr>
              </a:solidFill>
              <a:latin typeface="Arial" pitchFamily="34" charset="0"/>
              <a:cs typeface="Arial" pitchFamily="34" charset="0"/>
            </a:endParaRPr>
          </a:p>
          <a:p>
            <a:pPr algn="just">
              <a:lnSpc>
                <a:spcPct val="12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Các toán tử của C++</a:t>
            </a:r>
          </a:p>
          <a:p>
            <a:pPr algn="just">
              <a:lnSpc>
                <a:spcPct val="12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Các toán tử overload được</a:t>
            </a:r>
          </a:p>
          <a:p>
            <a:pPr algn="just">
              <a:lnSpc>
                <a:spcPct val="12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Cú pháp Operator Overloading</a:t>
            </a:r>
          </a:p>
          <a:p>
            <a:pPr algn="just">
              <a:lnSpc>
                <a:spcPct val="12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Chuyển kiểu </a:t>
            </a:r>
          </a:p>
          <a:p>
            <a:pPr algn="just">
              <a:lnSpc>
                <a:spcPct val="12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Sự nhập nhằng</a:t>
            </a:r>
          </a:p>
          <a:p>
            <a:pPr algn="just">
              <a:lnSpc>
                <a:spcPct val="12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Phép toán &lt;&lt; và &gt;&gt;</a:t>
            </a:r>
          </a:p>
          <a:p>
            <a:pPr algn="just">
              <a:lnSpc>
                <a:spcPct val="12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Phép toán lấy phần tử mảng: [ ]</a:t>
            </a:r>
          </a:p>
          <a:p>
            <a:pPr algn="just">
              <a:lnSpc>
                <a:spcPct val="12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Phép toán gọi hàm: ()</a:t>
            </a:r>
          </a:p>
          <a:p>
            <a:pPr algn="just">
              <a:lnSpc>
                <a:spcPct val="12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Phép toán tăng và giảm: ++ và --</a:t>
            </a:r>
            <a:endParaRPr lang="en-US"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a:t>
            </a:fld>
            <a:endParaRPr lang="en-US"/>
          </a:p>
        </p:txBody>
      </p:sp>
    </p:spTree>
    <p:extLst>
      <p:ext uri="{BB962C8B-B14F-4D97-AF65-F5344CB8AC3E}">
        <p14:creationId xmlns:p14="http://schemas.microsoft.com/office/powerpoint/2010/main" val="19888403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smtClean="0">
                <a:effectLst>
                  <a:outerShdw blurRad="38100" dist="38100" dir="2700000" algn="tl">
                    <a:srgbClr val="000000">
                      <a:alpha val="43137"/>
                    </a:srgbClr>
                  </a:outerShdw>
                </a:effectLst>
                <a:latin typeface="Arial" pitchFamily="34" charset="0"/>
                <a:cs typeface="Arial" pitchFamily="34" charset="0"/>
              </a:rPr>
              <a:t>Hàm thành phần và hàm toàn cục</a:t>
            </a:r>
            <a:endParaRPr lang="en-US" sz="40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Khi định nghĩa phép toán bằng </a:t>
            </a:r>
            <a:r>
              <a:rPr lang="vi-VN" sz="2800" smtClean="0">
                <a:solidFill>
                  <a:srgbClr val="0000FF"/>
                </a:solidFill>
                <a:latin typeface="Arial" pitchFamily="34" charset="0"/>
                <a:cs typeface="Arial" pitchFamily="34" charset="0"/>
              </a:rPr>
              <a:t>hàm thành phần</a:t>
            </a:r>
            <a:r>
              <a:rPr lang="vi-VN" sz="2800" smtClean="0">
                <a:solidFill>
                  <a:schemeClr val="tx1">
                    <a:lumMod val="95000"/>
                    <a:lumOff val="5000"/>
                  </a:schemeClr>
                </a:solidFill>
                <a:latin typeface="Arial" pitchFamily="34" charset="0"/>
                <a:cs typeface="Arial" pitchFamily="34" charset="0"/>
              </a:rPr>
              <a:t>, </a:t>
            </a:r>
            <a:r>
              <a:rPr lang="vi-VN" sz="2800" smtClean="0">
                <a:solidFill>
                  <a:srgbClr val="FF3300"/>
                </a:solidFill>
                <a:latin typeface="Arial" pitchFamily="34" charset="0"/>
                <a:cs typeface="Arial" pitchFamily="34" charset="0"/>
              </a:rPr>
              <a:t>số tham số ít hơn số ngôi một </a:t>
            </a:r>
            <a:r>
              <a:rPr lang="vi-VN" sz="2800" smtClean="0">
                <a:solidFill>
                  <a:schemeClr val="tx1">
                    <a:lumMod val="95000"/>
                    <a:lumOff val="5000"/>
                  </a:schemeClr>
                </a:solidFill>
                <a:latin typeface="Arial" pitchFamily="34" charset="0"/>
                <a:cs typeface="Arial" pitchFamily="34" charset="0"/>
              </a:rPr>
              <a:t>vì đã có một tham số ngầm định là đối tượng gọi phép toán (toán hạng thứ nhất). Phép toán 2 ngôi cần 1 tham số và phép toán 1 ngôi không có tham số: </a:t>
            </a:r>
          </a:p>
          <a:p>
            <a:pPr lvl="1" algn="just">
              <a:lnSpc>
                <a:spcPct val="130000"/>
              </a:lnSpc>
              <a:spcBef>
                <a:spcPts val="300"/>
              </a:spcBef>
              <a:spcAft>
                <a:spcPts val="300"/>
              </a:spcAft>
              <a:buNone/>
            </a:pPr>
            <a:r>
              <a:rPr lang="en-US" smtClean="0">
                <a:solidFill>
                  <a:srgbClr val="FF0000"/>
                </a:solidFill>
                <a:latin typeface="Arial" pitchFamily="34" charset="0"/>
                <a:cs typeface="Arial" pitchFamily="34" charset="0"/>
              </a:rPr>
              <a:t>a - b;		// a.operator -(b);</a:t>
            </a:r>
          </a:p>
          <a:p>
            <a:pPr lvl="1" algn="just">
              <a:lnSpc>
                <a:spcPct val="130000"/>
              </a:lnSpc>
              <a:spcBef>
                <a:spcPts val="300"/>
              </a:spcBef>
              <a:spcAft>
                <a:spcPts val="300"/>
              </a:spcAft>
              <a:buNone/>
            </a:pPr>
            <a:r>
              <a:rPr lang="en-US" smtClean="0">
                <a:solidFill>
                  <a:srgbClr val="FF0000"/>
                </a:solidFill>
                <a:latin typeface="Arial" pitchFamily="34" charset="0"/>
                <a:cs typeface="Arial" pitchFamily="34" charset="0"/>
              </a:rPr>
              <a:t>-a; 		// a.operator –();</a:t>
            </a:r>
            <a:endParaRPr lang="vi-VN" smtClean="0">
              <a:solidFill>
                <a:srgbClr val="FF00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smtClean="0">
                <a:effectLst>
                  <a:outerShdw blurRad="38100" dist="38100" dir="2700000" algn="tl">
                    <a:srgbClr val="000000">
                      <a:alpha val="43137"/>
                    </a:srgbClr>
                  </a:outerShdw>
                </a:effectLst>
                <a:latin typeface="Arial" pitchFamily="34" charset="0"/>
                <a:cs typeface="Arial" pitchFamily="34" charset="0"/>
              </a:rPr>
              <a:t>Hàm thành phần và hàm toàn cục</a:t>
            </a:r>
            <a:endParaRPr lang="en-US" sz="40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Khi định nghĩa phép toán bằng </a:t>
            </a:r>
            <a:r>
              <a:rPr lang="vi-VN" sz="2800" smtClean="0">
                <a:solidFill>
                  <a:srgbClr val="FF0000"/>
                </a:solidFill>
                <a:latin typeface="Arial" pitchFamily="34" charset="0"/>
                <a:cs typeface="Arial" pitchFamily="34" charset="0"/>
              </a:rPr>
              <a:t>hàm toàn cục</a:t>
            </a:r>
            <a:r>
              <a:rPr lang="vi-VN" sz="2800" smtClean="0">
                <a:solidFill>
                  <a:schemeClr val="tx1">
                    <a:lumMod val="95000"/>
                    <a:lumOff val="5000"/>
                  </a:schemeClr>
                </a:solidFill>
                <a:latin typeface="Arial" pitchFamily="34" charset="0"/>
                <a:cs typeface="Arial" pitchFamily="34" charset="0"/>
              </a:rPr>
              <a:t>, </a:t>
            </a:r>
            <a:r>
              <a:rPr lang="vi-VN" sz="2800" smtClean="0">
                <a:solidFill>
                  <a:srgbClr val="0066FF"/>
                </a:solidFill>
                <a:latin typeface="Arial" pitchFamily="34" charset="0"/>
                <a:cs typeface="Arial" pitchFamily="34" charset="0"/>
              </a:rPr>
              <a:t>số tham số bằng số ngôi</a:t>
            </a:r>
            <a:r>
              <a:rPr lang="vi-VN" sz="2800" smtClean="0">
                <a:solidFill>
                  <a:schemeClr val="tx1">
                    <a:lumMod val="95000"/>
                    <a:lumOff val="5000"/>
                  </a:schemeClr>
                </a:solidFill>
                <a:latin typeface="Arial" pitchFamily="34" charset="0"/>
                <a:cs typeface="Arial" pitchFamily="34" charset="0"/>
              </a:rPr>
              <a:t>, Phép toán 2 ngôi cần 2 tham số và phép toán một ngôi cần một tham số:</a:t>
            </a:r>
          </a:p>
          <a:p>
            <a:pPr lvl="1" algn="just">
              <a:lnSpc>
                <a:spcPct val="130000"/>
              </a:lnSpc>
              <a:spcBef>
                <a:spcPts val="300"/>
              </a:spcBef>
              <a:spcAft>
                <a:spcPts val="300"/>
              </a:spcAft>
              <a:buNone/>
            </a:pPr>
            <a:r>
              <a:rPr lang="vi-VN" smtClean="0">
                <a:solidFill>
                  <a:srgbClr val="FF0000"/>
                </a:solidFill>
                <a:latin typeface="Arial" pitchFamily="34" charset="0"/>
                <a:cs typeface="Arial" pitchFamily="34" charset="0"/>
              </a:rPr>
              <a:t>a - b;	</a:t>
            </a:r>
            <a:r>
              <a:rPr lang="en-US" smtClean="0">
                <a:solidFill>
                  <a:srgbClr val="FF0000"/>
                </a:solidFill>
                <a:latin typeface="Arial" pitchFamily="34" charset="0"/>
                <a:cs typeface="Arial" pitchFamily="34" charset="0"/>
              </a:rPr>
              <a:t>	</a:t>
            </a:r>
            <a:r>
              <a:rPr lang="vi-VN" smtClean="0">
                <a:solidFill>
                  <a:srgbClr val="FF0000"/>
                </a:solidFill>
                <a:latin typeface="Arial" pitchFamily="34" charset="0"/>
                <a:cs typeface="Arial" pitchFamily="34" charset="0"/>
              </a:rPr>
              <a:t>// operator -(a,b);</a:t>
            </a:r>
          </a:p>
          <a:p>
            <a:pPr lvl="1" algn="just">
              <a:lnSpc>
                <a:spcPct val="130000"/>
              </a:lnSpc>
              <a:spcBef>
                <a:spcPts val="300"/>
              </a:spcBef>
              <a:spcAft>
                <a:spcPts val="300"/>
              </a:spcAft>
              <a:buNone/>
            </a:pPr>
            <a:r>
              <a:rPr lang="vi-VN" smtClean="0">
                <a:solidFill>
                  <a:srgbClr val="FF0000"/>
                </a:solidFill>
                <a:latin typeface="Arial" pitchFamily="34" charset="0"/>
                <a:cs typeface="Arial" pitchFamily="34" charset="0"/>
              </a:rPr>
              <a:t>-a; 	</a:t>
            </a:r>
            <a:r>
              <a:rPr lang="en-US" smtClean="0">
                <a:solidFill>
                  <a:srgbClr val="FF0000"/>
                </a:solidFill>
                <a:latin typeface="Arial" pitchFamily="34" charset="0"/>
                <a:cs typeface="Arial" pitchFamily="34" charset="0"/>
              </a:rPr>
              <a:t>	</a:t>
            </a:r>
            <a:r>
              <a:rPr lang="vi-VN" smtClean="0">
                <a:solidFill>
                  <a:srgbClr val="FF0000"/>
                </a:solidFill>
                <a:latin typeface="Arial" pitchFamily="34" charset="0"/>
                <a:cs typeface="Arial" pitchFamily="34" charset="0"/>
              </a:rPr>
              <a:t>// a.operator –();</a:t>
            </a:r>
            <a:endParaRPr lang="en-US" smtClean="0">
              <a:solidFill>
                <a:srgbClr val="FF00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21</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4000" b="1" smtClean="0">
                <a:effectLst>
                  <a:outerShdw blurRad="38100" dist="38100" dir="2700000" algn="tl">
                    <a:srgbClr val="000000">
                      <a:alpha val="43137"/>
                    </a:srgbClr>
                  </a:outerShdw>
                </a:effectLst>
                <a:latin typeface="Arial" pitchFamily="34" charset="0"/>
                <a:cs typeface="Arial" pitchFamily="34" charset="0"/>
              </a:rPr>
              <a:t>Hàm thành phần và hàm toàn cục</a:t>
            </a:r>
            <a:endParaRPr lang="en-US" sz="40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Dùng </a:t>
            </a:r>
            <a:r>
              <a:rPr lang="vi-VN" sz="2800">
                <a:solidFill>
                  <a:schemeClr val="tx1">
                    <a:lumMod val="95000"/>
                    <a:lumOff val="5000"/>
                  </a:schemeClr>
                </a:solidFill>
                <a:latin typeface="Arial" pitchFamily="34" charset="0"/>
                <a:cs typeface="Arial" pitchFamily="34" charset="0"/>
              </a:rPr>
              <a:t>hàm toàn cục thuận tiện hơn khi ta có nhu cầu </a:t>
            </a:r>
            <a:r>
              <a:rPr lang="vi-VN" sz="2800">
                <a:solidFill>
                  <a:srgbClr val="0066FF"/>
                </a:solidFill>
                <a:latin typeface="Arial" pitchFamily="34" charset="0"/>
                <a:cs typeface="Arial" pitchFamily="34" charset="0"/>
              </a:rPr>
              <a:t>chuyển kiểu ở toán hạng thứ nhất</a:t>
            </a:r>
            <a:r>
              <a:rPr lang="vi-VN" sz="2800">
                <a:solidFill>
                  <a:schemeClr val="tx1">
                    <a:lumMod val="95000"/>
                    <a:lumOff val="5000"/>
                  </a:schemeClr>
                </a:solidFill>
                <a:latin typeface="Arial" pitchFamily="34" charset="0"/>
                <a:cs typeface="Arial" pitchFamily="34" charset="0"/>
              </a:rPr>
              <a:t>.</a:t>
            </a:r>
          </a:p>
          <a:p>
            <a:pPr algn="just">
              <a:lnSpc>
                <a:spcPct val="130000"/>
              </a:lnSpc>
              <a:spcBef>
                <a:spcPts val="0"/>
              </a:spcBef>
              <a:buFont typeface="Wingdings" pitchFamily="2" charset="2"/>
              <a:buChar char="v"/>
            </a:pPr>
            <a:r>
              <a:rPr lang="vi-VN" sz="2800">
                <a:solidFill>
                  <a:schemeClr val="tx1">
                    <a:lumMod val="95000"/>
                    <a:lumOff val="5000"/>
                  </a:schemeClr>
                </a:solidFill>
                <a:latin typeface="Arial" pitchFamily="34" charset="0"/>
                <a:cs typeface="Arial" pitchFamily="34" charset="0"/>
              </a:rPr>
              <a:t>Các phép toán =, </a:t>
            </a:r>
            <a:r>
              <a:rPr lang="vi-VN" sz="2800" smtClean="0">
                <a:solidFill>
                  <a:schemeClr val="tx1">
                    <a:lumMod val="95000"/>
                    <a:lumOff val="5000"/>
                  </a:schemeClr>
                </a:solidFill>
                <a:latin typeface="Arial" pitchFamily="34" charset="0"/>
                <a:cs typeface="Arial" pitchFamily="34" charset="0"/>
              </a:rPr>
              <a:t>[</a:t>
            </a:r>
            <a:r>
              <a:rPr lang="en-US" sz="2800" smtClean="0">
                <a:solidFill>
                  <a:schemeClr val="tx1">
                    <a:lumMod val="95000"/>
                    <a:lumOff val="5000"/>
                  </a:schemeClr>
                </a:solidFill>
                <a:latin typeface="Arial" pitchFamily="34" charset="0"/>
                <a:cs typeface="Arial" pitchFamily="34" charset="0"/>
              </a:rPr>
              <a:t> </a:t>
            </a:r>
            <a:r>
              <a:rPr lang="vi-VN" sz="2800" smtClean="0">
                <a:solidFill>
                  <a:schemeClr val="tx1">
                    <a:lumMod val="95000"/>
                    <a:lumOff val="5000"/>
                  </a:schemeClr>
                </a:solidFill>
                <a:latin typeface="Arial" pitchFamily="34" charset="0"/>
                <a:cs typeface="Arial" pitchFamily="34" charset="0"/>
              </a:rPr>
              <a:t>], ()</a:t>
            </a:r>
            <a:r>
              <a:rPr lang="en-US" sz="2800" smtClean="0">
                <a:solidFill>
                  <a:schemeClr val="tx1">
                    <a:lumMod val="95000"/>
                    <a:lumOff val="5000"/>
                  </a:schemeClr>
                </a:solidFill>
                <a:latin typeface="Arial" pitchFamily="34" charset="0"/>
                <a:cs typeface="Arial" pitchFamily="34" charset="0"/>
              </a:rPr>
              <a:t> </a:t>
            </a:r>
            <a:r>
              <a:rPr lang="en-US" sz="2800" smtClean="0">
                <a:solidFill>
                  <a:schemeClr val="tx1">
                    <a:lumMod val="95000"/>
                    <a:lumOff val="5000"/>
                  </a:schemeClr>
                </a:solidFill>
                <a:latin typeface="Arial" pitchFamily="34" charset="0"/>
                <a:cs typeface="Arial" pitchFamily="34" charset="0"/>
                <a:sym typeface="Wingdings" pitchFamily="2" charset="2"/>
              </a:rPr>
              <a:t></a:t>
            </a:r>
            <a:r>
              <a:rPr lang="vi-VN" sz="2800" smtClean="0">
                <a:solidFill>
                  <a:schemeClr val="tx1">
                    <a:lumMod val="95000"/>
                    <a:lumOff val="5000"/>
                  </a:schemeClr>
                </a:solidFill>
                <a:latin typeface="Arial" pitchFamily="34" charset="0"/>
                <a:cs typeface="Arial" pitchFamily="34" charset="0"/>
              </a:rPr>
              <a:t>như </a:t>
            </a:r>
            <a:r>
              <a:rPr lang="vi-VN" sz="2800">
                <a:solidFill>
                  <a:schemeClr val="tx1">
                    <a:lumMod val="95000"/>
                    <a:lumOff val="5000"/>
                  </a:schemeClr>
                </a:solidFill>
                <a:latin typeface="Arial" pitchFamily="34" charset="0"/>
                <a:cs typeface="Arial" pitchFamily="34" charset="0"/>
              </a:rPr>
              <a:t>đã nói trên bắt buộc phải được định nghĩa là hàm thành phần vì toán hạng thứ nhất phải là </a:t>
            </a:r>
            <a:r>
              <a:rPr lang="en-US" sz="2800" smtClean="0">
                <a:solidFill>
                  <a:schemeClr val="tx1">
                    <a:lumMod val="95000"/>
                    <a:lumOff val="5000"/>
                  </a:schemeClr>
                </a:solidFill>
                <a:latin typeface="Arial" pitchFamily="34" charset="0"/>
                <a:cs typeface="Arial" pitchFamily="34" charset="0"/>
              </a:rPr>
              <a:t>l</a:t>
            </a:r>
            <a:r>
              <a:rPr lang="vi-VN" sz="2800" smtClean="0">
                <a:solidFill>
                  <a:schemeClr val="tx1">
                    <a:lumMod val="95000"/>
                    <a:lumOff val="5000"/>
                  </a:schemeClr>
                </a:solidFill>
                <a:latin typeface="Arial" pitchFamily="34" charset="0"/>
                <a:cs typeface="Arial" pitchFamily="34" charset="0"/>
              </a:rPr>
              <a:t>value</a:t>
            </a:r>
            <a:r>
              <a:rPr lang="vi-VN" sz="2800">
                <a:solidFill>
                  <a:schemeClr val="tx1">
                    <a:lumMod val="95000"/>
                    <a:lumOff val="5000"/>
                  </a:schemeClr>
                </a:solidFill>
                <a:latin typeface="Arial" pitchFamily="34" charset="0"/>
                <a:cs typeface="Arial" pitchFamily="34" charset="0"/>
              </a:rPr>
              <a:t>.</a:t>
            </a:r>
          </a:p>
          <a:p>
            <a:pPr algn="just">
              <a:lnSpc>
                <a:spcPct val="130000"/>
              </a:lnSpc>
              <a:spcBef>
                <a:spcPts val="0"/>
              </a:spcBef>
              <a:buFont typeface="Wingdings" pitchFamily="2" charset="2"/>
              <a:buChar char="v"/>
            </a:pPr>
            <a:r>
              <a:rPr lang="en-US" sz="2800" smtClean="0">
                <a:solidFill>
                  <a:schemeClr val="tx1">
                    <a:lumMod val="95000"/>
                    <a:lumOff val="5000"/>
                  </a:schemeClr>
                </a:solidFill>
                <a:latin typeface="Arial" pitchFamily="34" charset="0"/>
                <a:cs typeface="Arial" pitchFamily="34" charset="0"/>
              </a:rPr>
              <a:t>N</a:t>
            </a:r>
            <a:r>
              <a:rPr lang="vi-VN" sz="2800" smtClean="0">
                <a:solidFill>
                  <a:schemeClr val="tx1">
                    <a:lumMod val="95000"/>
                    <a:lumOff val="5000"/>
                  </a:schemeClr>
                </a:solidFill>
                <a:latin typeface="Arial" pitchFamily="34" charset="0"/>
                <a:cs typeface="Arial" pitchFamily="34" charset="0"/>
              </a:rPr>
              <a:t>ếu </a:t>
            </a:r>
            <a:r>
              <a:rPr lang="vi-VN" sz="2800">
                <a:solidFill>
                  <a:schemeClr val="tx1">
                    <a:lumMod val="95000"/>
                    <a:lumOff val="5000"/>
                  </a:schemeClr>
                </a:solidFill>
                <a:latin typeface="Arial" pitchFamily="34" charset="0"/>
                <a:cs typeface="Arial" pitchFamily="34" charset="0"/>
              </a:rPr>
              <a:t>toán hạng thứ nhất không thuộc lớp đang xét thì phải định nghĩa bằng hàm toàn cục.</a:t>
            </a:r>
          </a:p>
          <a:p>
            <a:pPr algn="just">
              <a:lnSpc>
                <a:spcPct val="130000"/>
              </a:lnSpc>
              <a:spcBef>
                <a:spcPts val="0"/>
              </a:spcBef>
              <a:buFont typeface="Wingdings" pitchFamily="2" charset="2"/>
              <a:buChar char="v"/>
            </a:pPr>
            <a:r>
              <a:rPr lang="vi-VN" sz="2800">
                <a:solidFill>
                  <a:schemeClr val="tx1">
                    <a:lumMod val="95000"/>
                    <a:lumOff val="5000"/>
                  </a:schemeClr>
                </a:solidFill>
                <a:latin typeface="Arial" pitchFamily="34" charset="0"/>
                <a:cs typeface="Arial" pitchFamily="34" charset="0"/>
              </a:rPr>
              <a:t>Trường hợp thông dụng là định nghĩa phép toán &lt;&lt; và &gt;&gt;.</a:t>
            </a:r>
            <a:endParaRPr lang="en-US" smtClean="0">
              <a:solidFill>
                <a:srgbClr val="FF00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22</a:t>
            </a:fld>
            <a:endParaRPr lang="en-US"/>
          </a:p>
        </p:txBody>
      </p:sp>
    </p:spTree>
    <p:extLst>
      <p:ext uri="{BB962C8B-B14F-4D97-AF65-F5344CB8AC3E}">
        <p14:creationId xmlns:p14="http://schemas.microsoft.com/office/powerpoint/2010/main" val="9178369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 minh họa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23</a:t>
            </a:fld>
            <a:endParaRPr lang="en-US"/>
          </a:p>
        </p:txBody>
      </p:sp>
      <p:sp>
        <p:nvSpPr>
          <p:cNvPr id="9" name="Rectangle 3"/>
          <p:cNvSpPr>
            <a:spLocks noChangeArrowheads="1"/>
          </p:cNvSpPr>
          <p:nvPr/>
        </p:nvSpPr>
        <p:spPr bwMode="auto">
          <a:xfrm>
            <a:off x="457200" y="1447800"/>
            <a:ext cx="83820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000" b="0">
                <a:solidFill>
                  <a:srgbClr val="0000FF"/>
                </a:solidFill>
              </a:rPr>
              <a:t>class</a:t>
            </a:r>
            <a:r>
              <a:rPr lang="en-US" sz="2000" b="0">
                <a:solidFill>
                  <a:srgbClr val="000000"/>
                </a:solidFill>
              </a:rPr>
              <a:t> PhanSo {</a:t>
            </a:r>
          </a:p>
          <a:p>
            <a:pPr marL="342900" indent="-342900">
              <a:lnSpc>
                <a:spcPct val="105000"/>
              </a:lnSpc>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tu, mau;</a:t>
            </a:r>
          </a:p>
          <a:p>
            <a:pPr marL="342900" indent="-342900">
              <a:lnSpc>
                <a:spcPct val="105000"/>
              </a:lnSpc>
              <a:spcBef>
                <a:spcPct val="20000"/>
              </a:spcBef>
              <a:buFont typeface="Wingdings" pitchFamily="2" charset="2"/>
              <a:buNone/>
            </a:pPr>
            <a:r>
              <a:rPr lang="en-US" sz="2000" b="0">
                <a:solidFill>
                  <a:srgbClr val="0000FF"/>
                </a:solidFill>
              </a:rPr>
              <a:t>public</a:t>
            </a:r>
            <a:r>
              <a:rPr lang="en-US" sz="2000" b="0">
                <a:solidFill>
                  <a:srgbClr val="000000"/>
                </a:solidFill>
              </a:rPr>
              <a:t>:</a:t>
            </a:r>
          </a:p>
          <a:p>
            <a:pPr marL="342900" indent="-342900">
              <a:lnSpc>
                <a:spcPct val="105000"/>
              </a:lnSpc>
              <a:spcBef>
                <a:spcPct val="20000"/>
              </a:spcBef>
              <a:buFont typeface="Wingdings" pitchFamily="2" charset="2"/>
              <a:buNone/>
            </a:pPr>
            <a:r>
              <a:rPr lang="en-US" sz="2000" b="0">
                <a:solidFill>
                  <a:srgbClr val="000000"/>
                </a:solidFill>
              </a:rPr>
              <a:t>	PhanSo(</a:t>
            </a:r>
            <a:r>
              <a:rPr lang="en-US" sz="2000" b="0">
                <a:solidFill>
                  <a:srgbClr val="0000FF"/>
                </a:solidFill>
              </a:rPr>
              <a:t>long</a:t>
            </a:r>
            <a:r>
              <a:rPr lang="en-US" sz="2000" b="0">
                <a:solidFill>
                  <a:srgbClr val="000000"/>
                </a:solidFill>
              </a:rPr>
              <a:t> t, </a:t>
            </a:r>
            <a:r>
              <a:rPr lang="en-US" sz="2000" b="0">
                <a:solidFill>
                  <a:srgbClr val="0000FF"/>
                </a:solidFill>
              </a:rPr>
              <a:t>long</a:t>
            </a:r>
            <a:r>
              <a:rPr lang="en-US" sz="2000" b="0">
                <a:solidFill>
                  <a:srgbClr val="000000"/>
                </a:solidFill>
              </a:rPr>
              <a:t> m) {Set(t,m);}</a:t>
            </a:r>
          </a:p>
          <a:p>
            <a:pPr marL="342900" indent="-342900">
              <a:lnSpc>
                <a:spcPct val="105000"/>
              </a:lnSpc>
              <a:spcBef>
                <a:spcPct val="20000"/>
              </a:spcBef>
              <a:buFont typeface="Wingdings" pitchFamily="2" charset="2"/>
              <a:buNone/>
            </a:pPr>
            <a:r>
              <a:rPr lang="en-US" sz="2000" b="0">
                <a:solidFill>
                  <a:srgbClr val="000000"/>
                </a:solidFill>
              </a:rPr>
              <a:t>	PhanSo </a:t>
            </a:r>
            <a:r>
              <a:rPr lang="en-US" sz="2000" b="0">
                <a:solidFill>
                  <a:srgbClr val="0000FF"/>
                </a:solidFill>
              </a:rPr>
              <a:t>operator +</a:t>
            </a:r>
            <a:r>
              <a:rPr lang="en-US" sz="2000" b="0">
                <a:solidFill>
                  <a:srgbClr val="000000"/>
                </a:solidFill>
              </a:rPr>
              <a:t> (PhanSo b) </a:t>
            </a:r>
            <a:r>
              <a:rPr lang="en-US" sz="2000" b="0">
                <a:solidFill>
                  <a:srgbClr val="0000FF"/>
                </a:solidFill>
              </a:rPr>
              <a:t>const</a:t>
            </a:r>
            <a:r>
              <a:rPr lang="en-US" sz="2000" b="0">
                <a:solidFill>
                  <a:srgbClr val="000000"/>
                </a:solidFill>
              </a:rPr>
              <a:t>;</a:t>
            </a:r>
          </a:p>
          <a:p>
            <a:pPr marL="342900" indent="-342900">
              <a:lnSpc>
                <a:spcPct val="105000"/>
              </a:lnSpc>
              <a:spcBef>
                <a:spcPct val="20000"/>
              </a:spcBef>
              <a:buFont typeface="Wingdings" pitchFamily="2" charset="2"/>
              <a:buNone/>
            </a:pPr>
            <a:r>
              <a:rPr lang="en-US" sz="2000" b="0">
                <a:solidFill>
                  <a:srgbClr val="000000"/>
                </a:solidFill>
              </a:rPr>
              <a:t>	PhanSo </a:t>
            </a:r>
            <a:r>
              <a:rPr lang="en-US" sz="2000" b="0">
                <a:solidFill>
                  <a:srgbClr val="0000FF"/>
                </a:solidFill>
              </a:rPr>
              <a:t>operator +</a:t>
            </a:r>
            <a:r>
              <a:rPr lang="en-US" sz="2000" b="0">
                <a:solidFill>
                  <a:srgbClr val="000000"/>
                </a:solidFill>
              </a:rPr>
              <a:t> (long b) </a:t>
            </a:r>
            <a:r>
              <a:rPr lang="en-US" sz="2000" b="0">
                <a:solidFill>
                  <a:srgbClr val="0000FF"/>
                </a:solidFill>
              </a:rPr>
              <a:t>const</a:t>
            </a:r>
            <a:r>
              <a:rPr lang="en-US" sz="2000" b="0">
                <a:solidFill>
                  <a:srgbClr val="000000"/>
                </a:solidFill>
              </a:rPr>
              <a:t>{</a:t>
            </a:r>
            <a:r>
              <a:rPr lang="en-US" sz="2000" b="0">
                <a:solidFill>
                  <a:srgbClr val="0000FF"/>
                </a:solidFill>
              </a:rPr>
              <a:t>return</a:t>
            </a:r>
            <a:r>
              <a:rPr lang="en-US" sz="2000" b="0">
                <a:solidFill>
                  <a:srgbClr val="000000"/>
                </a:solidFill>
              </a:rPr>
              <a:t> PhanSo(tu + b*mau, mau);}</a:t>
            </a:r>
          </a:p>
          <a:p>
            <a:pPr marL="342900" indent="-342900">
              <a:lnSpc>
                <a:spcPct val="105000"/>
              </a:lnSpc>
              <a:spcBef>
                <a:spcPct val="20000"/>
              </a:spcBef>
              <a:buFont typeface="Wingdings" pitchFamily="2" charset="2"/>
              <a:buNone/>
            </a:pPr>
            <a:r>
              <a:rPr lang="en-US" sz="2000" b="0">
                <a:solidFill>
                  <a:srgbClr val="000000"/>
                </a:solidFill>
              </a:rPr>
              <a:t>	</a:t>
            </a:r>
            <a:r>
              <a:rPr lang="en-US" sz="2000" b="0">
                <a:solidFill>
                  <a:srgbClr val="0000FF"/>
                </a:solidFill>
              </a:rPr>
              <a:t>void</a:t>
            </a:r>
            <a:r>
              <a:rPr lang="en-US" sz="2000" b="0">
                <a:solidFill>
                  <a:srgbClr val="000000"/>
                </a:solidFill>
              </a:rPr>
              <a:t> Xuat() </a:t>
            </a:r>
            <a:r>
              <a:rPr lang="en-US" sz="2000" b="0">
                <a:solidFill>
                  <a:srgbClr val="0000FF"/>
                </a:solidFill>
              </a:rPr>
              <a:t>const</a:t>
            </a:r>
            <a:r>
              <a:rPr lang="en-US" sz="2000" b="0">
                <a:solidFill>
                  <a:srgbClr val="000000"/>
                </a:solidFill>
              </a:rPr>
              <a:t>;</a:t>
            </a:r>
          </a:p>
          <a:p>
            <a:pPr marL="342900" indent="-342900">
              <a:lnSpc>
                <a:spcPct val="105000"/>
              </a:lnSpc>
              <a:spcBef>
                <a:spcPct val="20000"/>
              </a:spcBef>
              <a:buFont typeface="Wingdings" pitchFamily="2" charset="2"/>
              <a:buNone/>
            </a:pPr>
            <a:r>
              <a:rPr lang="en-US" sz="2000" b="0">
                <a:solidFill>
                  <a:srgbClr val="000000"/>
                </a:solidFill>
              </a:rPr>
              <a:t>};</a:t>
            </a:r>
          </a:p>
          <a:p>
            <a:pPr marL="342900" indent="-342900">
              <a:lnSpc>
                <a:spcPct val="105000"/>
              </a:lnSpc>
              <a:spcBef>
                <a:spcPct val="20000"/>
              </a:spcBef>
              <a:buFont typeface="Wingdings" pitchFamily="2" charset="2"/>
              <a:buNone/>
            </a:pPr>
            <a:r>
              <a:rPr lang="en-US" sz="2000" b="0">
                <a:solidFill>
                  <a:srgbClr val="000000"/>
                </a:solidFill>
              </a:rPr>
              <a:t>//…</a:t>
            </a:r>
          </a:p>
          <a:p>
            <a:pPr marL="342900" indent="-342900">
              <a:lnSpc>
                <a:spcPct val="105000"/>
              </a:lnSpc>
              <a:spcBef>
                <a:spcPct val="20000"/>
              </a:spcBef>
              <a:buFont typeface="Wingdings" pitchFamily="2" charset="2"/>
              <a:buNone/>
            </a:pPr>
            <a:r>
              <a:rPr lang="en-US" sz="2000" b="0">
                <a:solidFill>
                  <a:srgbClr val="000000"/>
                </a:solidFill>
              </a:rPr>
              <a:t>PhanSo a(2,3), b(4,1);</a:t>
            </a:r>
          </a:p>
          <a:p>
            <a:pPr marL="342900" indent="-342900">
              <a:lnSpc>
                <a:spcPct val="105000"/>
              </a:lnSpc>
              <a:spcBef>
                <a:spcPct val="20000"/>
              </a:spcBef>
              <a:buFont typeface="Wingdings" pitchFamily="2" charset="2"/>
              <a:buNone/>
            </a:pPr>
            <a:r>
              <a:rPr lang="en-US" sz="2000" b="0">
                <a:solidFill>
                  <a:srgbClr val="000000"/>
                </a:solidFill>
              </a:rPr>
              <a:t>a + b; // a.operator + (b)</a:t>
            </a:r>
          </a:p>
          <a:p>
            <a:pPr marL="342900" indent="-342900">
              <a:lnSpc>
                <a:spcPct val="105000"/>
              </a:lnSpc>
              <a:spcBef>
                <a:spcPct val="20000"/>
              </a:spcBef>
              <a:buFont typeface="Wingdings" pitchFamily="2" charset="2"/>
              <a:buNone/>
            </a:pPr>
            <a:r>
              <a:rPr lang="en-US" sz="2000" b="0">
                <a:solidFill>
                  <a:srgbClr val="000000"/>
                </a:solidFill>
              </a:rPr>
              <a:t>a + 5; // a.operator + (5)</a:t>
            </a:r>
          </a:p>
          <a:p>
            <a:pPr marL="342900" indent="-342900">
              <a:lnSpc>
                <a:spcPct val="105000"/>
              </a:lnSpc>
              <a:spcBef>
                <a:spcPct val="20000"/>
              </a:spcBef>
              <a:buFont typeface="Wingdings" pitchFamily="2" charset="2"/>
              <a:buNone/>
            </a:pPr>
            <a:r>
              <a:rPr lang="en-US" sz="2000" b="0">
                <a:solidFill>
                  <a:srgbClr val="FF0303"/>
                </a:solidFill>
              </a:rPr>
              <a:t>3 + a; </a:t>
            </a:r>
            <a:r>
              <a:rPr lang="en-US" sz="2000" b="0" smtClean="0">
                <a:solidFill>
                  <a:srgbClr val="FF0303"/>
                </a:solidFill>
              </a:rPr>
              <a:t>// 3.operator + (a): ???</a:t>
            </a:r>
            <a:endParaRPr lang="en-US" sz="2000" b="0">
              <a:solidFill>
                <a:srgbClr val="FF0303"/>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 minh họa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24</a:t>
            </a:fld>
            <a:endParaRPr lang="en-US"/>
          </a:p>
        </p:txBody>
      </p:sp>
      <p:sp>
        <p:nvSpPr>
          <p:cNvPr id="7" name="Rectangle 3"/>
          <p:cNvSpPr>
            <a:spLocks noChangeArrowheads="1"/>
          </p:cNvSpPr>
          <p:nvPr/>
        </p:nvSpPr>
        <p:spPr bwMode="auto">
          <a:xfrm>
            <a:off x="457200" y="1447800"/>
            <a:ext cx="83820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000" b="0">
                <a:solidFill>
                  <a:srgbClr val="0000FF"/>
                </a:solidFill>
              </a:rPr>
              <a:t>class</a:t>
            </a:r>
            <a:r>
              <a:rPr lang="en-US" sz="2000" b="0">
                <a:solidFill>
                  <a:srgbClr val="000000"/>
                </a:solidFill>
              </a:rPr>
              <a:t> </a:t>
            </a:r>
            <a:r>
              <a:rPr lang="en-US" sz="2000" b="0" smtClean="0">
                <a:solidFill>
                  <a:srgbClr val="000000"/>
                </a:solidFill>
              </a:rPr>
              <a:t>PhanSo{</a:t>
            </a:r>
            <a:endParaRPr lang="en-US" sz="2000" b="0">
              <a:solidFill>
                <a:srgbClr val="000000"/>
              </a:solidFill>
            </a:endParaRP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tu, mau;</a:t>
            </a:r>
          </a:p>
          <a:p>
            <a:pPr marL="342900" indent="-342900">
              <a:spcBef>
                <a:spcPct val="20000"/>
              </a:spcBef>
              <a:buFont typeface="Wingdings" pitchFamily="2" charset="2"/>
              <a:buNone/>
            </a:pPr>
            <a:r>
              <a:rPr lang="en-US" sz="2000" b="0">
                <a:solidFill>
                  <a:srgbClr val="0000FF"/>
                </a:solidFill>
              </a:rPr>
              <a:t>public</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PhanSo (</a:t>
            </a:r>
            <a:r>
              <a:rPr lang="en-US" sz="2000" b="0">
                <a:solidFill>
                  <a:srgbClr val="0000FF"/>
                </a:solidFill>
              </a:rPr>
              <a:t>long</a:t>
            </a:r>
            <a:r>
              <a:rPr lang="en-US" sz="2000" b="0">
                <a:solidFill>
                  <a:srgbClr val="000000"/>
                </a:solidFill>
              </a:rPr>
              <a:t> t, </a:t>
            </a:r>
            <a:r>
              <a:rPr lang="en-US" sz="2000" b="0">
                <a:solidFill>
                  <a:srgbClr val="0000FF"/>
                </a:solidFill>
              </a:rPr>
              <a:t>long</a:t>
            </a:r>
            <a:r>
              <a:rPr lang="en-US" sz="2000" b="0">
                <a:solidFill>
                  <a:srgbClr val="000000"/>
                </a:solidFill>
              </a:rPr>
              <a:t> m) { Set(t,m); }</a:t>
            </a:r>
          </a:p>
          <a:p>
            <a:pPr marL="342900" indent="-342900">
              <a:spcBef>
                <a:spcPct val="20000"/>
              </a:spcBef>
              <a:buFont typeface="Wingdings" pitchFamily="2" charset="2"/>
              <a:buNone/>
            </a:pPr>
            <a:r>
              <a:rPr lang="en-US" sz="2000" b="0">
                <a:solidFill>
                  <a:srgbClr val="000000"/>
                </a:solidFill>
              </a:rPr>
              <a:t>	PhanSo </a:t>
            </a:r>
            <a:r>
              <a:rPr lang="en-US" sz="2000" b="0">
                <a:solidFill>
                  <a:srgbClr val="0000FF"/>
                </a:solidFill>
              </a:rPr>
              <a:t>operator + </a:t>
            </a:r>
            <a:r>
              <a:rPr lang="en-US" sz="2000" b="0">
                <a:solidFill>
                  <a:srgbClr val="000000"/>
                </a:solidFill>
              </a:rPr>
              <a:t>(PhanSo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PhanSo </a:t>
            </a:r>
            <a:r>
              <a:rPr lang="en-US" sz="2000" b="0">
                <a:solidFill>
                  <a:srgbClr val="0000FF"/>
                </a:solidFill>
              </a:rPr>
              <a:t>operator +</a:t>
            </a:r>
            <a:r>
              <a:rPr lang="en-US" sz="2000" b="0">
                <a:solidFill>
                  <a:srgbClr val="000000"/>
                </a:solidFill>
              </a:rPr>
              <a:t> (</a:t>
            </a:r>
            <a:r>
              <a:rPr lang="en-US" sz="2000" b="0">
                <a:solidFill>
                  <a:srgbClr val="0000FF"/>
                </a:solidFill>
              </a:rPr>
              <a:t>long</a:t>
            </a:r>
            <a:r>
              <a:rPr lang="en-US" sz="2000" b="0">
                <a:solidFill>
                  <a:srgbClr val="000000"/>
                </a:solidFill>
              </a:rPr>
              <a:t> b) </a:t>
            </a:r>
            <a:r>
              <a:rPr lang="en-US" sz="2000" b="0">
                <a:solidFill>
                  <a:srgbClr val="0000FF"/>
                </a:solidFill>
              </a:rPr>
              <a:t>const</a:t>
            </a:r>
            <a:r>
              <a:rPr lang="en-US" sz="2000" b="0" smtClean="0">
                <a:solidFill>
                  <a:srgbClr val="000000"/>
                </a:solidFill>
              </a:rPr>
              <a:t>;{ </a:t>
            </a:r>
            <a:r>
              <a:rPr lang="en-US" sz="2000" b="0" smtClean="0">
                <a:solidFill>
                  <a:srgbClr val="0000FF"/>
                </a:solidFill>
              </a:rPr>
              <a:t>return</a:t>
            </a:r>
            <a:r>
              <a:rPr lang="en-US" sz="2000" b="0" smtClean="0">
                <a:solidFill>
                  <a:srgbClr val="000000"/>
                </a:solidFill>
              </a:rPr>
              <a:t> </a:t>
            </a:r>
            <a:r>
              <a:rPr lang="en-US" sz="2000" b="0">
                <a:solidFill>
                  <a:srgbClr val="000000"/>
                </a:solidFill>
              </a:rPr>
              <a:t>PhanSo(tu + b*mau, mau);}</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a:t>
            </a:r>
            <a:r>
              <a:rPr lang="en-US" sz="2000" b="0">
                <a:solidFill>
                  <a:srgbClr val="0000FF"/>
                </a:solidFill>
              </a:rPr>
              <a:t>operator +</a:t>
            </a:r>
            <a:r>
              <a:rPr lang="en-US" sz="2000" b="0">
                <a:solidFill>
                  <a:srgbClr val="000000"/>
                </a:solidFill>
              </a:rPr>
              <a:t> (</a:t>
            </a:r>
            <a:r>
              <a:rPr lang="en-US" sz="2000" b="0">
                <a:solidFill>
                  <a:srgbClr val="0000FF"/>
                </a:solidFill>
              </a:rPr>
              <a:t>int a</a:t>
            </a:r>
            <a:r>
              <a:rPr lang="en-US" sz="2000" b="0">
                <a:solidFill>
                  <a:srgbClr val="000000"/>
                </a:solidFill>
              </a:rPr>
              <a:t>, PhanSo b);</a:t>
            </a:r>
          </a:p>
          <a:p>
            <a:pPr marL="342900" indent="-342900">
              <a:spcBef>
                <a:spcPct val="20000"/>
              </a:spcBef>
              <a:buFont typeface="Wingdings" pitchFamily="2" charset="2"/>
              <a:buNone/>
            </a:pP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PhanSo </a:t>
            </a:r>
            <a:r>
              <a:rPr lang="en-US" sz="2000" b="0">
                <a:solidFill>
                  <a:srgbClr val="0000FF"/>
                </a:solidFill>
              </a:rPr>
              <a:t>operator +</a:t>
            </a:r>
            <a:r>
              <a:rPr lang="en-US" sz="2000" b="0">
                <a:solidFill>
                  <a:srgbClr val="000000"/>
                </a:solidFill>
              </a:rPr>
              <a:t> (</a:t>
            </a:r>
            <a:r>
              <a:rPr lang="en-US" sz="2000" b="0">
                <a:solidFill>
                  <a:srgbClr val="0000FF"/>
                </a:solidFill>
              </a:rPr>
              <a:t>int a</a:t>
            </a:r>
            <a:r>
              <a:rPr lang="en-US" sz="2000" b="0">
                <a:solidFill>
                  <a:srgbClr val="000000"/>
                </a:solidFill>
              </a:rPr>
              <a:t>, PhanSo b)</a:t>
            </a:r>
          </a:p>
          <a:p>
            <a:pPr marL="342900" indent="-342900">
              <a:spcBef>
                <a:spcPct val="20000"/>
              </a:spcBef>
              <a:buFont typeface="Wingdings" pitchFamily="2" charset="2"/>
              <a:buNone/>
            </a:pPr>
            <a:r>
              <a:rPr lang="en-US" sz="2000" b="0" smtClean="0">
                <a:solidFill>
                  <a:srgbClr val="000000"/>
                </a:solidFill>
              </a:rPr>
              <a:t>{ 	</a:t>
            </a:r>
            <a:r>
              <a:rPr lang="en-US" sz="2000" b="0" smtClean="0">
                <a:solidFill>
                  <a:srgbClr val="0000FF"/>
                </a:solidFill>
              </a:rPr>
              <a:t>return</a:t>
            </a:r>
            <a:r>
              <a:rPr lang="en-US" sz="2000" b="0" smtClean="0">
                <a:solidFill>
                  <a:srgbClr val="000000"/>
                </a:solidFill>
              </a:rPr>
              <a:t> </a:t>
            </a:r>
            <a:r>
              <a:rPr lang="en-US" sz="2000" b="0">
                <a:solidFill>
                  <a:srgbClr val="000000"/>
                </a:solidFill>
              </a:rPr>
              <a:t>PhanSo(a*b.mau+b.tu, b.mau); </a:t>
            </a:r>
            <a:r>
              <a:rPr lang="en-US" sz="2000" b="0" smtClean="0">
                <a:solidFill>
                  <a:srgbClr val="000000"/>
                </a:solidFill>
              </a:rPr>
              <a:t>}</a:t>
            </a:r>
            <a:endParaRPr lang="en-US" sz="2000" b="0">
              <a:solidFill>
                <a:srgbClr val="000000"/>
              </a:solidFill>
            </a:endParaRPr>
          </a:p>
          <a:p>
            <a:pPr marL="342900" indent="-342900">
              <a:spcBef>
                <a:spcPct val="20000"/>
              </a:spcBef>
              <a:buFont typeface="Wingdings" pitchFamily="2" charset="2"/>
              <a:buNone/>
            </a:pPr>
            <a:r>
              <a:rPr lang="en-US" sz="2000" b="0">
                <a:solidFill>
                  <a:srgbClr val="000000"/>
                </a:solidFill>
              </a:rPr>
              <a:t>PhanSo a(2,3), b(4,1), c(0,1);</a:t>
            </a:r>
          </a:p>
          <a:p>
            <a:pPr marL="342900" indent="-342900">
              <a:spcBef>
                <a:spcPct val="20000"/>
              </a:spcBef>
              <a:buFont typeface="Wingdings" pitchFamily="2" charset="2"/>
              <a:buNone/>
            </a:pPr>
            <a:r>
              <a:rPr lang="en-US" sz="2000" b="0">
                <a:solidFill>
                  <a:srgbClr val="000000"/>
                </a:solidFill>
              </a:rPr>
              <a:t>c = a + b; // a.operator + (b): Ok</a:t>
            </a:r>
          </a:p>
          <a:p>
            <a:pPr marL="342900" indent="-342900">
              <a:spcBef>
                <a:spcPct val="20000"/>
              </a:spcBef>
              <a:buFont typeface="Wingdings" pitchFamily="2" charset="2"/>
              <a:buNone/>
            </a:pPr>
            <a:r>
              <a:rPr lang="en-US" sz="2000" b="0">
                <a:solidFill>
                  <a:srgbClr val="000000"/>
                </a:solidFill>
              </a:rPr>
              <a:t>c = a + 5; // a.operator + (5): Ok</a:t>
            </a:r>
          </a:p>
          <a:p>
            <a:pPr marL="342900" indent="-342900">
              <a:spcBef>
                <a:spcPct val="20000"/>
              </a:spcBef>
              <a:buFont typeface="Wingdings" pitchFamily="2" charset="2"/>
              <a:buNone/>
            </a:pPr>
            <a:r>
              <a:rPr lang="en-US" sz="2000" b="0">
                <a:solidFill>
                  <a:srgbClr val="FF0303"/>
                </a:solidFill>
              </a:rPr>
              <a:t>c = 3 + a; // operator + (3,a): Ok</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Chuyển kiểu (type conversions)</a:t>
            </a:r>
          </a:p>
        </p:txBody>
      </p:sp>
      <p:sp>
        <p:nvSpPr>
          <p:cNvPr id="3" name="Content Placeholder 2"/>
          <p:cNvSpPr>
            <a:spLocks noGrp="1"/>
          </p:cNvSpPr>
          <p:nvPr>
            <p:ph idx="1"/>
          </p:nvPr>
        </p:nvSpPr>
        <p:spPr>
          <a:xfrm>
            <a:off x="457200" y="1447800"/>
            <a:ext cx="8382000" cy="4925144"/>
          </a:xfrm>
        </p:spPr>
        <p:txBody>
          <a:bodyPr>
            <a:normAutofit fontScale="85000" lnSpcReduction="10000"/>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Về mặt khái niệm, ta có thể thực hiện </a:t>
            </a:r>
            <a:r>
              <a:rPr lang="vi-VN" sz="2800" smtClean="0">
                <a:solidFill>
                  <a:srgbClr val="FF3300"/>
                </a:solidFill>
                <a:latin typeface="Arial" pitchFamily="34" charset="0"/>
                <a:cs typeface="Arial" pitchFamily="34" charset="0"/>
              </a:rPr>
              <a:t>trộn lẫn </a:t>
            </a:r>
            <a:r>
              <a:rPr lang="vi-VN" sz="2800" smtClean="0">
                <a:solidFill>
                  <a:schemeClr val="tx1">
                    <a:lumMod val="95000"/>
                    <a:lumOff val="5000"/>
                  </a:schemeClr>
                </a:solidFill>
                <a:latin typeface="Arial" pitchFamily="34" charset="0"/>
                <a:cs typeface="Arial" pitchFamily="34" charset="0"/>
              </a:rPr>
              <a:t>phân số và số nguyên trong các phép toán số học và quan hệ.</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Chẳng hạn có thể cộng </a:t>
            </a:r>
            <a:r>
              <a:rPr lang="vi-VN" sz="2800" smtClean="0">
                <a:solidFill>
                  <a:srgbClr val="FF3300"/>
                </a:solidFill>
                <a:latin typeface="Arial" pitchFamily="34" charset="0"/>
                <a:cs typeface="Arial" pitchFamily="34" charset="0"/>
              </a:rPr>
              <a:t>phân số và phân số, phân số và số nguyên, số nguyên và phân số</a:t>
            </a:r>
            <a:r>
              <a:rPr lang="vi-VN" sz="2800" smtClean="0">
                <a:solidFill>
                  <a:schemeClr val="tx1">
                    <a:lumMod val="95000"/>
                    <a:lumOff val="5000"/>
                  </a:schemeClr>
                </a:solidFill>
                <a:latin typeface="Arial" pitchFamily="34" charset="0"/>
                <a:cs typeface="Arial" pitchFamily="34" charset="0"/>
              </a:rPr>
              <a:t>. Điều đó cũng đúng cho các phép toán khác như trừ, nhân, chia, so sánh. Nghĩa là ta có nhu cầu định nghĩa phép toán +,-,*,/,&lt;,&gt;,==,!=,&lt;=,&gt;= cho phân số và số nguyên.</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Sử dụng cách định nghĩa các hàm như trên cho phép toán + và làm tương tự cho các phép toán còn lại ta có thể thao tác trên phân số và số nguyên.</a:t>
            </a:r>
            <a:endParaRPr lang="en-US" sz="2400"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Chuyển kiểu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26</a:t>
            </a:fld>
            <a:endParaRPr lang="en-US"/>
          </a:p>
        </p:txBody>
      </p:sp>
      <p:sp>
        <p:nvSpPr>
          <p:cNvPr id="8" name="Rectangle 3"/>
          <p:cNvSpPr>
            <a:spLocks noChangeArrowheads="1"/>
          </p:cNvSpPr>
          <p:nvPr/>
        </p:nvSpPr>
        <p:spPr bwMode="auto">
          <a:xfrm>
            <a:off x="457200" y="1447800"/>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000" b="0">
                <a:solidFill>
                  <a:srgbClr val="0000FF"/>
                </a:solidFill>
              </a:rPr>
              <a:t>class</a:t>
            </a:r>
            <a:r>
              <a:rPr lang="en-US" sz="2000" b="0">
                <a:solidFill>
                  <a:srgbClr val="000000"/>
                </a:solidFill>
              </a:rPr>
              <a:t> PhanSo{</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tu, mau;</a:t>
            </a:r>
          </a:p>
          <a:p>
            <a:pPr marL="342900" indent="-342900">
              <a:spcBef>
                <a:spcPct val="20000"/>
              </a:spcBef>
              <a:buFont typeface="Wingdings" pitchFamily="2" charset="2"/>
              <a:buNone/>
            </a:pPr>
            <a:r>
              <a:rPr lang="en-US" sz="2000" b="0">
                <a:solidFill>
                  <a:srgbClr val="0000FF"/>
                </a:solidFill>
              </a:rPr>
              <a:t>public</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PhanSo </a:t>
            </a:r>
            <a:r>
              <a:rPr lang="en-US" sz="2000" b="0" smtClean="0">
                <a:solidFill>
                  <a:srgbClr val="000000"/>
                </a:solidFill>
              </a:rPr>
              <a:t>(</a:t>
            </a:r>
            <a:r>
              <a:rPr lang="en-US" sz="2000" b="0" smtClean="0">
                <a:solidFill>
                  <a:srgbClr val="0000FF"/>
                </a:solidFill>
              </a:rPr>
              <a:t>long</a:t>
            </a:r>
            <a:r>
              <a:rPr lang="en-US" sz="2000" b="0" smtClean="0">
                <a:solidFill>
                  <a:srgbClr val="000000"/>
                </a:solidFill>
              </a:rPr>
              <a:t> </a:t>
            </a:r>
            <a:r>
              <a:rPr lang="en-US" sz="2000" b="0">
                <a:solidFill>
                  <a:srgbClr val="000000"/>
                </a:solidFill>
              </a:rPr>
              <a:t>t, </a:t>
            </a:r>
            <a:r>
              <a:rPr lang="en-US" sz="2000" b="0">
                <a:solidFill>
                  <a:srgbClr val="0000FF"/>
                </a:solidFill>
              </a:rPr>
              <a:t>long</a:t>
            </a:r>
            <a:r>
              <a:rPr lang="en-US" sz="2000" b="0">
                <a:solidFill>
                  <a:srgbClr val="000000"/>
                </a:solidFill>
              </a:rPr>
              <a:t> m) {Set(t,m);}</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void</a:t>
            </a:r>
            <a:r>
              <a:rPr lang="en-US" sz="2000" b="0">
                <a:solidFill>
                  <a:srgbClr val="000000"/>
                </a:solidFill>
              </a:rPr>
              <a:t> Set </a:t>
            </a:r>
            <a:r>
              <a:rPr lang="en-US" sz="2000" b="0" smtClean="0">
                <a:solidFill>
                  <a:srgbClr val="000000"/>
                </a:solidFill>
              </a:rPr>
              <a:t>(</a:t>
            </a:r>
            <a:r>
              <a:rPr lang="en-US" sz="2000" b="0" smtClean="0">
                <a:solidFill>
                  <a:srgbClr val="0000FF"/>
                </a:solidFill>
              </a:rPr>
              <a:t>long</a:t>
            </a:r>
            <a:r>
              <a:rPr lang="en-US" sz="2000" b="0" smtClean="0">
                <a:solidFill>
                  <a:srgbClr val="000000"/>
                </a:solidFill>
              </a:rPr>
              <a:t> </a:t>
            </a:r>
            <a:r>
              <a:rPr lang="en-US" sz="2000" b="0">
                <a:solidFill>
                  <a:srgbClr val="000000"/>
                </a:solidFill>
              </a:rPr>
              <a:t>t, </a:t>
            </a:r>
            <a:r>
              <a:rPr lang="en-US" sz="2000" b="0">
                <a:solidFill>
                  <a:srgbClr val="0000FF"/>
                </a:solidFill>
              </a:rPr>
              <a:t>long</a:t>
            </a:r>
            <a:r>
              <a:rPr lang="en-US" sz="2000" b="0">
                <a:solidFill>
                  <a:srgbClr val="000000"/>
                </a:solidFill>
              </a:rPr>
              <a:t> m);</a:t>
            </a:r>
          </a:p>
          <a:p>
            <a:pPr marL="342900" indent="-342900">
              <a:spcBef>
                <a:spcPct val="20000"/>
              </a:spcBef>
              <a:buFont typeface="Wingdings" pitchFamily="2" charset="2"/>
              <a:buNone/>
            </a:pPr>
            <a:r>
              <a:rPr lang="en-US" sz="2000" b="0">
                <a:solidFill>
                  <a:srgbClr val="000000"/>
                </a:solidFill>
              </a:rPr>
              <a:t>	PhanSo operator + (PhanSo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PhanSo operator + </a:t>
            </a:r>
            <a:r>
              <a:rPr lang="en-US" sz="2000" b="0" smtClean="0">
                <a:solidFill>
                  <a:srgbClr val="000000"/>
                </a:solidFill>
              </a:rPr>
              <a:t>(</a:t>
            </a:r>
            <a:r>
              <a:rPr lang="en-US" sz="2000" b="0" smtClean="0">
                <a:solidFill>
                  <a:srgbClr val="0000FF"/>
                </a:solidFill>
              </a:rPr>
              <a:t>long</a:t>
            </a:r>
            <a:r>
              <a:rPr lang="en-US" sz="2000" b="0" smtClean="0">
                <a:solidFill>
                  <a:srgbClr val="000000"/>
                </a:solidFill>
              </a:rPr>
              <a:t> </a:t>
            </a:r>
            <a:r>
              <a:rPr lang="en-US" sz="2000" b="0">
                <a:solidFill>
                  <a:srgbClr val="000000"/>
                </a:solidFill>
              </a:rPr>
              <a:t>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a:t>
            </a:r>
            <a:r>
              <a:rPr lang="en-US" sz="2000" b="0" smtClean="0">
                <a:solidFill>
                  <a:srgbClr val="000000"/>
                </a:solidFill>
              </a:rPr>
              <a:t>(</a:t>
            </a:r>
            <a:r>
              <a:rPr lang="en-US" sz="2000" b="0" smtClean="0">
                <a:solidFill>
                  <a:srgbClr val="0000FF"/>
                </a:solidFill>
              </a:rPr>
              <a:t>int</a:t>
            </a:r>
            <a:r>
              <a:rPr lang="en-US" sz="2000" b="0" smtClean="0">
                <a:solidFill>
                  <a:srgbClr val="000000"/>
                </a:solidFill>
              </a:rPr>
              <a:t> </a:t>
            </a:r>
            <a:r>
              <a:rPr lang="en-US" sz="2000" b="0">
                <a:solidFill>
                  <a:srgbClr val="000000"/>
                </a:solidFill>
              </a:rPr>
              <a:t>a, PhanSo b);</a:t>
            </a:r>
          </a:p>
          <a:p>
            <a:pPr marL="342900" indent="-342900">
              <a:spcBef>
                <a:spcPct val="20000"/>
              </a:spcBef>
              <a:buFont typeface="Wingdings" pitchFamily="2" charset="2"/>
              <a:buNone/>
            </a:pPr>
            <a:r>
              <a:rPr lang="en-US" sz="2000" b="0">
                <a:solidFill>
                  <a:srgbClr val="000000"/>
                </a:solidFill>
              </a:rPr>
              <a:t>	PhanSo operator - (PhanSo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PhanSo operator - </a:t>
            </a:r>
            <a:r>
              <a:rPr lang="en-US" sz="2000" b="0" smtClean="0">
                <a:solidFill>
                  <a:srgbClr val="000000"/>
                </a:solidFill>
              </a:rPr>
              <a:t>(</a:t>
            </a:r>
            <a:r>
              <a:rPr lang="en-US" sz="2000" b="0" smtClean="0">
                <a:solidFill>
                  <a:srgbClr val="0000FF"/>
                </a:solidFill>
              </a:rPr>
              <a:t>long</a:t>
            </a:r>
            <a:r>
              <a:rPr lang="en-US" sz="2000" b="0" smtClean="0">
                <a:solidFill>
                  <a:srgbClr val="000000"/>
                </a:solidFill>
              </a:rPr>
              <a:t> </a:t>
            </a:r>
            <a:r>
              <a:rPr lang="en-US" sz="2000" b="0">
                <a:solidFill>
                  <a:srgbClr val="000000"/>
                </a:solidFill>
              </a:rPr>
              <a:t>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a:t>
            </a:r>
            <a:r>
              <a:rPr lang="en-US" sz="2000" b="0" smtClean="0">
                <a:solidFill>
                  <a:srgbClr val="000000"/>
                </a:solidFill>
              </a:rPr>
              <a:t>(</a:t>
            </a:r>
            <a:r>
              <a:rPr lang="en-US" sz="2000" b="0" smtClean="0">
                <a:solidFill>
                  <a:srgbClr val="0000FF"/>
                </a:solidFill>
              </a:rPr>
              <a:t>int</a:t>
            </a:r>
            <a:r>
              <a:rPr lang="en-US" sz="2000" b="0" smtClean="0">
                <a:solidFill>
                  <a:srgbClr val="000000"/>
                </a:solidFill>
              </a:rPr>
              <a:t> </a:t>
            </a:r>
            <a:r>
              <a:rPr lang="en-US" sz="2000" b="0">
                <a:solidFill>
                  <a:srgbClr val="000000"/>
                </a:solidFill>
              </a:rPr>
              <a:t>a, PhanSo b);</a:t>
            </a:r>
          </a:p>
          <a:p>
            <a:pPr marL="342900" indent="-342900">
              <a:spcBef>
                <a:spcPct val="20000"/>
              </a:spcBef>
              <a:buFont typeface="Wingdings" pitchFamily="2" charset="2"/>
              <a:buNone/>
            </a:pPr>
            <a:r>
              <a:rPr lang="en-US" sz="2000" b="0">
                <a:solidFill>
                  <a:srgbClr val="000000"/>
                </a:solidFill>
              </a:rPr>
              <a:t>	PhanSo operator * (PhanSo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PhanSo operator * (</a:t>
            </a:r>
            <a:r>
              <a:rPr lang="en-US" sz="2000" b="0">
                <a:solidFill>
                  <a:srgbClr val="0000FF"/>
                </a:solidFill>
              </a:rPr>
              <a:t>long</a:t>
            </a:r>
            <a:r>
              <a:rPr lang="en-US" sz="2000" b="0">
                <a:solidFill>
                  <a:srgbClr val="000000"/>
                </a:solidFill>
              </a:rPr>
              <a:t>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a:t>
            </a:r>
            <a:r>
              <a:rPr lang="en-US" sz="2000" b="0" smtClean="0">
                <a:solidFill>
                  <a:srgbClr val="000000"/>
                </a:solidFill>
              </a:rPr>
              <a:t>(</a:t>
            </a:r>
            <a:r>
              <a:rPr lang="en-US" sz="2000" b="0" smtClean="0">
                <a:solidFill>
                  <a:srgbClr val="0000FF"/>
                </a:solidFill>
              </a:rPr>
              <a:t>int</a:t>
            </a:r>
            <a:r>
              <a:rPr lang="en-US" sz="2000" b="0" smtClean="0">
                <a:solidFill>
                  <a:srgbClr val="000000"/>
                </a:solidFill>
              </a:rPr>
              <a:t> </a:t>
            </a:r>
            <a:r>
              <a:rPr lang="en-US" sz="2000" b="0">
                <a:solidFill>
                  <a:srgbClr val="000000"/>
                </a:solidFill>
              </a:rPr>
              <a:t>a, PhanSo b);</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Chuyển kiểu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27</a:t>
            </a:fld>
            <a:endParaRPr lang="en-US"/>
          </a:p>
        </p:txBody>
      </p:sp>
      <p:sp>
        <p:nvSpPr>
          <p:cNvPr id="8" name="Rectangle 3"/>
          <p:cNvSpPr>
            <a:spLocks noChangeArrowheads="1"/>
          </p:cNvSpPr>
          <p:nvPr/>
        </p:nvSpPr>
        <p:spPr bwMode="auto">
          <a:xfrm>
            <a:off x="457200" y="1447800"/>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000" b="0">
                <a:solidFill>
                  <a:srgbClr val="000000"/>
                </a:solidFill>
              </a:rPr>
              <a:t>	PhanSo operator / (PhanSo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PhanSo operator / (</a:t>
            </a:r>
            <a:r>
              <a:rPr lang="en-US" sz="2000" b="0">
                <a:solidFill>
                  <a:srgbClr val="0000FF"/>
                </a:solidFill>
              </a:rPr>
              <a:t>long</a:t>
            </a:r>
            <a:r>
              <a:rPr lang="en-US" sz="2000" b="0">
                <a:solidFill>
                  <a:srgbClr val="000000"/>
                </a:solidFill>
              </a:rPr>
              <a:t>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a:t>
            </a:r>
            <a:r>
              <a:rPr lang="en-US" sz="2000" b="0" smtClean="0">
                <a:solidFill>
                  <a:srgbClr val="000000"/>
                </a:solidFill>
              </a:rPr>
              <a:t>(</a:t>
            </a:r>
            <a:r>
              <a:rPr lang="en-US" sz="2000" b="0" smtClean="0">
                <a:solidFill>
                  <a:srgbClr val="0000FF"/>
                </a:solidFill>
              </a:rPr>
              <a:t>int</a:t>
            </a:r>
            <a:r>
              <a:rPr lang="en-US" sz="2000" b="0" smtClean="0">
                <a:solidFill>
                  <a:srgbClr val="000000"/>
                </a:solidFill>
              </a:rPr>
              <a:t> </a:t>
            </a:r>
            <a:r>
              <a:rPr lang="en-US" sz="2000" b="0">
                <a:solidFill>
                  <a:srgbClr val="000000"/>
                </a:solidFill>
              </a:rPr>
              <a:t>a, PhanSo b);</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bool</a:t>
            </a:r>
            <a:r>
              <a:rPr lang="en-US" sz="2000" b="0">
                <a:solidFill>
                  <a:srgbClr val="000000"/>
                </a:solidFill>
              </a:rPr>
              <a:t> operator == (PhanSo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bool</a:t>
            </a:r>
            <a:r>
              <a:rPr lang="en-US" sz="2000" b="0">
                <a:solidFill>
                  <a:srgbClr val="000000"/>
                </a:solidFill>
              </a:rPr>
              <a:t> operator == </a:t>
            </a:r>
            <a:r>
              <a:rPr lang="en-US" sz="2000" b="0" smtClean="0">
                <a:solidFill>
                  <a:srgbClr val="000000"/>
                </a:solidFill>
              </a:rPr>
              <a:t>(</a:t>
            </a:r>
            <a:r>
              <a:rPr lang="en-US" sz="2000" b="0" smtClean="0">
                <a:solidFill>
                  <a:srgbClr val="0000FF"/>
                </a:solidFill>
              </a:rPr>
              <a:t>long</a:t>
            </a:r>
            <a:r>
              <a:rPr lang="en-US" sz="2000" b="0" smtClean="0">
                <a:solidFill>
                  <a:srgbClr val="000000"/>
                </a:solidFill>
              </a:rPr>
              <a:t> </a:t>
            </a:r>
            <a:r>
              <a:rPr lang="en-US" sz="2000" b="0">
                <a:solidFill>
                  <a:srgbClr val="000000"/>
                </a:solidFill>
              </a:rPr>
              <a:t>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 bool</a:t>
            </a:r>
            <a:r>
              <a:rPr lang="en-US" sz="2000" b="0">
                <a:solidFill>
                  <a:srgbClr val="000000"/>
                </a:solidFill>
              </a:rPr>
              <a:t> operator == </a:t>
            </a:r>
            <a:r>
              <a:rPr lang="en-US" sz="2000" b="0" smtClean="0">
                <a:solidFill>
                  <a:srgbClr val="000000"/>
                </a:solidFill>
              </a:rPr>
              <a:t>(</a:t>
            </a:r>
            <a:r>
              <a:rPr lang="en-US" sz="2000" b="0" smtClean="0">
                <a:solidFill>
                  <a:srgbClr val="0000FF"/>
                </a:solidFill>
              </a:rPr>
              <a:t>long</a:t>
            </a:r>
            <a:r>
              <a:rPr lang="en-US" sz="2000" b="0" smtClean="0">
                <a:solidFill>
                  <a:srgbClr val="000000"/>
                </a:solidFill>
              </a:rPr>
              <a:t> </a:t>
            </a:r>
            <a:r>
              <a:rPr lang="en-US" sz="2000" b="0">
                <a:solidFill>
                  <a:srgbClr val="000000"/>
                </a:solidFill>
              </a:rPr>
              <a:t>a, PhanSo b);</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bool</a:t>
            </a:r>
            <a:r>
              <a:rPr lang="en-US" sz="2000" b="0">
                <a:solidFill>
                  <a:srgbClr val="000000"/>
                </a:solidFill>
              </a:rPr>
              <a:t> operator != (PhanSo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bool</a:t>
            </a:r>
            <a:r>
              <a:rPr lang="en-US" sz="2000" b="0">
                <a:solidFill>
                  <a:srgbClr val="000000"/>
                </a:solidFill>
              </a:rPr>
              <a:t> operator != (</a:t>
            </a:r>
            <a:r>
              <a:rPr lang="en-US" sz="2000" b="0">
                <a:solidFill>
                  <a:srgbClr val="0000FF"/>
                </a:solidFill>
              </a:rPr>
              <a:t>long</a:t>
            </a:r>
            <a:r>
              <a:rPr lang="en-US" sz="2000" b="0">
                <a:solidFill>
                  <a:srgbClr val="000000"/>
                </a:solidFill>
              </a:rPr>
              <a:t>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 bool</a:t>
            </a:r>
            <a:r>
              <a:rPr lang="en-US" sz="2000" b="0">
                <a:solidFill>
                  <a:srgbClr val="000000"/>
                </a:solidFill>
              </a:rPr>
              <a:t> operator != </a:t>
            </a:r>
            <a:r>
              <a:rPr lang="en-US" sz="2000" b="0" smtClean="0">
                <a:solidFill>
                  <a:srgbClr val="000000"/>
                </a:solidFill>
              </a:rPr>
              <a:t>(</a:t>
            </a:r>
            <a:r>
              <a:rPr lang="en-US" sz="2000" b="0" smtClean="0">
                <a:solidFill>
                  <a:srgbClr val="0000FF"/>
                </a:solidFill>
              </a:rPr>
              <a:t>int</a:t>
            </a:r>
            <a:r>
              <a:rPr lang="en-US" sz="2000" b="0" smtClean="0">
                <a:solidFill>
                  <a:srgbClr val="000000"/>
                </a:solidFill>
              </a:rPr>
              <a:t> </a:t>
            </a:r>
            <a:r>
              <a:rPr lang="en-US" sz="2000" b="0">
                <a:solidFill>
                  <a:srgbClr val="000000"/>
                </a:solidFill>
              </a:rPr>
              <a:t>a, PhanSo b);</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bool</a:t>
            </a:r>
            <a:r>
              <a:rPr lang="en-US" sz="2000" b="0">
                <a:solidFill>
                  <a:srgbClr val="000000"/>
                </a:solidFill>
              </a:rPr>
              <a:t> operator &lt; (PhanSo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bool</a:t>
            </a:r>
            <a:r>
              <a:rPr lang="en-US" sz="2000" b="0">
                <a:solidFill>
                  <a:srgbClr val="000000"/>
                </a:solidFill>
              </a:rPr>
              <a:t> operator &lt; </a:t>
            </a:r>
            <a:r>
              <a:rPr lang="en-US" sz="2000" b="0" smtClean="0">
                <a:solidFill>
                  <a:srgbClr val="000000"/>
                </a:solidFill>
              </a:rPr>
              <a:t>(</a:t>
            </a:r>
            <a:r>
              <a:rPr lang="en-US" sz="2000" b="0" smtClean="0">
                <a:solidFill>
                  <a:srgbClr val="0000FF"/>
                </a:solidFill>
              </a:rPr>
              <a:t>long</a:t>
            </a:r>
            <a:r>
              <a:rPr lang="en-US" sz="2000" b="0" smtClean="0">
                <a:solidFill>
                  <a:srgbClr val="000000"/>
                </a:solidFill>
              </a:rPr>
              <a:t> </a:t>
            </a:r>
            <a:r>
              <a:rPr lang="en-US" sz="2000" b="0">
                <a:solidFill>
                  <a:srgbClr val="000000"/>
                </a:solidFill>
              </a:rPr>
              <a:t>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 bool</a:t>
            </a:r>
            <a:r>
              <a:rPr lang="en-US" sz="2000" b="0">
                <a:solidFill>
                  <a:srgbClr val="000000"/>
                </a:solidFill>
              </a:rPr>
              <a:t> operator &lt; </a:t>
            </a:r>
            <a:r>
              <a:rPr lang="en-US" sz="2000" b="0" smtClean="0">
                <a:solidFill>
                  <a:srgbClr val="000000"/>
                </a:solidFill>
              </a:rPr>
              <a:t>(</a:t>
            </a:r>
            <a:r>
              <a:rPr lang="en-US" sz="2000" b="0" smtClean="0">
                <a:solidFill>
                  <a:srgbClr val="0000FF"/>
                </a:solidFill>
              </a:rPr>
              <a:t>int</a:t>
            </a:r>
            <a:r>
              <a:rPr lang="en-US" sz="2000" b="0" smtClean="0">
                <a:solidFill>
                  <a:srgbClr val="000000"/>
                </a:solidFill>
              </a:rPr>
              <a:t> </a:t>
            </a:r>
            <a:r>
              <a:rPr lang="en-US" sz="2000" b="0">
                <a:solidFill>
                  <a:srgbClr val="000000"/>
                </a:solidFill>
              </a:rPr>
              <a:t>a, PhanSo b);</a:t>
            </a:r>
          </a:p>
          <a:p>
            <a:pPr marL="342900" indent="-342900">
              <a:spcBef>
                <a:spcPct val="20000"/>
              </a:spcBef>
              <a:buFont typeface="Wingdings" pitchFamily="2" charset="2"/>
              <a:buNone/>
            </a:pPr>
            <a:r>
              <a:rPr lang="en-US" sz="2000" b="0">
                <a:solidFill>
                  <a:srgbClr val="000000"/>
                </a:solidFill>
              </a:rPr>
              <a:t>	//Tương tự cho các phép toán còn lại</a:t>
            </a:r>
          </a:p>
          <a:p>
            <a:pPr marL="342900" indent="-342900">
              <a:spcBef>
                <a:spcPct val="20000"/>
              </a:spcBef>
              <a:buFont typeface="Wingdings" pitchFamily="2" charset="2"/>
              <a:buNone/>
            </a:pPr>
            <a:r>
              <a:rPr lang="en-US" sz="20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Chuyển kiểu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lnSpcReduction="10000"/>
          </a:bodyPr>
          <a:lstStyle/>
          <a:p>
            <a:pPr algn="just">
              <a:lnSpc>
                <a:spcPct val="14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Với các khai báo như trên, ta có thể sử dụng </a:t>
            </a:r>
            <a:r>
              <a:rPr lang="vi-VN" sz="2800" smtClean="0">
                <a:solidFill>
                  <a:srgbClr val="FF3300"/>
                </a:solidFill>
                <a:latin typeface="Arial" pitchFamily="34" charset="0"/>
                <a:cs typeface="Arial" pitchFamily="34" charset="0"/>
              </a:rPr>
              <a:t>phân số và số nguyên lẫn lộn </a:t>
            </a:r>
            <a:r>
              <a:rPr lang="vi-VN" sz="2800" smtClean="0">
                <a:solidFill>
                  <a:schemeClr val="tx1">
                    <a:lumMod val="95000"/>
                    <a:lumOff val="5000"/>
                  </a:schemeClr>
                </a:solidFill>
                <a:latin typeface="Arial" pitchFamily="34" charset="0"/>
                <a:cs typeface="Arial" pitchFamily="34" charset="0"/>
              </a:rPr>
              <a:t>trong một biểu thức</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Ví dụ:</a:t>
            </a:r>
          </a:p>
          <a:p>
            <a:pPr lvl="1" algn="just">
              <a:lnSpc>
                <a:spcPct val="130000"/>
              </a:lnSpc>
              <a:spcBef>
                <a:spcPts val="300"/>
              </a:spcBef>
              <a:spcAft>
                <a:spcPts val="300"/>
              </a:spcAft>
              <a:buNone/>
            </a:pPr>
            <a:r>
              <a:rPr lang="vi-VN" sz="2400" smtClean="0">
                <a:solidFill>
                  <a:srgbClr val="0000FF"/>
                </a:solidFill>
                <a:latin typeface="Arial" pitchFamily="34" charset="0"/>
                <a:cs typeface="Arial" pitchFamily="34" charset="0"/>
              </a:rPr>
              <a:t>void</a:t>
            </a:r>
            <a:r>
              <a:rPr lang="vi-VN" sz="2400" smtClean="0">
                <a:latin typeface="Arial" pitchFamily="34" charset="0"/>
                <a:cs typeface="Arial" pitchFamily="34" charset="0"/>
              </a:rPr>
              <a:t> main() {</a:t>
            </a:r>
          </a:p>
          <a:p>
            <a:pPr lvl="1" algn="just">
              <a:lnSpc>
                <a:spcPct val="130000"/>
              </a:lnSpc>
              <a:spcBef>
                <a:spcPts val="300"/>
              </a:spcBef>
              <a:spcAft>
                <a:spcPts val="300"/>
              </a:spcAft>
              <a:buNone/>
            </a:pPr>
            <a:r>
              <a:rPr lang="vi-VN" sz="2400" smtClean="0">
                <a:latin typeface="Arial" pitchFamily="34" charset="0"/>
                <a:cs typeface="Arial" pitchFamily="34" charset="0"/>
              </a:rPr>
              <a:t>		PhanSo </a:t>
            </a:r>
            <a:r>
              <a:rPr lang="en-US" sz="2400" smtClean="0">
                <a:latin typeface="Arial" pitchFamily="34" charset="0"/>
                <a:cs typeface="Arial" pitchFamily="34" charset="0"/>
              </a:rPr>
              <a:t> </a:t>
            </a:r>
            <a:r>
              <a:rPr lang="vi-VN" sz="2400" smtClean="0">
                <a:latin typeface="Arial" pitchFamily="34" charset="0"/>
                <a:cs typeface="Arial" pitchFamily="34" charset="0"/>
              </a:rPr>
              <a:t>a(2,3), b(1,4), c(3,1), d(2,5);</a:t>
            </a:r>
          </a:p>
          <a:p>
            <a:pPr lvl="1" algn="just">
              <a:lnSpc>
                <a:spcPct val="130000"/>
              </a:lnSpc>
              <a:spcBef>
                <a:spcPts val="300"/>
              </a:spcBef>
              <a:spcAft>
                <a:spcPts val="300"/>
              </a:spcAft>
              <a:buNone/>
            </a:pPr>
            <a:r>
              <a:rPr lang="vi-VN" sz="2400" smtClean="0">
                <a:latin typeface="Arial" pitchFamily="34" charset="0"/>
                <a:cs typeface="Arial" pitchFamily="34" charset="0"/>
              </a:rPr>
              <a:t>		a = b * -c;</a:t>
            </a:r>
          </a:p>
          <a:p>
            <a:pPr lvl="1" algn="just">
              <a:lnSpc>
                <a:spcPct val="130000"/>
              </a:lnSpc>
              <a:spcBef>
                <a:spcPts val="300"/>
              </a:spcBef>
              <a:spcAft>
                <a:spcPts val="300"/>
              </a:spcAft>
              <a:buNone/>
            </a:pPr>
            <a:r>
              <a:rPr lang="vi-VN" sz="2400" smtClean="0">
                <a:latin typeface="Arial" pitchFamily="34" charset="0"/>
                <a:cs typeface="Arial" pitchFamily="34" charset="0"/>
              </a:rPr>
              <a:t>		c = (b+2) * 2/a;</a:t>
            </a:r>
          </a:p>
          <a:p>
            <a:pPr lvl="1" algn="just">
              <a:lnSpc>
                <a:spcPct val="130000"/>
              </a:lnSpc>
              <a:spcBef>
                <a:spcPts val="300"/>
              </a:spcBef>
              <a:spcAft>
                <a:spcPts val="300"/>
              </a:spcAft>
              <a:buNone/>
            </a:pPr>
            <a:r>
              <a:rPr lang="vi-VN" sz="2400" smtClean="0">
                <a:latin typeface="Arial" pitchFamily="34" charset="0"/>
                <a:cs typeface="Arial" pitchFamily="34" charset="0"/>
              </a:rPr>
              <a:t>		d = a/3 + (b*c-2)/5;</a:t>
            </a:r>
          </a:p>
          <a:p>
            <a:pPr lvl="1" algn="just">
              <a:lnSpc>
                <a:spcPct val="130000"/>
              </a:lnSpc>
              <a:spcBef>
                <a:spcPts val="300"/>
              </a:spcBef>
              <a:spcAft>
                <a:spcPts val="300"/>
              </a:spcAft>
              <a:buNone/>
            </a:pPr>
            <a:r>
              <a:rPr lang="vi-VN" sz="2400" smtClean="0">
                <a:latin typeface="Arial" pitchFamily="34" charset="0"/>
                <a:cs typeface="Arial" pitchFamily="34" charset="0"/>
              </a:rPr>
              <a:t>	}</a:t>
            </a:r>
            <a:endParaRPr lang="en-US" sz="2400"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Chuyển kiểu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Tuy nhiên, </a:t>
            </a:r>
            <a:r>
              <a:rPr lang="en-US" sz="2800" smtClean="0">
                <a:solidFill>
                  <a:schemeClr val="tx1">
                    <a:lumMod val="95000"/>
                    <a:lumOff val="5000"/>
                  </a:schemeClr>
                </a:solidFill>
                <a:latin typeface="Arial" pitchFamily="34" charset="0"/>
                <a:cs typeface="Arial" pitchFamily="34" charset="0"/>
              </a:rPr>
              <a:t>cách </a:t>
            </a:r>
            <a:r>
              <a:rPr lang="vi-VN" sz="2800" smtClean="0">
                <a:solidFill>
                  <a:schemeClr val="tx1">
                    <a:lumMod val="95000"/>
                    <a:lumOff val="5000"/>
                  </a:schemeClr>
                </a:solidFill>
                <a:latin typeface="Arial" pitchFamily="34" charset="0"/>
                <a:cs typeface="Arial" pitchFamily="34" charset="0"/>
              </a:rPr>
              <a:t>viết </a:t>
            </a:r>
            <a:r>
              <a:rPr lang="vi-VN" sz="2800" smtClean="0">
                <a:solidFill>
                  <a:srgbClr val="0070C0"/>
                </a:solidFill>
                <a:latin typeface="Arial" pitchFamily="34" charset="0"/>
                <a:cs typeface="Arial" pitchFamily="34" charset="0"/>
              </a:rPr>
              <a:t>các hàm tương tự nhau</a:t>
            </a:r>
            <a:r>
              <a:rPr lang="vi-VN" sz="2800" smtClean="0">
                <a:solidFill>
                  <a:schemeClr val="tx1">
                    <a:lumMod val="95000"/>
                    <a:lumOff val="5000"/>
                  </a:schemeClr>
                </a:solidFill>
                <a:latin typeface="Arial" pitchFamily="34" charset="0"/>
                <a:cs typeface="Arial" pitchFamily="34" charset="0"/>
              </a:rPr>
              <a:t> </a:t>
            </a:r>
            <a:r>
              <a:rPr lang="vi-VN" sz="2800" smtClean="0">
                <a:solidFill>
                  <a:srgbClr val="FF0000"/>
                </a:solidFill>
                <a:latin typeface="Arial" pitchFamily="34" charset="0"/>
                <a:cs typeface="Arial" pitchFamily="34" charset="0"/>
              </a:rPr>
              <a:t>lặp đi lặp lại</a:t>
            </a:r>
            <a:r>
              <a:rPr lang="vi-VN" sz="2800" smtClean="0">
                <a:solidFill>
                  <a:schemeClr val="tx1">
                    <a:lumMod val="95000"/>
                    <a:lumOff val="5000"/>
                  </a:schemeClr>
                </a:solidFill>
                <a:latin typeface="Arial" pitchFamily="34" charset="0"/>
                <a:cs typeface="Arial" pitchFamily="34" charset="0"/>
              </a:rPr>
              <a:t> như vậy là cách tiếp cận gây mệt mỏi và dễ sai sót.</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Ta có thể học theo cách chuyển kiểu ngầm định mà C++ áp dụng cho các kiểu dữ liệu có sẵn</a:t>
            </a:r>
          </a:p>
          <a:p>
            <a:pPr lvl="1" algn="just">
              <a:lnSpc>
                <a:spcPct val="130000"/>
              </a:lnSpc>
              <a:spcBef>
                <a:spcPts val="300"/>
              </a:spcBef>
              <a:spcAft>
                <a:spcPts val="300"/>
              </a:spcAft>
              <a:buNone/>
            </a:pPr>
            <a:r>
              <a:rPr lang="fr-FR" sz="2400" smtClean="0">
                <a:solidFill>
                  <a:srgbClr val="0000FF"/>
                </a:solidFill>
                <a:latin typeface="Arial" pitchFamily="34" charset="0"/>
                <a:cs typeface="Arial" pitchFamily="34" charset="0"/>
              </a:rPr>
              <a:t>double </a:t>
            </a:r>
            <a:r>
              <a:rPr lang="fr-FR" sz="2400" smtClean="0">
                <a:latin typeface="Arial" pitchFamily="34" charset="0"/>
                <a:cs typeface="Arial" pitchFamily="34" charset="0"/>
              </a:rPr>
              <a:t>r = 2;		</a:t>
            </a:r>
            <a:r>
              <a:rPr lang="fr-FR" sz="2400" smtClean="0">
                <a:solidFill>
                  <a:srgbClr val="008000"/>
                </a:solidFill>
                <a:latin typeface="Arial" pitchFamily="34" charset="0"/>
                <a:cs typeface="Arial" pitchFamily="34" charset="0"/>
              </a:rPr>
              <a:t>// double x = double(2);</a:t>
            </a:r>
          </a:p>
          <a:p>
            <a:pPr lvl="1" algn="just">
              <a:lnSpc>
                <a:spcPct val="130000"/>
              </a:lnSpc>
              <a:spcBef>
                <a:spcPts val="300"/>
              </a:spcBef>
              <a:spcAft>
                <a:spcPts val="300"/>
              </a:spcAft>
              <a:buNone/>
            </a:pPr>
            <a:r>
              <a:rPr lang="fr-FR" sz="2400" smtClean="0">
                <a:solidFill>
                  <a:srgbClr val="0000FF"/>
                </a:solidFill>
                <a:latin typeface="Arial" pitchFamily="34" charset="0"/>
                <a:cs typeface="Arial" pitchFamily="34" charset="0"/>
              </a:rPr>
              <a:t>double </a:t>
            </a:r>
            <a:r>
              <a:rPr lang="fr-FR" sz="2400" smtClean="0">
                <a:latin typeface="Arial" pitchFamily="34" charset="0"/>
                <a:cs typeface="Arial" pitchFamily="34" charset="0"/>
              </a:rPr>
              <a:t>s = r + 3; 	</a:t>
            </a:r>
            <a:r>
              <a:rPr lang="fr-FR" sz="2400" smtClean="0">
                <a:solidFill>
                  <a:srgbClr val="008000"/>
                </a:solidFill>
                <a:latin typeface="Arial" pitchFamily="34" charset="0"/>
                <a:cs typeface="Arial" pitchFamily="34" charset="0"/>
              </a:rPr>
              <a:t>// double s = r + double(3);</a:t>
            </a:r>
          </a:p>
          <a:p>
            <a:pPr lvl="1" algn="just">
              <a:lnSpc>
                <a:spcPct val="130000"/>
              </a:lnSpc>
              <a:spcBef>
                <a:spcPts val="300"/>
              </a:spcBef>
              <a:spcAft>
                <a:spcPts val="300"/>
              </a:spcAft>
              <a:buNone/>
            </a:pPr>
            <a:r>
              <a:rPr lang="fr-FR" sz="2400" smtClean="0">
                <a:latin typeface="Arial" pitchFamily="34" charset="0"/>
                <a:cs typeface="Arial" pitchFamily="34" charset="0"/>
              </a:rPr>
              <a:t>cout &lt;&lt; sqrt(9); 		</a:t>
            </a:r>
            <a:r>
              <a:rPr lang="fr-FR" sz="2400" smtClean="0">
                <a:solidFill>
                  <a:srgbClr val="008000"/>
                </a:solidFill>
                <a:latin typeface="Arial" pitchFamily="34" charset="0"/>
                <a:cs typeface="Arial" pitchFamily="34" charset="0"/>
              </a:rPr>
              <a:t>// cout &lt;&lt; sqrt(double(9));</a:t>
            </a:r>
            <a:endParaRPr lang="en-US" sz="2400" smtClean="0">
              <a:solidFill>
                <a:srgbClr val="0080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Giới thiệu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Xét ví dụ sau: Giả sử có lớp </a:t>
            </a:r>
            <a:r>
              <a:rPr lang="en-US" sz="2800" smtClean="0">
                <a:solidFill>
                  <a:srgbClr val="0070C0"/>
                </a:solidFill>
                <a:latin typeface="Arial" pitchFamily="34" charset="0"/>
                <a:cs typeface="Arial" pitchFamily="34" charset="0"/>
              </a:rPr>
              <a:t>PhanSo</a:t>
            </a:r>
            <a:r>
              <a:rPr lang="en-US" sz="2800" smtClean="0">
                <a:solidFill>
                  <a:schemeClr val="tx1">
                    <a:lumMod val="95000"/>
                    <a:lumOff val="5000"/>
                  </a:schemeClr>
                </a:solidFill>
                <a:latin typeface="Arial" pitchFamily="34" charset="0"/>
                <a:cs typeface="Arial" pitchFamily="34" charset="0"/>
              </a:rPr>
              <a:t> cung cấp các thao tác </a:t>
            </a:r>
            <a:r>
              <a:rPr lang="en-US" sz="2800" smtClean="0">
                <a:solidFill>
                  <a:srgbClr val="0070C0"/>
                </a:solidFill>
                <a:latin typeface="Arial" pitchFamily="34" charset="0"/>
                <a:cs typeface="Arial" pitchFamily="34" charset="0"/>
              </a:rPr>
              <a:t>Set, Cong, Tru, Nhan, Chia</a:t>
            </a:r>
            <a:endParaRPr lang="vi-VN" sz="2800" smtClean="0">
              <a:solidFill>
                <a:srgbClr val="0070C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a:p>
        </p:txBody>
      </p:sp>
      <p:sp>
        <p:nvSpPr>
          <p:cNvPr id="7" name="Rectangle 2"/>
          <p:cNvSpPr>
            <a:spLocks noChangeArrowheads="1"/>
          </p:cNvSpPr>
          <p:nvPr/>
        </p:nvSpPr>
        <p:spPr bwMode="auto">
          <a:xfrm>
            <a:off x="914400" y="2819400"/>
            <a:ext cx="7696200" cy="16002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PhanSo A, B, C, D, E;</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C.Set(A.Cong(B));</a:t>
            </a:r>
          </a:p>
          <a:p>
            <a:pPr marL="342900" indent="-342900">
              <a:lnSpc>
                <a:spcPct val="120000"/>
              </a:lnSpc>
              <a:spcBef>
                <a:spcPct val="20000"/>
              </a:spcBef>
              <a:buFont typeface="Wingdings" pitchFamily="2" charset="2"/>
              <a:buNone/>
            </a:pPr>
            <a:r>
              <a:rPr lang="en-US" sz="2400" b="0" smtClean="0">
                <a:solidFill>
                  <a:schemeClr val="tx1">
                    <a:lumMod val="95000"/>
                    <a:lumOff val="5000"/>
                  </a:schemeClr>
                </a:solidFill>
              </a:rPr>
              <a:t>E.Set(D.Cong(C));</a:t>
            </a:r>
          </a:p>
        </p:txBody>
      </p:sp>
      <p:sp>
        <p:nvSpPr>
          <p:cNvPr id="8" name="Explosion 1 7"/>
          <p:cNvSpPr/>
          <p:nvPr/>
        </p:nvSpPr>
        <p:spPr>
          <a:xfrm>
            <a:off x="1219200" y="4648200"/>
            <a:ext cx="7239000" cy="1524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rgbClr val="FF0000"/>
                </a:solidFill>
              </a:rPr>
              <a:t>E = A + B + C + D   ???</a:t>
            </a:r>
            <a:endParaRPr lang="en-US" sz="2800">
              <a:solidFill>
                <a:srgbClr val="FF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Chuyển kiểu bằng constructor</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Khi cần tính toán một biểu thức, nếu kiểu dữ liệu chưa hoàn toàn khớp, trình biên dịch sẽ tìm cách chuyển kiểu.</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Trong một biểu thức số học, nếu có sự tham gia của một toán hạng </a:t>
            </a:r>
            <a:r>
              <a:rPr lang="en-US" sz="2400" smtClean="0">
                <a:latin typeface="Arial" pitchFamily="34" charset="0"/>
                <a:cs typeface="Arial" pitchFamily="34" charset="0"/>
              </a:rPr>
              <a:t>là số </a:t>
            </a:r>
            <a:r>
              <a:rPr lang="vi-VN" sz="2400" smtClean="0">
                <a:latin typeface="Arial" pitchFamily="34" charset="0"/>
                <a:cs typeface="Arial" pitchFamily="34" charset="0"/>
              </a:rPr>
              <a:t>thực, các thành phần khác sẽ được chuyển sang số thực.</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Các trường hợp khác chuyển kiểu được thực hiện theo nguyên tắc nâng cấp (int sang long, float sang double</a:t>
            </a:r>
            <a:r>
              <a:rPr lang="en-US" sz="2400" smtClean="0">
                <a:latin typeface="Arial" pitchFamily="34" charset="0"/>
                <a:cs typeface="Arial" pitchFamily="34" charset="0"/>
              </a:rPr>
              <a:t>,</a:t>
            </a:r>
            <a:r>
              <a:rPr lang="vi-VN" sz="2400" smtClean="0">
                <a:latin typeface="Arial" pitchFamily="34" charset="0"/>
                <a:cs typeface="Arial" pitchFamily="34" charset="0"/>
              </a:rPr>
              <a:t>…).</a:t>
            </a:r>
            <a:endParaRPr lang="en-US" sz="2400"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Chuyển kiểu bằng constructor</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Như vậy ta</a:t>
            </a:r>
            <a:r>
              <a:rPr lang="vi-VN" sz="2800" smtClean="0">
                <a:solidFill>
                  <a:schemeClr val="tx1">
                    <a:lumMod val="95000"/>
                    <a:lumOff val="5000"/>
                  </a:schemeClr>
                </a:solidFill>
                <a:latin typeface="Arial" pitchFamily="34" charset="0"/>
                <a:cs typeface="Arial" pitchFamily="34" charset="0"/>
              </a:rPr>
              <a:t> </a:t>
            </a:r>
            <a:r>
              <a:rPr lang="en-US" sz="2800" smtClean="0">
                <a:solidFill>
                  <a:schemeClr val="tx1">
                    <a:lumMod val="95000"/>
                    <a:lumOff val="5000"/>
                  </a:schemeClr>
                </a:solidFill>
                <a:latin typeface="Arial" pitchFamily="34" charset="0"/>
                <a:cs typeface="Arial" pitchFamily="34" charset="0"/>
              </a:rPr>
              <a:t>cần </a:t>
            </a:r>
            <a:r>
              <a:rPr lang="vi-VN" sz="2800" smtClean="0">
                <a:solidFill>
                  <a:schemeClr val="tx1">
                    <a:lumMod val="95000"/>
                    <a:lumOff val="5000"/>
                  </a:schemeClr>
                </a:solidFill>
                <a:latin typeface="Arial" pitchFamily="34" charset="0"/>
                <a:cs typeface="Arial" pitchFamily="34" charset="0"/>
              </a:rPr>
              <a:t>xây dựng một phương thức thiết lập để tạo một phân số với tham số là số nguyên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31</a:t>
            </a:fld>
            <a:endParaRPr lang="en-US"/>
          </a:p>
        </p:txBody>
      </p:sp>
      <p:sp>
        <p:nvSpPr>
          <p:cNvPr id="7" name="Rectangle 3"/>
          <p:cNvSpPr>
            <a:spLocks noChangeArrowheads="1"/>
          </p:cNvSpPr>
          <p:nvPr/>
        </p:nvSpPr>
        <p:spPr bwMode="auto">
          <a:xfrm>
            <a:off x="762000" y="2561898"/>
            <a:ext cx="8077200" cy="4038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000" b="0">
                <a:solidFill>
                  <a:srgbClr val="0000FF"/>
                </a:solidFill>
              </a:rPr>
              <a:t>class</a:t>
            </a:r>
            <a:r>
              <a:rPr lang="en-US" sz="2000" b="0">
                <a:solidFill>
                  <a:srgbClr val="000000"/>
                </a:solidFill>
              </a:rPr>
              <a:t> </a:t>
            </a:r>
            <a:r>
              <a:rPr lang="en-US" sz="2000" b="0" smtClean="0">
                <a:solidFill>
                  <a:srgbClr val="000000"/>
                </a:solidFill>
              </a:rPr>
              <a:t>PhanSo{</a:t>
            </a:r>
            <a:endParaRPr lang="en-US" sz="2000" b="0">
              <a:solidFill>
                <a:srgbClr val="000000"/>
              </a:solidFill>
            </a:endParaRP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tu, mau;</a:t>
            </a:r>
          </a:p>
          <a:p>
            <a:pPr marL="342900" indent="-342900">
              <a:spcBef>
                <a:spcPct val="20000"/>
              </a:spcBef>
              <a:buFont typeface="Wingdings" pitchFamily="2" charset="2"/>
              <a:buNone/>
            </a:pPr>
            <a:r>
              <a:rPr lang="en-US" sz="2000" b="0">
                <a:solidFill>
                  <a:srgbClr val="0000FF"/>
                </a:solidFill>
              </a:rPr>
              <a:t>public</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smtClean="0">
                <a:solidFill>
                  <a:srgbClr val="000000"/>
                </a:solidFill>
              </a:rPr>
              <a:t>PhanSo (</a:t>
            </a:r>
            <a:r>
              <a:rPr lang="en-US" sz="2000" b="0" smtClean="0">
                <a:solidFill>
                  <a:srgbClr val="0000FF"/>
                </a:solidFill>
              </a:rPr>
              <a:t>long</a:t>
            </a:r>
            <a:r>
              <a:rPr lang="en-US" sz="2000" b="0" smtClean="0">
                <a:solidFill>
                  <a:srgbClr val="000000"/>
                </a:solidFill>
              </a:rPr>
              <a:t> </a:t>
            </a:r>
            <a:r>
              <a:rPr lang="en-US" sz="2000" b="0">
                <a:solidFill>
                  <a:srgbClr val="000000"/>
                </a:solidFill>
              </a:rPr>
              <a:t>t, </a:t>
            </a:r>
            <a:r>
              <a:rPr lang="en-US" sz="2000" b="0">
                <a:solidFill>
                  <a:srgbClr val="0000FF"/>
                </a:solidFill>
              </a:rPr>
              <a:t>long</a:t>
            </a:r>
            <a:r>
              <a:rPr lang="en-US" sz="2000" b="0">
                <a:solidFill>
                  <a:srgbClr val="000000"/>
                </a:solidFill>
              </a:rPr>
              <a:t> m) </a:t>
            </a:r>
            <a:r>
              <a:rPr lang="en-US" sz="2000" b="0" smtClean="0">
                <a:solidFill>
                  <a:srgbClr val="000000"/>
                </a:solidFill>
              </a:rPr>
              <a:t>{ Set(t,m); }</a:t>
            </a:r>
            <a:endParaRPr lang="en-US" sz="2000" b="0">
              <a:solidFill>
                <a:srgbClr val="000000"/>
              </a:solidFill>
            </a:endParaRPr>
          </a:p>
          <a:p>
            <a:pPr marL="342900" indent="-342900">
              <a:spcBef>
                <a:spcPct val="20000"/>
              </a:spcBef>
              <a:buFont typeface="Wingdings" pitchFamily="2" charset="2"/>
              <a:buNone/>
            </a:pPr>
            <a:r>
              <a:rPr lang="en-US" sz="2000" b="0">
                <a:solidFill>
                  <a:srgbClr val="000000"/>
                </a:solidFill>
              </a:rPr>
              <a:t>	</a:t>
            </a:r>
            <a:r>
              <a:rPr lang="en-US" sz="2000" b="0" smtClean="0">
                <a:solidFill>
                  <a:srgbClr val="FF0303"/>
                </a:solidFill>
              </a:rPr>
              <a:t>PhanSo (</a:t>
            </a:r>
            <a:r>
              <a:rPr lang="en-US" sz="2000" b="0">
                <a:solidFill>
                  <a:srgbClr val="FF0303"/>
                </a:solidFill>
              </a:rPr>
              <a:t>long t)</a:t>
            </a:r>
            <a:r>
              <a:rPr lang="en-US" sz="2000" b="0">
                <a:solidFill>
                  <a:srgbClr val="000000"/>
                </a:solidFill>
              </a:rPr>
              <a:t> </a:t>
            </a:r>
            <a:r>
              <a:rPr lang="en-US" sz="2000" b="0" smtClean="0">
                <a:solidFill>
                  <a:srgbClr val="FF0303"/>
                </a:solidFill>
              </a:rPr>
              <a:t>{ Set(t,1); }</a:t>
            </a:r>
            <a:endParaRPr lang="en-US" sz="2000" b="0">
              <a:solidFill>
                <a:srgbClr val="FF0303"/>
              </a:solidFill>
            </a:endParaRP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void</a:t>
            </a:r>
            <a:r>
              <a:rPr lang="en-US" sz="2000" b="0">
                <a:solidFill>
                  <a:srgbClr val="000000"/>
                </a:solidFill>
              </a:rPr>
              <a:t> Set( </a:t>
            </a:r>
            <a:r>
              <a:rPr lang="en-US" sz="2000" b="0">
                <a:solidFill>
                  <a:srgbClr val="0000FF"/>
                </a:solidFill>
              </a:rPr>
              <a:t>long</a:t>
            </a:r>
            <a:r>
              <a:rPr lang="en-US" sz="2000" b="0">
                <a:solidFill>
                  <a:srgbClr val="000000"/>
                </a:solidFill>
              </a:rPr>
              <a:t> t, </a:t>
            </a:r>
            <a:r>
              <a:rPr lang="en-US" sz="2000" b="0">
                <a:solidFill>
                  <a:srgbClr val="0000FF"/>
                </a:solidFill>
              </a:rPr>
              <a:t>long</a:t>
            </a:r>
            <a:r>
              <a:rPr lang="en-US" sz="2000" b="0">
                <a:solidFill>
                  <a:srgbClr val="000000"/>
                </a:solidFill>
              </a:rPr>
              <a:t> m);</a:t>
            </a:r>
          </a:p>
          <a:p>
            <a:pPr marL="342900" indent="-342900">
              <a:spcBef>
                <a:spcPct val="20000"/>
              </a:spcBef>
              <a:buFont typeface="Wingdings" pitchFamily="2" charset="2"/>
              <a:buNone/>
            </a:pPr>
            <a:r>
              <a:rPr lang="en-US" sz="2000" b="0">
                <a:solidFill>
                  <a:srgbClr val="000000"/>
                </a:solidFill>
              </a:rPr>
              <a:t>	PhanSo operator + (PhanSo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a:t>
            </a:r>
            <a:r>
              <a:rPr lang="en-US" sz="2000" b="0">
                <a:solidFill>
                  <a:srgbClr val="0000FF"/>
                </a:solidFill>
              </a:rPr>
              <a:t>int</a:t>
            </a:r>
            <a:r>
              <a:rPr lang="en-US" sz="2000" b="0">
                <a:solidFill>
                  <a:srgbClr val="000000"/>
                </a:solidFill>
              </a:rPr>
              <a:t> a, PhanSo b);</a:t>
            </a:r>
          </a:p>
          <a:p>
            <a:pPr marL="342900" indent="-342900">
              <a:spcBef>
                <a:spcPct val="20000"/>
              </a:spcBef>
              <a:buFont typeface="Wingdings" pitchFamily="2" charset="2"/>
              <a:buNone/>
            </a:pPr>
            <a:r>
              <a:rPr lang="en-US" sz="2000" b="0">
                <a:solidFill>
                  <a:srgbClr val="000000"/>
                </a:solidFill>
              </a:rPr>
              <a:t>	PhanSo operator - (PhanSo b) </a:t>
            </a:r>
            <a:r>
              <a:rPr lang="en-US" sz="2000" b="0">
                <a:solidFill>
                  <a:srgbClr val="0000FF"/>
                </a:solidFill>
              </a:rPr>
              <a:t>const</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a:t>
            </a:r>
            <a:r>
              <a:rPr lang="en-US" sz="2000" b="0">
                <a:solidFill>
                  <a:srgbClr val="0000FF"/>
                </a:solidFill>
              </a:rPr>
              <a:t>int</a:t>
            </a:r>
            <a:r>
              <a:rPr lang="en-US" sz="2000" b="0">
                <a:solidFill>
                  <a:srgbClr val="000000"/>
                </a:solidFill>
              </a:rPr>
              <a:t> a, PhanSo b); //…</a:t>
            </a:r>
          </a:p>
          <a:p>
            <a:pPr marL="342900" indent="-342900">
              <a:spcBef>
                <a:spcPct val="20000"/>
              </a:spcBef>
              <a:buFont typeface="Wingdings" pitchFamily="2" charset="2"/>
              <a:buNone/>
            </a:pPr>
            <a:r>
              <a:rPr lang="en-US" sz="20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Chuyển kiểu bằng constructor</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Như vậy có thể </a:t>
            </a:r>
            <a:r>
              <a:rPr lang="vi-VN" sz="2800" smtClean="0">
                <a:solidFill>
                  <a:srgbClr val="0000FF"/>
                </a:solidFill>
                <a:latin typeface="Arial" pitchFamily="34" charset="0"/>
                <a:cs typeface="Arial" pitchFamily="34" charset="0"/>
              </a:rPr>
              <a:t>giảm bớt việc khai báo và định nghĩa phép toán + phân số với số nguyên</a:t>
            </a:r>
            <a:r>
              <a:rPr lang="vi-VN" sz="2800" smtClean="0">
                <a:solidFill>
                  <a:schemeClr val="tx1">
                    <a:lumMod val="95000"/>
                    <a:lumOff val="5000"/>
                  </a:schemeClr>
                </a:solidFill>
                <a:latin typeface="Arial" pitchFamily="34" charset="0"/>
                <a:cs typeface="Arial" pitchFamily="34" charset="0"/>
              </a:rPr>
              <a:t>, cơ chế chuyển kiểu tự động cho phép thực hiện thao tác cộng đó</a:t>
            </a:r>
            <a:r>
              <a:rPr lang="en-US" sz="2800" smtClean="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32</a:t>
            </a:fld>
            <a:endParaRPr lang="en-US"/>
          </a:p>
        </p:txBody>
      </p:sp>
      <p:sp>
        <p:nvSpPr>
          <p:cNvPr id="7" name="Rectangle 3"/>
          <p:cNvSpPr>
            <a:spLocks noChangeArrowheads="1"/>
          </p:cNvSpPr>
          <p:nvPr/>
        </p:nvSpPr>
        <p:spPr bwMode="auto">
          <a:xfrm>
            <a:off x="762000" y="3733800"/>
            <a:ext cx="8077200" cy="2667000"/>
          </a:xfrm>
          <a:prstGeom prst="rect">
            <a:avLst/>
          </a:prstGeom>
          <a:solidFill>
            <a:srgbClr val="CCFFFF"/>
          </a:solidFill>
          <a:ln w="9525">
            <a:noFill/>
            <a:miter lim="800000"/>
            <a:headEnd/>
            <a:tailEnd/>
          </a:ln>
        </p:spPr>
        <p:txBody>
          <a:bodyPr/>
          <a:lstStyle/>
          <a:p>
            <a:pPr marL="342900" indent="-342900">
              <a:spcBef>
                <a:spcPts val="0"/>
              </a:spcBef>
              <a:buFont typeface="Wingdings" pitchFamily="2" charset="2"/>
              <a:buNone/>
            </a:pPr>
            <a:r>
              <a:rPr lang="en-US" sz="2400" b="0">
                <a:solidFill>
                  <a:srgbClr val="000000"/>
                </a:solidFill>
              </a:rPr>
              <a:t>//...</a:t>
            </a:r>
          </a:p>
          <a:p>
            <a:pPr marL="342900" indent="-342900">
              <a:spcBef>
                <a:spcPts val="0"/>
              </a:spcBef>
              <a:buFont typeface="Wingdings" pitchFamily="2" charset="2"/>
              <a:buNone/>
            </a:pPr>
            <a:r>
              <a:rPr lang="en-US" sz="2400" b="0">
                <a:solidFill>
                  <a:srgbClr val="000000"/>
                </a:solidFill>
              </a:rPr>
              <a:t>PhanSo a(2,3), b(4,1), c(0); </a:t>
            </a:r>
          </a:p>
          <a:p>
            <a:pPr marL="342900" indent="-342900">
              <a:spcBef>
                <a:spcPts val="0"/>
              </a:spcBef>
              <a:buFont typeface="Wingdings" pitchFamily="2" charset="2"/>
              <a:buNone/>
            </a:pPr>
            <a:r>
              <a:rPr lang="en-US" sz="2400" b="0">
                <a:solidFill>
                  <a:srgbClr val="000000"/>
                </a:solidFill>
              </a:rPr>
              <a:t>PhanSo d = 5;</a:t>
            </a:r>
          </a:p>
          <a:p>
            <a:pPr marL="342900" indent="-342900">
              <a:spcBef>
                <a:spcPts val="0"/>
              </a:spcBef>
              <a:buFont typeface="Wingdings" pitchFamily="2" charset="2"/>
              <a:buNone/>
            </a:pPr>
            <a:r>
              <a:rPr lang="en-US" sz="2400" b="0">
                <a:solidFill>
                  <a:srgbClr val="000000"/>
                </a:solidFill>
              </a:rPr>
              <a:t>// PhanSo d = </a:t>
            </a:r>
            <a:r>
              <a:rPr lang="en-US" sz="2400" b="0">
                <a:solidFill>
                  <a:srgbClr val="FF0303"/>
                </a:solidFill>
              </a:rPr>
              <a:t>PhanSo(5)</a:t>
            </a:r>
            <a:r>
              <a:rPr lang="en-US" sz="2400" b="0">
                <a:solidFill>
                  <a:srgbClr val="000000"/>
                </a:solidFill>
              </a:rPr>
              <a:t>; // </a:t>
            </a:r>
            <a:r>
              <a:rPr lang="en-US" sz="2400" b="0">
                <a:solidFill>
                  <a:srgbClr val="FF0303"/>
                </a:solidFill>
              </a:rPr>
              <a:t>PhanSo d(5)</a:t>
            </a:r>
            <a:r>
              <a:rPr lang="en-US" sz="2400" b="0">
                <a:solidFill>
                  <a:srgbClr val="000000"/>
                </a:solidFill>
              </a:rPr>
              <a:t>;</a:t>
            </a:r>
          </a:p>
          <a:p>
            <a:pPr marL="342900" indent="-342900">
              <a:spcBef>
                <a:spcPts val="0"/>
              </a:spcBef>
              <a:buFont typeface="Wingdings" pitchFamily="2" charset="2"/>
              <a:buNone/>
            </a:pPr>
            <a:r>
              <a:rPr lang="en-US" sz="2400" b="0">
                <a:solidFill>
                  <a:srgbClr val="000000"/>
                </a:solidFill>
              </a:rPr>
              <a:t>c = a + b; 	// c = a.operator + (b)</a:t>
            </a:r>
          </a:p>
          <a:p>
            <a:pPr marL="342900" indent="-342900">
              <a:spcBef>
                <a:spcPts val="0"/>
              </a:spcBef>
              <a:buFont typeface="Wingdings" pitchFamily="2" charset="2"/>
              <a:buNone/>
            </a:pPr>
            <a:r>
              <a:rPr lang="en-US" sz="2400" b="0">
                <a:solidFill>
                  <a:srgbClr val="000000"/>
                </a:solidFill>
              </a:rPr>
              <a:t>c = a + 5; 	// c = a.operator + (PhanSo(5))</a:t>
            </a:r>
          </a:p>
          <a:p>
            <a:pPr marL="342900" indent="-342900">
              <a:spcBef>
                <a:spcPts val="0"/>
              </a:spcBef>
              <a:buFont typeface="Wingdings" pitchFamily="2" charset="2"/>
              <a:buNone/>
            </a:pPr>
            <a:r>
              <a:rPr lang="en-US" sz="2400" b="0">
                <a:solidFill>
                  <a:srgbClr val="000000"/>
                </a:solidFill>
              </a:rPr>
              <a:t>c = 3 + a; 	// c = operator + (3,a)</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Chuyển kiểu bằng constructor</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Ta có thể giảm số phép toán cần định nghĩa từ 3 xuống 1 bằng cách dùng hàm toàn cục</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33</a:t>
            </a:fld>
            <a:endParaRPr lang="en-US"/>
          </a:p>
        </p:txBody>
      </p:sp>
      <p:sp>
        <p:nvSpPr>
          <p:cNvPr id="7" name="Rectangle 3"/>
          <p:cNvSpPr>
            <a:spLocks noChangeArrowheads="1"/>
          </p:cNvSpPr>
          <p:nvPr/>
        </p:nvSpPr>
        <p:spPr bwMode="auto">
          <a:xfrm>
            <a:off x="762000" y="2575034"/>
            <a:ext cx="8077200" cy="4038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200" b="0">
                <a:solidFill>
                  <a:srgbClr val="0000FF"/>
                </a:solidFill>
              </a:rPr>
              <a:t>class</a:t>
            </a:r>
            <a:r>
              <a:rPr lang="en-US" sz="2200" b="0">
                <a:solidFill>
                  <a:srgbClr val="000000"/>
                </a:solidFill>
              </a:rPr>
              <a:t> PhanSo{</a:t>
            </a:r>
          </a:p>
          <a:p>
            <a:pPr marL="342900" indent="-342900">
              <a:spcBef>
                <a:spcPct val="20000"/>
              </a:spcBef>
              <a:buFont typeface="Wingdings" pitchFamily="2" charset="2"/>
              <a:buNone/>
            </a:pPr>
            <a:r>
              <a:rPr lang="en-US" sz="2200" b="0">
                <a:solidFill>
                  <a:srgbClr val="000000"/>
                </a:solidFill>
              </a:rPr>
              <a:t>	long tu, mau;</a:t>
            </a:r>
          </a:p>
          <a:p>
            <a:pPr marL="342900" indent="-342900">
              <a:spcBef>
                <a:spcPct val="20000"/>
              </a:spcBef>
              <a:buFont typeface="Wingdings" pitchFamily="2" charset="2"/>
              <a:buNone/>
            </a:pPr>
            <a:r>
              <a:rPr lang="en-US" sz="2200" b="0">
                <a:solidFill>
                  <a:srgbClr val="0000FF"/>
                </a:solidFill>
              </a:rPr>
              <a:t>public</a:t>
            </a:r>
            <a:r>
              <a:rPr lang="en-US" sz="2200" b="0">
                <a:solidFill>
                  <a:srgbClr val="000000"/>
                </a:solidFill>
              </a:rPr>
              <a:t>:</a:t>
            </a:r>
          </a:p>
          <a:p>
            <a:pPr marL="342900" indent="-342900">
              <a:spcBef>
                <a:spcPct val="20000"/>
              </a:spcBef>
              <a:buFont typeface="Wingdings" pitchFamily="2" charset="2"/>
              <a:buNone/>
            </a:pPr>
            <a:r>
              <a:rPr lang="en-US" sz="2200" b="0">
                <a:solidFill>
                  <a:srgbClr val="000000"/>
                </a:solidFill>
              </a:rPr>
              <a:t>	</a:t>
            </a:r>
            <a:r>
              <a:rPr lang="en-US" sz="2200" b="0" smtClean="0">
                <a:solidFill>
                  <a:srgbClr val="000000"/>
                </a:solidFill>
              </a:rPr>
              <a:t>PhanSo (</a:t>
            </a:r>
            <a:r>
              <a:rPr lang="en-US" sz="2200" b="0" smtClean="0">
                <a:solidFill>
                  <a:srgbClr val="0000FF"/>
                </a:solidFill>
              </a:rPr>
              <a:t>long</a:t>
            </a:r>
            <a:r>
              <a:rPr lang="en-US" sz="2200" b="0" smtClean="0">
                <a:solidFill>
                  <a:srgbClr val="000000"/>
                </a:solidFill>
              </a:rPr>
              <a:t> </a:t>
            </a:r>
            <a:r>
              <a:rPr lang="en-US" sz="2200" b="0">
                <a:solidFill>
                  <a:srgbClr val="000000"/>
                </a:solidFill>
              </a:rPr>
              <a:t>t, </a:t>
            </a:r>
            <a:r>
              <a:rPr lang="en-US" sz="2200" b="0">
                <a:solidFill>
                  <a:srgbClr val="0000FF"/>
                </a:solidFill>
              </a:rPr>
              <a:t>long</a:t>
            </a:r>
            <a:r>
              <a:rPr lang="en-US" sz="2200" b="0">
                <a:solidFill>
                  <a:srgbClr val="000000"/>
                </a:solidFill>
              </a:rPr>
              <a:t> m) </a:t>
            </a:r>
            <a:r>
              <a:rPr lang="en-US" sz="2200" b="0" smtClean="0">
                <a:solidFill>
                  <a:srgbClr val="000000"/>
                </a:solidFill>
              </a:rPr>
              <a:t>{ Set(t,m); }</a:t>
            </a:r>
            <a:endParaRPr lang="en-US" sz="2200" b="0">
              <a:solidFill>
                <a:srgbClr val="000000"/>
              </a:solidFill>
            </a:endParaRPr>
          </a:p>
          <a:p>
            <a:pPr marL="342900" indent="-342900">
              <a:spcBef>
                <a:spcPct val="20000"/>
              </a:spcBef>
              <a:buFont typeface="Wingdings" pitchFamily="2" charset="2"/>
              <a:buNone/>
            </a:pPr>
            <a:r>
              <a:rPr lang="en-US" sz="2200" b="0">
                <a:solidFill>
                  <a:srgbClr val="000000"/>
                </a:solidFill>
              </a:rPr>
              <a:t>	</a:t>
            </a:r>
            <a:r>
              <a:rPr lang="en-US" sz="2200" b="0" smtClean="0">
                <a:solidFill>
                  <a:srgbClr val="000000"/>
                </a:solidFill>
              </a:rPr>
              <a:t>PhanSo (</a:t>
            </a:r>
            <a:r>
              <a:rPr lang="en-US" sz="2200" b="0" smtClean="0">
                <a:solidFill>
                  <a:srgbClr val="0000FF"/>
                </a:solidFill>
              </a:rPr>
              <a:t>long</a:t>
            </a:r>
            <a:r>
              <a:rPr lang="en-US" sz="2200" b="0" smtClean="0">
                <a:solidFill>
                  <a:srgbClr val="000000"/>
                </a:solidFill>
              </a:rPr>
              <a:t> </a:t>
            </a:r>
            <a:r>
              <a:rPr lang="en-US" sz="2200" b="0">
                <a:solidFill>
                  <a:srgbClr val="000000"/>
                </a:solidFill>
              </a:rPr>
              <a:t>t) </a:t>
            </a:r>
            <a:r>
              <a:rPr lang="en-US" sz="2200" b="0" smtClean="0">
                <a:solidFill>
                  <a:srgbClr val="000000"/>
                </a:solidFill>
              </a:rPr>
              <a:t>{ Set(t,1); }</a:t>
            </a:r>
            <a:endParaRPr lang="en-US" sz="2200" b="0">
              <a:solidFill>
                <a:srgbClr val="000000"/>
              </a:solidFill>
            </a:endParaRPr>
          </a:p>
          <a:p>
            <a:pPr marL="342900" indent="-342900">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a:t>
            </a:r>
            <a:r>
              <a:rPr lang="en-US" sz="2200" b="0" smtClean="0">
                <a:solidFill>
                  <a:srgbClr val="000000"/>
                </a:solidFill>
              </a:rPr>
              <a:t>Set (</a:t>
            </a:r>
            <a:r>
              <a:rPr lang="en-US" sz="2200" b="0" smtClean="0">
                <a:solidFill>
                  <a:srgbClr val="0000FF"/>
                </a:solidFill>
              </a:rPr>
              <a:t>long</a:t>
            </a:r>
            <a:r>
              <a:rPr lang="en-US" sz="2200" b="0" smtClean="0">
                <a:solidFill>
                  <a:srgbClr val="000000"/>
                </a:solidFill>
              </a:rPr>
              <a:t> </a:t>
            </a:r>
            <a:r>
              <a:rPr lang="en-US" sz="2200" b="0">
                <a:solidFill>
                  <a:srgbClr val="000000"/>
                </a:solidFill>
              </a:rPr>
              <a:t>t, </a:t>
            </a:r>
            <a:r>
              <a:rPr lang="en-US" sz="2200" b="0">
                <a:solidFill>
                  <a:srgbClr val="0000FF"/>
                </a:solidFill>
              </a:rPr>
              <a:t>long</a:t>
            </a:r>
            <a:r>
              <a:rPr lang="en-US" sz="2200" b="0">
                <a:solidFill>
                  <a:srgbClr val="000000"/>
                </a:solidFill>
              </a:rPr>
              <a:t> m);</a:t>
            </a:r>
          </a:p>
          <a:p>
            <a:pPr marL="342900" indent="-342900">
              <a:spcBef>
                <a:spcPct val="20000"/>
              </a:spcBef>
              <a:buFont typeface="Wingdings" pitchFamily="2" charset="2"/>
              <a:buNone/>
            </a:pPr>
            <a:r>
              <a:rPr lang="en-US" sz="2200" b="0">
                <a:solidFill>
                  <a:srgbClr val="000000"/>
                </a:solidFill>
              </a:rPr>
              <a:t>	</a:t>
            </a:r>
            <a:r>
              <a:rPr lang="en-US" sz="2200" b="0">
                <a:solidFill>
                  <a:srgbClr val="0000FF"/>
                </a:solidFill>
              </a:rPr>
              <a:t>friend</a:t>
            </a:r>
            <a:r>
              <a:rPr lang="en-US" sz="2200" b="0">
                <a:solidFill>
                  <a:srgbClr val="000000"/>
                </a:solidFill>
              </a:rPr>
              <a:t> PhanSo operator + (PhanSo a, PhanSo b);</a:t>
            </a:r>
          </a:p>
          <a:p>
            <a:pPr marL="342900" indent="-342900">
              <a:spcBef>
                <a:spcPct val="20000"/>
              </a:spcBef>
              <a:buFont typeface="Wingdings" pitchFamily="2" charset="2"/>
              <a:buNone/>
            </a:pPr>
            <a:r>
              <a:rPr lang="en-US" sz="2200" b="0">
                <a:solidFill>
                  <a:srgbClr val="000000"/>
                </a:solidFill>
              </a:rPr>
              <a:t>	</a:t>
            </a:r>
            <a:r>
              <a:rPr lang="en-US" sz="2200" b="0">
                <a:solidFill>
                  <a:srgbClr val="0000FF"/>
                </a:solidFill>
              </a:rPr>
              <a:t>friend</a:t>
            </a:r>
            <a:r>
              <a:rPr lang="en-US" sz="2200" b="0">
                <a:solidFill>
                  <a:srgbClr val="000000"/>
                </a:solidFill>
              </a:rPr>
              <a:t> PhanSo operator - (PhanSo a, PhanSo b);</a:t>
            </a:r>
          </a:p>
          <a:p>
            <a:pPr marL="342900" indent="-342900">
              <a:spcBef>
                <a:spcPct val="20000"/>
              </a:spcBef>
              <a:buFont typeface="Wingdings" pitchFamily="2" charset="2"/>
              <a:buNone/>
            </a:pPr>
            <a:r>
              <a:rPr lang="en-US" sz="2200" b="0">
                <a:solidFill>
                  <a:srgbClr val="000000"/>
                </a:solidFill>
              </a:rPr>
              <a:t>	//...</a:t>
            </a:r>
          </a:p>
          <a:p>
            <a:pPr marL="342900" indent="-342900">
              <a:spcBef>
                <a:spcPct val="2000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vi-VN" sz="3600" b="1" smtClean="0">
                <a:effectLst>
                  <a:outerShdw blurRad="38100" dist="38100" dir="2700000" algn="tl">
                    <a:srgbClr val="000000">
                      <a:alpha val="43137"/>
                    </a:srgbClr>
                  </a:outerShdw>
                </a:effectLst>
                <a:latin typeface="Arial" pitchFamily="34" charset="0"/>
                <a:cs typeface="Arial" pitchFamily="34" charset="0"/>
              </a:rPr>
              <a:t>Khi nào chuyển kiểu</a:t>
            </a:r>
            <a:r>
              <a:rPr lang="en-US" sz="3600" b="1" smtClean="0">
                <a:effectLst>
                  <a:outerShdw blurRad="38100" dist="38100" dir="2700000" algn="tl">
                    <a:srgbClr val="000000">
                      <a:alpha val="43137"/>
                    </a:srgbClr>
                  </a:outerShdw>
                </a:effectLst>
                <a:latin typeface="Arial" pitchFamily="34" charset="0"/>
                <a:cs typeface="Arial" pitchFamily="34" charset="0"/>
              </a:rPr>
              <a:t> </a:t>
            </a:r>
            <a:r>
              <a:rPr lang="vi-VN" sz="3600" b="1" smtClean="0">
                <a:effectLst>
                  <a:outerShdw blurRad="38100" dist="38100" dir="2700000" algn="tl">
                    <a:srgbClr val="000000">
                      <a:alpha val="43137"/>
                    </a:srgbClr>
                  </a:outerShdw>
                </a:effectLst>
                <a:latin typeface="Arial" pitchFamily="34" charset="0"/>
                <a:cs typeface="Arial" pitchFamily="34" charset="0"/>
              </a:rPr>
              <a:t>bằng </a:t>
            </a:r>
            <a:r>
              <a:rPr lang="en-US" sz="3600" b="1" smtClean="0">
                <a:effectLst>
                  <a:outerShdw blurRad="38100" dist="38100" dir="2700000" algn="tl">
                    <a:srgbClr val="000000">
                      <a:alpha val="43137"/>
                    </a:srgbClr>
                  </a:outerShdw>
                </a:effectLst>
                <a:latin typeface="Arial" pitchFamily="34" charset="0"/>
                <a:cs typeface="Arial" pitchFamily="34" charset="0"/>
              </a:rPr>
              <a:t>constructor</a:t>
            </a:r>
            <a:endParaRPr lang="en-US" sz="36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Ta dùng chuyển kiểu bằng phương thức thiết lập khi thỏa </a:t>
            </a:r>
            <a:r>
              <a:rPr lang="vi-VN" sz="2800" smtClean="0">
                <a:solidFill>
                  <a:srgbClr val="0070C0"/>
                </a:solidFill>
                <a:latin typeface="Arial" pitchFamily="34" charset="0"/>
                <a:cs typeface="Arial" pitchFamily="34" charset="0"/>
              </a:rPr>
              <a:t>hai điều kiện </a:t>
            </a:r>
            <a:r>
              <a:rPr lang="vi-VN" sz="2800" smtClean="0">
                <a:solidFill>
                  <a:schemeClr val="tx1">
                    <a:lumMod val="95000"/>
                    <a:lumOff val="5000"/>
                  </a:schemeClr>
                </a:solidFill>
                <a:latin typeface="Arial" pitchFamily="34" charset="0"/>
                <a:cs typeface="Arial" pitchFamily="34" charset="0"/>
              </a:rPr>
              <a:t>sau:</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Chuyển từ kiểu </a:t>
            </a:r>
            <a:r>
              <a:rPr lang="vi-VN" sz="2400" smtClean="0">
                <a:solidFill>
                  <a:srgbClr val="C00000"/>
                </a:solidFill>
                <a:latin typeface="Arial" pitchFamily="34" charset="0"/>
                <a:cs typeface="Arial" pitchFamily="34" charset="0"/>
              </a:rPr>
              <a:t>đã </a:t>
            </a:r>
            <a:r>
              <a:rPr lang="vi-VN" sz="2400">
                <a:solidFill>
                  <a:srgbClr val="C00000"/>
                </a:solidFill>
                <a:latin typeface="Arial" pitchFamily="34" charset="0"/>
                <a:cs typeface="Arial" pitchFamily="34" charset="0"/>
              </a:rPr>
              <a:t>có (số nguyên) </a:t>
            </a:r>
            <a:r>
              <a:rPr lang="vi-VN" sz="2400" smtClean="0">
                <a:latin typeface="Arial" pitchFamily="34" charset="0"/>
                <a:cs typeface="Arial" pitchFamily="34" charset="0"/>
              </a:rPr>
              <a:t>sang </a:t>
            </a:r>
            <a:r>
              <a:rPr lang="vi-VN" sz="2400" smtClean="0">
                <a:solidFill>
                  <a:srgbClr val="C00000"/>
                </a:solidFill>
                <a:latin typeface="Arial" pitchFamily="34" charset="0"/>
                <a:cs typeface="Arial" pitchFamily="34" charset="0"/>
              </a:rPr>
              <a:t>kiểu đang định nghĩa (phân số)</a:t>
            </a:r>
            <a:r>
              <a:rPr lang="vi-VN" sz="2400" smtClean="0">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Có quan hệ </a:t>
            </a:r>
            <a:r>
              <a:rPr lang="vi-VN" sz="2400" smtClean="0">
                <a:solidFill>
                  <a:srgbClr val="FF3300"/>
                </a:solidFill>
                <a:latin typeface="Arial" pitchFamily="34" charset="0"/>
                <a:cs typeface="Arial" pitchFamily="34" charset="0"/>
              </a:rPr>
              <a:t>là một </a:t>
            </a:r>
            <a:r>
              <a:rPr lang="vi-VN" sz="2400" smtClean="0">
                <a:latin typeface="Arial" pitchFamily="34" charset="0"/>
                <a:cs typeface="Arial" pitchFamily="34" charset="0"/>
              </a:rPr>
              <a:t>từ kiểu đã có sang kiểu đang định nghĩa (một số nguyên là một phân số).</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34</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200" b="1" smtClean="0">
                <a:effectLst>
                  <a:outerShdw blurRad="38100" dist="38100" dir="2700000" algn="tl">
                    <a:srgbClr val="000000">
                      <a:alpha val="43137"/>
                    </a:srgbClr>
                  </a:outerShdw>
                </a:effectLst>
                <a:latin typeface="Arial" pitchFamily="34" charset="0"/>
                <a:cs typeface="Arial" pitchFamily="34" charset="0"/>
              </a:rPr>
              <a:t>Chuyển kiểu bằng phép toán chuyển kiểu</a:t>
            </a:r>
            <a:endParaRPr lang="en-US" sz="32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rgbClr val="C00000"/>
                </a:solidFill>
                <a:latin typeface="Arial" pitchFamily="34" charset="0"/>
                <a:cs typeface="Arial" pitchFamily="34" charset="0"/>
              </a:rPr>
              <a:t>C</a:t>
            </a:r>
            <a:r>
              <a:rPr lang="vi-VN" sz="2800" smtClean="0">
                <a:solidFill>
                  <a:srgbClr val="C00000"/>
                </a:solidFill>
                <a:latin typeface="Arial" pitchFamily="34" charset="0"/>
                <a:cs typeface="Arial" pitchFamily="34" charset="0"/>
              </a:rPr>
              <a:t>huyển kiểu </a:t>
            </a:r>
            <a:r>
              <a:rPr lang="en-US" sz="2800" smtClean="0">
                <a:solidFill>
                  <a:srgbClr val="C00000"/>
                </a:solidFill>
                <a:latin typeface="Arial" pitchFamily="34" charset="0"/>
                <a:cs typeface="Arial" pitchFamily="34" charset="0"/>
              </a:rPr>
              <a:t>bằng constructor </a:t>
            </a:r>
            <a:r>
              <a:rPr lang="vi-VN" sz="2800" smtClean="0">
                <a:solidFill>
                  <a:schemeClr val="tx1">
                    <a:lumMod val="95000"/>
                    <a:lumOff val="5000"/>
                  </a:schemeClr>
                </a:solidFill>
                <a:latin typeface="Arial" pitchFamily="34" charset="0"/>
                <a:cs typeface="Arial" pitchFamily="34" charset="0"/>
              </a:rPr>
              <a:t>có một số nhược điểm</a:t>
            </a:r>
            <a:r>
              <a:rPr lang="en-US" sz="2800" smtClean="0">
                <a:solidFill>
                  <a:schemeClr val="tx1">
                    <a:lumMod val="95000"/>
                    <a:lumOff val="5000"/>
                  </a:schemeClr>
                </a:solidFill>
                <a:latin typeface="Arial" pitchFamily="34" charset="0"/>
                <a:cs typeface="Arial" pitchFamily="34" charset="0"/>
              </a:rPr>
              <a:t> sau</a:t>
            </a:r>
            <a:r>
              <a:rPr lang="vi-VN" sz="2800" smtClean="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Muốn chuyển từ kiểu đang định nghĩa sang một kiểu đã có, ta phải sửa đổi kiểu đã có.</a:t>
            </a:r>
          </a:p>
          <a:p>
            <a:pPr lvl="1" algn="just">
              <a:lnSpc>
                <a:spcPct val="130000"/>
              </a:lnSpc>
              <a:spcBef>
                <a:spcPts val="300"/>
              </a:spcBef>
              <a:spcAft>
                <a:spcPts val="300"/>
              </a:spcAft>
              <a:buFont typeface="Wingdings" pitchFamily="2" charset="2"/>
              <a:buChar char="§"/>
            </a:pPr>
            <a:r>
              <a:rPr lang="vi-VN" smtClean="0">
                <a:latin typeface="Arial" pitchFamily="34" charset="0"/>
                <a:cs typeface="Arial" pitchFamily="34" charset="0"/>
              </a:rPr>
              <a:t>Không thể chuyển từ kiểu đang định nghĩa sang kiểu cơ bản có sẵn.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200" b="1" smtClean="0">
                <a:effectLst>
                  <a:outerShdw blurRad="38100" dist="38100" dir="2700000" algn="tl">
                    <a:srgbClr val="000000">
                      <a:alpha val="43137"/>
                    </a:srgbClr>
                  </a:outerShdw>
                </a:effectLst>
                <a:latin typeface="Arial" pitchFamily="34" charset="0"/>
                <a:cs typeface="Arial" pitchFamily="34" charset="0"/>
              </a:rPr>
              <a:t>Chuyển kiểu bằng phép toán chuyển kiểu</a:t>
            </a:r>
            <a:endParaRPr lang="en-US" sz="32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 nhược điểm trên có thể được khắc phục bằng cách </a:t>
            </a:r>
            <a:r>
              <a:rPr lang="vi-VN" sz="2800" smtClean="0">
                <a:solidFill>
                  <a:srgbClr val="C00000"/>
                </a:solidFill>
                <a:latin typeface="Arial" pitchFamily="34" charset="0"/>
                <a:cs typeface="Arial" pitchFamily="34" charset="0"/>
              </a:rPr>
              <a:t>định nghĩa phép toán chuyển kiểu</a:t>
            </a:r>
            <a:r>
              <a:rPr lang="vi-VN" sz="2800" smtClean="0">
                <a:solidFill>
                  <a:schemeClr val="tx1">
                    <a:lumMod val="95000"/>
                    <a:lumOff val="5000"/>
                  </a:schemeClr>
                </a:solidFill>
                <a:latin typeface="Arial" pitchFamily="34" charset="0"/>
                <a:cs typeface="Arial" pitchFamily="34" charset="0"/>
              </a:rPr>
              <a:t>. </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Phép toán chuyển kiểu là hàm thành phần có dạng</a:t>
            </a:r>
            <a:r>
              <a:rPr lang="en-US" sz="2800" smtClean="0">
                <a:solidFill>
                  <a:schemeClr val="tx1">
                    <a:lumMod val="95000"/>
                    <a:lumOff val="5000"/>
                  </a:schemeClr>
                </a:solidFill>
                <a:latin typeface="Arial" pitchFamily="34" charset="0"/>
                <a:cs typeface="Arial" pitchFamily="34" charset="0"/>
              </a:rPr>
              <a:t>:</a:t>
            </a:r>
            <a:r>
              <a:rPr lang="vi-VN" sz="2800" smtClean="0">
                <a:solidFill>
                  <a:schemeClr val="tx1">
                    <a:lumMod val="95000"/>
                    <a:lumOff val="5000"/>
                  </a:schemeClr>
                </a:solidFill>
                <a:latin typeface="Arial" pitchFamily="34" charset="0"/>
                <a:cs typeface="Arial" pitchFamily="34" charset="0"/>
              </a:rPr>
              <a:t> </a:t>
            </a:r>
            <a:r>
              <a:rPr lang="en-US" sz="2800" smtClean="0">
                <a:solidFill>
                  <a:schemeClr val="tx1">
                    <a:lumMod val="95000"/>
                    <a:lumOff val="5000"/>
                  </a:schemeClr>
                </a:solidFill>
                <a:latin typeface="Arial" pitchFamily="34" charset="0"/>
                <a:cs typeface="Arial" pitchFamily="34" charset="0"/>
              </a:rPr>
              <a:t> </a:t>
            </a:r>
            <a:r>
              <a:rPr lang="vi-VN" sz="2800" smtClean="0">
                <a:solidFill>
                  <a:srgbClr val="C00000"/>
                </a:solidFill>
                <a:latin typeface="Arial" pitchFamily="34" charset="0"/>
                <a:cs typeface="Arial" pitchFamily="34" charset="0"/>
              </a:rPr>
              <a:t>X::operator T()</a:t>
            </a:r>
            <a:endParaRPr lang="vi-VN" sz="2400" smtClean="0">
              <a:solidFill>
                <a:srgbClr val="C00000"/>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Với phép toán trên, sẽ có cơ chế chuyển kiểu tự động từ kiểu đang được định nghĩa X sang kiểu đã có T.</a:t>
            </a:r>
            <a:endParaRPr lang="en-US" sz="2400"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36</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200" b="1" smtClean="0">
                <a:effectLst>
                  <a:outerShdw blurRad="38100" dist="38100" dir="2700000" algn="tl">
                    <a:srgbClr val="000000">
                      <a:alpha val="43137"/>
                    </a:srgbClr>
                  </a:outerShdw>
                </a:effectLst>
                <a:latin typeface="Arial" pitchFamily="34" charset="0"/>
                <a:cs typeface="Arial" pitchFamily="34" charset="0"/>
              </a:rPr>
              <a:t>Chuyển kiểu bằng phép toán chuyển kiểu</a:t>
            </a:r>
            <a:endParaRPr lang="en-US" sz="32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600" smtClean="0">
                <a:solidFill>
                  <a:schemeClr val="tx1">
                    <a:lumMod val="95000"/>
                    <a:lumOff val="5000"/>
                  </a:schemeClr>
                </a:solidFill>
                <a:latin typeface="Arial" pitchFamily="34" charset="0"/>
                <a:cs typeface="Arial" pitchFamily="34" charset="0"/>
              </a:rPr>
              <a:t>D</a:t>
            </a:r>
            <a:r>
              <a:rPr lang="vi-VN" sz="2600" smtClean="0">
                <a:solidFill>
                  <a:schemeClr val="tx1">
                    <a:lumMod val="95000"/>
                    <a:lumOff val="5000"/>
                  </a:schemeClr>
                </a:solidFill>
                <a:latin typeface="Arial" pitchFamily="34" charset="0"/>
                <a:cs typeface="Arial" pitchFamily="34" charset="0"/>
              </a:rPr>
              <a:t>ùng phép toán chuyển kiểu khi định nghĩa kiểu mới và muốn tận dụng các phép toán của kiểu đã có</a:t>
            </a:r>
            <a:r>
              <a:rPr lang="en-US" sz="2600" smtClean="0">
                <a:solidFill>
                  <a:schemeClr val="tx1">
                    <a:lumMod val="95000"/>
                    <a:lumOff val="5000"/>
                  </a:schemeClr>
                </a:solidFill>
                <a:latin typeface="Arial" pitchFamily="34" charset="0"/>
                <a:cs typeface="Arial" pitchFamily="34" charset="0"/>
              </a:rPr>
              <a:t>.</a:t>
            </a:r>
            <a:endParaRPr lang="vi-VN" sz="26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37</a:t>
            </a:fld>
            <a:endParaRPr lang="en-US"/>
          </a:p>
        </p:txBody>
      </p:sp>
      <p:sp>
        <p:nvSpPr>
          <p:cNvPr id="7" name="Rectangle 3"/>
          <p:cNvSpPr>
            <a:spLocks noChangeArrowheads="1"/>
          </p:cNvSpPr>
          <p:nvPr/>
        </p:nvSpPr>
        <p:spPr bwMode="auto">
          <a:xfrm>
            <a:off x="762000" y="2559268"/>
            <a:ext cx="8077200" cy="4038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200" b="0" smtClean="0">
                <a:solidFill>
                  <a:srgbClr val="0000FF"/>
                </a:solidFill>
              </a:rPr>
              <a:t>class</a:t>
            </a:r>
            <a:r>
              <a:rPr lang="en-US" sz="2200" b="0" smtClean="0">
                <a:solidFill>
                  <a:srgbClr val="000000"/>
                </a:solidFill>
              </a:rPr>
              <a:t> NumStr {</a:t>
            </a:r>
          </a:p>
          <a:p>
            <a:pPr marL="342900" indent="-342900">
              <a:spcBef>
                <a:spcPct val="20000"/>
              </a:spcBef>
              <a:buFont typeface="Wingdings" pitchFamily="2" charset="2"/>
              <a:buNone/>
            </a:pPr>
            <a:r>
              <a:rPr lang="en-US" sz="2200" b="0" smtClean="0">
                <a:solidFill>
                  <a:srgbClr val="000000"/>
                </a:solidFill>
              </a:rPr>
              <a:t>	    </a:t>
            </a:r>
            <a:r>
              <a:rPr lang="en-US" sz="2200" b="0" smtClean="0">
                <a:solidFill>
                  <a:srgbClr val="0000FF"/>
                </a:solidFill>
              </a:rPr>
              <a:t>char</a:t>
            </a:r>
            <a:r>
              <a:rPr lang="en-US" sz="2200" b="0" smtClean="0">
                <a:solidFill>
                  <a:srgbClr val="000000"/>
                </a:solidFill>
              </a:rPr>
              <a:t> *s;</a:t>
            </a:r>
          </a:p>
          <a:p>
            <a:pPr marL="342900" indent="-342900">
              <a:spcBef>
                <a:spcPct val="20000"/>
              </a:spcBef>
              <a:buFont typeface="Wingdings" pitchFamily="2" charset="2"/>
              <a:buNone/>
            </a:pPr>
            <a:r>
              <a:rPr lang="en-US" sz="2200" b="0" smtClean="0">
                <a:solidFill>
                  <a:srgbClr val="000000"/>
                </a:solidFill>
              </a:rPr>
              <a:t>	</a:t>
            </a:r>
            <a:r>
              <a:rPr lang="en-US" sz="2200" b="0" smtClean="0">
                <a:solidFill>
                  <a:srgbClr val="0000FF"/>
                </a:solidFill>
              </a:rPr>
              <a:t>public</a:t>
            </a:r>
            <a:r>
              <a:rPr lang="en-US" sz="2200" b="0" smtClean="0">
                <a:solidFill>
                  <a:srgbClr val="000000"/>
                </a:solidFill>
              </a:rPr>
              <a:t>:</a:t>
            </a:r>
          </a:p>
          <a:p>
            <a:pPr marL="342900" indent="-342900">
              <a:spcBef>
                <a:spcPct val="20000"/>
              </a:spcBef>
              <a:buFont typeface="Wingdings" pitchFamily="2" charset="2"/>
              <a:buNone/>
            </a:pPr>
            <a:r>
              <a:rPr lang="en-US" sz="2200" b="0" smtClean="0">
                <a:solidFill>
                  <a:srgbClr val="000000"/>
                </a:solidFill>
              </a:rPr>
              <a:t>	    NumStr(</a:t>
            </a:r>
            <a:r>
              <a:rPr lang="en-US" sz="2200" b="0" smtClean="0">
                <a:solidFill>
                  <a:srgbClr val="0000FF"/>
                </a:solidFill>
              </a:rPr>
              <a:t>char</a:t>
            </a:r>
            <a:r>
              <a:rPr lang="en-US" sz="2200" b="0" smtClean="0">
                <a:solidFill>
                  <a:srgbClr val="000000"/>
                </a:solidFill>
              </a:rPr>
              <a:t> *p) { s = strdup(p); }</a:t>
            </a:r>
          </a:p>
          <a:p>
            <a:pPr marL="342900" indent="-342900">
              <a:spcBef>
                <a:spcPct val="20000"/>
              </a:spcBef>
              <a:buFont typeface="Wingdings" pitchFamily="2" charset="2"/>
              <a:buNone/>
            </a:pPr>
            <a:r>
              <a:rPr lang="en-US" sz="2200" b="0" smtClean="0">
                <a:solidFill>
                  <a:srgbClr val="000000"/>
                </a:solidFill>
              </a:rPr>
              <a:t>	    </a:t>
            </a:r>
            <a:r>
              <a:rPr lang="en-US" sz="2200" b="0" smtClean="0">
                <a:solidFill>
                  <a:srgbClr val="0000FF"/>
                </a:solidFill>
              </a:rPr>
              <a:t>operator</a:t>
            </a:r>
            <a:r>
              <a:rPr lang="en-US" sz="2200" b="0" smtClean="0">
                <a:solidFill>
                  <a:srgbClr val="000000"/>
                </a:solidFill>
              </a:rPr>
              <a:t> </a:t>
            </a:r>
            <a:r>
              <a:rPr lang="en-US" sz="2200" b="0" smtClean="0">
                <a:solidFill>
                  <a:srgbClr val="0000FF"/>
                </a:solidFill>
              </a:rPr>
              <a:t>double</a:t>
            </a:r>
            <a:r>
              <a:rPr lang="en-US" sz="2200" b="0" smtClean="0">
                <a:solidFill>
                  <a:srgbClr val="000000"/>
                </a:solidFill>
              </a:rPr>
              <a:t>() { </a:t>
            </a:r>
            <a:r>
              <a:rPr lang="en-US" sz="2200" b="0" smtClean="0">
                <a:solidFill>
                  <a:srgbClr val="0000FF"/>
                </a:solidFill>
              </a:rPr>
              <a:t>return</a:t>
            </a:r>
            <a:r>
              <a:rPr lang="en-US" sz="2200" b="0" smtClean="0">
                <a:solidFill>
                  <a:srgbClr val="000000"/>
                </a:solidFill>
              </a:rPr>
              <a:t> atof(s); }</a:t>
            </a:r>
          </a:p>
          <a:p>
            <a:pPr marL="342900" indent="-342900">
              <a:spcBef>
                <a:spcPct val="20000"/>
              </a:spcBef>
              <a:buFont typeface="Wingdings" pitchFamily="2" charset="2"/>
              <a:buNone/>
            </a:pPr>
            <a:r>
              <a:rPr lang="en-US" sz="2200" b="0" smtClean="0">
                <a:solidFill>
                  <a:srgbClr val="000000"/>
                </a:solidFill>
              </a:rPr>
              <a:t>	    </a:t>
            </a:r>
            <a:r>
              <a:rPr lang="en-US" sz="2200" b="0" smtClean="0">
                <a:solidFill>
                  <a:srgbClr val="0000FF"/>
                </a:solidFill>
              </a:rPr>
              <a:t>friend</a:t>
            </a:r>
            <a:r>
              <a:rPr lang="en-US" sz="2200" b="0" smtClean="0">
                <a:solidFill>
                  <a:srgbClr val="000000"/>
                </a:solidFill>
              </a:rPr>
              <a:t> ostream &amp; operator &lt;&lt; (ostream &amp;o, NumStr &amp;ns);</a:t>
            </a:r>
          </a:p>
          <a:p>
            <a:pPr marL="342900" indent="-342900">
              <a:spcBef>
                <a:spcPct val="20000"/>
              </a:spcBef>
              <a:buFont typeface="Wingdings" pitchFamily="2" charset="2"/>
              <a:buNone/>
            </a:pPr>
            <a:r>
              <a:rPr lang="en-US" sz="2200" b="0" smtClean="0">
                <a:solidFill>
                  <a:srgbClr val="000000"/>
                </a:solidFill>
              </a:rPr>
              <a:t>};</a:t>
            </a:r>
          </a:p>
          <a:p>
            <a:pPr marL="342900" indent="-342900">
              <a:spcBef>
                <a:spcPct val="20000"/>
              </a:spcBef>
              <a:buFont typeface="Wingdings" pitchFamily="2" charset="2"/>
              <a:buNone/>
            </a:pPr>
            <a:r>
              <a:rPr lang="en-US" sz="2200" b="0" smtClean="0">
                <a:solidFill>
                  <a:srgbClr val="000000"/>
                </a:solidFill>
              </a:rPr>
              <a:t>ostream &amp; operator &lt;&lt; (ostream &amp;o, NumStr &amp;ns){</a:t>
            </a:r>
          </a:p>
          <a:p>
            <a:pPr marL="342900" indent="-342900">
              <a:spcBef>
                <a:spcPct val="20000"/>
              </a:spcBef>
              <a:buFont typeface="Wingdings" pitchFamily="2" charset="2"/>
              <a:buNone/>
            </a:pPr>
            <a:r>
              <a:rPr lang="en-US" sz="2200" b="0" smtClean="0">
                <a:solidFill>
                  <a:srgbClr val="000000"/>
                </a:solidFill>
              </a:rPr>
              <a:t>	</a:t>
            </a:r>
            <a:r>
              <a:rPr lang="en-US" sz="2200" b="0" smtClean="0">
                <a:solidFill>
                  <a:srgbClr val="0000FF"/>
                </a:solidFill>
              </a:rPr>
              <a:t>return</a:t>
            </a:r>
            <a:r>
              <a:rPr lang="en-US" sz="2200" b="0" smtClean="0">
                <a:solidFill>
                  <a:srgbClr val="000000"/>
                </a:solidFill>
              </a:rPr>
              <a:t> o &lt;&lt; ns.s;</a:t>
            </a:r>
          </a:p>
          <a:p>
            <a:pPr marL="342900" indent="-342900">
              <a:spcBef>
                <a:spcPct val="20000"/>
              </a:spcBef>
              <a:buFont typeface="Wingdings" pitchFamily="2" charset="2"/>
              <a:buNone/>
            </a:pPr>
            <a:r>
              <a:rPr lang="en-US" sz="2200" b="0" smtClean="0">
                <a:solidFill>
                  <a:srgbClr val="000000"/>
                </a:solidFill>
              </a:rPr>
              <a:t>}</a:t>
            </a:r>
            <a:endParaRPr lang="en-US" sz="22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200" b="1" smtClean="0">
                <a:effectLst>
                  <a:outerShdw blurRad="38100" dist="38100" dir="2700000" algn="tl">
                    <a:srgbClr val="000000">
                      <a:alpha val="43137"/>
                    </a:srgbClr>
                  </a:outerShdw>
                </a:effectLst>
                <a:latin typeface="Arial" pitchFamily="34" charset="0"/>
                <a:cs typeface="Arial" pitchFamily="34" charset="0"/>
              </a:rPr>
              <a:t>Chuyển kiểu bằng phép toán chuyển kiểu</a:t>
            </a:r>
            <a:endParaRPr lang="en-US" sz="3200"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38</a:t>
            </a:fld>
            <a:endParaRPr lang="en-US"/>
          </a:p>
        </p:txBody>
      </p:sp>
      <p:sp>
        <p:nvSpPr>
          <p:cNvPr id="8" name="Rectangle 3"/>
          <p:cNvSpPr>
            <a:spLocks noChangeArrowheads="1"/>
          </p:cNvSpPr>
          <p:nvPr/>
        </p:nvSpPr>
        <p:spPr bwMode="auto">
          <a:xfrm>
            <a:off x="533400" y="1447800"/>
            <a:ext cx="8229600" cy="50292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200" b="0" smtClean="0">
                <a:solidFill>
                  <a:srgbClr val="0000FF"/>
                </a:solidFill>
              </a:rPr>
              <a:t>void</a:t>
            </a:r>
            <a:r>
              <a:rPr lang="en-US" sz="2200" b="0" smtClean="0">
                <a:solidFill>
                  <a:srgbClr val="000000"/>
                </a:solidFill>
              </a:rPr>
              <a:t> main() {</a:t>
            </a:r>
          </a:p>
          <a:p>
            <a:pPr marL="342900" indent="-342900">
              <a:spcBef>
                <a:spcPct val="20000"/>
              </a:spcBef>
              <a:buFont typeface="Wingdings" pitchFamily="2" charset="2"/>
              <a:buNone/>
            </a:pPr>
            <a:r>
              <a:rPr lang="en-US" sz="2200" b="0" smtClean="0">
                <a:solidFill>
                  <a:srgbClr val="000000"/>
                </a:solidFill>
              </a:rPr>
              <a:t>	NumStr s1("123.45"), s2("34.12");</a:t>
            </a:r>
          </a:p>
          <a:p>
            <a:pPr marL="342900" indent="-342900">
              <a:spcBef>
                <a:spcPct val="20000"/>
              </a:spcBef>
              <a:buFont typeface="Wingdings" pitchFamily="2" charset="2"/>
              <a:buNone/>
            </a:pPr>
            <a:r>
              <a:rPr lang="en-US" sz="2200" b="0" smtClean="0">
                <a:solidFill>
                  <a:srgbClr val="000000"/>
                </a:solidFill>
              </a:rPr>
              <a:t>	cout &lt;&lt; "s1 = " &lt;&lt; s1 &lt;&lt; "\n";	// Xuat 's1 = 123.45' ra cout</a:t>
            </a:r>
          </a:p>
          <a:p>
            <a:pPr marL="342900" indent="-342900">
              <a:spcBef>
                <a:spcPct val="20000"/>
              </a:spcBef>
              <a:buFont typeface="Wingdings" pitchFamily="2" charset="2"/>
              <a:buNone/>
            </a:pPr>
            <a:r>
              <a:rPr lang="en-US" sz="2200" b="0" smtClean="0">
                <a:solidFill>
                  <a:srgbClr val="000000"/>
                </a:solidFill>
              </a:rPr>
              <a:t>	cout &lt;&lt; "s2 = " &lt;&lt; s2 &lt;&lt; "\n";	// Xuat 's2 = 34.12' ra cout</a:t>
            </a:r>
          </a:p>
          <a:p>
            <a:pPr marL="342900" indent="-342900">
              <a:spcBef>
                <a:spcPct val="20000"/>
              </a:spcBef>
              <a:buFont typeface="Wingdings" pitchFamily="2" charset="2"/>
              <a:buNone/>
            </a:pPr>
            <a:r>
              <a:rPr lang="en-US" sz="2200" b="0" smtClean="0">
                <a:solidFill>
                  <a:srgbClr val="000000"/>
                </a:solidFill>
              </a:rPr>
              <a:t>	cout &lt;&lt; "s1 + s2 = " &lt;&lt; </a:t>
            </a:r>
            <a:r>
              <a:rPr lang="en-US" sz="2200" b="0" smtClean="0">
                <a:solidFill>
                  <a:srgbClr val="FF0000"/>
                </a:solidFill>
              </a:rPr>
              <a:t>s1 + s2 </a:t>
            </a:r>
            <a:r>
              <a:rPr lang="en-US" sz="2200" b="0" smtClean="0">
                <a:solidFill>
                  <a:srgbClr val="000000"/>
                </a:solidFill>
              </a:rPr>
              <a:t>&lt;&lt; "\n";	</a:t>
            </a:r>
          </a:p>
          <a:p>
            <a:pPr marL="342900" indent="-342900">
              <a:spcBef>
                <a:spcPct val="20000"/>
              </a:spcBef>
              <a:buFont typeface="Wingdings" pitchFamily="2" charset="2"/>
              <a:buNone/>
            </a:pPr>
            <a:r>
              <a:rPr lang="en-US" sz="2200" b="0" smtClean="0">
                <a:solidFill>
                  <a:srgbClr val="000000"/>
                </a:solidFill>
              </a:rPr>
              <a:t>		// Xuat 's1 + s2 = 157.57' ra cout</a:t>
            </a:r>
          </a:p>
          <a:p>
            <a:pPr marL="342900" indent="-342900">
              <a:spcBef>
                <a:spcPct val="20000"/>
              </a:spcBef>
              <a:buFont typeface="Wingdings" pitchFamily="2" charset="2"/>
              <a:buNone/>
            </a:pPr>
            <a:r>
              <a:rPr lang="en-US" sz="2200" b="0" smtClean="0">
                <a:solidFill>
                  <a:srgbClr val="000000"/>
                </a:solidFill>
              </a:rPr>
              <a:t>	cout &lt;&lt; "s1 + 50 = " &lt;&lt; </a:t>
            </a:r>
            <a:r>
              <a:rPr lang="en-US" sz="2200" b="0" smtClean="0">
                <a:solidFill>
                  <a:srgbClr val="FF0000"/>
                </a:solidFill>
              </a:rPr>
              <a:t>s1 + 50 </a:t>
            </a:r>
            <a:r>
              <a:rPr lang="en-US" sz="2200" b="0" smtClean="0">
                <a:solidFill>
                  <a:srgbClr val="000000"/>
                </a:solidFill>
              </a:rPr>
              <a:t>&lt;&lt; "\n";	</a:t>
            </a:r>
          </a:p>
          <a:p>
            <a:pPr marL="342900" indent="-342900">
              <a:spcBef>
                <a:spcPct val="20000"/>
              </a:spcBef>
              <a:buFont typeface="Wingdings" pitchFamily="2" charset="2"/>
              <a:buNone/>
            </a:pPr>
            <a:r>
              <a:rPr lang="en-US" sz="2200" b="0" smtClean="0">
                <a:solidFill>
                  <a:srgbClr val="000000"/>
                </a:solidFill>
              </a:rPr>
              <a:t>		// Xuat 's1 + 50 = 173.45' ra cout</a:t>
            </a:r>
          </a:p>
          <a:p>
            <a:pPr marL="342900" indent="-342900">
              <a:spcBef>
                <a:spcPct val="20000"/>
              </a:spcBef>
              <a:buFont typeface="Wingdings" pitchFamily="2" charset="2"/>
              <a:buNone/>
            </a:pPr>
            <a:r>
              <a:rPr lang="en-US" sz="2200" b="0" smtClean="0">
                <a:solidFill>
                  <a:srgbClr val="000000"/>
                </a:solidFill>
              </a:rPr>
              <a:t>	cout &lt;&lt; "s1*2=" &lt;&lt; </a:t>
            </a:r>
            <a:r>
              <a:rPr lang="en-US" sz="2200" b="0" smtClean="0">
                <a:solidFill>
                  <a:srgbClr val="FF0000"/>
                </a:solidFill>
              </a:rPr>
              <a:t>s1*2</a:t>
            </a:r>
            <a:r>
              <a:rPr lang="en-US" sz="2200" b="0" smtClean="0">
                <a:solidFill>
                  <a:srgbClr val="000000"/>
                </a:solidFill>
              </a:rPr>
              <a:t> &lt;&lt; "\n";	// Xuat 's1*2=246.9' ra cout</a:t>
            </a:r>
          </a:p>
          <a:p>
            <a:pPr marL="342900" indent="-342900">
              <a:spcBef>
                <a:spcPct val="20000"/>
              </a:spcBef>
              <a:buFont typeface="Wingdings" pitchFamily="2" charset="2"/>
              <a:buNone/>
            </a:pPr>
            <a:r>
              <a:rPr lang="en-US" sz="2200" b="0" smtClean="0">
                <a:solidFill>
                  <a:srgbClr val="000000"/>
                </a:solidFill>
              </a:rPr>
              <a:t>	cout &lt;&lt; "s1/2 = " &lt;&lt; </a:t>
            </a:r>
            <a:r>
              <a:rPr lang="en-US" sz="2200" b="0" smtClean="0">
                <a:solidFill>
                  <a:srgbClr val="FF0000"/>
                </a:solidFill>
              </a:rPr>
              <a:t>s1/2</a:t>
            </a:r>
            <a:r>
              <a:rPr lang="en-US" sz="2200" b="0" smtClean="0">
                <a:solidFill>
                  <a:srgbClr val="000000"/>
                </a:solidFill>
              </a:rPr>
              <a:t> &lt;&lt; "\n";	</a:t>
            </a:r>
          </a:p>
          <a:p>
            <a:pPr marL="342900" indent="-342900">
              <a:spcBef>
                <a:spcPct val="20000"/>
              </a:spcBef>
              <a:buFont typeface="Wingdings" pitchFamily="2" charset="2"/>
              <a:buNone/>
            </a:pPr>
            <a:r>
              <a:rPr lang="en-US" sz="2200" b="0" smtClean="0">
                <a:solidFill>
                  <a:srgbClr val="000000"/>
                </a:solidFill>
              </a:rPr>
              <a:t>		// Xuat 's1 / 2 = 61.725' ra cout</a:t>
            </a:r>
          </a:p>
          <a:p>
            <a:pPr marL="342900" indent="-342900">
              <a:spcBef>
                <a:spcPct val="20000"/>
              </a:spcBef>
              <a:buFont typeface="Wingdings" pitchFamily="2" charset="2"/>
              <a:buNone/>
            </a:pPr>
            <a:r>
              <a:rPr lang="en-US" sz="2200" b="0" smtClean="0">
                <a:solidFill>
                  <a:srgbClr val="000000"/>
                </a:solidFill>
              </a:rPr>
              <a:t>}</a:t>
            </a:r>
            <a:endParaRPr lang="en-US" sz="22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200" b="1" smtClean="0">
                <a:effectLst>
                  <a:outerShdw blurRad="38100" dist="38100" dir="2700000" algn="tl">
                    <a:srgbClr val="000000">
                      <a:alpha val="43137"/>
                    </a:srgbClr>
                  </a:outerShdw>
                </a:effectLst>
                <a:latin typeface="Arial" pitchFamily="34" charset="0"/>
                <a:cs typeface="Arial" pitchFamily="34" charset="0"/>
              </a:rPr>
              <a:t>Chuyển kiểu bằng phép toán chuyển kiểu</a:t>
            </a:r>
            <a:endParaRPr lang="en-US" sz="32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Phép toán chuyển kiểu cũng được dùng để biểu diễn </a:t>
            </a:r>
            <a:r>
              <a:rPr lang="vi-VN" sz="2800" smtClean="0">
                <a:solidFill>
                  <a:srgbClr val="0000FF"/>
                </a:solidFill>
                <a:latin typeface="Arial" pitchFamily="34" charset="0"/>
                <a:cs typeface="Arial" pitchFamily="34" charset="0"/>
              </a:rPr>
              <a:t>quan hệ </a:t>
            </a:r>
            <a:r>
              <a:rPr lang="vi-VN" sz="2800" smtClean="0">
                <a:solidFill>
                  <a:srgbClr val="C00000"/>
                </a:solidFill>
                <a:latin typeface="Arial" pitchFamily="34" charset="0"/>
                <a:cs typeface="Arial" pitchFamily="34" charset="0"/>
              </a:rPr>
              <a:t>là một </a:t>
            </a:r>
            <a:r>
              <a:rPr lang="vi-VN" sz="2800" smtClean="0">
                <a:solidFill>
                  <a:schemeClr val="tx1">
                    <a:lumMod val="95000"/>
                    <a:lumOff val="5000"/>
                  </a:schemeClr>
                </a:solidFill>
                <a:latin typeface="Arial" pitchFamily="34" charset="0"/>
                <a:cs typeface="Arial" pitchFamily="34" charset="0"/>
              </a:rPr>
              <a:t>từ kiểu đang định nghĩa sang kiểu đã có.</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39</a:t>
            </a:fld>
            <a:endParaRPr lang="en-US"/>
          </a:p>
        </p:txBody>
      </p:sp>
      <p:sp>
        <p:nvSpPr>
          <p:cNvPr id="7" name="Rectangle 3"/>
          <p:cNvSpPr>
            <a:spLocks noChangeArrowheads="1"/>
          </p:cNvSpPr>
          <p:nvPr/>
        </p:nvSpPr>
        <p:spPr bwMode="auto">
          <a:xfrm>
            <a:off x="762000" y="3092668"/>
            <a:ext cx="8077200" cy="3460532"/>
          </a:xfrm>
          <a:prstGeom prst="rect">
            <a:avLst/>
          </a:prstGeom>
          <a:solidFill>
            <a:srgbClr val="CCFFFF"/>
          </a:solidFill>
          <a:ln w="9525">
            <a:noFill/>
            <a:miter lim="800000"/>
            <a:headEnd/>
            <a:tailEnd/>
          </a:ln>
        </p:spPr>
        <p:txBody>
          <a:bodyPr/>
          <a:lstStyle/>
          <a:p>
            <a:pPr marL="342900" indent="-342900">
              <a:spcBef>
                <a:spcPts val="0"/>
              </a:spcBef>
              <a:buFont typeface="Wingdings" pitchFamily="2" charset="2"/>
              <a:buNone/>
            </a:pPr>
            <a:r>
              <a:rPr lang="en-US" sz="2200" b="0" smtClean="0">
                <a:solidFill>
                  <a:srgbClr val="0000FF"/>
                </a:solidFill>
              </a:rPr>
              <a:t>class </a:t>
            </a:r>
            <a:r>
              <a:rPr lang="en-US" sz="2200" b="0" smtClean="0">
                <a:solidFill>
                  <a:srgbClr val="000000"/>
                </a:solidFill>
              </a:rPr>
              <a:t>PhanSo {</a:t>
            </a:r>
          </a:p>
          <a:p>
            <a:pPr marL="342900" indent="-342900">
              <a:spcBef>
                <a:spcPts val="0"/>
              </a:spcBef>
              <a:buFont typeface="Wingdings" pitchFamily="2" charset="2"/>
              <a:buNone/>
            </a:pPr>
            <a:r>
              <a:rPr lang="en-US" sz="2200" b="0" smtClean="0">
                <a:solidFill>
                  <a:srgbClr val="000000"/>
                </a:solidFill>
              </a:rPr>
              <a:t>	</a:t>
            </a:r>
            <a:r>
              <a:rPr lang="en-US" sz="2200" b="0" smtClean="0">
                <a:solidFill>
                  <a:srgbClr val="0000FF"/>
                </a:solidFill>
              </a:rPr>
              <a:t>long </a:t>
            </a:r>
            <a:r>
              <a:rPr lang="en-US" sz="2200" b="0" smtClean="0">
                <a:solidFill>
                  <a:srgbClr val="000000"/>
                </a:solidFill>
              </a:rPr>
              <a:t>tu, mau;</a:t>
            </a:r>
          </a:p>
          <a:p>
            <a:pPr marL="342900" indent="-342900">
              <a:spcBef>
                <a:spcPts val="0"/>
              </a:spcBef>
              <a:buFont typeface="Wingdings" pitchFamily="2" charset="2"/>
              <a:buNone/>
            </a:pPr>
            <a:r>
              <a:rPr lang="en-US" sz="2200" b="0" smtClean="0">
                <a:solidFill>
                  <a:srgbClr val="0000FF"/>
                </a:solidFill>
              </a:rPr>
              <a:t>public</a:t>
            </a:r>
            <a:r>
              <a:rPr lang="en-US" sz="2200" b="0" smtClean="0">
                <a:solidFill>
                  <a:srgbClr val="000000"/>
                </a:solidFill>
              </a:rPr>
              <a:t>:</a:t>
            </a:r>
          </a:p>
          <a:p>
            <a:pPr marL="342900" indent="-342900">
              <a:spcBef>
                <a:spcPts val="0"/>
              </a:spcBef>
              <a:buFont typeface="Wingdings" pitchFamily="2" charset="2"/>
              <a:buNone/>
            </a:pPr>
            <a:r>
              <a:rPr lang="en-US" sz="2200" b="0" smtClean="0">
                <a:solidFill>
                  <a:srgbClr val="000000"/>
                </a:solidFill>
              </a:rPr>
              <a:t>	PhanSo(</a:t>
            </a:r>
            <a:r>
              <a:rPr lang="en-US" sz="2200" b="0" smtClean="0">
                <a:solidFill>
                  <a:srgbClr val="0000FF"/>
                </a:solidFill>
              </a:rPr>
              <a:t>long </a:t>
            </a:r>
            <a:r>
              <a:rPr lang="en-US" sz="2200" b="0" smtClean="0">
                <a:solidFill>
                  <a:srgbClr val="000000"/>
                </a:solidFill>
              </a:rPr>
              <a:t>t = 0, </a:t>
            </a:r>
            <a:r>
              <a:rPr lang="en-US" sz="2200" b="0" smtClean="0">
                <a:solidFill>
                  <a:srgbClr val="0000FF"/>
                </a:solidFill>
              </a:rPr>
              <a:t>long </a:t>
            </a:r>
            <a:r>
              <a:rPr lang="en-US" sz="2200" b="0" smtClean="0">
                <a:solidFill>
                  <a:srgbClr val="000000"/>
                </a:solidFill>
              </a:rPr>
              <a:t>m = 1) {Set(t,m);}</a:t>
            </a:r>
          </a:p>
          <a:p>
            <a:pPr marL="342900" indent="-342900">
              <a:spcBef>
                <a:spcPts val="0"/>
              </a:spcBef>
              <a:buFont typeface="Wingdings" pitchFamily="2" charset="2"/>
              <a:buNone/>
            </a:pPr>
            <a:r>
              <a:rPr lang="en-US" sz="2200" b="0" smtClean="0">
                <a:solidFill>
                  <a:srgbClr val="000000"/>
                </a:solidFill>
              </a:rPr>
              <a:t>	</a:t>
            </a:r>
            <a:r>
              <a:rPr lang="en-US" sz="2200" b="0" smtClean="0">
                <a:solidFill>
                  <a:srgbClr val="0000FF"/>
                </a:solidFill>
              </a:rPr>
              <a:t>void </a:t>
            </a:r>
            <a:r>
              <a:rPr lang="en-US" sz="2200" b="0" smtClean="0">
                <a:solidFill>
                  <a:srgbClr val="000000"/>
                </a:solidFill>
              </a:rPr>
              <a:t>Set(</a:t>
            </a:r>
            <a:r>
              <a:rPr lang="en-US" sz="2200" b="0" smtClean="0">
                <a:solidFill>
                  <a:srgbClr val="0000FF"/>
                </a:solidFill>
              </a:rPr>
              <a:t>long</a:t>
            </a:r>
            <a:r>
              <a:rPr lang="en-US" sz="2200" b="0" smtClean="0">
                <a:solidFill>
                  <a:srgbClr val="000000"/>
                </a:solidFill>
              </a:rPr>
              <a:t> t, </a:t>
            </a:r>
            <a:r>
              <a:rPr lang="en-US" sz="2200" b="0" smtClean="0">
                <a:solidFill>
                  <a:srgbClr val="0000FF"/>
                </a:solidFill>
              </a:rPr>
              <a:t>long </a:t>
            </a:r>
            <a:r>
              <a:rPr lang="en-US" sz="2200" b="0" smtClean="0">
                <a:solidFill>
                  <a:srgbClr val="000000"/>
                </a:solidFill>
              </a:rPr>
              <a:t>m);</a:t>
            </a:r>
          </a:p>
          <a:p>
            <a:pPr marL="342900" indent="-342900">
              <a:spcBef>
                <a:spcPts val="0"/>
              </a:spcBef>
              <a:buFont typeface="Wingdings" pitchFamily="2" charset="2"/>
              <a:buNone/>
            </a:pPr>
            <a:r>
              <a:rPr lang="en-US" sz="2200" b="0" smtClean="0">
                <a:solidFill>
                  <a:srgbClr val="000000"/>
                </a:solidFill>
              </a:rPr>
              <a:t>	</a:t>
            </a:r>
            <a:r>
              <a:rPr lang="en-US" sz="2200" b="0" smtClean="0">
                <a:solidFill>
                  <a:srgbClr val="0000FF"/>
                </a:solidFill>
              </a:rPr>
              <a:t>friend </a:t>
            </a:r>
            <a:r>
              <a:rPr lang="en-US" sz="2200" b="0" smtClean="0">
                <a:solidFill>
                  <a:srgbClr val="000000"/>
                </a:solidFill>
              </a:rPr>
              <a:t>PhanSo operator + (PhanSo a, Pham So b);</a:t>
            </a:r>
          </a:p>
          <a:p>
            <a:pPr marL="342900" indent="-342900">
              <a:spcBef>
                <a:spcPts val="0"/>
              </a:spcBef>
              <a:buFont typeface="Wingdings" pitchFamily="2" charset="2"/>
              <a:buNone/>
            </a:pPr>
            <a:r>
              <a:rPr lang="en-US" sz="2200" b="0" smtClean="0">
                <a:solidFill>
                  <a:srgbClr val="000000"/>
                </a:solidFill>
              </a:rPr>
              <a:t>	</a:t>
            </a:r>
            <a:r>
              <a:rPr lang="en-US" sz="2200" b="0" smtClean="0">
                <a:solidFill>
                  <a:srgbClr val="0000FF"/>
                </a:solidFill>
              </a:rPr>
              <a:t>operator</a:t>
            </a:r>
            <a:r>
              <a:rPr lang="en-US" sz="2200" b="0" smtClean="0">
                <a:solidFill>
                  <a:schemeClr val="tx1">
                    <a:lumMod val="95000"/>
                    <a:lumOff val="5000"/>
                  </a:schemeClr>
                </a:solidFill>
              </a:rPr>
              <a:t> </a:t>
            </a:r>
            <a:r>
              <a:rPr lang="en-US" sz="2200" b="0" smtClean="0">
                <a:solidFill>
                  <a:srgbClr val="0000FF"/>
                </a:solidFill>
              </a:rPr>
              <a:t>double</a:t>
            </a:r>
            <a:r>
              <a:rPr lang="en-US" sz="2200" b="0" smtClean="0">
                <a:solidFill>
                  <a:schemeClr val="tx1">
                    <a:lumMod val="95000"/>
                    <a:lumOff val="5000"/>
                  </a:schemeClr>
                </a:solidFill>
              </a:rPr>
              <a:t>() </a:t>
            </a:r>
            <a:r>
              <a:rPr lang="en-US" sz="2200" b="0" smtClean="0">
                <a:solidFill>
                  <a:srgbClr val="0000FF"/>
                </a:solidFill>
              </a:rPr>
              <a:t>const </a:t>
            </a:r>
            <a:r>
              <a:rPr lang="en-US" sz="2200" b="0" smtClean="0">
                <a:solidFill>
                  <a:schemeClr val="tx1">
                    <a:lumMod val="95000"/>
                    <a:lumOff val="5000"/>
                  </a:schemeClr>
                </a:solidFill>
              </a:rPr>
              <a:t>{</a:t>
            </a:r>
            <a:r>
              <a:rPr lang="en-US" sz="2200" b="0" smtClean="0">
                <a:solidFill>
                  <a:srgbClr val="0000FF"/>
                </a:solidFill>
              </a:rPr>
              <a:t>return</a:t>
            </a:r>
            <a:r>
              <a:rPr lang="en-US" sz="2200" b="0" smtClean="0">
                <a:solidFill>
                  <a:schemeClr val="tx1">
                    <a:lumMod val="95000"/>
                    <a:lumOff val="5000"/>
                  </a:schemeClr>
                </a:solidFill>
              </a:rPr>
              <a:t> </a:t>
            </a:r>
            <a:r>
              <a:rPr lang="en-US" sz="2200" b="0" smtClean="0">
                <a:solidFill>
                  <a:srgbClr val="0000FF"/>
                </a:solidFill>
              </a:rPr>
              <a:t>double</a:t>
            </a:r>
            <a:r>
              <a:rPr lang="en-US" sz="2200" b="0" smtClean="0">
                <a:solidFill>
                  <a:schemeClr val="tx1">
                    <a:lumMod val="95000"/>
                    <a:lumOff val="5000"/>
                  </a:schemeClr>
                </a:solidFill>
              </a:rPr>
              <a:t>(tu)/mau;}</a:t>
            </a:r>
          </a:p>
          <a:p>
            <a:pPr marL="342900" indent="-342900">
              <a:spcBef>
                <a:spcPts val="0"/>
              </a:spcBef>
              <a:buFont typeface="Wingdings" pitchFamily="2" charset="2"/>
              <a:buNone/>
            </a:pPr>
            <a:r>
              <a:rPr lang="en-US" sz="2200" b="0" smtClean="0">
                <a:solidFill>
                  <a:srgbClr val="000000"/>
                </a:solidFill>
              </a:rPr>
              <a:t>};</a:t>
            </a:r>
          </a:p>
          <a:p>
            <a:pPr marL="342900" indent="-342900">
              <a:spcBef>
                <a:spcPts val="0"/>
              </a:spcBef>
              <a:buFont typeface="Wingdings" pitchFamily="2" charset="2"/>
              <a:buNone/>
            </a:pPr>
            <a:r>
              <a:rPr lang="en-US" sz="2200" b="0" smtClean="0">
                <a:solidFill>
                  <a:srgbClr val="000000"/>
                </a:solidFill>
              </a:rPr>
              <a:t>PhanSo a(9,4);</a:t>
            </a:r>
          </a:p>
          <a:p>
            <a:pPr marL="342900" indent="-342900">
              <a:spcBef>
                <a:spcPts val="0"/>
              </a:spcBef>
              <a:buFont typeface="Wingdings" pitchFamily="2" charset="2"/>
              <a:buNone/>
            </a:pPr>
            <a:r>
              <a:rPr lang="en-US" sz="2200" b="0" smtClean="0">
                <a:solidFill>
                  <a:srgbClr val="000000"/>
                </a:solidFill>
              </a:rPr>
              <a:t>cout&lt;&lt;sqrt(a)&lt;&lt;“\n”; </a:t>
            </a:r>
            <a:r>
              <a:rPr lang="en-US" sz="2200" b="0" smtClean="0">
                <a:solidFill>
                  <a:srgbClr val="008000"/>
                </a:solidFill>
              </a:rPr>
              <a:t>//cout&lt;&lt;sqrt(a.operator double())&lt;&lt;“\n”;</a:t>
            </a:r>
            <a:endParaRPr lang="en-US" sz="2200" b="0">
              <a:solidFill>
                <a:srgbClr val="008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Giới thiệu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 </a:t>
            </a:r>
            <a:r>
              <a:rPr lang="vi-VN" sz="2800" smtClean="0">
                <a:solidFill>
                  <a:srgbClr val="FF0000"/>
                </a:solidFill>
                <a:latin typeface="Arial" pitchFamily="34" charset="0"/>
                <a:cs typeface="Arial" pitchFamily="34" charset="0"/>
              </a:rPr>
              <a:t>toán tử </a:t>
            </a:r>
            <a:r>
              <a:rPr lang="vi-VN" sz="2800" smtClean="0">
                <a:solidFill>
                  <a:schemeClr val="tx1">
                    <a:lumMod val="95000"/>
                    <a:lumOff val="5000"/>
                  </a:schemeClr>
                </a:solidFill>
                <a:latin typeface="Arial" pitchFamily="34" charset="0"/>
                <a:cs typeface="Arial" pitchFamily="34" charset="0"/>
              </a:rPr>
              <a:t>cho phép ta sử dụng cú pháp toán học đối với các kiểu dữ liệu của C++ thay vì gọi hàm </a:t>
            </a:r>
            <a:r>
              <a:rPr lang="vi-VN" sz="2800" smtClean="0">
                <a:solidFill>
                  <a:srgbClr val="0066FF"/>
                </a:solidFill>
                <a:latin typeface="Arial" pitchFamily="34" charset="0"/>
                <a:cs typeface="Arial" pitchFamily="34" charset="0"/>
              </a:rPr>
              <a:t>(bản chất vẫn là gọi hàm)</a:t>
            </a:r>
            <a:r>
              <a:rPr lang="vi-VN" sz="2800" smtClean="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Ví dụ thay </a:t>
            </a:r>
            <a:r>
              <a:rPr lang="vi-VN" sz="2400" smtClean="0">
                <a:solidFill>
                  <a:srgbClr val="FF0000"/>
                </a:solidFill>
                <a:latin typeface="Arial" pitchFamily="34" charset="0"/>
                <a:cs typeface="Arial" pitchFamily="34" charset="0"/>
              </a:rPr>
              <a:t>a.set(b.cong(c));</a:t>
            </a:r>
            <a:r>
              <a:rPr lang="en-US" sz="2400" smtClean="0">
                <a:solidFill>
                  <a:srgbClr val="FF0000"/>
                </a:solidFill>
                <a:latin typeface="Arial" pitchFamily="34" charset="0"/>
                <a:cs typeface="Arial" pitchFamily="34" charset="0"/>
              </a:rPr>
              <a:t> </a:t>
            </a:r>
            <a:r>
              <a:rPr lang="en-US" sz="2400" smtClean="0">
                <a:latin typeface="Arial" pitchFamily="34" charset="0"/>
                <a:cs typeface="Arial" pitchFamily="34" charset="0"/>
              </a:rPr>
              <a:t>bằng</a:t>
            </a:r>
            <a:r>
              <a:rPr lang="vi-VN" sz="2400" smtClean="0">
                <a:latin typeface="Arial" pitchFamily="34" charset="0"/>
                <a:cs typeface="Arial" pitchFamily="34" charset="0"/>
              </a:rPr>
              <a:t> </a:t>
            </a:r>
            <a:r>
              <a:rPr lang="vi-VN" sz="2400" smtClean="0">
                <a:solidFill>
                  <a:srgbClr val="0000FF"/>
                </a:solidFill>
                <a:latin typeface="Arial" pitchFamily="34" charset="0"/>
                <a:cs typeface="Arial" pitchFamily="34" charset="0"/>
              </a:rPr>
              <a:t>a = b + c;</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Gần với kiểu trình bày mà con người quen dùng (mang tính tự nhiên)</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Đơn giản hóa mã chương trình</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sp>
        <p:nvSpPr>
          <p:cNvPr id="8" name="Rounded Rectangle 7"/>
          <p:cNvSpPr/>
          <p:nvPr/>
        </p:nvSpPr>
        <p:spPr>
          <a:xfrm>
            <a:off x="1676400" y="5257800"/>
            <a:ext cx="6705600" cy="12954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0" smtClean="0">
                <a:solidFill>
                  <a:schemeClr val="tx1">
                    <a:lumMod val="95000"/>
                    <a:lumOff val="5000"/>
                  </a:schemeClr>
                </a:solidFill>
              </a:rPr>
              <a:t>PhanSo A, B;</a:t>
            </a:r>
          </a:p>
          <a:p>
            <a:r>
              <a:rPr lang="en-US" sz="2800" b="0">
                <a:solidFill>
                  <a:schemeClr val="tx1">
                    <a:lumMod val="95000"/>
                    <a:lumOff val="5000"/>
                  </a:schemeClr>
                </a:solidFill>
              </a:rPr>
              <a:t>c</a:t>
            </a:r>
            <a:r>
              <a:rPr lang="en-US" sz="2800" b="0" smtClean="0">
                <a:solidFill>
                  <a:schemeClr val="tx1">
                    <a:lumMod val="95000"/>
                    <a:lumOff val="5000"/>
                  </a:schemeClr>
                </a:solidFill>
              </a:rPr>
              <a:t>in&gt;&gt;A;  //A.Nhap();</a:t>
            </a:r>
          </a:p>
          <a:p>
            <a:r>
              <a:rPr lang="en-US" sz="2800" b="0">
                <a:solidFill>
                  <a:schemeClr val="tx1">
                    <a:lumMod val="95000"/>
                    <a:lumOff val="5000"/>
                  </a:schemeClr>
                </a:solidFill>
              </a:rPr>
              <a:t>c</a:t>
            </a:r>
            <a:r>
              <a:rPr lang="en-US" sz="2800" b="0" smtClean="0">
                <a:solidFill>
                  <a:schemeClr val="tx1">
                    <a:lumMod val="95000"/>
                    <a:lumOff val="5000"/>
                  </a:schemeClr>
                </a:solidFill>
              </a:rPr>
              <a:t>in&gt;&gt;B;  //B.Nhap();</a:t>
            </a:r>
            <a:endParaRPr lang="en-US" sz="2800" b="0">
              <a:solidFill>
                <a:schemeClr val="tx1">
                  <a:lumMod val="95000"/>
                  <a:lumOff val="5000"/>
                </a:schemeClr>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Sự nhập nhằng</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Nhập nhằng là hiện tượng xảy ra khi trình biên dịch tìm được ít nhất hai cách chuyển kiểu để thực hiện một việc tính toán nào đó.</a:t>
            </a:r>
            <a:endParaRPr lang="en-US" sz="2400"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40</a:t>
            </a:fld>
            <a:endParaRPr lang="en-US"/>
          </a:p>
        </p:txBody>
      </p:sp>
      <p:sp>
        <p:nvSpPr>
          <p:cNvPr id="7" name="Rectangle 3"/>
          <p:cNvSpPr>
            <a:spLocks noChangeArrowheads="1"/>
          </p:cNvSpPr>
          <p:nvPr/>
        </p:nvSpPr>
        <p:spPr bwMode="auto">
          <a:xfrm>
            <a:off x="914400" y="3276600"/>
            <a:ext cx="7924800" cy="3124200"/>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sz="2200" b="0" smtClean="0">
                <a:solidFill>
                  <a:srgbClr val="0000FF"/>
                </a:solidFill>
              </a:rPr>
              <a:t>int </a:t>
            </a:r>
            <a:r>
              <a:rPr lang="en-US" sz="2200" b="0" smtClean="0">
                <a:solidFill>
                  <a:srgbClr val="000000"/>
                </a:solidFill>
              </a:rPr>
              <a:t>Sum(</a:t>
            </a:r>
            <a:r>
              <a:rPr lang="en-US" sz="2200" b="0" smtClean="0">
                <a:solidFill>
                  <a:srgbClr val="0000FF"/>
                </a:solidFill>
              </a:rPr>
              <a:t>int</a:t>
            </a:r>
            <a:r>
              <a:rPr lang="en-US" sz="2200" b="0" smtClean="0">
                <a:solidFill>
                  <a:srgbClr val="000000"/>
                </a:solidFill>
              </a:rPr>
              <a:t> a, </a:t>
            </a:r>
            <a:r>
              <a:rPr lang="en-US" sz="2200" b="0" smtClean="0">
                <a:solidFill>
                  <a:srgbClr val="0000FF"/>
                </a:solidFill>
              </a:rPr>
              <a:t>int </a:t>
            </a:r>
            <a:r>
              <a:rPr lang="en-US" sz="2200" b="0" smtClean="0">
                <a:solidFill>
                  <a:srgbClr val="000000"/>
                </a:solidFill>
              </a:rPr>
              <a:t>b)</a:t>
            </a:r>
          </a:p>
          <a:p>
            <a:pPr marL="342900" indent="-342900">
              <a:lnSpc>
                <a:spcPct val="110000"/>
              </a:lnSpc>
              <a:spcBef>
                <a:spcPts val="0"/>
              </a:spcBef>
              <a:buFont typeface="Wingdings" pitchFamily="2" charset="2"/>
              <a:buNone/>
            </a:pPr>
            <a:r>
              <a:rPr lang="en-US" sz="2200" b="0" smtClean="0">
                <a:solidFill>
                  <a:srgbClr val="000000"/>
                </a:solidFill>
              </a:rPr>
              <a:t>{</a:t>
            </a:r>
          </a:p>
          <a:p>
            <a:pPr marL="342900" indent="-342900">
              <a:lnSpc>
                <a:spcPct val="110000"/>
              </a:lnSpc>
              <a:spcBef>
                <a:spcPts val="0"/>
              </a:spcBef>
              <a:buFont typeface="Wingdings" pitchFamily="2" charset="2"/>
              <a:buNone/>
            </a:pPr>
            <a:r>
              <a:rPr lang="en-US" sz="2200" b="0" smtClean="0">
                <a:solidFill>
                  <a:srgbClr val="000000"/>
                </a:solidFill>
              </a:rPr>
              <a:t>	</a:t>
            </a:r>
            <a:r>
              <a:rPr lang="en-US" sz="2200" b="0" smtClean="0">
                <a:solidFill>
                  <a:srgbClr val="0000FF"/>
                </a:solidFill>
              </a:rPr>
              <a:t>return </a:t>
            </a:r>
            <a:r>
              <a:rPr lang="en-US" sz="2200" b="0" smtClean="0">
                <a:solidFill>
                  <a:srgbClr val="000000"/>
                </a:solidFill>
              </a:rPr>
              <a:t>a+b;</a:t>
            </a:r>
          </a:p>
          <a:p>
            <a:pPr marL="342900" indent="-342900">
              <a:lnSpc>
                <a:spcPct val="110000"/>
              </a:lnSpc>
              <a:spcBef>
                <a:spcPts val="0"/>
              </a:spcBef>
              <a:buFont typeface="Wingdings" pitchFamily="2" charset="2"/>
              <a:buNone/>
            </a:pPr>
            <a:r>
              <a:rPr lang="en-US" sz="2200" b="0" smtClean="0">
                <a:solidFill>
                  <a:srgbClr val="000000"/>
                </a:solidFill>
              </a:rPr>
              <a:t>}</a:t>
            </a:r>
          </a:p>
          <a:p>
            <a:pPr marL="342900" indent="-342900">
              <a:lnSpc>
                <a:spcPct val="110000"/>
              </a:lnSpc>
              <a:spcBef>
                <a:spcPts val="0"/>
              </a:spcBef>
              <a:buFont typeface="Wingdings" pitchFamily="2" charset="2"/>
              <a:buNone/>
            </a:pPr>
            <a:r>
              <a:rPr lang="en-US" sz="2200" b="0" smtClean="0">
                <a:solidFill>
                  <a:srgbClr val="0000FF"/>
                </a:solidFill>
              </a:rPr>
              <a:t>double </a:t>
            </a:r>
            <a:r>
              <a:rPr lang="en-US" sz="2200" b="0" smtClean="0">
                <a:solidFill>
                  <a:srgbClr val="000000"/>
                </a:solidFill>
              </a:rPr>
              <a:t>Sum(</a:t>
            </a:r>
            <a:r>
              <a:rPr lang="en-US" sz="2200" b="0" smtClean="0">
                <a:solidFill>
                  <a:srgbClr val="0000FF"/>
                </a:solidFill>
              </a:rPr>
              <a:t>double</a:t>
            </a:r>
            <a:r>
              <a:rPr lang="en-US" sz="2200" b="0" smtClean="0">
                <a:solidFill>
                  <a:srgbClr val="000000"/>
                </a:solidFill>
              </a:rPr>
              <a:t> a, </a:t>
            </a:r>
            <a:r>
              <a:rPr lang="en-US" sz="2200" b="0" smtClean="0">
                <a:solidFill>
                  <a:srgbClr val="0000FF"/>
                </a:solidFill>
              </a:rPr>
              <a:t>double </a:t>
            </a:r>
            <a:r>
              <a:rPr lang="en-US" sz="2200" b="0" smtClean="0">
                <a:solidFill>
                  <a:srgbClr val="000000"/>
                </a:solidFill>
              </a:rPr>
              <a:t>b)</a:t>
            </a:r>
          </a:p>
          <a:p>
            <a:pPr marL="342900" indent="-342900">
              <a:lnSpc>
                <a:spcPct val="110000"/>
              </a:lnSpc>
              <a:spcBef>
                <a:spcPts val="0"/>
              </a:spcBef>
              <a:buFont typeface="Wingdings" pitchFamily="2" charset="2"/>
              <a:buNone/>
            </a:pPr>
            <a:r>
              <a:rPr lang="en-US" sz="2200" b="0" smtClean="0">
                <a:solidFill>
                  <a:srgbClr val="000000"/>
                </a:solidFill>
              </a:rPr>
              <a:t>{</a:t>
            </a:r>
          </a:p>
          <a:p>
            <a:pPr marL="342900" indent="-342900">
              <a:lnSpc>
                <a:spcPct val="110000"/>
              </a:lnSpc>
              <a:spcBef>
                <a:spcPts val="0"/>
              </a:spcBef>
              <a:buFont typeface="Wingdings" pitchFamily="2" charset="2"/>
              <a:buNone/>
            </a:pPr>
            <a:r>
              <a:rPr lang="en-US" sz="2200" b="0" smtClean="0">
                <a:solidFill>
                  <a:srgbClr val="000000"/>
                </a:solidFill>
              </a:rPr>
              <a:t>	</a:t>
            </a:r>
            <a:r>
              <a:rPr lang="en-US" sz="2200" b="0" smtClean="0">
                <a:solidFill>
                  <a:srgbClr val="0000FF"/>
                </a:solidFill>
              </a:rPr>
              <a:t>return </a:t>
            </a:r>
            <a:r>
              <a:rPr lang="en-US" sz="2200" b="0" smtClean="0">
                <a:solidFill>
                  <a:srgbClr val="000000"/>
                </a:solidFill>
              </a:rPr>
              <a:t>a+b;</a:t>
            </a:r>
          </a:p>
          <a:p>
            <a:pPr marL="342900" indent="-342900">
              <a:lnSpc>
                <a:spcPct val="110000"/>
              </a:lnSpc>
              <a:spcBef>
                <a:spcPts val="0"/>
              </a:spcBef>
              <a:buFont typeface="Wingdings" pitchFamily="2" charset="2"/>
              <a:buNone/>
            </a:pPr>
            <a:r>
              <a:rPr lang="en-US" sz="2200" b="0" smtClean="0">
                <a:solidFill>
                  <a:srgbClr val="000000"/>
                </a:solidFill>
              </a:rPr>
              <a:t>}</a:t>
            </a:r>
            <a:endParaRPr lang="en-US" sz="22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Sự nhập nhằng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41</a:t>
            </a:fld>
            <a:endParaRPr lang="en-US"/>
          </a:p>
        </p:txBody>
      </p:sp>
      <p:sp>
        <p:nvSpPr>
          <p:cNvPr id="8" name="Rectangle 3"/>
          <p:cNvSpPr>
            <a:spLocks noChangeArrowheads="1"/>
          </p:cNvSpPr>
          <p:nvPr/>
        </p:nvSpPr>
        <p:spPr bwMode="auto">
          <a:xfrm>
            <a:off x="533400" y="1447800"/>
            <a:ext cx="8229600" cy="4953000"/>
          </a:xfrm>
          <a:prstGeom prst="rect">
            <a:avLst/>
          </a:prstGeom>
          <a:solidFill>
            <a:srgbClr val="CCFFFF"/>
          </a:solidFill>
          <a:ln w="9525">
            <a:noFill/>
            <a:miter lim="800000"/>
            <a:headEnd/>
            <a:tailEnd/>
          </a:ln>
        </p:spPr>
        <p:txBody>
          <a:bodyPr/>
          <a:lstStyle/>
          <a:p>
            <a:pPr marL="342900" indent="-342900">
              <a:lnSpc>
                <a:spcPct val="110000"/>
              </a:lnSpc>
              <a:spcBef>
                <a:spcPct val="20000"/>
              </a:spcBef>
              <a:buFont typeface="Wingdings" pitchFamily="2" charset="2"/>
              <a:buNone/>
            </a:pPr>
            <a:r>
              <a:rPr lang="en-US" sz="2400" b="0" smtClean="0">
                <a:solidFill>
                  <a:schemeClr val="tx1">
                    <a:lumMod val="95000"/>
                    <a:lumOff val="5000"/>
                  </a:schemeClr>
                </a:solidFill>
              </a:rPr>
              <a:t>1</a:t>
            </a:r>
            <a:r>
              <a:rPr lang="en-US" sz="2400" b="0" smtClean="0">
                <a:solidFill>
                  <a:srgbClr val="0000FF"/>
                </a:solidFill>
              </a:rPr>
              <a:t> 	void</a:t>
            </a:r>
            <a:r>
              <a:rPr lang="en-US" sz="2400" b="0" smtClean="0">
                <a:solidFill>
                  <a:srgbClr val="000000"/>
                </a:solidFill>
              </a:rPr>
              <a:t> main() {</a:t>
            </a:r>
          </a:p>
          <a:p>
            <a:pPr marL="342900" indent="-342900">
              <a:lnSpc>
                <a:spcPct val="110000"/>
              </a:lnSpc>
              <a:spcBef>
                <a:spcPct val="20000"/>
              </a:spcBef>
              <a:buFont typeface="Wingdings" pitchFamily="2" charset="2"/>
              <a:buNone/>
            </a:pPr>
            <a:r>
              <a:rPr lang="en-US" sz="2400" b="0" smtClean="0">
                <a:solidFill>
                  <a:srgbClr val="000000"/>
                </a:solidFill>
              </a:rPr>
              <a:t>2		</a:t>
            </a:r>
            <a:r>
              <a:rPr lang="en-US" sz="2400" b="0" smtClean="0">
                <a:solidFill>
                  <a:srgbClr val="0000FF"/>
                </a:solidFill>
              </a:rPr>
              <a:t>int</a:t>
            </a:r>
            <a:r>
              <a:rPr lang="en-US" sz="2400" b="0" smtClean="0">
                <a:solidFill>
                  <a:srgbClr val="000000"/>
                </a:solidFill>
              </a:rPr>
              <a:t> a = 3, b = 7;</a:t>
            </a:r>
          </a:p>
          <a:p>
            <a:pPr marL="342900" indent="-342900">
              <a:lnSpc>
                <a:spcPct val="110000"/>
              </a:lnSpc>
              <a:spcBef>
                <a:spcPct val="20000"/>
              </a:spcBef>
              <a:buFont typeface="Wingdings" pitchFamily="2" charset="2"/>
              <a:buNone/>
            </a:pPr>
            <a:r>
              <a:rPr lang="en-US" sz="2400" b="0" smtClean="0">
                <a:solidFill>
                  <a:srgbClr val="000000"/>
                </a:solidFill>
              </a:rPr>
              <a:t>3		</a:t>
            </a:r>
            <a:r>
              <a:rPr lang="en-US" sz="2400" b="0" smtClean="0">
                <a:solidFill>
                  <a:srgbClr val="0000FF"/>
                </a:solidFill>
              </a:rPr>
              <a:t>double</a:t>
            </a:r>
            <a:r>
              <a:rPr lang="en-US" sz="2400" b="0" smtClean="0">
                <a:solidFill>
                  <a:srgbClr val="000000"/>
                </a:solidFill>
              </a:rPr>
              <a:t> r = 3.2, s = 6.3;</a:t>
            </a:r>
          </a:p>
          <a:p>
            <a:pPr marL="342900" indent="-342900">
              <a:lnSpc>
                <a:spcPct val="110000"/>
              </a:lnSpc>
              <a:spcBef>
                <a:spcPct val="20000"/>
              </a:spcBef>
              <a:buFont typeface="Wingdings" pitchFamily="2" charset="2"/>
              <a:buNone/>
            </a:pPr>
            <a:r>
              <a:rPr lang="en-US" sz="2400" b="0" smtClean="0">
                <a:solidFill>
                  <a:srgbClr val="000000"/>
                </a:solidFill>
              </a:rPr>
              <a:t>4		cout &lt;&lt; a+b &lt;&lt; "\n";</a:t>
            </a:r>
          </a:p>
          <a:p>
            <a:pPr marL="342900" indent="-342900">
              <a:lnSpc>
                <a:spcPct val="110000"/>
              </a:lnSpc>
              <a:spcBef>
                <a:spcPct val="20000"/>
              </a:spcBef>
              <a:buFont typeface="Wingdings" pitchFamily="2" charset="2"/>
              <a:buNone/>
            </a:pPr>
            <a:r>
              <a:rPr lang="en-US" sz="2400" b="0" smtClean="0">
                <a:solidFill>
                  <a:srgbClr val="000000"/>
                </a:solidFill>
              </a:rPr>
              <a:t>5		cout &lt;&lt; r+s &lt;&lt; "\n";	</a:t>
            </a:r>
          </a:p>
          <a:p>
            <a:pPr marL="342900" indent="-342900">
              <a:lnSpc>
                <a:spcPct val="110000"/>
              </a:lnSpc>
              <a:spcBef>
                <a:spcPct val="20000"/>
              </a:spcBef>
              <a:buFont typeface="Wingdings" pitchFamily="2" charset="2"/>
              <a:buNone/>
            </a:pPr>
            <a:r>
              <a:rPr lang="en-US" sz="2400" b="0" smtClean="0">
                <a:solidFill>
                  <a:srgbClr val="000000"/>
                </a:solidFill>
              </a:rPr>
              <a:t>6		cout &lt;&lt; a+r &lt;&lt; "\n";</a:t>
            </a:r>
          </a:p>
          <a:p>
            <a:pPr marL="342900" indent="-342900">
              <a:lnSpc>
                <a:spcPct val="110000"/>
              </a:lnSpc>
              <a:spcBef>
                <a:spcPct val="20000"/>
              </a:spcBef>
              <a:buFont typeface="Wingdings" pitchFamily="2" charset="2"/>
              <a:buNone/>
            </a:pPr>
            <a:r>
              <a:rPr lang="en-US" sz="2400" b="0" smtClean="0">
                <a:solidFill>
                  <a:srgbClr val="000000"/>
                </a:solidFill>
              </a:rPr>
              <a:t>7		cout &lt;&lt; Sum(a,b) &lt;&lt; "\n";</a:t>
            </a:r>
          </a:p>
          <a:p>
            <a:pPr marL="342900" indent="-342900">
              <a:lnSpc>
                <a:spcPct val="110000"/>
              </a:lnSpc>
              <a:spcBef>
                <a:spcPct val="20000"/>
              </a:spcBef>
              <a:buFont typeface="Wingdings" pitchFamily="2" charset="2"/>
              <a:buNone/>
            </a:pPr>
            <a:r>
              <a:rPr lang="en-US" sz="2400" b="0" smtClean="0">
                <a:solidFill>
                  <a:srgbClr val="000000"/>
                </a:solidFill>
              </a:rPr>
              <a:t>8		cout &lt;&lt; Sum(r,s) &lt;&lt; "\n";</a:t>
            </a:r>
          </a:p>
          <a:p>
            <a:pPr marL="342900" indent="-342900">
              <a:lnSpc>
                <a:spcPct val="110000"/>
              </a:lnSpc>
              <a:spcBef>
                <a:spcPct val="20000"/>
              </a:spcBef>
              <a:buFont typeface="Wingdings" pitchFamily="2" charset="2"/>
              <a:buNone/>
            </a:pPr>
            <a:r>
              <a:rPr lang="en-US" sz="2400" b="0" smtClean="0">
                <a:solidFill>
                  <a:srgbClr val="000000"/>
                </a:solidFill>
              </a:rPr>
              <a:t>9		cout &lt;&lt; Sum(a,r) &lt;&lt; "\n";</a:t>
            </a:r>
          </a:p>
          <a:p>
            <a:pPr marL="342900" indent="-342900">
              <a:lnSpc>
                <a:spcPct val="110000"/>
              </a:lnSpc>
              <a:spcBef>
                <a:spcPct val="20000"/>
              </a:spcBef>
              <a:buFont typeface="Wingdings" pitchFamily="2" charset="2"/>
              <a:buNone/>
            </a:pPr>
            <a:r>
              <a:rPr lang="en-US" sz="2400" b="0" smtClean="0">
                <a:solidFill>
                  <a:srgbClr val="000000"/>
                </a:solidFill>
              </a:rPr>
              <a:t>10 }</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Sự nhập nhằng</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Hiện tượng nhập nhằng t</a:t>
            </a:r>
            <a:r>
              <a:rPr lang="vi-VN" sz="2800" smtClean="0">
                <a:solidFill>
                  <a:schemeClr val="tx1">
                    <a:lumMod val="95000"/>
                    <a:lumOff val="5000"/>
                  </a:schemeClr>
                </a:solidFill>
                <a:latin typeface="Arial" pitchFamily="34" charset="0"/>
                <a:cs typeface="Arial" pitchFamily="34" charset="0"/>
              </a:rPr>
              <a:t>hường xảy ra khi </a:t>
            </a:r>
            <a:r>
              <a:rPr lang="vi-VN" sz="2800" smtClean="0">
                <a:solidFill>
                  <a:srgbClr val="0070C0"/>
                </a:solidFill>
                <a:latin typeface="Arial" pitchFamily="34" charset="0"/>
                <a:cs typeface="Arial" pitchFamily="34" charset="0"/>
              </a:rPr>
              <a:t>người sử dụng định nghĩa lớp </a:t>
            </a:r>
            <a:r>
              <a:rPr lang="vi-VN" sz="2800" smtClean="0">
                <a:solidFill>
                  <a:schemeClr val="tx1">
                    <a:lumMod val="95000"/>
                    <a:lumOff val="5000"/>
                  </a:schemeClr>
                </a:solidFill>
                <a:latin typeface="Arial" pitchFamily="34" charset="0"/>
                <a:cs typeface="Arial" pitchFamily="34" charset="0"/>
              </a:rPr>
              <a:t>và </a:t>
            </a:r>
            <a:r>
              <a:rPr lang="vi-VN" sz="2800" smtClean="0">
                <a:solidFill>
                  <a:srgbClr val="FF3300"/>
                </a:solidFill>
                <a:latin typeface="Arial" pitchFamily="34" charset="0"/>
                <a:cs typeface="Arial" pitchFamily="34" charset="0"/>
              </a:rPr>
              <a:t>qui định cơ chế chuyển kiểu </a:t>
            </a:r>
            <a:r>
              <a:rPr lang="vi-VN" sz="2800" smtClean="0">
                <a:solidFill>
                  <a:schemeClr val="tx1">
                    <a:lumMod val="95000"/>
                    <a:lumOff val="5000"/>
                  </a:schemeClr>
                </a:solidFill>
                <a:latin typeface="Arial" pitchFamily="34" charset="0"/>
                <a:cs typeface="Arial" pitchFamily="34" charset="0"/>
              </a:rPr>
              <a:t>bằng phương thức thiết lập và/hay phép toán chuyển kiểu.</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Xét lớp phân số</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42</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Sự nhập nhằng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43</a:t>
            </a:fld>
            <a:endParaRPr lang="en-US"/>
          </a:p>
        </p:txBody>
      </p:sp>
      <p:sp>
        <p:nvSpPr>
          <p:cNvPr id="9" name="Rectangle 3"/>
          <p:cNvSpPr>
            <a:spLocks noChangeArrowheads="1"/>
          </p:cNvSpPr>
          <p:nvPr/>
        </p:nvSpPr>
        <p:spPr bwMode="auto">
          <a:xfrm>
            <a:off x="533400" y="1371600"/>
            <a:ext cx="8229600" cy="5181600"/>
          </a:xfrm>
          <a:prstGeom prst="rect">
            <a:avLst/>
          </a:prstGeom>
          <a:solidFill>
            <a:srgbClr val="CCFFFF"/>
          </a:solidFill>
          <a:ln w="9525">
            <a:noFill/>
            <a:miter lim="800000"/>
            <a:headEnd/>
            <a:tailEnd/>
          </a:ln>
        </p:spPr>
        <p:txBody>
          <a:bodyPr/>
          <a:lstStyle/>
          <a:p>
            <a:pPr marL="342900" indent="-342900">
              <a:spcBef>
                <a:spcPts val="0"/>
              </a:spcBef>
              <a:buFont typeface="Wingdings" pitchFamily="2" charset="2"/>
              <a:buNone/>
            </a:pPr>
            <a:r>
              <a:rPr lang="en-US" sz="2400" b="0" smtClean="0">
                <a:solidFill>
                  <a:srgbClr val="0000FF"/>
                </a:solidFill>
              </a:rPr>
              <a:t>class </a:t>
            </a:r>
            <a:r>
              <a:rPr lang="en-US" sz="2400" b="0" smtClean="0">
                <a:solidFill>
                  <a:schemeClr val="tx1">
                    <a:lumMod val="95000"/>
                    <a:lumOff val="5000"/>
                  </a:schemeClr>
                </a:solidFill>
              </a:rPr>
              <a:t>PhanSo {</a:t>
            </a:r>
          </a:p>
          <a:p>
            <a:pPr marL="342900" indent="-342900">
              <a:spcBef>
                <a:spcPts val="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long </a:t>
            </a:r>
            <a:r>
              <a:rPr lang="en-US" sz="2400" b="0" smtClean="0">
                <a:solidFill>
                  <a:schemeClr val="tx1">
                    <a:lumMod val="95000"/>
                    <a:lumOff val="5000"/>
                  </a:schemeClr>
                </a:solidFill>
              </a:rPr>
              <a:t>tu, mau;</a:t>
            </a:r>
          </a:p>
          <a:p>
            <a:pPr marL="342900" indent="-342900">
              <a:spcBef>
                <a:spcPts val="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void </a:t>
            </a:r>
            <a:r>
              <a:rPr lang="en-US" sz="2400" b="0" smtClean="0">
                <a:solidFill>
                  <a:schemeClr val="tx1">
                    <a:lumMod val="95000"/>
                    <a:lumOff val="5000"/>
                  </a:schemeClr>
                </a:solidFill>
              </a:rPr>
              <a:t>UocLuoc();</a:t>
            </a:r>
          </a:p>
          <a:p>
            <a:pPr marL="342900" indent="-342900">
              <a:spcBef>
                <a:spcPts val="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int </a:t>
            </a:r>
            <a:r>
              <a:rPr lang="en-US" sz="2400" b="0" smtClean="0">
                <a:solidFill>
                  <a:schemeClr val="tx1">
                    <a:lumMod val="95000"/>
                    <a:lumOff val="5000"/>
                  </a:schemeClr>
                </a:solidFill>
              </a:rPr>
              <a:t>SoSanh(PhanSo b);</a:t>
            </a:r>
          </a:p>
          <a:p>
            <a:pPr marL="342900" indent="-342900">
              <a:spcBef>
                <a:spcPts val="0"/>
              </a:spcBef>
              <a:buFont typeface="Wingdings" pitchFamily="2" charset="2"/>
              <a:buNone/>
            </a:pPr>
            <a:r>
              <a:rPr lang="en-US" sz="2400" b="0" smtClean="0">
                <a:solidFill>
                  <a:srgbClr val="0000FF"/>
                </a:solidFill>
              </a:rPr>
              <a:t>public</a:t>
            </a:r>
            <a:r>
              <a:rPr lang="en-US" sz="2400" b="0" smtClean="0">
                <a:solidFill>
                  <a:schemeClr val="tx1">
                    <a:lumMod val="95000"/>
                    <a:lumOff val="5000"/>
                  </a:schemeClr>
                </a:solidFill>
              </a:rPr>
              <a:t>:</a:t>
            </a:r>
          </a:p>
          <a:p>
            <a:pPr marL="342900" indent="-342900">
              <a:spcBef>
                <a:spcPts val="0"/>
              </a:spcBef>
              <a:buFont typeface="Wingdings" pitchFamily="2" charset="2"/>
              <a:buNone/>
            </a:pPr>
            <a:r>
              <a:rPr lang="en-US" sz="2400" b="0" smtClean="0">
                <a:solidFill>
                  <a:schemeClr val="tx1">
                    <a:lumMod val="95000"/>
                    <a:lumOff val="5000"/>
                  </a:schemeClr>
                </a:solidFill>
              </a:rPr>
              <a:t>	PhanSo(</a:t>
            </a:r>
            <a:r>
              <a:rPr lang="en-US" sz="2400" b="0" smtClean="0">
                <a:solidFill>
                  <a:srgbClr val="0000FF"/>
                </a:solidFill>
              </a:rPr>
              <a:t>long</a:t>
            </a:r>
            <a:r>
              <a:rPr lang="en-US" sz="2400" b="0" smtClean="0">
                <a:solidFill>
                  <a:schemeClr val="tx1">
                    <a:lumMod val="95000"/>
                    <a:lumOff val="5000"/>
                  </a:schemeClr>
                </a:solidFill>
              </a:rPr>
              <a:t> t = 0, </a:t>
            </a:r>
            <a:r>
              <a:rPr lang="en-US" sz="2400" b="0" smtClean="0">
                <a:solidFill>
                  <a:srgbClr val="0000FF"/>
                </a:solidFill>
              </a:rPr>
              <a:t>long </a:t>
            </a:r>
            <a:r>
              <a:rPr lang="en-US" sz="2400" b="0" smtClean="0">
                <a:solidFill>
                  <a:schemeClr val="tx1">
                    <a:lumMod val="95000"/>
                    <a:lumOff val="5000"/>
                  </a:schemeClr>
                </a:solidFill>
              </a:rPr>
              <a:t>m = 1) {Set(t,m);}</a:t>
            </a:r>
          </a:p>
          <a:p>
            <a:pPr marL="342900" indent="-342900">
              <a:spcBef>
                <a:spcPts val="0"/>
              </a:spcBef>
              <a:buFont typeface="Wingdings" pitchFamily="2" charset="2"/>
              <a:buNone/>
            </a:pPr>
            <a:r>
              <a:rPr lang="en-US" sz="2400" b="0">
                <a:solidFill>
                  <a:schemeClr val="tx1">
                    <a:lumMod val="95000"/>
                    <a:lumOff val="5000"/>
                  </a:schemeClr>
                </a:solidFill>
              </a:rPr>
              <a:t>	PhanSo (</a:t>
            </a:r>
            <a:r>
              <a:rPr lang="en-US" sz="2400" b="0">
                <a:solidFill>
                  <a:srgbClr val="0000FF"/>
                </a:solidFill>
              </a:rPr>
              <a:t>long</a:t>
            </a:r>
            <a:r>
              <a:rPr lang="en-US" sz="2400" b="0">
                <a:solidFill>
                  <a:schemeClr val="tx1">
                    <a:lumMod val="95000"/>
                    <a:lumOff val="5000"/>
                  </a:schemeClr>
                </a:solidFill>
              </a:rPr>
              <a:t> t) { Set(t,1); }</a:t>
            </a:r>
            <a:endParaRPr lang="en-US" sz="2400" b="0" smtClean="0">
              <a:solidFill>
                <a:schemeClr val="tx1">
                  <a:lumMod val="95000"/>
                  <a:lumOff val="5000"/>
                </a:schemeClr>
              </a:solidFill>
            </a:endParaRPr>
          </a:p>
          <a:p>
            <a:pPr marL="342900" indent="-342900">
              <a:spcBef>
                <a:spcPts val="0"/>
              </a:spcBef>
              <a:buFont typeface="Wingdings" pitchFamily="2" charset="2"/>
              <a:buNone/>
            </a:pPr>
            <a:r>
              <a:rPr lang="en-US" sz="2400" b="0" smtClean="0">
                <a:solidFill>
                  <a:schemeClr val="tx1">
                    <a:lumMod val="95000"/>
                    <a:lumOff val="5000"/>
                  </a:schemeClr>
                </a:solidFill>
              </a:rPr>
              <a:t>	</a:t>
            </a:r>
            <a:r>
              <a:rPr lang="en-US" sz="2400" b="0" smtClean="0">
                <a:solidFill>
                  <a:srgbClr val="0000FF"/>
                </a:solidFill>
              </a:rPr>
              <a:t>void </a:t>
            </a:r>
            <a:r>
              <a:rPr lang="en-US" sz="2400" b="0" smtClean="0">
                <a:solidFill>
                  <a:schemeClr val="tx1">
                    <a:lumMod val="95000"/>
                    <a:lumOff val="5000"/>
                  </a:schemeClr>
                </a:solidFill>
              </a:rPr>
              <a:t>Set(long t, long m);</a:t>
            </a:r>
          </a:p>
          <a:p>
            <a:pPr marL="342900" indent="-342900">
              <a:spcBef>
                <a:spcPts val="0"/>
              </a:spcBef>
              <a:buFont typeface="Wingdings" pitchFamily="2" charset="2"/>
              <a:buNone/>
            </a:pPr>
            <a:r>
              <a:rPr lang="en-US" sz="2400" b="0" smtClean="0">
                <a:solidFill>
                  <a:schemeClr val="tx1">
                    <a:lumMod val="95000"/>
                    <a:lumOff val="5000"/>
                  </a:schemeClr>
                </a:solidFill>
              </a:rPr>
              <a:t>	</a:t>
            </a:r>
            <a:r>
              <a:rPr lang="en-US" sz="2400" b="0" smtClean="0">
                <a:solidFill>
                  <a:srgbClr val="0070C0"/>
                </a:solidFill>
              </a:rPr>
              <a:t>friend</a:t>
            </a:r>
            <a:r>
              <a:rPr lang="en-US" sz="2400" b="0" smtClean="0">
                <a:solidFill>
                  <a:schemeClr val="tx1">
                    <a:lumMod val="95000"/>
                    <a:lumOff val="5000"/>
                  </a:schemeClr>
                </a:solidFill>
              </a:rPr>
              <a:t> PhanSo </a:t>
            </a:r>
            <a:r>
              <a:rPr lang="en-US" sz="2400" b="0" smtClean="0">
                <a:solidFill>
                  <a:srgbClr val="FF3300"/>
                </a:solidFill>
              </a:rPr>
              <a:t>operator</a:t>
            </a:r>
            <a:r>
              <a:rPr lang="en-US" sz="2400" b="0" smtClean="0">
                <a:solidFill>
                  <a:schemeClr val="tx1">
                    <a:lumMod val="95000"/>
                    <a:lumOff val="5000"/>
                  </a:schemeClr>
                </a:solidFill>
              </a:rPr>
              <a:t> + (PhanSo a, PhanSo b);</a:t>
            </a:r>
          </a:p>
          <a:p>
            <a:pPr marL="342900" indent="-342900">
              <a:spcBef>
                <a:spcPts val="0"/>
              </a:spcBef>
              <a:buFont typeface="Wingdings" pitchFamily="2" charset="2"/>
              <a:buNone/>
            </a:pPr>
            <a:r>
              <a:rPr lang="en-US" sz="2400" b="0" smtClean="0">
                <a:solidFill>
                  <a:schemeClr val="tx1">
                    <a:lumMod val="95000"/>
                    <a:lumOff val="5000"/>
                  </a:schemeClr>
                </a:solidFill>
              </a:rPr>
              <a:t>	</a:t>
            </a:r>
            <a:r>
              <a:rPr lang="en-US" sz="2400" b="0" smtClean="0">
                <a:solidFill>
                  <a:srgbClr val="0070C0"/>
                </a:solidFill>
              </a:rPr>
              <a:t>friend</a:t>
            </a:r>
            <a:r>
              <a:rPr lang="en-US" sz="2400" b="0" smtClean="0">
                <a:solidFill>
                  <a:schemeClr val="tx1">
                    <a:lumMod val="95000"/>
                    <a:lumOff val="5000"/>
                  </a:schemeClr>
                </a:solidFill>
              </a:rPr>
              <a:t> PhanSo </a:t>
            </a:r>
            <a:r>
              <a:rPr lang="en-US" sz="2400" b="0" smtClean="0">
                <a:solidFill>
                  <a:srgbClr val="FF3300"/>
                </a:solidFill>
              </a:rPr>
              <a:t>operator</a:t>
            </a:r>
            <a:r>
              <a:rPr lang="en-US" sz="2400" b="0" smtClean="0">
                <a:solidFill>
                  <a:schemeClr val="tx1">
                    <a:lumMod val="95000"/>
                    <a:lumOff val="5000"/>
                  </a:schemeClr>
                </a:solidFill>
              </a:rPr>
              <a:t> - (PhanSo a, PhanSo b);</a:t>
            </a:r>
          </a:p>
          <a:p>
            <a:pPr marL="342900" indent="-342900">
              <a:spcBef>
                <a:spcPts val="0"/>
              </a:spcBef>
              <a:buFont typeface="Wingdings" pitchFamily="2" charset="2"/>
              <a:buNone/>
            </a:pPr>
            <a:r>
              <a:rPr lang="en-US" sz="2400" b="0" smtClean="0">
                <a:solidFill>
                  <a:schemeClr val="tx1">
                    <a:lumMod val="95000"/>
                    <a:lumOff val="5000"/>
                  </a:schemeClr>
                </a:solidFill>
              </a:rPr>
              <a:t>	</a:t>
            </a:r>
            <a:r>
              <a:rPr lang="en-US" sz="2400" b="0" smtClean="0">
                <a:solidFill>
                  <a:srgbClr val="0070C0"/>
                </a:solidFill>
              </a:rPr>
              <a:t>friend</a:t>
            </a:r>
            <a:r>
              <a:rPr lang="en-US" sz="2400" b="0" smtClean="0">
                <a:solidFill>
                  <a:schemeClr val="tx1">
                    <a:lumMod val="95000"/>
                    <a:lumOff val="5000"/>
                  </a:schemeClr>
                </a:solidFill>
              </a:rPr>
              <a:t> PhanSo </a:t>
            </a:r>
            <a:r>
              <a:rPr lang="en-US" sz="2400" b="0" smtClean="0">
                <a:solidFill>
                  <a:srgbClr val="FF3300"/>
                </a:solidFill>
              </a:rPr>
              <a:t>operator</a:t>
            </a:r>
            <a:r>
              <a:rPr lang="en-US" sz="2400" b="0" smtClean="0">
                <a:solidFill>
                  <a:schemeClr val="tx1">
                    <a:lumMod val="95000"/>
                    <a:lumOff val="5000"/>
                  </a:schemeClr>
                </a:solidFill>
              </a:rPr>
              <a:t> * (PhanSo a, PhanSo b);</a:t>
            </a:r>
          </a:p>
          <a:p>
            <a:pPr marL="342900" indent="-342900">
              <a:spcBef>
                <a:spcPts val="0"/>
              </a:spcBef>
              <a:buFont typeface="Wingdings" pitchFamily="2" charset="2"/>
              <a:buNone/>
            </a:pPr>
            <a:r>
              <a:rPr lang="en-US" sz="2400" b="0" smtClean="0">
                <a:solidFill>
                  <a:schemeClr val="tx1">
                    <a:lumMod val="95000"/>
                    <a:lumOff val="5000"/>
                  </a:schemeClr>
                </a:solidFill>
              </a:rPr>
              <a:t>	</a:t>
            </a:r>
            <a:r>
              <a:rPr lang="en-US" sz="2400" b="0" smtClean="0">
                <a:solidFill>
                  <a:srgbClr val="0070C0"/>
                </a:solidFill>
              </a:rPr>
              <a:t>friend</a:t>
            </a:r>
            <a:r>
              <a:rPr lang="en-US" sz="2400" b="0" smtClean="0">
                <a:solidFill>
                  <a:schemeClr val="tx1">
                    <a:lumMod val="95000"/>
                    <a:lumOff val="5000"/>
                  </a:schemeClr>
                </a:solidFill>
              </a:rPr>
              <a:t> PhanSo </a:t>
            </a:r>
            <a:r>
              <a:rPr lang="en-US" sz="2400" b="0" smtClean="0">
                <a:solidFill>
                  <a:srgbClr val="FF3300"/>
                </a:solidFill>
              </a:rPr>
              <a:t>operator</a:t>
            </a:r>
            <a:r>
              <a:rPr lang="en-US" sz="2400" b="0" smtClean="0">
                <a:solidFill>
                  <a:schemeClr val="tx1">
                    <a:lumMod val="95000"/>
                    <a:lumOff val="5000"/>
                  </a:schemeClr>
                </a:solidFill>
              </a:rPr>
              <a:t> / (PhanSo a, PhanSo b);</a:t>
            </a:r>
          </a:p>
          <a:p>
            <a:pPr marL="342900" indent="-342900">
              <a:spcBef>
                <a:spcPts val="0"/>
              </a:spcBef>
              <a:buFont typeface="Wingdings" pitchFamily="2" charset="2"/>
              <a:buNone/>
            </a:pPr>
            <a:r>
              <a:rPr lang="en-US" sz="2400" b="0" smtClean="0">
                <a:solidFill>
                  <a:schemeClr val="tx1">
                    <a:lumMod val="95000"/>
                    <a:lumOff val="5000"/>
                  </a:schemeClr>
                </a:solidFill>
              </a:rPr>
              <a:t>	</a:t>
            </a:r>
            <a:r>
              <a:rPr lang="en-US" sz="2400" b="0" smtClean="0">
                <a:solidFill>
                  <a:srgbClr val="FF3300"/>
                </a:solidFill>
              </a:rPr>
              <a:t>operator</a:t>
            </a:r>
            <a:r>
              <a:rPr lang="en-US" sz="2400" b="0" smtClean="0">
                <a:solidFill>
                  <a:schemeClr val="tx1">
                    <a:lumMod val="95000"/>
                    <a:lumOff val="5000"/>
                  </a:schemeClr>
                </a:solidFill>
              </a:rPr>
              <a:t> </a:t>
            </a:r>
            <a:r>
              <a:rPr lang="en-US" sz="2400" b="0" smtClean="0">
                <a:solidFill>
                  <a:srgbClr val="0000FF"/>
                </a:solidFill>
              </a:rPr>
              <a:t>double</a:t>
            </a:r>
            <a:r>
              <a:rPr lang="en-US" sz="2400" b="0" smtClean="0">
                <a:solidFill>
                  <a:schemeClr val="tx1">
                    <a:lumMod val="95000"/>
                    <a:lumOff val="5000"/>
                  </a:schemeClr>
                </a:solidFill>
              </a:rPr>
              <a:t>() </a:t>
            </a:r>
            <a:r>
              <a:rPr lang="en-US" sz="2400" b="0" smtClean="0">
                <a:solidFill>
                  <a:srgbClr val="0000FF"/>
                </a:solidFill>
              </a:rPr>
              <a:t>const </a:t>
            </a:r>
            <a:r>
              <a:rPr lang="en-US" sz="2400" b="0" smtClean="0">
                <a:solidFill>
                  <a:schemeClr val="tx1">
                    <a:lumMod val="95000"/>
                    <a:lumOff val="5000"/>
                  </a:schemeClr>
                </a:solidFill>
              </a:rPr>
              <a:t>{</a:t>
            </a:r>
            <a:r>
              <a:rPr lang="en-US" sz="2400" b="0" smtClean="0">
                <a:solidFill>
                  <a:srgbClr val="0000FF"/>
                </a:solidFill>
              </a:rPr>
              <a:t>return</a:t>
            </a:r>
            <a:r>
              <a:rPr lang="en-US" sz="2400" b="0" smtClean="0">
                <a:solidFill>
                  <a:schemeClr val="tx1">
                    <a:lumMod val="95000"/>
                    <a:lumOff val="5000"/>
                  </a:schemeClr>
                </a:solidFill>
              </a:rPr>
              <a:t> </a:t>
            </a:r>
            <a:r>
              <a:rPr lang="en-US" sz="2400" b="0" smtClean="0">
                <a:solidFill>
                  <a:srgbClr val="0000FF"/>
                </a:solidFill>
              </a:rPr>
              <a:t>double</a:t>
            </a:r>
            <a:r>
              <a:rPr lang="en-US" sz="2400" b="0" smtClean="0">
                <a:solidFill>
                  <a:schemeClr val="tx1">
                    <a:lumMod val="95000"/>
                    <a:lumOff val="5000"/>
                  </a:schemeClr>
                </a:solidFill>
              </a:rPr>
              <a:t>(tu)/mau;}</a:t>
            </a:r>
          </a:p>
          <a:p>
            <a:pPr marL="342900" indent="-342900">
              <a:spcBef>
                <a:spcPts val="0"/>
              </a:spcBef>
              <a:buFont typeface="Wingdings" pitchFamily="2" charset="2"/>
              <a:buNone/>
            </a:pPr>
            <a:r>
              <a:rPr lang="en-US" sz="2400" b="0" smtClean="0">
                <a:solidFill>
                  <a:schemeClr val="tx1">
                    <a:lumMod val="95000"/>
                    <a:lumOff val="5000"/>
                  </a:schemeClr>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Sự nhập nhằng</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Lớp phân số có hai cơ chế chuyển kiểu, </a:t>
            </a:r>
            <a:r>
              <a:rPr lang="vi-VN" sz="2800" smtClean="0">
                <a:solidFill>
                  <a:srgbClr val="FF3300"/>
                </a:solidFill>
                <a:latin typeface="Arial" pitchFamily="34" charset="0"/>
                <a:cs typeface="Arial" pitchFamily="34" charset="0"/>
              </a:rPr>
              <a:t>từ số nguyên sang phân số</a:t>
            </a:r>
            <a:r>
              <a:rPr lang="vi-VN" sz="2800" smtClean="0">
                <a:solidFill>
                  <a:schemeClr val="tx1">
                    <a:lumMod val="95000"/>
                    <a:lumOff val="5000"/>
                  </a:schemeClr>
                </a:solidFill>
                <a:latin typeface="Arial" pitchFamily="34" charset="0"/>
                <a:cs typeface="Arial" pitchFamily="34" charset="0"/>
              </a:rPr>
              <a:t> nhờ phương thức thiết lập và </a:t>
            </a:r>
            <a:r>
              <a:rPr lang="vi-VN" sz="2800" smtClean="0">
                <a:solidFill>
                  <a:srgbClr val="0070C0"/>
                </a:solidFill>
                <a:latin typeface="Arial" pitchFamily="34" charset="0"/>
                <a:cs typeface="Arial" pitchFamily="34" charset="0"/>
              </a:rPr>
              <a:t>từ phân số sang số thực </a:t>
            </a:r>
            <a:r>
              <a:rPr lang="vi-VN" sz="2800" smtClean="0">
                <a:solidFill>
                  <a:schemeClr val="tx1">
                    <a:lumMod val="95000"/>
                    <a:lumOff val="5000"/>
                  </a:schemeClr>
                </a:solidFill>
                <a:latin typeface="Arial" pitchFamily="34" charset="0"/>
                <a:cs typeface="Arial" pitchFamily="34" charset="0"/>
              </a:rPr>
              <a:t>nhờ phép toán chuyển kiểu.</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Tuy nhiên hiện tượng nhập nhằng xảy ra khi ta thực hiện phép cộng phân số và số nguyên hoặc phân số với số thực.</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44</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Sự nhập nhằng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45</a:t>
            </a:fld>
            <a:endParaRPr lang="en-US"/>
          </a:p>
        </p:txBody>
      </p:sp>
      <p:sp>
        <p:nvSpPr>
          <p:cNvPr id="8" name="Rectangle 3"/>
          <p:cNvSpPr>
            <a:spLocks noChangeArrowheads="1"/>
          </p:cNvSpPr>
          <p:nvPr/>
        </p:nvSpPr>
        <p:spPr bwMode="auto">
          <a:xfrm>
            <a:off x="533400" y="1447800"/>
            <a:ext cx="8229600" cy="49530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800" b="0" smtClean="0">
                <a:solidFill>
                  <a:srgbClr val="0000FF"/>
                </a:solidFill>
              </a:rPr>
              <a:t>void</a:t>
            </a:r>
            <a:r>
              <a:rPr lang="en-US" sz="2800" b="0" smtClean="0">
                <a:solidFill>
                  <a:schemeClr val="tx1">
                    <a:lumMod val="95000"/>
                    <a:lumOff val="5000"/>
                  </a:schemeClr>
                </a:solidFill>
              </a:rPr>
              <a:t> main() {</a:t>
            </a:r>
          </a:p>
          <a:p>
            <a:pPr marL="342900" indent="-342900">
              <a:lnSpc>
                <a:spcPct val="120000"/>
              </a:lnSpc>
              <a:spcBef>
                <a:spcPts val="0"/>
              </a:spcBef>
              <a:buFont typeface="Wingdings" pitchFamily="2" charset="2"/>
              <a:buNone/>
            </a:pPr>
            <a:r>
              <a:rPr lang="en-US" sz="2800" b="0" smtClean="0">
                <a:solidFill>
                  <a:schemeClr val="tx1">
                    <a:lumMod val="95000"/>
                    <a:lumOff val="5000"/>
                  </a:schemeClr>
                </a:solidFill>
              </a:rPr>
              <a:t>	PhanSo a(2,3), b(3,4), c;</a:t>
            </a:r>
          </a:p>
          <a:p>
            <a:pPr marL="342900" indent="-342900">
              <a:lnSpc>
                <a:spcPct val="120000"/>
              </a:lnSpc>
              <a:spcBef>
                <a:spcPts val="0"/>
              </a:spcBef>
              <a:buFont typeface="Wingdings" pitchFamily="2" charset="2"/>
              <a:buNone/>
            </a:pPr>
            <a:r>
              <a:rPr lang="en-US" sz="2800" b="0" smtClean="0">
                <a:solidFill>
                  <a:schemeClr val="tx1">
                    <a:lumMod val="95000"/>
                    <a:lumOff val="5000"/>
                  </a:schemeClr>
                </a:solidFill>
              </a:rPr>
              <a:t>	cout &lt;&lt; sqrt(a) &lt;&lt; “\n”;</a:t>
            </a:r>
          </a:p>
          <a:p>
            <a:pPr marL="342900" indent="-342900">
              <a:lnSpc>
                <a:spcPct val="120000"/>
              </a:lnSpc>
              <a:spcBef>
                <a:spcPts val="0"/>
              </a:spcBef>
              <a:buFont typeface="Wingdings" pitchFamily="2" charset="2"/>
              <a:buNone/>
            </a:pPr>
            <a:r>
              <a:rPr lang="en-US" sz="2800" b="0" smtClean="0">
                <a:solidFill>
                  <a:schemeClr val="tx1">
                    <a:lumMod val="95000"/>
                    <a:lumOff val="5000"/>
                  </a:schemeClr>
                </a:solidFill>
              </a:rPr>
              <a:t>	c = a + b;</a:t>
            </a:r>
          </a:p>
          <a:p>
            <a:pPr marL="342900" indent="-342900">
              <a:lnSpc>
                <a:spcPct val="120000"/>
              </a:lnSpc>
              <a:spcBef>
                <a:spcPts val="0"/>
              </a:spcBef>
              <a:buFont typeface="Wingdings" pitchFamily="2" charset="2"/>
              <a:buNone/>
            </a:pPr>
            <a:r>
              <a:rPr lang="en-US" sz="2800" b="0" smtClean="0">
                <a:solidFill>
                  <a:schemeClr val="tx1">
                    <a:lumMod val="95000"/>
                    <a:lumOff val="5000"/>
                  </a:schemeClr>
                </a:solidFill>
              </a:rPr>
              <a:t>	</a:t>
            </a:r>
            <a:r>
              <a:rPr lang="en-US" sz="2800" b="0" smtClean="0">
                <a:solidFill>
                  <a:srgbClr val="FF0000"/>
                </a:solidFill>
              </a:rPr>
              <a:t>c = a + 2;</a:t>
            </a:r>
          </a:p>
          <a:p>
            <a:pPr marL="342900" indent="-342900">
              <a:lnSpc>
                <a:spcPct val="120000"/>
              </a:lnSpc>
              <a:spcBef>
                <a:spcPts val="0"/>
              </a:spcBef>
              <a:buFont typeface="Wingdings" pitchFamily="2" charset="2"/>
              <a:buNone/>
            </a:pPr>
            <a:r>
              <a:rPr lang="en-US" sz="2800" b="0" smtClean="0">
                <a:solidFill>
                  <a:srgbClr val="FF0000"/>
                </a:solidFill>
              </a:rPr>
              <a:t>	c = 2 + a;</a:t>
            </a:r>
          </a:p>
          <a:p>
            <a:pPr marL="342900" indent="-342900">
              <a:lnSpc>
                <a:spcPct val="120000"/>
              </a:lnSpc>
              <a:spcBef>
                <a:spcPts val="0"/>
              </a:spcBef>
              <a:buFont typeface="Wingdings" pitchFamily="2" charset="2"/>
              <a:buNone/>
            </a:pPr>
            <a:r>
              <a:rPr lang="en-US" sz="2800" b="0" smtClean="0">
                <a:solidFill>
                  <a:srgbClr val="FF0000"/>
                </a:solidFill>
              </a:rPr>
              <a:t>	double r = 2.5 + a;</a:t>
            </a:r>
          </a:p>
          <a:p>
            <a:pPr marL="342900" indent="-342900">
              <a:lnSpc>
                <a:spcPct val="120000"/>
              </a:lnSpc>
              <a:spcBef>
                <a:spcPts val="0"/>
              </a:spcBef>
              <a:buFont typeface="Wingdings" pitchFamily="2" charset="2"/>
              <a:buNone/>
            </a:pPr>
            <a:r>
              <a:rPr lang="en-US" sz="2800" b="0" smtClean="0">
                <a:solidFill>
                  <a:srgbClr val="FF0000"/>
                </a:solidFill>
              </a:rPr>
              <a:t>	r = a + 2.5;</a:t>
            </a:r>
          </a:p>
          <a:p>
            <a:pPr marL="342900" indent="-342900">
              <a:lnSpc>
                <a:spcPct val="120000"/>
              </a:lnSpc>
              <a:spcBef>
                <a:spcPts val="0"/>
              </a:spcBef>
              <a:buFont typeface="Wingdings" pitchFamily="2" charset="2"/>
              <a:buNone/>
            </a:pPr>
            <a:r>
              <a:rPr lang="en-US" sz="2800" b="0" smtClean="0">
                <a:solidFill>
                  <a:schemeClr val="tx1">
                    <a:lumMod val="95000"/>
                    <a:lumOff val="5000"/>
                  </a:schemeClr>
                </a:solidFill>
              </a:rPr>
              <a:t>}</a:t>
            </a:r>
            <a:endParaRPr lang="en-US" sz="28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Sự nhập nhằng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46</a:t>
            </a:fld>
            <a:endParaRPr lang="en-US"/>
          </a:p>
        </p:txBody>
      </p:sp>
      <p:sp>
        <p:nvSpPr>
          <p:cNvPr id="8" name="Rectangle 3"/>
          <p:cNvSpPr>
            <a:spLocks noChangeArrowheads="1"/>
          </p:cNvSpPr>
          <p:nvPr/>
        </p:nvSpPr>
        <p:spPr bwMode="auto">
          <a:xfrm>
            <a:off x="533400" y="1447800"/>
            <a:ext cx="8229600" cy="49530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400" b="0" smtClean="0">
                <a:solidFill>
                  <a:srgbClr val="0000FF"/>
                </a:solidFill>
              </a:rPr>
              <a:t>void </a:t>
            </a:r>
            <a:r>
              <a:rPr lang="en-US" sz="2400" b="0" smtClean="0">
                <a:solidFill>
                  <a:schemeClr val="tx1">
                    <a:lumMod val="95000"/>
                    <a:lumOff val="5000"/>
                  </a:schemeClr>
                </a:solidFill>
              </a:rPr>
              <a:t>main() {</a:t>
            </a:r>
          </a:p>
          <a:p>
            <a:pPr marL="342900" indent="-342900">
              <a:lnSpc>
                <a:spcPct val="110000"/>
              </a:lnSpc>
              <a:spcBef>
                <a:spcPts val="0"/>
              </a:spcBef>
              <a:buFont typeface="Wingdings" pitchFamily="2" charset="2"/>
              <a:buNone/>
            </a:pPr>
            <a:r>
              <a:rPr lang="en-US" sz="2400" b="0" smtClean="0">
                <a:solidFill>
                  <a:schemeClr val="tx1">
                    <a:lumMod val="95000"/>
                    <a:lumOff val="5000"/>
                  </a:schemeClr>
                </a:solidFill>
              </a:rPr>
              <a:t>	PhanSo a(2,3), b(3,4), c;</a:t>
            </a:r>
          </a:p>
          <a:p>
            <a:pPr marL="342900" indent="-342900">
              <a:lnSpc>
                <a:spcPct val="110000"/>
              </a:lnSpc>
              <a:spcBef>
                <a:spcPts val="0"/>
              </a:spcBef>
              <a:buFont typeface="Wingdings" pitchFamily="2" charset="2"/>
              <a:buNone/>
            </a:pPr>
            <a:r>
              <a:rPr lang="en-US" sz="2400" b="0" smtClean="0">
                <a:solidFill>
                  <a:schemeClr val="tx1">
                    <a:lumMod val="95000"/>
                    <a:lumOff val="5000"/>
                  </a:schemeClr>
                </a:solidFill>
              </a:rPr>
              <a:t>	C = a + b;</a:t>
            </a:r>
          </a:p>
          <a:p>
            <a:pPr marL="342900" indent="-342900">
              <a:lnSpc>
                <a:spcPct val="110000"/>
              </a:lnSpc>
              <a:spcBef>
                <a:spcPts val="0"/>
              </a:spcBef>
              <a:buFont typeface="Wingdings" pitchFamily="2" charset="2"/>
              <a:buNone/>
            </a:pPr>
            <a:r>
              <a:rPr lang="en-US" sz="2400" b="0" smtClean="0">
                <a:solidFill>
                  <a:schemeClr val="tx1">
                    <a:lumMod val="95000"/>
                    <a:lumOff val="5000"/>
                  </a:schemeClr>
                </a:solidFill>
              </a:rPr>
              <a:t>	</a:t>
            </a:r>
            <a:r>
              <a:rPr lang="en-US" sz="2400" b="0" smtClean="0">
                <a:solidFill>
                  <a:srgbClr val="FF3300"/>
                </a:solidFill>
              </a:rPr>
              <a:t>c = a + 2;	</a:t>
            </a:r>
          </a:p>
          <a:p>
            <a:pPr marL="342900" indent="-342900">
              <a:lnSpc>
                <a:spcPct val="110000"/>
              </a:lnSpc>
              <a:spcBef>
                <a:spcPts val="0"/>
              </a:spcBef>
              <a:buFont typeface="Wingdings" pitchFamily="2" charset="2"/>
              <a:buNone/>
            </a:pPr>
            <a:r>
              <a:rPr lang="en-US" sz="2400" b="0" smtClean="0">
                <a:solidFill>
                  <a:srgbClr val="FF3300"/>
                </a:solidFill>
              </a:rPr>
              <a:t>	c = 2 + a;	</a:t>
            </a:r>
          </a:p>
          <a:p>
            <a:pPr marL="342900" indent="-342900">
              <a:lnSpc>
                <a:spcPct val="110000"/>
              </a:lnSpc>
              <a:spcBef>
                <a:spcPts val="0"/>
              </a:spcBef>
              <a:buFont typeface="Wingdings" pitchFamily="2" charset="2"/>
              <a:buNone/>
            </a:pPr>
            <a:r>
              <a:rPr lang="en-US" sz="2400" b="0" smtClean="0">
                <a:solidFill>
                  <a:srgbClr val="FF3300"/>
                </a:solidFill>
              </a:rPr>
              <a:t>	c = 2.5 + a; </a:t>
            </a:r>
          </a:p>
          <a:p>
            <a:pPr marL="342900" indent="-342900">
              <a:lnSpc>
                <a:spcPct val="110000"/>
              </a:lnSpc>
              <a:spcBef>
                <a:spcPts val="0"/>
              </a:spcBef>
              <a:buFont typeface="Wingdings" pitchFamily="2" charset="2"/>
              <a:buNone/>
            </a:pPr>
            <a:r>
              <a:rPr lang="en-US" sz="2400" b="0" smtClean="0">
                <a:solidFill>
                  <a:srgbClr val="FF3300"/>
                </a:solidFill>
              </a:rPr>
              <a:t>	c = a + 2.5; </a:t>
            </a:r>
          </a:p>
          <a:p>
            <a:pPr marL="342900" indent="-342900">
              <a:lnSpc>
                <a:spcPct val="110000"/>
              </a:lnSpc>
              <a:spcBef>
                <a:spcPts val="0"/>
              </a:spcBef>
              <a:buFont typeface="Wingdings" pitchFamily="2" charset="2"/>
              <a:buNone/>
            </a:pPr>
            <a:r>
              <a:rPr lang="en-US" sz="2400" b="0" smtClean="0">
                <a:solidFill>
                  <a:schemeClr val="tx1">
                    <a:lumMod val="95000"/>
                    <a:lumOff val="5000"/>
                  </a:schemeClr>
                </a:solidFill>
              </a:rPr>
              <a:t>	c = a + PhanSo(2);</a:t>
            </a:r>
          </a:p>
          <a:p>
            <a:pPr marL="342900" indent="-342900">
              <a:lnSpc>
                <a:spcPct val="110000"/>
              </a:lnSpc>
              <a:spcBef>
                <a:spcPts val="0"/>
              </a:spcBef>
              <a:buFont typeface="Wingdings" pitchFamily="2" charset="2"/>
              <a:buNone/>
            </a:pPr>
            <a:r>
              <a:rPr lang="en-US" sz="2400" b="0" smtClean="0">
                <a:solidFill>
                  <a:schemeClr val="tx1">
                    <a:lumMod val="95000"/>
                    <a:lumOff val="5000"/>
                  </a:schemeClr>
                </a:solidFill>
              </a:rPr>
              <a:t>	c = PhanSo(2) + a;</a:t>
            </a:r>
          </a:p>
          <a:p>
            <a:pPr marL="342900" indent="-342900">
              <a:lnSpc>
                <a:spcPct val="110000"/>
              </a:lnSpc>
              <a:spcBef>
                <a:spcPts val="0"/>
              </a:spcBef>
              <a:buFont typeface="Wingdings" pitchFamily="2" charset="2"/>
              <a:buNone/>
            </a:pPr>
            <a:r>
              <a:rPr lang="en-US" sz="2400" b="0" smtClean="0">
                <a:solidFill>
                  <a:schemeClr val="tx1">
                    <a:lumMod val="95000"/>
                    <a:lumOff val="5000"/>
                  </a:schemeClr>
                </a:solidFill>
              </a:rPr>
              <a:t>	cout &lt;&lt; </a:t>
            </a:r>
            <a:r>
              <a:rPr lang="en-US" sz="2400" b="0" smtClean="0">
                <a:solidFill>
                  <a:srgbClr val="0000FF"/>
                </a:solidFill>
              </a:rPr>
              <a:t>double</a:t>
            </a:r>
            <a:r>
              <a:rPr lang="en-US" sz="2400" b="0" smtClean="0">
                <a:solidFill>
                  <a:schemeClr val="tx1">
                    <a:lumMod val="95000"/>
                    <a:lumOff val="5000"/>
                  </a:schemeClr>
                </a:solidFill>
              </a:rPr>
              <a:t>(a) + 2.5 &lt;&lt; "\n";</a:t>
            </a:r>
          </a:p>
          <a:p>
            <a:pPr marL="342900" indent="-342900">
              <a:lnSpc>
                <a:spcPct val="110000"/>
              </a:lnSpc>
              <a:spcBef>
                <a:spcPts val="0"/>
              </a:spcBef>
              <a:buFont typeface="Wingdings" pitchFamily="2" charset="2"/>
              <a:buNone/>
            </a:pPr>
            <a:r>
              <a:rPr lang="en-US" sz="2400" b="0" smtClean="0">
                <a:solidFill>
                  <a:schemeClr val="tx1">
                    <a:lumMod val="95000"/>
                    <a:lumOff val="5000"/>
                  </a:schemeClr>
                </a:solidFill>
              </a:rPr>
              <a:t>	cout &lt;&lt; 2.5 + </a:t>
            </a:r>
            <a:r>
              <a:rPr lang="en-US" sz="2400" b="0" smtClean="0">
                <a:solidFill>
                  <a:srgbClr val="0000FF"/>
                </a:solidFill>
              </a:rPr>
              <a:t>double</a:t>
            </a:r>
            <a:r>
              <a:rPr lang="en-US" sz="2400" b="0" smtClean="0">
                <a:solidFill>
                  <a:schemeClr val="tx1">
                    <a:lumMod val="95000"/>
                    <a:lumOff val="5000"/>
                  </a:schemeClr>
                </a:solidFill>
              </a:rPr>
              <a:t>(a) &lt;&lt; "\n";</a:t>
            </a:r>
          </a:p>
          <a:p>
            <a:pPr marL="342900" indent="-342900">
              <a:lnSpc>
                <a:spcPct val="110000"/>
              </a:lnSpc>
              <a:spcBef>
                <a:spcPts val="0"/>
              </a:spcBef>
              <a:buFont typeface="Wingdings" pitchFamily="2" charset="2"/>
              <a:buNone/>
            </a:pPr>
            <a:r>
              <a:rPr lang="en-US" sz="2400" b="0" smtClean="0">
                <a:solidFill>
                  <a:schemeClr val="tx1">
                    <a:lumMod val="95000"/>
                    <a:lumOff val="5000"/>
                  </a:schemeClr>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Sự nhập nhằng</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Tuy nhiên việc </a:t>
            </a:r>
            <a:r>
              <a:rPr lang="vi-VN" sz="2800" smtClean="0">
                <a:solidFill>
                  <a:srgbClr val="0070C0"/>
                </a:solidFill>
                <a:latin typeface="Arial" pitchFamily="34" charset="0"/>
                <a:cs typeface="Arial" pitchFamily="34" charset="0"/>
              </a:rPr>
              <a:t>chuyển kiểu tường minh </a:t>
            </a:r>
            <a:r>
              <a:rPr lang="vi-VN" sz="2800" smtClean="0">
                <a:solidFill>
                  <a:schemeClr val="tx1">
                    <a:lumMod val="95000"/>
                    <a:lumOff val="5000"/>
                  </a:schemeClr>
                </a:solidFill>
                <a:latin typeface="Arial" pitchFamily="34" charset="0"/>
                <a:cs typeface="Arial" pitchFamily="34" charset="0"/>
              </a:rPr>
              <a:t>làm </a:t>
            </a:r>
            <a:r>
              <a:rPr lang="vi-VN" sz="2800" smtClean="0">
                <a:solidFill>
                  <a:srgbClr val="FF3300"/>
                </a:solidFill>
                <a:latin typeface="Arial" pitchFamily="34" charset="0"/>
                <a:cs typeface="Arial" pitchFamily="34" charset="0"/>
              </a:rPr>
              <a:t>mất đi sự tiện lợi</a:t>
            </a:r>
            <a:r>
              <a:rPr lang="vi-VN" sz="2800" smtClean="0">
                <a:solidFill>
                  <a:schemeClr val="tx1">
                    <a:lumMod val="95000"/>
                    <a:lumOff val="5000"/>
                  </a:schemeClr>
                </a:solidFill>
                <a:latin typeface="Arial" pitchFamily="34" charset="0"/>
                <a:cs typeface="Arial" pitchFamily="34" charset="0"/>
              </a:rPr>
              <a:t> của cơ chế chuyển kiểu tự động.</a:t>
            </a:r>
            <a:endParaRPr lang="en-US" sz="28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Thông thường ta phải chịu hy sinh.</a:t>
            </a:r>
            <a:endParaRPr lang="en-US" sz="24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Trong lớp phân số ta loại bỏ phép toán chuyển kiểu.</a:t>
            </a:r>
            <a:endParaRPr lang="en-US" sz="24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endParaRPr lang="vi-VN" sz="24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Sự nhập nhằng còn xảy ra nếu việc chuyển kiểu đòi hỏi được thực hiện qua hai cấp.</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47</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Gán và khởi động</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en-US" sz="2600" smtClean="0">
                <a:solidFill>
                  <a:schemeClr val="tx1">
                    <a:lumMod val="95000"/>
                    <a:lumOff val="5000"/>
                  </a:schemeClr>
                </a:solidFill>
                <a:latin typeface="Arial" pitchFamily="34" charset="0"/>
                <a:cs typeface="Arial" pitchFamily="34" charset="0"/>
              </a:rPr>
              <a:t>Khi </a:t>
            </a:r>
            <a:r>
              <a:rPr lang="vi-VN" sz="2600" smtClean="0">
                <a:solidFill>
                  <a:srgbClr val="FF3300"/>
                </a:solidFill>
                <a:latin typeface="Arial" pitchFamily="34" charset="0"/>
                <a:cs typeface="Arial" pitchFamily="34" charset="0"/>
              </a:rPr>
              <a:t>lớp đối tượng có nhu cầu cấp phát tài nguyên</a:t>
            </a:r>
            <a:r>
              <a:rPr lang="en-US" sz="2600" smtClean="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v"/>
            </a:pPr>
            <a:r>
              <a:rPr lang="en-US" sz="2200" smtClean="0">
                <a:solidFill>
                  <a:schemeClr val="tx1">
                    <a:lumMod val="95000"/>
                    <a:lumOff val="5000"/>
                  </a:schemeClr>
                </a:solidFill>
                <a:latin typeface="Arial" pitchFamily="34" charset="0"/>
                <a:cs typeface="Arial" pitchFamily="34" charset="0"/>
              </a:rPr>
              <a:t>V</a:t>
            </a:r>
            <a:r>
              <a:rPr lang="vi-VN" sz="2200" smtClean="0">
                <a:solidFill>
                  <a:schemeClr val="tx1">
                    <a:lumMod val="95000"/>
                    <a:lumOff val="5000"/>
                  </a:schemeClr>
                </a:solidFill>
                <a:latin typeface="Arial" pitchFamily="34" charset="0"/>
                <a:cs typeface="Arial" pitchFamily="34" charset="0"/>
              </a:rPr>
              <a:t>iệc khởi động đối tượng đòi hỏi </a:t>
            </a:r>
            <a:r>
              <a:rPr lang="vi-VN" sz="2200" smtClean="0">
                <a:solidFill>
                  <a:srgbClr val="0070C0"/>
                </a:solidFill>
                <a:latin typeface="Arial" pitchFamily="34" charset="0"/>
                <a:cs typeface="Arial" pitchFamily="34" charset="0"/>
              </a:rPr>
              <a:t>phải có phương thức thiết lập sao chép </a:t>
            </a:r>
            <a:r>
              <a:rPr lang="vi-VN" sz="2200" smtClean="0">
                <a:solidFill>
                  <a:schemeClr val="tx1">
                    <a:lumMod val="95000"/>
                    <a:lumOff val="5000"/>
                  </a:schemeClr>
                </a:solidFill>
                <a:latin typeface="Arial" pitchFamily="34" charset="0"/>
                <a:cs typeface="Arial" pitchFamily="34" charset="0"/>
              </a:rPr>
              <a:t>để tránh hiện tượng các đối tượng chia sẻ tài nguyên dẫn đến một vùng tài nguyên bị giải phóng nhiều lần khi các đối tượng bị h</a:t>
            </a:r>
            <a:r>
              <a:rPr lang="en-US" sz="2200" smtClean="0">
                <a:solidFill>
                  <a:schemeClr val="tx1">
                    <a:lumMod val="95000"/>
                    <a:lumOff val="5000"/>
                  </a:schemeClr>
                </a:solidFill>
                <a:latin typeface="Arial" pitchFamily="34" charset="0"/>
                <a:cs typeface="Arial" pitchFamily="34" charset="0"/>
              </a:rPr>
              <a:t>ủy</a:t>
            </a:r>
            <a:r>
              <a:rPr lang="vi-VN" sz="2200" smtClean="0">
                <a:solidFill>
                  <a:schemeClr val="tx1">
                    <a:lumMod val="95000"/>
                    <a:lumOff val="5000"/>
                  </a:schemeClr>
                </a:solidFill>
                <a:latin typeface="Arial" pitchFamily="34" charset="0"/>
                <a:cs typeface="Arial" pitchFamily="34" charset="0"/>
              </a:rPr>
              <a:t> bỏ. </a:t>
            </a:r>
          </a:p>
          <a:p>
            <a:pPr algn="just">
              <a:lnSpc>
                <a:spcPct val="130000"/>
              </a:lnSpc>
              <a:spcBef>
                <a:spcPts val="300"/>
              </a:spcBef>
              <a:spcAft>
                <a:spcPts val="300"/>
              </a:spcAft>
              <a:buFont typeface="Wingdings" pitchFamily="2" charset="2"/>
              <a:buChar char="v"/>
            </a:pPr>
            <a:r>
              <a:rPr lang="vi-VN" sz="2600" smtClean="0">
                <a:solidFill>
                  <a:schemeClr val="tx1">
                    <a:lumMod val="95000"/>
                    <a:lumOff val="5000"/>
                  </a:schemeClr>
                </a:solidFill>
                <a:latin typeface="Arial" pitchFamily="34" charset="0"/>
                <a:cs typeface="Arial" pitchFamily="34" charset="0"/>
              </a:rPr>
              <a:t>Khi thực hiện phép gán trên các đối tượng cùng kiểu, cơ chế gán mặc nhiên là gán từng thành phần</a:t>
            </a:r>
            <a:r>
              <a:rPr lang="en-US" sz="2600" smtClean="0">
                <a:solidFill>
                  <a:schemeClr val="tx1">
                    <a:lumMod val="95000"/>
                    <a:lumOff val="5000"/>
                  </a:schemeClr>
                </a:solidFill>
                <a:latin typeface="Arial" pitchFamily="34" charset="0"/>
                <a:cs typeface="Arial" pitchFamily="34" charset="0"/>
              </a:rPr>
              <a:t> </a:t>
            </a:r>
            <a:r>
              <a:rPr lang="en-US" sz="2600" smtClean="0">
                <a:solidFill>
                  <a:schemeClr val="tx1">
                    <a:lumMod val="95000"/>
                    <a:lumOff val="5000"/>
                  </a:schemeClr>
                </a:solidFill>
                <a:latin typeface="Arial" pitchFamily="34" charset="0"/>
                <a:cs typeface="Arial" pitchFamily="34" charset="0"/>
                <a:sym typeface="Wingdings" pitchFamily="2" charset="2"/>
              </a:rPr>
              <a:t>l</a:t>
            </a:r>
            <a:r>
              <a:rPr lang="vi-VN" sz="2600" smtClean="0">
                <a:solidFill>
                  <a:schemeClr val="tx1">
                    <a:lumMod val="95000"/>
                    <a:lumOff val="5000"/>
                  </a:schemeClr>
                </a:solidFill>
                <a:latin typeface="Arial" pitchFamily="34" charset="0"/>
                <a:cs typeface="Arial" pitchFamily="34" charset="0"/>
              </a:rPr>
              <a:t>àm cho đối tượng bên trái của phép gán “bỏ rơi” tài nguyên cũ và chia sẻ tài nguyên với đối tượng ở vế phải.</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Gán và khởi động</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49</a:t>
            </a:fld>
            <a:endParaRPr lang="en-US"/>
          </a:p>
        </p:txBody>
      </p:sp>
      <p:sp>
        <p:nvSpPr>
          <p:cNvPr id="8" name="Rectangle 3"/>
          <p:cNvSpPr>
            <a:spLocks noChangeArrowheads="1"/>
          </p:cNvSpPr>
          <p:nvPr/>
        </p:nvSpPr>
        <p:spPr bwMode="auto">
          <a:xfrm>
            <a:off x="533400" y="1447800"/>
            <a:ext cx="8229600" cy="50292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200" b="0" smtClean="0">
                <a:solidFill>
                  <a:srgbClr val="0070C0"/>
                </a:solidFill>
              </a:rPr>
              <a:t>class</a:t>
            </a:r>
            <a:r>
              <a:rPr lang="en-US" sz="2200" b="0" smtClean="0">
                <a:solidFill>
                  <a:schemeClr val="tx1">
                    <a:lumMod val="95000"/>
                    <a:lumOff val="5000"/>
                  </a:schemeClr>
                </a:solidFill>
              </a:rPr>
              <a:t> String{</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	</a:t>
            </a:r>
            <a:r>
              <a:rPr lang="en-US" sz="2200" b="0" smtClean="0">
                <a:solidFill>
                  <a:srgbClr val="0070C0"/>
                </a:solidFill>
              </a:rPr>
              <a:t>char</a:t>
            </a:r>
            <a:r>
              <a:rPr lang="en-US" sz="2200" b="0" smtClean="0">
                <a:solidFill>
                  <a:schemeClr val="tx1">
                    <a:lumMod val="95000"/>
                    <a:lumOff val="5000"/>
                  </a:schemeClr>
                </a:solidFill>
              </a:rPr>
              <a:t> *p;</a:t>
            </a:r>
          </a:p>
          <a:p>
            <a:pPr marL="342900" indent="-342900">
              <a:lnSpc>
                <a:spcPct val="90000"/>
              </a:lnSpc>
              <a:spcBef>
                <a:spcPts val="0"/>
              </a:spcBef>
              <a:buFont typeface="Wingdings" pitchFamily="2" charset="2"/>
              <a:buNone/>
            </a:pPr>
            <a:r>
              <a:rPr lang="en-US" sz="2200" b="0" smtClean="0">
                <a:solidFill>
                  <a:srgbClr val="0070C0"/>
                </a:solidFill>
              </a:rPr>
              <a:t>public</a:t>
            </a:r>
            <a:r>
              <a:rPr lang="en-US" sz="2200" b="0" smtClean="0">
                <a:solidFill>
                  <a:schemeClr val="tx1">
                    <a:lumMod val="95000"/>
                    <a:lumOff val="5000"/>
                  </a:schemeClr>
                </a:solidFill>
              </a:rPr>
              <a:t>:</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	String(</a:t>
            </a:r>
            <a:r>
              <a:rPr lang="en-US" sz="2200" b="0" smtClean="0">
                <a:solidFill>
                  <a:srgbClr val="0070C0"/>
                </a:solidFill>
              </a:rPr>
              <a:t>char</a:t>
            </a:r>
            <a:r>
              <a:rPr lang="en-US" sz="2200" b="0" smtClean="0">
                <a:solidFill>
                  <a:schemeClr val="tx1">
                    <a:lumMod val="95000"/>
                    <a:lumOff val="5000"/>
                  </a:schemeClr>
                </a:solidFill>
              </a:rPr>
              <a:t> *s = "") { p = strdup(s); }</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	String(</a:t>
            </a:r>
            <a:r>
              <a:rPr lang="en-US" sz="2200" b="0" smtClean="0">
                <a:solidFill>
                  <a:srgbClr val="0070C0"/>
                </a:solidFill>
              </a:rPr>
              <a:t>const</a:t>
            </a:r>
            <a:r>
              <a:rPr lang="en-US" sz="2200" b="0" smtClean="0">
                <a:solidFill>
                  <a:schemeClr val="tx1">
                    <a:lumMod val="95000"/>
                    <a:lumOff val="5000"/>
                  </a:schemeClr>
                </a:solidFill>
              </a:rPr>
              <a:t> String &amp;s) { p = strdup(s.p); }</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	~String() { cout &lt;&lt;"delete"&lt;&lt;(</a:t>
            </a:r>
            <a:r>
              <a:rPr lang="en-US" sz="2200" b="0" smtClean="0">
                <a:solidFill>
                  <a:srgbClr val="0070C0"/>
                </a:solidFill>
              </a:rPr>
              <a:t>void</a:t>
            </a:r>
            <a:r>
              <a:rPr lang="en-US" sz="2200" b="0" smtClean="0">
                <a:solidFill>
                  <a:schemeClr val="tx1">
                    <a:lumMod val="95000"/>
                    <a:lumOff val="5000"/>
                  </a:schemeClr>
                </a:solidFill>
              </a:rPr>
              <a:t>*)p&lt;&lt;"\n"; </a:t>
            </a:r>
            <a:r>
              <a:rPr lang="en-US" sz="2200" b="0" smtClean="0">
                <a:solidFill>
                  <a:srgbClr val="0070C0"/>
                </a:solidFill>
              </a:rPr>
              <a:t>delete</a:t>
            </a:r>
            <a:r>
              <a:rPr lang="en-US" sz="2200" b="0" smtClean="0">
                <a:solidFill>
                  <a:schemeClr val="tx1">
                    <a:lumMod val="95000"/>
                    <a:lumOff val="5000"/>
                  </a:schemeClr>
                </a:solidFill>
              </a:rPr>
              <a:t> [] p; }</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	</a:t>
            </a:r>
            <a:r>
              <a:rPr lang="en-US" sz="2200" b="0" smtClean="0">
                <a:solidFill>
                  <a:srgbClr val="0070C0"/>
                </a:solidFill>
              </a:rPr>
              <a:t>void</a:t>
            </a:r>
            <a:r>
              <a:rPr lang="en-US" sz="2200" b="0" smtClean="0">
                <a:solidFill>
                  <a:schemeClr val="tx1">
                    <a:lumMod val="95000"/>
                    <a:lumOff val="5000"/>
                  </a:schemeClr>
                </a:solidFill>
              </a:rPr>
              <a:t> Output() </a:t>
            </a:r>
            <a:r>
              <a:rPr lang="en-US" sz="2200" b="0" smtClean="0">
                <a:solidFill>
                  <a:srgbClr val="0070C0"/>
                </a:solidFill>
              </a:rPr>
              <a:t>const</a:t>
            </a:r>
            <a:r>
              <a:rPr lang="en-US" sz="2200" b="0" smtClean="0">
                <a:solidFill>
                  <a:schemeClr val="tx1">
                    <a:lumMod val="95000"/>
                    <a:lumOff val="5000"/>
                  </a:schemeClr>
                </a:solidFill>
              </a:rPr>
              <a:t> { cout &lt;&lt; p; }</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a:t>
            </a:r>
          </a:p>
          <a:p>
            <a:pPr marL="342900" indent="-342900">
              <a:lnSpc>
                <a:spcPct val="90000"/>
              </a:lnSpc>
              <a:spcBef>
                <a:spcPts val="0"/>
              </a:spcBef>
              <a:buFont typeface="Wingdings" pitchFamily="2" charset="2"/>
              <a:buNone/>
            </a:pPr>
            <a:r>
              <a:rPr lang="en-US" sz="2200" b="0" smtClean="0">
                <a:solidFill>
                  <a:srgbClr val="0070C0"/>
                </a:solidFill>
              </a:rPr>
              <a:t>void</a:t>
            </a:r>
            <a:r>
              <a:rPr lang="en-US" sz="2200" b="0" smtClean="0">
                <a:solidFill>
                  <a:schemeClr val="tx1">
                    <a:lumMod val="95000"/>
                    <a:lumOff val="5000"/>
                  </a:schemeClr>
                </a:solidFill>
              </a:rPr>
              <a:t> main(){</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	String a("Nguyen Van A");</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	String b = a; 	</a:t>
            </a:r>
            <a:r>
              <a:rPr lang="en-US" sz="2200" b="0" smtClean="0">
                <a:solidFill>
                  <a:srgbClr val="008000"/>
                </a:solidFill>
              </a:rPr>
              <a:t>//Khoi dong</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	String aa = "Le van AA";</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	cout &lt;&lt; "aa = "; aa.Output(); cout &lt;&lt; "\n";</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	aa = a;		</a:t>
            </a:r>
            <a:r>
              <a:rPr lang="en-US" sz="2200" b="0" smtClean="0">
                <a:solidFill>
                  <a:srgbClr val="008000"/>
                </a:solidFill>
              </a:rPr>
              <a:t>//Gan</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	cout &lt;&lt; "aa = "; aa.Output(); cout &lt;&lt; "\n";</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a:t>
            </a:r>
            <a:endParaRPr lang="en-US" sz="22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Giới thiệu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Autofit/>
          </a:bodyPr>
          <a:lstStyle/>
          <a:p>
            <a:pPr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Một lớp ngoài dữ liệu và </a:t>
            </a:r>
            <a:r>
              <a:rPr lang="en-US" sz="2400" smtClean="0">
                <a:solidFill>
                  <a:schemeClr val="tx1">
                    <a:lumMod val="95000"/>
                    <a:lumOff val="5000"/>
                  </a:schemeClr>
                </a:solidFill>
                <a:latin typeface="Arial" pitchFamily="34" charset="0"/>
                <a:cs typeface="Arial" pitchFamily="34" charset="0"/>
              </a:rPr>
              <a:t>các </a:t>
            </a:r>
            <a:r>
              <a:rPr lang="vi-VN" sz="2400" smtClean="0">
                <a:solidFill>
                  <a:schemeClr val="tx1">
                    <a:lumMod val="95000"/>
                    <a:lumOff val="5000"/>
                  </a:schemeClr>
                </a:solidFill>
                <a:latin typeface="Arial" pitchFamily="34" charset="0"/>
                <a:cs typeface="Arial" pitchFamily="34" charset="0"/>
              </a:rPr>
              <a:t>phương </a:t>
            </a:r>
            <a:r>
              <a:rPr lang="vi-VN" sz="2400">
                <a:solidFill>
                  <a:schemeClr val="tx1">
                    <a:lumMod val="95000"/>
                    <a:lumOff val="5000"/>
                  </a:schemeClr>
                </a:solidFill>
                <a:latin typeface="Arial" pitchFamily="34" charset="0"/>
                <a:cs typeface="Arial" pitchFamily="34" charset="0"/>
              </a:rPr>
              <a:t>thức còn có các phép toán giúp người lập trình dễ dàng thể hiện các câu lệnh trong chương trình.</a:t>
            </a:r>
          </a:p>
          <a:p>
            <a:pPr algn="just">
              <a:lnSpc>
                <a:spcPct val="13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Tuy </a:t>
            </a:r>
            <a:r>
              <a:rPr lang="vi-VN" sz="2400">
                <a:solidFill>
                  <a:schemeClr val="tx1">
                    <a:lumMod val="95000"/>
                    <a:lumOff val="5000"/>
                  </a:schemeClr>
                </a:solidFill>
                <a:latin typeface="Arial" pitchFamily="34" charset="0"/>
                <a:cs typeface="Arial" pitchFamily="34" charset="0"/>
              </a:rPr>
              <a:t>nhiên, </a:t>
            </a:r>
            <a:r>
              <a:rPr lang="vi-VN" sz="2400">
                <a:solidFill>
                  <a:srgbClr val="0066FF"/>
                </a:solidFill>
                <a:latin typeface="Arial" pitchFamily="34" charset="0"/>
                <a:cs typeface="Arial" pitchFamily="34" charset="0"/>
              </a:rPr>
              <a:t>sự cài đặt phép toán chỉ cho phép tạo ra phép toán mới trên cơ sở ký hiệu phép toán đã có</a:t>
            </a:r>
            <a:r>
              <a:rPr lang="vi-VN" sz="2400">
                <a:solidFill>
                  <a:schemeClr val="tx1">
                    <a:lumMod val="95000"/>
                    <a:lumOff val="5000"/>
                  </a:schemeClr>
                </a:solidFill>
                <a:latin typeface="Arial" pitchFamily="34" charset="0"/>
                <a:cs typeface="Arial" pitchFamily="34" charset="0"/>
              </a:rPr>
              <a:t>, </a:t>
            </a:r>
            <a:r>
              <a:rPr lang="vi-VN" sz="2400">
                <a:solidFill>
                  <a:srgbClr val="FF3300"/>
                </a:solidFill>
                <a:latin typeface="Arial" pitchFamily="34" charset="0"/>
                <a:cs typeface="Arial" pitchFamily="34" charset="0"/>
              </a:rPr>
              <a:t>không được quyền cài đặt các phép toán </a:t>
            </a:r>
            <a:r>
              <a:rPr lang="vi-VN" sz="2400" smtClean="0">
                <a:solidFill>
                  <a:srgbClr val="FF3300"/>
                </a:solidFill>
                <a:latin typeface="Arial" pitchFamily="34" charset="0"/>
                <a:cs typeface="Arial" pitchFamily="34" charset="0"/>
              </a:rPr>
              <a:t>mới</a:t>
            </a:r>
            <a:r>
              <a:rPr lang="en-US" sz="2400" smtClean="0">
                <a:solidFill>
                  <a:srgbClr val="FF3300"/>
                </a:solidFill>
                <a:latin typeface="Arial" pitchFamily="34" charset="0"/>
                <a:cs typeface="Arial" pitchFamily="34" charset="0"/>
              </a:rPr>
              <a:t> </a:t>
            </a:r>
            <a:r>
              <a:rPr lang="en-US" sz="2400" smtClean="0">
                <a:solidFill>
                  <a:schemeClr val="tx1">
                    <a:lumMod val="95000"/>
                    <a:lumOff val="5000"/>
                  </a:schemeClr>
                </a:solidFill>
                <a:latin typeface="Arial" pitchFamily="34" charset="0"/>
                <a:cs typeface="Arial" pitchFamily="34" charset="0"/>
                <a:sym typeface="Wingdings" pitchFamily="2" charset="2"/>
              </a:rPr>
              <a:t></a:t>
            </a:r>
            <a:r>
              <a:rPr lang="vi-VN" sz="2400" smtClean="0">
                <a:solidFill>
                  <a:schemeClr val="tx1">
                    <a:lumMod val="95000"/>
                    <a:lumOff val="5000"/>
                  </a:schemeClr>
                </a:solidFill>
                <a:latin typeface="Arial" pitchFamily="34" charset="0"/>
                <a:cs typeface="Arial" pitchFamily="34" charset="0"/>
              </a:rPr>
              <a:t>sự </a:t>
            </a:r>
            <a:r>
              <a:rPr lang="vi-VN" sz="2400">
                <a:solidFill>
                  <a:schemeClr val="tx1">
                    <a:lumMod val="95000"/>
                    <a:lumOff val="5000"/>
                  </a:schemeClr>
                </a:solidFill>
                <a:latin typeface="Arial" pitchFamily="34" charset="0"/>
                <a:cs typeface="Arial" pitchFamily="34" charset="0"/>
              </a:rPr>
              <a:t>cài đặt thêm phép toán là sự nạp chồng phép toán (operator overloading)</a:t>
            </a:r>
          </a:p>
          <a:p>
            <a:pPr algn="just">
              <a:lnSpc>
                <a:spcPct val="130000"/>
              </a:lnSpc>
              <a:spcBef>
                <a:spcPts val="300"/>
              </a:spcBef>
              <a:spcAft>
                <a:spcPts val="300"/>
              </a:spcAft>
              <a:buFont typeface="Wingdings" pitchFamily="2" charset="2"/>
              <a:buChar char="v"/>
            </a:pPr>
            <a:r>
              <a:rPr lang="vi-VN" sz="2400" smtClean="0">
                <a:solidFill>
                  <a:schemeClr val="tx1">
                    <a:lumMod val="95000"/>
                    <a:lumOff val="5000"/>
                  </a:schemeClr>
                </a:solidFill>
                <a:latin typeface="Arial" pitchFamily="34" charset="0"/>
                <a:cs typeface="Arial" pitchFamily="34" charset="0"/>
              </a:rPr>
              <a:t>Đối </a:t>
            </a:r>
            <a:r>
              <a:rPr lang="vi-VN" sz="2400">
                <a:solidFill>
                  <a:schemeClr val="tx1">
                    <a:lumMod val="95000"/>
                    <a:lumOff val="5000"/>
                  </a:schemeClr>
                </a:solidFill>
                <a:latin typeface="Arial" pitchFamily="34" charset="0"/>
                <a:cs typeface="Arial" pitchFamily="34" charset="0"/>
              </a:rPr>
              <a:t>với các kiểu dữ liệu người dùng: C++ cho phép định nghĩa các toán tử trên các kiểu dữ liệu người dùng </a:t>
            </a:r>
            <a:r>
              <a:rPr lang="en-US" sz="2400" smtClean="0">
                <a:solidFill>
                  <a:schemeClr val="tx1">
                    <a:lumMod val="95000"/>
                    <a:lumOff val="5000"/>
                  </a:schemeClr>
                </a:solidFill>
                <a:latin typeface="Arial" pitchFamily="34" charset="0"/>
                <a:cs typeface="Arial" pitchFamily="34" charset="0"/>
                <a:sym typeface="Wingdings" pitchFamily="2" charset="2"/>
              </a:rPr>
              <a:t></a:t>
            </a:r>
            <a:r>
              <a:rPr lang="vi-VN" sz="2400" smtClean="0">
                <a:solidFill>
                  <a:schemeClr val="tx1">
                    <a:lumMod val="95000"/>
                    <a:lumOff val="5000"/>
                  </a:schemeClr>
                </a:solidFill>
                <a:latin typeface="Arial" pitchFamily="34" charset="0"/>
                <a:cs typeface="Arial" pitchFamily="34" charset="0"/>
              </a:rPr>
              <a:t>overload</a:t>
            </a:r>
            <a:endParaRPr lang="vi-VN" sz="1800" smtClean="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spTree>
    <p:extLst>
      <p:ext uri="{BB962C8B-B14F-4D97-AF65-F5344CB8AC3E}">
        <p14:creationId xmlns:p14="http://schemas.microsoft.com/office/powerpoint/2010/main" val="2487784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Gán và khởi động</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3657600"/>
            <a:ext cx="8382000" cy="2819400"/>
          </a:xfrm>
        </p:spPr>
        <p:txBody>
          <a:bodyPr>
            <a:noAutofit/>
          </a:bodyPr>
          <a:lstStyle/>
          <a:p>
            <a:pPr algn="just">
              <a:lnSpc>
                <a:spcPct val="130000"/>
              </a:lnSpc>
              <a:spcBef>
                <a:spcPts val="300"/>
              </a:spcBef>
              <a:spcAft>
                <a:spcPts val="300"/>
              </a:spcAft>
              <a:buFont typeface="Wingdings" pitchFamily="2" charset="2"/>
              <a:buChar char="v"/>
            </a:pPr>
            <a:r>
              <a:rPr lang="en-US" sz="2400" smtClean="0">
                <a:solidFill>
                  <a:schemeClr val="tx1">
                    <a:lumMod val="95000"/>
                    <a:lumOff val="5000"/>
                  </a:schemeClr>
                </a:solidFill>
                <a:latin typeface="Arial" pitchFamily="34" charset="0"/>
                <a:cs typeface="Arial" pitchFamily="34" charset="0"/>
              </a:rPr>
              <a:t>T</a:t>
            </a:r>
            <a:r>
              <a:rPr lang="vi-VN" sz="2400" smtClean="0">
                <a:solidFill>
                  <a:schemeClr val="tx1">
                    <a:lumMod val="95000"/>
                    <a:lumOff val="5000"/>
                  </a:schemeClr>
                </a:solidFill>
                <a:latin typeface="Arial" pitchFamily="34" charset="0"/>
                <a:cs typeface="Arial" pitchFamily="34" charset="0"/>
              </a:rPr>
              <a:t>hực hiện chương trình trên ta được </a:t>
            </a:r>
            <a:r>
              <a:rPr lang="en-US" sz="2400" smtClean="0">
                <a:solidFill>
                  <a:schemeClr val="tx1">
                    <a:lumMod val="95000"/>
                    <a:lumOff val="5000"/>
                  </a:schemeClr>
                </a:solidFill>
                <a:latin typeface="Arial" pitchFamily="34" charset="0"/>
                <a:cs typeface="Arial" pitchFamily="34" charset="0"/>
              </a:rPr>
              <a:t>kết xuất như </a:t>
            </a:r>
            <a:r>
              <a:rPr lang="vi-VN" sz="2400" smtClean="0">
                <a:solidFill>
                  <a:schemeClr val="tx1">
                    <a:lumMod val="95000"/>
                    <a:lumOff val="5000"/>
                  </a:schemeClr>
                </a:solidFill>
                <a:latin typeface="Arial" pitchFamily="34" charset="0"/>
                <a:cs typeface="Arial" pitchFamily="34" charset="0"/>
              </a:rPr>
              <a:t>sau:</a:t>
            </a:r>
          </a:p>
          <a:p>
            <a:pPr lvl="1" algn="just">
              <a:spcBef>
                <a:spcPts val="300"/>
              </a:spcBef>
              <a:spcAft>
                <a:spcPts val="300"/>
              </a:spcAft>
              <a:buNone/>
            </a:pPr>
            <a:r>
              <a:rPr lang="en-US" sz="1800" smtClean="0">
                <a:latin typeface="Arial" pitchFamily="34" charset="0"/>
                <a:cs typeface="Arial" pitchFamily="34" charset="0"/>
              </a:rPr>
              <a:t>aa = Le van AA</a:t>
            </a:r>
          </a:p>
          <a:p>
            <a:pPr lvl="1" algn="just">
              <a:spcBef>
                <a:spcPts val="300"/>
              </a:spcBef>
              <a:spcAft>
                <a:spcPts val="300"/>
              </a:spcAft>
              <a:buNone/>
            </a:pPr>
            <a:r>
              <a:rPr lang="en-US" sz="1800" smtClean="0">
                <a:latin typeface="Arial" pitchFamily="34" charset="0"/>
                <a:cs typeface="Arial" pitchFamily="34" charset="0"/>
              </a:rPr>
              <a:t>aa = Nguyen Van A</a:t>
            </a:r>
          </a:p>
          <a:p>
            <a:pPr lvl="1" algn="just">
              <a:spcBef>
                <a:spcPts val="300"/>
              </a:spcBef>
              <a:spcAft>
                <a:spcPts val="300"/>
              </a:spcAft>
              <a:buNone/>
            </a:pPr>
            <a:r>
              <a:rPr lang="en-US" sz="1800" smtClean="0">
                <a:latin typeface="Arial" pitchFamily="34" charset="0"/>
                <a:cs typeface="Arial" pitchFamily="34" charset="0"/>
              </a:rPr>
              <a:t>delete 0x0d36</a:t>
            </a:r>
          </a:p>
          <a:p>
            <a:pPr lvl="1" algn="just">
              <a:spcBef>
                <a:spcPts val="300"/>
              </a:spcBef>
              <a:spcAft>
                <a:spcPts val="300"/>
              </a:spcAft>
              <a:buNone/>
            </a:pPr>
            <a:r>
              <a:rPr lang="en-US" sz="1800" smtClean="0">
                <a:latin typeface="Arial" pitchFamily="34" charset="0"/>
                <a:cs typeface="Arial" pitchFamily="34" charset="0"/>
              </a:rPr>
              <a:t>delete 0x0d48</a:t>
            </a:r>
          </a:p>
          <a:p>
            <a:pPr lvl="1" algn="just">
              <a:spcBef>
                <a:spcPts val="300"/>
              </a:spcBef>
              <a:spcAft>
                <a:spcPts val="300"/>
              </a:spcAft>
              <a:buNone/>
            </a:pPr>
            <a:r>
              <a:rPr lang="en-US" sz="1800" smtClean="0">
                <a:latin typeface="Arial" pitchFamily="34" charset="0"/>
                <a:cs typeface="Arial" pitchFamily="34" charset="0"/>
              </a:rPr>
              <a:t>delete 0x0d36</a:t>
            </a:r>
          </a:p>
          <a:p>
            <a:pPr lvl="1" algn="just">
              <a:spcBef>
                <a:spcPts val="300"/>
              </a:spcBef>
              <a:spcAft>
                <a:spcPts val="300"/>
              </a:spcAft>
              <a:buNone/>
            </a:pPr>
            <a:r>
              <a:rPr lang="en-US" sz="1800" smtClean="0">
                <a:latin typeface="Arial" pitchFamily="34" charset="0"/>
                <a:cs typeface="Arial" pitchFamily="34" charset="0"/>
              </a:rPr>
              <a:t>Null pointer assignment</a:t>
            </a:r>
            <a:endParaRPr lang="vi-VN" sz="1800" smtClean="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50</a:t>
            </a:fld>
            <a:endParaRPr lang="en-US"/>
          </a:p>
        </p:txBody>
      </p:sp>
      <p:sp>
        <p:nvSpPr>
          <p:cNvPr id="29" name="Rectangle 4"/>
          <p:cNvSpPr txBox="1">
            <a:spLocks noChangeArrowheads="1"/>
          </p:cNvSpPr>
          <p:nvPr/>
        </p:nvSpPr>
        <p:spPr>
          <a:xfrm>
            <a:off x="5029200" y="1406465"/>
            <a:ext cx="4038600" cy="189071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Sau khi gán</a:t>
            </a:r>
            <a:endParaRPr kumimoji="0" lang="en-US" sz="24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30" name="Text Box 5"/>
          <p:cNvSpPr txBox="1">
            <a:spLocks noChangeArrowheads="1"/>
          </p:cNvSpPr>
          <p:nvPr/>
        </p:nvSpPr>
        <p:spPr bwMode="auto">
          <a:xfrm>
            <a:off x="2727324" y="2114490"/>
            <a:ext cx="1965325" cy="400110"/>
          </a:xfrm>
          <a:prstGeom prst="rect">
            <a:avLst/>
          </a:prstGeom>
          <a:noFill/>
          <a:ln w="9525">
            <a:noFill/>
            <a:miter lim="800000"/>
            <a:headEnd/>
            <a:tailEnd/>
          </a:ln>
          <a:effectLst/>
        </p:spPr>
        <p:txBody>
          <a:bodyPr wrap="square">
            <a:spAutoFit/>
          </a:bodyPr>
          <a:lstStyle/>
          <a:p>
            <a:pPr>
              <a:spcBef>
                <a:spcPct val="50000"/>
              </a:spcBef>
            </a:pPr>
            <a:r>
              <a:rPr lang="en-US" b="0"/>
              <a:t>Nguyen Van A</a:t>
            </a:r>
          </a:p>
        </p:txBody>
      </p:sp>
      <p:sp>
        <p:nvSpPr>
          <p:cNvPr id="31" name="Text Box 6"/>
          <p:cNvSpPr txBox="1">
            <a:spLocks noChangeArrowheads="1"/>
          </p:cNvSpPr>
          <p:nvPr/>
        </p:nvSpPr>
        <p:spPr bwMode="auto">
          <a:xfrm>
            <a:off x="517525" y="2038290"/>
            <a:ext cx="381000" cy="366712"/>
          </a:xfrm>
          <a:prstGeom prst="rect">
            <a:avLst/>
          </a:prstGeom>
          <a:noFill/>
          <a:ln w="9525">
            <a:noFill/>
            <a:miter lim="800000"/>
            <a:headEnd/>
            <a:tailEnd/>
          </a:ln>
          <a:effectLst/>
        </p:spPr>
        <p:txBody>
          <a:bodyPr>
            <a:spAutoFit/>
          </a:bodyPr>
          <a:lstStyle/>
          <a:p>
            <a:pPr>
              <a:spcBef>
                <a:spcPct val="50000"/>
              </a:spcBef>
            </a:pPr>
            <a:r>
              <a:rPr lang="en-US"/>
              <a:t>a</a:t>
            </a:r>
          </a:p>
        </p:txBody>
      </p:sp>
      <p:sp>
        <p:nvSpPr>
          <p:cNvPr id="32" name="Text Box 7"/>
          <p:cNvSpPr txBox="1">
            <a:spLocks noChangeArrowheads="1"/>
          </p:cNvSpPr>
          <p:nvPr/>
        </p:nvSpPr>
        <p:spPr bwMode="auto">
          <a:xfrm>
            <a:off x="669925" y="2038290"/>
            <a:ext cx="184150" cy="366712"/>
          </a:xfrm>
          <a:prstGeom prst="rect">
            <a:avLst/>
          </a:prstGeom>
          <a:noFill/>
          <a:ln w="9525">
            <a:noFill/>
            <a:miter lim="800000"/>
            <a:headEnd/>
            <a:tailEnd/>
          </a:ln>
          <a:effectLst/>
        </p:spPr>
        <p:txBody>
          <a:bodyPr wrap="none">
            <a:spAutoFit/>
          </a:bodyPr>
          <a:lstStyle/>
          <a:p>
            <a:endParaRPr lang="vi-VN"/>
          </a:p>
        </p:txBody>
      </p:sp>
      <p:sp>
        <p:nvSpPr>
          <p:cNvPr id="33" name="Text Box 8"/>
          <p:cNvSpPr txBox="1">
            <a:spLocks noChangeArrowheads="1"/>
          </p:cNvSpPr>
          <p:nvPr/>
        </p:nvSpPr>
        <p:spPr bwMode="auto">
          <a:xfrm>
            <a:off x="1050925" y="2266890"/>
            <a:ext cx="184150" cy="366712"/>
          </a:xfrm>
          <a:prstGeom prst="rect">
            <a:avLst/>
          </a:prstGeom>
          <a:noFill/>
          <a:ln w="9525">
            <a:noFill/>
            <a:miter lim="800000"/>
            <a:headEnd/>
            <a:tailEnd/>
          </a:ln>
          <a:effectLst/>
        </p:spPr>
        <p:txBody>
          <a:bodyPr wrap="none">
            <a:spAutoFit/>
          </a:bodyPr>
          <a:lstStyle/>
          <a:p>
            <a:endParaRPr lang="vi-VN"/>
          </a:p>
        </p:txBody>
      </p:sp>
      <p:sp>
        <p:nvSpPr>
          <p:cNvPr id="34" name="Text Box 9"/>
          <p:cNvSpPr txBox="1">
            <a:spLocks noChangeArrowheads="1"/>
          </p:cNvSpPr>
          <p:nvPr/>
        </p:nvSpPr>
        <p:spPr bwMode="auto">
          <a:xfrm>
            <a:off x="806450" y="2303402"/>
            <a:ext cx="184150" cy="366713"/>
          </a:xfrm>
          <a:prstGeom prst="rect">
            <a:avLst/>
          </a:prstGeom>
          <a:noFill/>
          <a:ln w="9525">
            <a:noFill/>
            <a:miter lim="800000"/>
            <a:headEnd/>
            <a:tailEnd/>
          </a:ln>
          <a:effectLst/>
        </p:spPr>
        <p:txBody>
          <a:bodyPr wrap="none">
            <a:spAutoFit/>
          </a:bodyPr>
          <a:lstStyle/>
          <a:p>
            <a:endParaRPr lang="vi-VN"/>
          </a:p>
        </p:txBody>
      </p:sp>
      <p:sp>
        <p:nvSpPr>
          <p:cNvPr id="35" name="Text Box 10"/>
          <p:cNvSpPr txBox="1">
            <a:spLocks noChangeArrowheads="1"/>
          </p:cNvSpPr>
          <p:nvPr/>
        </p:nvSpPr>
        <p:spPr bwMode="auto">
          <a:xfrm>
            <a:off x="838200" y="2077977"/>
            <a:ext cx="533400" cy="376238"/>
          </a:xfrm>
          <a:prstGeom prst="rect">
            <a:avLst/>
          </a:prstGeom>
          <a:noFill/>
          <a:ln w="9525">
            <a:solidFill>
              <a:schemeClr val="tx1"/>
            </a:solidFill>
            <a:miter lim="800000"/>
            <a:headEnd/>
            <a:tailEnd/>
          </a:ln>
          <a:effectLst/>
        </p:spPr>
        <p:txBody>
          <a:bodyPr>
            <a:spAutoFit/>
          </a:bodyPr>
          <a:lstStyle/>
          <a:p>
            <a:pPr>
              <a:spcBef>
                <a:spcPct val="50000"/>
              </a:spcBef>
            </a:pPr>
            <a:r>
              <a:rPr lang="en-US"/>
              <a:t>p</a:t>
            </a:r>
          </a:p>
        </p:txBody>
      </p:sp>
      <p:sp>
        <p:nvSpPr>
          <p:cNvPr id="36" name="Line 11"/>
          <p:cNvSpPr>
            <a:spLocks noChangeShapeType="1"/>
          </p:cNvSpPr>
          <p:nvPr/>
        </p:nvSpPr>
        <p:spPr bwMode="auto">
          <a:xfrm flipV="1">
            <a:off x="1355725" y="2266890"/>
            <a:ext cx="1219200" cy="0"/>
          </a:xfrm>
          <a:prstGeom prst="line">
            <a:avLst/>
          </a:prstGeom>
          <a:noFill/>
          <a:ln w="9525">
            <a:solidFill>
              <a:schemeClr val="tx1"/>
            </a:solidFill>
            <a:round/>
            <a:headEnd/>
            <a:tailEnd type="triangle" w="med" len="med"/>
          </a:ln>
          <a:effectLst/>
        </p:spPr>
        <p:txBody>
          <a:bodyPr/>
          <a:lstStyle/>
          <a:p>
            <a:endParaRPr lang="en-US"/>
          </a:p>
        </p:txBody>
      </p:sp>
      <p:sp>
        <p:nvSpPr>
          <p:cNvPr id="37" name="Text Box 12"/>
          <p:cNvSpPr txBox="1">
            <a:spLocks noChangeArrowheads="1"/>
          </p:cNvSpPr>
          <p:nvPr/>
        </p:nvSpPr>
        <p:spPr bwMode="auto">
          <a:xfrm>
            <a:off x="2711449" y="2989202"/>
            <a:ext cx="1965325" cy="400110"/>
          </a:xfrm>
          <a:prstGeom prst="rect">
            <a:avLst/>
          </a:prstGeom>
          <a:noFill/>
          <a:ln w="9525">
            <a:noFill/>
            <a:miter lim="800000"/>
            <a:headEnd/>
            <a:tailEnd/>
          </a:ln>
          <a:effectLst/>
        </p:spPr>
        <p:txBody>
          <a:bodyPr wrap="square">
            <a:spAutoFit/>
          </a:bodyPr>
          <a:lstStyle/>
          <a:p>
            <a:pPr>
              <a:spcBef>
                <a:spcPct val="50000"/>
              </a:spcBef>
            </a:pPr>
            <a:r>
              <a:rPr lang="en-US" b="0"/>
              <a:t>Le Van AA</a:t>
            </a:r>
          </a:p>
        </p:txBody>
      </p:sp>
      <p:sp>
        <p:nvSpPr>
          <p:cNvPr id="38" name="Text Box 13"/>
          <p:cNvSpPr txBox="1">
            <a:spLocks noChangeArrowheads="1"/>
          </p:cNvSpPr>
          <p:nvPr/>
        </p:nvSpPr>
        <p:spPr bwMode="auto">
          <a:xfrm>
            <a:off x="365125" y="2913002"/>
            <a:ext cx="517525" cy="366713"/>
          </a:xfrm>
          <a:prstGeom prst="rect">
            <a:avLst/>
          </a:prstGeom>
          <a:noFill/>
          <a:ln w="9525">
            <a:noFill/>
            <a:miter lim="800000"/>
            <a:headEnd/>
            <a:tailEnd/>
          </a:ln>
          <a:effectLst/>
        </p:spPr>
        <p:txBody>
          <a:bodyPr>
            <a:spAutoFit/>
          </a:bodyPr>
          <a:lstStyle/>
          <a:p>
            <a:pPr>
              <a:spcBef>
                <a:spcPct val="50000"/>
              </a:spcBef>
            </a:pPr>
            <a:r>
              <a:rPr lang="en-US"/>
              <a:t>aa</a:t>
            </a:r>
          </a:p>
        </p:txBody>
      </p:sp>
      <p:sp>
        <p:nvSpPr>
          <p:cNvPr id="39" name="Text Box 14"/>
          <p:cNvSpPr txBox="1">
            <a:spLocks noChangeArrowheads="1"/>
          </p:cNvSpPr>
          <p:nvPr/>
        </p:nvSpPr>
        <p:spPr bwMode="auto">
          <a:xfrm>
            <a:off x="822325" y="2952690"/>
            <a:ext cx="533400" cy="376237"/>
          </a:xfrm>
          <a:prstGeom prst="rect">
            <a:avLst/>
          </a:prstGeom>
          <a:noFill/>
          <a:ln w="9525">
            <a:solidFill>
              <a:schemeClr val="tx1"/>
            </a:solidFill>
            <a:miter lim="800000"/>
            <a:headEnd/>
            <a:tailEnd/>
          </a:ln>
          <a:effectLst/>
        </p:spPr>
        <p:txBody>
          <a:bodyPr>
            <a:spAutoFit/>
          </a:bodyPr>
          <a:lstStyle/>
          <a:p>
            <a:pPr>
              <a:spcBef>
                <a:spcPct val="50000"/>
              </a:spcBef>
            </a:pPr>
            <a:r>
              <a:rPr lang="en-US"/>
              <a:t>p</a:t>
            </a:r>
          </a:p>
        </p:txBody>
      </p:sp>
      <p:sp>
        <p:nvSpPr>
          <p:cNvPr id="40" name="Line 15"/>
          <p:cNvSpPr>
            <a:spLocks noChangeShapeType="1"/>
          </p:cNvSpPr>
          <p:nvPr/>
        </p:nvSpPr>
        <p:spPr bwMode="auto">
          <a:xfrm flipV="1">
            <a:off x="1339850" y="3141602"/>
            <a:ext cx="1219200" cy="0"/>
          </a:xfrm>
          <a:prstGeom prst="line">
            <a:avLst/>
          </a:prstGeom>
          <a:noFill/>
          <a:ln w="9525">
            <a:solidFill>
              <a:schemeClr val="tx1"/>
            </a:solidFill>
            <a:round/>
            <a:headEnd/>
            <a:tailEnd type="triangle" w="med" len="med"/>
          </a:ln>
          <a:effectLst/>
        </p:spPr>
        <p:txBody>
          <a:bodyPr/>
          <a:lstStyle/>
          <a:p>
            <a:endParaRPr lang="en-US"/>
          </a:p>
        </p:txBody>
      </p:sp>
      <p:sp>
        <p:nvSpPr>
          <p:cNvPr id="41" name="Text Box 16"/>
          <p:cNvSpPr txBox="1">
            <a:spLocks noChangeArrowheads="1"/>
          </p:cNvSpPr>
          <p:nvPr/>
        </p:nvSpPr>
        <p:spPr bwMode="auto">
          <a:xfrm>
            <a:off x="6934200" y="2154177"/>
            <a:ext cx="1828801" cy="400110"/>
          </a:xfrm>
          <a:prstGeom prst="rect">
            <a:avLst/>
          </a:prstGeom>
          <a:noFill/>
          <a:ln w="9525">
            <a:noFill/>
            <a:miter lim="800000"/>
            <a:headEnd/>
            <a:tailEnd/>
          </a:ln>
          <a:effectLst/>
        </p:spPr>
        <p:txBody>
          <a:bodyPr wrap="square">
            <a:spAutoFit/>
          </a:bodyPr>
          <a:lstStyle/>
          <a:p>
            <a:pPr>
              <a:spcBef>
                <a:spcPct val="50000"/>
              </a:spcBef>
            </a:pPr>
            <a:r>
              <a:rPr lang="en-US" b="0"/>
              <a:t>Nguyen Van A</a:t>
            </a:r>
          </a:p>
        </p:txBody>
      </p:sp>
      <p:sp>
        <p:nvSpPr>
          <p:cNvPr id="42" name="Text Box 17"/>
          <p:cNvSpPr txBox="1">
            <a:spLocks noChangeArrowheads="1"/>
          </p:cNvSpPr>
          <p:nvPr/>
        </p:nvSpPr>
        <p:spPr bwMode="auto">
          <a:xfrm>
            <a:off x="4953000" y="2077977"/>
            <a:ext cx="184150" cy="366713"/>
          </a:xfrm>
          <a:prstGeom prst="rect">
            <a:avLst/>
          </a:prstGeom>
          <a:noFill/>
          <a:ln w="9525">
            <a:noFill/>
            <a:miter lim="800000"/>
            <a:headEnd/>
            <a:tailEnd/>
          </a:ln>
          <a:effectLst/>
        </p:spPr>
        <p:txBody>
          <a:bodyPr wrap="none">
            <a:spAutoFit/>
          </a:bodyPr>
          <a:lstStyle/>
          <a:p>
            <a:endParaRPr lang="vi-VN"/>
          </a:p>
        </p:txBody>
      </p:sp>
      <p:sp>
        <p:nvSpPr>
          <p:cNvPr id="43" name="Text Box 18"/>
          <p:cNvSpPr txBox="1">
            <a:spLocks noChangeArrowheads="1"/>
          </p:cNvSpPr>
          <p:nvPr/>
        </p:nvSpPr>
        <p:spPr bwMode="auto">
          <a:xfrm>
            <a:off x="5121275" y="2117665"/>
            <a:ext cx="533400" cy="376237"/>
          </a:xfrm>
          <a:prstGeom prst="rect">
            <a:avLst/>
          </a:prstGeom>
          <a:noFill/>
          <a:ln w="9525">
            <a:solidFill>
              <a:schemeClr val="tx1"/>
            </a:solidFill>
            <a:miter lim="800000"/>
            <a:headEnd/>
            <a:tailEnd/>
          </a:ln>
          <a:effectLst/>
        </p:spPr>
        <p:txBody>
          <a:bodyPr>
            <a:spAutoFit/>
          </a:bodyPr>
          <a:lstStyle/>
          <a:p>
            <a:pPr>
              <a:spcBef>
                <a:spcPct val="50000"/>
              </a:spcBef>
            </a:pPr>
            <a:r>
              <a:rPr lang="en-US"/>
              <a:t>p</a:t>
            </a:r>
          </a:p>
        </p:txBody>
      </p:sp>
      <p:sp>
        <p:nvSpPr>
          <p:cNvPr id="44" name="Line 19"/>
          <p:cNvSpPr>
            <a:spLocks noChangeShapeType="1"/>
          </p:cNvSpPr>
          <p:nvPr/>
        </p:nvSpPr>
        <p:spPr bwMode="auto">
          <a:xfrm flipV="1">
            <a:off x="5638800" y="2306577"/>
            <a:ext cx="1219200" cy="0"/>
          </a:xfrm>
          <a:prstGeom prst="line">
            <a:avLst/>
          </a:prstGeom>
          <a:noFill/>
          <a:ln w="9525">
            <a:solidFill>
              <a:schemeClr val="tx1"/>
            </a:solidFill>
            <a:round/>
            <a:headEnd/>
            <a:tailEnd type="triangle" w="med" len="med"/>
          </a:ln>
          <a:effectLst/>
        </p:spPr>
        <p:txBody>
          <a:bodyPr/>
          <a:lstStyle/>
          <a:p>
            <a:endParaRPr lang="en-US"/>
          </a:p>
        </p:txBody>
      </p:sp>
      <p:sp>
        <p:nvSpPr>
          <p:cNvPr id="45" name="Text Box 20"/>
          <p:cNvSpPr txBox="1">
            <a:spLocks noChangeArrowheads="1"/>
          </p:cNvSpPr>
          <p:nvPr/>
        </p:nvSpPr>
        <p:spPr bwMode="auto">
          <a:xfrm>
            <a:off x="6934200" y="3028890"/>
            <a:ext cx="1965325" cy="400110"/>
          </a:xfrm>
          <a:prstGeom prst="rect">
            <a:avLst/>
          </a:prstGeom>
          <a:noFill/>
          <a:ln w="9525">
            <a:noFill/>
            <a:miter lim="800000"/>
            <a:headEnd/>
            <a:tailEnd/>
          </a:ln>
          <a:effectLst/>
        </p:spPr>
        <p:txBody>
          <a:bodyPr wrap="square">
            <a:spAutoFit/>
          </a:bodyPr>
          <a:lstStyle/>
          <a:p>
            <a:pPr>
              <a:spcBef>
                <a:spcPct val="50000"/>
              </a:spcBef>
            </a:pPr>
            <a:r>
              <a:rPr lang="en-US" b="0"/>
              <a:t>Le Van AA</a:t>
            </a:r>
          </a:p>
        </p:txBody>
      </p:sp>
      <p:sp>
        <p:nvSpPr>
          <p:cNvPr id="46" name="Text Box 21"/>
          <p:cNvSpPr txBox="1">
            <a:spLocks noChangeArrowheads="1"/>
          </p:cNvSpPr>
          <p:nvPr/>
        </p:nvSpPr>
        <p:spPr bwMode="auto">
          <a:xfrm>
            <a:off x="4648200" y="2952690"/>
            <a:ext cx="517525" cy="366712"/>
          </a:xfrm>
          <a:prstGeom prst="rect">
            <a:avLst/>
          </a:prstGeom>
          <a:noFill/>
          <a:ln w="9525">
            <a:noFill/>
            <a:miter lim="800000"/>
            <a:headEnd/>
            <a:tailEnd/>
          </a:ln>
          <a:effectLst/>
        </p:spPr>
        <p:txBody>
          <a:bodyPr>
            <a:spAutoFit/>
          </a:bodyPr>
          <a:lstStyle/>
          <a:p>
            <a:pPr>
              <a:spcBef>
                <a:spcPct val="50000"/>
              </a:spcBef>
            </a:pPr>
            <a:r>
              <a:rPr lang="en-US"/>
              <a:t>aa</a:t>
            </a:r>
          </a:p>
        </p:txBody>
      </p:sp>
      <p:sp>
        <p:nvSpPr>
          <p:cNvPr id="47" name="Text Box 22"/>
          <p:cNvSpPr txBox="1">
            <a:spLocks noChangeArrowheads="1"/>
          </p:cNvSpPr>
          <p:nvPr/>
        </p:nvSpPr>
        <p:spPr bwMode="auto">
          <a:xfrm>
            <a:off x="5105400" y="2992377"/>
            <a:ext cx="533400" cy="376238"/>
          </a:xfrm>
          <a:prstGeom prst="rect">
            <a:avLst/>
          </a:prstGeom>
          <a:noFill/>
          <a:ln w="9525">
            <a:solidFill>
              <a:schemeClr val="tx1"/>
            </a:solidFill>
            <a:miter lim="800000"/>
            <a:headEnd/>
            <a:tailEnd/>
          </a:ln>
          <a:effectLst/>
        </p:spPr>
        <p:txBody>
          <a:bodyPr>
            <a:spAutoFit/>
          </a:bodyPr>
          <a:lstStyle/>
          <a:p>
            <a:pPr>
              <a:spcBef>
                <a:spcPct val="50000"/>
              </a:spcBef>
            </a:pPr>
            <a:r>
              <a:rPr lang="en-US"/>
              <a:t>p</a:t>
            </a:r>
          </a:p>
        </p:txBody>
      </p:sp>
      <p:sp>
        <p:nvSpPr>
          <p:cNvPr id="48" name="Line 23"/>
          <p:cNvSpPr>
            <a:spLocks noChangeShapeType="1"/>
          </p:cNvSpPr>
          <p:nvPr/>
        </p:nvSpPr>
        <p:spPr bwMode="auto">
          <a:xfrm flipV="1">
            <a:off x="5622925" y="2458977"/>
            <a:ext cx="1158875" cy="722313"/>
          </a:xfrm>
          <a:prstGeom prst="line">
            <a:avLst/>
          </a:prstGeom>
          <a:noFill/>
          <a:ln w="9525">
            <a:solidFill>
              <a:schemeClr val="tx1"/>
            </a:solidFill>
            <a:round/>
            <a:headEnd/>
            <a:tailEnd type="triangle" w="med" len="med"/>
          </a:ln>
          <a:effectLst/>
        </p:spPr>
        <p:txBody>
          <a:bodyPr/>
          <a:lstStyle/>
          <a:p>
            <a:endParaRPr lang="en-US"/>
          </a:p>
        </p:txBody>
      </p:sp>
      <p:sp>
        <p:nvSpPr>
          <p:cNvPr id="49" name="Text Box 24"/>
          <p:cNvSpPr txBox="1">
            <a:spLocks noChangeArrowheads="1"/>
          </p:cNvSpPr>
          <p:nvPr/>
        </p:nvSpPr>
        <p:spPr bwMode="auto">
          <a:xfrm>
            <a:off x="4800600" y="2077977"/>
            <a:ext cx="184150" cy="366713"/>
          </a:xfrm>
          <a:prstGeom prst="rect">
            <a:avLst/>
          </a:prstGeom>
          <a:noFill/>
          <a:ln w="9525">
            <a:noFill/>
            <a:miter lim="800000"/>
            <a:headEnd/>
            <a:tailEnd/>
          </a:ln>
          <a:effectLst/>
        </p:spPr>
        <p:txBody>
          <a:bodyPr wrap="none">
            <a:spAutoFit/>
          </a:bodyPr>
          <a:lstStyle/>
          <a:p>
            <a:endParaRPr lang="vi-VN"/>
          </a:p>
        </p:txBody>
      </p:sp>
      <p:sp>
        <p:nvSpPr>
          <p:cNvPr id="50" name="Text Box 25"/>
          <p:cNvSpPr txBox="1">
            <a:spLocks noChangeArrowheads="1"/>
          </p:cNvSpPr>
          <p:nvPr/>
        </p:nvSpPr>
        <p:spPr bwMode="auto">
          <a:xfrm>
            <a:off x="4800600" y="2077977"/>
            <a:ext cx="311150" cy="366713"/>
          </a:xfrm>
          <a:prstGeom prst="rect">
            <a:avLst/>
          </a:prstGeom>
          <a:noFill/>
          <a:ln w="9525">
            <a:noFill/>
            <a:miter lim="800000"/>
            <a:headEnd/>
            <a:tailEnd/>
          </a:ln>
          <a:effectLst/>
        </p:spPr>
        <p:txBody>
          <a:bodyPr wrap="none">
            <a:spAutoFit/>
          </a:bodyPr>
          <a:lstStyle/>
          <a:p>
            <a:r>
              <a:rPr lang="en-US"/>
              <a:t>a</a:t>
            </a:r>
          </a:p>
        </p:txBody>
      </p:sp>
      <p:sp>
        <p:nvSpPr>
          <p:cNvPr id="51" name="Rectangle 4"/>
          <p:cNvSpPr txBox="1">
            <a:spLocks noChangeArrowheads="1"/>
          </p:cNvSpPr>
          <p:nvPr/>
        </p:nvSpPr>
        <p:spPr bwMode="gray">
          <a:xfrm>
            <a:off x="457200" y="1468377"/>
            <a:ext cx="4038600" cy="18907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2"/>
              </a:buClr>
              <a:buSzTx/>
              <a:tabLst/>
              <a:defRPr/>
            </a:pPr>
            <a:r>
              <a:rPr lang="en-US" sz="2400" kern="0" dirty="0" err="1" smtClean="0">
                <a:latin typeface="Times New Roman" pitchFamily="18" charset="0"/>
                <a:cs typeface="Times New Roman" pitchFamily="18" charset="0"/>
              </a:rPr>
              <a:t>Trước</a:t>
            </a:r>
            <a:r>
              <a:rPr kumimoji="0" lang="en-US" sz="240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400" i="0" u="none" strike="noStrike" kern="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khi</a:t>
            </a:r>
            <a:r>
              <a:rPr kumimoji="0" lang="en-US" sz="240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400" i="0" u="none" strike="noStrike" kern="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gán</a:t>
            </a:r>
            <a:endParaRPr kumimoji="0" lang="en-US" sz="24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Gán và khởi động</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Lỗi sai trên được khắc phục bằng cách định nghĩa phép gán cho lớp String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51</a:t>
            </a:fld>
            <a:endParaRPr lang="en-US"/>
          </a:p>
        </p:txBody>
      </p:sp>
      <p:sp>
        <p:nvSpPr>
          <p:cNvPr id="7" name="Rectangle 3"/>
          <p:cNvSpPr>
            <a:spLocks noChangeArrowheads="1"/>
          </p:cNvSpPr>
          <p:nvPr/>
        </p:nvSpPr>
        <p:spPr bwMode="auto">
          <a:xfrm>
            <a:off x="914400" y="2667000"/>
            <a:ext cx="7924800" cy="38100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200" b="0" smtClean="0">
                <a:solidFill>
                  <a:srgbClr val="0000FF"/>
                </a:solidFill>
              </a:rPr>
              <a:t>class</a:t>
            </a:r>
            <a:r>
              <a:rPr lang="en-US" sz="2200" b="0" smtClean="0">
                <a:solidFill>
                  <a:srgbClr val="000000"/>
                </a:solidFill>
              </a:rPr>
              <a:t> String {</a:t>
            </a:r>
          </a:p>
          <a:p>
            <a:pPr marL="342900" indent="-342900">
              <a:lnSpc>
                <a:spcPct val="120000"/>
              </a:lnSpc>
              <a:spcBef>
                <a:spcPts val="0"/>
              </a:spcBef>
              <a:buFont typeface="Wingdings" pitchFamily="2" charset="2"/>
              <a:buNone/>
            </a:pPr>
            <a:r>
              <a:rPr lang="en-US" sz="2200" b="0" smtClean="0">
                <a:solidFill>
                  <a:srgbClr val="000000"/>
                </a:solidFill>
              </a:rPr>
              <a:t>	</a:t>
            </a:r>
            <a:r>
              <a:rPr lang="en-US" sz="2200" b="0" smtClean="0">
                <a:solidFill>
                  <a:srgbClr val="0000FF"/>
                </a:solidFill>
              </a:rPr>
              <a:t>char</a:t>
            </a:r>
            <a:r>
              <a:rPr lang="en-US" sz="2200" b="0" smtClean="0">
                <a:solidFill>
                  <a:srgbClr val="000000"/>
                </a:solidFill>
              </a:rPr>
              <a:t> *p;</a:t>
            </a:r>
          </a:p>
          <a:p>
            <a:pPr marL="342900" indent="-342900">
              <a:lnSpc>
                <a:spcPct val="120000"/>
              </a:lnSpc>
              <a:spcBef>
                <a:spcPts val="0"/>
              </a:spcBef>
              <a:buFont typeface="Wingdings" pitchFamily="2" charset="2"/>
              <a:buNone/>
            </a:pPr>
            <a:r>
              <a:rPr lang="en-US" sz="2200" b="0" smtClean="0">
                <a:solidFill>
                  <a:srgbClr val="0000FF"/>
                </a:solidFill>
              </a:rPr>
              <a:t>public</a:t>
            </a:r>
            <a:r>
              <a:rPr lang="en-US" sz="2200" b="0" smtClean="0">
                <a:solidFill>
                  <a:srgbClr val="000000"/>
                </a:solidFill>
              </a:rPr>
              <a:t>:</a:t>
            </a:r>
          </a:p>
          <a:p>
            <a:pPr marL="342900" indent="-342900">
              <a:lnSpc>
                <a:spcPct val="120000"/>
              </a:lnSpc>
              <a:spcBef>
                <a:spcPts val="0"/>
              </a:spcBef>
              <a:buFont typeface="Wingdings" pitchFamily="2" charset="2"/>
              <a:buNone/>
            </a:pPr>
            <a:r>
              <a:rPr lang="en-US" sz="2200" b="0" smtClean="0">
                <a:solidFill>
                  <a:srgbClr val="000000"/>
                </a:solidFill>
              </a:rPr>
              <a:t>	String(</a:t>
            </a:r>
            <a:r>
              <a:rPr lang="en-US" sz="2200" b="0" smtClean="0">
                <a:solidFill>
                  <a:srgbClr val="0000FF"/>
                </a:solidFill>
              </a:rPr>
              <a:t>char</a:t>
            </a:r>
            <a:r>
              <a:rPr lang="en-US" sz="2200" b="0" smtClean="0">
                <a:solidFill>
                  <a:srgbClr val="000000"/>
                </a:solidFill>
              </a:rPr>
              <a:t> *s = "") {p = strdup(s);}</a:t>
            </a:r>
          </a:p>
          <a:p>
            <a:pPr marL="342900" indent="-342900">
              <a:lnSpc>
                <a:spcPct val="120000"/>
              </a:lnSpc>
              <a:spcBef>
                <a:spcPts val="0"/>
              </a:spcBef>
              <a:buFont typeface="Wingdings" pitchFamily="2" charset="2"/>
              <a:buNone/>
            </a:pPr>
            <a:r>
              <a:rPr lang="en-US" sz="2200" b="0" smtClean="0">
                <a:solidFill>
                  <a:srgbClr val="000000"/>
                </a:solidFill>
              </a:rPr>
              <a:t>	String(</a:t>
            </a:r>
            <a:r>
              <a:rPr lang="en-US" sz="2200" b="0" smtClean="0">
                <a:solidFill>
                  <a:srgbClr val="0000FF"/>
                </a:solidFill>
              </a:rPr>
              <a:t>const</a:t>
            </a:r>
            <a:r>
              <a:rPr lang="en-US" sz="2200" b="0" smtClean="0">
                <a:solidFill>
                  <a:srgbClr val="000000"/>
                </a:solidFill>
              </a:rPr>
              <a:t> String &amp;s) {p = strdup(s.p);}</a:t>
            </a:r>
          </a:p>
          <a:p>
            <a:pPr marL="342900" indent="-342900">
              <a:lnSpc>
                <a:spcPct val="120000"/>
              </a:lnSpc>
              <a:spcBef>
                <a:spcPts val="0"/>
              </a:spcBef>
              <a:buFont typeface="Wingdings" pitchFamily="2" charset="2"/>
              <a:buNone/>
            </a:pPr>
            <a:r>
              <a:rPr lang="en-US" sz="2200" b="0" smtClean="0">
                <a:solidFill>
                  <a:srgbClr val="000000"/>
                </a:solidFill>
              </a:rPr>
              <a:t>	~String() {cout &lt;&lt; "delete "&lt;&lt; (void *)p &lt;&lt; "\n"; </a:t>
            </a:r>
            <a:r>
              <a:rPr lang="en-US" sz="2200" b="0" smtClean="0">
                <a:solidFill>
                  <a:srgbClr val="0000FF"/>
                </a:solidFill>
              </a:rPr>
              <a:t>delete</a:t>
            </a:r>
            <a:r>
              <a:rPr lang="en-US" sz="2200" b="0" smtClean="0">
                <a:solidFill>
                  <a:srgbClr val="000000"/>
                </a:solidFill>
              </a:rPr>
              <a:t> [] p;}</a:t>
            </a:r>
          </a:p>
          <a:p>
            <a:pPr marL="342900" indent="-342900">
              <a:lnSpc>
                <a:spcPct val="120000"/>
              </a:lnSpc>
              <a:spcBef>
                <a:spcPts val="0"/>
              </a:spcBef>
              <a:buFont typeface="Wingdings" pitchFamily="2" charset="2"/>
              <a:buNone/>
            </a:pPr>
            <a:r>
              <a:rPr lang="en-US" sz="2200" b="0" smtClean="0">
                <a:solidFill>
                  <a:srgbClr val="000000"/>
                </a:solidFill>
              </a:rPr>
              <a:t>	String &amp; </a:t>
            </a:r>
            <a:r>
              <a:rPr lang="en-US" sz="2200" b="0" smtClean="0">
                <a:solidFill>
                  <a:srgbClr val="FF3300"/>
                </a:solidFill>
              </a:rPr>
              <a:t>operator =</a:t>
            </a:r>
            <a:r>
              <a:rPr lang="en-US" sz="2200" b="0" smtClean="0">
                <a:solidFill>
                  <a:srgbClr val="000000"/>
                </a:solidFill>
              </a:rPr>
              <a:t> (</a:t>
            </a:r>
            <a:r>
              <a:rPr lang="en-US" sz="2200" b="0" smtClean="0">
                <a:solidFill>
                  <a:srgbClr val="0000FF"/>
                </a:solidFill>
              </a:rPr>
              <a:t>const</a:t>
            </a:r>
            <a:r>
              <a:rPr lang="en-US" sz="2200" b="0" smtClean="0">
                <a:solidFill>
                  <a:srgbClr val="000000"/>
                </a:solidFill>
              </a:rPr>
              <a:t> String &amp;s);</a:t>
            </a:r>
          </a:p>
          <a:p>
            <a:pPr marL="342900" indent="-342900">
              <a:lnSpc>
                <a:spcPct val="120000"/>
              </a:lnSpc>
              <a:spcBef>
                <a:spcPts val="0"/>
              </a:spcBef>
              <a:buFont typeface="Wingdings" pitchFamily="2" charset="2"/>
              <a:buNone/>
            </a:pPr>
            <a:r>
              <a:rPr lang="en-US" sz="2200" b="0" smtClean="0">
                <a:solidFill>
                  <a:srgbClr val="000000"/>
                </a:solidFill>
              </a:rPr>
              <a:t>	</a:t>
            </a:r>
            <a:r>
              <a:rPr lang="en-US" sz="2200" b="0" smtClean="0">
                <a:solidFill>
                  <a:srgbClr val="0000FF"/>
                </a:solidFill>
              </a:rPr>
              <a:t>void</a:t>
            </a:r>
            <a:r>
              <a:rPr lang="en-US" sz="2200" b="0" smtClean="0">
                <a:solidFill>
                  <a:srgbClr val="000000"/>
                </a:solidFill>
              </a:rPr>
              <a:t> Output() </a:t>
            </a:r>
            <a:r>
              <a:rPr lang="en-US" sz="2200" b="0" smtClean="0">
                <a:solidFill>
                  <a:srgbClr val="0000FF"/>
                </a:solidFill>
              </a:rPr>
              <a:t>const</a:t>
            </a:r>
            <a:r>
              <a:rPr lang="en-US" sz="2200" b="0" smtClean="0">
                <a:solidFill>
                  <a:srgbClr val="000000"/>
                </a:solidFill>
              </a:rPr>
              <a:t> {cout &lt;&lt; p;}</a:t>
            </a:r>
          </a:p>
          <a:p>
            <a:pPr marL="342900" indent="-342900">
              <a:lnSpc>
                <a:spcPct val="120000"/>
              </a:lnSpc>
              <a:spcBef>
                <a:spcPts val="0"/>
              </a:spcBef>
              <a:buFont typeface="Wingdings" pitchFamily="2" charset="2"/>
              <a:buNone/>
            </a:pPr>
            <a:r>
              <a:rPr lang="en-US" sz="2200" b="0" smtClean="0">
                <a:solidFill>
                  <a:srgbClr val="000000"/>
                </a:solidFill>
              </a:rPr>
              <a:t>};</a:t>
            </a:r>
            <a:endParaRPr lang="en-US" sz="22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Gán và khởi động</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Phép gán thực hiện hai thao tác chính là </a:t>
            </a:r>
            <a:r>
              <a:rPr lang="vi-VN" sz="2800" smtClean="0">
                <a:solidFill>
                  <a:srgbClr val="FF3300"/>
                </a:solidFill>
                <a:latin typeface="Arial" pitchFamily="34" charset="0"/>
                <a:cs typeface="Arial" pitchFamily="34" charset="0"/>
              </a:rPr>
              <a:t>dọn dẹp tài nguyên cũ</a:t>
            </a:r>
            <a:r>
              <a:rPr lang="vi-VN" sz="2800" smtClean="0">
                <a:solidFill>
                  <a:schemeClr val="tx1">
                    <a:lumMod val="95000"/>
                    <a:lumOff val="5000"/>
                  </a:schemeClr>
                </a:solidFill>
                <a:latin typeface="Arial" pitchFamily="34" charset="0"/>
                <a:cs typeface="Arial" pitchFamily="34" charset="0"/>
              </a:rPr>
              <a:t> và </a:t>
            </a:r>
            <a:r>
              <a:rPr lang="vi-VN" sz="2800" smtClean="0">
                <a:solidFill>
                  <a:srgbClr val="0070C0"/>
                </a:solidFill>
                <a:latin typeface="Arial" pitchFamily="34" charset="0"/>
                <a:cs typeface="Arial" pitchFamily="34" charset="0"/>
              </a:rPr>
              <a:t>sao chép mới</a:t>
            </a:r>
            <a:r>
              <a:rPr lang="vi-VN" sz="2800" smtClean="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52</a:t>
            </a:fld>
            <a:endParaRPr lang="en-US"/>
          </a:p>
        </p:txBody>
      </p:sp>
      <p:sp>
        <p:nvSpPr>
          <p:cNvPr id="7" name="Rectangle 3"/>
          <p:cNvSpPr>
            <a:spLocks noChangeArrowheads="1"/>
          </p:cNvSpPr>
          <p:nvPr/>
        </p:nvSpPr>
        <p:spPr bwMode="auto">
          <a:xfrm>
            <a:off x="914400" y="2743200"/>
            <a:ext cx="7924800" cy="37338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400" b="0" smtClean="0">
                <a:solidFill>
                  <a:srgbClr val="000000"/>
                </a:solidFill>
              </a:rPr>
              <a:t>String &amp; String::</a:t>
            </a:r>
            <a:r>
              <a:rPr lang="en-US" sz="2400" b="0" smtClean="0">
                <a:solidFill>
                  <a:srgbClr val="FF3300"/>
                </a:solidFill>
              </a:rPr>
              <a:t>operator =</a:t>
            </a:r>
            <a:r>
              <a:rPr lang="en-US" sz="2400" b="0" smtClean="0">
                <a:solidFill>
                  <a:srgbClr val="000000"/>
                </a:solidFill>
              </a:rPr>
              <a:t> (</a:t>
            </a:r>
            <a:r>
              <a:rPr lang="en-US" sz="2400" b="0" smtClean="0">
                <a:solidFill>
                  <a:srgbClr val="0000FF"/>
                </a:solidFill>
              </a:rPr>
              <a:t>const</a:t>
            </a:r>
            <a:r>
              <a:rPr lang="en-US" sz="2400" b="0" smtClean="0">
                <a:solidFill>
                  <a:srgbClr val="000000"/>
                </a:solidFill>
              </a:rPr>
              <a:t> String &amp;s) {</a:t>
            </a:r>
          </a:p>
          <a:p>
            <a:pPr marL="342900" indent="-342900">
              <a:lnSpc>
                <a:spcPct val="120000"/>
              </a:lnSpc>
              <a:spcBef>
                <a:spcPts val="0"/>
              </a:spcBef>
              <a:buFont typeface="Wingdings" pitchFamily="2" charset="2"/>
              <a:buNone/>
            </a:pPr>
            <a:r>
              <a:rPr lang="en-US" sz="2400" b="0" smtClean="0">
                <a:solidFill>
                  <a:srgbClr val="000000"/>
                </a:solidFill>
              </a:rPr>
              <a:t>	</a:t>
            </a:r>
            <a:r>
              <a:rPr lang="en-US" sz="2400" b="0" smtClean="0">
                <a:solidFill>
                  <a:srgbClr val="0000FF"/>
                </a:solidFill>
              </a:rPr>
              <a:t>if</a:t>
            </a:r>
            <a:r>
              <a:rPr lang="en-US" sz="2400" b="0" smtClean="0">
                <a:solidFill>
                  <a:srgbClr val="000000"/>
                </a:solidFill>
              </a:rPr>
              <a:t> (</a:t>
            </a:r>
            <a:r>
              <a:rPr lang="en-US" sz="2400" b="0" smtClean="0">
                <a:solidFill>
                  <a:srgbClr val="0000FF"/>
                </a:solidFill>
              </a:rPr>
              <a:t>this</a:t>
            </a:r>
            <a:r>
              <a:rPr lang="en-US" sz="2400" b="0" smtClean="0">
                <a:solidFill>
                  <a:srgbClr val="000000"/>
                </a:solidFill>
              </a:rPr>
              <a:t> != &amp;s)</a:t>
            </a:r>
          </a:p>
          <a:p>
            <a:pPr marL="342900" indent="-342900">
              <a:lnSpc>
                <a:spcPct val="120000"/>
              </a:lnSpc>
              <a:spcBef>
                <a:spcPts val="0"/>
              </a:spcBef>
              <a:buFont typeface="Wingdings" pitchFamily="2" charset="2"/>
              <a:buNone/>
            </a:pPr>
            <a:r>
              <a:rPr lang="en-US" sz="2400" b="0" smtClean="0">
                <a:solidFill>
                  <a:srgbClr val="000000"/>
                </a:solidFill>
              </a:rPr>
              <a:t>	{</a:t>
            </a:r>
          </a:p>
          <a:p>
            <a:pPr marL="342900" indent="-342900">
              <a:lnSpc>
                <a:spcPct val="120000"/>
              </a:lnSpc>
              <a:spcBef>
                <a:spcPts val="0"/>
              </a:spcBef>
              <a:buFont typeface="Wingdings" pitchFamily="2" charset="2"/>
              <a:buNone/>
            </a:pPr>
            <a:r>
              <a:rPr lang="en-US" sz="2400" b="0" smtClean="0">
                <a:solidFill>
                  <a:srgbClr val="000000"/>
                </a:solidFill>
              </a:rPr>
              <a:t>		</a:t>
            </a:r>
            <a:r>
              <a:rPr lang="en-US" sz="2400" b="0" smtClean="0">
                <a:solidFill>
                  <a:srgbClr val="0000FF"/>
                </a:solidFill>
              </a:rPr>
              <a:t>delete</a:t>
            </a:r>
            <a:r>
              <a:rPr lang="en-US" sz="2400" b="0" smtClean="0">
                <a:solidFill>
                  <a:srgbClr val="000000"/>
                </a:solidFill>
              </a:rPr>
              <a:t> [] p;</a:t>
            </a:r>
          </a:p>
          <a:p>
            <a:pPr marL="342900" indent="-342900">
              <a:lnSpc>
                <a:spcPct val="120000"/>
              </a:lnSpc>
              <a:spcBef>
                <a:spcPts val="0"/>
              </a:spcBef>
              <a:buFont typeface="Wingdings" pitchFamily="2" charset="2"/>
              <a:buNone/>
            </a:pPr>
            <a:r>
              <a:rPr lang="en-US" sz="2400" b="0" smtClean="0">
                <a:solidFill>
                  <a:srgbClr val="000000"/>
                </a:solidFill>
              </a:rPr>
              <a:t>		p = strdup(s.p);</a:t>
            </a:r>
          </a:p>
          <a:p>
            <a:pPr marL="342900" indent="-342900">
              <a:lnSpc>
                <a:spcPct val="120000"/>
              </a:lnSpc>
              <a:spcBef>
                <a:spcPts val="0"/>
              </a:spcBef>
              <a:buFont typeface="Wingdings" pitchFamily="2" charset="2"/>
              <a:buNone/>
            </a:pPr>
            <a:r>
              <a:rPr lang="en-US" sz="2400" b="0" smtClean="0">
                <a:solidFill>
                  <a:srgbClr val="000000"/>
                </a:solidFill>
              </a:rPr>
              <a:t>	}</a:t>
            </a:r>
          </a:p>
          <a:p>
            <a:pPr marL="342900" indent="-342900">
              <a:lnSpc>
                <a:spcPct val="120000"/>
              </a:lnSpc>
              <a:spcBef>
                <a:spcPts val="0"/>
              </a:spcBef>
              <a:buFont typeface="Wingdings" pitchFamily="2" charset="2"/>
              <a:buNone/>
            </a:pPr>
            <a:r>
              <a:rPr lang="en-US" sz="2400" b="0" smtClean="0">
                <a:solidFill>
                  <a:srgbClr val="000000"/>
                </a:solidFill>
              </a:rPr>
              <a:t>	</a:t>
            </a:r>
            <a:r>
              <a:rPr lang="en-US" sz="2400" b="0" smtClean="0">
                <a:solidFill>
                  <a:srgbClr val="0000FF"/>
                </a:solidFill>
              </a:rPr>
              <a:t>return</a:t>
            </a:r>
            <a:r>
              <a:rPr lang="en-US" sz="2400" b="0" smtClean="0">
                <a:solidFill>
                  <a:srgbClr val="000000"/>
                </a:solidFill>
              </a:rPr>
              <a:t> *</a:t>
            </a:r>
            <a:r>
              <a:rPr lang="en-US" sz="2400" b="0" smtClean="0">
                <a:solidFill>
                  <a:srgbClr val="0000FF"/>
                </a:solidFill>
              </a:rPr>
              <a:t>this</a:t>
            </a:r>
            <a:r>
              <a:rPr lang="en-US" sz="2400" b="0" smtClean="0">
                <a:solidFill>
                  <a:srgbClr val="000000"/>
                </a:solidFill>
              </a:rPr>
              <a:t>;</a:t>
            </a:r>
          </a:p>
          <a:p>
            <a:pPr marL="342900" indent="-342900">
              <a:lnSpc>
                <a:spcPct val="120000"/>
              </a:lnSpc>
              <a:spcBef>
                <a:spcPts val="0"/>
              </a:spcBef>
              <a:buFont typeface="Wingdings" pitchFamily="2" charset="2"/>
              <a:buNone/>
            </a:pPr>
            <a:r>
              <a:rPr lang="en-US" sz="2400" b="0" smtClean="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Gán và khởi động</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3733800"/>
            <a:ext cx="8382000" cy="2743200"/>
          </a:xfrm>
        </p:spPr>
        <p:txBody>
          <a:bodyPr>
            <a:normAutofit fontScale="85000" lnSpcReduction="10000"/>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Thực hiện chương trình trên ta được kết xuất như sau:</a:t>
            </a:r>
          </a:p>
          <a:p>
            <a:pPr lvl="1" algn="just">
              <a:lnSpc>
                <a:spcPct val="120000"/>
              </a:lnSpc>
              <a:spcBef>
                <a:spcPts val="300"/>
              </a:spcBef>
              <a:spcAft>
                <a:spcPts val="300"/>
              </a:spcAft>
              <a:buNone/>
            </a:pPr>
            <a:r>
              <a:rPr lang="es-ES" sz="2400" smtClean="0">
                <a:latin typeface="Arial" pitchFamily="34" charset="0"/>
                <a:cs typeface="Arial" pitchFamily="34" charset="0"/>
              </a:rPr>
              <a:t>aa = La van AA</a:t>
            </a:r>
          </a:p>
          <a:p>
            <a:pPr lvl="1" algn="just">
              <a:lnSpc>
                <a:spcPct val="120000"/>
              </a:lnSpc>
              <a:spcBef>
                <a:spcPts val="300"/>
              </a:spcBef>
              <a:spcAft>
                <a:spcPts val="300"/>
              </a:spcAft>
              <a:buNone/>
            </a:pPr>
            <a:r>
              <a:rPr lang="es-ES" sz="2400" smtClean="0">
                <a:latin typeface="Arial" pitchFamily="34" charset="0"/>
                <a:cs typeface="Arial" pitchFamily="34" charset="0"/>
              </a:rPr>
              <a:t>aa = Nguyen Van A</a:t>
            </a:r>
          </a:p>
          <a:p>
            <a:pPr lvl="1" algn="just">
              <a:lnSpc>
                <a:spcPct val="120000"/>
              </a:lnSpc>
              <a:spcBef>
                <a:spcPts val="300"/>
              </a:spcBef>
              <a:spcAft>
                <a:spcPts val="300"/>
              </a:spcAft>
              <a:buNone/>
            </a:pPr>
            <a:r>
              <a:rPr lang="es-ES" sz="2400" smtClean="0">
                <a:latin typeface="Arial" pitchFamily="34" charset="0"/>
                <a:cs typeface="Arial" pitchFamily="34" charset="0"/>
              </a:rPr>
              <a:t>delete 0x0d5a</a:t>
            </a:r>
          </a:p>
          <a:p>
            <a:pPr lvl="1" algn="just">
              <a:lnSpc>
                <a:spcPct val="120000"/>
              </a:lnSpc>
              <a:spcBef>
                <a:spcPts val="300"/>
              </a:spcBef>
              <a:spcAft>
                <a:spcPts val="300"/>
              </a:spcAft>
              <a:buNone/>
            </a:pPr>
            <a:r>
              <a:rPr lang="es-ES" sz="2400" smtClean="0">
                <a:latin typeface="Arial" pitchFamily="34" charset="0"/>
                <a:cs typeface="Arial" pitchFamily="34" charset="0"/>
              </a:rPr>
              <a:t>delete 0x0d48</a:t>
            </a:r>
          </a:p>
          <a:p>
            <a:pPr lvl="1" algn="just">
              <a:lnSpc>
                <a:spcPct val="120000"/>
              </a:lnSpc>
              <a:spcBef>
                <a:spcPts val="300"/>
              </a:spcBef>
              <a:spcAft>
                <a:spcPts val="300"/>
              </a:spcAft>
              <a:buNone/>
            </a:pPr>
            <a:r>
              <a:rPr lang="es-ES" sz="2400" smtClean="0">
                <a:latin typeface="Arial" pitchFamily="34" charset="0"/>
                <a:cs typeface="Arial" pitchFamily="34" charset="0"/>
              </a:rPr>
              <a:t>delete 0x0d36 </a:t>
            </a:r>
            <a:endParaRPr lang="en-US" sz="2400"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53</a:t>
            </a:fld>
            <a:endParaRPr lang="en-US"/>
          </a:p>
        </p:txBody>
      </p:sp>
      <p:sp>
        <p:nvSpPr>
          <p:cNvPr id="7" name="Rectangle 4"/>
          <p:cNvSpPr txBox="1">
            <a:spLocks noChangeArrowheads="1"/>
          </p:cNvSpPr>
          <p:nvPr/>
        </p:nvSpPr>
        <p:spPr>
          <a:xfrm>
            <a:off x="5105400" y="1476375"/>
            <a:ext cx="3276600" cy="58102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Sau khi gán</a:t>
            </a:r>
            <a:endParaRPr kumimoji="0" lang="en-US" sz="24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8" name="Text Box 5"/>
          <p:cNvSpPr txBox="1">
            <a:spLocks noChangeArrowheads="1"/>
          </p:cNvSpPr>
          <p:nvPr/>
        </p:nvSpPr>
        <p:spPr bwMode="auto">
          <a:xfrm>
            <a:off x="2803524" y="2032000"/>
            <a:ext cx="2073275" cy="400110"/>
          </a:xfrm>
          <a:prstGeom prst="rect">
            <a:avLst/>
          </a:prstGeom>
          <a:noFill/>
          <a:ln w="9525">
            <a:noFill/>
            <a:miter lim="800000"/>
            <a:headEnd/>
            <a:tailEnd/>
          </a:ln>
          <a:effectLst/>
        </p:spPr>
        <p:txBody>
          <a:bodyPr wrap="square">
            <a:spAutoFit/>
          </a:bodyPr>
          <a:lstStyle/>
          <a:p>
            <a:pPr>
              <a:spcBef>
                <a:spcPct val="50000"/>
              </a:spcBef>
            </a:pPr>
            <a:r>
              <a:rPr lang="en-US" b="0"/>
              <a:t>Nguyen Van A</a:t>
            </a:r>
          </a:p>
        </p:txBody>
      </p:sp>
      <p:sp>
        <p:nvSpPr>
          <p:cNvPr id="9" name="Text Box 6"/>
          <p:cNvSpPr txBox="1">
            <a:spLocks noChangeArrowheads="1"/>
          </p:cNvSpPr>
          <p:nvPr/>
        </p:nvSpPr>
        <p:spPr bwMode="auto">
          <a:xfrm>
            <a:off x="593725" y="1955800"/>
            <a:ext cx="381000" cy="366712"/>
          </a:xfrm>
          <a:prstGeom prst="rect">
            <a:avLst/>
          </a:prstGeom>
          <a:noFill/>
          <a:ln w="9525">
            <a:noFill/>
            <a:miter lim="800000"/>
            <a:headEnd/>
            <a:tailEnd/>
          </a:ln>
          <a:effectLst/>
        </p:spPr>
        <p:txBody>
          <a:bodyPr>
            <a:spAutoFit/>
          </a:bodyPr>
          <a:lstStyle/>
          <a:p>
            <a:pPr>
              <a:spcBef>
                <a:spcPct val="50000"/>
              </a:spcBef>
            </a:pPr>
            <a:r>
              <a:rPr lang="en-US"/>
              <a:t>a</a:t>
            </a:r>
          </a:p>
        </p:txBody>
      </p:sp>
      <p:sp>
        <p:nvSpPr>
          <p:cNvPr id="10" name="Text Box 7"/>
          <p:cNvSpPr txBox="1">
            <a:spLocks noChangeArrowheads="1"/>
          </p:cNvSpPr>
          <p:nvPr/>
        </p:nvSpPr>
        <p:spPr bwMode="auto">
          <a:xfrm>
            <a:off x="746125" y="1955800"/>
            <a:ext cx="184150" cy="366712"/>
          </a:xfrm>
          <a:prstGeom prst="rect">
            <a:avLst/>
          </a:prstGeom>
          <a:noFill/>
          <a:ln w="9525">
            <a:noFill/>
            <a:miter lim="800000"/>
            <a:headEnd/>
            <a:tailEnd/>
          </a:ln>
          <a:effectLst/>
        </p:spPr>
        <p:txBody>
          <a:bodyPr wrap="none">
            <a:spAutoFit/>
          </a:bodyPr>
          <a:lstStyle/>
          <a:p>
            <a:endParaRPr lang="vi-VN"/>
          </a:p>
        </p:txBody>
      </p:sp>
      <p:sp>
        <p:nvSpPr>
          <p:cNvPr id="11" name="Text Box 8"/>
          <p:cNvSpPr txBox="1">
            <a:spLocks noChangeArrowheads="1"/>
          </p:cNvSpPr>
          <p:nvPr/>
        </p:nvSpPr>
        <p:spPr bwMode="auto">
          <a:xfrm>
            <a:off x="1127125" y="2184400"/>
            <a:ext cx="184150" cy="366712"/>
          </a:xfrm>
          <a:prstGeom prst="rect">
            <a:avLst/>
          </a:prstGeom>
          <a:noFill/>
          <a:ln w="9525">
            <a:noFill/>
            <a:miter lim="800000"/>
            <a:headEnd/>
            <a:tailEnd/>
          </a:ln>
          <a:effectLst/>
        </p:spPr>
        <p:txBody>
          <a:bodyPr wrap="none">
            <a:spAutoFit/>
          </a:bodyPr>
          <a:lstStyle/>
          <a:p>
            <a:endParaRPr lang="vi-VN"/>
          </a:p>
        </p:txBody>
      </p:sp>
      <p:sp>
        <p:nvSpPr>
          <p:cNvPr id="12" name="Text Box 9"/>
          <p:cNvSpPr txBox="1">
            <a:spLocks noChangeArrowheads="1"/>
          </p:cNvSpPr>
          <p:nvPr/>
        </p:nvSpPr>
        <p:spPr bwMode="auto">
          <a:xfrm>
            <a:off x="882650" y="2220912"/>
            <a:ext cx="184150" cy="366713"/>
          </a:xfrm>
          <a:prstGeom prst="rect">
            <a:avLst/>
          </a:prstGeom>
          <a:noFill/>
          <a:ln w="9525">
            <a:noFill/>
            <a:miter lim="800000"/>
            <a:headEnd/>
            <a:tailEnd/>
          </a:ln>
          <a:effectLst/>
        </p:spPr>
        <p:txBody>
          <a:bodyPr wrap="none">
            <a:spAutoFit/>
          </a:bodyPr>
          <a:lstStyle/>
          <a:p>
            <a:endParaRPr lang="vi-VN"/>
          </a:p>
        </p:txBody>
      </p:sp>
      <p:sp>
        <p:nvSpPr>
          <p:cNvPr id="13" name="Text Box 10"/>
          <p:cNvSpPr txBox="1">
            <a:spLocks noChangeArrowheads="1"/>
          </p:cNvSpPr>
          <p:nvPr/>
        </p:nvSpPr>
        <p:spPr bwMode="auto">
          <a:xfrm>
            <a:off x="914400" y="1995487"/>
            <a:ext cx="533400" cy="376238"/>
          </a:xfrm>
          <a:prstGeom prst="rect">
            <a:avLst/>
          </a:prstGeom>
          <a:noFill/>
          <a:ln w="9525">
            <a:solidFill>
              <a:schemeClr val="tx1"/>
            </a:solidFill>
            <a:miter lim="800000"/>
            <a:headEnd/>
            <a:tailEnd/>
          </a:ln>
          <a:effectLst/>
        </p:spPr>
        <p:txBody>
          <a:bodyPr>
            <a:spAutoFit/>
          </a:bodyPr>
          <a:lstStyle/>
          <a:p>
            <a:pPr>
              <a:spcBef>
                <a:spcPct val="50000"/>
              </a:spcBef>
            </a:pPr>
            <a:r>
              <a:rPr lang="en-US"/>
              <a:t>p</a:t>
            </a:r>
          </a:p>
        </p:txBody>
      </p:sp>
      <p:sp>
        <p:nvSpPr>
          <p:cNvPr id="14" name="Line 11"/>
          <p:cNvSpPr>
            <a:spLocks noChangeShapeType="1"/>
          </p:cNvSpPr>
          <p:nvPr/>
        </p:nvSpPr>
        <p:spPr bwMode="auto">
          <a:xfrm flipV="1">
            <a:off x="1431925" y="2184400"/>
            <a:ext cx="1219200" cy="0"/>
          </a:xfrm>
          <a:prstGeom prst="line">
            <a:avLst/>
          </a:prstGeom>
          <a:noFill/>
          <a:ln w="9525">
            <a:solidFill>
              <a:schemeClr val="tx1"/>
            </a:solidFill>
            <a:round/>
            <a:headEnd/>
            <a:tailEnd type="triangle" w="med" len="med"/>
          </a:ln>
          <a:effectLst/>
        </p:spPr>
        <p:txBody>
          <a:bodyPr/>
          <a:lstStyle/>
          <a:p>
            <a:endParaRPr lang="en-US"/>
          </a:p>
        </p:txBody>
      </p:sp>
      <p:sp>
        <p:nvSpPr>
          <p:cNvPr id="15" name="Text Box 12"/>
          <p:cNvSpPr txBox="1">
            <a:spLocks noChangeArrowheads="1"/>
          </p:cNvSpPr>
          <p:nvPr/>
        </p:nvSpPr>
        <p:spPr bwMode="auto">
          <a:xfrm>
            <a:off x="2787650" y="2906712"/>
            <a:ext cx="1752600" cy="400110"/>
          </a:xfrm>
          <a:prstGeom prst="rect">
            <a:avLst/>
          </a:prstGeom>
          <a:noFill/>
          <a:ln w="9525">
            <a:noFill/>
            <a:miter lim="800000"/>
            <a:headEnd/>
            <a:tailEnd/>
          </a:ln>
          <a:effectLst/>
        </p:spPr>
        <p:txBody>
          <a:bodyPr>
            <a:spAutoFit/>
          </a:bodyPr>
          <a:lstStyle/>
          <a:p>
            <a:pPr>
              <a:spcBef>
                <a:spcPct val="50000"/>
              </a:spcBef>
            </a:pPr>
            <a:r>
              <a:rPr lang="en-US" b="0"/>
              <a:t>Le Van AA</a:t>
            </a:r>
          </a:p>
        </p:txBody>
      </p:sp>
      <p:sp>
        <p:nvSpPr>
          <p:cNvPr id="16" name="Text Box 13"/>
          <p:cNvSpPr txBox="1">
            <a:spLocks noChangeArrowheads="1"/>
          </p:cNvSpPr>
          <p:nvPr/>
        </p:nvSpPr>
        <p:spPr bwMode="auto">
          <a:xfrm>
            <a:off x="441325" y="2830512"/>
            <a:ext cx="517525" cy="366713"/>
          </a:xfrm>
          <a:prstGeom prst="rect">
            <a:avLst/>
          </a:prstGeom>
          <a:noFill/>
          <a:ln w="9525">
            <a:noFill/>
            <a:miter lim="800000"/>
            <a:headEnd/>
            <a:tailEnd/>
          </a:ln>
          <a:effectLst/>
        </p:spPr>
        <p:txBody>
          <a:bodyPr>
            <a:spAutoFit/>
          </a:bodyPr>
          <a:lstStyle/>
          <a:p>
            <a:pPr>
              <a:spcBef>
                <a:spcPct val="50000"/>
              </a:spcBef>
            </a:pPr>
            <a:r>
              <a:rPr lang="en-US"/>
              <a:t>aa</a:t>
            </a:r>
          </a:p>
        </p:txBody>
      </p:sp>
      <p:sp>
        <p:nvSpPr>
          <p:cNvPr id="17" name="Text Box 14"/>
          <p:cNvSpPr txBox="1">
            <a:spLocks noChangeArrowheads="1"/>
          </p:cNvSpPr>
          <p:nvPr/>
        </p:nvSpPr>
        <p:spPr bwMode="auto">
          <a:xfrm>
            <a:off x="898525" y="2870200"/>
            <a:ext cx="533400" cy="376237"/>
          </a:xfrm>
          <a:prstGeom prst="rect">
            <a:avLst/>
          </a:prstGeom>
          <a:noFill/>
          <a:ln w="9525">
            <a:solidFill>
              <a:schemeClr val="tx1"/>
            </a:solidFill>
            <a:miter lim="800000"/>
            <a:headEnd/>
            <a:tailEnd/>
          </a:ln>
          <a:effectLst/>
        </p:spPr>
        <p:txBody>
          <a:bodyPr>
            <a:spAutoFit/>
          </a:bodyPr>
          <a:lstStyle/>
          <a:p>
            <a:pPr>
              <a:spcBef>
                <a:spcPct val="50000"/>
              </a:spcBef>
            </a:pPr>
            <a:r>
              <a:rPr lang="en-US"/>
              <a:t>p</a:t>
            </a:r>
          </a:p>
        </p:txBody>
      </p:sp>
      <p:sp>
        <p:nvSpPr>
          <p:cNvPr id="18" name="Line 15"/>
          <p:cNvSpPr>
            <a:spLocks noChangeShapeType="1"/>
          </p:cNvSpPr>
          <p:nvPr/>
        </p:nvSpPr>
        <p:spPr bwMode="auto">
          <a:xfrm flipV="1">
            <a:off x="1416050" y="3059112"/>
            <a:ext cx="1219200" cy="0"/>
          </a:xfrm>
          <a:prstGeom prst="line">
            <a:avLst/>
          </a:prstGeom>
          <a:noFill/>
          <a:ln w="9525">
            <a:solidFill>
              <a:schemeClr val="tx1"/>
            </a:solidFill>
            <a:round/>
            <a:headEnd/>
            <a:tailEnd type="triangle" w="med" len="med"/>
          </a:ln>
          <a:effectLst/>
        </p:spPr>
        <p:txBody>
          <a:bodyPr/>
          <a:lstStyle/>
          <a:p>
            <a:endParaRPr lang="en-US"/>
          </a:p>
        </p:txBody>
      </p:sp>
      <p:sp>
        <p:nvSpPr>
          <p:cNvPr id="19" name="Text Box 16"/>
          <p:cNvSpPr txBox="1">
            <a:spLocks noChangeArrowheads="1"/>
          </p:cNvSpPr>
          <p:nvPr/>
        </p:nvSpPr>
        <p:spPr bwMode="auto">
          <a:xfrm>
            <a:off x="6858000" y="2071687"/>
            <a:ext cx="2057400" cy="400110"/>
          </a:xfrm>
          <a:prstGeom prst="rect">
            <a:avLst/>
          </a:prstGeom>
          <a:noFill/>
          <a:ln w="9525">
            <a:noFill/>
            <a:miter lim="800000"/>
            <a:headEnd/>
            <a:tailEnd/>
          </a:ln>
          <a:effectLst/>
        </p:spPr>
        <p:txBody>
          <a:bodyPr wrap="square">
            <a:spAutoFit/>
          </a:bodyPr>
          <a:lstStyle/>
          <a:p>
            <a:pPr>
              <a:spcBef>
                <a:spcPct val="50000"/>
              </a:spcBef>
            </a:pPr>
            <a:r>
              <a:rPr lang="en-US" b="0"/>
              <a:t>Nguyen Van A</a:t>
            </a:r>
          </a:p>
        </p:txBody>
      </p:sp>
      <p:sp>
        <p:nvSpPr>
          <p:cNvPr id="20" name="Text Box 17"/>
          <p:cNvSpPr txBox="1">
            <a:spLocks noChangeArrowheads="1"/>
          </p:cNvSpPr>
          <p:nvPr/>
        </p:nvSpPr>
        <p:spPr bwMode="auto">
          <a:xfrm>
            <a:off x="5029200" y="1995487"/>
            <a:ext cx="184150" cy="366713"/>
          </a:xfrm>
          <a:prstGeom prst="rect">
            <a:avLst/>
          </a:prstGeom>
          <a:noFill/>
          <a:ln w="9525">
            <a:noFill/>
            <a:miter lim="800000"/>
            <a:headEnd/>
            <a:tailEnd/>
          </a:ln>
          <a:effectLst/>
        </p:spPr>
        <p:txBody>
          <a:bodyPr wrap="none">
            <a:spAutoFit/>
          </a:bodyPr>
          <a:lstStyle/>
          <a:p>
            <a:endParaRPr lang="vi-VN"/>
          </a:p>
        </p:txBody>
      </p:sp>
      <p:sp>
        <p:nvSpPr>
          <p:cNvPr id="21" name="Text Box 18"/>
          <p:cNvSpPr txBox="1">
            <a:spLocks noChangeArrowheads="1"/>
          </p:cNvSpPr>
          <p:nvPr/>
        </p:nvSpPr>
        <p:spPr bwMode="auto">
          <a:xfrm>
            <a:off x="5197475" y="2035175"/>
            <a:ext cx="533400" cy="376237"/>
          </a:xfrm>
          <a:prstGeom prst="rect">
            <a:avLst/>
          </a:prstGeom>
          <a:noFill/>
          <a:ln w="9525">
            <a:solidFill>
              <a:schemeClr val="tx1"/>
            </a:solidFill>
            <a:miter lim="800000"/>
            <a:headEnd/>
            <a:tailEnd/>
          </a:ln>
          <a:effectLst/>
        </p:spPr>
        <p:txBody>
          <a:bodyPr>
            <a:spAutoFit/>
          </a:bodyPr>
          <a:lstStyle/>
          <a:p>
            <a:pPr>
              <a:spcBef>
                <a:spcPct val="50000"/>
              </a:spcBef>
            </a:pPr>
            <a:r>
              <a:rPr lang="en-US"/>
              <a:t>p</a:t>
            </a:r>
          </a:p>
        </p:txBody>
      </p:sp>
      <p:sp>
        <p:nvSpPr>
          <p:cNvPr id="22" name="Line 19"/>
          <p:cNvSpPr>
            <a:spLocks noChangeShapeType="1"/>
          </p:cNvSpPr>
          <p:nvPr/>
        </p:nvSpPr>
        <p:spPr bwMode="auto">
          <a:xfrm flipV="1">
            <a:off x="5715000" y="2224087"/>
            <a:ext cx="1219200" cy="0"/>
          </a:xfrm>
          <a:prstGeom prst="line">
            <a:avLst/>
          </a:prstGeom>
          <a:noFill/>
          <a:ln w="9525">
            <a:solidFill>
              <a:schemeClr val="tx1"/>
            </a:solidFill>
            <a:round/>
            <a:headEnd/>
            <a:tailEnd type="triangle" w="med" len="med"/>
          </a:ln>
          <a:effectLst/>
        </p:spPr>
        <p:txBody>
          <a:bodyPr/>
          <a:lstStyle/>
          <a:p>
            <a:endParaRPr lang="en-US"/>
          </a:p>
        </p:txBody>
      </p:sp>
      <p:sp>
        <p:nvSpPr>
          <p:cNvPr id="23" name="Text Box 20"/>
          <p:cNvSpPr txBox="1">
            <a:spLocks noChangeArrowheads="1"/>
          </p:cNvSpPr>
          <p:nvPr/>
        </p:nvSpPr>
        <p:spPr bwMode="auto">
          <a:xfrm>
            <a:off x="7010400" y="2551112"/>
            <a:ext cx="1600200" cy="400110"/>
          </a:xfrm>
          <a:prstGeom prst="rect">
            <a:avLst/>
          </a:prstGeom>
          <a:noFill/>
          <a:ln w="9525">
            <a:noFill/>
            <a:miter lim="800000"/>
            <a:headEnd/>
            <a:tailEnd/>
          </a:ln>
          <a:effectLst/>
        </p:spPr>
        <p:txBody>
          <a:bodyPr wrap="square">
            <a:spAutoFit/>
          </a:bodyPr>
          <a:lstStyle/>
          <a:p>
            <a:pPr>
              <a:spcBef>
                <a:spcPct val="50000"/>
              </a:spcBef>
            </a:pPr>
            <a:r>
              <a:rPr lang="en-US" b="0"/>
              <a:t>Le Van AA</a:t>
            </a:r>
          </a:p>
        </p:txBody>
      </p:sp>
      <p:sp>
        <p:nvSpPr>
          <p:cNvPr id="24" name="Text Box 21"/>
          <p:cNvSpPr txBox="1">
            <a:spLocks noChangeArrowheads="1"/>
          </p:cNvSpPr>
          <p:nvPr/>
        </p:nvSpPr>
        <p:spPr bwMode="auto">
          <a:xfrm>
            <a:off x="4724400" y="2870200"/>
            <a:ext cx="517525" cy="366712"/>
          </a:xfrm>
          <a:prstGeom prst="rect">
            <a:avLst/>
          </a:prstGeom>
          <a:noFill/>
          <a:ln w="9525">
            <a:noFill/>
            <a:miter lim="800000"/>
            <a:headEnd/>
            <a:tailEnd/>
          </a:ln>
          <a:effectLst/>
        </p:spPr>
        <p:txBody>
          <a:bodyPr>
            <a:spAutoFit/>
          </a:bodyPr>
          <a:lstStyle/>
          <a:p>
            <a:pPr>
              <a:spcBef>
                <a:spcPct val="50000"/>
              </a:spcBef>
            </a:pPr>
            <a:r>
              <a:rPr lang="en-US"/>
              <a:t>aa</a:t>
            </a:r>
          </a:p>
        </p:txBody>
      </p:sp>
      <p:sp>
        <p:nvSpPr>
          <p:cNvPr id="25" name="Text Box 22"/>
          <p:cNvSpPr txBox="1">
            <a:spLocks noChangeArrowheads="1"/>
          </p:cNvSpPr>
          <p:nvPr/>
        </p:nvSpPr>
        <p:spPr bwMode="auto">
          <a:xfrm>
            <a:off x="5181600" y="2909887"/>
            <a:ext cx="533400" cy="376238"/>
          </a:xfrm>
          <a:prstGeom prst="rect">
            <a:avLst/>
          </a:prstGeom>
          <a:noFill/>
          <a:ln w="9525">
            <a:solidFill>
              <a:schemeClr val="tx1"/>
            </a:solidFill>
            <a:miter lim="800000"/>
            <a:headEnd/>
            <a:tailEnd/>
          </a:ln>
          <a:effectLst/>
        </p:spPr>
        <p:txBody>
          <a:bodyPr>
            <a:spAutoFit/>
          </a:bodyPr>
          <a:lstStyle/>
          <a:p>
            <a:pPr>
              <a:spcBef>
                <a:spcPct val="50000"/>
              </a:spcBef>
            </a:pPr>
            <a:r>
              <a:rPr lang="en-US"/>
              <a:t>p</a:t>
            </a:r>
          </a:p>
        </p:txBody>
      </p:sp>
      <p:sp>
        <p:nvSpPr>
          <p:cNvPr id="26" name="Line 23"/>
          <p:cNvSpPr>
            <a:spLocks noChangeShapeType="1"/>
          </p:cNvSpPr>
          <p:nvPr/>
        </p:nvSpPr>
        <p:spPr bwMode="auto">
          <a:xfrm>
            <a:off x="5715000" y="3124201"/>
            <a:ext cx="1143000" cy="304800"/>
          </a:xfrm>
          <a:prstGeom prst="line">
            <a:avLst/>
          </a:prstGeom>
          <a:noFill/>
          <a:ln w="9525">
            <a:solidFill>
              <a:schemeClr val="tx1"/>
            </a:solidFill>
            <a:round/>
            <a:headEnd/>
            <a:tailEnd type="triangle" w="med" len="med"/>
          </a:ln>
          <a:effectLst/>
        </p:spPr>
        <p:txBody>
          <a:bodyPr/>
          <a:lstStyle/>
          <a:p>
            <a:endParaRPr lang="en-US"/>
          </a:p>
        </p:txBody>
      </p:sp>
      <p:sp>
        <p:nvSpPr>
          <p:cNvPr id="27" name="Text Box 24"/>
          <p:cNvSpPr txBox="1">
            <a:spLocks noChangeArrowheads="1"/>
          </p:cNvSpPr>
          <p:nvPr/>
        </p:nvSpPr>
        <p:spPr bwMode="auto">
          <a:xfrm>
            <a:off x="4876800" y="1995487"/>
            <a:ext cx="184150" cy="366713"/>
          </a:xfrm>
          <a:prstGeom prst="rect">
            <a:avLst/>
          </a:prstGeom>
          <a:noFill/>
          <a:ln w="9525">
            <a:noFill/>
            <a:miter lim="800000"/>
            <a:headEnd/>
            <a:tailEnd/>
          </a:ln>
          <a:effectLst/>
        </p:spPr>
        <p:txBody>
          <a:bodyPr wrap="none">
            <a:spAutoFit/>
          </a:bodyPr>
          <a:lstStyle/>
          <a:p>
            <a:endParaRPr lang="vi-VN"/>
          </a:p>
        </p:txBody>
      </p:sp>
      <p:sp>
        <p:nvSpPr>
          <p:cNvPr id="28" name="Text Box 25"/>
          <p:cNvSpPr txBox="1">
            <a:spLocks noChangeArrowheads="1"/>
          </p:cNvSpPr>
          <p:nvPr/>
        </p:nvSpPr>
        <p:spPr bwMode="auto">
          <a:xfrm>
            <a:off x="4876800" y="1995487"/>
            <a:ext cx="311150" cy="366713"/>
          </a:xfrm>
          <a:prstGeom prst="rect">
            <a:avLst/>
          </a:prstGeom>
          <a:noFill/>
          <a:ln w="9525">
            <a:noFill/>
            <a:miter lim="800000"/>
            <a:headEnd/>
            <a:tailEnd/>
          </a:ln>
          <a:effectLst/>
        </p:spPr>
        <p:txBody>
          <a:bodyPr wrap="none">
            <a:spAutoFit/>
          </a:bodyPr>
          <a:lstStyle/>
          <a:p>
            <a:r>
              <a:rPr lang="en-US"/>
              <a:t>a</a:t>
            </a:r>
          </a:p>
        </p:txBody>
      </p:sp>
      <p:sp>
        <p:nvSpPr>
          <p:cNvPr id="29" name="Line 27"/>
          <p:cNvSpPr>
            <a:spLocks noChangeShapeType="1"/>
          </p:cNvSpPr>
          <p:nvPr/>
        </p:nvSpPr>
        <p:spPr bwMode="auto">
          <a:xfrm>
            <a:off x="7178675" y="2590800"/>
            <a:ext cx="1066800" cy="457200"/>
          </a:xfrm>
          <a:prstGeom prst="line">
            <a:avLst/>
          </a:prstGeom>
          <a:noFill/>
          <a:ln w="9525">
            <a:solidFill>
              <a:schemeClr val="tx1"/>
            </a:solidFill>
            <a:round/>
            <a:headEnd/>
            <a:tailEnd/>
          </a:ln>
          <a:effectLst/>
        </p:spPr>
        <p:txBody>
          <a:bodyPr/>
          <a:lstStyle/>
          <a:p>
            <a:endParaRPr lang="en-US"/>
          </a:p>
        </p:txBody>
      </p:sp>
      <p:sp>
        <p:nvSpPr>
          <p:cNvPr id="30" name="Line 28"/>
          <p:cNvSpPr>
            <a:spLocks noChangeShapeType="1"/>
          </p:cNvSpPr>
          <p:nvPr/>
        </p:nvSpPr>
        <p:spPr bwMode="auto">
          <a:xfrm flipH="1">
            <a:off x="7178675" y="2514600"/>
            <a:ext cx="1066800" cy="609600"/>
          </a:xfrm>
          <a:prstGeom prst="line">
            <a:avLst/>
          </a:prstGeom>
          <a:noFill/>
          <a:ln w="9525">
            <a:solidFill>
              <a:schemeClr val="tx1"/>
            </a:solidFill>
            <a:round/>
            <a:headEnd/>
            <a:tailEnd/>
          </a:ln>
          <a:effectLst/>
        </p:spPr>
        <p:txBody>
          <a:bodyPr/>
          <a:lstStyle/>
          <a:p>
            <a:endParaRPr lang="en-US"/>
          </a:p>
        </p:txBody>
      </p:sp>
      <p:sp>
        <p:nvSpPr>
          <p:cNvPr id="31" name="Text Box 29"/>
          <p:cNvSpPr txBox="1">
            <a:spLocks noChangeArrowheads="1"/>
          </p:cNvSpPr>
          <p:nvPr/>
        </p:nvSpPr>
        <p:spPr bwMode="auto">
          <a:xfrm>
            <a:off x="6858000" y="3236912"/>
            <a:ext cx="1905000" cy="400110"/>
          </a:xfrm>
          <a:prstGeom prst="rect">
            <a:avLst/>
          </a:prstGeom>
          <a:noFill/>
          <a:ln w="9525">
            <a:noFill/>
            <a:miter lim="800000"/>
            <a:headEnd/>
            <a:tailEnd/>
          </a:ln>
          <a:effectLst/>
        </p:spPr>
        <p:txBody>
          <a:bodyPr wrap="square">
            <a:spAutoFit/>
          </a:bodyPr>
          <a:lstStyle/>
          <a:p>
            <a:pPr>
              <a:spcBef>
                <a:spcPct val="50000"/>
              </a:spcBef>
            </a:pPr>
            <a:r>
              <a:rPr lang="en-US" b="0"/>
              <a:t>Nguyen Van A</a:t>
            </a:r>
          </a:p>
        </p:txBody>
      </p:sp>
      <p:sp>
        <p:nvSpPr>
          <p:cNvPr id="32" name="Rectangle 4"/>
          <p:cNvSpPr txBox="1">
            <a:spLocks noChangeArrowheads="1"/>
          </p:cNvSpPr>
          <p:nvPr/>
        </p:nvSpPr>
        <p:spPr bwMode="gray">
          <a:xfrm>
            <a:off x="609600" y="1451989"/>
            <a:ext cx="4038600" cy="5292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2"/>
              </a:buClr>
              <a:buSzTx/>
              <a:tabLst/>
              <a:defRPr/>
            </a:pPr>
            <a:r>
              <a:rPr lang="en-US" sz="2400" kern="0" dirty="0" err="1" smtClean="0">
                <a:latin typeface="Times New Roman" pitchFamily="18" charset="0"/>
                <a:cs typeface="Times New Roman" pitchFamily="18" charset="0"/>
              </a:rPr>
              <a:t>Trước</a:t>
            </a:r>
            <a:r>
              <a:rPr kumimoji="0" lang="en-US" sz="240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400" i="0" u="none" strike="noStrike" kern="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khi</a:t>
            </a:r>
            <a:r>
              <a:rPr kumimoji="0" lang="en-US" sz="240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400" i="0" u="none" strike="noStrike" kern="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gán</a:t>
            </a:r>
            <a:endParaRPr kumimoji="0" lang="en-US" sz="24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&lt;&lt; và &gt;&gt;</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00FF"/>
                </a:solidFill>
                <a:latin typeface="Arial" pitchFamily="34" charset="0"/>
                <a:cs typeface="Arial" pitchFamily="34" charset="0"/>
              </a:rPr>
              <a:t>&lt;&lt;</a:t>
            </a:r>
            <a:r>
              <a:rPr lang="vi-VN" sz="2800" smtClean="0">
                <a:solidFill>
                  <a:schemeClr val="tx1">
                    <a:lumMod val="95000"/>
                    <a:lumOff val="5000"/>
                  </a:schemeClr>
                </a:solidFill>
                <a:latin typeface="Arial" pitchFamily="34" charset="0"/>
                <a:cs typeface="Arial" pitchFamily="34" charset="0"/>
              </a:rPr>
              <a:t> và </a:t>
            </a:r>
            <a:r>
              <a:rPr lang="vi-VN" sz="2800" smtClean="0">
                <a:solidFill>
                  <a:srgbClr val="0000FF"/>
                </a:solidFill>
                <a:latin typeface="Arial" pitchFamily="34" charset="0"/>
                <a:cs typeface="Arial" pitchFamily="34" charset="0"/>
              </a:rPr>
              <a:t>&gt;&gt;</a:t>
            </a:r>
            <a:r>
              <a:rPr lang="vi-VN" sz="2800" smtClean="0">
                <a:solidFill>
                  <a:schemeClr val="tx1">
                    <a:lumMod val="95000"/>
                    <a:lumOff val="5000"/>
                  </a:schemeClr>
                </a:solidFill>
                <a:latin typeface="Arial" pitchFamily="34" charset="0"/>
                <a:cs typeface="Arial" pitchFamily="34" charset="0"/>
              </a:rPr>
              <a:t> là hai phép toán thao tác trên từng bit khi các toán hạng là số nguyên.</a:t>
            </a:r>
          </a:p>
          <a:p>
            <a:pPr algn="just">
              <a:lnSpc>
                <a:spcPct val="130000"/>
              </a:lnSpc>
              <a:spcBef>
                <a:spcPts val="300"/>
              </a:spcBef>
              <a:spcAft>
                <a:spcPts val="300"/>
              </a:spcAft>
              <a:buFont typeface="Wingdings" pitchFamily="2" charset="2"/>
              <a:buChar char="v"/>
            </a:pPr>
            <a:r>
              <a:rPr lang="vi-VN" sz="2800" smtClean="0">
                <a:solidFill>
                  <a:srgbClr val="0070C0"/>
                </a:solidFill>
                <a:latin typeface="Arial" pitchFamily="34" charset="0"/>
                <a:cs typeface="Arial" pitchFamily="34" charset="0"/>
              </a:rPr>
              <a:t>C++ định nghĩa lại hai phép toán </a:t>
            </a:r>
            <a:r>
              <a:rPr lang="vi-VN" sz="2800" smtClean="0">
                <a:solidFill>
                  <a:schemeClr val="tx1">
                    <a:lumMod val="95000"/>
                    <a:lumOff val="5000"/>
                  </a:schemeClr>
                </a:solidFill>
                <a:latin typeface="Arial" pitchFamily="34" charset="0"/>
                <a:cs typeface="Arial" pitchFamily="34" charset="0"/>
              </a:rPr>
              <a:t>để dùng với các đối tượng thuộc lớp </a:t>
            </a:r>
            <a:r>
              <a:rPr lang="vi-VN" sz="2800" smtClean="0">
                <a:solidFill>
                  <a:srgbClr val="FF3300"/>
                </a:solidFill>
                <a:latin typeface="Arial" pitchFamily="34" charset="0"/>
                <a:cs typeface="Arial" pitchFamily="34" charset="0"/>
              </a:rPr>
              <a:t>ostream</a:t>
            </a:r>
            <a:r>
              <a:rPr lang="vi-VN" sz="2800" smtClean="0">
                <a:solidFill>
                  <a:schemeClr val="tx1">
                    <a:lumMod val="95000"/>
                    <a:lumOff val="5000"/>
                  </a:schemeClr>
                </a:solidFill>
                <a:latin typeface="Arial" pitchFamily="34" charset="0"/>
                <a:cs typeface="Arial" pitchFamily="34" charset="0"/>
              </a:rPr>
              <a:t> và </a:t>
            </a:r>
            <a:r>
              <a:rPr lang="vi-VN" sz="2800" smtClean="0">
                <a:solidFill>
                  <a:srgbClr val="FF3300"/>
                </a:solidFill>
                <a:latin typeface="Arial" pitchFamily="34" charset="0"/>
                <a:cs typeface="Arial" pitchFamily="34" charset="0"/>
              </a:rPr>
              <a:t>istream</a:t>
            </a:r>
            <a:r>
              <a:rPr lang="vi-VN" sz="2800" smtClean="0">
                <a:solidFill>
                  <a:schemeClr val="tx1">
                    <a:lumMod val="95000"/>
                    <a:lumOff val="5000"/>
                  </a:schemeClr>
                </a:solidFill>
                <a:latin typeface="Arial" pitchFamily="34" charset="0"/>
                <a:cs typeface="Arial" pitchFamily="34" charset="0"/>
              </a:rPr>
              <a:t> để thực hiện các thao tác </a:t>
            </a:r>
            <a:r>
              <a:rPr lang="vi-VN" sz="2800" smtClean="0">
                <a:solidFill>
                  <a:srgbClr val="FF3300"/>
                </a:solidFill>
                <a:latin typeface="Arial" pitchFamily="34" charset="0"/>
                <a:cs typeface="Arial" pitchFamily="34" charset="0"/>
              </a:rPr>
              <a:t>xuất, nhập</a:t>
            </a:r>
            <a:r>
              <a:rPr lang="vi-VN" sz="2800" smtClean="0">
                <a:solidFill>
                  <a:schemeClr val="tx1">
                    <a:lumMod val="95000"/>
                    <a:lumOff val="5000"/>
                  </a:schemeClr>
                </a:solidFill>
                <a:latin typeface="Arial" pitchFamily="34" charset="0"/>
                <a:cs typeface="Arial" pitchFamily="34" charset="0"/>
              </a:rPr>
              <a:t>.</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Lớp </a:t>
            </a:r>
            <a:r>
              <a:rPr lang="vi-VN" sz="2800" smtClean="0">
                <a:solidFill>
                  <a:srgbClr val="FF3300"/>
                </a:solidFill>
                <a:latin typeface="Arial" pitchFamily="34" charset="0"/>
                <a:cs typeface="Arial" pitchFamily="34" charset="0"/>
              </a:rPr>
              <a:t>ostream</a:t>
            </a:r>
            <a:r>
              <a:rPr lang="vi-VN" sz="2800" smtClean="0">
                <a:solidFill>
                  <a:schemeClr val="tx1">
                    <a:lumMod val="95000"/>
                    <a:lumOff val="5000"/>
                  </a:schemeClr>
                </a:solidFill>
                <a:latin typeface="Arial" pitchFamily="34" charset="0"/>
                <a:cs typeface="Arial" pitchFamily="34" charset="0"/>
              </a:rPr>
              <a:t> (dòng dữ liệu xuất) định nghĩa phép toán &lt;&lt; áp dụng cho các kiểu dữ liệu cơ bản (số nguyên, số thực, char*,…)</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54</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&lt;&lt; và &gt;&gt;</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Khi định nghĩa hai phép toán trên, cần thể hiện ý nghĩa sau:</a:t>
            </a:r>
          </a:p>
          <a:p>
            <a:pPr lvl="1" algn="just">
              <a:lnSpc>
                <a:spcPct val="130000"/>
              </a:lnSpc>
              <a:spcBef>
                <a:spcPts val="300"/>
              </a:spcBef>
              <a:spcAft>
                <a:spcPts val="300"/>
              </a:spcAft>
              <a:buNone/>
            </a:pPr>
            <a:r>
              <a:rPr lang="pt-BR" smtClean="0">
                <a:latin typeface="Arial" pitchFamily="34" charset="0"/>
                <a:cs typeface="Arial" pitchFamily="34" charset="0"/>
              </a:rPr>
              <a:t>a &gt;&gt; b; 		//bỏ a vào b</a:t>
            </a:r>
          </a:p>
          <a:p>
            <a:pPr lvl="1" algn="just">
              <a:lnSpc>
                <a:spcPct val="130000"/>
              </a:lnSpc>
              <a:spcBef>
                <a:spcPts val="300"/>
              </a:spcBef>
              <a:spcAft>
                <a:spcPts val="300"/>
              </a:spcAft>
              <a:buNone/>
            </a:pPr>
            <a:r>
              <a:rPr lang="pt-BR" smtClean="0">
                <a:latin typeface="Arial" pitchFamily="34" charset="0"/>
                <a:cs typeface="Arial" pitchFamily="34" charset="0"/>
              </a:rPr>
              <a:t>a &lt;&lt; b;		//bỏ b vào a </a:t>
            </a:r>
          </a:p>
          <a:p>
            <a:pPr lvl="1" algn="just">
              <a:lnSpc>
                <a:spcPct val="130000"/>
              </a:lnSpc>
              <a:spcBef>
                <a:spcPts val="300"/>
              </a:spcBef>
              <a:spcAft>
                <a:spcPts val="300"/>
              </a:spcAft>
              <a:buNone/>
            </a:pPr>
            <a:r>
              <a:rPr lang="pt-BR" smtClean="0">
                <a:latin typeface="Arial" pitchFamily="34" charset="0"/>
                <a:cs typeface="Arial" pitchFamily="34" charset="0"/>
              </a:rPr>
              <a:t>cout &lt;&lt; a &lt;&lt; “\n”; 	// bỏ a và “\n” vào cout</a:t>
            </a:r>
          </a:p>
          <a:p>
            <a:pPr lvl="1" algn="just">
              <a:lnSpc>
                <a:spcPct val="130000"/>
              </a:lnSpc>
              <a:spcBef>
                <a:spcPts val="300"/>
              </a:spcBef>
              <a:spcAft>
                <a:spcPts val="300"/>
              </a:spcAft>
              <a:buNone/>
            </a:pPr>
            <a:r>
              <a:rPr lang="pt-BR" smtClean="0">
                <a:latin typeface="Arial" pitchFamily="34" charset="0"/>
                <a:cs typeface="Arial" pitchFamily="34" charset="0"/>
              </a:rPr>
              <a:t>cin &gt;&gt; a &gt;&gt; b; 	// bỏ cin vào a và b</a:t>
            </a:r>
            <a:endParaRPr lang="en-US"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&lt;&lt; và &gt;&gt;</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66FF"/>
                </a:solidFill>
                <a:latin typeface="Arial" pitchFamily="34" charset="0"/>
                <a:cs typeface="Arial" pitchFamily="34" charset="0"/>
              </a:rPr>
              <a:t>cout</a:t>
            </a:r>
            <a:r>
              <a:rPr lang="vi-VN" sz="2800" smtClean="0">
                <a:solidFill>
                  <a:schemeClr val="tx1">
                    <a:lumMod val="95000"/>
                    <a:lumOff val="5000"/>
                  </a:schemeClr>
                </a:solidFill>
                <a:latin typeface="Arial" pitchFamily="34" charset="0"/>
                <a:cs typeface="Arial" pitchFamily="34" charset="0"/>
              </a:rPr>
              <a:t>, </a:t>
            </a:r>
            <a:r>
              <a:rPr lang="vi-VN" sz="2800" smtClean="0">
                <a:solidFill>
                  <a:srgbClr val="0066FF"/>
                </a:solidFill>
                <a:latin typeface="Arial" pitchFamily="34" charset="0"/>
                <a:cs typeface="Arial" pitchFamily="34" charset="0"/>
              </a:rPr>
              <a:t>cerr</a:t>
            </a:r>
            <a:r>
              <a:rPr lang="vi-VN" sz="2800" smtClean="0">
                <a:solidFill>
                  <a:schemeClr val="tx1">
                    <a:lumMod val="95000"/>
                    <a:lumOff val="5000"/>
                  </a:schemeClr>
                </a:solidFill>
                <a:latin typeface="Arial" pitchFamily="34" charset="0"/>
                <a:cs typeface="Arial" pitchFamily="34" charset="0"/>
              </a:rPr>
              <a:t> là các biến thuộc lớp </a:t>
            </a:r>
            <a:r>
              <a:rPr lang="vi-VN" sz="2800" smtClean="0">
                <a:solidFill>
                  <a:srgbClr val="FF3300"/>
                </a:solidFill>
                <a:latin typeface="Arial" pitchFamily="34" charset="0"/>
                <a:cs typeface="Arial" pitchFamily="34" charset="0"/>
              </a:rPr>
              <a:t>ostream</a:t>
            </a:r>
            <a:r>
              <a:rPr lang="vi-VN" sz="2800" smtClean="0">
                <a:solidFill>
                  <a:schemeClr val="tx1">
                    <a:lumMod val="95000"/>
                    <a:lumOff val="5000"/>
                  </a:schemeClr>
                </a:solidFill>
                <a:latin typeface="Arial" pitchFamily="34" charset="0"/>
                <a:cs typeface="Arial" pitchFamily="34" charset="0"/>
              </a:rPr>
              <a:t> đại diện cho thiết bị xuất chuẩn (mặc nhiên là màn hình) và thiết bị báo lỗi chuẩn (luôn luôn là màn hình).</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vi-VN"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rgbClr val="0070C0"/>
                </a:solidFill>
                <a:latin typeface="Arial" pitchFamily="34" charset="0"/>
                <a:cs typeface="Arial" pitchFamily="34" charset="0"/>
              </a:rPr>
              <a:t>cin</a:t>
            </a:r>
            <a:r>
              <a:rPr lang="vi-VN" sz="2800" smtClean="0">
                <a:solidFill>
                  <a:schemeClr val="tx1">
                    <a:lumMod val="95000"/>
                    <a:lumOff val="5000"/>
                  </a:schemeClr>
                </a:solidFill>
                <a:latin typeface="Arial" pitchFamily="34" charset="0"/>
                <a:cs typeface="Arial" pitchFamily="34" charset="0"/>
              </a:rPr>
              <a:t> là một đối tượng thuộc lớp </a:t>
            </a:r>
            <a:r>
              <a:rPr lang="vi-VN" sz="2800" smtClean="0">
                <a:solidFill>
                  <a:srgbClr val="FF3300"/>
                </a:solidFill>
                <a:latin typeface="Arial" pitchFamily="34" charset="0"/>
                <a:cs typeface="Arial" pitchFamily="34" charset="0"/>
              </a:rPr>
              <a:t>istream</a:t>
            </a:r>
            <a:r>
              <a:rPr lang="vi-VN" sz="2800" smtClean="0">
                <a:solidFill>
                  <a:schemeClr val="tx1">
                    <a:lumMod val="95000"/>
                    <a:lumOff val="5000"/>
                  </a:schemeClr>
                </a:solidFill>
                <a:latin typeface="Arial" pitchFamily="34" charset="0"/>
                <a:cs typeface="Arial" pitchFamily="34" charset="0"/>
              </a:rPr>
              <a:t> đại diện cho thiết bị nhập chuẩn, mặc nhiên là bàn phím.</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56</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&lt;&lt; và &gt;&gt;</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81600"/>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Với khai báo của lớp </a:t>
            </a:r>
            <a:r>
              <a:rPr lang="vi-VN" sz="2800" smtClean="0">
                <a:solidFill>
                  <a:srgbClr val="FF3300"/>
                </a:solidFill>
                <a:latin typeface="Arial" pitchFamily="34" charset="0"/>
                <a:cs typeface="Arial" pitchFamily="34" charset="0"/>
              </a:rPr>
              <a:t>ostream</a:t>
            </a:r>
            <a:r>
              <a:rPr lang="vi-VN" sz="2800" smtClean="0">
                <a:solidFill>
                  <a:schemeClr val="tx1">
                    <a:lumMod val="95000"/>
                    <a:lumOff val="5000"/>
                  </a:schemeClr>
                </a:solidFill>
                <a:latin typeface="Arial" pitchFamily="34" charset="0"/>
                <a:cs typeface="Arial" pitchFamily="34" charset="0"/>
              </a:rPr>
              <a:t> như trên ta có thể thực hiện phép toán &lt;&lt; với toán hạng thứ nhất là một dòng dữ liệu xuất (cout, ce</a:t>
            </a:r>
            <a:r>
              <a:rPr lang="en-US" sz="2800" smtClean="0">
                <a:solidFill>
                  <a:schemeClr val="tx1">
                    <a:lumMod val="95000"/>
                    <a:lumOff val="5000"/>
                  </a:schemeClr>
                </a:solidFill>
                <a:latin typeface="Arial" pitchFamily="34" charset="0"/>
                <a:cs typeface="Arial" pitchFamily="34" charset="0"/>
              </a:rPr>
              <a:t>r</a:t>
            </a:r>
            <a:r>
              <a:rPr lang="vi-VN" sz="2800" smtClean="0">
                <a:solidFill>
                  <a:schemeClr val="tx1">
                    <a:lumMod val="95000"/>
                    <a:lumOff val="5000"/>
                  </a:schemeClr>
                </a:solidFill>
                <a:latin typeface="Arial" pitchFamily="34" charset="0"/>
                <a:cs typeface="Arial" pitchFamily="34" charset="0"/>
              </a:rPr>
              <a:t>r, tập tin…), toán hạng thứ hai thuộc các kiểu cơ bản (nguyên, thực, char *, con trỏ…).</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Tương tự, ta có thể áp dụng phép toán &gt;&gt; với toán hạng thứ nhất thuộc lớp </a:t>
            </a:r>
            <a:r>
              <a:rPr lang="vi-VN" sz="2800">
                <a:solidFill>
                  <a:srgbClr val="FF3300"/>
                </a:solidFill>
                <a:latin typeface="Arial" pitchFamily="34" charset="0"/>
                <a:cs typeface="Arial" pitchFamily="34" charset="0"/>
              </a:rPr>
              <a:t>istream</a:t>
            </a:r>
            <a:r>
              <a:rPr lang="vi-VN" sz="2800">
                <a:solidFill>
                  <a:schemeClr val="tx1">
                    <a:lumMod val="95000"/>
                    <a:lumOff val="5000"/>
                  </a:schemeClr>
                </a:solidFill>
                <a:latin typeface="Arial" pitchFamily="34" charset="0"/>
                <a:cs typeface="Arial" pitchFamily="34" charset="0"/>
              </a:rPr>
              <a:t> (ví dụ cin), toán hạng thứ hai là tham chiếu đến kiểu cơ bản hoặc con trỏ (nguyên, thực, char *).</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57</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Lớp ostream</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58</a:t>
            </a:fld>
            <a:endParaRPr lang="en-US"/>
          </a:p>
        </p:txBody>
      </p:sp>
      <p:sp>
        <p:nvSpPr>
          <p:cNvPr id="8"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lnSpc>
                <a:spcPct val="90000"/>
              </a:lnSpc>
              <a:spcBef>
                <a:spcPts val="0"/>
              </a:spcBef>
              <a:buFont typeface="Wingdings" pitchFamily="2" charset="2"/>
              <a:buNone/>
            </a:pPr>
            <a:r>
              <a:rPr lang="en-US" b="0">
                <a:solidFill>
                  <a:srgbClr val="0000FF"/>
                </a:solidFill>
              </a:rPr>
              <a:t>class</a:t>
            </a:r>
            <a:r>
              <a:rPr lang="en-US" b="0">
                <a:solidFill>
                  <a:srgbClr val="000000"/>
                </a:solidFill>
              </a:rPr>
              <a:t> ostream : </a:t>
            </a:r>
            <a:r>
              <a:rPr lang="en-US" b="0">
                <a:solidFill>
                  <a:srgbClr val="0000FF"/>
                </a:solidFill>
              </a:rPr>
              <a:t>virtual public</a:t>
            </a:r>
            <a:r>
              <a:rPr lang="en-US" b="0">
                <a:solidFill>
                  <a:srgbClr val="000000"/>
                </a:solidFill>
              </a:rPr>
              <a:t> ios {</a:t>
            </a:r>
          </a:p>
          <a:p>
            <a:pPr marL="342900" indent="-342900">
              <a:lnSpc>
                <a:spcPct val="90000"/>
              </a:lnSpc>
              <a:spcBef>
                <a:spcPts val="0"/>
              </a:spcBef>
              <a:buFont typeface="Wingdings" pitchFamily="2" charset="2"/>
              <a:buNone/>
            </a:pPr>
            <a:r>
              <a:rPr lang="en-US" b="0">
                <a:solidFill>
                  <a:srgbClr val="0000FF"/>
                </a:solidFill>
              </a:rPr>
              <a:t>public</a:t>
            </a:r>
            <a:r>
              <a:rPr lang="en-US" b="0">
                <a:solidFill>
                  <a:srgbClr val="000000"/>
                </a:solidFill>
              </a:rPr>
              <a:t>:</a:t>
            </a:r>
          </a:p>
          <a:p>
            <a:pPr marL="342900" indent="-342900">
              <a:lnSpc>
                <a:spcPct val="90000"/>
              </a:lnSpc>
              <a:spcBef>
                <a:spcPts val="0"/>
              </a:spcBef>
              <a:buFont typeface="Wingdings" pitchFamily="2" charset="2"/>
              <a:buNone/>
            </a:pPr>
            <a:r>
              <a:rPr lang="en-US" b="0">
                <a:solidFill>
                  <a:srgbClr val="000000"/>
                </a:solidFill>
              </a:rPr>
              <a:t>	// Formatted insertion operations</a:t>
            </a:r>
          </a:p>
          <a:p>
            <a:pPr marL="342900" indent="-342900">
              <a:lnSpc>
                <a:spcPct val="90000"/>
              </a:lnSpc>
              <a:spcBef>
                <a:spcPts val="0"/>
              </a:spcBef>
              <a:buFont typeface="Wingdings" pitchFamily="2" charset="2"/>
              <a:buNone/>
            </a:pPr>
            <a:r>
              <a:rPr lang="en-US" b="0">
                <a:solidFill>
                  <a:srgbClr val="000000"/>
                </a:solidFill>
              </a:rPr>
              <a:t>	ostream &amp; operator&lt;&lt; </a:t>
            </a:r>
            <a:r>
              <a:rPr lang="en-US" b="0" smtClean="0">
                <a:solidFill>
                  <a:srgbClr val="000000"/>
                </a:solidFill>
              </a:rPr>
              <a:t>(signed </a:t>
            </a:r>
            <a:r>
              <a:rPr lang="en-US" b="0">
                <a:solidFill>
                  <a:srgbClr val="000000"/>
                </a:solidFill>
              </a:rPr>
              <a:t>char);</a:t>
            </a:r>
          </a:p>
          <a:p>
            <a:pPr marL="342900" indent="-342900">
              <a:lnSpc>
                <a:spcPct val="90000"/>
              </a:lnSpc>
              <a:spcBef>
                <a:spcPts val="0"/>
              </a:spcBef>
              <a:buFont typeface="Wingdings" pitchFamily="2" charset="2"/>
              <a:buNone/>
            </a:pPr>
            <a:r>
              <a:rPr lang="en-US" b="0">
                <a:solidFill>
                  <a:srgbClr val="000000"/>
                </a:solidFill>
              </a:rPr>
              <a:t>	ostream &amp; operator&lt;&lt; (unsigned char);</a:t>
            </a:r>
          </a:p>
          <a:p>
            <a:pPr marL="342900" indent="-342900">
              <a:lnSpc>
                <a:spcPct val="90000"/>
              </a:lnSpc>
              <a:spcBef>
                <a:spcPts val="0"/>
              </a:spcBef>
              <a:buFont typeface="Wingdings" pitchFamily="2" charset="2"/>
              <a:buNone/>
            </a:pPr>
            <a:r>
              <a:rPr lang="en-US" b="0">
                <a:solidFill>
                  <a:srgbClr val="000000"/>
                </a:solidFill>
              </a:rPr>
              <a:t>	ostream &amp; operator&lt;&lt; (int);</a:t>
            </a:r>
          </a:p>
          <a:p>
            <a:pPr marL="342900" indent="-342900">
              <a:lnSpc>
                <a:spcPct val="90000"/>
              </a:lnSpc>
              <a:spcBef>
                <a:spcPts val="0"/>
              </a:spcBef>
              <a:buFont typeface="Wingdings" pitchFamily="2" charset="2"/>
              <a:buNone/>
            </a:pPr>
            <a:r>
              <a:rPr lang="en-US" b="0">
                <a:solidFill>
                  <a:srgbClr val="000000"/>
                </a:solidFill>
              </a:rPr>
              <a:t>	ostream &amp; operator&lt;&lt; (unsigned int);</a:t>
            </a:r>
          </a:p>
          <a:p>
            <a:pPr marL="342900" indent="-342900">
              <a:lnSpc>
                <a:spcPct val="90000"/>
              </a:lnSpc>
              <a:spcBef>
                <a:spcPts val="0"/>
              </a:spcBef>
              <a:buFont typeface="Wingdings" pitchFamily="2" charset="2"/>
              <a:buNone/>
            </a:pPr>
            <a:r>
              <a:rPr lang="en-US" b="0">
                <a:solidFill>
                  <a:srgbClr val="000000"/>
                </a:solidFill>
              </a:rPr>
              <a:t>	ostream &amp; operator&lt;&lt; (long);</a:t>
            </a:r>
          </a:p>
          <a:p>
            <a:pPr marL="342900" indent="-342900">
              <a:lnSpc>
                <a:spcPct val="90000"/>
              </a:lnSpc>
              <a:spcBef>
                <a:spcPts val="0"/>
              </a:spcBef>
              <a:buFont typeface="Wingdings" pitchFamily="2" charset="2"/>
              <a:buNone/>
            </a:pPr>
            <a:r>
              <a:rPr lang="en-US" b="0">
                <a:solidFill>
                  <a:srgbClr val="000000"/>
                </a:solidFill>
              </a:rPr>
              <a:t>	ostream &amp; operator&lt;&lt; (unsigned long);</a:t>
            </a:r>
          </a:p>
          <a:p>
            <a:pPr marL="342900" indent="-342900">
              <a:lnSpc>
                <a:spcPct val="90000"/>
              </a:lnSpc>
              <a:spcBef>
                <a:spcPts val="0"/>
              </a:spcBef>
              <a:buFont typeface="Wingdings" pitchFamily="2" charset="2"/>
              <a:buNone/>
            </a:pPr>
            <a:r>
              <a:rPr lang="en-US" b="0">
                <a:solidFill>
                  <a:srgbClr val="000000"/>
                </a:solidFill>
              </a:rPr>
              <a:t>	ostream &amp; operator&lt;&lt; (float);</a:t>
            </a:r>
          </a:p>
          <a:p>
            <a:pPr marL="342900" indent="-342900">
              <a:lnSpc>
                <a:spcPct val="90000"/>
              </a:lnSpc>
              <a:spcBef>
                <a:spcPts val="0"/>
              </a:spcBef>
              <a:buFont typeface="Wingdings" pitchFamily="2" charset="2"/>
              <a:buNone/>
            </a:pPr>
            <a:r>
              <a:rPr lang="en-US" b="0">
                <a:solidFill>
                  <a:srgbClr val="000000"/>
                </a:solidFill>
              </a:rPr>
              <a:t>	ostream &amp; operator&lt;&lt; (double);</a:t>
            </a:r>
          </a:p>
          <a:p>
            <a:pPr marL="342900" indent="-342900">
              <a:lnSpc>
                <a:spcPct val="90000"/>
              </a:lnSpc>
              <a:spcBef>
                <a:spcPts val="0"/>
              </a:spcBef>
              <a:buFont typeface="Wingdings" pitchFamily="2" charset="2"/>
              <a:buNone/>
            </a:pPr>
            <a:r>
              <a:rPr lang="en-US" b="0">
                <a:solidFill>
                  <a:srgbClr val="000000"/>
                </a:solidFill>
              </a:rPr>
              <a:t>	ostream &amp; operator&lt;&lt; (</a:t>
            </a:r>
            <a:r>
              <a:rPr lang="en-US" b="0" smtClean="0">
                <a:solidFill>
                  <a:srgbClr val="000000"/>
                </a:solidFill>
              </a:rPr>
              <a:t>const signed char </a:t>
            </a:r>
            <a:r>
              <a:rPr lang="en-US" b="0">
                <a:solidFill>
                  <a:srgbClr val="000000"/>
                </a:solidFill>
              </a:rPr>
              <a:t>*);</a:t>
            </a:r>
          </a:p>
          <a:p>
            <a:pPr marL="342900" indent="-342900">
              <a:lnSpc>
                <a:spcPct val="90000"/>
              </a:lnSpc>
              <a:spcBef>
                <a:spcPts val="0"/>
              </a:spcBef>
              <a:buFont typeface="Wingdings" pitchFamily="2" charset="2"/>
              <a:buNone/>
            </a:pPr>
            <a:r>
              <a:rPr lang="en-US" b="0">
                <a:solidFill>
                  <a:srgbClr val="000000"/>
                </a:solidFill>
              </a:rPr>
              <a:t>	ostream &amp; operator&lt;&lt; (const unsigned </a:t>
            </a:r>
            <a:r>
              <a:rPr lang="en-US" b="0" smtClean="0">
                <a:solidFill>
                  <a:srgbClr val="000000"/>
                </a:solidFill>
              </a:rPr>
              <a:t>char </a:t>
            </a:r>
            <a:r>
              <a:rPr lang="en-US" b="0">
                <a:solidFill>
                  <a:srgbClr val="000000"/>
                </a:solidFill>
              </a:rPr>
              <a:t>*);</a:t>
            </a:r>
          </a:p>
          <a:p>
            <a:pPr marL="342900" indent="-342900">
              <a:lnSpc>
                <a:spcPct val="90000"/>
              </a:lnSpc>
              <a:spcBef>
                <a:spcPts val="0"/>
              </a:spcBef>
              <a:buFont typeface="Wingdings" pitchFamily="2" charset="2"/>
              <a:buNone/>
            </a:pPr>
            <a:r>
              <a:rPr lang="en-US" b="0">
                <a:solidFill>
                  <a:srgbClr val="000000"/>
                </a:solidFill>
              </a:rPr>
              <a:t>	ostream &amp; operator&lt;&lt; (void </a:t>
            </a:r>
            <a:r>
              <a:rPr lang="en-US" b="0" smtClean="0">
                <a:solidFill>
                  <a:srgbClr val="000000"/>
                </a:solidFill>
              </a:rPr>
              <a:t>*);</a:t>
            </a:r>
            <a:endParaRPr lang="en-US" b="0">
              <a:solidFill>
                <a:srgbClr val="000000"/>
              </a:solidFill>
            </a:endParaRPr>
          </a:p>
          <a:p>
            <a:pPr marL="342900" indent="-342900">
              <a:lnSpc>
                <a:spcPct val="90000"/>
              </a:lnSpc>
              <a:spcBef>
                <a:spcPts val="0"/>
              </a:spcBef>
              <a:buFont typeface="Wingdings" pitchFamily="2" charset="2"/>
              <a:buNone/>
            </a:pPr>
            <a:r>
              <a:rPr lang="en-US" b="0">
                <a:solidFill>
                  <a:srgbClr val="000000"/>
                </a:solidFill>
              </a:rPr>
              <a:t>	// ...</a:t>
            </a:r>
          </a:p>
          <a:p>
            <a:pPr marL="342900" indent="-342900">
              <a:lnSpc>
                <a:spcPct val="90000"/>
              </a:lnSpc>
              <a:spcBef>
                <a:spcPts val="0"/>
              </a:spcBef>
              <a:buFont typeface="Wingdings" pitchFamily="2" charset="2"/>
              <a:buNone/>
            </a:pPr>
            <a:r>
              <a:rPr lang="en-US" b="0">
                <a:solidFill>
                  <a:srgbClr val="0000FF"/>
                </a:solidFill>
              </a:rPr>
              <a:t>private</a:t>
            </a:r>
            <a:r>
              <a:rPr lang="en-US" b="0">
                <a:solidFill>
                  <a:srgbClr val="000000"/>
                </a:solidFill>
              </a:rPr>
              <a:t>:</a:t>
            </a:r>
          </a:p>
          <a:p>
            <a:pPr marL="342900" indent="-342900">
              <a:lnSpc>
                <a:spcPct val="90000"/>
              </a:lnSpc>
              <a:spcBef>
                <a:spcPts val="0"/>
              </a:spcBef>
              <a:buFont typeface="Wingdings" pitchFamily="2" charset="2"/>
              <a:buNone/>
            </a:pPr>
            <a:r>
              <a:rPr lang="en-US" b="0">
                <a:solidFill>
                  <a:srgbClr val="000000"/>
                </a:solidFill>
              </a:rPr>
              <a:t>	//data ...</a:t>
            </a:r>
          </a:p>
          <a:p>
            <a:pPr marL="342900" indent="-342900">
              <a:lnSpc>
                <a:spcPct val="90000"/>
              </a:lnSpc>
              <a:spcBef>
                <a:spcPts val="0"/>
              </a:spcBef>
              <a:buFont typeface="Wingdings" pitchFamily="2" charset="2"/>
              <a:buNone/>
            </a:pPr>
            <a:r>
              <a:rPr lang="en-US"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Lớp </a:t>
            </a:r>
            <a:r>
              <a:rPr lang="en-US" b="1" smtClean="0">
                <a:effectLst>
                  <a:outerShdw blurRad="38100" dist="38100" dir="2700000" algn="tl">
                    <a:srgbClr val="000000">
                      <a:alpha val="43137"/>
                    </a:srgbClr>
                  </a:outerShdw>
                </a:effectLst>
                <a:latin typeface="Arial" pitchFamily="34" charset="0"/>
                <a:cs typeface="Arial" pitchFamily="34" charset="0"/>
              </a:rPr>
              <a:t>i</a:t>
            </a:r>
            <a:r>
              <a:rPr lang="vi-VN" b="1" smtClean="0">
                <a:effectLst>
                  <a:outerShdw blurRad="38100" dist="38100" dir="2700000" algn="tl">
                    <a:srgbClr val="000000">
                      <a:alpha val="43137"/>
                    </a:srgbClr>
                  </a:outerShdw>
                </a:effectLst>
                <a:latin typeface="Arial" pitchFamily="34" charset="0"/>
                <a:cs typeface="Arial" pitchFamily="34" charset="0"/>
              </a:rPr>
              <a:t>stream</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59</a:t>
            </a:fld>
            <a:endParaRPr lang="en-US"/>
          </a:p>
        </p:txBody>
      </p:sp>
      <p:sp>
        <p:nvSpPr>
          <p:cNvPr id="8"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lnSpc>
                <a:spcPct val="90000"/>
              </a:lnSpc>
              <a:spcBef>
                <a:spcPts val="0"/>
              </a:spcBef>
              <a:buFont typeface="Wingdings" pitchFamily="2" charset="2"/>
              <a:buNone/>
            </a:pPr>
            <a:r>
              <a:rPr lang="en-US" b="0">
                <a:solidFill>
                  <a:srgbClr val="0000FF"/>
                </a:solidFill>
              </a:rPr>
              <a:t>class</a:t>
            </a:r>
            <a:r>
              <a:rPr lang="en-US" b="0">
                <a:solidFill>
                  <a:srgbClr val="000000"/>
                </a:solidFill>
              </a:rPr>
              <a:t> istream : </a:t>
            </a:r>
            <a:r>
              <a:rPr lang="en-US" b="0">
                <a:solidFill>
                  <a:srgbClr val="0000FF"/>
                </a:solidFill>
              </a:rPr>
              <a:t>virtual public</a:t>
            </a:r>
            <a:r>
              <a:rPr lang="en-US" b="0">
                <a:solidFill>
                  <a:srgbClr val="000000"/>
                </a:solidFill>
              </a:rPr>
              <a:t> ios {</a:t>
            </a:r>
          </a:p>
          <a:p>
            <a:pPr marL="342900" indent="-342900">
              <a:lnSpc>
                <a:spcPct val="90000"/>
              </a:lnSpc>
              <a:spcBef>
                <a:spcPts val="0"/>
              </a:spcBef>
              <a:buFont typeface="Wingdings" pitchFamily="2" charset="2"/>
              <a:buNone/>
            </a:pPr>
            <a:r>
              <a:rPr lang="en-US" b="0">
                <a:solidFill>
                  <a:srgbClr val="0000FF"/>
                </a:solidFill>
              </a:rPr>
              <a:t>public</a:t>
            </a:r>
            <a:r>
              <a:rPr lang="en-US" b="0">
                <a:solidFill>
                  <a:srgbClr val="000000"/>
                </a:solidFill>
              </a:rPr>
              <a:t>:</a:t>
            </a:r>
          </a:p>
          <a:p>
            <a:pPr marL="342900" indent="-342900">
              <a:lnSpc>
                <a:spcPct val="90000"/>
              </a:lnSpc>
              <a:spcBef>
                <a:spcPts val="0"/>
              </a:spcBef>
              <a:buFont typeface="Wingdings" pitchFamily="2" charset="2"/>
              <a:buNone/>
            </a:pPr>
            <a:r>
              <a:rPr lang="en-US" b="0">
                <a:solidFill>
                  <a:srgbClr val="000000"/>
                </a:solidFill>
              </a:rPr>
              <a:t>	istream &amp; getline(char  *, int, char = '\n');</a:t>
            </a:r>
          </a:p>
          <a:p>
            <a:pPr marL="342900" indent="-342900">
              <a:lnSpc>
                <a:spcPct val="90000"/>
              </a:lnSpc>
              <a:spcBef>
                <a:spcPts val="0"/>
              </a:spcBef>
              <a:buFont typeface="Wingdings" pitchFamily="2" charset="2"/>
              <a:buNone/>
            </a:pPr>
            <a:r>
              <a:rPr lang="en-US" b="0">
                <a:solidFill>
                  <a:srgbClr val="000000"/>
                </a:solidFill>
              </a:rPr>
              <a:t>	istream &amp; operator&gt;&gt; </a:t>
            </a:r>
            <a:r>
              <a:rPr lang="en-US" b="0" smtClean="0">
                <a:solidFill>
                  <a:srgbClr val="000000"/>
                </a:solidFill>
              </a:rPr>
              <a:t>(signed </a:t>
            </a:r>
            <a:r>
              <a:rPr lang="en-US" b="0">
                <a:solidFill>
                  <a:srgbClr val="000000"/>
                </a:solidFill>
              </a:rPr>
              <a:t>char  *);</a:t>
            </a:r>
          </a:p>
          <a:p>
            <a:pPr marL="342900" indent="-342900">
              <a:lnSpc>
                <a:spcPct val="90000"/>
              </a:lnSpc>
              <a:spcBef>
                <a:spcPts val="0"/>
              </a:spcBef>
              <a:buFont typeface="Wingdings" pitchFamily="2" charset="2"/>
              <a:buNone/>
            </a:pPr>
            <a:r>
              <a:rPr lang="en-US" b="0">
                <a:solidFill>
                  <a:srgbClr val="000000"/>
                </a:solidFill>
              </a:rPr>
              <a:t>	istream &amp; operator&gt;&gt; (unsigned char  *);</a:t>
            </a:r>
          </a:p>
          <a:p>
            <a:pPr marL="342900" indent="-342900">
              <a:lnSpc>
                <a:spcPct val="90000"/>
              </a:lnSpc>
              <a:spcBef>
                <a:spcPts val="0"/>
              </a:spcBef>
              <a:buFont typeface="Wingdings" pitchFamily="2" charset="2"/>
              <a:buNone/>
            </a:pPr>
            <a:r>
              <a:rPr lang="en-US" b="0">
                <a:solidFill>
                  <a:srgbClr val="000000"/>
                </a:solidFill>
              </a:rPr>
              <a:t>	istream &amp; operator&gt;&gt; (unsigned char  &amp;);</a:t>
            </a:r>
          </a:p>
          <a:p>
            <a:pPr marL="342900" indent="-342900">
              <a:lnSpc>
                <a:spcPct val="90000"/>
              </a:lnSpc>
              <a:spcBef>
                <a:spcPts val="0"/>
              </a:spcBef>
              <a:buFont typeface="Wingdings" pitchFamily="2" charset="2"/>
              <a:buNone/>
            </a:pPr>
            <a:r>
              <a:rPr lang="en-US" b="0">
                <a:solidFill>
                  <a:srgbClr val="000000"/>
                </a:solidFill>
              </a:rPr>
              <a:t>	istream &amp; operator&gt;&gt; </a:t>
            </a:r>
            <a:r>
              <a:rPr lang="en-US" b="0" smtClean="0">
                <a:solidFill>
                  <a:srgbClr val="000000"/>
                </a:solidFill>
              </a:rPr>
              <a:t>(signed </a:t>
            </a:r>
            <a:r>
              <a:rPr lang="en-US" b="0">
                <a:solidFill>
                  <a:srgbClr val="000000"/>
                </a:solidFill>
              </a:rPr>
              <a:t>char  &amp;);</a:t>
            </a:r>
          </a:p>
          <a:p>
            <a:pPr marL="342900" indent="-342900">
              <a:lnSpc>
                <a:spcPct val="90000"/>
              </a:lnSpc>
              <a:spcBef>
                <a:spcPts val="0"/>
              </a:spcBef>
              <a:buFont typeface="Wingdings" pitchFamily="2" charset="2"/>
              <a:buNone/>
            </a:pPr>
            <a:r>
              <a:rPr lang="en-US" b="0">
                <a:solidFill>
                  <a:srgbClr val="000000"/>
                </a:solidFill>
              </a:rPr>
              <a:t>	istream &amp; operator&gt;&gt; (short  &amp;);</a:t>
            </a:r>
          </a:p>
          <a:p>
            <a:pPr marL="342900" indent="-342900">
              <a:lnSpc>
                <a:spcPct val="90000"/>
              </a:lnSpc>
              <a:spcBef>
                <a:spcPts val="0"/>
              </a:spcBef>
              <a:buFont typeface="Wingdings" pitchFamily="2" charset="2"/>
              <a:buNone/>
            </a:pPr>
            <a:r>
              <a:rPr lang="en-US" b="0">
                <a:solidFill>
                  <a:srgbClr val="000000"/>
                </a:solidFill>
              </a:rPr>
              <a:t>	istream &amp; operator&gt;&gt; (int  &amp;);</a:t>
            </a:r>
          </a:p>
          <a:p>
            <a:pPr marL="342900" indent="-342900">
              <a:lnSpc>
                <a:spcPct val="90000"/>
              </a:lnSpc>
              <a:spcBef>
                <a:spcPts val="0"/>
              </a:spcBef>
              <a:buFont typeface="Wingdings" pitchFamily="2" charset="2"/>
              <a:buNone/>
            </a:pPr>
            <a:r>
              <a:rPr lang="en-US" b="0">
                <a:solidFill>
                  <a:srgbClr val="000000"/>
                </a:solidFill>
              </a:rPr>
              <a:t>	istream &amp; operator&gt;&gt; (long  &amp;);</a:t>
            </a:r>
          </a:p>
          <a:p>
            <a:pPr marL="342900" indent="-342900">
              <a:lnSpc>
                <a:spcPct val="90000"/>
              </a:lnSpc>
              <a:spcBef>
                <a:spcPts val="0"/>
              </a:spcBef>
              <a:buFont typeface="Wingdings" pitchFamily="2" charset="2"/>
              <a:buNone/>
            </a:pPr>
            <a:r>
              <a:rPr lang="en-US" b="0">
                <a:solidFill>
                  <a:srgbClr val="000000"/>
                </a:solidFill>
              </a:rPr>
              <a:t>	istream &amp; operator&gt;&gt; (unsigned short  &amp;);</a:t>
            </a:r>
          </a:p>
          <a:p>
            <a:pPr marL="342900" indent="-342900">
              <a:lnSpc>
                <a:spcPct val="90000"/>
              </a:lnSpc>
              <a:spcBef>
                <a:spcPts val="0"/>
              </a:spcBef>
              <a:buFont typeface="Wingdings" pitchFamily="2" charset="2"/>
              <a:buNone/>
            </a:pPr>
            <a:r>
              <a:rPr lang="en-US" b="0">
                <a:solidFill>
                  <a:srgbClr val="000000"/>
                </a:solidFill>
              </a:rPr>
              <a:t>	istream &amp; operator&gt;&gt; (unsigned int  &amp;);</a:t>
            </a:r>
          </a:p>
          <a:p>
            <a:pPr marL="342900" indent="-342900">
              <a:lnSpc>
                <a:spcPct val="90000"/>
              </a:lnSpc>
              <a:spcBef>
                <a:spcPts val="0"/>
              </a:spcBef>
              <a:buFont typeface="Wingdings" pitchFamily="2" charset="2"/>
              <a:buNone/>
            </a:pPr>
            <a:r>
              <a:rPr lang="en-US" b="0">
                <a:solidFill>
                  <a:srgbClr val="000000"/>
                </a:solidFill>
              </a:rPr>
              <a:t>	istream &amp; operator&gt;&gt; (unsigned long  &amp;);</a:t>
            </a:r>
          </a:p>
          <a:p>
            <a:pPr marL="342900" indent="-342900">
              <a:lnSpc>
                <a:spcPct val="90000"/>
              </a:lnSpc>
              <a:spcBef>
                <a:spcPts val="0"/>
              </a:spcBef>
              <a:buFont typeface="Wingdings" pitchFamily="2" charset="2"/>
              <a:buNone/>
            </a:pPr>
            <a:r>
              <a:rPr lang="en-US" b="0">
                <a:solidFill>
                  <a:srgbClr val="000000"/>
                </a:solidFill>
              </a:rPr>
              <a:t>	istream &amp; operator&gt;&gt; (float  &amp;);</a:t>
            </a:r>
          </a:p>
          <a:p>
            <a:pPr marL="342900" indent="-342900">
              <a:lnSpc>
                <a:spcPct val="90000"/>
              </a:lnSpc>
              <a:spcBef>
                <a:spcPts val="0"/>
              </a:spcBef>
              <a:buFont typeface="Wingdings" pitchFamily="2" charset="2"/>
              <a:buNone/>
            </a:pPr>
            <a:r>
              <a:rPr lang="en-US" b="0">
                <a:solidFill>
                  <a:srgbClr val="000000"/>
                </a:solidFill>
              </a:rPr>
              <a:t>	istream &amp; operator&gt;&gt; (double  &amp;);</a:t>
            </a:r>
          </a:p>
          <a:p>
            <a:pPr marL="342900" indent="-342900">
              <a:lnSpc>
                <a:spcPct val="90000"/>
              </a:lnSpc>
              <a:spcBef>
                <a:spcPts val="0"/>
              </a:spcBef>
              <a:buFont typeface="Wingdings" pitchFamily="2" charset="2"/>
              <a:buNone/>
            </a:pPr>
            <a:r>
              <a:rPr lang="en-US" b="0">
                <a:solidFill>
                  <a:srgbClr val="0000FF"/>
                </a:solidFill>
              </a:rPr>
              <a:t>private</a:t>
            </a:r>
            <a:r>
              <a:rPr lang="en-US" b="0">
                <a:solidFill>
                  <a:srgbClr val="000000"/>
                </a:solidFill>
              </a:rPr>
              <a:t>:</a:t>
            </a:r>
          </a:p>
          <a:p>
            <a:pPr marL="342900" indent="-342900">
              <a:lnSpc>
                <a:spcPct val="90000"/>
              </a:lnSpc>
              <a:spcBef>
                <a:spcPts val="0"/>
              </a:spcBef>
              <a:buFont typeface="Wingdings" pitchFamily="2" charset="2"/>
              <a:buNone/>
            </a:pPr>
            <a:r>
              <a:rPr lang="en-US" b="0">
                <a:solidFill>
                  <a:srgbClr val="000000"/>
                </a:solidFill>
              </a:rPr>
              <a:t>	// data...</a:t>
            </a:r>
          </a:p>
          <a:p>
            <a:pPr marL="342900" indent="-342900">
              <a:lnSpc>
                <a:spcPct val="90000"/>
              </a:lnSpc>
              <a:spcBef>
                <a:spcPts val="0"/>
              </a:spcBef>
              <a:buFont typeface="Wingdings" pitchFamily="2" charset="2"/>
              <a:buNone/>
            </a:pPr>
            <a:r>
              <a:rPr lang="en-US"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Operator overload</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66FF"/>
                </a:solidFill>
                <a:latin typeface="Arial" pitchFamily="34" charset="0"/>
                <a:cs typeface="Arial" pitchFamily="34" charset="0"/>
              </a:rPr>
              <a:t>Một toán tử có thể dùng cho nhiều kiểu dữ liệu</a:t>
            </a:r>
            <a:r>
              <a:rPr lang="en-US" sz="2800" smtClean="0">
                <a:solidFill>
                  <a:srgbClr val="0066FF"/>
                </a:solidFill>
                <a:latin typeface="Arial" pitchFamily="34" charset="0"/>
                <a:cs typeface="Arial" pitchFamily="34" charset="0"/>
              </a:rPr>
              <a:t>.</a:t>
            </a:r>
            <a:endParaRPr lang="vi-VN" sz="2800" smtClean="0">
              <a:solidFill>
                <a:srgbClr val="0066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Như vậy, ta có thể tạo các kiểu dữ liệu đóng gói hoàn chỉnh (fully encapsulated) để kết hợp với ngôn ngữ như các kiểu dữ liệu cài sẵn.</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Ví dụ:</a:t>
            </a:r>
          </a:p>
          <a:p>
            <a:pPr lvl="1" algn="just">
              <a:lnSpc>
                <a:spcPct val="130000"/>
              </a:lnSpc>
              <a:spcBef>
                <a:spcPts val="300"/>
              </a:spcBef>
              <a:spcAft>
                <a:spcPts val="300"/>
              </a:spcAft>
              <a:buNone/>
            </a:pPr>
            <a:r>
              <a:rPr lang="pl-PL" sz="2400" smtClean="0">
                <a:latin typeface="Arial" pitchFamily="34" charset="0"/>
                <a:cs typeface="Arial" pitchFamily="34" charset="0"/>
              </a:rPr>
              <a:t>SoPhuc </a:t>
            </a:r>
            <a:r>
              <a:rPr lang="en-US" sz="2400" smtClean="0">
                <a:latin typeface="Arial" pitchFamily="34" charset="0"/>
                <a:cs typeface="Arial" pitchFamily="34" charset="0"/>
              </a:rPr>
              <a:t> </a:t>
            </a:r>
            <a:r>
              <a:rPr lang="pl-PL" sz="2400" smtClean="0">
                <a:latin typeface="Arial" pitchFamily="34" charset="0"/>
                <a:cs typeface="Arial" pitchFamily="34" charset="0"/>
              </a:rPr>
              <a:t>z(1,3), z1(2,3.4), z2(5.1,4);</a:t>
            </a:r>
          </a:p>
          <a:p>
            <a:pPr lvl="1" algn="just">
              <a:lnSpc>
                <a:spcPct val="130000"/>
              </a:lnSpc>
              <a:spcBef>
                <a:spcPts val="300"/>
              </a:spcBef>
              <a:spcAft>
                <a:spcPts val="300"/>
              </a:spcAft>
              <a:buNone/>
            </a:pPr>
            <a:r>
              <a:rPr lang="pl-PL" sz="2400" smtClean="0">
                <a:latin typeface="Arial" pitchFamily="34" charset="0"/>
                <a:cs typeface="Arial" pitchFamily="34" charset="0"/>
              </a:rPr>
              <a:t>z = z1 + z2;</a:t>
            </a:r>
          </a:p>
          <a:p>
            <a:pPr lvl="1" algn="just">
              <a:lnSpc>
                <a:spcPct val="130000"/>
              </a:lnSpc>
              <a:spcBef>
                <a:spcPts val="300"/>
              </a:spcBef>
              <a:spcAft>
                <a:spcPts val="300"/>
              </a:spcAft>
              <a:buNone/>
            </a:pPr>
            <a:r>
              <a:rPr lang="pl-PL" sz="2400" smtClean="0">
                <a:latin typeface="Arial" pitchFamily="34" charset="0"/>
                <a:cs typeface="Arial" pitchFamily="34" charset="0"/>
              </a:rPr>
              <a:t>z = z1 + z2*z1 + SoPhuc(3,1);</a:t>
            </a:r>
            <a:endParaRPr lang="en-US" sz="2400"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&lt;&lt; và &gt;&gt;</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Để </a:t>
            </a:r>
            <a:r>
              <a:rPr lang="vi-VN" sz="2800" smtClean="0">
                <a:solidFill>
                  <a:srgbClr val="0000FF"/>
                </a:solidFill>
                <a:latin typeface="Arial" pitchFamily="34" charset="0"/>
                <a:cs typeface="Arial" pitchFamily="34" charset="0"/>
              </a:rPr>
              <a:t>định nghĩa phép toán &lt;&lt; </a:t>
            </a:r>
            <a:r>
              <a:rPr lang="vi-VN" sz="2800" smtClean="0">
                <a:solidFill>
                  <a:schemeClr val="tx1">
                    <a:lumMod val="95000"/>
                    <a:lumOff val="5000"/>
                  </a:schemeClr>
                </a:solidFill>
                <a:latin typeface="Arial" pitchFamily="34" charset="0"/>
                <a:cs typeface="Arial" pitchFamily="34" charset="0"/>
              </a:rPr>
              <a:t>theo nghĩa xuất ra dòng dữ liệu xuất cho kiểu dữ liệu đang định nghĩa:</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Ta định nghĩa phép toán như </a:t>
            </a:r>
            <a:r>
              <a:rPr lang="vi-VN" sz="2400" smtClean="0">
                <a:solidFill>
                  <a:srgbClr val="0066FF"/>
                </a:solidFill>
                <a:latin typeface="Arial" pitchFamily="34" charset="0"/>
                <a:cs typeface="Arial" pitchFamily="34" charset="0"/>
              </a:rPr>
              <a:t>hàm toàn cục </a:t>
            </a:r>
            <a:r>
              <a:rPr lang="vi-VN" sz="2400" smtClean="0">
                <a:latin typeface="Arial" pitchFamily="34" charset="0"/>
                <a:cs typeface="Arial" pitchFamily="34" charset="0"/>
              </a:rPr>
              <a:t>với tham số thứ nhất là </a:t>
            </a:r>
            <a:r>
              <a:rPr lang="vi-VN" sz="2400" smtClean="0">
                <a:solidFill>
                  <a:srgbClr val="00B0F0"/>
                </a:solidFill>
                <a:latin typeface="Arial" pitchFamily="34" charset="0"/>
                <a:cs typeface="Arial" pitchFamily="34" charset="0"/>
              </a:rPr>
              <a:t>tham chiếu đến đối tượng thuộc lớp ostream</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Kết quả trả về là </a:t>
            </a:r>
            <a:r>
              <a:rPr lang="vi-VN" sz="2400" smtClean="0">
                <a:solidFill>
                  <a:srgbClr val="FF3300"/>
                </a:solidFill>
                <a:latin typeface="Arial" pitchFamily="34" charset="0"/>
                <a:cs typeface="Arial" pitchFamily="34" charset="0"/>
              </a:rPr>
              <a:t>tham chiếu đến chính ostream </a:t>
            </a:r>
            <a:r>
              <a:rPr lang="vi-VN" sz="2400" smtClean="0">
                <a:latin typeface="Arial" pitchFamily="34" charset="0"/>
                <a:cs typeface="Arial" pitchFamily="34" charset="0"/>
              </a:rPr>
              <a:t>đó.</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Toán hạng thứ hai thuộc lớp đang định nghĩa. </a:t>
            </a:r>
            <a:endParaRPr lang="en-US" sz="2400"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&lt;&lt; và &gt;&gt;</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Để </a:t>
            </a:r>
            <a:r>
              <a:rPr lang="vi-VN" sz="2800" smtClean="0">
                <a:solidFill>
                  <a:srgbClr val="0000FF"/>
                </a:solidFill>
                <a:latin typeface="Arial" pitchFamily="34" charset="0"/>
                <a:cs typeface="Arial" pitchFamily="34" charset="0"/>
              </a:rPr>
              <a:t>định nghĩa phép toán &gt;&gt; </a:t>
            </a:r>
            <a:r>
              <a:rPr lang="vi-VN" sz="2800" smtClean="0">
                <a:solidFill>
                  <a:schemeClr val="tx1">
                    <a:lumMod val="95000"/>
                    <a:lumOff val="5000"/>
                  </a:schemeClr>
                </a:solidFill>
                <a:latin typeface="Arial" pitchFamily="34" charset="0"/>
                <a:cs typeface="Arial" pitchFamily="34" charset="0"/>
              </a:rPr>
              <a:t>theo nghĩa nhập từ dòng dữ liệu nhập cho kiểu dữ liệu đang định nghĩa:</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Ta định nghĩa phép toán &gt;&gt; như </a:t>
            </a:r>
            <a:r>
              <a:rPr lang="vi-VN" sz="2400" smtClean="0">
                <a:solidFill>
                  <a:srgbClr val="0066FF"/>
                </a:solidFill>
                <a:latin typeface="Arial" pitchFamily="34" charset="0"/>
                <a:cs typeface="Arial" pitchFamily="34" charset="0"/>
              </a:rPr>
              <a:t>hàm toàn cục </a:t>
            </a:r>
            <a:r>
              <a:rPr lang="vi-VN" sz="2400" smtClean="0">
                <a:latin typeface="Arial" pitchFamily="34" charset="0"/>
                <a:cs typeface="Arial" pitchFamily="34" charset="0"/>
              </a:rPr>
              <a:t>với tham số thứ nhất là </a:t>
            </a:r>
            <a:r>
              <a:rPr lang="vi-VN" sz="2400" smtClean="0">
                <a:solidFill>
                  <a:srgbClr val="00B0F0"/>
                </a:solidFill>
                <a:latin typeface="Arial" pitchFamily="34" charset="0"/>
                <a:cs typeface="Arial" pitchFamily="34" charset="0"/>
              </a:rPr>
              <a:t>tham chiếu đến một đối tượng thuộc lớp istream</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Kết quả trả về là </a:t>
            </a:r>
            <a:r>
              <a:rPr lang="vi-VN" sz="2400" smtClean="0">
                <a:solidFill>
                  <a:srgbClr val="FF3300"/>
                </a:solidFill>
                <a:latin typeface="Arial" pitchFamily="34" charset="0"/>
                <a:cs typeface="Arial" pitchFamily="34" charset="0"/>
              </a:rPr>
              <a:t>tham chiếu đến chính istream </a:t>
            </a:r>
            <a:r>
              <a:rPr lang="vi-VN" sz="2400" smtClean="0">
                <a:latin typeface="Arial" pitchFamily="34" charset="0"/>
                <a:cs typeface="Arial" pitchFamily="34" charset="0"/>
              </a:rPr>
              <a:t>đó.</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Toán hạng thứ hai là tham chiếu đến đối tượng thuộc lớp đang định nghĩa.</a:t>
            </a:r>
            <a:endParaRPr lang="en-US" sz="2400"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61</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Ví dụ phép toán &lt;&lt; và &gt;&gt;</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62</a:t>
            </a:fld>
            <a:endParaRPr lang="en-US"/>
          </a:p>
        </p:txBody>
      </p:sp>
      <p:sp>
        <p:nvSpPr>
          <p:cNvPr id="8" name="Rectangle 3"/>
          <p:cNvSpPr>
            <a:spLocks noChangeArrowheads="1"/>
          </p:cNvSpPr>
          <p:nvPr/>
        </p:nvSpPr>
        <p:spPr bwMode="auto">
          <a:xfrm>
            <a:off x="457200" y="1403132"/>
            <a:ext cx="8382000" cy="5105400"/>
          </a:xfrm>
          <a:prstGeom prst="rect">
            <a:avLst/>
          </a:prstGeom>
          <a:solidFill>
            <a:srgbClr val="CCFFFF"/>
          </a:solidFill>
          <a:ln w="9525">
            <a:noFill/>
            <a:miter lim="800000"/>
            <a:headEnd/>
            <a:tailEnd/>
          </a:ln>
        </p:spPr>
        <p:txBody>
          <a:bodyPr/>
          <a:lstStyle/>
          <a:p>
            <a:pPr marL="342900" indent="-342900">
              <a:lnSpc>
                <a:spcPct val="85000"/>
              </a:lnSpc>
              <a:spcBef>
                <a:spcPct val="20000"/>
              </a:spcBef>
              <a:buFont typeface="Wingdings" pitchFamily="2" charset="2"/>
              <a:buNone/>
            </a:pPr>
            <a:r>
              <a:rPr lang="en-US" sz="2000" b="0">
                <a:solidFill>
                  <a:srgbClr val="0000FF"/>
                </a:solidFill>
              </a:rPr>
              <a:t>class</a:t>
            </a:r>
            <a:r>
              <a:rPr lang="en-US" sz="2000" b="0">
                <a:solidFill>
                  <a:srgbClr val="000000"/>
                </a:solidFill>
              </a:rPr>
              <a:t> PhanSo {</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tu, mau;</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void</a:t>
            </a:r>
            <a:r>
              <a:rPr lang="en-US" sz="2000" b="0">
                <a:solidFill>
                  <a:srgbClr val="000000"/>
                </a:solidFill>
              </a:rPr>
              <a:t> UocLuoc();</a:t>
            </a:r>
          </a:p>
          <a:p>
            <a:pPr marL="342900" indent="-342900">
              <a:lnSpc>
                <a:spcPct val="85000"/>
              </a:lnSpc>
              <a:spcBef>
                <a:spcPct val="20000"/>
              </a:spcBef>
              <a:buFont typeface="Wingdings" pitchFamily="2" charset="2"/>
              <a:buNone/>
            </a:pPr>
            <a:r>
              <a:rPr lang="en-US" sz="2000" b="0">
                <a:solidFill>
                  <a:srgbClr val="0000FF"/>
                </a:solidFill>
              </a:rPr>
              <a:t>public</a:t>
            </a:r>
            <a:r>
              <a:rPr lang="en-US" sz="2000" b="0">
                <a:solidFill>
                  <a:srgbClr val="000000"/>
                </a:solidFill>
              </a:rPr>
              <a:t>:</a:t>
            </a:r>
          </a:p>
          <a:p>
            <a:pPr marL="342900" indent="-342900">
              <a:lnSpc>
                <a:spcPct val="85000"/>
              </a:lnSpc>
              <a:spcBef>
                <a:spcPct val="20000"/>
              </a:spcBef>
              <a:buFont typeface="Wingdings" pitchFamily="2" charset="2"/>
              <a:buNone/>
            </a:pPr>
            <a:r>
              <a:rPr lang="en-US" sz="2000" b="0">
                <a:solidFill>
                  <a:srgbClr val="000000"/>
                </a:solidFill>
              </a:rPr>
              <a:t>	PhanSo ( </a:t>
            </a:r>
            <a:r>
              <a:rPr lang="en-US" sz="2000" b="0">
                <a:solidFill>
                  <a:srgbClr val="0000FF"/>
                </a:solidFill>
              </a:rPr>
              <a:t>long</a:t>
            </a:r>
            <a:r>
              <a:rPr lang="en-US" sz="2000" b="0">
                <a:solidFill>
                  <a:srgbClr val="000000"/>
                </a:solidFill>
              </a:rPr>
              <a:t> t = 0, </a:t>
            </a:r>
            <a:r>
              <a:rPr lang="en-US" sz="2000" b="0">
                <a:solidFill>
                  <a:srgbClr val="0000FF"/>
                </a:solidFill>
              </a:rPr>
              <a:t>long</a:t>
            </a:r>
            <a:r>
              <a:rPr lang="en-US" sz="2000" b="0">
                <a:solidFill>
                  <a:srgbClr val="000000"/>
                </a:solidFill>
              </a:rPr>
              <a:t> m = 1) {Set(t,m);}</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void</a:t>
            </a:r>
            <a:r>
              <a:rPr lang="en-US" sz="2000" b="0">
                <a:solidFill>
                  <a:srgbClr val="000000"/>
                </a:solidFill>
              </a:rPr>
              <a:t> Set ( </a:t>
            </a:r>
            <a:r>
              <a:rPr lang="en-US" sz="2000" b="0">
                <a:solidFill>
                  <a:srgbClr val="0000FF"/>
                </a:solidFill>
              </a:rPr>
              <a:t>long</a:t>
            </a:r>
            <a:r>
              <a:rPr lang="en-US" sz="2000" b="0">
                <a:solidFill>
                  <a:srgbClr val="000000"/>
                </a:solidFill>
              </a:rPr>
              <a:t> t, </a:t>
            </a:r>
            <a:r>
              <a:rPr lang="en-US" sz="2000" b="0">
                <a:solidFill>
                  <a:srgbClr val="0000FF"/>
                </a:solidFill>
              </a:rPr>
              <a:t>long</a:t>
            </a:r>
            <a:r>
              <a:rPr lang="en-US" sz="2000" b="0">
                <a:solidFill>
                  <a:srgbClr val="000000"/>
                </a:solidFill>
              </a:rPr>
              <a:t> m);</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LayTu() </a:t>
            </a:r>
            <a:r>
              <a:rPr lang="en-US" sz="2000" b="0">
                <a:solidFill>
                  <a:srgbClr val="0000FF"/>
                </a:solidFill>
              </a:rPr>
              <a:t>const</a:t>
            </a:r>
            <a:r>
              <a:rPr lang="en-US" sz="2000" b="0">
                <a:solidFill>
                  <a:srgbClr val="000000"/>
                </a:solidFill>
              </a:rPr>
              <a:t> { </a:t>
            </a:r>
            <a:r>
              <a:rPr lang="en-US" sz="2000" b="0">
                <a:solidFill>
                  <a:srgbClr val="0000FF"/>
                </a:solidFill>
              </a:rPr>
              <a:t>return</a:t>
            </a:r>
            <a:r>
              <a:rPr lang="en-US" sz="2000" b="0">
                <a:solidFill>
                  <a:srgbClr val="000000"/>
                </a:solidFill>
              </a:rPr>
              <a:t> tu;}</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LayMau() </a:t>
            </a:r>
            <a:r>
              <a:rPr lang="en-US" sz="2000" b="0">
                <a:solidFill>
                  <a:srgbClr val="0000FF"/>
                </a:solidFill>
              </a:rPr>
              <a:t>const</a:t>
            </a:r>
            <a:r>
              <a:rPr lang="en-US" sz="2000" b="0">
                <a:solidFill>
                  <a:srgbClr val="000000"/>
                </a:solidFill>
              </a:rPr>
              <a:t> { </a:t>
            </a:r>
            <a:r>
              <a:rPr lang="en-US" sz="2000" b="0">
                <a:solidFill>
                  <a:srgbClr val="0000FF"/>
                </a:solidFill>
              </a:rPr>
              <a:t>return</a:t>
            </a:r>
            <a:r>
              <a:rPr lang="en-US" sz="2000" b="0">
                <a:solidFill>
                  <a:srgbClr val="000000"/>
                </a:solidFill>
              </a:rPr>
              <a:t> mau;}</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(PhanSo a, PhanSo b);</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(PhanSo a, PhanSo b);</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(PhanSo a, PhanSo b);</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(PhanSo a, PhanSo b);</a:t>
            </a:r>
          </a:p>
          <a:p>
            <a:pPr marL="342900" indent="-342900">
              <a:lnSpc>
                <a:spcPct val="85000"/>
              </a:lnSpc>
              <a:spcBef>
                <a:spcPct val="20000"/>
              </a:spcBef>
              <a:buFont typeface="Wingdings" pitchFamily="2" charset="2"/>
              <a:buNone/>
            </a:pPr>
            <a:r>
              <a:rPr lang="en-US" sz="2000" b="0">
                <a:solidFill>
                  <a:srgbClr val="000000"/>
                </a:solidFill>
              </a:rPr>
              <a:t>	PhanSo operator -() const {return PhanSo(-tu,mau);}</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FF0303"/>
                </a:solidFill>
              </a:rPr>
              <a:t>friend istream&amp; operator &gt;&gt; (istream &amp;is, PhanSo &amp;p);</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FF0303"/>
                </a:solidFill>
              </a:rPr>
              <a:t>friend ostream&amp; operator &lt;&lt; (ostream &amp;os, PhanSo p);</a:t>
            </a:r>
          </a:p>
          <a:p>
            <a:pPr marL="342900" indent="-342900">
              <a:lnSpc>
                <a:spcPct val="85000"/>
              </a:lnSpc>
              <a:spcBef>
                <a:spcPct val="20000"/>
              </a:spcBef>
              <a:buFont typeface="Wingdings" pitchFamily="2" charset="2"/>
              <a:buNone/>
            </a:pPr>
            <a:r>
              <a:rPr lang="en-US" sz="20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Ví dụ phép toán &lt;&lt; và &gt;&gt;</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63</a:t>
            </a:fld>
            <a:endParaRPr lang="en-US"/>
          </a:p>
        </p:txBody>
      </p:sp>
      <p:sp>
        <p:nvSpPr>
          <p:cNvPr id="8" name="Rectangle 3"/>
          <p:cNvSpPr>
            <a:spLocks noChangeArrowheads="1"/>
          </p:cNvSpPr>
          <p:nvPr/>
        </p:nvSpPr>
        <p:spPr bwMode="auto">
          <a:xfrm>
            <a:off x="457200" y="1403132"/>
            <a:ext cx="8382000" cy="5105400"/>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sz="2000" b="0">
                <a:solidFill>
                  <a:srgbClr val="FF0303"/>
                </a:solidFill>
              </a:rPr>
              <a:t>istream&amp; operator &gt;&gt; (istream &amp;is, PhanSo &amp;p){</a:t>
            </a:r>
          </a:p>
          <a:p>
            <a:pPr marL="342900" indent="-342900">
              <a:lnSpc>
                <a:spcPct val="90000"/>
              </a:lnSpc>
              <a:spcBef>
                <a:spcPct val="20000"/>
              </a:spcBef>
              <a:buFont typeface="Wingdings" pitchFamily="2" charset="2"/>
              <a:buNone/>
            </a:pPr>
            <a:r>
              <a:rPr lang="en-US" sz="2000" b="0">
                <a:solidFill>
                  <a:srgbClr val="000000"/>
                </a:solidFill>
              </a:rPr>
              <a:t>	is &gt;&gt; p.tu &gt;&gt; p.mau;</a:t>
            </a:r>
          </a:p>
          <a:p>
            <a:pPr marL="342900" indent="-342900">
              <a:lnSpc>
                <a:spcPct val="90000"/>
              </a:lnSpc>
              <a:spcBef>
                <a:spcPct val="20000"/>
              </a:spcBef>
              <a:buFont typeface="Wingdings" pitchFamily="2" charset="2"/>
              <a:buNone/>
            </a:pPr>
            <a:r>
              <a:rPr lang="en-US" sz="2000" b="0">
                <a:solidFill>
                  <a:srgbClr val="000000"/>
                </a:solidFill>
              </a:rPr>
              <a:t>	</a:t>
            </a:r>
            <a:r>
              <a:rPr lang="en-US" sz="2000" b="0">
                <a:solidFill>
                  <a:srgbClr val="0000FF"/>
                </a:solidFill>
              </a:rPr>
              <a:t>while</a:t>
            </a:r>
            <a:r>
              <a:rPr lang="en-US" sz="2000" b="0">
                <a:solidFill>
                  <a:srgbClr val="000000"/>
                </a:solidFill>
              </a:rPr>
              <a:t> (!p.mau){</a:t>
            </a:r>
          </a:p>
          <a:p>
            <a:pPr marL="342900" indent="-342900">
              <a:lnSpc>
                <a:spcPct val="90000"/>
              </a:lnSpc>
              <a:spcBef>
                <a:spcPct val="20000"/>
              </a:spcBef>
              <a:buFont typeface="Wingdings" pitchFamily="2" charset="2"/>
              <a:buNone/>
            </a:pPr>
            <a:r>
              <a:rPr lang="en-US" sz="2000" b="0">
                <a:solidFill>
                  <a:srgbClr val="000000"/>
                </a:solidFill>
              </a:rPr>
              <a:t>		cout &lt;&lt; “Nhap lai mau so: ”; </a:t>
            </a:r>
          </a:p>
          <a:p>
            <a:pPr marL="342900" indent="-342900">
              <a:lnSpc>
                <a:spcPct val="90000"/>
              </a:lnSpc>
              <a:spcBef>
                <a:spcPct val="20000"/>
              </a:spcBef>
              <a:buFont typeface="Wingdings" pitchFamily="2" charset="2"/>
              <a:buNone/>
            </a:pPr>
            <a:r>
              <a:rPr lang="en-US" sz="2000" b="0">
                <a:solidFill>
                  <a:srgbClr val="000000"/>
                </a:solidFill>
              </a:rPr>
              <a:t>		is &gt;&gt; p.mau;</a:t>
            </a:r>
          </a:p>
          <a:p>
            <a:pPr marL="342900" indent="-342900">
              <a:lnSpc>
                <a:spcPct val="90000"/>
              </a:lnSpc>
              <a:spcBef>
                <a:spcPct val="20000"/>
              </a:spcBef>
              <a:buFont typeface="Wingdings" pitchFamily="2" charset="2"/>
              <a:buNone/>
            </a:pPr>
            <a:r>
              <a:rPr lang="en-US" sz="2000" b="0">
                <a:solidFill>
                  <a:srgbClr val="000000"/>
                </a:solidFill>
              </a:rPr>
              <a:t>	}</a:t>
            </a:r>
          </a:p>
          <a:p>
            <a:pPr marL="342900" indent="-342900">
              <a:lnSpc>
                <a:spcPct val="90000"/>
              </a:lnSpc>
              <a:spcBef>
                <a:spcPct val="20000"/>
              </a:spcBef>
              <a:buFont typeface="Wingdings" pitchFamily="2" charset="2"/>
              <a:buNone/>
            </a:pPr>
            <a:r>
              <a:rPr lang="en-US" sz="2000" b="0">
                <a:solidFill>
                  <a:srgbClr val="000000"/>
                </a:solidFill>
              </a:rPr>
              <a:t>	p.UocLuoc();</a:t>
            </a:r>
          </a:p>
          <a:p>
            <a:pPr marL="342900" indent="-342900">
              <a:lnSpc>
                <a:spcPct val="90000"/>
              </a:lnSpc>
              <a:spcBef>
                <a:spcPct val="20000"/>
              </a:spcBef>
              <a:buFont typeface="Wingdings" pitchFamily="2" charset="2"/>
              <a:buNone/>
            </a:pPr>
            <a:r>
              <a:rPr lang="en-US" sz="2000" b="0">
                <a:solidFill>
                  <a:srgbClr val="000000"/>
                </a:solidFill>
              </a:rPr>
              <a:t>	</a:t>
            </a:r>
            <a:r>
              <a:rPr lang="en-US" sz="2000" b="0">
                <a:solidFill>
                  <a:srgbClr val="0000FF"/>
                </a:solidFill>
              </a:rPr>
              <a:t>return</a:t>
            </a:r>
            <a:r>
              <a:rPr lang="en-US" sz="2000" b="0">
                <a:solidFill>
                  <a:srgbClr val="000000"/>
                </a:solidFill>
              </a:rPr>
              <a:t> is;</a:t>
            </a:r>
          </a:p>
          <a:p>
            <a:pPr marL="342900" indent="-342900">
              <a:lnSpc>
                <a:spcPct val="90000"/>
              </a:lnSpc>
              <a:spcBef>
                <a:spcPct val="20000"/>
              </a:spcBef>
              <a:buFont typeface="Wingdings" pitchFamily="2" charset="2"/>
              <a:buNone/>
            </a:pPr>
            <a:r>
              <a:rPr lang="en-US" sz="2000" b="0">
                <a:solidFill>
                  <a:srgbClr val="000000"/>
                </a:solidFill>
              </a:rPr>
              <a:t>}</a:t>
            </a:r>
          </a:p>
          <a:p>
            <a:pPr marL="342900" indent="-342900">
              <a:lnSpc>
                <a:spcPct val="90000"/>
              </a:lnSpc>
              <a:spcBef>
                <a:spcPct val="20000"/>
              </a:spcBef>
              <a:buFont typeface="Wingdings" pitchFamily="2" charset="2"/>
              <a:buNone/>
            </a:pPr>
            <a:r>
              <a:rPr lang="en-US" sz="2000" b="0">
                <a:solidFill>
                  <a:srgbClr val="FF0303"/>
                </a:solidFill>
              </a:rPr>
              <a:t>ostream&amp; operator &lt;&lt; (ostream &amp;os, PhanSo p){</a:t>
            </a:r>
          </a:p>
          <a:p>
            <a:pPr marL="342900" indent="-342900">
              <a:lnSpc>
                <a:spcPct val="90000"/>
              </a:lnSpc>
              <a:spcBef>
                <a:spcPct val="20000"/>
              </a:spcBef>
              <a:buFont typeface="Wingdings" pitchFamily="2" charset="2"/>
              <a:buNone/>
            </a:pPr>
            <a:r>
              <a:rPr lang="en-US" sz="2000" b="0">
                <a:solidFill>
                  <a:srgbClr val="000000"/>
                </a:solidFill>
              </a:rPr>
              <a:t>	os &lt;&lt; p.tu;</a:t>
            </a:r>
          </a:p>
          <a:p>
            <a:pPr marL="342900" indent="-342900">
              <a:lnSpc>
                <a:spcPct val="90000"/>
              </a:lnSpc>
              <a:spcBef>
                <a:spcPct val="20000"/>
              </a:spcBef>
              <a:buFont typeface="Wingdings" pitchFamily="2" charset="2"/>
              <a:buNone/>
            </a:pPr>
            <a:r>
              <a:rPr lang="en-US" sz="2000" b="0">
                <a:solidFill>
                  <a:srgbClr val="000000"/>
                </a:solidFill>
              </a:rPr>
              <a:t>	</a:t>
            </a:r>
            <a:r>
              <a:rPr lang="en-US" sz="2000" b="0">
                <a:solidFill>
                  <a:srgbClr val="0000FF"/>
                </a:solidFill>
              </a:rPr>
              <a:t>if</a:t>
            </a:r>
            <a:r>
              <a:rPr lang="en-US" sz="2000" b="0">
                <a:solidFill>
                  <a:srgbClr val="000000"/>
                </a:solidFill>
              </a:rPr>
              <a:t> (p.tu != 0 &amp;&amp; p.mau != 1)</a:t>
            </a:r>
          </a:p>
          <a:p>
            <a:pPr marL="342900" indent="-342900">
              <a:lnSpc>
                <a:spcPct val="90000"/>
              </a:lnSpc>
              <a:spcBef>
                <a:spcPct val="20000"/>
              </a:spcBef>
              <a:buFont typeface="Wingdings" pitchFamily="2" charset="2"/>
              <a:buNone/>
            </a:pPr>
            <a:r>
              <a:rPr lang="en-US" sz="2000" b="0">
                <a:solidFill>
                  <a:srgbClr val="000000"/>
                </a:solidFill>
              </a:rPr>
              <a:t>		os &lt;&lt; "/" &lt;&lt; p.mau;</a:t>
            </a:r>
          </a:p>
          <a:p>
            <a:pPr marL="342900" indent="-342900">
              <a:lnSpc>
                <a:spcPct val="90000"/>
              </a:lnSpc>
              <a:spcBef>
                <a:spcPct val="20000"/>
              </a:spcBef>
              <a:buFont typeface="Wingdings" pitchFamily="2" charset="2"/>
              <a:buNone/>
            </a:pPr>
            <a:r>
              <a:rPr lang="en-US" sz="2000" b="0">
                <a:solidFill>
                  <a:srgbClr val="000000"/>
                </a:solidFill>
              </a:rPr>
              <a:t>	</a:t>
            </a:r>
            <a:r>
              <a:rPr lang="en-US" sz="2000" b="0">
                <a:solidFill>
                  <a:srgbClr val="0000FF"/>
                </a:solidFill>
              </a:rPr>
              <a:t>return</a:t>
            </a:r>
            <a:r>
              <a:rPr lang="en-US" sz="2000" b="0">
                <a:solidFill>
                  <a:srgbClr val="000000"/>
                </a:solidFill>
              </a:rPr>
              <a:t> os;</a:t>
            </a:r>
          </a:p>
          <a:p>
            <a:pPr marL="342900" indent="-342900">
              <a:lnSpc>
                <a:spcPct val="90000"/>
              </a:lnSpc>
              <a:spcBef>
                <a:spcPct val="20000"/>
              </a:spcBef>
              <a:buFont typeface="Wingdings" pitchFamily="2" charset="2"/>
              <a:buNone/>
            </a:pPr>
            <a:r>
              <a:rPr lang="en-US" sz="20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Ví dụ phép toán &lt;&lt; và &gt;&gt;</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64</a:t>
            </a:fld>
            <a:endParaRPr lang="en-US"/>
          </a:p>
        </p:txBody>
      </p:sp>
      <p:sp>
        <p:nvSpPr>
          <p:cNvPr id="8" name="Rectangle 3"/>
          <p:cNvSpPr>
            <a:spLocks noChangeArrowheads="1"/>
          </p:cNvSpPr>
          <p:nvPr/>
        </p:nvSpPr>
        <p:spPr bwMode="auto">
          <a:xfrm>
            <a:off x="457200" y="1403132"/>
            <a:ext cx="83820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a:solidFill>
                  <a:srgbClr val="0000FF"/>
                </a:solidFill>
              </a:rPr>
              <a:t>void</a:t>
            </a:r>
            <a:r>
              <a:rPr lang="en-US" sz="2400" b="0">
                <a:solidFill>
                  <a:srgbClr val="000000"/>
                </a:solidFill>
              </a:rPr>
              <a:t> main(){</a:t>
            </a:r>
          </a:p>
          <a:p>
            <a:pPr marL="342900" indent="-342900">
              <a:lnSpc>
                <a:spcPct val="120000"/>
              </a:lnSpc>
              <a:spcBef>
                <a:spcPct val="20000"/>
              </a:spcBef>
              <a:buFont typeface="Wingdings" pitchFamily="2" charset="2"/>
              <a:buNone/>
            </a:pPr>
            <a:r>
              <a:rPr lang="en-US" sz="2400" b="0">
                <a:solidFill>
                  <a:srgbClr val="000000"/>
                </a:solidFill>
              </a:rPr>
              <a:t>	PhanSo a, b;</a:t>
            </a:r>
          </a:p>
          <a:p>
            <a:pPr marL="342900" indent="-342900">
              <a:lnSpc>
                <a:spcPct val="120000"/>
              </a:lnSpc>
              <a:spcBef>
                <a:spcPct val="20000"/>
              </a:spcBef>
              <a:buFont typeface="Wingdings" pitchFamily="2" charset="2"/>
              <a:buNone/>
            </a:pPr>
            <a:r>
              <a:rPr lang="en-US" sz="2400" b="0">
                <a:solidFill>
                  <a:srgbClr val="000000"/>
                </a:solidFill>
              </a:rPr>
              <a:t>	cout &lt;&lt; “Nhap phan so a: ”; cin &gt;&gt; a;</a:t>
            </a:r>
          </a:p>
          <a:p>
            <a:pPr marL="342900" indent="-342900">
              <a:lnSpc>
                <a:spcPct val="120000"/>
              </a:lnSpc>
              <a:spcBef>
                <a:spcPct val="20000"/>
              </a:spcBef>
              <a:buFont typeface="Wingdings" pitchFamily="2" charset="2"/>
              <a:buNone/>
            </a:pPr>
            <a:r>
              <a:rPr lang="en-US" sz="2400" b="0">
                <a:solidFill>
                  <a:srgbClr val="000000"/>
                </a:solidFill>
              </a:rPr>
              <a:t>	cout &lt;&lt; “Nhap phan so b: ”; cin &gt;&gt; b;</a:t>
            </a:r>
          </a:p>
          <a:p>
            <a:pPr marL="342900" indent="-342900">
              <a:lnSpc>
                <a:spcPct val="120000"/>
              </a:lnSpc>
              <a:spcBef>
                <a:spcPct val="20000"/>
              </a:spcBef>
              <a:buFont typeface="Wingdings" pitchFamily="2" charset="2"/>
              <a:buNone/>
            </a:pPr>
            <a:r>
              <a:rPr lang="en-US" sz="2400" b="0">
                <a:solidFill>
                  <a:srgbClr val="000000"/>
                </a:solidFill>
              </a:rPr>
              <a:t>	cout &lt;&lt; a &lt;&lt; " + " &lt;&lt; b &lt;&lt; " = " &lt;&lt; a + b &lt;&lt; "\n";</a:t>
            </a:r>
          </a:p>
          <a:p>
            <a:pPr marL="342900" indent="-342900">
              <a:lnSpc>
                <a:spcPct val="120000"/>
              </a:lnSpc>
              <a:spcBef>
                <a:spcPct val="20000"/>
              </a:spcBef>
              <a:buFont typeface="Wingdings" pitchFamily="2" charset="2"/>
              <a:buNone/>
            </a:pPr>
            <a:r>
              <a:rPr lang="en-US" sz="2400" b="0">
                <a:solidFill>
                  <a:srgbClr val="000000"/>
                </a:solidFill>
              </a:rPr>
              <a:t>	cout &lt;&lt; a &lt;&lt; " - " &lt;&lt; b &lt;&lt; " = " &lt;&lt; a - b &lt;&lt; "\n";</a:t>
            </a:r>
          </a:p>
          <a:p>
            <a:pPr marL="342900" indent="-342900">
              <a:lnSpc>
                <a:spcPct val="120000"/>
              </a:lnSpc>
              <a:spcBef>
                <a:spcPct val="20000"/>
              </a:spcBef>
              <a:buFont typeface="Wingdings" pitchFamily="2" charset="2"/>
              <a:buNone/>
            </a:pPr>
            <a:r>
              <a:rPr lang="en-US" sz="2400" b="0">
                <a:solidFill>
                  <a:srgbClr val="000000"/>
                </a:solidFill>
              </a:rPr>
              <a:t>	cout &lt;&lt; a &lt;&lt; " * " &lt;&lt; b &lt;&lt; " = " &lt;&lt; a * b &lt;&lt; "\n";</a:t>
            </a:r>
          </a:p>
          <a:p>
            <a:pPr marL="342900" indent="-342900">
              <a:lnSpc>
                <a:spcPct val="120000"/>
              </a:lnSpc>
              <a:spcBef>
                <a:spcPct val="20000"/>
              </a:spcBef>
              <a:buFont typeface="Wingdings" pitchFamily="2" charset="2"/>
              <a:buNone/>
            </a:pPr>
            <a:r>
              <a:rPr lang="en-US" sz="2400" b="0">
                <a:solidFill>
                  <a:srgbClr val="000000"/>
                </a:solidFill>
              </a:rPr>
              <a:t>	cout &lt;&lt; a &lt;&lt; " / " &lt;&lt; b &lt;&lt; " = " &lt;&lt; a / b &lt;&lt; "\n";</a:t>
            </a:r>
          </a:p>
          <a:p>
            <a:pPr marL="342900" indent="-342900">
              <a:lnSpc>
                <a:spcPct val="12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lấy phần tử mảng: [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Ta có thể định nghĩa </a:t>
            </a:r>
            <a:r>
              <a:rPr lang="vi-VN" sz="2800" smtClean="0">
                <a:solidFill>
                  <a:srgbClr val="0000FF"/>
                </a:solidFill>
                <a:latin typeface="Arial" pitchFamily="34" charset="0"/>
                <a:cs typeface="Arial" pitchFamily="34" charset="0"/>
              </a:rPr>
              <a:t>phép toán [ ] </a:t>
            </a:r>
            <a:r>
              <a:rPr lang="vi-VN" sz="2800" smtClean="0">
                <a:solidFill>
                  <a:schemeClr val="tx1">
                    <a:lumMod val="95000"/>
                    <a:lumOff val="5000"/>
                  </a:schemeClr>
                </a:solidFill>
                <a:latin typeface="Arial" pitchFamily="34" charset="0"/>
                <a:cs typeface="Arial" pitchFamily="34" charset="0"/>
              </a:rPr>
              <a:t>để truy xuất phần tử của một đối tượng có ý nghĩa mảng.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65</a:t>
            </a:fld>
            <a:endParaRPr lang="en-US"/>
          </a:p>
        </p:txBody>
      </p:sp>
      <p:sp>
        <p:nvSpPr>
          <p:cNvPr id="7" name="Rectangle 3"/>
          <p:cNvSpPr>
            <a:spLocks noChangeArrowheads="1"/>
          </p:cNvSpPr>
          <p:nvPr/>
        </p:nvSpPr>
        <p:spPr bwMode="auto">
          <a:xfrm>
            <a:off x="914400" y="2635468"/>
            <a:ext cx="7772400" cy="3870434"/>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000" b="0">
                <a:solidFill>
                  <a:srgbClr val="0000FF"/>
                </a:solidFill>
              </a:rPr>
              <a:t>class</a:t>
            </a:r>
            <a:r>
              <a:rPr lang="en-US" sz="2000" b="0">
                <a:solidFill>
                  <a:srgbClr val="000000"/>
                </a:solidFill>
              </a:rPr>
              <a:t> String {</a:t>
            </a:r>
          </a:p>
          <a:p>
            <a:pPr marL="342900" indent="-342900">
              <a:lnSpc>
                <a:spcPct val="105000"/>
              </a:lnSpc>
              <a:spcBef>
                <a:spcPct val="20000"/>
              </a:spcBef>
              <a:buFont typeface="Wingdings" pitchFamily="2" charset="2"/>
              <a:buNone/>
            </a:pPr>
            <a:r>
              <a:rPr lang="en-US" sz="2000" b="0">
                <a:solidFill>
                  <a:srgbClr val="000000"/>
                </a:solidFill>
              </a:rPr>
              <a:t>	</a:t>
            </a:r>
            <a:r>
              <a:rPr lang="en-US" sz="2000" b="0">
                <a:solidFill>
                  <a:srgbClr val="0000FF"/>
                </a:solidFill>
              </a:rPr>
              <a:t>char</a:t>
            </a:r>
            <a:r>
              <a:rPr lang="en-US" sz="2000" b="0">
                <a:solidFill>
                  <a:srgbClr val="000000"/>
                </a:solidFill>
              </a:rPr>
              <a:t> *p;</a:t>
            </a:r>
          </a:p>
          <a:p>
            <a:pPr marL="342900" indent="-342900">
              <a:lnSpc>
                <a:spcPct val="105000"/>
              </a:lnSpc>
              <a:spcBef>
                <a:spcPct val="20000"/>
              </a:spcBef>
              <a:buFont typeface="Wingdings" pitchFamily="2" charset="2"/>
              <a:buNone/>
            </a:pPr>
            <a:r>
              <a:rPr lang="en-US" sz="2000" b="0">
                <a:solidFill>
                  <a:srgbClr val="0000FF"/>
                </a:solidFill>
              </a:rPr>
              <a:t>public</a:t>
            </a:r>
            <a:r>
              <a:rPr lang="en-US" sz="2000" b="0">
                <a:solidFill>
                  <a:srgbClr val="000000"/>
                </a:solidFill>
              </a:rPr>
              <a:t>:</a:t>
            </a:r>
          </a:p>
          <a:p>
            <a:pPr marL="342900" indent="-342900">
              <a:lnSpc>
                <a:spcPct val="105000"/>
              </a:lnSpc>
              <a:spcBef>
                <a:spcPct val="20000"/>
              </a:spcBef>
              <a:buFont typeface="Wingdings" pitchFamily="2" charset="2"/>
              <a:buNone/>
            </a:pPr>
            <a:r>
              <a:rPr lang="en-US" sz="2000" b="0">
                <a:solidFill>
                  <a:srgbClr val="000000"/>
                </a:solidFill>
              </a:rPr>
              <a:t>	String( </a:t>
            </a:r>
            <a:r>
              <a:rPr lang="en-US" sz="2000" b="0">
                <a:solidFill>
                  <a:srgbClr val="0000FF"/>
                </a:solidFill>
              </a:rPr>
              <a:t>char</a:t>
            </a:r>
            <a:r>
              <a:rPr lang="en-US" sz="2000" b="0">
                <a:solidFill>
                  <a:srgbClr val="000000"/>
                </a:solidFill>
              </a:rPr>
              <a:t> *s = "") { p = strdup(s); }</a:t>
            </a:r>
          </a:p>
          <a:p>
            <a:pPr marL="342900" indent="-342900">
              <a:lnSpc>
                <a:spcPct val="105000"/>
              </a:lnSpc>
              <a:spcBef>
                <a:spcPct val="20000"/>
              </a:spcBef>
              <a:buFont typeface="Wingdings" pitchFamily="2" charset="2"/>
              <a:buNone/>
            </a:pPr>
            <a:r>
              <a:rPr lang="en-US" sz="2000" b="0">
                <a:solidFill>
                  <a:srgbClr val="000000"/>
                </a:solidFill>
              </a:rPr>
              <a:t>	String( </a:t>
            </a:r>
            <a:r>
              <a:rPr lang="en-US" sz="2000" b="0">
                <a:solidFill>
                  <a:srgbClr val="0000FF"/>
                </a:solidFill>
              </a:rPr>
              <a:t>const</a:t>
            </a:r>
            <a:r>
              <a:rPr lang="en-US" sz="2000" b="0">
                <a:solidFill>
                  <a:srgbClr val="000000"/>
                </a:solidFill>
              </a:rPr>
              <a:t> String &amp;s) { p = strdup(s.p); }</a:t>
            </a:r>
          </a:p>
          <a:p>
            <a:pPr marL="342900" indent="-342900">
              <a:lnSpc>
                <a:spcPct val="105000"/>
              </a:lnSpc>
              <a:spcBef>
                <a:spcPct val="20000"/>
              </a:spcBef>
              <a:buFont typeface="Wingdings" pitchFamily="2" charset="2"/>
              <a:buNone/>
            </a:pPr>
            <a:r>
              <a:rPr lang="en-US" sz="2000" b="0">
                <a:solidFill>
                  <a:srgbClr val="000000"/>
                </a:solidFill>
              </a:rPr>
              <a:t>	~String() { </a:t>
            </a:r>
            <a:r>
              <a:rPr lang="en-US" sz="2000" b="0">
                <a:solidFill>
                  <a:srgbClr val="0000FF"/>
                </a:solidFill>
              </a:rPr>
              <a:t>delete</a:t>
            </a:r>
            <a:r>
              <a:rPr lang="en-US" sz="2000" b="0">
                <a:solidFill>
                  <a:srgbClr val="000000"/>
                </a:solidFill>
              </a:rPr>
              <a:t> [ ] p; }</a:t>
            </a:r>
          </a:p>
          <a:p>
            <a:pPr marL="342900" indent="-342900">
              <a:lnSpc>
                <a:spcPct val="105000"/>
              </a:lnSpc>
              <a:spcBef>
                <a:spcPct val="20000"/>
              </a:spcBef>
              <a:buFont typeface="Wingdings" pitchFamily="2" charset="2"/>
              <a:buNone/>
            </a:pPr>
            <a:r>
              <a:rPr lang="en-US" sz="2000" b="0">
                <a:solidFill>
                  <a:srgbClr val="000000"/>
                </a:solidFill>
              </a:rPr>
              <a:t>	String &amp; operator = ( </a:t>
            </a:r>
            <a:r>
              <a:rPr lang="en-US" sz="2000" b="0">
                <a:solidFill>
                  <a:srgbClr val="0000FF"/>
                </a:solidFill>
              </a:rPr>
              <a:t>const</a:t>
            </a:r>
            <a:r>
              <a:rPr lang="en-US" sz="2000" b="0">
                <a:solidFill>
                  <a:srgbClr val="000000"/>
                </a:solidFill>
              </a:rPr>
              <a:t> String &amp;s);</a:t>
            </a:r>
          </a:p>
          <a:p>
            <a:pPr marL="342900" indent="-342900">
              <a:lnSpc>
                <a:spcPct val="105000"/>
              </a:lnSpc>
              <a:spcBef>
                <a:spcPct val="20000"/>
              </a:spcBef>
              <a:buFont typeface="Wingdings" pitchFamily="2" charset="2"/>
              <a:buNone/>
            </a:pPr>
            <a:r>
              <a:rPr lang="en-US" sz="2000" b="0">
                <a:solidFill>
                  <a:srgbClr val="000000"/>
                </a:solidFill>
              </a:rPr>
              <a:t>	</a:t>
            </a:r>
            <a:r>
              <a:rPr lang="en-US" sz="2000" b="0">
                <a:solidFill>
                  <a:srgbClr val="0000FF"/>
                </a:solidFill>
              </a:rPr>
              <a:t>char</a:t>
            </a:r>
            <a:r>
              <a:rPr lang="en-US" sz="2000" b="0">
                <a:solidFill>
                  <a:srgbClr val="000000"/>
                </a:solidFill>
              </a:rPr>
              <a:t> &amp; operator[ ] (</a:t>
            </a:r>
            <a:r>
              <a:rPr lang="en-US" sz="2000" b="0">
                <a:solidFill>
                  <a:srgbClr val="0000FF"/>
                </a:solidFill>
              </a:rPr>
              <a:t>int</a:t>
            </a:r>
            <a:r>
              <a:rPr lang="en-US" sz="2000" b="0">
                <a:solidFill>
                  <a:srgbClr val="000000"/>
                </a:solidFill>
              </a:rPr>
              <a:t> i) { </a:t>
            </a:r>
            <a:r>
              <a:rPr lang="en-US" sz="2000" b="0">
                <a:solidFill>
                  <a:srgbClr val="0000FF"/>
                </a:solidFill>
              </a:rPr>
              <a:t>return</a:t>
            </a:r>
            <a:r>
              <a:rPr lang="en-US" sz="2000" b="0">
                <a:solidFill>
                  <a:srgbClr val="000000"/>
                </a:solidFill>
              </a:rPr>
              <a:t> p[i]; }</a:t>
            </a:r>
          </a:p>
          <a:p>
            <a:pPr marL="342900" indent="-342900">
              <a:lnSpc>
                <a:spcPct val="105000"/>
              </a:lnSpc>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ostream&amp; operator &lt;&lt; (ostream &amp;o, </a:t>
            </a:r>
            <a:r>
              <a:rPr lang="en-US" sz="2000" b="0">
                <a:solidFill>
                  <a:srgbClr val="0000FF"/>
                </a:solidFill>
              </a:rPr>
              <a:t>const</a:t>
            </a:r>
            <a:r>
              <a:rPr lang="en-US" sz="2000" b="0">
                <a:solidFill>
                  <a:srgbClr val="000000"/>
                </a:solidFill>
              </a:rPr>
              <a:t> String&amp; s);</a:t>
            </a:r>
          </a:p>
          <a:p>
            <a:pPr marL="342900" indent="-342900">
              <a:lnSpc>
                <a:spcPct val="105000"/>
              </a:lnSpc>
              <a:spcBef>
                <a:spcPct val="20000"/>
              </a:spcBef>
              <a:buFont typeface="Wingdings" pitchFamily="2" charset="2"/>
              <a:buNone/>
            </a:pPr>
            <a:r>
              <a:rPr lang="en-US" sz="20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lấy phần tử mảng: [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Sau khi định nghĩa như trên, </a:t>
            </a:r>
            <a:r>
              <a:rPr lang="en-US" sz="2800" smtClean="0">
                <a:solidFill>
                  <a:schemeClr val="tx1">
                    <a:lumMod val="95000"/>
                    <a:lumOff val="5000"/>
                  </a:schemeClr>
                </a:solidFill>
                <a:latin typeface="Arial" pitchFamily="34" charset="0"/>
                <a:cs typeface="Arial" pitchFamily="34" charset="0"/>
              </a:rPr>
              <a:t>ta </a:t>
            </a:r>
            <a:r>
              <a:rPr lang="vi-VN" sz="2800" smtClean="0">
                <a:solidFill>
                  <a:schemeClr val="tx1">
                    <a:lumMod val="95000"/>
                    <a:lumOff val="5000"/>
                  </a:schemeClr>
                </a:solidFill>
                <a:latin typeface="Arial" pitchFamily="34" charset="0"/>
                <a:cs typeface="Arial" pitchFamily="34" charset="0"/>
              </a:rPr>
              <a:t>có thể sử dụng đối tượng trả về ở cả hai vế của phép toán gán.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66</a:t>
            </a:fld>
            <a:endParaRPr lang="en-US"/>
          </a:p>
        </p:txBody>
      </p:sp>
      <p:sp>
        <p:nvSpPr>
          <p:cNvPr id="7" name="Rectangle 3"/>
          <p:cNvSpPr>
            <a:spLocks noChangeArrowheads="1"/>
          </p:cNvSpPr>
          <p:nvPr/>
        </p:nvSpPr>
        <p:spPr bwMode="auto">
          <a:xfrm>
            <a:off x="914400" y="2667000"/>
            <a:ext cx="7772400" cy="36576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a:solidFill>
                  <a:srgbClr val="0000FF"/>
                </a:solidFill>
              </a:rPr>
              <a:t>void</a:t>
            </a:r>
            <a:r>
              <a:rPr lang="en-US" sz="2400" b="0">
                <a:solidFill>
                  <a:srgbClr val="000000"/>
                </a:solidFill>
              </a:rPr>
              <a:t> main() {</a:t>
            </a:r>
          </a:p>
          <a:p>
            <a:pPr marL="342900" indent="-342900">
              <a:lnSpc>
                <a:spcPct val="120000"/>
              </a:lnSpc>
              <a:spcBef>
                <a:spcPct val="20000"/>
              </a:spcBef>
              <a:buFont typeface="Wingdings" pitchFamily="2" charset="2"/>
              <a:buNone/>
            </a:pPr>
            <a:r>
              <a:rPr lang="en-US" sz="2400" b="0">
                <a:solidFill>
                  <a:srgbClr val="000000"/>
                </a:solidFill>
              </a:rPr>
              <a:t>	String a("Nguyen van A");</a:t>
            </a:r>
          </a:p>
          <a:p>
            <a:pPr marL="342900" indent="-342900">
              <a:lnSpc>
                <a:spcPct val="120000"/>
              </a:lnSpc>
              <a:spcBef>
                <a:spcPct val="20000"/>
              </a:spcBef>
              <a:buFont typeface="Wingdings" pitchFamily="2" charset="2"/>
              <a:buNone/>
            </a:pPr>
            <a:r>
              <a:rPr lang="en-US" sz="2400" b="0">
                <a:solidFill>
                  <a:srgbClr val="000000"/>
                </a:solidFill>
              </a:rPr>
              <a:t>	cout &lt;&lt; a[7] &lt;&lt; "\n"; 	</a:t>
            </a:r>
            <a:r>
              <a:rPr lang="en-US" sz="2400" b="0">
                <a:solidFill>
                  <a:srgbClr val="008000"/>
                </a:solidFill>
              </a:rPr>
              <a:t>// a.operator[ ](7)</a:t>
            </a:r>
          </a:p>
          <a:p>
            <a:pPr marL="342900" indent="-342900">
              <a:lnSpc>
                <a:spcPct val="120000"/>
              </a:lnSpc>
              <a:spcBef>
                <a:spcPct val="20000"/>
              </a:spcBef>
              <a:buFont typeface="Wingdings" pitchFamily="2" charset="2"/>
              <a:buNone/>
            </a:pPr>
            <a:r>
              <a:rPr lang="en-US" sz="2400" b="0">
                <a:solidFill>
                  <a:srgbClr val="000000"/>
                </a:solidFill>
              </a:rPr>
              <a:t>	a[7] = 'V';</a:t>
            </a:r>
          </a:p>
          <a:p>
            <a:pPr marL="342900" indent="-342900">
              <a:lnSpc>
                <a:spcPct val="120000"/>
              </a:lnSpc>
              <a:spcBef>
                <a:spcPct val="20000"/>
              </a:spcBef>
              <a:buFont typeface="Wingdings" pitchFamily="2" charset="2"/>
              <a:buNone/>
            </a:pPr>
            <a:r>
              <a:rPr lang="en-US" sz="2400" b="0">
                <a:solidFill>
                  <a:srgbClr val="000000"/>
                </a:solidFill>
              </a:rPr>
              <a:t>	cout &lt;&lt; a[7] &lt;&lt; "\n"; 	</a:t>
            </a:r>
            <a:r>
              <a:rPr lang="en-US" sz="2400" b="0">
                <a:solidFill>
                  <a:srgbClr val="008000"/>
                </a:solidFill>
              </a:rPr>
              <a:t>// a.operator[ ](7)</a:t>
            </a:r>
          </a:p>
          <a:p>
            <a:pPr marL="342900" indent="-342900">
              <a:lnSpc>
                <a:spcPct val="120000"/>
              </a:lnSpc>
              <a:spcBef>
                <a:spcPct val="20000"/>
              </a:spcBef>
              <a:buFont typeface="Wingdings" pitchFamily="2" charset="2"/>
              <a:buNone/>
            </a:pPr>
            <a:r>
              <a:rPr lang="en-US" sz="2400" b="0">
                <a:solidFill>
                  <a:srgbClr val="000000"/>
                </a:solidFill>
              </a:rPr>
              <a:t>	cout &lt;&lt; a &lt;&lt; "\n";</a:t>
            </a:r>
          </a:p>
          <a:p>
            <a:pPr marL="342900" indent="-342900">
              <a:lnSpc>
                <a:spcPct val="12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sz="4000" b="1" smtClean="0">
                <a:effectLst>
                  <a:outerShdw blurRad="38100" dist="38100" dir="2700000" algn="tl">
                    <a:srgbClr val="000000">
                      <a:alpha val="43137"/>
                    </a:srgbClr>
                  </a:outerShdw>
                </a:effectLst>
                <a:latin typeface="Arial" pitchFamily="34" charset="0"/>
                <a:cs typeface="Arial" pitchFamily="34" charset="0"/>
              </a:rPr>
              <a:t>Phép toán [</a:t>
            </a:r>
            <a:r>
              <a:rPr lang="en-US" sz="4000" b="1" smtClean="0">
                <a:effectLst>
                  <a:outerShdw blurRad="38100" dist="38100" dir="2700000" algn="tl">
                    <a:srgbClr val="000000">
                      <a:alpha val="43137"/>
                    </a:srgbClr>
                  </a:outerShdw>
                </a:effectLst>
                <a:latin typeface="Arial" pitchFamily="34" charset="0"/>
                <a:cs typeface="Arial" pitchFamily="34" charset="0"/>
              </a:rPr>
              <a:t> </a:t>
            </a:r>
            <a:r>
              <a:rPr lang="vi-VN" sz="4000" b="1" smtClean="0">
                <a:effectLst>
                  <a:outerShdw blurRad="38100" dist="38100" dir="2700000" algn="tl">
                    <a:srgbClr val="000000">
                      <a:alpha val="43137"/>
                    </a:srgbClr>
                  </a:outerShdw>
                </a:effectLst>
                <a:latin typeface="Arial" pitchFamily="34" charset="0"/>
                <a:cs typeface="Arial" pitchFamily="34" charset="0"/>
              </a:rPr>
              <a:t>] cho đối tượng hằng</a:t>
            </a:r>
            <a:endParaRPr lang="en-US" sz="4000"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P</a:t>
            </a:r>
            <a:r>
              <a:rPr lang="vi-VN" sz="2800" smtClean="0">
                <a:solidFill>
                  <a:schemeClr val="tx1">
                    <a:lumMod val="95000"/>
                    <a:lumOff val="5000"/>
                  </a:schemeClr>
                </a:solidFill>
                <a:latin typeface="Arial" pitchFamily="34" charset="0"/>
                <a:cs typeface="Arial" pitchFamily="34" charset="0"/>
              </a:rPr>
              <a:t>hép toán [</a:t>
            </a:r>
            <a:r>
              <a:rPr lang="en-US" sz="2800" smtClean="0">
                <a:solidFill>
                  <a:schemeClr val="tx1">
                    <a:lumMod val="95000"/>
                    <a:lumOff val="5000"/>
                  </a:schemeClr>
                </a:solidFill>
                <a:latin typeface="Arial" pitchFamily="34" charset="0"/>
                <a:cs typeface="Arial" pitchFamily="34" charset="0"/>
              </a:rPr>
              <a:t> </a:t>
            </a:r>
            <a:r>
              <a:rPr lang="vi-VN" sz="2800" smtClean="0">
                <a:solidFill>
                  <a:schemeClr val="tx1">
                    <a:lumMod val="95000"/>
                    <a:lumOff val="5000"/>
                  </a:schemeClr>
                </a:solidFill>
                <a:latin typeface="Arial" pitchFamily="34" charset="0"/>
                <a:cs typeface="Arial" pitchFamily="34" charset="0"/>
              </a:rPr>
              <a:t>] không hợp lệ với </a:t>
            </a:r>
            <a:r>
              <a:rPr lang="vi-VN" sz="2800" smtClean="0">
                <a:solidFill>
                  <a:srgbClr val="FF3300"/>
                </a:solidFill>
                <a:latin typeface="Arial" pitchFamily="34" charset="0"/>
                <a:cs typeface="Arial" pitchFamily="34" charset="0"/>
              </a:rPr>
              <a:t>đối tượng hằng</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67</a:t>
            </a:fld>
            <a:endParaRPr lang="en-US"/>
          </a:p>
        </p:txBody>
      </p:sp>
      <p:sp>
        <p:nvSpPr>
          <p:cNvPr id="7" name="Rectangle 3"/>
          <p:cNvSpPr>
            <a:spLocks noChangeArrowheads="1"/>
          </p:cNvSpPr>
          <p:nvPr/>
        </p:nvSpPr>
        <p:spPr bwMode="auto">
          <a:xfrm>
            <a:off x="914400" y="2057400"/>
            <a:ext cx="7772400" cy="4495800"/>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sz="2400" b="0" smtClean="0">
                <a:solidFill>
                  <a:srgbClr val="0000FF"/>
                </a:solidFill>
              </a:rPr>
              <a:t>void</a:t>
            </a:r>
            <a:r>
              <a:rPr lang="en-US" sz="2400" b="0" smtClean="0">
                <a:solidFill>
                  <a:srgbClr val="000000"/>
                </a:solidFill>
              </a:rPr>
              <a:t> main() {</a:t>
            </a:r>
          </a:p>
          <a:p>
            <a:pPr marL="342900" indent="-342900">
              <a:lnSpc>
                <a:spcPct val="110000"/>
              </a:lnSpc>
              <a:spcBef>
                <a:spcPts val="0"/>
              </a:spcBef>
              <a:buFont typeface="Wingdings" pitchFamily="2" charset="2"/>
              <a:buNone/>
            </a:pPr>
            <a:r>
              <a:rPr lang="en-US" sz="2400" b="0" smtClean="0">
                <a:solidFill>
                  <a:srgbClr val="000000"/>
                </a:solidFill>
              </a:rPr>
              <a:t>	String a("Nguyen van A");</a:t>
            </a:r>
          </a:p>
          <a:p>
            <a:pPr marL="342900" indent="-342900">
              <a:lnSpc>
                <a:spcPct val="110000"/>
              </a:lnSpc>
              <a:spcBef>
                <a:spcPts val="0"/>
              </a:spcBef>
              <a:buFont typeface="Wingdings" pitchFamily="2" charset="2"/>
              <a:buNone/>
            </a:pPr>
            <a:r>
              <a:rPr lang="en-US" sz="2400" b="0" smtClean="0">
                <a:solidFill>
                  <a:srgbClr val="000000"/>
                </a:solidFill>
              </a:rPr>
              <a:t>	</a:t>
            </a:r>
            <a:r>
              <a:rPr lang="en-US" sz="2400" b="0" smtClean="0">
                <a:solidFill>
                  <a:srgbClr val="0000FF"/>
                </a:solidFill>
              </a:rPr>
              <a:t>const</a:t>
            </a:r>
            <a:r>
              <a:rPr lang="en-US" sz="2400" b="0" smtClean="0">
                <a:solidFill>
                  <a:srgbClr val="000000"/>
                </a:solidFill>
              </a:rPr>
              <a:t> String aa("Dai Hoc Tu Nhien");</a:t>
            </a:r>
          </a:p>
          <a:p>
            <a:pPr marL="342900" indent="-342900">
              <a:lnSpc>
                <a:spcPct val="110000"/>
              </a:lnSpc>
              <a:spcBef>
                <a:spcPts val="0"/>
              </a:spcBef>
              <a:buFont typeface="Wingdings" pitchFamily="2" charset="2"/>
              <a:buNone/>
            </a:pPr>
            <a:r>
              <a:rPr lang="en-US" sz="2400" b="0" smtClean="0">
                <a:solidFill>
                  <a:srgbClr val="000000"/>
                </a:solidFill>
              </a:rPr>
              <a:t>	cout &lt;&lt; a[7] &lt;&lt; "\n";</a:t>
            </a:r>
          </a:p>
          <a:p>
            <a:pPr marL="342900" indent="-342900">
              <a:lnSpc>
                <a:spcPct val="110000"/>
              </a:lnSpc>
              <a:spcBef>
                <a:spcPts val="0"/>
              </a:spcBef>
              <a:buFont typeface="Wingdings" pitchFamily="2" charset="2"/>
              <a:buNone/>
            </a:pPr>
            <a:r>
              <a:rPr lang="en-US" sz="2400" b="0" smtClean="0">
                <a:solidFill>
                  <a:srgbClr val="000000"/>
                </a:solidFill>
              </a:rPr>
              <a:t>	a[7] = 'V';</a:t>
            </a:r>
          </a:p>
          <a:p>
            <a:pPr marL="342900" indent="-342900">
              <a:lnSpc>
                <a:spcPct val="110000"/>
              </a:lnSpc>
              <a:spcBef>
                <a:spcPts val="0"/>
              </a:spcBef>
              <a:buFont typeface="Wingdings" pitchFamily="2" charset="2"/>
              <a:buNone/>
            </a:pPr>
            <a:r>
              <a:rPr lang="en-US" sz="2400" b="0" smtClean="0">
                <a:solidFill>
                  <a:srgbClr val="000000"/>
                </a:solidFill>
              </a:rPr>
              <a:t>	cout &lt;&lt; a[7] &lt;&lt; "\n";</a:t>
            </a:r>
          </a:p>
          <a:p>
            <a:pPr marL="342900" indent="-342900">
              <a:lnSpc>
                <a:spcPct val="110000"/>
              </a:lnSpc>
              <a:spcBef>
                <a:spcPts val="0"/>
              </a:spcBef>
              <a:buFont typeface="Wingdings" pitchFamily="2" charset="2"/>
              <a:buNone/>
            </a:pPr>
            <a:r>
              <a:rPr lang="en-US" sz="2400" b="0" smtClean="0">
                <a:solidFill>
                  <a:srgbClr val="000000"/>
                </a:solidFill>
              </a:rPr>
              <a:t>	</a:t>
            </a:r>
            <a:r>
              <a:rPr lang="en-US" sz="2400" b="0" smtClean="0">
                <a:solidFill>
                  <a:srgbClr val="FF3300"/>
                </a:solidFill>
              </a:rPr>
              <a:t>cout &lt;&lt; aa[4] &lt;&lt; "\n";</a:t>
            </a:r>
          </a:p>
          <a:p>
            <a:pPr marL="342900" indent="-342900">
              <a:lnSpc>
                <a:spcPct val="110000"/>
              </a:lnSpc>
              <a:spcBef>
                <a:spcPts val="0"/>
              </a:spcBef>
              <a:buFont typeface="Wingdings" pitchFamily="2" charset="2"/>
              <a:buNone/>
            </a:pPr>
            <a:r>
              <a:rPr lang="en-US" sz="2400" b="0" smtClean="0">
                <a:solidFill>
                  <a:srgbClr val="FF3300"/>
                </a:solidFill>
              </a:rPr>
              <a:t>	aa[4] = 'L';</a:t>
            </a:r>
          </a:p>
          <a:p>
            <a:pPr marL="342900" indent="-342900">
              <a:lnSpc>
                <a:spcPct val="110000"/>
              </a:lnSpc>
              <a:spcBef>
                <a:spcPts val="0"/>
              </a:spcBef>
              <a:buFont typeface="Wingdings" pitchFamily="2" charset="2"/>
              <a:buNone/>
            </a:pPr>
            <a:r>
              <a:rPr lang="en-US" sz="2400" b="0" smtClean="0">
                <a:solidFill>
                  <a:srgbClr val="FF3300"/>
                </a:solidFill>
              </a:rPr>
              <a:t>	cout &lt;&lt; aa[4] &lt;&lt; "\n";</a:t>
            </a:r>
          </a:p>
          <a:p>
            <a:pPr marL="342900" indent="-342900">
              <a:lnSpc>
                <a:spcPct val="110000"/>
              </a:lnSpc>
              <a:spcBef>
                <a:spcPts val="0"/>
              </a:spcBef>
              <a:buFont typeface="Wingdings" pitchFamily="2" charset="2"/>
              <a:buNone/>
            </a:pPr>
            <a:r>
              <a:rPr lang="en-US" sz="2400" b="0" smtClean="0">
                <a:solidFill>
                  <a:srgbClr val="000000"/>
                </a:solidFill>
              </a:rPr>
              <a:t>	cout &lt;&lt; aa &lt;&lt; "\n";</a:t>
            </a:r>
          </a:p>
          <a:p>
            <a:pPr marL="342900" indent="-342900">
              <a:lnSpc>
                <a:spcPct val="110000"/>
              </a:lnSpc>
              <a:spcBef>
                <a:spcPts val="0"/>
              </a:spcBef>
              <a:buFont typeface="Wingdings" pitchFamily="2" charset="2"/>
              <a:buNone/>
            </a:pPr>
            <a:r>
              <a:rPr lang="en-US" sz="2400" b="0" smtClean="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sz="4000" b="1" smtClean="0">
                <a:effectLst>
                  <a:outerShdw blurRad="38100" dist="38100" dir="2700000" algn="tl">
                    <a:srgbClr val="000000">
                      <a:alpha val="43137"/>
                    </a:srgbClr>
                  </a:outerShdw>
                </a:effectLst>
                <a:latin typeface="Arial" pitchFamily="34" charset="0"/>
                <a:cs typeface="Arial" pitchFamily="34" charset="0"/>
              </a:rPr>
              <a:t>Phép toán [</a:t>
            </a:r>
            <a:r>
              <a:rPr lang="en-US" sz="4000" b="1" smtClean="0">
                <a:effectLst>
                  <a:outerShdw blurRad="38100" dist="38100" dir="2700000" algn="tl">
                    <a:srgbClr val="000000">
                      <a:alpha val="43137"/>
                    </a:srgbClr>
                  </a:outerShdw>
                </a:effectLst>
                <a:latin typeface="Arial" pitchFamily="34" charset="0"/>
                <a:cs typeface="Arial" pitchFamily="34" charset="0"/>
              </a:rPr>
              <a:t> </a:t>
            </a:r>
            <a:r>
              <a:rPr lang="vi-VN" sz="4000" b="1" smtClean="0">
                <a:effectLst>
                  <a:outerShdw blurRad="38100" dist="38100" dir="2700000" algn="tl">
                    <a:srgbClr val="000000">
                      <a:alpha val="43137"/>
                    </a:srgbClr>
                  </a:outerShdw>
                </a:effectLst>
                <a:latin typeface="Arial" pitchFamily="34" charset="0"/>
                <a:cs typeface="Arial" pitchFamily="34" charset="0"/>
              </a:rPr>
              <a:t>] cho đối tượng hằng</a:t>
            </a:r>
            <a:endParaRPr lang="en-US" sz="4000"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Cách </a:t>
            </a:r>
            <a:r>
              <a:rPr lang="vi-VN" sz="2800" smtClean="0">
                <a:solidFill>
                  <a:schemeClr val="tx1">
                    <a:lumMod val="95000"/>
                    <a:lumOff val="5000"/>
                  </a:schemeClr>
                </a:solidFill>
                <a:latin typeface="Arial" pitchFamily="34" charset="0"/>
                <a:cs typeface="Arial" pitchFamily="34" charset="0"/>
              </a:rPr>
              <a:t>khắc phục</a:t>
            </a:r>
            <a:r>
              <a:rPr lang="en-US" sz="2800" smtClean="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68</a:t>
            </a:fld>
            <a:endParaRPr lang="en-US"/>
          </a:p>
        </p:txBody>
      </p:sp>
      <p:sp>
        <p:nvSpPr>
          <p:cNvPr id="7" name="Rectangle 3"/>
          <p:cNvSpPr>
            <a:spLocks noChangeArrowheads="1"/>
          </p:cNvSpPr>
          <p:nvPr/>
        </p:nvSpPr>
        <p:spPr bwMode="auto">
          <a:xfrm>
            <a:off x="914400" y="2057400"/>
            <a:ext cx="7772400" cy="4495800"/>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sz="2200" b="0" smtClean="0">
                <a:solidFill>
                  <a:srgbClr val="0000FF"/>
                </a:solidFill>
              </a:rPr>
              <a:t>class</a:t>
            </a:r>
            <a:r>
              <a:rPr lang="en-US" sz="2200" b="0" smtClean="0">
                <a:solidFill>
                  <a:srgbClr val="000000"/>
                </a:solidFill>
              </a:rPr>
              <a:t> String {</a:t>
            </a:r>
          </a:p>
          <a:p>
            <a:pPr marL="342900" indent="-342900">
              <a:lnSpc>
                <a:spcPct val="110000"/>
              </a:lnSpc>
              <a:spcBef>
                <a:spcPts val="0"/>
              </a:spcBef>
              <a:buFont typeface="Wingdings" pitchFamily="2" charset="2"/>
              <a:buNone/>
            </a:pPr>
            <a:r>
              <a:rPr lang="en-US" sz="2200" b="0" smtClean="0">
                <a:solidFill>
                  <a:srgbClr val="000000"/>
                </a:solidFill>
              </a:rPr>
              <a:t>	</a:t>
            </a:r>
            <a:r>
              <a:rPr lang="en-US" sz="2200" b="0" smtClean="0">
                <a:solidFill>
                  <a:srgbClr val="0000FF"/>
                </a:solidFill>
              </a:rPr>
              <a:t>char</a:t>
            </a:r>
            <a:r>
              <a:rPr lang="en-US" sz="2200" b="0" smtClean="0">
                <a:solidFill>
                  <a:srgbClr val="000000"/>
                </a:solidFill>
              </a:rPr>
              <a:t> *p;</a:t>
            </a:r>
          </a:p>
          <a:p>
            <a:pPr marL="342900" indent="-342900">
              <a:lnSpc>
                <a:spcPct val="110000"/>
              </a:lnSpc>
              <a:spcBef>
                <a:spcPts val="0"/>
              </a:spcBef>
              <a:buFont typeface="Wingdings" pitchFamily="2" charset="2"/>
              <a:buNone/>
            </a:pPr>
            <a:r>
              <a:rPr lang="en-US" sz="2200" b="0" smtClean="0">
                <a:solidFill>
                  <a:srgbClr val="000000"/>
                </a:solidFill>
              </a:rPr>
              <a:t>	</a:t>
            </a:r>
            <a:r>
              <a:rPr lang="en-US" sz="2200" b="0" smtClean="0">
                <a:solidFill>
                  <a:srgbClr val="0000FF"/>
                </a:solidFill>
              </a:rPr>
              <a:t>static</a:t>
            </a:r>
            <a:r>
              <a:rPr lang="en-US" sz="2200" b="0" smtClean="0">
                <a:solidFill>
                  <a:srgbClr val="000000"/>
                </a:solidFill>
              </a:rPr>
              <a:t> </a:t>
            </a:r>
            <a:r>
              <a:rPr lang="en-US" sz="2200" b="0" smtClean="0">
                <a:solidFill>
                  <a:srgbClr val="0000FF"/>
                </a:solidFill>
              </a:rPr>
              <a:t>char</a:t>
            </a:r>
            <a:r>
              <a:rPr lang="en-US" sz="2200" b="0" smtClean="0">
                <a:solidFill>
                  <a:srgbClr val="000000"/>
                </a:solidFill>
              </a:rPr>
              <a:t> c;</a:t>
            </a:r>
          </a:p>
          <a:p>
            <a:pPr marL="342900" indent="-342900">
              <a:lnSpc>
                <a:spcPct val="110000"/>
              </a:lnSpc>
              <a:spcBef>
                <a:spcPts val="0"/>
              </a:spcBef>
              <a:buFont typeface="Wingdings" pitchFamily="2" charset="2"/>
              <a:buNone/>
            </a:pPr>
            <a:r>
              <a:rPr lang="en-US" sz="2200" b="0" smtClean="0">
                <a:solidFill>
                  <a:srgbClr val="0000FF"/>
                </a:solidFill>
              </a:rPr>
              <a:t>public</a:t>
            </a:r>
            <a:r>
              <a:rPr lang="en-US" sz="2200" b="0" smtClean="0">
                <a:solidFill>
                  <a:srgbClr val="000000"/>
                </a:solidFill>
              </a:rPr>
              <a:t>:</a:t>
            </a:r>
          </a:p>
          <a:p>
            <a:pPr marL="342900" indent="-342900">
              <a:lnSpc>
                <a:spcPct val="110000"/>
              </a:lnSpc>
              <a:spcBef>
                <a:spcPts val="0"/>
              </a:spcBef>
              <a:buFont typeface="Wingdings" pitchFamily="2" charset="2"/>
              <a:buNone/>
            </a:pPr>
            <a:r>
              <a:rPr lang="en-US" sz="2200" b="0" smtClean="0">
                <a:solidFill>
                  <a:srgbClr val="000000"/>
                </a:solidFill>
              </a:rPr>
              <a:t>	String(</a:t>
            </a:r>
            <a:r>
              <a:rPr lang="en-US" sz="2200" b="0" smtClean="0">
                <a:solidFill>
                  <a:srgbClr val="0000FF"/>
                </a:solidFill>
              </a:rPr>
              <a:t>char</a:t>
            </a:r>
            <a:r>
              <a:rPr lang="en-US" sz="2200" b="0" smtClean="0">
                <a:solidFill>
                  <a:srgbClr val="000000"/>
                </a:solidFill>
              </a:rPr>
              <a:t> *s = "") {p = strdup(s);}</a:t>
            </a:r>
          </a:p>
          <a:p>
            <a:pPr marL="342900" indent="-342900">
              <a:lnSpc>
                <a:spcPct val="110000"/>
              </a:lnSpc>
              <a:spcBef>
                <a:spcPts val="0"/>
              </a:spcBef>
              <a:buFont typeface="Wingdings" pitchFamily="2" charset="2"/>
              <a:buNone/>
            </a:pPr>
            <a:r>
              <a:rPr lang="en-US" sz="2200" b="0" smtClean="0">
                <a:solidFill>
                  <a:srgbClr val="000000"/>
                </a:solidFill>
              </a:rPr>
              <a:t>	</a:t>
            </a:r>
            <a:r>
              <a:rPr lang="en-US" sz="2200" b="0" smtClean="0">
                <a:solidFill>
                  <a:schemeClr val="tx1">
                    <a:lumMod val="95000"/>
                    <a:lumOff val="5000"/>
                  </a:schemeClr>
                </a:solidFill>
              </a:rPr>
              <a:t>String(</a:t>
            </a:r>
            <a:r>
              <a:rPr lang="en-US" sz="2200" b="0" smtClean="0">
                <a:solidFill>
                  <a:srgbClr val="0000FF"/>
                </a:solidFill>
              </a:rPr>
              <a:t>const</a:t>
            </a:r>
            <a:r>
              <a:rPr lang="en-US" sz="2200" b="0" smtClean="0">
                <a:solidFill>
                  <a:srgbClr val="000000"/>
                </a:solidFill>
              </a:rPr>
              <a:t> String &amp;s) {p = strdup(s.p);}</a:t>
            </a:r>
          </a:p>
          <a:p>
            <a:pPr marL="342900" indent="-342900">
              <a:lnSpc>
                <a:spcPct val="110000"/>
              </a:lnSpc>
              <a:spcBef>
                <a:spcPts val="0"/>
              </a:spcBef>
              <a:buFont typeface="Wingdings" pitchFamily="2" charset="2"/>
              <a:buNone/>
            </a:pPr>
            <a:r>
              <a:rPr lang="en-US" sz="2200" b="0" smtClean="0">
                <a:solidFill>
                  <a:srgbClr val="000000"/>
                </a:solidFill>
              </a:rPr>
              <a:t>	~String() {</a:t>
            </a:r>
            <a:r>
              <a:rPr lang="en-US" sz="2200" b="0" smtClean="0">
                <a:solidFill>
                  <a:srgbClr val="0000FF"/>
                </a:solidFill>
              </a:rPr>
              <a:t>delete</a:t>
            </a:r>
            <a:r>
              <a:rPr lang="en-US" sz="2200" b="0" smtClean="0">
                <a:solidFill>
                  <a:srgbClr val="000000"/>
                </a:solidFill>
              </a:rPr>
              <a:t> [] p;}</a:t>
            </a:r>
          </a:p>
          <a:p>
            <a:pPr marL="342900" indent="-342900">
              <a:lnSpc>
                <a:spcPct val="110000"/>
              </a:lnSpc>
              <a:spcBef>
                <a:spcPts val="0"/>
              </a:spcBef>
              <a:buFont typeface="Wingdings" pitchFamily="2" charset="2"/>
              <a:buNone/>
            </a:pPr>
            <a:r>
              <a:rPr lang="en-US" sz="2200" b="0" smtClean="0">
                <a:solidFill>
                  <a:srgbClr val="000000"/>
                </a:solidFill>
              </a:rPr>
              <a:t>	String &amp; operator = (</a:t>
            </a:r>
            <a:r>
              <a:rPr lang="en-US" sz="2200" b="0" smtClean="0">
                <a:solidFill>
                  <a:srgbClr val="0000FF"/>
                </a:solidFill>
              </a:rPr>
              <a:t>const</a:t>
            </a:r>
            <a:r>
              <a:rPr lang="en-US" sz="2200" b="0" smtClean="0">
                <a:solidFill>
                  <a:srgbClr val="000000"/>
                </a:solidFill>
              </a:rPr>
              <a:t> String &amp;s);</a:t>
            </a:r>
          </a:p>
          <a:p>
            <a:pPr marL="342900" indent="-342900">
              <a:lnSpc>
                <a:spcPct val="110000"/>
              </a:lnSpc>
              <a:spcBef>
                <a:spcPts val="0"/>
              </a:spcBef>
              <a:buFont typeface="Wingdings" pitchFamily="2" charset="2"/>
              <a:buNone/>
            </a:pPr>
            <a:r>
              <a:rPr lang="en-US" sz="2200" b="0" smtClean="0">
                <a:solidFill>
                  <a:srgbClr val="000000"/>
                </a:solidFill>
              </a:rPr>
              <a:t>	</a:t>
            </a:r>
            <a:r>
              <a:rPr lang="en-US" sz="2200" b="0" smtClean="0">
                <a:solidFill>
                  <a:srgbClr val="0000FF"/>
                </a:solidFill>
              </a:rPr>
              <a:t>char </a:t>
            </a:r>
            <a:r>
              <a:rPr lang="en-US" sz="2200" b="0" smtClean="0">
                <a:solidFill>
                  <a:srgbClr val="000000"/>
                </a:solidFill>
              </a:rPr>
              <a:t>&amp; operator[](</a:t>
            </a:r>
            <a:r>
              <a:rPr lang="en-US" sz="2200" b="0" smtClean="0">
                <a:solidFill>
                  <a:srgbClr val="0000FF"/>
                </a:solidFill>
              </a:rPr>
              <a:t>int</a:t>
            </a:r>
            <a:r>
              <a:rPr lang="en-US" sz="2200" b="0" smtClean="0">
                <a:solidFill>
                  <a:srgbClr val="000000"/>
                </a:solidFill>
              </a:rPr>
              <a:t> i) {</a:t>
            </a:r>
            <a:r>
              <a:rPr lang="en-US" sz="2200" b="0" smtClean="0">
                <a:solidFill>
                  <a:srgbClr val="0000FF"/>
                </a:solidFill>
              </a:rPr>
              <a:t>return</a:t>
            </a:r>
            <a:r>
              <a:rPr lang="en-US" sz="2200" b="0" smtClean="0">
                <a:solidFill>
                  <a:srgbClr val="000000"/>
                </a:solidFill>
              </a:rPr>
              <a:t> (i&gt;=0 &amp;&amp; i&lt;strlen(p))?p[i]:c;}</a:t>
            </a:r>
          </a:p>
          <a:p>
            <a:pPr marL="342900" indent="-342900">
              <a:lnSpc>
                <a:spcPct val="110000"/>
              </a:lnSpc>
              <a:spcBef>
                <a:spcPts val="0"/>
              </a:spcBef>
              <a:buFont typeface="Wingdings" pitchFamily="2" charset="2"/>
              <a:buNone/>
            </a:pPr>
            <a:r>
              <a:rPr lang="en-US" sz="2200" b="0" smtClean="0">
                <a:solidFill>
                  <a:srgbClr val="000000"/>
                </a:solidFill>
              </a:rPr>
              <a:t>	</a:t>
            </a:r>
            <a:r>
              <a:rPr lang="en-US" sz="2200" b="0" smtClean="0">
                <a:solidFill>
                  <a:srgbClr val="0000FF"/>
                </a:solidFill>
              </a:rPr>
              <a:t>char </a:t>
            </a:r>
            <a:r>
              <a:rPr lang="en-US" sz="2200" b="0" smtClean="0">
                <a:solidFill>
                  <a:srgbClr val="000000"/>
                </a:solidFill>
              </a:rPr>
              <a:t>operator[](</a:t>
            </a:r>
            <a:r>
              <a:rPr lang="en-US" sz="2200" b="0" smtClean="0">
                <a:solidFill>
                  <a:srgbClr val="0000FF"/>
                </a:solidFill>
              </a:rPr>
              <a:t>int</a:t>
            </a:r>
            <a:r>
              <a:rPr lang="en-US" sz="2200" b="0" smtClean="0">
                <a:solidFill>
                  <a:srgbClr val="000000"/>
                </a:solidFill>
              </a:rPr>
              <a:t> i) </a:t>
            </a:r>
            <a:r>
              <a:rPr lang="en-US" sz="2200" b="0" smtClean="0">
                <a:solidFill>
                  <a:srgbClr val="0000FF"/>
                </a:solidFill>
              </a:rPr>
              <a:t>const </a:t>
            </a:r>
            <a:r>
              <a:rPr lang="en-US" sz="2200" b="0" smtClean="0">
                <a:solidFill>
                  <a:srgbClr val="000000"/>
                </a:solidFill>
              </a:rPr>
              <a:t>{</a:t>
            </a:r>
            <a:r>
              <a:rPr lang="en-US" sz="2200" b="0" smtClean="0">
                <a:solidFill>
                  <a:srgbClr val="0000FF"/>
                </a:solidFill>
              </a:rPr>
              <a:t>return</a:t>
            </a:r>
            <a:r>
              <a:rPr lang="en-US" sz="2200" b="0" smtClean="0">
                <a:solidFill>
                  <a:srgbClr val="000000"/>
                </a:solidFill>
              </a:rPr>
              <a:t> p[i];}</a:t>
            </a:r>
          </a:p>
          <a:p>
            <a:pPr marL="342900" indent="-342900">
              <a:lnSpc>
                <a:spcPct val="110000"/>
              </a:lnSpc>
              <a:spcBef>
                <a:spcPts val="0"/>
              </a:spcBef>
              <a:buFont typeface="Wingdings" pitchFamily="2" charset="2"/>
              <a:buNone/>
            </a:pPr>
            <a:r>
              <a:rPr lang="en-US" sz="2200" b="0" smtClean="0">
                <a:solidFill>
                  <a:srgbClr val="000000"/>
                </a:solidFill>
              </a:rPr>
              <a:t>};</a:t>
            </a:r>
          </a:p>
          <a:p>
            <a:pPr marL="342900" indent="-342900">
              <a:lnSpc>
                <a:spcPct val="110000"/>
              </a:lnSpc>
              <a:spcBef>
                <a:spcPts val="0"/>
              </a:spcBef>
              <a:buFont typeface="Wingdings" pitchFamily="2" charset="2"/>
              <a:buNone/>
            </a:pPr>
            <a:r>
              <a:rPr lang="en-US" sz="2200" b="0" smtClean="0">
                <a:solidFill>
                  <a:srgbClr val="0000FF"/>
                </a:solidFill>
              </a:rPr>
              <a:t>char</a:t>
            </a:r>
            <a:r>
              <a:rPr lang="en-US" sz="2200" b="0" smtClean="0">
                <a:solidFill>
                  <a:srgbClr val="000000"/>
                </a:solidFill>
              </a:rPr>
              <a:t> String::c = 'A';</a:t>
            </a:r>
            <a:endParaRPr lang="en-US" sz="22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sz="4000" b="1" smtClean="0">
                <a:effectLst>
                  <a:outerShdw blurRad="38100" dist="38100" dir="2700000" algn="tl">
                    <a:srgbClr val="000000">
                      <a:alpha val="43137"/>
                    </a:srgbClr>
                  </a:outerShdw>
                </a:effectLst>
                <a:latin typeface="Arial" pitchFamily="34" charset="0"/>
                <a:cs typeface="Arial" pitchFamily="34" charset="0"/>
              </a:rPr>
              <a:t>Phép toán [</a:t>
            </a:r>
            <a:r>
              <a:rPr lang="en-US" sz="4000" b="1" smtClean="0">
                <a:effectLst>
                  <a:outerShdw blurRad="38100" dist="38100" dir="2700000" algn="tl">
                    <a:srgbClr val="000000">
                      <a:alpha val="43137"/>
                    </a:srgbClr>
                  </a:outerShdw>
                </a:effectLst>
                <a:latin typeface="Arial" pitchFamily="34" charset="0"/>
                <a:cs typeface="Arial" pitchFamily="34" charset="0"/>
              </a:rPr>
              <a:t> </a:t>
            </a:r>
            <a:r>
              <a:rPr lang="vi-VN" sz="4000" b="1" smtClean="0">
                <a:effectLst>
                  <a:outerShdw blurRad="38100" dist="38100" dir="2700000" algn="tl">
                    <a:srgbClr val="000000">
                      <a:alpha val="43137"/>
                    </a:srgbClr>
                  </a:outerShdw>
                </a:effectLst>
                <a:latin typeface="Arial" pitchFamily="34" charset="0"/>
                <a:cs typeface="Arial" pitchFamily="34" charset="0"/>
              </a:rPr>
              <a:t>] cho đối tượng hằng</a:t>
            </a:r>
            <a:endParaRPr lang="en-US" sz="4000" b="1" smtClean="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69</a:t>
            </a:fld>
            <a:endParaRPr lang="en-US"/>
          </a:p>
        </p:txBody>
      </p:sp>
      <p:sp>
        <p:nvSpPr>
          <p:cNvPr id="8" name="Rectangle 3"/>
          <p:cNvSpPr>
            <a:spLocks noChangeArrowheads="1"/>
          </p:cNvSpPr>
          <p:nvPr/>
        </p:nvSpPr>
        <p:spPr bwMode="auto">
          <a:xfrm>
            <a:off x="457200" y="1403132"/>
            <a:ext cx="8382000" cy="51054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400" b="0" smtClean="0">
                <a:solidFill>
                  <a:srgbClr val="0000FF"/>
                </a:solidFill>
              </a:rPr>
              <a:t>void</a:t>
            </a:r>
            <a:r>
              <a:rPr lang="en-US" sz="2400" b="0" smtClean="0">
                <a:solidFill>
                  <a:srgbClr val="000000"/>
                </a:solidFill>
              </a:rPr>
              <a:t> main() {</a:t>
            </a:r>
          </a:p>
          <a:p>
            <a:pPr marL="342900" indent="-342900">
              <a:lnSpc>
                <a:spcPct val="120000"/>
              </a:lnSpc>
              <a:spcBef>
                <a:spcPts val="0"/>
              </a:spcBef>
              <a:buFont typeface="Wingdings" pitchFamily="2" charset="2"/>
              <a:buNone/>
            </a:pPr>
            <a:r>
              <a:rPr lang="en-US" sz="2400" b="0" smtClean="0">
                <a:solidFill>
                  <a:srgbClr val="000000"/>
                </a:solidFill>
              </a:rPr>
              <a:t>	String a("Nguyen van A");</a:t>
            </a:r>
          </a:p>
          <a:p>
            <a:pPr marL="342900" indent="-342900">
              <a:lnSpc>
                <a:spcPct val="120000"/>
              </a:lnSpc>
              <a:spcBef>
                <a:spcPts val="0"/>
              </a:spcBef>
              <a:buFont typeface="Wingdings" pitchFamily="2" charset="2"/>
              <a:buNone/>
            </a:pPr>
            <a:r>
              <a:rPr lang="en-US" sz="2400" b="0" smtClean="0">
                <a:solidFill>
                  <a:srgbClr val="000000"/>
                </a:solidFill>
              </a:rPr>
              <a:t>	const String aa("Dai Hoc Tu Nhien");</a:t>
            </a:r>
          </a:p>
          <a:p>
            <a:pPr marL="342900" indent="-342900">
              <a:lnSpc>
                <a:spcPct val="120000"/>
              </a:lnSpc>
              <a:spcBef>
                <a:spcPts val="0"/>
              </a:spcBef>
              <a:buFont typeface="Wingdings" pitchFamily="2" charset="2"/>
              <a:buNone/>
            </a:pPr>
            <a:r>
              <a:rPr lang="en-US" sz="2400" b="0" smtClean="0">
                <a:solidFill>
                  <a:srgbClr val="000000"/>
                </a:solidFill>
              </a:rPr>
              <a:t>	cout &lt;&lt; a[7] &lt;&lt; "\n";</a:t>
            </a:r>
          </a:p>
          <a:p>
            <a:pPr marL="342900" indent="-342900">
              <a:lnSpc>
                <a:spcPct val="120000"/>
              </a:lnSpc>
              <a:spcBef>
                <a:spcPts val="0"/>
              </a:spcBef>
              <a:buFont typeface="Wingdings" pitchFamily="2" charset="2"/>
              <a:buNone/>
            </a:pPr>
            <a:r>
              <a:rPr lang="en-US" sz="2400" b="0" smtClean="0">
                <a:solidFill>
                  <a:srgbClr val="000000"/>
                </a:solidFill>
              </a:rPr>
              <a:t>	a[7] = 'V';</a:t>
            </a:r>
          </a:p>
          <a:p>
            <a:pPr marL="342900" indent="-342900">
              <a:lnSpc>
                <a:spcPct val="120000"/>
              </a:lnSpc>
              <a:spcBef>
                <a:spcPts val="0"/>
              </a:spcBef>
              <a:buFont typeface="Wingdings" pitchFamily="2" charset="2"/>
              <a:buNone/>
            </a:pPr>
            <a:r>
              <a:rPr lang="en-US" sz="2400" b="0" smtClean="0">
                <a:solidFill>
                  <a:srgbClr val="000000"/>
                </a:solidFill>
              </a:rPr>
              <a:t>	cout &lt;&lt; a[7] &lt;&lt; "\n";</a:t>
            </a:r>
          </a:p>
          <a:p>
            <a:pPr marL="342900" indent="-342900">
              <a:lnSpc>
                <a:spcPct val="120000"/>
              </a:lnSpc>
              <a:spcBef>
                <a:spcPts val="0"/>
              </a:spcBef>
              <a:buFont typeface="Wingdings" pitchFamily="2" charset="2"/>
              <a:buNone/>
            </a:pPr>
            <a:r>
              <a:rPr lang="en-US" sz="2400" b="0" smtClean="0">
                <a:solidFill>
                  <a:srgbClr val="000000"/>
                </a:solidFill>
              </a:rPr>
              <a:t>	cout &lt;&lt; aa[4] &lt;&lt; "\n";   // String::operator[](int) const : Ok</a:t>
            </a:r>
          </a:p>
          <a:p>
            <a:pPr marL="342900" indent="-342900">
              <a:lnSpc>
                <a:spcPct val="120000"/>
              </a:lnSpc>
              <a:spcBef>
                <a:spcPts val="0"/>
              </a:spcBef>
              <a:buFont typeface="Wingdings" pitchFamily="2" charset="2"/>
              <a:buNone/>
            </a:pPr>
            <a:r>
              <a:rPr lang="en-US" sz="2400" b="0" smtClean="0">
                <a:solidFill>
                  <a:srgbClr val="000000"/>
                </a:solidFill>
              </a:rPr>
              <a:t>	aa[4] = 'L'; 		        // Bao Loi: Khong the la lvalue</a:t>
            </a:r>
          </a:p>
          <a:p>
            <a:pPr marL="342900" indent="-342900">
              <a:lnSpc>
                <a:spcPct val="120000"/>
              </a:lnSpc>
              <a:spcBef>
                <a:spcPts val="0"/>
              </a:spcBef>
              <a:buFont typeface="Wingdings" pitchFamily="2" charset="2"/>
              <a:buNone/>
            </a:pPr>
            <a:r>
              <a:rPr lang="en-US" sz="2400" b="0" smtClean="0">
                <a:solidFill>
                  <a:srgbClr val="000000"/>
                </a:solidFill>
              </a:rPr>
              <a:t>	cout &lt;&lt; aa[4] &lt;&lt; "\n";   // String::operator[](int) const : Ok</a:t>
            </a:r>
          </a:p>
          <a:p>
            <a:pPr marL="342900" indent="-342900">
              <a:lnSpc>
                <a:spcPct val="120000"/>
              </a:lnSpc>
              <a:spcBef>
                <a:spcPts val="0"/>
              </a:spcBef>
              <a:buFont typeface="Wingdings" pitchFamily="2" charset="2"/>
              <a:buNone/>
            </a:pPr>
            <a:r>
              <a:rPr lang="en-US" sz="2400" b="0" smtClean="0">
                <a:solidFill>
                  <a:srgbClr val="000000"/>
                </a:solidFill>
              </a:rPr>
              <a:t>	cout &lt;&lt; aa &lt;&lt; "\n";</a:t>
            </a:r>
          </a:p>
          <a:p>
            <a:pPr marL="342900" indent="-342900">
              <a:lnSpc>
                <a:spcPct val="120000"/>
              </a:lnSpc>
              <a:spcBef>
                <a:spcPts val="0"/>
              </a:spcBef>
              <a:buFont typeface="Wingdings" pitchFamily="2" charset="2"/>
              <a:buNone/>
            </a:pPr>
            <a:r>
              <a:rPr lang="en-US" sz="2400" b="0" smtClean="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Các toán tử của 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 </a:t>
            </a:r>
            <a:r>
              <a:rPr lang="en-US" sz="2800" smtClean="0">
                <a:solidFill>
                  <a:schemeClr val="tx1">
                    <a:lumMod val="95000"/>
                    <a:lumOff val="5000"/>
                  </a:schemeClr>
                </a:solidFill>
                <a:latin typeface="Arial" pitchFamily="34" charset="0"/>
                <a:cs typeface="Arial" pitchFamily="34" charset="0"/>
              </a:rPr>
              <a:t>loại </a:t>
            </a:r>
            <a:r>
              <a:rPr lang="vi-VN" sz="2800" smtClean="0">
                <a:solidFill>
                  <a:schemeClr val="tx1">
                    <a:lumMod val="95000"/>
                    <a:lumOff val="5000"/>
                  </a:schemeClr>
                </a:solidFill>
                <a:latin typeface="Arial" pitchFamily="34" charset="0"/>
                <a:cs typeface="Arial" pitchFamily="34" charset="0"/>
              </a:rPr>
              <a:t>toán tử</a:t>
            </a:r>
            <a:r>
              <a:rPr lang="en-US" sz="2800" smtClean="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pic>
        <p:nvPicPr>
          <p:cNvPr id="7" name="Picture 2"/>
          <p:cNvPicPr>
            <a:picLocks noChangeAspect="1" noChangeArrowheads="1"/>
          </p:cNvPicPr>
          <p:nvPr/>
        </p:nvPicPr>
        <p:blipFill>
          <a:blip r:embed="rId3" cstate="print"/>
          <a:srcRect/>
          <a:stretch>
            <a:fillRect/>
          </a:stretch>
        </p:blipFill>
        <p:spPr bwMode="auto">
          <a:xfrm>
            <a:off x="609600" y="1998662"/>
            <a:ext cx="7924800" cy="4478338"/>
          </a:xfrm>
          <a:prstGeom prst="rect">
            <a:avLst/>
          </a:prstGeom>
          <a:noFill/>
          <a:ln w="9525">
            <a:noFill/>
            <a:miter lim="800000"/>
            <a:headEnd/>
            <a:tailEnd/>
          </a:ln>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gọi hàm: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Phép toán </a:t>
            </a:r>
            <a:r>
              <a:rPr lang="vi-VN" sz="2800" smtClean="0">
                <a:solidFill>
                  <a:srgbClr val="0000FF"/>
                </a:solidFill>
                <a:latin typeface="Arial" pitchFamily="34" charset="0"/>
                <a:cs typeface="Arial" pitchFamily="34" charset="0"/>
              </a:rPr>
              <a:t>[ ] chỉ có thể có một tham số</a:t>
            </a:r>
            <a:r>
              <a:rPr lang="vi-VN" sz="2800" smtClean="0">
                <a:solidFill>
                  <a:schemeClr val="tx1">
                    <a:lumMod val="95000"/>
                    <a:lumOff val="5000"/>
                  </a:schemeClr>
                </a:solidFill>
                <a:latin typeface="Arial" pitchFamily="34" charset="0"/>
                <a:cs typeface="Arial" pitchFamily="34" charset="0"/>
              </a:rPr>
              <a:t>, vì vậy dùng phép toán trên không thuận tiện khi ta muốn lấy phần tử của một ma trận hai chiều.</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Lớp ma trận sau đây định nghĩa phép toán () với hai tham số, nhờ vậy ta có thể truy xuất phần tử của ma trận thông qua số dòng và số cột.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gọi hàm: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71</a:t>
            </a:fld>
            <a:endParaRPr lang="en-US"/>
          </a:p>
        </p:txBody>
      </p:sp>
      <p:sp>
        <p:nvSpPr>
          <p:cNvPr id="7"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MATRIX{</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float</a:t>
            </a:r>
            <a:r>
              <a:rPr lang="en-US" sz="2400" b="0">
                <a:solidFill>
                  <a:srgbClr val="000000"/>
                </a:solidFill>
              </a:rPr>
              <a:t> **M;</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row, col;</a:t>
            </a:r>
          </a:p>
          <a:p>
            <a:pPr marL="342900" indent="-342900">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MATRIX (</a:t>
            </a:r>
            <a:r>
              <a:rPr lang="en-US" sz="2400" b="0">
                <a:solidFill>
                  <a:srgbClr val="0000FF"/>
                </a:solidFill>
              </a:rPr>
              <a:t>int</a:t>
            </a:r>
            <a:r>
              <a:rPr lang="en-US" sz="2400" b="0">
                <a:solidFill>
                  <a:srgbClr val="000000"/>
                </a:solidFill>
              </a:rPr>
              <a:t>, </a:t>
            </a:r>
            <a:r>
              <a:rPr lang="en-US" sz="2400" b="0">
                <a:solidFill>
                  <a:srgbClr val="0000FF"/>
                </a:solidFill>
              </a:rPr>
              <a:t>int</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~MATRIX();</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float</a:t>
            </a:r>
            <a:r>
              <a:rPr lang="en-US" sz="2400" b="0">
                <a:solidFill>
                  <a:srgbClr val="000000"/>
                </a:solidFill>
              </a:rPr>
              <a:t>&amp; operator() (</a:t>
            </a:r>
            <a:r>
              <a:rPr lang="en-US" sz="2400" b="0">
                <a:solidFill>
                  <a:srgbClr val="0000FF"/>
                </a:solidFill>
              </a:rPr>
              <a:t>int</a:t>
            </a:r>
            <a:r>
              <a:rPr lang="en-US" sz="2400" b="0">
                <a:solidFill>
                  <a:srgbClr val="000000"/>
                </a:solidFill>
              </a:rPr>
              <a:t>, </a:t>
            </a:r>
            <a:r>
              <a:rPr lang="en-US" sz="2400" b="0">
                <a:solidFill>
                  <a:srgbClr val="0000FF"/>
                </a:solidFill>
              </a:rPr>
              <a:t>int</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a:t>
            </a:r>
          </a:p>
          <a:p>
            <a:pPr marL="342900" indent="-342900">
              <a:spcBef>
                <a:spcPct val="20000"/>
              </a:spcBef>
              <a:buFont typeface="Wingdings" pitchFamily="2" charset="2"/>
              <a:buNone/>
            </a:pPr>
            <a:r>
              <a:rPr lang="en-US" sz="2400" b="0">
                <a:solidFill>
                  <a:srgbClr val="0000FF"/>
                </a:solidFill>
              </a:rPr>
              <a:t>float</a:t>
            </a:r>
            <a:r>
              <a:rPr lang="en-US" sz="2400" b="0">
                <a:solidFill>
                  <a:srgbClr val="000000"/>
                </a:solidFill>
              </a:rPr>
              <a:t> MATRIX::operator() (</a:t>
            </a:r>
            <a:r>
              <a:rPr lang="en-US" sz="2400" b="0">
                <a:solidFill>
                  <a:srgbClr val="0000FF"/>
                </a:solidFill>
              </a:rPr>
              <a:t>int</a:t>
            </a:r>
            <a:r>
              <a:rPr lang="en-US" sz="2400" b="0">
                <a:solidFill>
                  <a:srgbClr val="000000"/>
                </a:solidFill>
              </a:rPr>
              <a:t> i, </a:t>
            </a:r>
            <a:r>
              <a:rPr lang="en-US" sz="2400" b="0">
                <a:solidFill>
                  <a:srgbClr val="0000FF"/>
                </a:solidFill>
              </a:rPr>
              <a:t>int</a:t>
            </a:r>
            <a:r>
              <a:rPr lang="en-US" sz="2400" b="0">
                <a:solidFill>
                  <a:srgbClr val="000000"/>
                </a:solidFill>
              </a:rPr>
              <a:t> j){</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M[i][j];</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gọi hàm: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72</a:t>
            </a:fld>
            <a:endParaRPr lang="en-US"/>
          </a:p>
        </p:txBody>
      </p:sp>
      <p:sp>
        <p:nvSpPr>
          <p:cNvPr id="8"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00"/>
                </a:solidFill>
              </a:rPr>
              <a:t>MATRIX::MATRIX ( </a:t>
            </a:r>
            <a:r>
              <a:rPr lang="en-US" sz="2400" b="0">
                <a:solidFill>
                  <a:srgbClr val="0000FF"/>
                </a:solidFill>
              </a:rPr>
              <a:t>int</a:t>
            </a:r>
            <a:r>
              <a:rPr lang="en-US" sz="2400" b="0">
                <a:solidFill>
                  <a:srgbClr val="000000"/>
                </a:solidFill>
              </a:rPr>
              <a:t> r, </a:t>
            </a:r>
            <a:r>
              <a:rPr lang="en-US" sz="2400" b="0">
                <a:solidFill>
                  <a:srgbClr val="0000FF"/>
                </a:solidFill>
              </a:rPr>
              <a:t>int</a:t>
            </a:r>
            <a:r>
              <a:rPr lang="en-US" sz="2400" b="0">
                <a:solidFill>
                  <a:srgbClr val="000000"/>
                </a:solidFill>
              </a:rPr>
              <a:t> c){</a:t>
            </a:r>
          </a:p>
          <a:p>
            <a:pPr marL="342900" indent="-342900">
              <a:spcBef>
                <a:spcPct val="20000"/>
              </a:spcBef>
              <a:buFont typeface="Wingdings" pitchFamily="2" charset="2"/>
              <a:buNone/>
            </a:pPr>
            <a:r>
              <a:rPr lang="en-US" sz="2400" b="0">
                <a:solidFill>
                  <a:srgbClr val="000000"/>
                </a:solidFill>
              </a:rPr>
              <a:t>	M = </a:t>
            </a:r>
            <a:r>
              <a:rPr lang="en-US" sz="2400" b="0">
                <a:solidFill>
                  <a:srgbClr val="0000FF"/>
                </a:solidFill>
              </a:rPr>
              <a:t>new</a:t>
            </a:r>
            <a:r>
              <a:rPr lang="en-US" sz="2400" b="0">
                <a:solidFill>
                  <a:srgbClr val="000000"/>
                </a:solidFill>
              </a:rPr>
              <a:t> </a:t>
            </a:r>
            <a:r>
              <a:rPr lang="en-US" sz="2400" b="0">
                <a:solidFill>
                  <a:srgbClr val="0000FF"/>
                </a:solidFill>
              </a:rPr>
              <a:t>float</a:t>
            </a:r>
            <a:r>
              <a:rPr lang="en-US" sz="2400" b="0">
                <a:solidFill>
                  <a:srgbClr val="000000"/>
                </a:solidFill>
              </a:rPr>
              <a:t>* [r];</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 </a:t>
            </a:r>
            <a:r>
              <a:rPr lang="en-US" sz="2400" b="0">
                <a:solidFill>
                  <a:srgbClr val="0000FF"/>
                </a:solidFill>
              </a:rPr>
              <a:t>int</a:t>
            </a:r>
            <a:r>
              <a:rPr lang="en-US" sz="2400" b="0">
                <a:solidFill>
                  <a:srgbClr val="000000"/>
                </a:solidFill>
              </a:rPr>
              <a:t> i=0; i&lt;r; i++)</a:t>
            </a:r>
          </a:p>
          <a:p>
            <a:pPr marL="342900" indent="-342900">
              <a:spcBef>
                <a:spcPct val="20000"/>
              </a:spcBef>
              <a:buFont typeface="Wingdings" pitchFamily="2" charset="2"/>
              <a:buNone/>
            </a:pPr>
            <a:r>
              <a:rPr lang="en-US" sz="2400" b="0">
                <a:solidFill>
                  <a:srgbClr val="000000"/>
                </a:solidFill>
              </a:rPr>
              <a:t>		M[i] = </a:t>
            </a:r>
            <a:r>
              <a:rPr lang="en-US" sz="2400" b="0">
                <a:solidFill>
                  <a:srgbClr val="0000FF"/>
                </a:solidFill>
              </a:rPr>
              <a:t>new</a:t>
            </a:r>
            <a:r>
              <a:rPr lang="en-US" sz="2400" b="0">
                <a:solidFill>
                  <a:srgbClr val="000000"/>
                </a:solidFill>
              </a:rPr>
              <a:t> </a:t>
            </a:r>
            <a:r>
              <a:rPr lang="en-US" sz="2400" b="0">
                <a:solidFill>
                  <a:srgbClr val="0000FF"/>
                </a:solidFill>
              </a:rPr>
              <a:t>float</a:t>
            </a:r>
            <a:r>
              <a:rPr lang="en-US" sz="2400" b="0">
                <a:solidFill>
                  <a:srgbClr val="000000"/>
                </a:solidFill>
              </a:rPr>
              <a:t>[c];</a:t>
            </a:r>
          </a:p>
          <a:p>
            <a:pPr marL="342900" indent="-342900">
              <a:lnSpc>
                <a:spcPct val="95000"/>
              </a:lnSpc>
              <a:spcBef>
                <a:spcPct val="20000"/>
              </a:spcBef>
              <a:buFont typeface="Wingdings" pitchFamily="2" charset="2"/>
              <a:buNone/>
            </a:pPr>
            <a:r>
              <a:rPr lang="en-US" sz="2400" b="0">
                <a:solidFill>
                  <a:srgbClr val="000000"/>
                </a:solidFill>
              </a:rPr>
              <a:t>	row = r;</a:t>
            </a:r>
          </a:p>
          <a:p>
            <a:pPr marL="342900" indent="-342900">
              <a:lnSpc>
                <a:spcPct val="95000"/>
              </a:lnSpc>
              <a:spcBef>
                <a:spcPct val="20000"/>
              </a:spcBef>
              <a:buFont typeface="Wingdings" pitchFamily="2" charset="2"/>
              <a:buNone/>
            </a:pPr>
            <a:r>
              <a:rPr lang="en-US" sz="2400" b="0">
                <a:solidFill>
                  <a:srgbClr val="000000"/>
                </a:solidFill>
              </a:rPr>
              <a:t>	col = c;</a:t>
            </a:r>
          </a:p>
          <a:p>
            <a:pPr marL="342900" indent="-342900">
              <a:lnSpc>
                <a:spcPct val="95000"/>
              </a:lnSpc>
              <a:spcBef>
                <a:spcPct val="20000"/>
              </a:spcBef>
              <a:buFont typeface="Wingdings" pitchFamily="2" charset="2"/>
              <a:buNone/>
            </a:pPr>
            <a:r>
              <a:rPr lang="en-US" sz="2400" b="0">
                <a:solidFill>
                  <a:srgbClr val="000000"/>
                </a:solidFill>
              </a:rPr>
              <a:t>}</a:t>
            </a:r>
          </a:p>
          <a:p>
            <a:pPr marL="342900" indent="-342900">
              <a:lnSpc>
                <a:spcPct val="95000"/>
              </a:lnSpc>
              <a:spcBef>
                <a:spcPct val="20000"/>
              </a:spcBef>
              <a:buFont typeface="Wingdings" pitchFamily="2" charset="2"/>
              <a:buNone/>
            </a:pPr>
            <a:r>
              <a:rPr lang="en-US" sz="2400" b="0" smtClean="0">
                <a:solidFill>
                  <a:srgbClr val="000000"/>
                </a:solidFill>
              </a:rPr>
              <a:t>~MATRIX</a:t>
            </a:r>
            <a:r>
              <a:rPr lang="en-US" sz="2400" b="0">
                <a:solidFill>
                  <a:srgbClr val="000000"/>
                </a:solidFill>
              </a:rPr>
              <a:t>::MATRIX(){</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 </a:t>
            </a:r>
            <a:r>
              <a:rPr lang="en-US" sz="2400" b="0">
                <a:solidFill>
                  <a:srgbClr val="0000FF"/>
                </a:solidFill>
              </a:rPr>
              <a:t>int</a:t>
            </a:r>
            <a:r>
              <a:rPr lang="en-US" sz="2400" b="0">
                <a:solidFill>
                  <a:srgbClr val="000000"/>
                </a:solidFill>
              </a:rPr>
              <a:t> i=0; i&lt;col; i++)</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delete</a:t>
            </a:r>
            <a:r>
              <a:rPr lang="en-US" sz="2400" b="0">
                <a:solidFill>
                  <a:srgbClr val="000000"/>
                </a:solidFill>
              </a:rPr>
              <a:t> [ ] M[i];</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delete</a:t>
            </a:r>
            <a:r>
              <a:rPr lang="en-US" sz="2400" b="0">
                <a:solidFill>
                  <a:srgbClr val="000000"/>
                </a:solidFill>
              </a:rPr>
              <a:t> [ ] M;</a:t>
            </a:r>
          </a:p>
          <a:p>
            <a:pPr marL="342900" indent="-342900">
              <a:lnSpc>
                <a:spcPct val="95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gọi hàm: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73</a:t>
            </a:fld>
            <a:endParaRPr lang="en-US"/>
          </a:p>
        </p:txBody>
      </p:sp>
      <p:sp>
        <p:nvSpPr>
          <p:cNvPr id="7"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void</a:t>
            </a:r>
            <a:r>
              <a:rPr lang="en-US" sz="2400" b="0">
                <a:solidFill>
                  <a:srgbClr val="000000"/>
                </a:solidFill>
              </a:rPr>
              <a:t> main(){</a:t>
            </a:r>
          </a:p>
          <a:p>
            <a:pPr marL="342900" indent="-342900">
              <a:lnSpc>
                <a:spcPct val="85000"/>
              </a:lnSpc>
              <a:spcBef>
                <a:spcPct val="20000"/>
              </a:spcBef>
              <a:buFont typeface="Wingdings" pitchFamily="2" charset="2"/>
              <a:buNone/>
            </a:pPr>
            <a:r>
              <a:rPr lang="en-US" sz="2400" b="0">
                <a:solidFill>
                  <a:srgbClr val="000000"/>
                </a:solidFill>
              </a:rPr>
              <a:t>	cout&lt;&lt;“Cho ma tran 2x3\n”;</a:t>
            </a:r>
          </a:p>
          <a:p>
            <a:pPr marL="342900" indent="-342900">
              <a:lnSpc>
                <a:spcPct val="85000"/>
              </a:lnSpc>
              <a:spcBef>
                <a:spcPct val="20000"/>
              </a:spcBef>
              <a:buFont typeface="Wingdings" pitchFamily="2" charset="2"/>
              <a:buNone/>
            </a:pPr>
            <a:r>
              <a:rPr lang="en-US" sz="2400" b="0">
                <a:solidFill>
                  <a:srgbClr val="000000"/>
                </a:solidFill>
              </a:rPr>
              <a:t>	</a:t>
            </a:r>
            <a:r>
              <a:rPr lang="en-US" sz="2400" b="0" smtClean="0">
                <a:solidFill>
                  <a:srgbClr val="000000"/>
                </a:solidFill>
              </a:rPr>
              <a:t>MATRIX a(2</a:t>
            </a:r>
            <a:r>
              <a:rPr lang="en-US" sz="2400" b="0">
                <a:solidFill>
                  <a:srgbClr val="000000"/>
                </a:solidFill>
              </a:rPr>
              <a:t>, 3);</a:t>
            </a:r>
          </a:p>
          <a:p>
            <a:pPr marL="342900" indent="-342900">
              <a:lnSpc>
                <a:spcPct val="85000"/>
              </a:lnSpc>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i, j;</a:t>
            </a:r>
          </a:p>
          <a:p>
            <a:pPr marL="342900" indent="-342900">
              <a:lnSpc>
                <a:spcPct val="85000"/>
              </a:lnSpc>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(i = 0; i&lt;2; i++)</a:t>
            </a:r>
          </a:p>
          <a:p>
            <a:pPr marL="342900" indent="-342900">
              <a:lnSpc>
                <a:spcPct val="85000"/>
              </a:lnSpc>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(j = 0; j&lt;3; j++)</a:t>
            </a:r>
          </a:p>
          <a:p>
            <a:pPr marL="342900" indent="-342900">
              <a:lnSpc>
                <a:spcPct val="85000"/>
              </a:lnSpc>
              <a:spcBef>
                <a:spcPct val="20000"/>
              </a:spcBef>
              <a:buFont typeface="Wingdings" pitchFamily="2" charset="2"/>
              <a:buNone/>
            </a:pPr>
            <a:r>
              <a:rPr lang="en-US" sz="2400" b="0">
                <a:solidFill>
                  <a:srgbClr val="000000"/>
                </a:solidFill>
              </a:rPr>
              <a:t>			cin&gt;&gt;a(i,j);</a:t>
            </a:r>
          </a:p>
          <a:p>
            <a:pPr marL="342900" indent="-342900">
              <a:lnSpc>
                <a:spcPct val="85000"/>
              </a:lnSpc>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(i = 0; i&lt;2; i++){</a:t>
            </a:r>
          </a:p>
          <a:p>
            <a:pPr marL="342900" indent="-342900">
              <a:lnSpc>
                <a:spcPct val="85000"/>
              </a:lnSpc>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(j = 0; j&lt;3; j++)</a:t>
            </a:r>
          </a:p>
          <a:p>
            <a:pPr marL="342900" indent="-342900">
              <a:lnSpc>
                <a:spcPct val="85000"/>
              </a:lnSpc>
              <a:spcBef>
                <a:spcPct val="20000"/>
              </a:spcBef>
              <a:buFont typeface="Wingdings" pitchFamily="2" charset="2"/>
              <a:buNone/>
            </a:pPr>
            <a:r>
              <a:rPr lang="en-US" sz="2400" b="0">
                <a:solidFill>
                  <a:srgbClr val="000000"/>
                </a:solidFill>
              </a:rPr>
              <a:t>			cout&lt;&lt;a(i,j)&lt;&lt;“ ”;</a:t>
            </a:r>
          </a:p>
          <a:p>
            <a:pPr marL="342900" indent="-342900">
              <a:lnSpc>
                <a:spcPct val="85000"/>
              </a:lnSpc>
              <a:spcBef>
                <a:spcPct val="20000"/>
              </a:spcBef>
              <a:buFont typeface="Wingdings" pitchFamily="2" charset="2"/>
              <a:buNone/>
            </a:pPr>
            <a:r>
              <a:rPr lang="en-US" sz="2400" b="0">
                <a:solidFill>
                  <a:srgbClr val="000000"/>
                </a:solidFill>
              </a:rPr>
              <a:t>		cout&lt;&lt;endl;</a:t>
            </a:r>
          </a:p>
          <a:p>
            <a:pPr marL="342900" indent="-342900">
              <a:lnSpc>
                <a:spcPct val="85000"/>
              </a:lnSpc>
              <a:spcBef>
                <a:spcPct val="20000"/>
              </a:spcBef>
              <a:buFont typeface="Wingdings" pitchFamily="2" charset="2"/>
              <a:buNone/>
            </a:pPr>
            <a:r>
              <a:rPr lang="en-US" sz="2400" b="0">
                <a:solidFill>
                  <a:srgbClr val="000000"/>
                </a:solidFill>
              </a:rPr>
              <a:t>	}</a:t>
            </a:r>
          </a:p>
          <a:p>
            <a:pPr marL="342900" indent="-342900">
              <a:lnSpc>
                <a:spcPct val="85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tăng và giảm: ++ và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00FF"/>
                </a:solidFill>
                <a:latin typeface="Arial" pitchFamily="34" charset="0"/>
                <a:cs typeface="Arial" pitchFamily="34" charset="0"/>
              </a:rPr>
              <a:t>++ </a:t>
            </a:r>
            <a:r>
              <a:rPr lang="vi-VN" sz="2800" smtClean="0">
                <a:solidFill>
                  <a:schemeClr val="tx1">
                    <a:lumMod val="95000"/>
                    <a:lumOff val="5000"/>
                  </a:schemeClr>
                </a:solidFill>
                <a:latin typeface="Arial" pitchFamily="34" charset="0"/>
                <a:cs typeface="Arial" pitchFamily="34" charset="0"/>
              </a:rPr>
              <a:t>là phép toán một ngôi có vai trò tăng giá trị một đối tượng lên giá trị kế tiếp. Tương tự </a:t>
            </a:r>
            <a:r>
              <a:rPr lang="vi-VN" sz="2800" smtClean="0">
                <a:solidFill>
                  <a:srgbClr val="0000FF"/>
                </a:solidFill>
                <a:latin typeface="Arial" pitchFamily="34" charset="0"/>
                <a:cs typeface="Arial" pitchFamily="34" charset="0"/>
              </a:rPr>
              <a:t>--</a:t>
            </a:r>
            <a:r>
              <a:rPr lang="vi-VN" sz="2800" smtClean="0">
                <a:solidFill>
                  <a:schemeClr val="tx1">
                    <a:lumMod val="95000"/>
                    <a:lumOff val="5000"/>
                  </a:schemeClr>
                </a:solidFill>
                <a:latin typeface="Arial" pitchFamily="34" charset="0"/>
                <a:cs typeface="Arial" pitchFamily="34" charset="0"/>
              </a:rPr>
              <a:t> giảm giá trị một đối tượng xuống giá trị trước đó.</a:t>
            </a:r>
          </a:p>
          <a:p>
            <a:pPr algn="just">
              <a:lnSpc>
                <a:spcPct val="130000"/>
              </a:lnSpc>
              <a:spcBef>
                <a:spcPts val="300"/>
              </a:spcBef>
              <a:spcAft>
                <a:spcPts val="300"/>
              </a:spcAft>
              <a:buFont typeface="Wingdings" pitchFamily="2" charset="2"/>
              <a:buChar char="v"/>
            </a:pPr>
            <a:r>
              <a:rPr lang="vi-VN" sz="2800" smtClean="0">
                <a:solidFill>
                  <a:srgbClr val="0000FF"/>
                </a:solidFill>
                <a:latin typeface="Arial" pitchFamily="34" charset="0"/>
                <a:cs typeface="Arial" pitchFamily="34" charset="0"/>
              </a:rPr>
              <a:t>++</a:t>
            </a:r>
            <a:r>
              <a:rPr lang="vi-VN" sz="2800" smtClean="0">
                <a:solidFill>
                  <a:schemeClr val="tx1">
                    <a:lumMod val="95000"/>
                    <a:lumOff val="5000"/>
                  </a:schemeClr>
                </a:solidFill>
                <a:latin typeface="Arial" pitchFamily="34" charset="0"/>
                <a:cs typeface="Arial" pitchFamily="34" charset="0"/>
              </a:rPr>
              <a:t> và </a:t>
            </a:r>
            <a:r>
              <a:rPr lang="en-US" sz="2800" smtClean="0">
                <a:solidFill>
                  <a:srgbClr val="0000FF"/>
                </a:solidFill>
                <a:latin typeface="Arial" pitchFamily="34" charset="0"/>
                <a:cs typeface="Arial" pitchFamily="34" charset="0"/>
              </a:rPr>
              <a:t>--</a:t>
            </a:r>
            <a:r>
              <a:rPr lang="vi-VN" sz="2800" smtClean="0">
                <a:solidFill>
                  <a:schemeClr val="tx1">
                    <a:lumMod val="95000"/>
                    <a:lumOff val="5000"/>
                  </a:schemeClr>
                </a:solidFill>
                <a:latin typeface="Arial" pitchFamily="34" charset="0"/>
                <a:cs typeface="Arial" pitchFamily="34" charset="0"/>
              </a:rPr>
              <a:t> chỉ áp dụng cho các </a:t>
            </a:r>
            <a:r>
              <a:rPr lang="vi-VN" sz="2800" smtClean="0">
                <a:solidFill>
                  <a:srgbClr val="0000FF"/>
                </a:solidFill>
                <a:latin typeface="Arial" pitchFamily="34" charset="0"/>
                <a:cs typeface="Arial" pitchFamily="34" charset="0"/>
              </a:rPr>
              <a:t>kiểu dữ liệu đếm được</a:t>
            </a:r>
            <a:r>
              <a:rPr lang="vi-VN" sz="2800" smtClean="0">
                <a:solidFill>
                  <a:schemeClr val="tx1">
                    <a:lumMod val="95000"/>
                    <a:lumOff val="5000"/>
                  </a:schemeClr>
                </a:solidFill>
                <a:latin typeface="Arial" pitchFamily="34" charset="0"/>
                <a:cs typeface="Arial" pitchFamily="34" charset="0"/>
              </a:rPr>
              <a:t>, nghĩa là mỗi giá trị của đối tượng đều có giá trị kế tiếp hoặc giá trị trước đó.</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 và </a:t>
            </a:r>
            <a:r>
              <a:rPr lang="en-US" sz="2800" smtClean="0">
                <a:solidFill>
                  <a:schemeClr val="tx1">
                    <a:lumMod val="95000"/>
                    <a:lumOff val="5000"/>
                  </a:schemeClr>
                </a:solidFill>
                <a:latin typeface="Arial" pitchFamily="34" charset="0"/>
                <a:cs typeface="Arial" pitchFamily="34" charset="0"/>
              </a:rPr>
              <a:t>--</a:t>
            </a:r>
            <a:r>
              <a:rPr lang="vi-VN" sz="2800" smtClean="0">
                <a:solidFill>
                  <a:schemeClr val="tx1">
                    <a:lumMod val="95000"/>
                    <a:lumOff val="5000"/>
                  </a:schemeClr>
                </a:solidFill>
                <a:latin typeface="Arial" pitchFamily="34" charset="0"/>
                <a:cs typeface="Arial" pitchFamily="34" charset="0"/>
              </a:rPr>
              <a:t> có thể được dùng theo hai cách, tiếp đầu ngữ hoặc tiếp v</a:t>
            </a:r>
            <a:r>
              <a:rPr lang="en-US" sz="2800" smtClean="0">
                <a:solidFill>
                  <a:schemeClr val="tx1">
                    <a:lumMod val="95000"/>
                    <a:lumOff val="5000"/>
                  </a:schemeClr>
                </a:solidFill>
                <a:latin typeface="Arial" pitchFamily="34" charset="0"/>
                <a:cs typeface="Arial" pitchFamily="34" charset="0"/>
              </a:rPr>
              <a:t>ị</a:t>
            </a:r>
            <a:r>
              <a:rPr lang="vi-VN" sz="2800" smtClean="0">
                <a:solidFill>
                  <a:schemeClr val="tx1">
                    <a:lumMod val="95000"/>
                    <a:lumOff val="5000"/>
                  </a:schemeClr>
                </a:solidFill>
                <a:latin typeface="Arial" pitchFamily="34" charset="0"/>
                <a:cs typeface="Arial" pitchFamily="34" charset="0"/>
              </a:rPr>
              <a:t> ngữ.</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74</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tăng và giảm: ++ và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Khi dùng như tiếp đầu ngữ, </a:t>
            </a:r>
            <a:r>
              <a:rPr lang="vi-VN" sz="2800" smtClean="0">
                <a:solidFill>
                  <a:srgbClr val="0000FF"/>
                </a:solidFill>
                <a:latin typeface="Arial" pitchFamily="34" charset="0"/>
                <a:cs typeface="Arial" pitchFamily="34" charset="0"/>
              </a:rPr>
              <a:t>++a</a:t>
            </a:r>
            <a:r>
              <a:rPr lang="vi-VN" sz="2800" smtClean="0">
                <a:solidFill>
                  <a:schemeClr val="tx1">
                    <a:lumMod val="95000"/>
                    <a:lumOff val="5000"/>
                  </a:schemeClr>
                </a:solidFill>
                <a:latin typeface="Arial" pitchFamily="34" charset="0"/>
                <a:cs typeface="Arial" pitchFamily="34" charset="0"/>
              </a:rPr>
              <a:t> có hai vai trò:</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Tăng a lên giá trị kế tiếp.</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Trả về tham chiếu đến chính a.</a:t>
            </a:r>
            <a:endParaRPr lang="en-US" sz="2400" smtClean="0">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endParaRPr lang="vi-VN" sz="2400" smtClean="0">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Khi dùng như tiếp v</a:t>
            </a:r>
            <a:r>
              <a:rPr lang="en-US" sz="2800" smtClean="0">
                <a:solidFill>
                  <a:schemeClr val="tx1">
                    <a:lumMod val="95000"/>
                    <a:lumOff val="5000"/>
                  </a:schemeClr>
                </a:solidFill>
                <a:latin typeface="Arial" pitchFamily="34" charset="0"/>
                <a:cs typeface="Arial" pitchFamily="34" charset="0"/>
              </a:rPr>
              <a:t>ị</a:t>
            </a:r>
            <a:r>
              <a:rPr lang="vi-VN" sz="2800" smtClean="0">
                <a:solidFill>
                  <a:schemeClr val="tx1">
                    <a:lumMod val="95000"/>
                    <a:lumOff val="5000"/>
                  </a:schemeClr>
                </a:solidFill>
                <a:latin typeface="Arial" pitchFamily="34" charset="0"/>
                <a:cs typeface="Arial" pitchFamily="34" charset="0"/>
              </a:rPr>
              <a:t> ngữ, </a:t>
            </a:r>
            <a:r>
              <a:rPr lang="vi-VN" sz="2800" smtClean="0">
                <a:solidFill>
                  <a:srgbClr val="0000FF"/>
                </a:solidFill>
                <a:latin typeface="Arial" pitchFamily="34" charset="0"/>
                <a:cs typeface="Arial" pitchFamily="34" charset="0"/>
              </a:rPr>
              <a:t>a++ </a:t>
            </a:r>
            <a:r>
              <a:rPr lang="vi-VN" sz="2800" smtClean="0">
                <a:solidFill>
                  <a:schemeClr val="tx1">
                    <a:lumMod val="95000"/>
                    <a:lumOff val="5000"/>
                  </a:schemeClr>
                </a:solidFill>
                <a:latin typeface="Arial" pitchFamily="34" charset="0"/>
                <a:cs typeface="Arial" pitchFamily="34" charset="0"/>
              </a:rPr>
              <a:t>có hai vai trò:</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Tăng a lên giá trị kế tiếp.</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Trả về giá trị bằng với a trước khi tăng.</a:t>
            </a:r>
            <a:endParaRPr lang="en-US" sz="2400"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grpId="0" nodeType="after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 calcmode="lin" valueType="num">
                                      <p:cBhvr additive="base">
                                        <p:cTn id="3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tăng và giảm: ++ và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76</a:t>
            </a:fld>
            <a:endParaRPr lang="en-US"/>
          </a:p>
        </p:txBody>
      </p:sp>
      <p:sp>
        <p:nvSpPr>
          <p:cNvPr id="8"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sz="2400" b="0" smtClean="0">
                <a:solidFill>
                  <a:srgbClr val="0000FF"/>
                </a:solidFill>
              </a:rPr>
              <a:t>class</a:t>
            </a:r>
            <a:r>
              <a:rPr lang="en-US" sz="2400" b="0" smtClean="0">
                <a:solidFill>
                  <a:srgbClr val="000000"/>
                </a:solidFill>
              </a:rPr>
              <a:t> ThoiDiem{</a:t>
            </a:r>
          </a:p>
          <a:p>
            <a:pPr marL="342900" indent="-342900">
              <a:lnSpc>
                <a:spcPct val="110000"/>
              </a:lnSpc>
              <a:spcBef>
                <a:spcPts val="0"/>
              </a:spcBef>
              <a:buFont typeface="Wingdings" pitchFamily="2" charset="2"/>
              <a:buNone/>
            </a:pPr>
            <a:r>
              <a:rPr lang="en-US" sz="2400" b="0" smtClean="0">
                <a:solidFill>
                  <a:srgbClr val="000000"/>
                </a:solidFill>
              </a:rPr>
              <a:t>	</a:t>
            </a:r>
            <a:r>
              <a:rPr lang="en-US" sz="2400" b="0" smtClean="0">
                <a:solidFill>
                  <a:srgbClr val="0000FF"/>
                </a:solidFill>
              </a:rPr>
              <a:t>long</a:t>
            </a:r>
            <a:r>
              <a:rPr lang="en-US" sz="2400" b="0" smtClean="0">
                <a:solidFill>
                  <a:srgbClr val="000000"/>
                </a:solidFill>
              </a:rPr>
              <a:t> tsgiay;</a:t>
            </a:r>
          </a:p>
          <a:p>
            <a:pPr marL="342900" indent="-342900">
              <a:lnSpc>
                <a:spcPct val="110000"/>
              </a:lnSpc>
              <a:spcBef>
                <a:spcPts val="0"/>
              </a:spcBef>
              <a:buFont typeface="Wingdings" pitchFamily="2" charset="2"/>
              <a:buNone/>
            </a:pPr>
            <a:r>
              <a:rPr lang="en-US" sz="2400" b="0" smtClean="0">
                <a:solidFill>
                  <a:srgbClr val="000000"/>
                </a:solidFill>
              </a:rPr>
              <a:t>	</a:t>
            </a:r>
            <a:r>
              <a:rPr lang="en-US" sz="2400" b="0" smtClean="0">
                <a:solidFill>
                  <a:srgbClr val="0000FF"/>
                </a:solidFill>
              </a:rPr>
              <a:t>static</a:t>
            </a:r>
            <a:r>
              <a:rPr lang="en-US" sz="2400" b="0" smtClean="0">
                <a:solidFill>
                  <a:srgbClr val="000000"/>
                </a:solidFill>
              </a:rPr>
              <a:t> </a:t>
            </a:r>
            <a:r>
              <a:rPr lang="en-US" sz="2400" b="0" smtClean="0">
                <a:solidFill>
                  <a:srgbClr val="0000FF"/>
                </a:solidFill>
              </a:rPr>
              <a:t>bool</a:t>
            </a:r>
            <a:r>
              <a:rPr lang="en-US" sz="2400" b="0" smtClean="0">
                <a:solidFill>
                  <a:srgbClr val="000000"/>
                </a:solidFill>
              </a:rPr>
              <a:t> HopLe(</a:t>
            </a:r>
            <a:r>
              <a:rPr lang="en-US" sz="2400" b="0" smtClean="0">
                <a:solidFill>
                  <a:srgbClr val="0000FF"/>
                </a:solidFill>
              </a:rPr>
              <a:t>int</a:t>
            </a:r>
            <a:r>
              <a:rPr lang="en-US" sz="2400" b="0" smtClean="0">
                <a:solidFill>
                  <a:srgbClr val="000000"/>
                </a:solidFill>
              </a:rPr>
              <a:t> g, </a:t>
            </a:r>
            <a:r>
              <a:rPr lang="en-US" sz="2400" b="0" smtClean="0">
                <a:solidFill>
                  <a:srgbClr val="0000FF"/>
                </a:solidFill>
              </a:rPr>
              <a:t>int</a:t>
            </a:r>
            <a:r>
              <a:rPr lang="en-US" sz="2400" b="0" smtClean="0">
                <a:solidFill>
                  <a:srgbClr val="000000"/>
                </a:solidFill>
              </a:rPr>
              <a:t> p, </a:t>
            </a:r>
            <a:r>
              <a:rPr lang="en-US" sz="2400" b="0" smtClean="0">
                <a:solidFill>
                  <a:srgbClr val="0000FF"/>
                </a:solidFill>
              </a:rPr>
              <a:t>int</a:t>
            </a:r>
            <a:r>
              <a:rPr lang="en-US" sz="2400" b="0" smtClean="0">
                <a:solidFill>
                  <a:srgbClr val="000000"/>
                </a:solidFill>
              </a:rPr>
              <a:t> gy);</a:t>
            </a:r>
          </a:p>
          <a:p>
            <a:pPr marL="342900" indent="-342900">
              <a:lnSpc>
                <a:spcPct val="110000"/>
              </a:lnSpc>
              <a:spcBef>
                <a:spcPts val="0"/>
              </a:spcBef>
              <a:buFont typeface="Wingdings" pitchFamily="2" charset="2"/>
              <a:buNone/>
            </a:pPr>
            <a:r>
              <a:rPr lang="en-US" sz="2400" b="0" smtClean="0">
                <a:solidFill>
                  <a:srgbClr val="0000FF"/>
                </a:solidFill>
              </a:rPr>
              <a:t>public</a:t>
            </a:r>
            <a:r>
              <a:rPr lang="en-US" sz="2400" b="0" smtClean="0">
                <a:solidFill>
                  <a:srgbClr val="000000"/>
                </a:solidFill>
              </a:rPr>
              <a:t>:</a:t>
            </a:r>
          </a:p>
          <a:p>
            <a:pPr marL="342900" indent="-342900">
              <a:spcBef>
                <a:spcPts val="0"/>
              </a:spcBef>
              <a:buFont typeface="Wingdings" pitchFamily="2" charset="2"/>
              <a:buNone/>
            </a:pPr>
            <a:r>
              <a:rPr lang="en-US" sz="2400" b="0" smtClean="0">
                <a:solidFill>
                  <a:srgbClr val="000000"/>
                </a:solidFill>
              </a:rPr>
              <a:t>	ThoiDiem(</a:t>
            </a:r>
            <a:r>
              <a:rPr lang="en-US" sz="2400" b="0" smtClean="0">
                <a:solidFill>
                  <a:srgbClr val="0000FF"/>
                </a:solidFill>
              </a:rPr>
              <a:t>int</a:t>
            </a:r>
            <a:r>
              <a:rPr lang="en-US" sz="2400" b="0" smtClean="0">
                <a:solidFill>
                  <a:srgbClr val="000000"/>
                </a:solidFill>
              </a:rPr>
              <a:t> g = 0, </a:t>
            </a:r>
            <a:r>
              <a:rPr lang="en-US" sz="2400" b="0" smtClean="0">
                <a:solidFill>
                  <a:srgbClr val="0000FF"/>
                </a:solidFill>
              </a:rPr>
              <a:t>int</a:t>
            </a:r>
            <a:r>
              <a:rPr lang="en-US" sz="2400" b="0" smtClean="0">
                <a:solidFill>
                  <a:srgbClr val="000000"/>
                </a:solidFill>
              </a:rPr>
              <a:t> p = 0, </a:t>
            </a:r>
            <a:r>
              <a:rPr lang="en-US" sz="2400" b="0" smtClean="0">
                <a:solidFill>
                  <a:srgbClr val="0000FF"/>
                </a:solidFill>
              </a:rPr>
              <a:t>int</a:t>
            </a:r>
            <a:r>
              <a:rPr lang="en-US" sz="2400" b="0" smtClean="0">
                <a:solidFill>
                  <a:srgbClr val="000000"/>
                </a:solidFill>
              </a:rPr>
              <a:t> gy = 0); </a:t>
            </a:r>
          </a:p>
          <a:p>
            <a:pPr marL="342900" indent="-342900">
              <a:spcBef>
                <a:spcPts val="0"/>
              </a:spcBef>
              <a:buFont typeface="Wingdings" pitchFamily="2" charset="2"/>
              <a:buNone/>
            </a:pPr>
            <a:r>
              <a:rPr lang="en-US" sz="2400" b="0" smtClean="0">
                <a:solidFill>
                  <a:srgbClr val="000000"/>
                </a:solidFill>
              </a:rPr>
              <a:t>	</a:t>
            </a:r>
            <a:r>
              <a:rPr lang="en-US" sz="2400" b="0" smtClean="0">
                <a:solidFill>
                  <a:srgbClr val="0000FF"/>
                </a:solidFill>
              </a:rPr>
              <a:t>void</a:t>
            </a:r>
            <a:r>
              <a:rPr lang="en-US" sz="2400" b="0" smtClean="0">
                <a:solidFill>
                  <a:srgbClr val="000000"/>
                </a:solidFill>
              </a:rPr>
              <a:t> Set(</a:t>
            </a:r>
            <a:r>
              <a:rPr lang="en-US" sz="2400" b="0" smtClean="0">
                <a:solidFill>
                  <a:srgbClr val="0000FF"/>
                </a:solidFill>
              </a:rPr>
              <a:t>int</a:t>
            </a:r>
            <a:r>
              <a:rPr lang="en-US" sz="2400" b="0" smtClean="0">
                <a:solidFill>
                  <a:srgbClr val="000000"/>
                </a:solidFill>
              </a:rPr>
              <a:t> g, </a:t>
            </a:r>
            <a:r>
              <a:rPr lang="en-US" sz="2400" b="0" smtClean="0">
                <a:solidFill>
                  <a:srgbClr val="0000FF"/>
                </a:solidFill>
              </a:rPr>
              <a:t>int</a:t>
            </a:r>
            <a:r>
              <a:rPr lang="en-US" sz="2400" b="0" smtClean="0">
                <a:solidFill>
                  <a:srgbClr val="000000"/>
                </a:solidFill>
              </a:rPr>
              <a:t> p, </a:t>
            </a:r>
            <a:r>
              <a:rPr lang="en-US" sz="2400" b="0" smtClean="0">
                <a:solidFill>
                  <a:srgbClr val="0000FF"/>
                </a:solidFill>
              </a:rPr>
              <a:t>int</a:t>
            </a:r>
            <a:r>
              <a:rPr lang="en-US" sz="2400" b="0" smtClean="0">
                <a:solidFill>
                  <a:srgbClr val="000000"/>
                </a:solidFill>
              </a:rPr>
              <a:t> gy);</a:t>
            </a:r>
          </a:p>
          <a:p>
            <a:pPr marL="342900" indent="-342900">
              <a:spcBef>
                <a:spcPts val="0"/>
              </a:spcBef>
              <a:buFont typeface="Wingdings" pitchFamily="2" charset="2"/>
              <a:buNone/>
            </a:pPr>
            <a:r>
              <a:rPr lang="en-US" sz="2400" b="0" smtClean="0">
                <a:solidFill>
                  <a:srgbClr val="000000"/>
                </a:solidFill>
              </a:rPr>
              <a:t>	</a:t>
            </a:r>
            <a:r>
              <a:rPr lang="en-US" sz="2400" b="0" smtClean="0">
                <a:solidFill>
                  <a:srgbClr val="0000FF"/>
                </a:solidFill>
              </a:rPr>
              <a:t>int</a:t>
            </a:r>
            <a:r>
              <a:rPr lang="en-US" sz="2400" b="0" smtClean="0">
                <a:solidFill>
                  <a:srgbClr val="000000"/>
                </a:solidFill>
              </a:rPr>
              <a:t> LayGio() </a:t>
            </a:r>
            <a:r>
              <a:rPr lang="en-US" sz="2400" b="0" smtClean="0">
                <a:solidFill>
                  <a:srgbClr val="0000FF"/>
                </a:solidFill>
              </a:rPr>
              <a:t>const</a:t>
            </a:r>
            <a:r>
              <a:rPr lang="en-US" sz="2400" b="0" smtClean="0">
                <a:solidFill>
                  <a:srgbClr val="000000"/>
                </a:solidFill>
              </a:rPr>
              <a:t> {</a:t>
            </a:r>
            <a:r>
              <a:rPr lang="en-US" sz="2400" b="0" smtClean="0">
                <a:solidFill>
                  <a:srgbClr val="0000FF"/>
                </a:solidFill>
              </a:rPr>
              <a:t>return</a:t>
            </a:r>
            <a:r>
              <a:rPr lang="en-US" sz="2400" b="0" smtClean="0">
                <a:solidFill>
                  <a:srgbClr val="000000"/>
                </a:solidFill>
              </a:rPr>
              <a:t> tsgiay / 3600;}</a:t>
            </a:r>
          </a:p>
          <a:p>
            <a:pPr marL="342900" indent="-342900">
              <a:spcBef>
                <a:spcPts val="0"/>
              </a:spcBef>
              <a:buFont typeface="Wingdings" pitchFamily="2" charset="2"/>
              <a:buNone/>
            </a:pPr>
            <a:r>
              <a:rPr lang="en-US" sz="2400" b="0" smtClean="0">
                <a:solidFill>
                  <a:srgbClr val="000000"/>
                </a:solidFill>
              </a:rPr>
              <a:t>	</a:t>
            </a:r>
            <a:r>
              <a:rPr lang="en-US" sz="2400" b="0" smtClean="0">
                <a:solidFill>
                  <a:srgbClr val="0000FF"/>
                </a:solidFill>
              </a:rPr>
              <a:t>int</a:t>
            </a:r>
            <a:r>
              <a:rPr lang="en-US" sz="2400" b="0" smtClean="0">
                <a:solidFill>
                  <a:srgbClr val="000000"/>
                </a:solidFill>
              </a:rPr>
              <a:t> LayPhut() </a:t>
            </a:r>
            <a:r>
              <a:rPr lang="en-US" sz="2400" b="0" smtClean="0">
                <a:solidFill>
                  <a:srgbClr val="0000FF"/>
                </a:solidFill>
              </a:rPr>
              <a:t>const</a:t>
            </a:r>
            <a:r>
              <a:rPr lang="en-US" sz="2400" b="0" smtClean="0">
                <a:solidFill>
                  <a:srgbClr val="000000"/>
                </a:solidFill>
              </a:rPr>
              <a:t> {</a:t>
            </a:r>
            <a:r>
              <a:rPr lang="en-US" sz="2400" b="0" smtClean="0">
                <a:solidFill>
                  <a:srgbClr val="0000FF"/>
                </a:solidFill>
              </a:rPr>
              <a:t>return</a:t>
            </a:r>
            <a:r>
              <a:rPr lang="en-US" sz="2400" b="0" smtClean="0">
                <a:solidFill>
                  <a:srgbClr val="000000"/>
                </a:solidFill>
              </a:rPr>
              <a:t> (tsgiay%3600)/60;}</a:t>
            </a:r>
          </a:p>
          <a:p>
            <a:pPr marL="342900" indent="-342900">
              <a:spcBef>
                <a:spcPts val="0"/>
              </a:spcBef>
              <a:buFont typeface="Wingdings" pitchFamily="2" charset="2"/>
              <a:buNone/>
            </a:pPr>
            <a:r>
              <a:rPr lang="en-US" sz="2400" b="0" smtClean="0">
                <a:solidFill>
                  <a:srgbClr val="000000"/>
                </a:solidFill>
              </a:rPr>
              <a:t>	</a:t>
            </a:r>
            <a:r>
              <a:rPr lang="en-US" sz="2400" b="0" smtClean="0">
                <a:solidFill>
                  <a:srgbClr val="0000FF"/>
                </a:solidFill>
              </a:rPr>
              <a:t>int</a:t>
            </a:r>
            <a:r>
              <a:rPr lang="en-US" sz="2400" b="0" smtClean="0">
                <a:solidFill>
                  <a:srgbClr val="000000"/>
                </a:solidFill>
              </a:rPr>
              <a:t> LayGiay() </a:t>
            </a:r>
            <a:r>
              <a:rPr lang="en-US" sz="2400" b="0" smtClean="0">
                <a:solidFill>
                  <a:srgbClr val="0000FF"/>
                </a:solidFill>
              </a:rPr>
              <a:t>const</a:t>
            </a:r>
            <a:r>
              <a:rPr lang="en-US" sz="2400" b="0" smtClean="0">
                <a:solidFill>
                  <a:srgbClr val="000000"/>
                </a:solidFill>
              </a:rPr>
              <a:t> {</a:t>
            </a:r>
            <a:r>
              <a:rPr lang="en-US" sz="2400" b="0" smtClean="0">
                <a:solidFill>
                  <a:srgbClr val="0000FF"/>
                </a:solidFill>
              </a:rPr>
              <a:t>return</a:t>
            </a:r>
            <a:r>
              <a:rPr lang="en-US" sz="2400" b="0" smtClean="0">
                <a:solidFill>
                  <a:srgbClr val="000000"/>
                </a:solidFill>
              </a:rPr>
              <a:t> tsgiay % 60;}</a:t>
            </a:r>
          </a:p>
          <a:p>
            <a:pPr marL="342900" indent="-342900">
              <a:spcBef>
                <a:spcPts val="0"/>
              </a:spcBef>
              <a:buFont typeface="Wingdings" pitchFamily="2" charset="2"/>
              <a:buNone/>
            </a:pPr>
            <a:r>
              <a:rPr lang="en-US" sz="2400" b="0" smtClean="0">
                <a:solidFill>
                  <a:srgbClr val="000000"/>
                </a:solidFill>
              </a:rPr>
              <a:t>	</a:t>
            </a:r>
            <a:r>
              <a:rPr lang="en-US" sz="2400" b="0" smtClean="0">
                <a:solidFill>
                  <a:srgbClr val="0000FF"/>
                </a:solidFill>
              </a:rPr>
              <a:t>void</a:t>
            </a:r>
            <a:r>
              <a:rPr lang="en-US" sz="2400" b="0" smtClean="0">
                <a:solidFill>
                  <a:srgbClr val="000000"/>
                </a:solidFill>
              </a:rPr>
              <a:t> Tang();</a:t>
            </a:r>
          </a:p>
          <a:p>
            <a:pPr marL="342900" indent="-342900">
              <a:spcBef>
                <a:spcPts val="0"/>
              </a:spcBef>
              <a:buFont typeface="Wingdings" pitchFamily="2" charset="2"/>
              <a:buNone/>
            </a:pPr>
            <a:r>
              <a:rPr lang="en-US" sz="2400" b="0" smtClean="0">
                <a:solidFill>
                  <a:srgbClr val="000000"/>
                </a:solidFill>
              </a:rPr>
              <a:t>	</a:t>
            </a:r>
            <a:r>
              <a:rPr lang="en-US" sz="2400" b="0" smtClean="0">
                <a:solidFill>
                  <a:srgbClr val="0000FF"/>
                </a:solidFill>
              </a:rPr>
              <a:t>void</a:t>
            </a:r>
            <a:r>
              <a:rPr lang="en-US" sz="2400" b="0" smtClean="0">
                <a:solidFill>
                  <a:srgbClr val="000000"/>
                </a:solidFill>
              </a:rPr>
              <a:t> Giam();</a:t>
            </a:r>
          </a:p>
          <a:p>
            <a:pPr marL="342900" indent="-342900">
              <a:spcBef>
                <a:spcPts val="0"/>
              </a:spcBef>
              <a:buFont typeface="Wingdings" pitchFamily="2" charset="2"/>
              <a:buNone/>
            </a:pPr>
            <a:r>
              <a:rPr lang="en-US" sz="2400" b="0" smtClean="0">
                <a:solidFill>
                  <a:srgbClr val="000000"/>
                </a:solidFill>
              </a:rPr>
              <a:t>	ThoiDiem </a:t>
            </a:r>
            <a:r>
              <a:rPr lang="en-US" sz="2400" b="0" smtClean="0">
                <a:solidFill>
                  <a:srgbClr val="FF3300"/>
                </a:solidFill>
              </a:rPr>
              <a:t>&amp;operator ++(); </a:t>
            </a:r>
          </a:p>
          <a:p>
            <a:pPr marL="342900" indent="-342900">
              <a:lnSpc>
                <a:spcPct val="110000"/>
              </a:lnSpc>
              <a:spcBef>
                <a:spcPts val="0"/>
              </a:spcBef>
              <a:buFont typeface="Wingdings" pitchFamily="2" charset="2"/>
              <a:buNone/>
            </a:pPr>
            <a:r>
              <a:rPr lang="en-US" sz="2400" b="0" smtClean="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tăng và giảm: ++ và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77</a:t>
            </a:fld>
            <a:endParaRPr lang="en-US"/>
          </a:p>
        </p:txBody>
      </p:sp>
      <p:sp>
        <p:nvSpPr>
          <p:cNvPr id="8"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smtClean="0">
                <a:solidFill>
                  <a:srgbClr val="0000FF"/>
                </a:solidFill>
              </a:rPr>
              <a:t>void</a:t>
            </a:r>
            <a:r>
              <a:rPr lang="en-US" sz="2400" b="0" smtClean="0">
                <a:solidFill>
                  <a:srgbClr val="000000"/>
                </a:solidFill>
              </a:rPr>
              <a:t> ThoiDiem::Tang(){</a:t>
            </a:r>
          </a:p>
          <a:p>
            <a:pPr marL="342900" indent="-342900">
              <a:spcBef>
                <a:spcPct val="20000"/>
              </a:spcBef>
              <a:buFont typeface="Wingdings" pitchFamily="2" charset="2"/>
              <a:buNone/>
            </a:pPr>
            <a:r>
              <a:rPr lang="en-US" sz="2400" b="0" smtClean="0">
                <a:solidFill>
                  <a:srgbClr val="000000"/>
                </a:solidFill>
              </a:rPr>
              <a:t>	tsgiay = ++tsgiay%SOGIAY_NGAY;</a:t>
            </a:r>
          </a:p>
          <a:p>
            <a:pPr marL="342900" indent="-342900">
              <a:spcBef>
                <a:spcPct val="20000"/>
              </a:spcBef>
              <a:buFont typeface="Wingdings" pitchFamily="2" charset="2"/>
              <a:buNone/>
            </a:pPr>
            <a:r>
              <a:rPr lang="en-US" sz="2400" b="0" smtClean="0">
                <a:solidFill>
                  <a:srgbClr val="000000"/>
                </a:solidFill>
              </a:rPr>
              <a:t>}</a:t>
            </a:r>
          </a:p>
          <a:p>
            <a:pPr marL="342900" indent="-342900">
              <a:spcBef>
                <a:spcPct val="20000"/>
              </a:spcBef>
              <a:buFont typeface="Wingdings" pitchFamily="2" charset="2"/>
              <a:buNone/>
            </a:pPr>
            <a:r>
              <a:rPr lang="en-US" sz="2400" b="0" smtClean="0">
                <a:solidFill>
                  <a:srgbClr val="0000FF"/>
                </a:solidFill>
              </a:rPr>
              <a:t>void</a:t>
            </a:r>
            <a:r>
              <a:rPr lang="en-US" sz="2400" b="0" smtClean="0">
                <a:solidFill>
                  <a:srgbClr val="000000"/>
                </a:solidFill>
              </a:rPr>
              <a:t> ThoiDiem::Giam()</a:t>
            </a:r>
          </a:p>
          <a:p>
            <a:pPr marL="342900" indent="-342900">
              <a:spcBef>
                <a:spcPct val="20000"/>
              </a:spcBef>
              <a:buFont typeface="Wingdings" pitchFamily="2" charset="2"/>
              <a:buNone/>
            </a:pPr>
            <a:r>
              <a:rPr lang="en-US" sz="2400" b="0" smtClean="0">
                <a:solidFill>
                  <a:srgbClr val="000000"/>
                </a:solidFill>
              </a:rPr>
              <a:t>{</a:t>
            </a:r>
          </a:p>
          <a:p>
            <a:pPr marL="342900" indent="-342900">
              <a:spcBef>
                <a:spcPct val="20000"/>
              </a:spcBef>
              <a:buFont typeface="Wingdings" pitchFamily="2" charset="2"/>
              <a:buNone/>
            </a:pPr>
            <a:r>
              <a:rPr lang="en-US" sz="2400" b="0" smtClean="0">
                <a:solidFill>
                  <a:srgbClr val="000000"/>
                </a:solidFill>
              </a:rPr>
              <a:t>	</a:t>
            </a:r>
            <a:r>
              <a:rPr lang="en-US" sz="2400" b="0" smtClean="0">
                <a:solidFill>
                  <a:srgbClr val="0000FF"/>
                </a:solidFill>
              </a:rPr>
              <a:t>if</a:t>
            </a:r>
            <a:r>
              <a:rPr lang="en-US" sz="2400" b="0" smtClean="0">
                <a:solidFill>
                  <a:srgbClr val="000000"/>
                </a:solidFill>
              </a:rPr>
              <a:t> (--tsgiay &lt; 0) tsgiay = SOGIAY_NGAY-1;</a:t>
            </a:r>
          </a:p>
          <a:p>
            <a:pPr marL="342900" indent="-342900">
              <a:spcBef>
                <a:spcPct val="20000"/>
              </a:spcBef>
              <a:buFont typeface="Wingdings" pitchFamily="2" charset="2"/>
              <a:buNone/>
            </a:pPr>
            <a:r>
              <a:rPr lang="en-US" sz="2400" b="0" smtClean="0">
                <a:solidFill>
                  <a:srgbClr val="000000"/>
                </a:solidFill>
              </a:rPr>
              <a:t>}</a:t>
            </a:r>
          </a:p>
          <a:p>
            <a:pPr marL="342900" indent="-342900">
              <a:spcBef>
                <a:spcPct val="20000"/>
              </a:spcBef>
              <a:buFont typeface="Wingdings" pitchFamily="2" charset="2"/>
              <a:buNone/>
            </a:pPr>
            <a:r>
              <a:rPr lang="en-US" sz="2400" b="0" smtClean="0">
                <a:solidFill>
                  <a:srgbClr val="000000"/>
                </a:solidFill>
              </a:rPr>
              <a:t>ThoiDiem &amp;ThoiDiem::operator ++() {</a:t>
            </a:r>
          </a:p>
          <a:p>
            <a:pPr marL="342900" indent="-342900">
              <a:spcBef>
                <a:spcPct val="20000"/>
              </a:spcBef>
              <a:buFont typeface="Wingdings" pitchFamily="2" charset="2"/>
              <a:buNone/>
            </a:pPr>
            <a:r>
              <a:rPr lang="en-US" sz="2400" b="0" smtClean="0">
                <a:solidFill>
                  <a:srgbClr val="000000"/>
                </a:solidFill>
              </a:rPr>
              <a:t>	Tang(); </a:t>
            </a:r>
          </a:p>
          <a:p>
            <a:pPr marL="342900" indent="-342900">
              <a:spcBef>
                <a:spcPct val="20000"/>
              </a:spcBef>
              <a:buFont typeface="Wingdings" pitchFamily="2" charset="2"/>
              <a:buNone/>
            </a:pPr>
            <a:r>
              <a:rPr lang="en-US" sz="2400" b="0" smtClean="0">
                <a:solidFill>
                  <a:srgbClr val="000000"/>
                </a:solidFill>
              </a:rPr>
              <a:t>	</a:t>
            </a:r>
            <a:r>
              <a:rPr lang="en-US" sz="2400" b="0" smtClean="0">
                <a:solidFill>
                  <a:srgbClr val="0000FF"/>
                </a:solidFill>
              </a:rPr>
              <a:t>return</a:t>
            </a:r>
            <a:r>
              <a:rPr lang="en-US" sz="2400" b="0" smtClean="0">
                <a:solidFill>
                  <a:srgbClr val="000000"/>
                </a:solidFill>
              </a:rPr>
              <a:t> *</a:t>
            </a:r>
            <a:r>
              <a:rPr lang="en-US" sz="2400" b="0" smtClean="0">
                <a:solidFill>
                  <a:srgbClr val="0000FF"/>
                </a:solidFill>
              </a:rPr>
              <a:t>this</a:t>
            </a:r>
            <a:r>
              <a:rPr lang="en-US" sz="2400" b="0" smtClean="0">
                <a:solidFill>
                  <a:srgbClr val="000000"/>
                </a:solidFill>
              </a:rPr>
              <a:t>;</a:t>
            </a:r>
          </a:p>
          <a:p>
            <a:pPr marL="342900" indent="-342900">
              <a:spcBef>
                <a:spcPct val="20000"/>
              </a:spcBef>
              <a:buFont typeface="Wingdings" pitchFamily="2" charset="2"/>
              <a:buNone/>
            </a:pPr>
            <a:r>
              <a:rPr lang="en-US" sz="2400" b="0" smtClean="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tăng và giảm: ++ và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78</a:t>
            </a:fld>
            <a:endParaRPr lang="en-US"/>
          </a:p>
        </p:txBody>
      </p:sp>
      <p:sp>
        <p:nvSpPr>
          <p:cNvPr id="8"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fr-FR" sz="2400" b="0" smtClean="0">
                <a:solidFill>
                  <a:srgbClr val="0000FF"/>
                </a:solidFill>
              </a:rPr>
              <a:t>void</a:t>
            </a:r>
            <a:r>
              <a:rPr lang="fr-FR" sz="2400" b="0" smtClean="0">
                <a:solidFill>
                  <a:srgbClr val="000000"/>
                </a:solidFill>
              </a:rPr>
              <a:t> main() </a:t>
            </a:r>
          </a:p>
          <a:p>
            <a:pPr marL="342900" indent="-342900">
              <a:spcBef>
                <a:spcPct val="20000"/>
              </a:spcBef>
              <a:buFont typeface="Wingdings" pitchFamily="2" charset="2"/>
              <a:buNone/>
            </a:pPr>
            <a:r>
              <a:rPr lang="fr-FR" sz="2400" b="0" smtClean="0">
                <a:solidFill>
                  <a:srgbClr val="000000"/>
                </a:solidFill>
              </a:rPr>
              <a:t>{</a:t>
            </a:r>
          </a:p>
          <a:p>
            <a:pPr marL="342900" indent="-342900">
              <a:spcBef>
                <a:spcPct val="20000"/>
              </a:spcBef>
              <a:buFont typeface="Wingdings" pitchFamily="2" charset="2"/>
              <a:buNone/>
            </a:pPr>
            <a:r>
              <a:rPr lang="fr-FR" sz="2400" b="0" smtClean="0">
                <a:solidFill>
                  <a:srgbClr val="000000"/>
                </a:solidFill>
              </a:rPr>
              <a:t>	ThoiDiem t(23,59,59),t1,t2;</a:t>
            </a:r>
          </a:p>
          <a:p>
            <a:pPr marL="342900" indent="-342900">
              <a:spcBef>
                <a:spcPct val="20000"/>
              </a:spcBef>
              <a:buFont typeface="Wingdings" pitchFamily="2" charset="2"/>
              <a:buNone/>
            </a:pPr>
            <a:r>
              <a:rPr lang="fr-FR" sz="2400" b="0" smtClean="0">
                <a:solidFill>
                  <a:srgbClr val="000000"/>
                </a:solidFill>
              </a:rPr>
              <a:t>	cout &lt;&lt; "t = " &lt;&lt; t &lt;&lt; "\n";</a:t>
            </a:r>
          </a:p>
          <a:p>
            <a:pPr marL="342900" indent="-342900">
              <a:spcBef>
                <a:spcPct val="20000"/>
              </a:spcBef>
              <a:buFont typeface="Wingdings" pitchFamily="2" charset="2"/>
              <a:buNone/>
            </a:pPr>
            <a:r>
              <a:rPr lang="fr-FR" sz="2400" b="0" smtClean="0">
                <a:solidFill>
                  <a:srgbClr val="000000"/>
                </a:solidFill>
              </a:rPr>
              <a:t>	t1 = ++t; // t.operator ++();</a:t>
            </a:r>
          </a:p>
          <a:p>
            <a:pPr marL="342900" indent="-342900">
              <a:spcBef>
                <a:spcPct val="20000"/>
              </a:spcBef>
              <a:buFont typeface="Wingdings" pitchFamily="2" charset="2"/>
              <a:buNone/>
            </a:pPr>
            <a:r>
              <a:rPr lang="fr-FR" sz="2400" b="0" smtClean="0">
                <a:solidFill>
                  <a:srgbClr val="000000"/>
                </a:solidFill>
              </a:rPr>
              <a:t>		// t = 0:00:00, t1 = 0:00:00</a:t>
            </a:r>
          </a:p>
          <a:p>
            <a:pPr marL="342900" indent="-342900">
              <a:spcBef>
                <a:spcPct val="20000"/>
              </a:spcBef>
              <a:buFont typeface="Wingdings" pitchFamily="2" charset="2"/>
              <a:buNone/>
            </a:pPr>
            <a:r>
              <a:rPr lang="fr-FR" sz="2400" b="0" smtClean="0">
                <a:solidFill>
                  <a:srgbClr val="000000"/>
                </a:solidFill>
              </a:rPr>
              <a:t>	cout &lt;&lt; "t = " &lt;&lt; t &lt;&lt; "\tt1 = " &lt;&lt; t1 &lt;&lt; "\n";</a:t>
            </a:r>
          </a:p>
          <a:p>
            <a:pPr marL="342900" indent="-342900">
              <a:spcBef>
                <a:spcPct val="20000"/>
              </a:spcBef>
              <a:buFont typeface="Wingdings" pitchFamily="2" charset="2"/>
              <a:buNone/>
            </a:pPr>
            <a:r>
              <a:rPr lang="fr-FR" sz="2400" b="0" smtClean="0">
                <a:solidFill>
                  <a:srgbClr val="000000"/>
                </a:solidFill>
              </a:rPr>
              <a:t>	t1 = t++; // t.operator ++();</a:t>
            </a:r>
          </a:p>
          <a:p>
            <a:pPr marL="342900" indent="-342900">
              <a:spcBef>
                <a:spcPct val="20000"/>
              </a:spcBef>
              <a:buFont typeface="Wingdings" pitchFamily="2" charset="2"/>
              <a:buNone/>
            </a:pPr>
            <a:r>
              <a:rPr lang="fr-FR" sz="2400" b="0" smtClean="0">
                <a:solidFill>
                  <a:srgbClr val="000000"/>
                </a:solidFill>
              </a:rPr>
              <a:t>		// t = 0:00:01, t1 = 0:00:00</a:t>
            </a:r>
          </a:p>
          <a:p>
            <a:pPr marL="342900" indent="-342900">
              <a:spcBef>
                <a:spcPct val="20000"/>
              </a:spcBef>
              <a:buFont typeface="Wingdings" pitchFamily="2" charset="2"/>
              <a:buNone/>
            </a:pPr>
            <a:r>
              <a:rPr lang="fr-FR" sz="2400" b="0" smtClean="0">
                <a:solidFill>
                  <a:srgbClr val="000000"/>
                </a:solidFill>
              </a:rPr>
              <a:t>	cout &lt;&lt; "t = " &lt;&lt; t &lt;&lt; "\tt1 = " &lt;&lt; t1 &lt;&lt; "\n";</a:t>
            </a:r>
          </a:p>
          <a:p>
            <a:pPr marL="342900" indent="-342900">
              <a:spcBef>
                <a:spcPct val="20000"/>
              </a:spcBef>
              <a:buFont typeface="Wingdings" pitchFamily="2" charset="2"/>
              <a:buNone/>
            </a:pPr>
            <a:r>
              <a:rPr lang="fr-FR" sz="2400" b="0" smtClean="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tăng và giảm: ++ và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dirty="0" smtClean="0">
                <a:solidFill>
                  <a:schemeClr val="tx1">
                    <a:lumMod val="95000"/>
                    <a:lumOff val="5000"/>
                  </a:schemeClr>
                </a:solidFill>
                <a:latin typeface="Arial" pitchFamily="34" charset="0"/>
                <a:cs typeface="Arial" pitchFamily="34" charset="0"/>
              </a:rPr>
              <a:t>Để có thể có phép toán ++ và </a:t>
            </a:r>
            <a:r>
              <a:rPr lang="en-US" sz="2800" dirty="0" smtClean="0">
                <a:solidFill>
                  <a:schemeClr val="tx1">
                    <a:lumMod val="95000"/>
                    <a:lumOff val="5000"/>
                  </a:schemeClr>
                </a:solidFill>
                <a:latin typeface="Arial" pitchFamily="34" charset="0"/>
                <a:cs typeface="Arial" pitchFamily="34" charset="0"/>
              </a:rPr>
              <a:t>--</a:t>
            </a:r>
            <a:r>
              <a:rPr lang="vi-VN" sz="2800" dirty="0" smtClean="0">
                <a:solidFill>
                  <a:schemeClr val="tx1">
                    <a:lumMod val="95000"/>
                    <a:lumOff val="5000"/>
                  </a:schemeClr>
                </a:solidFill>
                <a:latin typeface="Arial" pitchFamily="34" charset="0"/>
                <a:cs typeface="Arial" pitchFamily="34" charset="0"/>
              </a:rPr>
              <a:t> hoạt động khác nhau cho hai cách dùng (++a và a++) ta cần định nghĩa hai phiên bản ứng với hai cách dùng kể trên.</a:t>
            </a:r>
            <a:endParaRPr lang="en-US" sz="2800" dirty="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z="2800" dirty="0" err="1" smtClean="0">
                <a:solidFill>
                  <a:schemeClr val="tx1">
                    <a:lumMod val="95000"/>
                    <a:lumOff val="5000"/>
                  </a:schemeClr>
                </a:solidFill>
                <a:latin typeface="Arial" pitchFamily="34" charset="0"/>
                <a:cs typeface="Arial" pitchFamily="34" charset="0"/>
              </a:rPr>
              <a:t>Khi</a:t>
            </a:r>
            <a:r>
              <a:rPr lang="en-US" sz="2800" dirty="0" smtClean="0">
                <a:solidFill>
                  <a:schemeClr val="tx1">
                    <a:lumMod val="95000"/>
                    <a:lumOff val="5000"/>
                  </a:schemeClr>
                </a:solidFill>
                <a:latin typeface="Arial" pitchFamily="34" charset="0"/>
                <a:cs typeface="Arial" pitchFamily="34" charset="0"/>
              </a:rPr>
              <a:t> </a:t>
            </a:r>
            <a:r>
              <a:rPr lang="en-US" sz="2800" dirty="0" err="1" smtClean="0">
                <a:solidFill>
                  <a:schemeClr val="tx1">
                    <a:lumMod val="95000"/>
                    <a:lumOff val="5000"/>
                  </a:schemeClr>
                </a:solidFill>
                <a:latin typeface="Arial" pitchFamily="34" charset="0"/>
                <a:cs typeface="Arial" pitchFamily="34" charset="0"/>
              </a:rPr>
              <a:t>đó</a:t>
            </a:r>
            <a:r>
              <a:rPr lang="en-US" sz="2800" dirty="0" smtClean="0">
                <a:solidFill>
                  <a:schemeClr val="tx1">
                    <a:lumMod val="95000"/>
                    <a:lumOff val="5000"/>
                  </a:schemeClr>
                </a:solidFill>
                <a:latin typeface="Arial" pitchFamily="34" charset="0"/>
                <a:cs typeface="Arial" pitchFamily="34" charset="0"/>
              </a:rPr>
              <a:t>, p</a:t>
            </a:r>
            <a:r>
              <a:rPr lang="vi-VN" sz="2800" dirty="0" smtClean="0">
                <a:solidFill>
                  <a:schemeClr val="tx1">
                    <a:lumMod val="95000"/>
                    <a:lumOff val="5000"/>
                  </a:schemeClr>
                </a:solidFill>
                <a:latin typeface="Arial" pitchFamily="34" charset="0"/>
                <a:cs typeface="Arial" pitchFamily="34" charset="0"/>
              </a:rPr>
              <a:t>hiên bản tiếp </a:t>
            </a:r>
            <a:r>
              <a:rPr lang="en-US" sz="2800" dirty="0" err="1" smtClean="0">
                <a:solidFill>
                  <a:schemeClr val="tx1">
                    <a:lumMod val="95000"/>
                    <a:lumOff val="5000"/>
                  </a:schemeClr>
                </a:solidFill>
                <a:latin typeface="Arial" pitchFamily="34" charset="0"/>
                <a:cs typeface="Arial" pitchFamily="34" charset="0"/>
              </a:rPr>
              <a:t>vị</a:t>
            </a:r>
            <a:r>
              <a:rPr lang="vi-VN" sz="2800" dirty="0" smtClean="0">
                <a:solidFill>
                  <a:schemeClr val="tx1">
                    <a:lumMod val="95000"/>
                    <a:lumOff val="5000"/>
                  </a:schemeClr>
                </a:solidFill>
                <a:latin typeface="Arial" pitchFamily="34" charset="0"/>
                <a:cs typeface="Arial" pitchFamily="34" charset="0"/>
              </a:rPr>
              <a:t> </a:t>
            </a:r>
            <a:r>
              <a:rPr lang="vi-VN" sz="2800" dirty="0" smtClean="0">
                <a:solidFill>
                  <a:schemeClr val="tx1">
                    <a:lumMod val="95000"/>
                    <a:lumOff val="5000"/>
                  </a:schemeClr>
                </a:solidFill>
                <a:latin typeface="Arial" pitchFamily="34" charset="0"/>
                <a:cs typeface="Arial" pitchFamily="34" charset="0"/>
              </a:rPr>
              <a:t>ngữ có thêm một tham số giả để phân biệt.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79</a:t>
            </a:fld>
            <a:endParaRPr lang="en-US"/>
          </a:p>
        </p:txBody>
      </p:sp>
      <p:sp>
        <p:nvSpPr>
          <p:cNvPr id="7" name="Rectangle 3"/>
          <p:cNvSpPr>
            <a:spLocks noChangeArrowheads="1"/>
          </p:cNvSpPr>
          <p:nvPr/>
        </p:nvSpPr>
        <p:spPr bwMode="auto">
          <a:xfrm>
            <a:off x="914400" y="5029200"/>
            <a:ext cx="7772400" cy="12192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800" b="0" smtClean="0">
                <a:solidFill>
                  <a:srgbClr val="000000"/>
                </a:solidFill>
              </a:rPr>
              <a:t>ThoiDiem &amp;operator ++();</a:t>
            </a:r>
          </a:p>
          <a:p>
            <a:pPr marL="342900" indent="-342900">
              <a:lnSpc>
                <a:spcPct val="120000"/>
              </a:lnSpc>
              <a:spcBef>
                <a:spcPct val="20000"/>
              </a:spcBef>
              <a:buFont typeface="Wingdings" pitchFamily="2" charset="2"/>
              <a:buNone/>
            </a:pPr>
            <a:r>
              <a:rPr lang="en-US" sz="2800" b="0" smtClean="0">
                <a:solidFill>
                  <a:srgbClr val="000000"/>
                </a:solidFill>
              </a:rPr>
              <a:t>ThoiDiem operator ++(int);</a:t>
            </a:r>
            <a:endParaRPr lang="en-US" sz="28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heckerboard(across)">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Các toán tử của 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Một số </a:t>
            </a:r>
            <a:r>
              <a:rPr lang="vi-VN" sz="2800" smtClean="0">
                <a:solidFill>
                  <a:srgbClr val="FF3300"/>
                </a:solidFill>
                <a:latin typeface="Arial" pitchFamily="34" charset="0"/>
                <a:cs typeface="Arial" pitchFamily="34" charset="0"/>
              </a:rPr>
              <a:t>toán tử đơn </a:t>
            </a:r>
            <a:r>
              <a:rPr lang="vi-VN" sz="2800" smtClean="0">
                <a:solidFill>
                  <a:schemeClr val="tx1">
                    <a:lumMod val="95000"/>
                    <a:lumOff val="5000"/>
                  </a:schemeClr>
                </a:solidFill>
                <a:latin typeface="Arial" pitchFamily="34" charset="0"/>
                <a:cs typeface="Arial" pitchFamily="34" charset="0"/>
              </a:rPr>
              <a:t>có thể được dùng làm cả toán tử trước và toán tử sau</a:t>
            </a:r>
            <a:r>
              <a:rPr lang="en-US" sz="2800" smtClean="0">
                <a:solidFill>
                  <a:schemeClr val="tx1">
                    <a:lumMod val="95000"/>
                    <a:lumOff val="5000"/>
                  </a:schemeClr>
                </a:solidFill>
                <a:latin typeface="Arial" pitchFamily="34" charset="0"/>
                <a:cs typeface="Arial" pitchFamily="34" charset="0"/>
              </a:rPr>
              <a:t>. </a:t>
            </a:r>
            <a:r>
              <a:rPr lang="vi-VN" sz="2800" smtClean="0">
                <a:solidFill>
                  <a:schemeClr val="tx1">
                    <a:lumMod val="95000"/>
                    <a:lumOff val="5000"/>
                  </a:schemeClr>
                </a:solidFill>
                <a:latin typeface="Arial" pitchFamily="34" charset="0"/>
                <a:cs typeface="Arial" pitchFamily="34" charset="0"/>
              </a:rPr>
              <a:t>Ví dụ phép tăng (++), phép giảm (--)</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Một số toán tử có thể được dùng làm cả toán tử đơn và toán tử đôi: *</a:t>
            </a:r>
          </a:p>
          <a:p>
            <a:pPr algn="just">
              <a:lnSpc>
                <a:spcPct val="130000"/>
              </a:lnSpc>
              <a:spcBef>
                <a:spcPts val="300"/>
              </a:spcBef>
              <a:spcAft>
                <a:spcPts val="300"/>
              </a:spcAft>
              <a:buFont typeface="Wingdings" pitchFamily="2" charset="2"/>
              <a:buChar char="v"/>
            </a:pPr>
            <a:r>
              <a:rPr lang="vi-VN" sz="2800" smtClean="0">
                <a:solidFill>
                  <a:srgbClr val="FF3300"/>
                </a:solidFill>
                <a:latin typeface="Arial" pitchFamily="34" charset="0"/>
                <a:cs typeface="Arial" pitchFamily="34" charset="0"/>
              </a:rPr>
              <a:t>Toán tử chỉ mục ("[…]") </a:t>
            </a:r>
            <a:r>
              <a:rPr lang="vi-VN" sz="2800" smtClean="0">
                <a:solidFill>
                  <a:schemeClr val="tx1">
                    <a:lumMod val="95000"/>
                    <a:lumOff val="5000"/>
                  </a:schemeClr>
                </a:solidFill>
                <a:latin typeface="Arial" pitchFamily="34" charset="0"/>
                <a:cs typeface="Arial" pitchFamily="34" charset="0"/>
              </a:rPr>
              <a:t>là toán tử đôi</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 từ khoá </a:t>
            </a:r>
            <a:r>
              <a:rPr lang="vi-VN" sz="2800" smtClean="0">
                <a:solidFill>
                  <a:srgbClr val="FF3300"/>
                </a:solidFill>
                <a:latin typeface="Arial" pitchFamily="34" charset="0"/>
                <a:cs typeface="Arial" pitchFamily="34" charset="0"/>
              </a:rPr>
              <a:t>"new" </a:t>
            </a:r>
            <a:r>
              <a:rPr lang="vi-VN" sz="2800" smtClean="0">
                <a:solidFill>
                  <a:schemeClr val="tx1">
                    <a:lumMod val="95000"/>
                    <a:lumOff val="5000"/>
                  </a:schemeClr>
                </a:solidFill>
                <a:latin typeface="Arial" pitchFamily="34" charset="0"/>
                <a:cs typeface="Arial" pitchFamily="34" charset="0"/>
              </a:rPr>
              <a:t>và </a:t>
            </a:r>
            <a:r>
              <a:rPr lang="vi-VN" sz="2800" smtClean="0">
                <a:solidFill>
                  <a:srgbClr val="FF3300"/>
                </a:solidFill>
                <a:latin typeface="Arial" pitchFamily="34" charset="0"/>
                <a:cs typeface="Arial" pitchFamily="34" charset="0"/>
              </a:rPr>
              <a:t>"delete" </a:t>
            </a:r>
            <a:r>
              <a:rPr lang="vi-VN" sz="2800" smtClean="0">
                <a:solidFill>
                  <a:schemeClr val="tx1">
                    <a:lumMod val="95000"/>
                    <a:lumOff val="5000"/>
                  </a:schemeClr>
                </a:solidFill>
                <a:latin typeface="Arial" pitchFamily="34" charset="0"/>
                <a:cs typeface="Arial" pitchFamily="34" charset="0"/>
              </a:rPr>
              <a:t>cũng được coi là toán tử và có thể được định nghĩa lại</a:t>
            </a:r>
            <a:endParaRPr lang="en-US" sz="2800"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tăng và giảm: ++ và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80</a:t>
            </a:fld>
            <a:endParaRPr lang="en-US"/>
          </a:p>
        </p:txBody>
      </p:sp>
      <p:sp>
        <p:nvSpPr>
          <p:cNvPr id="8"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spcBef>
                <a:spcPts val="0"/>
              </a:spcBef>
              <a:buFont typeface="Wingdings" pitchFamily="2" charset="2"/>
              <a:buNone/>
            </a:pPr>
            <a:r>
              <a:rPr lang="fr-FR" sz="2400" b="0" smtClean="0">
                <a:solidFill>
                  <a:srgbClr val="0000FF"/>
                </a:solidFill>
              </a:rPr>
              <a:t>void</a:t>
            </a:r>
            <a:r>
              <a:rPr lang="fr-FR" sz="2400" b="0" smtClean="0">
                <a:solidFill>
                  <a:srgbClr val="000000"/>
                </a:solidFill>
              </a:rPr>
              <a:t> ThoiDiem::Tang() {</a:t>
            </a:r>
          </a:p>
          <a:p>
            <a:pPr marL="342900" indent="-342900">
              <a:spcBef>
                <a:spcPts val="0"/>
              </a:spcBef>
              <a:buFont typeface="Wingdings" pitchFamily="2" charset="2"/>
              <a:buNone/>
            </a:pPr>
            <a:r>
              <a:rPr lang="fr-FR" sz="2400" b="0" smtClean="0">
                <a:solidFill>
                  <a:srgbClr val="000000"/>
                </a:solidFill>
              </a:rPr>
              <a:t>	tsgiay = ++tsgiay%SOGIAY_NGAY;</a:t>
            </a:r>
          </a:p>
          <a:p>
            <a:pPr marL="342900" indent="-342900">
              <a:spcBef>
                <a:spcPts val="0"/>
              </a:spcBef>
              <a:buFont typeface="Wingdings" pitchFamily="2" charset="2"/>
              <a:buNone/>
            </a:pPr>
            <a:r>
              <a:rPr lang="fr-FR" sz="2400" b="0" smtClean="0">
                <a:solidFill>
                  <a:srgbClr val="000000"/>
                </a:solidFill>
              </a:rPr>
              <a:t>}</a:t>
            </a:r>
          </a:p>
          <a:p>
            <a:pPr marL="342900" indent="-342900">
              <a:lnSpc>
                <a:spcPct val="90000"/>
              </a:lnSpc>
              <a:spcBef>
                <a:spcPts val="0"/>
              </a:spcBef>
              <a:buFont typeface="Wingdings" pitchFamily="2" charset="2"/>
              <a:buNone/>
            </a:pPr>
            <a:r>
              <a:rPr lang="fr-FR" sz="2400" b="0" smtClean="0">
                <a:solidFill>
                  <a:srgbClr val="0000FF"/>
                </a:solidFill>
              </a:rPr>
              <a:t>void</a:t>
            </a:r>
            <a:r>
              <a:rPr lang="fr-FR" sz="2400" b="0" smtClean="0">
                <a:solidFill>
                  <a:srgbClr val="000000"/>
                </a:solidFill>
              </a:rPr>
              <a:t> ThoiDiem::Giam() {</a:t>
            </a:r>
          </a:p>
          <a:p>
            <a:pPr marL="342900" indent="-342900">
              <a:lnSpc>
                <a:spcPct val="90000"/>
              </a:lnSpc>
              <a:spcBef>
                <a:spcPts val="0"/>
              </a:spcBef>
              <a:buFont typeface="Wingdings" pitchFamily="2" charset="2"/>
              <a:buNone/>
            </a:pPr>
            <a:r>
              <a:rPr lang="fr-FR" sz="2400" b="0" smtClean="0">
                <a:solidFill>
                  <a:srgbClr val="000000"/>
                </a:solidFill>
              </a:rPr>
              <a:t>	</a:t>
            </a:r>
            <a:r>
              <a:rPr lang="fr-FR" sz="2400" b="0" smtClean="0">
                <a:solidFill>
                  <a:srgbClr val="0000FF"/>
                </a:solidFill>
              </a:rPr>
              <a:t>if</a:t>
            </a:r>
            <a:r>
              <a:rPr lang="fr-FR" sz="2400" b="0" smtClean="0">
                <a:solidFill>
                  <a:srgbClr val="000000"/>
                </a:solidFill>
              </a:rPr>
              <a:t> (--tsgiay &lt; 0) tsgiay = SOGIAY_NGAY-1;</a:t>
            </a:r>
          </a:p>
          <a:p>
            <a:pPr marL="342900" indent="-342900">
              <a:lnSpc>
                <a:spcPct val="90000"/>
              </a:lnSpc>
              <a:spcBef>
                <a:spcPts val="0"/>
              </a:spcBef>
              <a:buFont typeface="Wingdings" pitchFamily="2" charset="2"/>
              <a:buNone/>
            </a:pPr>
            <a:r>
              <a:rPr lang="fr-FR" sz="2400" b="0" smtClean="0">
                <a:solidFill>
                  <a:srgbClr val="000000"/>
                </a:solidFill>
              </a:rPr>
              <a:t>}</a:t>
            </a:r>
          </a:p>
          <a:p>
            <a:pPr marL="342900" indent="-342900">
              <a:lnSpc>
                <a:spcPct val="90000"/>
              </a:lnSpc>
              <a:spcBef>
                <a:spcPts val="0"/>
              </a:spcBef>
              <a:buFont typeface="Wingdings" pitchFamily="2" charset="2"/>
              <a:buNone/>
            </a:pPr>
            <a:r>
              <a:rPr lang="fr-FR" sz="2400" b="0" smtClean="0">
                <a:solidFill>
                  <a:srgbClr val="000000"/>
                </a:solidFill>
              </a:rPr>
              <a:t>ThoiDiem &amp;ThoiDiem::operator ++()  {</a:t>
            </a:r>
          </a:p>
          <a:p>
            <a:pPr marL="342900" indent="-342900">
              <a:lnSpc>
                <a:spcPct val="90000"/>
              </a:lnSpc>
              <a:spcBef>
                <a:spcPts val="0"/>
              </a:spcBef>
              <a:buFont typeface="Wingdings" pitchFamily="2" charset="2"/>
              <a:buNone/>
            </a:pPr>
            <a:r>
              <a:rPr lang="fr-FR" sz="2400" b="0" smtClean="0">
                <a:solidFill>
                  <a:srgbClr val="000000"/>
                </a:solidFill>
              </a:rPr>
              <a:t>	Tang(); </a:t>
            </a:r>
          </a:p>
          <a:p>
            <a:pPr marL="342900" indent="-342900">
              <a:lnSpc>
                <a:spcPct val="90000"/>
              </a:lnSpc>
              <a:spcBef>
                <a:spcPts val="0"/>
              </a:spcBef>
              <a:buFont typeface="Wingdings" pitchFamily="2" charset="2"/>
              <a:buNone/>
            </a:pPr>
            <a:r>
              <a:rPr lang="fr-FR" sz="2400" b="0" smtClean="0">
                <a:solidFill>
                  <a:srgbClr val="000000"/>
                </a:solidFill>
              </a:rPr>
              <a:t>	</a:t>
            </a:r>
            <a:r>
              <a:rPr lang="fr-FR" sz="2400" b="0" smtClean="0">
                <a:solidFill>
                  <a:srgbClr val="0000FF"/>
                </a:solidFill>
              </a:rPr>
              <a:t>return</a:t>
            </a:r>
            <a:r>
              <a:rPr lang="fr-FR" sz="2400" b="0" smtClean="0">
                <a:solidFill>
                  <a:srgbClr val="000000"/>
                </a:solidFill>
              </a:rPr>
              <a:t> *</a:t>
            </a:r>
            <a:r>
              <a:rPr lang="fr-FR" sz="2400" b="0" smtClean="0">
                <a:solidFill>
                  <a:srgbClr val="0000FF"/>
                </a:solidFill>
              </a:rPr>
              <a:t>this</a:t>
            </a:r>
            <a:r>
              <a:rPr lang="fr-FR" sz="2400" b="0" smtClean="0">
                <a:solidFill>
                  <a:srgbClr val="000000"/>
                </a:solidFill>
              </a:rPr>
              <a:t>;</a:t>
            </a:r>
          </a:p>
          <a:p>
            <a:pPr marL="342900" indent="-342900">
              <a:lnSpc>
                <a:spcPct val="90000"/>
              </a:lnSpc>
              <a:spcBef>
                <a:spcPts val="0"/>
              </a:spcBef>
              <a:buFont typeface="Wingdings" pitchFamily="2" charset="2"/>
              <a:buNone/>
            </a:pPr>
            <a:r>
              <a:rPr lang="fr-FR" sz="2400" b="0" smtClean="0">
                <a:solidFill>
                  <a:srgbClr val="000000"/>
                </a:solidFill>
              </a:rPr>
              <a:t>}</a:t>
            </a:r>
          </a:p>
          <a:p>
            <a:pPr marL="342900" indent="-342900">
              <a:lnSpc>
                <a:spcPct val="90000"/>
              </a:lnSpc>
              <a:spcBef>
                <a:spcPts val="0"/>
              </a:spcBef>
              <a:buFont typeface="Wingdings" pitchFamily="2" charset="2"/>
              <a:buNone/>
            </a:pPr>
            <a:r>
              <a:rPr lang="fr-FR" sz="2400" b="0" smtClean="0">
                <a:solidFill>
                  <a:srgbClr val="000000"/>
                </a:solidFill>
              </a:rPr>
              <a:t>ThoiDiem ThoiDiem::operator ++(int) {</a:t>
            </a:r>
          </a:p>
          <a:p>
            <a:pPr marL="342900" indent="-342900">
              <a:lnSpc>
                <a:spcPct val="90000"/>
              </a:lnSpc>
              <a:spcBef>
                <a:spcPts val="0"/>
              </a:spcBef>
              <a:buFont typeface="Wingdings" pitchFamily="2" charset="2"/>
              <a:buNone/>
            </a:pPr>
            <a:r>
              <a:rPr lang="fr-FR" sz="2400" b="0" smtClean="0">
                <a:solidFill>
                  <a:srgbClr val="000000"/>
                </a:solidFill>
              </a:rPr>
              <a:t>	ThoiDiem t = *this; </a:t>
            </a:r>
          </a:p>
          <a:p>
            <a:pPr marL="342900" indent="-342900">
              <a:lnSpc>
                <a:spcPct val="90000"/>
              </a:lnSpc>
              <a:spcBef>
                <a:spcPts val="0"/>
              </a:spcBef>
              <a:buFont typeface="Wingdings" pitchFamily="2" charset="2"/>
              <a:buNone/>
            </a:pPr>
            <a:r>
              <a:rPr lang="fr-FR" sz="2400" b="0" smtClean="0">
                <a:solidFill>
                  <a:srgbClr val="000000"/>
                </a:solidFill>
              </a:rPr>
              <a:t>	Tang(); </a:t>
            </a:r>
          </a:p>
          <a:p>
            <a:pPr marL="342900" indent="-342900">
              <a:lnSpc>
                <a:spcPct val="90000"/>
              </a:lnSpc>
              <a:spcBef>
                <a:spcPts val="0"/>
              </a:spcBef>
              <a:buFont typeface="Wingdings" pitchFamily="2" charset="2"/>
              <a:buNone/>
            </a:pPr>
            <a:r>
              <a:rPr lang="fr-FR" sz="2400" b="0" smtClean="0">
                <a:solidFill>
                  <a:srgbClr val="000000"/>
                </a:solidFill>
              </a:rPr>
              <a:t>	</a:t>
            </a:r>
            <a:r>
              <a:rPr lang="fr-FR" sz="2400" b="0" smtClean="0">
                <a:solidFill>
                  <a:srgbClr val="0000FF"/>
                </a:solidFill>
              </a:rPr>
              <a:t>return</a:t>
            </a:r>
            <a:r>
              <a:rPr lang="fr-FR" sz="2400" b="0" smtClean="0">
                <a:solidFill>
                  <a:srgbClr val="000000"/>
                </a:solidFill>
              </a:rPr>
              <a:t> t;</a:t>
            </a:r>
          </a:p>
          <a:p>
            <a:pPr marL="342900" indent="-342900">
              <a:lnSpc>
                <a:spcPct val="90000"/>
              </a:lnSpc>
              <a:spcBef>
                <a:spcPts val="0"/>
              </a:spcBef>
              <a:buFont typeface="Wingdings" pitchFamily="2" charset="2"/>
              <a:buNone/>
            </a:pPr>
            <a:r>
              <a:rPr lang="fr-FR" sz="2400" b="0" smtClean="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tăng và giảm: ++ và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81</a:t>
            </a:fld>
            <a:endParaRPr lang="en-US"/>
          </a:p>
        </p:txBody>
      </p:sp>
      <p:sp>
        <p:nvSpPr>
          <p:cNvPr id="8"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fr-FR" sz="2400" b="0" smtClean="0">
                <a:solidFill>
                  <a:srgbClr val="0000FF"/>
                </a:solidFill>
              </a:rPr>
              <a:t>void</a:t>
            </a:r>
            <a:r>
              <a:rPr lang="fr-FR" sz="2400" b="0" smtClean="0">
                <a:solidFill>
                  <a:srgbClr val="000000"/>
                </a:solidFill>
              </a:rPr>
              <a:t> main()</a:t>
            </a:r>
          </a:p>
          <a:p>
            <a:pPr marL="342900" indent="-342900">
              <a:spcBef>
                <a:spcPct val="20000"/>
              </a:spcBef>
              <a:buFont typeface="Wingdings" pitchFamily="2" charset="2"/>
              <a:buNone/>
            </a:pPr>
            <a:r>
              <a:rPr lang="fr-FR" sz="2400" b="0" smtClean="0">
                <a:solidFill>
                  <a:srgbClr val="000000"/>
                </a:solidFill>
              </a:rPr>
              <a:t>{</a:t>
            </a:r>
          </a:p>
          <a:p>
            <a:pPr marL="342900" indent="-342900">
              <a:spcBef>
                <a:spcPct val="20000"/>
              </a:spcBef>
              <a:buFont typeface="Wingdings" pitchFamily="2" charset="2"/>
              <a:buNone/>
            </a:pPr>
            <a:r>
              <a:rPr lang="fr-FR" sz="2400" b="0" smtClean="0">
                <a:solidFill>
                  <a:srgbClr val="000000"/>
                </a:solidFill>
              </a:rPr>
              <a:t>	ThoiDiem t(23,59,59),t1,t2;</a:t>
            </a:r>
          </a:p>
          <a:p>
            <a:pPr marL="342900" indent="-342900">
              <a:spcBef>
                <a:spcPct val="20000"/>
              </a:spcBef>
              <a:buFont typeface="Wingdings" pitchFamily="2" charset="2"/>
              <a:buNone/>
            </a:pPr>
            <a:r>
              <a:rPr lang="fr-FR" sz="2400" b="0" smtClean="0">
                <a:solidFill>
                  <a:srgbClr val="000000"/>
                </a:solidFill>
              </a:rPr>
              <a:t>	cout &lt;&lt; "t = " &lt;&lt; t &lt;&lt; "\n";</a:t>
            </a:r>
          </a:p>
          <a:p>
            <a:pPr marL="342900" indent="-342900">
              <a:spcBef>
                <a:spcPct val="20000"/>
              </a:spcBef>
              <a:buFont typeface="Wingdings" pitchFamily="2" charset="2"/>
              <a:buNone/>
            </a:pPr>
            <a:r>
              <a:rPr lang="fr-FR" sz="2400" b="0" smtClean="0">
                <a:solidFill>
                  <a:srgbClr val="000000"/>
                </a:solidFill>
              </a:rPr>
              <a:t>	t1 = ++t; // t.operator ++();</a:t>
            </a:r>
          </a:p>
          <a:p>
            <a:pPr marL="342900" indent="-342900">
              <a:spcBef>
                <a:spcPct val="20000"/>
              </a:spcBef>
              <a:buFont typeface="Wingdings" pitchFamily="2" charset="2"/>
              <a:buNone/>
            </a:pPr>
            <a:r>
              <a:rPr lang="fr-FR" sz="2400" b="0" smtClean="0">
                <a:solidFill>
                  <a:srgbClr val="000000"/>
                </a:solidFill>
              </a:rPr>
              <a:t>		// t = 0:00:00, t1 = 0:00:00</a:t>
            </a:r>
          </a:p>
          <a:p>
            <a:pPr marL="342900" indent="-342900">
              <a:spcBef>
                <a:spcPct val="20000"/>
              </a:spcBef>
              <a:buFont typeface="Wingdings" pitchFamily="2" charset="2"/>
              <a:buNone/>
            </a:pPr>
            <a:r>
              <a:rPr lang="fr-FR" sz="2400" b="0" smtClean="0">
                <a:solidFill>
                  <a:srgbClr val="000000"/>
                </a:solidFill>
              </a:rPr>
              <a:t>	cout &lt;&lt; "t = " &lt;&lt; t &lt;&lt; "\tt1 = " &lt;&lt; t1 &lt;&lt; "\n";</a:t>
            </a:r>
          </a:p>
          <a:p>
            <a:pPr marL="342900" indent="-342900">
              <a:spcBef>
                <a:spcPct val="20000"/>
              </a:spcBef>
              <a:buFont typeface="Wingdings" pitchFamily="2" charset="2"/>
              <a:buNone/>
            </a:pPr>
            <a:r>
              <a:rPr lang="fr-FR" sz="2400" b="0" smtClean="0">
                <a:solidFill>
                  <a:srgbClr val="000000"/>
                </a:solidFill>
              </a:rPr>
              <a:t>	t1 = t++; // t.operator ++(int);</a:t>
            </a:r>
          </a:p>
          <a:p>
            <a:pPr marL="342900" indent="-342900">
              <a:spcBef>
                <a:spcPct val="20000"/>
              </a:spcBef>
              <a:buFont typeface="Wingdings" pitchFamily="2" charset="2"/>
              <a:buNone/>
            </a:pPr>
            <a:r>
              <a:rPr lang="fr-FR" sz="2400" b="0" smtClean="0">
                <a:solidFill>
                  <a:srgbClr val="000000"/>
                </a:solidFill>
              </a:rPr>
              <a:t>		// t = 0:00:01, t1 = 0:00:00</a:t>
            </a:r>
          </a:p>
          <a:p>
            <a:pPr marL="342900" indent="-342900">
              <a:spcBef>
                <a:spcPct val="20000"/>
              </a:spcBef>
              <a:buFont typeface="Wingdings" pitchFamily="2" charset="2"/>
              <a:buNone/>
            </a:pPr>
            <a:r>
              <a:rPr lang="fr-FR" sz="2400" b="0" smtClean="0">
                <a:solidFill>
                  <a:srgbClr val="000000"/>
                </a:solidFill>
              </a:rPr>
              <a:t>	cout &lt;&lt; "t = " &lt;&lt; t &lt;&lt; "\tt1 = " &lt;&lt; t1 &lt;&lt; "\n";</a:t>
            </a:r>
          </a:p>
          <a:p>
            <a:pPr marL="342900" indent="-342900">
              <a:spcBef>
                <a:spcPct val="20000"/>
              </a:spcBef>
              <a:buFont typeface="Wingdings" pitchFamily="2" charset="2"/>
              <a:buNone/>
            </a:pPr>
            <a:r>
              <a:rPr lang="fr-FR" sz="2400" b="0" smtClean="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Bài tập kiểm tra</a:t>
            </a:r>
          </a:p>
        </p:txBody>
      </p:sp>
      <p:sp>
        <p:nvSpPr>
          <p:cNvPr id="3" name="Content Placeholder 2"/>
          <p:cNvSpPr>
            <a:spLocks noGrp="1"/>
          </p:cNvSpPr>
          <p:nvPr>
            <p:ph idx="1"/>
          </p:nvPr>
        </p:nvSpPr>
        <p:spPr>
          <a:xfrm>
            <a:off x="228600" y="1447800"/>
            <a:ext cx="8763000" cy="5105400"/>
          </a:xfrm>
        </p:spPr>
        <p:txBody>
          <a:bodyPr>
            <a:noAutofit/>
          </a:bodyPr>
          <a:lstStyle/>
          <a:p>
            <a:pPr marL="0" indent="0" algn="just">
              <a:buNone/>
            </a:pPr>
            <a:r>
              <a:rPr lang="en-US" sz="1900">
                <a:latin typeface="Arial" pitchFamily="34" charset="0"/>
                <a:cs typeface="Arial" pitchFamily="34" charset="0"/>
              </a:rPr>
              <a:t>Xét </a:t>
            </a:r>
            <a:r>
              <a:rPr lang="en-US" sz="1900" b="1">
                <a:latin typeface="Arial" pitchFamily="34" charset="0"/>
                <a:cs typeface="Arial" pitchFamily="34" charset="0"/>
              </a:rPr>
              <a:t>đa thức</a:t>
            </a:r>
            <a:r>
              <a:rPr lang="en-US" sz="1900">
                <a:latin typeface="Arial" pitchFamily="34" charset="0"/>
                <a:cs typeface="Arial" pitchFamily="34" charset="0"/>
              </a:rPr>
              <a:t> theo biến x (đa thức một biến) bậc n có dạng như sau:</a:t>
            </a:r>
          </a:p>
          <a:p>
            <a:pPr marL="0" indent="0" algn="just">
              <a:buNone/>
            </a:pPr>
            <a:r>
              <a:rPr lang="en-US" sz="1900" smtClean="0">
                <a:latin typeface="Arial" pitchFamily="34" charset="0"/>
                <a:cs typeface="Arial" pitchFamily="34" charset="0"/>
              </a:rPr>
              <a:t>	P(X</a:t>
            </a:r>
            <a:r>
              <a:rPr lang="en-US" sz="1900">
                <a:latin typeface="Arial" pitchFamily="34" charset="0"/>
                <a:cs typeface="Arial" pitchFamily="34" charset="0"/>
              </a:rPr>
              <a:t>) = </a:t>
            </a:r>
            <a:r>
              <a:rPr lang="en-US" sz="1900" smtClean="0">
                <a:latin typeface="Arial" pitchFamily="34" charset="0"/>
                <a:cs typeface="Arial" pitchFamily="34" charset="0"/>
              </a:rPr>
              <a:t>a</a:t>
            </a:r>
            <a:r>
              <a:rPr lang="en-US" sz="1900" baseline="-25000" smtClean="0">
                <a:latin typeface="Arial" pitchFamily="34" charset="0"/>
                <a:cs typeface="Arial" pitchFamily="34" charset="0"/>
              </a:rPr>
              <a:t>1</a:t>
            </a:r>
            <a:r>
              <a:rPr lang="en-US" sz="1900" smtClean="0">
                <a:latin typeface="Arial" pitchFamily="34" charset="0"/>
                <a:cs typeface="Arial" pitchFamily="34" charset="0"/>
              </a:rPr>
              <a:t>x</a:t>
            </a:r>
            <a:r>
              <a:rPr lang="en-US" sz="1900" baseline="30000" smtClean="0">
                <a:latin typeface="Arial" pitchFamily="34" charset="0"/>
                <a:cs typeface="Arial" pitchFamily="34" charset="0"/>
              </a:rPr>
              <a:t>n</a:t>
            </a:r>
            <a:r>
              <a:rPr lang="en-US" sz="1900" smtClean="0">
                <a:latin typeface="Arial" pitchFamily="34" charset="0"/>
                <a:cs typeface="Arial" pitchFamily="34" charset="0"/>
              </a:rPr>
              <a:t> </a:t>
            </a:r>
            <a:r>
              <a:rPr lang="en-US" sz="1900">
                <a:latin typeface="Arial" pitchFamily="34" charset="0"/>
                <a:cs typeface="Arial" pitchFamily="34" charset="0"/>
              </a:rPr>
              <a:t>+ </a:t>
            </a:r>
            <a:r>
              <a:rPr lang="en-US" sz="1900" smtClean="0">
                <a:latin typeface="Arial" pitchFamily="34" charset="0"/>
                <a:cs typeface="Arial" pitchFamily="34" charset="0"/>
              </a:rPr>
              <a:t>a</a:t>
            </a:r>
            <a:r>
              <a:rPr lang="en-US" sz="1900" baseline="-25000" smtClean="0">
                <a:latin typeface="Arial" pitchFamily="34" charset="0"/>
                <a:cs typeface="Arial" pitchFamily="34" charset="0"/>
              </a:rPr>
              <a:t>2</a:t>
            </a:r>
            <a:r>
              <a:rPr lang="en-US" sz="1900" smtClean="0">
                <a:latin typeface="Arial" pitchFamily="34" charset="0"/>
                <a:cs typeface="Arial" pitchFamily="34" charset="0"/>
              </a:rPr>
              <a:t>x</a:t>
            </a:r>
            <a:r>
              <a:rPr lang="en-US" sz="1900" baseline="30000" smtClean="0">
                <a:latin typeface="Arial" pitchFamily="34" charset="0"/>
                <a:cs typeface="Arial" pitchFamily="34" charset="0"/>
              </a:rPr>
              <a:t>n-1</a:t>
            </a:r>
            <a:r>
              <a:rPr lang="en-US" sz="1900" smtClean="0">
                <a:latin typeface="Arial" pitchFamily="34" charset="0"/>
                <a:cs typeface="Arial" pitchFamily="34" charset="0"/>
              </a:rPr>
              <a:t> </a:t>
            </a:r>
            <a:r>
              <a:rPr lang="en-US" sz="1900">
                <a:latin typeface="Arial" pitchFamily="34" charset="0"/>
                <a:cs typeface="Arial" pitchFamily="34" charset="0"/>
              </a:rPr>
              <a:t>+ </a:t>
            </a:r>
            <a:r>
              <a:rPr lang="en-US" sz="1900" smtClean="0">
                <a:latin typeface="Arial" pitchFamily="34" charset="0"/>
                <a:cs typeface="Arial" pitchFamily="34" charset="0"/>
              </a:rPr>
              <a:t>a</a:t>
            </a:r>
            <a:r>
              <a:rPr lang="en-US" sz="1900" baseline="-25000" smtClean="0">
                <a:latin typeface="Arial" pitchFamily="34" charset="0"/>
                <a:cs typeface="Arial" pitchFamily="34" charset="0"/>
              </a:rPr>
              <a:t>3</a:t>
            </a:r>
            <a:r>
              <a:rPr lang="en-US" sz="1900" smtClean="0">
                <a:latin typeface="Arial" pitchFamily="34" charset="0"/>
                <a:cs typeface="Arial" pitchFamily="34" charset="0"/>
              </a:rPr>
              <a:t>x</a:t>
            </a:r>
            <a:r>
              <a:rPr lang="en-US" sz="1900" baseline="30000" smtClean="0">
                <a:latin typeface="Arial" pitchFamily="34" charset="0"/>
                <a:cs typeface="Arial" pitchFamily="34" charset="0"/>
              </a:rPr>
              <a:t>n-2</a:t>
            </a:r>
            <a:r>
              <a:rPr lang="en-US" sz="1900" smtClean="0">
                <a:latin typeface="Arial" pitchFamily="34" charset="0"/>
                <a:cs typeface="Arial" pitchFamily="34" charset="0"/>
              </a:rPr>
              <a:t> </a:t>
            </a:r>
            <a:r>
              <a:rPr lang="en-US" sz="1900">
                <a:latin typeface="Arial" pitchFamily="34" charset="0"/>
                <a:cs typeface="Arial" pitchFamily="34" charset="0"/>
              </a:rPr>
              <a:t>+ … + </a:t>
            </a:r>
            <a:r>
              <a:rPr lang="en-US" sz="1900" smtClean="0">
                <a:latin typeface="Arial" pitchFamily="34" charset="0"/>
                <a:cs typeface="Arial" pitchFamily="34" charset="0"/>
              </a:rPr>
              <a:t>a</a:t>
            </a:r>
            <a:r>
              <a:rPr lang="en-US" sz="1900" baseline="-25000" smtClean="0">
                <a:latin typeface="Arial" pitchFamily="34" charset="0"/>
                <a:cs typeface="Arial" pitchFamily="34" charset="0"/>
              </a:rPr>
              <a:t>j</a:t>
            </a:r>
            <a:endParaRPr lang="en-US" sz="1900" baseline="-25000">
              <a:latin typeface="Arial" pitchFamily="34" charset="0"/>
              <a:cs typeface="Arial" pitchFamily="34" charset="0"/>
            </a:endParaRPr>
          </a:p>
          <a:p>
            <a:pPr marL="0" indent="0" algn="just">
              <a:buNone/>
            </a:pPr>
            <a:r>
              <a:rPr lang="en-US" sz="1900">
                <a:latin typeface="Arial" pitchFamily="34" charset="0"/>
                <a:cs typeface="Arial" pitchFamily="34" charset="0"/>
              </a:rPr>
              <a:t>Trong đó</a:t>
            </a:r>
            <a:r>
              <a:rPr lang="en-US" sz="1900" smtClean="0">
                <a:latin typeface="Arial" pitchFamily="34" charset="0"/>
                <a:cs typeface="Arial" pitchFamily="34" charset="0"/>
              </a:rPr>
              <a:t>: n </a:t>
            </a:r>
            <a:r>
              <a:rPr lang="en-US" sz="1900">
                <a:latin typeface="Arial" pitchFamily="34" charset="0"/>
                <a:cs typeface="Arial" pitchFamily="34" charset="0"/>
              </a:rPr>
              <a:t>là bậc của đa </a:t>
            </a:r>
            <a:r>
              <a:rPr lang="en-US" sz="1900" smtClean="0">
                <a:latin typeface="Arial" pitchFamily="34" charset="0"/>
                <a:cs typeface="Arial" pitchFamily="34" charset="0"/>
              </a:rPr>
              <a:t>thức. a</a:t>
            </a:r>
            <a:r>
              <a:rPr lang="en-US" sz="1900" baseline="-25000" smtClean="0">
                <a:latin typeface="Arial" pitchFamily="34" charset="0"/>
                <a:cs typeface="Arial" pitchFamily="34" charset="0"/>
              </a:rPr>
              <a:t>1</a:t>
            </a:r>
            <a:r>
              <a:rPr lang="en-US" sz="1900" smtClean="0">
                <a:latin typeface="Arial" pitchFamily="34" charset="0"/>
                <a:cs typeface="Arial" pitchFamily="34" charset="0"/>
              </a:rPr>
              <a:t>, a</a:t>
            </a:r>
            <a:r>
              <a:rPr lang="en-US" sz="1900" baseline="-25000" smtClean="0">
                <a:latin typeface="Arial" pitchFamily="34" charset="0"/>
                <a:cs typeface="Arial" pitchFamily="34" charset="0"/>
              </a:rPr>
              <a:t>2</a:t>
            </a:r>
            <a:r>
              <a:rPr lang="en-US" sz="1900" smtClean="0">
                <a:latin typeface="Arial" pitchFamily="34" charset="0"/>
                <a:cs typeface="Arial" pitchFamily="34" charset="0"/>
              </a:rPr>
              <a:t>, a</a:t>
            </a:r>
            <a:r>
              <a:rPr lang="en-US" sz="1900" baseline="-25000" smtClean="0">
                <a:latin typeface="Arial" pitchFamily="34" charset="0"/>
                <a:cs typeface="Arial" pitchFamily="34" charset="0"/>
              </a:rPr>
              <a:t>3</a:t>
            </a:r>
            <a:r>
              <a:rPr lang="en-US" sz="1900" smtClean="0">
                <a:latin typeface="Arial" pitchFamily="34" charset="0"/>
                <a:cs typeface="Arial" pitchFamily="34" charset="0"/>
              </a:rPr>
              <a:t>,…, a</a:t>
            </a:r>
            <a:r>
              <a:rPr lang="en-US" sz="1900" baseline="-25000" smtClean="0">
                <a:latin typeface="Arial" pitchFamily="34" charset="0"/>
                <a:cs typeface="Arial" pitchFamily="34" charset="0"/>
              </a:rPr>
              <a:t>j</a:t>
            </a:r>
            <a:r>
              <a:rPr lang="en-US" sz="1900" smtClean="0">
                <a:latin typeface="Arial" pitchFamily="34" charset="0"/>
                <a:cs typeface="Arial" pitchFamily="34" charset="0"/>
              </a:rPr>
              <a:t> là các hệ </a:t>
            </a:r>
            <a:r>
              <a:rPr lang="en-US" sz="1900">
                <a:latin typeface="Arial" pitchFamily="34" charset="0"/>
                <a:cs typeface="Arial" pitchFamily="34" charset="0"/>
              </a:rPr>
              <a:t>số tương ứng với từng </a:t>
            </a:r>
            <a:r>
              <a:rPr lang="en-US" sz="1900" smtClean="0">
                <a:latin typeface="Arial" pitchFamily="34" charset="0"/>
                <a:cs typeface="Arial" pitchFamily="34" charset="0"/>
              </a:rPr>
              <a:t>bậc của đa thức.</a:t>
            </a:r>
            <a:endParaRPr lang="en-US" sz="1900">
              <a:latin typeface="Arial" pitchFamily="34" charset="0"/>
              <a:cs typeface="Arial" pitchFamily="34" charset="0"/>
            </a:endParaRPr>
          </a:p>
          <a:p>
            <a:pPr marL="0" lvl="0" indent="0" algn="just">
              <a:buNone/>
            </a:pPr>
            <a:r>
              <a:rPr lang="en-US" sz="1900" smtClean="0">
                <a:latin typeface="Arial" pitchFamily="34" charset="0"/>
                <a:cs typeface="Arial" pitchFamily="34" charset="0"/>
              </a:rPr>
              <a:t>a. Xây </a:t>
            </a:r>
            <a:r>
              <a:rPr lang="en-US" sz="1900">
                <a:latin typeface="Arial" pitchFamily="34" charset="0"/>
                <a:cs typeface="Arial" pitchFamily="34" charset="0"/>
              </a:rPr>
              <a:t>dựng lớp </a:t>
            </a:r>
            <a:r>
              <a:rPr lang="en-US" sz="1900" b="1">
                <a:latin typeface="Arial" pitchFamily="34" charset="0"/>
                <a:cs typeface="Arial" pitchFamily="34" charset="0"/>
              </a:rPr>
              <a:t>DaThuc</a:t>
            </a:r>
            <a:r>
              <a:rPr lang="en-US" sz="1900">
                <a:latin typeface="Arial" pitchFamily="34" charset="0"/>
                <a:cs typeface="Arial" pitchFamily="34" charset="0"/>
              </a:rPr>
              <a:t> </a:t>
            </a:r>
            <a:r>
              <a:rPr lang="en-US" sz="1900" smtClean="0">
                <a:latin typeface="Arial" pitchFamily="34" charset="0"/>
                <a:cs typeface="Arial" pitchFamily="34" charset="0"/>
              </a:rPr>
              <a:t>biểu </a:t>
            </a:r>
            <a:r>
              <a:rPr lang="en-US" sz="1900">
                <a:latin typeface="Arial" pitchFamily="34" charset="0"/>
                <a:cs typeface="Arial" pitchFamily="34" charset="0"/>
              </a:rPr>
              <a:t>diễn khái niệm đa thức với các thao tác như sau:</a:t>
            </a:r>
          </a:p>
          <a:p>
            <a:pPr marL="0" lvl="0" indent="0" algn="just">
              <a:buNone/>
            </a:pPr>
            <a:r>
              <a:rPr lang="en-US" sz="1900" smtClean="0">
                <a:latin typeface="Arial" pitchFamily="34" charset="0"/>
                <a:cs typeface="Arial" pitchFamily="34" charset="0"/>
              </a:rPr>
              <a:t>- Hàm </a:t>
            </a:r>
            <a:r>
              <a:rPr lang="en-US" sz="1900">
                <a:latin typeface="Arial" pitchFamily="34" charset="0"/>
                <a:cs typeface="Arial" pitchFamily="34" charset="0"/>
              </a:rPr>
              <a:t>khởi tạo mặc định để tạo một đa thức có bậc bằng 0</a:t>
            </a:r>
          </a:p>
          <a:p>
            <a:pPr marL="0" lvl="0" indent="0" algn="just">
              <a:buNone/>
            </a:pPr>
            <a:r>
              <a:rPr lang="en-US" sz="1900" smtClean="0">
                <a:latin typeface="Arial" pitchFamily="34" charset="0"/>
                <a:cs typeface="Arial" pitchFamily="34" charset="0"/>
              </a:rPr>
              <a:t>- Hàm </a:t>
            </a:r>
            <a:r>
              <a:rPr lang="en-US" sz="1900">
                <a:latin typeface="Arial" pitchFamily="34" charset="0"/>
                <a:cs typeface="Arial" pitchFamily="34" charset="0"/>
              </a:rPr>
              <a:t>khởi tạo để tạo </a:t>
            </a:r>
            <a:r>
              <a:rPr lang="en-US" sz="1900" smtClean="0">
                <a:latin typeface="Arial" pitchFamily="34" charset="0"/>
                <a:cs typeface="Arial" pitchFamily="34" charset="0"/>
              </a:rPr>
              <a:t>một </a:t>
            </a:r>
            <a:r>
              <a:rPr lang="en-US" sz="1900">
                <a:latin typeface="Arial" pitchFamily="34" charset="0"/>
                <a:cs typeface="Arial" pitchFamily="34" charset="0"/>
              </a:rPr>
              <a:t>đa thức bậc n</a:t>
            </a:r>
            <a:r>
              <a:rPr lang="en-US" sz="1900" smtClean="0">
                <a:latin typeface="Arial" pitchFamily="34" charset="0"/>
                <a:cs typeface="Arial" pitchFamily="34" charset="0"/>
              </a:rPr>
              <a:t>.</a:t>
            </a:r>
          </a:p>
          <a:p>
            <a:pPr marL="0" lvl="0" indent="0" algn="just">
              <a:buNone/>
            </a:pPr>
            <a:r>
              <a:rPr lang="en-US" sz="1900" smtClean="0">
                <a:latin typeface="Arial" pitchFamily="34" charset="0"/>
                <a:cs typeface="Arial" pitchFamily="34" charset="0"/>
              </a:rPr>
              <a:t>- Tính giá trị của đa thức khi biết giá trị của x</a:t>
            </a:r>
            <a:endParaRPr lang="en-US" sz="1900">
              <a:latin typeface="Arial" pitchFamily="34" charset="0"/>
              <a:cs typeface="Arial" pitchFamily="34" charset="0"/>
            </a:endParaRPr>
          </a:p>
          <a:p>
            <a:pPr marL="0" lvl="0" indent="0" algn="just">
              <a:buNone/>
            </a:pPr>
            <a:r>
              <a:rPr lang="en-US" sz="1900" smtClean="0">
                <a:latin typeface="Arial" pitchFamily="34" charset="0"/>
                <a:cs typeface="Arial" pitchFamily="34" charset="0"/>
              </a:rPr>
              <a:t>- Định </a:t>
            </a:r>
            <a:r>
              <a:rPr lang="en-US" sz="1900">
                <a:latin typeface="Arial" pitchFamily="34" charset="0"/>
                <a:cs typeface="Arial" pitchFamily="34" charset="0"/>
              </a:rPr>
              <a:t>nghĩa các toán tử tương ứng cho các thao tác sau:</a:t>
            </a:r>
          </a:p>
          <a:p>
            <a:pPr marL="457200" lvl="1" indent="0" algn="just">
              <a:buNone/>
            </a:pPr>
            <a:r>
              <a:rPr lang="en-US" sz="1900">
                <a:latin typeface="Arial" pitchFamily="34" charset="0"/>
                <a:cs typeface="Arial" pitchFamily="34" charset="0"/>
              </a:rPr>
              <a:t>Nhập đa thức.</a:t>
            </a:r>
          </a:p>
          <a:p>
            <a:pPr marL="457200" lvl="1" indent="0" algn="just">
              <a:buNone/>
            </a:pPr>
            <a:r>
              <a:rPr lang="en-US" sz="1900">
                <a:latin typeface="Arial" pitchFamily="34" charset="0"/>
                <a:cs typeface="Arial" pitchFamily="34" charset="0"/>
              </a:rPr>
              <a:t>Xuất đa thức.</a:t>
            </a:r>
          </a:p>
          <a:p>
            <a:pPr marL="457200" lvl="1" indent="0" algn="just">
              <a:buNone/>
            </a:pPr>
            <a:r>
              <a:rPr lang="en-US" sz="1900">
                <a:latin typeface="Arial" pitchFamily="34" charset="0"/>
                <a:cs typeface="Arial" pitchFamily="34" charset="0"/>
              </a:rPr>
              <a:t>Cộng hai đa thức</a:t>
            </a:r>
          </a:p>
          <a:p>
            <a:pPr marL="457200" lvl="1" indent="0" algn="just">
              <a:buNone/>
            </a:pPr>
            <a:r>
              <a:rPr lang="en-US" sz="1900">
                <a:latin typeface="Arial" pitchFamily="34" charset="0"/>
                <a:cs typeface="Arial" pitchFamily="34" charset="0"/>
              </a:rPr>
              <a:t>Trừ hai đa </a:t>
            </a:r>
            <a:r>
              <a:rPr lang="en-US" sz="1900" smtClean="0">
                <a:latin typeface="Arial" pitchFamily="34" charset="0"/>
                <a:cs typeface="Arial" pitchFamily="34" charset="0"/>
              </a:rPr>
              <a:t>thức</a:t>
            </a:r>
            <a:endParaRPr lang="en-US" sz="1900">
              <a:latin typeface="Arial" pitchFamily="34" charset="0"/>
              <a:cs typeface="Arial" pitchFamily="34" charset="0"/>
            </a:endParaRPr>
          </a:p>
          <a:p>
            <a:pPr marL="0" indent="0" algn="just">
              <a:buNone/>
            </a:pPr>
            <a:r>
              <a:rPr lang="en-US" sz="1900" smtClean="0">
                <a:latin typeface="Arial" pitchFamily="34" charset="0"/>
                <a:cs typeface="Arial" pitchFamily="34" charset="0"/>
              </a:rPr>
              <a:t>b. Viết </a:t>
            </a:r>
            <a:r>
              <a:rPr lang="en-US" sz="1900">
                <a:latin typeface="Arial" pitchFamily="34" charset="0"/>
                <a:cs typeface="Arial" pitchFamily="34" charset="0"/>
              </a:rPr>
              <a:t>chương trình cho phép </a:t>
            </a:r>
            <a:r>
              <a:rPr lang="en-US" sz="1900" smtClean="0">
                <a:latin typeface="Arial" pitchFamily="34" charset="0"/>
                <a:cs typeface="Arial" pitchFamily="34" charset="0"/>
              </a:rPr>
              <a:t>người dùng nhập </a:t>
            </a:r>
            <a:r>
              <a:rPr lang="en-US" sz="1900">
                <a:latin typeface="Arial" pitchFamily="34" charset="0"/>
                <a:cs typeface="Arial" pitchFamily="34" charset="0"/>
              </a:rPr>
              <a:t>vào hai đa thức </a:t>
            </a:r>
            <a:r>
              <a:rPr lang="en-US" sz="1900" smtClean="0">
                <a:latin typeface="Arial" pitchFamily="34" charset="0"/>
                <a:cs typeface="Arial" pitchFamily="34" charset="0"/>
              </a:rPr>
              <a:t>rồi </a:t>
            </a:r>
            <a:r>
              <a:rPr lang="en-US" sz="1900">
                <a:latin typeface="Arial" pitchFamily="34" charset="0"/>
                <a:cs typeface="Arial" pitchFamily="34" charset="0"/>
              </a:rPr>
              <a:t>xuất các đa thức ra màn hình. Sau đó tính tổng hai đa thức và xuất kết quả ra màn hình.</a:t>
            </a:r>
            <a:endParaRPr lang="en-US" sz="1900"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82</a:t>
            </a:fld>
            <a:endParaRPr lang="en-US"/>
          </a:p>
        </p:txBody>
      </p:sp>
    </p:spTree>
    <p:extLst>
      <p:ext uri="{BB962C8B-B14F-4D97-AF65-F5344CB8AC3E}">
        <p14:creationId xmlns:p14="http://schemas.microsoft.com/office/powerpoint/2010/main" val="126846231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Q &amp; A</a:t>
            </a:r>
            <a:endParaRPr lang="en-US" b="1">
              <a:effectLst>
                <a:outerShdw blurRad="38100" dist="38100" dir="2700000" algn="tl">
                  <a:srgbClr val="000000">
                    <a:alpha val="43137"/>
                  </a:srgbClr>
                </a:outerShdw>
              </a:effectLst>
              <a:latin typeface="Arial" pitchFamily="34" charset="0"/>
              <a:cs typeface="Arial" pitchFamily="34" charset="0"/>
            </a:endParaRPr>
          </a:p>
        </p:txBody>
      </p:sp>
      <p:grpSp>
        <p:nvGrpSpPr>
          <p:cNvPr id="7" name="Group 4"/>
          <p:cNvGrpSpPr>
            <a:grpSpLocks/>
          </p:cNvGrpSpPr>
          <p:nvPr/>
        </p:nvGrpSpPr>
        <p:grpSpPr bwMode="auto">
          <a:xfrm>
            <a:off x="2971800" y="1490663"/>
            <a:ext cx="3352800" cy="4757737"/>
            <a:chOff x="2208" y="768"/>
            <a:chExt cx="1170" cy="2517"/>
          </a:xfrm>
        </p:grpSpPr>
        <p:sp>
          <p:nvSpPr>
            <p:cNvPr id="8" name="AutoShape 5"/>
            <p:cNvSpPr>
              <a:spLocks noChangeAspect="1" noChangeArrowheads="1" noTextEdit="1"/>
            </p:cNvSpPr>
            <p:nvPr/>
          </p:nvSpPr>
          <p:spPr bwMode="auto">
            <a:xfrm>
              <a:off x="2208" y="768"/>
              <a:ext cx="1170" cy="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93189042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Các toán tử overload được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Các toán tử có thể overload:</a:t>
            </a:r>
          </a:p>
          <a:p>
            <a:pPr>
              <a:lnSpc>
                <a:spcPct val="120000"/>
              </a:lnSpc>
              <a:buFont typeface="Wingdings" pitchFamily="2" charset="2"/>
              <a:buNone/>
            </a:pPr>
            <a:r>
              <a:rPr lang="en-US" smtClean="0"/>
              <a:t>	</a:t>
            </a:r>
            <a:r>
              <a:rPr lang="en-US" sz="2800" smtClean="0"/>
              <a:t>+		-	*	/	%	^	&amp;	|</a:t>
            </a:r>
          </a:p>
          <a:p>
            <a:pPr>
              <a:lnSpc>
                <a:spcPct val="120000"/>
              </a:lnSpc>
              <a:buFont typeface="Wingdings" pitchFamily="2" charset="2"/>
              <a:buNone/>
            </a:pPr>
            <a:r>
              <a:rPr lang="en-US" sz="2800" smtClean="0"/>
              <a:t>	~		!	=	&lt;	&gt;	+=	-=	*=</a:t>
            </a:r>
          </a:p>
          <a:p>
            <a:pPr>
              <a:lnSpc>
                <a:spcPct val="120000"/>
              </a:lnSpc>
              <a:buFont typeface="Wingdings" pitchFamily="2" charset="2"/>
              <a:buNone/>
            </a:pPr>
            <a:r>
              <a:rPr lang="en-US" sz="2800" smtClean="0"/>
              <a:t>	/=		%=	^=	&amp;=	|=	&lt;&lt;	&gt;&gt;	&gt;&gt;=</a:t>
            </a:r>
          </a:p>
          <a:p>
            <a:pPr>
              <a:lnSpc>
                <a:spcPct val="120000"/>
              </a:lnSpc>
              <a:buFont typeface="Wingdings" pitchFamily="2" charset="2"/>
              <a:buNone/>
            </a:pPr>
            <a:r>
              <a:rPr lang="en-US" sz="2800" smtClean="0"/>
              <a:t>	&lt;&lt;=		==	!=	&lt;=	&gt;=	&amp;&amp;	||	++</a:t>
            </a:r>
          </a:p>
          <a:p>
            <a:pPr>
              <a:lnSpc>
                <a:spcPct val="120000"/>
              </a:lnSpc>
              <a:buFont typeface="Wingdings" pitchFamily="2" charset="2"/>
              <a:buNone/>
            </a:pPr>
            <a:r>
              <a:rPr lang="en-US" sz="2800" smtClean="0"/>
              <a:t>	--		-&gt;*	,	-&gt;	[ ]	()	new</a:t>
            </a:r>
          </a:p>
          <a:p>
            <a:pPr>
              <a:lnSpc>
                <a:spcPct val="120000"/>
              </a:lnSpc>
              <a:buFont typeface="Wingdings" pitchFamily="2" charset="2"/>
              <a:buNone/>
            </a:pPr>
            <a:r>
              <a:rPr lang="en-US" sz="2800" smtClean="0"/>
              <a:t>	delete	new[ ]	delete[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19/10/2015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14719</TotalTime>
  <Words>5278</Words>
  <Application>Microsoft Office PowerPoint</Application>
  <PresentationFormat>On-screen Show (4:3)</PresentationFormat>
  <Paragraphs>1209</Paragraphs>
  <Slides>83</Slides>
  <Notes>81</Notes>
  <HiddenSlides>0</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Template</vt:lpstr>
      <vt:lpstr>CHƯƠNG 4. OVERLOAD TOÁN TỬ</vt:lpstr>
      <vt:lpstr>Nội dung</vt:lpstr>
      <vt:lpstr>Giới thiệu</vt:lpstr>
      <vt:lpstr>Giới thiệu</vt:lpstr>
      <vt:lpstr>Giới thiệu</vt:lpstr>
      <vt:lpstr>Operator overload</vt:lpstr>
      <vt:lpstr>Các toán tử của C++</vt:lpstr>
      <vt:lpstr>Các toán tử của C++</vt:lpstr>
      <vt:lpstr>Các toán tử overload được</vt:lpstr>
      <vt:lpstr>Cú pháp Operator Overloading</vt:lpstr>
      <vt:lpstr>Cú pháp Operator Overloading</vt:lpstr>
      <vt:lpstr>Ví dụ - Lớp PhanSo</vt:lpstr>
      <vt:lpstr>Ví dụ - Lớp PhanSo</vt:lpstr>
      <vt:lpstr>Ví dụ - Lớp PhanSo</vt:lpstr>
      <vt:lpstr>Ví dụ - Lớp PhanSo</vt:lpstr>
      <vt:lpstr>Ví dụ - Lớp PhanSo</vt:lpstr>
      <vt:lpstr>Hạn chế của overload toán tử</vt:lpstr>
      <vt:lpstr>Một số ràng buộc của phép toán</vt:lpstr>
      <vt:lpstr>Lưu ý khi định nghĩa lại toán tử</vt:lpstr>
      <vt:lpstr>Hàm thành phần và hàm toàn cục</vt:lpstr>
      <vt:lpstr>Hàm thành phần và hàm toàn cục</vt:lpstr>
      <vt:lpstr>Hàm thành phần và hàm toàn cục</vt:lpstr>
      <vt:lpstr>Ví dụ minh họa</vt:lpstr>
      <vt:lpstr>Ví dụ minh họa</vt:lpstr>
      <vt:lpstr>Chuyển kiểu (type conversions)</vt:lpstr>
      <vt:lpstr>Chuyển kiểu</vt:lpstr>
      <vt:lpstr>Chuyển kiểu</vt:lpstr>
      <vt:lpstr>Chuyển kiểu</vt:lpstr>
      <vt:lpstr>Chuyển kiểu</vt:lpstr>
      <vt:lpstr>Chuyển kiểu bằng constructor</vt:lpstr>
      <vt:lpstr>Chuyển kiểu bằng constructor</vt:lpstr>
      <vt:lpstr>Chuyển kiểu bằng constructor</vt:lpstr>
      <vt:lpstr>Chuyển kiểu bằng constructor</vt:lpstr>
      <vt:lpstr>Khi nào chuyển kiểu bằng constructor</vt:lpstr>
      <vt:lpstr>Chuyển kiểu bằng phép toán chuyển kiểu</vt:lpstr>
      <vt:lpstr>Chuyển kiểu bằng phép toán chuyển kiểu</vt:lpstr>
      <vt:lpstr>Chuyển kiểu bằng phép toán chuyển kiểu</vt:lpstr>
      <vt:lpstr>Chuyển kiểu bằng phép toán chuyển kiểu</vt:lpstr>
      <vt:lpstr>Chuyển kiểu bằng phép toán chuyển kiểu</vt:lpstr>
      <vt:lpstr>Sự nhập nhằng</vt:lpstr>
      <vt:lpstr>Sự nhập nhằng</vt:lpstr>
      <vt:lpstr>Sự nhập nhằng</vt:lpstr>
      <vt:lpstr>Sự nhập nhằng</vt:lpstr>
      <vt:lpstr>Sự nhập nhằng</vt:lpstr>
      <vt:lpstr>Sự nhập nhằng</vt:lpstr>
      <vt:lpstr>Sự nhập nhằng</vt:lpstr>
      <vt:lpstr>Sự nhập nhằng</vt:lpstr>
      <vt:lpstr>Gán và khởi động</vt:lpstr>
      <vt:lpstr>Gán và khởi động</vt:lpstr>
      <vt:lpstr>Gán và khởi động</vt:lpstr>
      <vt:lpstr>Gán và khởi động</vt:lpstr>
      <vt:lpstr>Gán và khởi động</vt:lpstr>
      <vt:lpstr>Gán và khởi động</vt:lpstr>
      <vt:lpstr>Phép toán &lt;&lt; và &gt;&gt;</vt:lpstr>
      <vt:lpstr>Phép toán &lt;&lt; và &gt;&gt;</vt:lpstr>
      <vt:lpstr>Phép toán &lt;&lt; và &gt;&gt;</vt:lpstr>
      <vt:lpstr>Phép toán &lt;&lt; và &gt;&gt;</vt:lpstr>
      <vt:lpstr>Lớp ostream</vt:lpstr>
      <vt:lpstr>Lớp istream</vt:lpstr>
      <vt:lpstr>Phép toán &lt;&lt; và &gt;&gt;</vt:lpstr>
      <vt:lpstr>Phép toán &lt;&lt; và &gt;&gt;</vt:lpstr>
      <vt:lpstr>Ví dụ phép toán &lt;&lt; và &gt;&gt;</vt:lpstr>
      <vt:lpstr>Ví dụ phép toán &lt;&lt; và &gt;&gt;</vt:lpstr>
      <vt:lpstr>Ví dụ phép toán &lt;&lt; và &gt;&gt;</vt:lpstr>
      <vt:lpstr>Phép toán lấy phần tử mảng: [ ]</vt:lpstr>
      <vt:lpstr>Phép toán lấy phần tử mảng: [ ]</vt:lpstr>
      <vt:lpstr>Phép toán [ ] cho đối tượng hằng</vt:lpstr>
      <vt:lpstr>Phép toán [ ] cho đối tượng hằng</vt:lpstr>
      <vt:lpstr>Phép toán [ ] cho đối tượng hằng</vt:lpstr>
      <vt:lpstr>Phép toán gọi hàm: ()</vt:lpstr>
      <vt:lpstr>Phép toán gọi hàm: ()</vt:lpstr>
      <vt:lpstr>Phép toán gọi hàm: ()</vt:lpstr>
      <vt:lpstr>Phép toán gọi hàm: ()</vt:lpstr>
      <vt:lpstr>Phép toán tăng và giảm: ++ và --</vt:lpstr>
      <vt:lpstr>Phép toán tăng và giảm: ++ và --</vt:lpstr>
      <vt:lpstr>Phép toán tăng và giảm: ++ và --</vt:lpstr>
      <vt:lpstr>Phép toán tăng và giảm: ++ và --</vt:lpstr>
      <vt:lpstr>Phép toán tăng và giảm: ++ và --</vt:lpstr>
      <vt:lpstr>Phép toán tăng và giảm: ++ và --</vt:lpstr>
      <vt:lpstr>Phép toán tăng và giảm: ++ và --</vt:lpstr>
      <vt:lpstr>Phép toán tăng và giảm: ++ và --</vt:lpstr>
      <vt:lpstr>Bài tập kiểm tra</vt:lpstr>
      <vt:lpstr>Q &amp; 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trong lethanh</cp:lastModifiedBy>
  <cp:revision>789</cp:revision>
  <cp:lastPrinted>1601-01-01T00:00:00Z</cp:lastPrinted>
  <dcterms:created xsi:type="dcterms:W3CDTF">1601-01-01T00:00:00Z</dcterms:created>
  <dcterms:modified xsi:type="dcterms:W3CDTF">2015-10-19T00:04:53Z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