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72"/>
  </p:notesMasterIdLst>
  <p:handoutMasterIdLst>
    <p:handoutMasterId r:id="rId73"/>
  </p:handoutMasterIdLst>
  <p:sldIdLst>
    <p:sldId id="747" r:id="rId2"/>
    <p:sldId id="943" r:id="rId3"/>
    <p:sldId id="1000" r:id="rId4"/>
    <p:sldId id="1001" r:id="rId5"/>
    <p:sldId id="1002" r:id="rId6"/>
    <p:sldId id="1003" r:id="rId7"/>
    <p:sldId id="1004" r:id="rId8"/>
    <p:sldId id="1005" r:id="rId9"/>
    <p:sldId id="1006" r:id="rId10"/>
    <p:sldId id="1007" r:id="rId11"/>
    <p:sldId id="1008" r:id="rId12"/>
    <p:sldId id="944" r:id="rId13"/>
    <p:sldId id="729" r:id="rId14"/>
    <p:sldId id="945" r:id="rId15"/>
    <p:sldId id="946" r:id="rId16"/>
    <p:sldId id="948" r:id="rId17"/>
    <p:sldId id="947" r:id="rId18"/>
    <p:sldId id="949" r:id="rId19"/>
    <p:sldId id="950" r:id="rId20"/>
    <p:sldId id="951" r:id="rId21"/>
    <p:sldId id="953" r:id="rId22"/>
    <p:sldId id="952" r:id="rId23"/>
    <p:sldId id="956" r:id="rId24"/>
    <p:sldId id="957" r:id="rId25"/>
    <p:sldId id="958" r:id="rId26"/>
    <p:sldId id="955" r:id="rId27"/>
    <p:sldId id="959" r:id="rId28"/>
    <p:sldId id="960" r:id="rId29"/>
    <p:sldId id="961" r:id="rId30"/>
    <p:sldId id="962" r:id="rId31"/>
    <p:sldId id="966" r:id="rId32"/>
    <p:sldId id="965" r:id="rId33"/>
    <p:sldId id="963" r:id="rId34"/>
    <p:sldId id="964" r:id="rId35"/>
    <p:sldId id="1009" r:id="rId36"/>
    <p:sldId id="967" r:id="rId37"/>
    <p:sldId id="1010" r:id="rId38"/>
    <p:sldId id="1011" r:id="rId39"/>
    <p:sldId id="968" r:id="rId40"/>
    <p:sldId id="976" r:id="rId41"/>
    <p:sldId id="969" r:id="rId42"/>
    <p:sldId id="970" r:id="rId43"/>
    <p:sldId id="971" r:id="rId44"/>
    <p:sldId id="972" r:id="rId45"/>
    <p:sldId id="973" r:id="rId46"/>
    <p:sldId id="974" r:id="rId47"/>
    <p:sldId id="977" r:id="rId48"/>
    <p:sldId id="975" r:id="rId49"/>
    <p:sldId id="978" r:id="rId50"/>
    <p:sldId id="979" r:id="rId51"/>
    <p:sldId id="982" r:id="rId52"/>
    <p:sldId id="980" r:id="rId53"/>
    <p:sldId id="981" r:id="rId54"/>
    <p:sldId id="983" r:id="rId55"/>
    <p:sldId id="984" r:id="rId56"/>
    <p:sldId id="985" r:id="rId57"/>
    <p:sldId id="986" r:id="rId58"/>
    <p:sldId id="989" r:id="rId59"/>
    <p:sldId id="990" r:id="rId60"/>
    <p:sldId id="988" r:id="rId61"/>
    <p:sldId id="987" r:id="rId62"/>
    <p:sldId id="991" r:id="rId63"/>
    <p:sldId id="992" r:id="rId64"/>
    <p:sldId id="993" r:id="rId65"/>
    <p:sldId id="994" r:id="rId66"/>
    <p:sldId id="995" r:id="rId67"/>
    <p:sldId id="997" r:id="rId68"/>
    <p:sldId id="998" r:id="rId69"/>
    <p:sldId id="999" r:id="rId70"/>
    <p:sldId id="941" r:id="rId71"/>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87440" autoAdjust="0"/>
  </p:normalViewPr>
  <p:slideViewPr>
    <p:cSldViewPr>
      <p:cViewPr>
        <p:scale>
          <a:sx n="100" d="100"/>
          <a:sy n="100" d="100"/>
        </p:scale>
        <p:origin x="1099" y="-6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12/08/2024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12/08/2024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Các lớp với các đặc điểm tương tự nhau có thể được tổ chức thành một sơ đồ phân cấp kế thừa. </a:t>
            </a:r>
            <a:endParaRPr lang="en-US"/>
          </a:p>
          <a:p>
            <a:pPr lvl="1"/>
            <a:r>
              <a:rPr lang="vi-VN"/>
              <a:t>Lớp ở trên cùng là trừu tượng hóa của toàn bộ các lớp </a:t>
            </a:r>
            <a:r>
              <a:rPr lang="en-US"/>
              <a:t>ở</a:t>
            </a:r>
            <a:r>
              <a:rPr lang="vi-VN"/>
              <a:t> bên dưới nó.</a:t>
            </a:r>
            <a:endParaRPr lang="en-US"/>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Lớp dẫn xuất sẽ thừa kế các thành phần (dữ liệu, hành vi) của lớp cơ sở, đồng thời thêm vào các thành phần mới, bao hàm cả việc làm “tốt hơn” hoặc làm lại những công việc mà trong lớp cơ sở chưa phù hợp với lớp dẫn xuất.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Từ khóa protected cho biết che giấu thông tin ở lớp cơ sở, chỉ có các thành viên của lớp dẫn xuất mới có thể truy cập được, còn các lớp khác thông tin là private.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a:t>Việc truy cập các thành viên được thừa kế của lớp dẫn xuất phụ thuộc nhiều vào các thành viên đó được khai báo public, private hoặc protected trong lớp dẫn xuất</a:t>
            </a:r>
          </a:p>
          <a:p>
            <a:pPr>
              <a:buFontTx/>
              <a:buChar char="-"/>
            </a:pPr>
            <a:r>
              <a:rPr lang="en-US"/>
              <a:t>Ngoài ra, việc truy cập các thành viên được thừa kế của lớp dẫn xuất còn phụ thuộc vào loại thừa kế: public, private hoặc protected. Điều này được xác định trong định nghĩa của lớp dẫn xuất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chemeClr val="tx1">
                    <a:lumMod val="95000"/>
                    <a:lumOff val="5000"/>
                  </a:schemeClr>
                </a:solidFill>
                <a:latin typeface="Arial" pitchFamily="34" charset="0"/>
                <a:cs typeface="Arial" pitchFamily="34" charset="0"/>
              </a:rPr>
              <a:t>Lớp Người được gọi là lớp cha (super class) hay lớp cơ sở (base class). Lớp Sinh viên được gọi là lớp con (sub class) hay lớp dẫn xuất (derived class).</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Trong hình vẽ trên ta nói: một đối tượng thuộc lớp A quan hệ với một đối tượng thuộc lớp B và một đối tượng lớp B quan hệ duy nhất với một đối tượng thuộc lớp A.</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Kế thừa public như trên hàm ý rằng một đối tượng Sinh viên là một đối tượng Người. Nơi nào chờ đợi một đối tượng Người có thể đưa vào đó một đối tượng Sinh viên (chuyển kiểu).</a:t>
            </a:r>
            <a:endParaRPr lang="en-US"/>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a:t>Việc định nghĩa lại thao tác ở lớp con được thực hiện khi thao tác ở lớp con khác thao tác ở lớp cha. Thông thường là các thao tác xuất, nhập.</a:t>
            </a:r>
          </a:p>
          <a:p>
            <a:pPr>
              <a:buFontTx/>
              <a:buChar char="-"/>
            </a:pPr>
            <a:r>
              <a:rPr lang="vi-VN"/>
              <a:t>Ta cũng có thể định nghĩa lại thao tác ở lớp con trong trường hợp giải thuật ở lớp con đơn giản hơn (tô màu đa giác, tính diện tích...).</a:t>
            </a:r>
          </a:p>
          <a:p>
            <a:pPr>
              <a:buFontTx/>
              <a:buChar char="-"/>
            </a:pPr>
            <a:r>
              <a:rPr lang="vi-VN"/>
              <a:t>Hoặc ở lớp con, thao tác không có tác dụng: hàm quay 1 hình tròn(hình tròn kế thừa từ elip)</a:t>
            </a:r>
            <a:endParaRPr lang="en-US"/>
          </a:p>
          <a:p>
            <a:pPr>
              <a:buFontTx/>
              <a:buNone/>
            </a:pPr>
            <a:r>
              <a:rPr lang="en-US" b="1">
                <a:latin typeface="Courier New" pitchFamily="49" charset="0"/>
              </a:rPr>
              <a:t>           class Ellipse {</a:t>
            </a:r>
          </a:p>
          <a:p>
            <a:pPr lvl="1"/>
            <a:r>
              <a:rPr lang="en-US" b="1">
                <a:latin typeface="Courier New" pitchFamily="49" charset="0"/>
              </a:rPr>
              <a:t> 	public: void rotate(double rotangle){ </a:t>
            </a:r>
          </a:p>
          <a:p>
            <a:pPr lvl="1"/>
            <a:r>
              <a:rPr lang="en-US" b="1">
                <a:latin typeface="Courier New" pitchFamily="49" charset="0"/>
              </a:rPr>
              <a:t>		//...</a:t>
            </a:r>
          </a:p>
          <a:p>
            <a:pPr lvl="1"/>
            <a:r>
              <a:rPr lang="en-US" b="1">
                <a:latin typeface="Courier New" pitchFamily="49" charset="0"/>
              </a:rPr>
              <a:t>	}</a:t>
            </a:r>
          </a:p>
          <a:p>
            <a:pPr lvl="1"/>
            <a:r>
              <a:rPr lang="en-US" b="1">
                <a:latin typeface="Courier New" pitchFamily="49" charset="0"/>
              </a:rPr>
              <a:t>};</a:t>
            </a:r>
          </a:p>
          <a:p>
            <a:pPr lvl="1"/>
            <a:r>
              <a:rPr lang="en-US" b="1">
                <a:latin typeface="Courier New" pitchFamily="49" charset="0"/>
              </a:rPr>
              <a:t>class Circle:public Ellipse {</a:t>
            </a:r>
          </a:p>
          <a:p>
            <a:pPr lvl="1"/>
            <a:r>
              <a:rPr lang="en-US" b="1">
                <a:latin typeface="Courier New" pitchFamily="49" charset="0"/>
              </a:rPr>
              <a:t>	public: void rotate(double rotangle){</a:t>
            </a:r>
          </a:p>
          <a:p>
            <a:pPr lvl="1"/>
            <a:r>
              <a:rPr lang="en-US" b="1">
                <a:latin typeface="Courier New" pitchFamily="49" charset="0"/>
              </a:rPr>
              <a:t>		/* do nothing */</a:t>
            </a:r>
          </a:p>
          <a:p>
            <a:pPr lvl="1"/>
            <a:r>
              <a:rPr lang="en-US" b="1">
                <a:latin typeface="Courier New" pitchFamily="49" charset="0"/>
              </a:rPr>
              <a:t>	}</a:t>
            </a:r>
          </a:p>
          <a:p>
            <a:pPr lvl="1"/>
            <a:r>
              <a:rPr lang="en-US" b="1">
                <a:latin typeface="Courier New" pitchFamily="49" charset="0"/>
              </a:rPr>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Trong trường hợp này, các hàm thành phần phải đảm bảo sự ràng buộc dữ liệu được tôn trọng.</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a:t>Trong trường hợp này thuộc tính của lớp người là private</a:t>
            </a:r>
          </a:p>
          <a:p>
            <a:pPr eaLnBrk="1" hangingPunct="1">
              <a:buFontTx/>
              <a:buChar char="-"/>
            </a:pPr>
            <a:r>
              <a:rPr lang="en-US"/>
              <a:t>Do đó lớp Sinh viên ko có các thuộc tính họ tên và năm sinh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Trong hình vẽ trên ta nói: một đối tượng thuộc lớp A quan hệ với nhiều đối tượng thuộc lớp B và một đối tượng lớp B quan hệ duy nhất với một đối tượng thuộc lớp A.</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latin typeface="Arial" pitchFamily="34" charset="0"/>
                <a:cs typeface="Arial" pitchFamily="34" charset="0"/>
              </a:rPr>
              <a:t>Nói cách khác lớp con </a:t>
            </a:r>
            <a:r>
              <a:rPr lang="en-US" sz="1200">
                <a:solidFill>
                  <a:srgbClr val="0000FF"/>
                </a:solidFill>
                <a:latin typeface="Arial" pitchFamily="34" charset="0"/>
                <a:cs typeface="Arial" pitchFamily="34" charset="0"/>
              </a:rPr>
              <a:t>không có quyền vi phạm tính đóng gói của lớp cha</a:t>
            </a:r>
            <a:r>
              <a:rPr lang="en-US" sz="1200">
                <a:latin typeface="Arial" pitchFamily="34" charset="0"/>
                <a:cs typeface="Arial" pitchFamily="34" charset="0"/>
              </a:rPr>
              <a:t>.</a:t>
            </a: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Ta có thể khắc phục lỗi trên nhờ </a:t>
            </a:r>
            <a:r>
              <a:rPr lang="en-US">
                <a:solidFill>
                  <a:srgbClr val="0000FF"/>
                </a:solidFill>
              </a:rPr>
              <a:t>khai báo lớp SinhVien là bạn của lớp Nguoi</a:t>
            </a:r>
            <a:r>
              <a:rPr lang="en-US"/>
              <a:t> như trong ví dụ ban đầu.</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Cho phép qui định một vài thành phần nào đó của lớp là </a:t>
            </a:r>
            <a:r>
              <a:rPr lang="en-US" i="1">
                <a:solidFill>
                  <a:srgbClr val="0000FF"/>
                </a:solidFill>
              </a:rPr>
              <a:t>bảo mật</a:t>
            </a:r>
            <a:r>
              <a:rPr lang="en-US"/>
              <a:t>, theo nghĩa thế giới bên ngoài không được phép truy xuất. Tuy nhiên, tất cả các lớp con, cháu,… đều được truy xuất.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Ta qui định kế thừa bằng từ khóa public/protected/ private theo sau dấu hai chấm khi thiết lập quan hệ kế thừa</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i="1"/>
              <a:t>Ke thừa public:</a:t>
            </a:r>
            <a:r>
              <a:rPr lang="en-US"/>
              <a:t> Lơp con ke thừa public từ lơp cha thì cac thanh phan protected cua lơp cha trơ thanh protected cua lơp con, cac thanh phan public cua lơp cha trơ thanh public cua lơp con. Noi cach khac moi thao tac cua lơp cha đươc ke thừa xuong lơp con. Vì vay ta co the sử dung thao tac cua lơp cha cho đoi tương thuoc lơp con.</a:t>
            </a:r>
          </a:p>
          <a:p>
            <a:pPr eaLnBrk="1" hangingPunct="1">
              <a:buFontTx/>
              <a:buChar char="-"/>
            </a:pPr>
            <a:r>
              <a:rPr lang="en-US" i="1"/>
              <a:t>Ke thừa private:</a:t>
            </a:r>
            <a:r>
              <a:rPr lang="en-US"/>
              <a:t> Lơp con ke thừa private từ lơp cha thì cac thanh phan protected va public cua lơp cha trơ thanh private cua lơp con. Noi cach khac moi thao tac cua lơp cha đeu bị lơp con che dau. Vì vay trên quan điem cua the giơi bên ngoai lơp con không co cac thao tac ma lơp cha co.</a:t>
            </a:r>
          </a:p>
          <a:p>
            <a:pPr eaLnBrk="1" hangingPunct="1">
              <a:buFontTx/>
              <a:buChar char="-"/>
            </a:pPr>
            <a:r>
              <a:rPr lang="en-US"/>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Thông thường trong thực tế người ta hay sử dụng từ khóa dẫn xuất public là nhiều nhất.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sz="1400" b="0">
                <a:solidFill>
                  <a:schemeClr val="accent2"/>
                </a:solidFill>
                <a:ea typeface="新細明體" pitchFamily="18" charset="-120"/>
              </a:rPr>
              <a:t>z = 100;</a:t>
            </a:r>
            <a:r>
              <a:rPr lang="en-US" altLang="zh-TW" sz="1400" b="0">
                <a:solidFill>
                  <a:srgbClr val="000066"/>
                </a:solidFill>
                <a:ea typeface="新細明體" pitchFamily="18" charset="-120"/>
              </a:rPr>
              <a:t>    </a:t>
            </a:r>
            <a:r>
              <a:rPr lang="en-US" altLang="zh-TW" sz="1400" b="0">
                <a:solidFill>
                  <a:srgbClr val="FF0000"/>
                </a:solidFill>
                <a:ea typeface="新細明體" pitchFamily="18" charset="-120"/>
              </a:rPr>
              <a:t>//</a:t>
            </a:r>
            <a:r>
              <a:rPr lang="en-US" altLang="zh-TW" sz="1400" b="0">
                <a:solidFill>
                  <a:srgbClr val="000066"/>
                </a:solidFill>
                <a:ea typeface="新細明體" pitchFamily="18" charset="-120"/>
              </a:rPr>
              <a:t> </a:t>
            </a:r>
            <a:r>
              <a:rPr lang="en-US" altLang="zh-TW" sz="1200" b="0">
                <a:solidFill>
                  <a:srgbClr val="FF0000"/>
                </a:solidFill>
                <a:ea typeface="新細明體" pitchFamily="18" charset="-120"/>
              </a:rPr>
              <a:t>error, a private member</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sz="1600" b="0">
                <a:solidFill>
                  <a:schemeClr val="accent2"/>
                </a:solidFill>
                <a:ea typeface="新細明體" pitchFamily="18" charset="-120"/>
              </a:rPr>
              <a:t>z = 100;</a:t>
            </a:r>
            <a:r>
              <a:rPr lang="en-US" altLang="zh-TW" sz="1600" b="0">
                <a:solidFill>
                  <a:srgbClr val="000066"/>
                </a:solidFill>
                <a:ea typeface="新細明體" pitchFamily="18" charset="-120"/>
              </a:rPr>
              <a:t>    </a:t>
            </a:r>
            <a:r>
              <a:rPr lang="en-US" altLang="zh-TW" sz="1600" b="0">
                <a:solidFill>
                  <a:srgbClr val="FF0000"/>
                </a:solidFill>
                <a:ea typeface="新細明體" pitchFamily="18" charset="-120"/>
              </a:rPr>
              <a:t>//</a:t>
            </a:r>
            <a:r>
              <a:rPr lang="en-US" altLang="zh-TW" sz="1600" b="0">
                <a:solidFill>
                  <a:srgbClr val="000066"/>
                </a:solidFill>
                <a:ea typeface="新細明體" pitchFamily="18" charset="-120"/>
              </a:rPr>
              <a:t> </a:t>
            </a:r>
            <a:r>
              <a:rPr lang="en-US" altLang="zh-TW" sz="1400" b="0">
                <a:solidFill>
                  <a:srgbClr val="FF0000"/>
                </a:solidFill>
                <a:ea typeface="新細明體" pitchFamily="18" charset="-120"/>
              </a:rPr>
              <a:t>error, a private member</a:t>
            </a:r>
            <a:endParaRPr lang="en-US" sz="1400"/>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r>
              <a:rPr lang="en-US"/>
              <a:t>Trình biên dịch </a:t>
            </a:r>
            <a:r>
              <a:rPr lang="en-US">
                <a:solidFill>
                  <a:srgbClr val="0000FF"/>
                </a:solidFill>
              </a:rPr>
              <a:t>tự động gọi phương thức thiết lập</a:t>
            </a:r>
            <a:r>
              <a:rPr lang="en-US"/>
              <a:t> của các lớp cơ sở cho các đối tượng (cơ sở) nhúng vào đối tượng đang được tạo ra.</a:t>
            </a:r>
          </a:p>
          <a:p>
            <a:pPr algn="just" eaLnBrk="1" hangingPunct="1">
              <a:lnSpc>
                <a:spcPct val="120000"/>
              </a:lnSpc>
            </a:pPr>
            <a:r>
              <a:rPr lang="en-US"/>
              <a:t>Đối với phương thức thiết lập của một lớp con, công việc đầu tiên là gọi phương thức thiết lập của các lớp cơ sở.</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Trong hình vẽ trên ta nói: một đối tượng thuộc lớp A quan hệ với nhiều đối tượng thuộc lớp B và một đối tượng lớp B cũng có quan hệ với nhiều đối tượng thuộc lớp A.</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spcBef>
                <a:spcPct val="20000"/>
              </a:spcBef>
            </a:pPr>
            <a:r>
              <a:rPr lang="en-US" altLang="zh-TW" sz="1600" b="0">
                <a:ea typeface="新細明體" pitchFamily="18" charset="-120"/>
              </a:rPr>
              <a:t>A.</a:t>
            </a:r>
            <a:r>
              <a:rPr lang="en-US" altLang="zh-TW" sz="1600" b="0">
                <a:solidFill>
                  <a:schemeClr val="accent2"/>
                </a:solidFill>
                <a:ea typeface="新細明體" pitchFamily="18" charset="-120"/>
              </a:rPr>
              <a:t>set</a:t>
            </a:r>
            <a:r>
              <a:rPr lang="en-US" altLang="zh-TW" sz="1600" b="0">
                <a:ea typeface="新細明體" pitchFamily="18" charset="-120"/>
              </a:rPr>
              <a:t>(30,50);  </a:t>
            </a:r>
            <a:r>
              <a:rPr lang="en-US" altLang="zh-TW" sz="1200" b="0">
                <a:ea typeface="新細明體" pitchFamily="18" charset="-120"/>
              </a:rPr>
              <a:t>// from base class Point</a:t>
            </a:r>
          </a:p>
          <a:p>
            <a:pPr marL="342900" indent="-342900">
              <a:spcBef>
                <a:spcPct val="20000"/>
              </a:spcBef>
            </a:pPr>
            <a:r>
              <a:rPr lang="en-US" altLang="zh-TW" sz="1600" b="0">
                <a:ea typeface="新細明體" pitchFamily="18" charset="-120"/>
              </a:rPr>
              <a:t>A.</a:t>
            </a:r>
            <a:r>
              <a:rPr lang="en-US" altLang="zh-TW" sz="1600" b="0">
                <a:solidFill>
                  <a:srgbClr val="00CC00"/>
                </a:solidFill>
                <a:ea typeface="新細明體" pitchFamily="18" charset="-120"/>
              </a:rPr>
              <a:t>print</a:t>
            </a:r>
            <a:r>
              <a:rPr lang="en-US" altLang="zh-TW" sz="1600" b="0">
                <a:ea typeface="新細明體" pitchFamily="18" charset="-120"/>
              </a:rPr>
              <a:t>(); </a:t>
            </a:r>
            <a:r>
              <a:rPr lang="en-US" altLang="zh-TW" sz="1200" b="0">
                <a:ea typeface="新細明體" pitchFamily="18" charset="-120"/>
              </a:rPr>
              <a:t>// from base class Point</a:t>
            </a:r>
          </a:p>
          <a:p>
            <a:pPr marL="342900" indent="-342900">
              <a:spcBef>
                <a:spcPct val="20000"/>
              </a:spcBef>
            </a:pPr>
            <a:r>
              <a:rPr lang="en-US" altLang="zh-TW" sz="1200" b="0">
                <a:ea typeface="新細明體" pitchFamily="18" charset="-120"/>
              </a:rPr>
              <a:t>C.</a:t>
            </a:r>
            <a:r>
              <a:rPr lang="en-US" altLang="zh-TW" sz="1200" b="0">
                <a:solidFill>
                  <a:srgbClr val="FF0000"/>
                </a:solidFill>
                <a:ea typeface="新細明體" pitchFamily="18" charset="-120"/>
              </a:rPr>
              <a:t>set</a:t>
            </a:r>
            <a:r>
              <a:rPr lang="en-US" altLang="zh-TW" sz="1200" b="0">
                <a:ea typeface="新細明體" pitchFamily="18" charset="-120"/>
              </a:rPr>
              <a:t>(10,10,100);   // from class Circle</a:t>
            </a:r>
          </a:p>
          <a:p>
            <a:pPr marL="342900" indent="-342900">
              <a:spcBef>
                <a:spcPct val="20000"/>
              </a:spcBef>
            </a:pPr>
            <a:r>
              <a:rPr lang="en-US" altLang="zh-TW" sz="1200" b="0">
                <a:ea typeface="新細明體" pitchFamily="18" charset="-120"/>
              </a:rPr>
              <a:t>C.</a:t>
            </a:r>
            <a:r>
              <a:rPr lang="en-US" altLang="zh-TW" sz="1200" b="0">
                <a:solidFill>
                  <a:srgbClr val="660066"/>
                </a:solidFill>
                <a:ea typeface="新細明體" pitchFamily="18" charset="-120"/>
              </a:rPr>
              <a:t>foo </a:t>
            </a:r>
            <a:r>
              <a:rPr lang="en-US" altLang="zh-TW" sz="1200" b="0">
                <a:ea typeface="新細明體" pitchFamily="18" charset="-120"/>
              </a:rPr>
              <a:t>();  // from base class Point</a:t>
            </a:r>
          </a:p>
          <a:p>
            <a:pPr marL="342900" indent="-342900">
              <a:spcBef>
                <a:spcPct val="20000"/>
              </a:spcBef>
            </a:pPr>
            <a:r>
              <a:rPr lang="en-US" altLang="zh-TW" sz="1200" b="0">
                <a:ea typeface="新細明體" pitchFamily="18" charset="-120"/>
              </a:rPr>
              <a:t>C.</a:t>
            </a:r>
            <a:r>
              <a:rPr lang="en-US" altLang="zh-TW" sz="1200" b="0">
                <a:solidFill>
                  <a:srgbClr val="BE7100"/>
                </a:solidFill>
                <a:ea typeface="新細明體" pitchFamily="18" charset="-120"/>
              </a:rPr>
              <a:t>print</a:t>
            </a:r>
            <a:r>
              <a:rPr lang="en-US" altLang="zh-TW" sz="1200" b="0">
                <a:ea typeface="新細明體" pitchFamily="18" charset="-120"/>
              </a:rPr>
              <a:t>(); // from class Circle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64</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Sử dụng ép kiểu đúng cách có thể giải quyết bài toán quản lý một danh sách các đối tượng khác kiểu.</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65</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a:t>Đa kế thừa hay còn gọi là thừa kế bội</a:t>
            </a:r>
          </a:p>
          <a:p>
            <a:pPr eaLnBrk="1" hangingPunct="1">
              <a:buFontTx/>
              <a:buChar char="-"/>
            </a:pPr>
            <a:r>
              <a:rPr lang="en-US"/>
              <a:t>Ví dụ như con cái ngoài việc thừa hưởng một số nét của cha, còn có thể thừa hưởng của cả mẹ.</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66</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Do một lớp được thừa hưởng thành quả từ nhiều lớp khác nên khi có những thành quả </a:t>
            </a:r>
            <a:r>
              <a:rPr lang="en-US">
                <a:solidFill>
                  <a:srgbClr val="0000FF"/>
                </a:solidFill>
              </a:rPr>
              <a:t>mang tên giống nhau cần phải được phân biệt rõ ràng bởi các toán tử phân định phạm vi :: </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67</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68</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Trong hình vẽ trên ta nói: lớp đối tượng B là trường hợp đặc biệt của lớp đối tượng A và lớp đối tượng A là trường hợp tổng quát của lớp đối tượng B.</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12/08/2024</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12/08/2024</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12/08/2024</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12/08/2024</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12/08/2024</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12/08/2024</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12/08/2024</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12/08/2024</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12/08/2024</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12/08/2024</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12/08/2024</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12/08/2024</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09800"/>
          </a:xfrm>
        </p:spPr>
        <p:txBody>
          <a:bodyPr>
            <a:noAutofit/>
          </a:bodyPr>
          <a:lstStyle/>
          <a:p>
            <a:r>
              <a:rPr lang="en-US" sz="4800" b="1"/>
              <a:t>CHƯƠNG 5. KẾ THỪA</a:t>
            </a:r>
            <a:endParaRPr lang="es-ES" sz="4800" b="1">
              <a:solidFill>
                <a:schemeClr val="tx1"/>
              </a:solidFill>
            </a:endParaRPr>
          </a:p>
        </p:txBody>
      </p:sp>
      <p:pic>
        <p:nvPicPr>
          <p:cNvPr id="22529" name="Picture 1"/>
          <p:cNvPicPr>
            <a:picLocks noChangeAspect="1" noChangeArrowheads="1"/>
          </p:cNvPicPr>
          <p:nvPr/>
        </p:nvPicPr>
        <p:blipFill>
          <a:blip r:embed="rId3" cstate="print"/>
          <a:srcRect/>
          <a:stretch>
            <a:fillRect/>
          </a:stretch>
        </p:blipFill>
        <p:spPr bwMode="auto">
          <a:xfrm>
            <a:off x="6781800" y="1571625"/>
            <a:ext cx="1924050" cy="3990975"/>
          </a:xfrm>
          <a:prstGeom prst="rect">
            <a:avLst/>
          </a:prstGeom>
          <a:noFill/>
          <a:ln w="9525">
            <a:noFill/>
            <a:miter lim="800000"/>
            <a:headEnd/>
            <a:tailEnd/>
          </a:ln>
        </p:spPr>
      </p:pic>
      <p:sp>
        <p:nvSpPr>
          <p:cNvPr id="2" name="Subtitle 1"/>
          <p:cNvSpPr>
            <a:spLocks noGrp="1"/>
          </p:cNvSpPr>
          <p:nvPr>
            <p:ph type="subTitle" idx="1"/>
          </p:nvPr>
        </p:nvSpPr>
        <p:spPr/>
        <p:txBody>
          <a:bodyPr/>
          <a:lstStyle/>
          <a:p>
            <a:endParaRPr lang="en-GB"/>
          </a:p>
        </p:txBody>
      </p:sp>
    </p:spTree>
    <p:extLst>
      <p:ext uri="{BB962C8B-B14F-4D97-AF65-F5344CB8AC3E}">
        <p14:creationId xmlns:p14="http://schemas.microsoft.com/office/powerpoint/2010/main" val="99074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Quan hệ đặc biệt hóa – tổng quát hóa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Khái niệm: </a:t>
            </a:r>
            <a:r>
              <a:rPr lang="vi-VN">
                <a:solidFill>
                  <a:schemeClr val="tx1">
                    <a:lumMod val="95000"/>
                    <a:lumOff val="5000"/>
                  </a:schemeClr>
                </a:solidFill>
                <a:latin typeface="Arial" pitchFamily="34" charset="0"/>
                <a:cs typeface="Arial" pitchFamily="34" charset="0"/>
              </a:rPr>
              <a:t>hai lớp đối tượng được gọi là</a:t>
            </a:r>
            <a:r>
              <a:rPr lang="en-US">
                <a:solidFill>
                  <a:schemeClr val="tx1">
                    <a:lumMod val="95000"/>
                    <a:lumOff val="5000"/>
                  </a:schemeClr>
                </a:solidFill>
                <a:latin typeface="Arial" pitchFamily="34" charset="0"/>
                <a:cs typeface="Arial" pitchFamily="34" charset="0"/>
              </a:rPr>
              <a:t> có</a:t>
            </a:r>
            <a:r>
              <a:rPr lang="vi-VN">
                <a:solidFill>
                  <a:schemeClr val="tx1">
                    <a:lumMod val="95000"/>
                    <a:lumOff val="5000"/>
                  </a:schemeClr>
                </a:solidFill>
                <a:latin typeface="Arial" pitchFamily="34" charset="0"/>
                <a:cs typeface="Arial" pitchFamily="34" charset="0"/>
              </a:rPr>
              <a:t> </a:t>
            </a:r>
            <a:r>
              <a:rPr lang="vi-VN">
                <a:solidFill>
                  <a:srgbClr val="0066FF"/>
                </a:solidFill>
                <a:latin typeface="Arial" pitchFamily="34" charset="0"/>
                <a:cs typeface="Arial" pitchFamily="34" charset="0"/>
              </a:rPr>
              <a:t>quan hệ đặc biệt hóa-tổng quát hóa </a:t>
            </a:r>
            <a:r>
              <a:rPr lang="vi-VN">
                <a:solidFill>
                  <a:schemeClr val="tx1">
                    <a:lumMod val="95000"/>
                    <a:lumOff val="5000"/>
                  </a:schemeClr>
                </a:solidFill>
                <a:latin typeface="Arial" pitchFamily="34" charset="0"/>
                <a:cs typeface="Arial" pitchFamily="34" charset="0"/>
              </a:rPr>
              <a:t>với nhau khi lớp đối tượng này là trường hợp đặc biệt của lớp đối tượng kia và lớp đối tượng kia là trường hợp tổng quát của lớp đối tượng này.</a:t>
            </a:r>
            <a:endParaRPr lang="en-US">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a:solidFill>
                  <a:srgbClr val="FF3300"/>
                </a:solidFill>
                <a:latin typeface="Arial" pitchFamily="34" charset="0"/>
                <a:cs typeface="Arial" pitchFamily="34" charset="0"/>
              </a:rPr>
              <a:t>Kí kiệu:</a:t>
            </a:r>
            <a:endParaRPr lang="vi-VN">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grpSp>
        <p:nvGrpSpPr>
          <p:cNvPr id="18" name="Group 17"/>
          <p:cNvGrpSpPr/>
          <p:nvPr/>
        </p:nvGrpSpPr>
        <p:grpSpPr>
          <a:xfrm>
            <a:off x="4343400" y="4769068"/>
            <a:ext cx="1524000" cy="1836682"/>
            <a:chOff x="5715000" y="4800600"/>
            <a:chExt cx="1524000" cy="1836682"/>
          </a:xfrm>
        </p:grpSpPr>
        <p:sp>
          <p:nvSpPr>
            <p:cNvPr id="8" name="Rectangle 7"/>
            <p:cNvSpPr/>
            <p:nvPr/>
          </p:nvSpPr>
          <p:spPr>
            <a:xfrm>
              <a:off x="5715000" y="4800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ClassA</a:t>
              </a:r>
            </a:p>
          </p:txBody>
        </p:sp>
        <p:sp>
          <p:nvSpPr>
            <p:cNvPr id="9" name="Rectangle 8"/>
            <p:cNvSpPr/>
            <p:nvPr/>
          </p:nvSpPr>
          <p:spPr>
            <a:xfrm>
              <a:off x="5715000" y="6027682"/>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ClassB</a:t>
              </a:r>
            </a:p>
          </p:txBody>
        </p:sp>
        <p:sp>
          <p:nvSpPr>
            <p:cNvPr id="15" name="Isosceles Triangle 14"/>
            <p:cNvSpPr/>
            <p:nvPr/>
          </p:nvSpPr>
          <p:spPr>
            <a:xfrm>
              <a:off x="6356132" y="5410200"/>
              <a:ext cx="2286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9" idx="0"/>
              <a:endCxn id="15" idx="3"/>
            </p:cNvCxnSpPr>
            <p:nvPr/>
          </p:nvCxnSpPr>
          <p:spPr>
            <a:xfrm flipH="1" flipV="1">
              <a:off x="6470432" y="5638800"/>
              <a:ext cx="6568" cy="388882"/>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6428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Quan hệ đặc biệt hóa – tổng quát hóa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Ví dụ:</a:t>
            </a:r>
            <a:endParaRPr lang="vi-VN">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grpSp>
        <p:nvGrpSpPr>
          <p:cNvPr id="7" name="Group 6"/>
          <p:cNvGrpSpPr/>
          <p:nvPr/>
        </p:nvGrpSpPr>
        <p:grpSpPr>
          <a:xfrm>
            <a:off x="990600" y="2438400"/>
            <a:ext cx="2819400" cy="2514600"/>
            <a:chOff x="5715000" y="4800600"/>
            <a:chExt cx="1524000" cy="2514600"/>
          </a:xfrm>
        </p:grpSpPr>
        <p:sp>
          <p:nvSpPr>
            <p:cNvPr id="8" name="Rectangle 7"/>
            <p:cNvSpPr/>
            <p:nvPr/>
          </p:nvSpPr>
          <p:spPr>
            <a:xfrm>
              <a:off x="5715000" y="4800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TAMGIAC</a:t>
              </a:r>
            </a:p>
          </p:txBody>
        </p:sp>
        <p:sp>
          <p:nvSpPr>
            <p:cNvPr id="9" name="Rectangle 8"/>
            <p:cNvSpPr/>
            <p:nvPr/>
          </p:nvSpPr>
          <p:spPr>
            <a:xfrm>
              <a:off x="5715000" y="6705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TAMGIACCAN</a:t>
              </a:r>
            </a:p>
          </p:txBody>
        </p:sp>
        <p:sp>
          <p:nvSpPr>
            <p:cNvPr id="10" name="Isosceles Triangle 9"/>
            <p:cNvSpPr/>
            <p:nvPr/>
          </p:nvSpPr>
          <p:spPr>
            <a:xfrm>
              <a:off x="6417916" y="5410200"/>
              <a:ext cx="120868"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0"/>
              <a:endCxn id="10" idx="3"/>
            </p:cNvCxnSpPr>
            <p:nvPr/>
          </p:nvCxnSpPr>
          <p:spPr>
            <a:xfrm flipV="1">
              <a:off x="6477000" y="5638800"/>
              <a:ext cx="1350" cy="106680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5029200" y="2438400"/>
            <a:ext cx="2819400" cy="2514600"/>
            <a:chOff x="5715000" y="4800600"/>
            <a:chExt cx="1524000" cy="2514600"/>
          </a:xfrm>
        </p:grpSpPr>
        <p:sp>
          <p:nvSpPr>
            <p:cNvPr id="13" name="Rectangle 12"/>
            <p:cNvSpPr/>
            <p:nvPr/>
          </p:nvSpPr>
          <p:spPr>
            <a:xfrm>
              <a:off x="5715000" y="4800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NGUOI</a:t>
              </a:r>
            </a:p>
          </p:txBody>
        </p:sp>
        <p:sp>
          <p:nvSpPr>
            <p:cNvPr id="14" name="Rectangle 13"/>
            <p:cNvSpPr/>
            <p:nvPr/>
          </p:nvSpPr>
          <p:spPr>
            <a:xfrm>
              <a:off x="5715000" y="6705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SINHVIEN</a:t>
              </a:r>
            </a:p>
          </p:txBody>
        </p:sp>
        <p:sp>
          <p:nvSpPr>
            <p:cNvPr id="15" name="Isosceles Triangle 14"/>
            <p:cNvSpPr/>
            <p:nvPr/>
          </p:nvSpPr>
          <p:spPr>
            <a:xfrm>
              <a:off x="6417916" y="5410200"/>
              <a:ext cx="120868"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0"/>
              <a:endCxn id="15" idx="3"/>
            </p:cNvCxnSpPr>
            <p:nvPr/>
          </p:nvCxnSpPr>
          <p:spPr>
            <a:xfrm flipV="1">
              <a:off x="6477000" y="5638800"/>
              <a:ext cx="1350" cy="1066800"/>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991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Quan hệ đặc biệt hóa – tổng quát hóa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9" name="AutoShape 5"/>
          <p:cNvSpPr>
            <a:spLocks noChangeArrowheads="1"/>
          </p:cNvSpPr>
          <p:nvPr/>
        </p:nvSpPr>
        <p:spPr bwMode="auto">
          <a:xfrm>
            <a:off x="4464268" y="2727434"/>
            <a:ext cx="1905000" cy="641132"/>
          </a:xfrm>
          <a:prstGeom prst="triangle">
            <a:avLst>
              <a:gd name="adj" fmla="val 50000"/>
            </a:avLst>
          </a:prstGeom>
          <a:solidFill>
            <a:srgbClr val="000066"/>
          </a:solidFill>
          <a:ln w="9525">
            <a:solidFill>
              <a:schemeClr val="tx1"/>
            </a:solidFill>
            <a:miter lim="800000"/>
            <a:headEnd/>
            <a:tailEnd/>
          </a:ln>
          <a:effectLst/>
        </p:spPr>
        <p:txBody>
          <a:bodyPr wrap="none" anchor="ctr"/>
          <a:lstStyle/>
          <a:p>
            <a:pPr algn="ctr"/>
            <a:r>
              <a:rPr lang="en-US" altLang="zh-TW">
                <a:solidFill>
                  <a:srgbClr val="FFFF00"/>
                </a:solidFill>
                <a:ea typeface="新細明體" pitchFamily="18" charset="-120"/>
              </a:rPr>
              <a:t>Triangle</a:t>
            </a:r>
          </a:p>
        </p:txBody>
      </p:sp>
      <p:sp>
        <p:nvSpPr>
          <p:cNvPr id="10" name="Rectangle 6"/>
          <p:cNvSpPr>
            <a:spLocks noChangeArrowheads="1"/>
          </p:cNvSpPr>
          <p:nvPr/>
        </p:nvSpPr>
        <p:spPr bwMode="auto">
          <a:xfrm>
            <a:off x="3505200" y="1524000"/>
            <a:ext cx="1828800" cy="5334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sz="2800">
                <a:solidFill>
                  <a:srgbClr val="000066"/>
                </a:solidFill>
                <a:ea typeface="新細明體" pitchFamily="18" charset="-120"/>
              </a:rPr>
              <a:t>Polygon</a:t>
            </a:r>
          </a:p>
        </p:txBody>
      </p:sp>
      <p:sp>
        <p:nvSpPr>
          <p:cNvPr id="11" name="Line 7"/>
          <p:cNvSpPr>
            <a:spLocks noChangeShapeType="1"/>
          </p:cNvSpPr>
          <p:nvPr/>
        </p:nvSpPr>
        <p:spPr bwMode="auto">
          <a:xfrm flipH="1">
            <a:off x="3276600" y="2057400"/>
            <a:ext cx="609600" cy="762000"/>
          </a:xfrm>
          <a:prstGeom prst="line">
            <a:avLst/>
          </a:prstGeom>
          <a:noFill/>
          <a:ln w="38100">
            <a:solidFill>
              <a:schemeClr val="tx1"/>
            </a:solidFill>
            <a:round/>
            <a:headEnd type="triangle" w="med" len="med"/>
            <a:tailEnd/>
          </a:ln>
          <a:effectLst/>
        </p:spPr>
        <p:txBody>
          <a:bodyPr/>
          <a:lstStyle/>
          <a:p>
            <a:endParaRPr lang="en-US"/>
          </a:p>
        </p:txBody>
      </p:sp>
      <p:sp>
        <p:nvSpPr>
          <p:cNvPr id="12" name="Line 8"/>
          <p:cNvSpPr>
            <a:spLocks noChangeShapeType="1"/>
          </p:cNvSpPr>
          <p:nvPr/>
        </p:nvSpPr>
        <p:spPr bwMode="auto">
          <a:xfrm>
            <a:off x="4876800" y="2057400"/>
            <a:ext cx="533400" cy="685800"/>
          </a:xfrm>
          <a:prstGeom prst="line">
            <a:avLst/>
          </a:prstGeom>
          <a:noFill/>
          <a:ln w="38100">
            <a:solidFill>
              <a:schemeClr val="tx1"/>
            </a:solidFill>
            <a:round/>
            <a:headEnd type="triangle" w="med" len="med"/>
            <a:tailEnd/>
          </a:ln>
          <a:effectLst/>
        </p:spPr>
        <p:txBody>
          <a:bodyPr/>
          <a:lstStyle/>
          <a:p>
            <a:endParaRPr lang="en-US"/>
          </a:p>
        </p:txBody>
      </p:sp>
      <p:sp>
        <p:nvSpPr>
          <p:cNvPr id="8" name="Rectangle 4"/>
          <p:cNvSpPr>
            <a:spLocks noChangeArrowheads="1"/>
          </p:cNvSpPr>
          <p:nvPr/>
        </p:nvSpPr>
        <p:spPr bwMode="auto">
          <a:xfrm>
            <a:off x="2590800" y="2790498"/>
            <a:ext cx="15240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solidFill>
                  <a:srgbClr val="FFFF00"/>
                </a:solidFill>
                <a:ea typeface="新細明體" pitchFamily="18" charset="-120"/>
              </a:rPr>
              <a:t>Rectangle</a:t>
            </a:r>
          </a:p>
        </p:txBody>
      </p:sp>
      <p:grpSp>
        <p:nvGrpSpPr>
          <p:cNvPr id="95" name="Group 94">
            <a:extLst>
              <a:ext uri="{FF2B5EF4-FFF2-40B4-BE49-F238E27FC236}">
                <a16:creationId xmlns:a16="http://schemas.microsoft.com/office/drawing/2014/main" id="{26BC62BD-9C04-C070-3153-1DD84DE4801C}"/>
              </a:ext>
            </a:extLst>
          </p:cNvPr>
          <p:cNvGrpSpPr/>
          <p:nvPr/>
        </p:nvGrpSpPr>
        <p:grpSpPr>
          <a:xfrm>
            <a:off x="985689" y="3655646"/>
            <a:ext cx="7228368" cy="2573867"/>
            <a:chOff x="985689" y="3655646"/>
            <a:chExt cx="7228368" cy="2573867"/>
          </a:xfrm>
        </p:grpSpPr>
        <p:grpSp>
          <p:nvGrpSpPr>
            <p:cNvPr id="14" name="Group 4"/>
            <p:cNvGrpSpPr>
              <a:grpSpLocks/>
            </p:cNvGrpSpPr>
            <p:nvPr/>
          </p:nvGrpSpPr>
          <p:grpSpPr bwMode="auto">
            <a:xfrm>
              <a:off x="985689" y="3655646"/>
              <a:ext cx="7228368" cy="2573867"/>
              <a:chOff x="384" y="1344"/>
              <a:chExt cx="4867" cy="1664"/>
            </a:xfrm>
          </p:grpSpPr>
          <p:grpSp>
            <p:nvGrpSpPr>
              <p:cNvPr id="16" name="Group 6"/>
              <p:cNvGrpSpPr>
                <a:grpSpLocks/>
              </p:cNvGrpSpPr>
              <p:nvPr/>
            </p:nvGrpSpPr>
            <p:grpSpPr bwMode="auto">
              <a:xfrm>
                <a:off x="2198" y="1344"/>
                <a:ext cx="1037" cy="224"/>
                <a:chOff x="0" y="0"/>
                <a:chExt cx="20000" cy="20000"/>
              </a:xfrm>
            </p:grpSpPr>
            <p:grpSp>
              <p:nvGrpSpPr>
                <p:cNvPr id="62" name="Group 7"/>
                <p:cNvGrpSpPr>
                  <a:grpSpLocks/>
                </p:cNvGrpSpPr>
                <p:nvPr/>
              </p:nvGrpSpPr>
              <p:grpSpPr bwMode="auto">
                <a:xfrm>
                  <a:off x="9" y="0"/>
                  <a:ext cx="19991" cy="20000"/>
                  <a:chOff x="0" y="0"/>
                  <a:chExt cx="20000" cy="20000"/>
                </a:xfrm>
              </p:grpSpPr>
              <p:sp>
                <p:nvSpPr>
                  <p:cNvPr id="64" name="Freeform 8"/>
                  <p:cNvSpPr>
                    <a:spLocks/>
                  </p:cNvSpPr>
                  <p:nvPr/>
                </p:nvSpPr>
                <p:spPr bwMode="auto">
                  <a:xfrm>
                    <a:off x="0" y="0"/>
                    <a:ext cx="20000" cy="20000"/>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65" name="Freeform 9"/>
                  <p:cNvSpPr>
                    <a:spLocks/>
                  </p:cNvSpPr>
                  <p:nvPr/>
                </p:nvSpPr>
                <p:spPr bwMode="auto">
                  <a:xfrm>
                    <a:off x="0" y="0"/>
                    <a:ext cx="20000" cy="20000"/>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63" name="Rectangle 10"/>
                <p:cNvSpPr>
                  <a:spLocks noChangeArrowheads="1"/>
                </p:cNvSpPr>
                <p:nvPr/>
              </p:nvSpPr>
              <p:spPr bwMode="auto">
                <a:xfrm>
                  <a:off x="0" y="6005"/>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Animal</a:t>
                  </a:r>
                  <a:endParaRPr lang="en-US" sz="1800" b="0" noProof="1">
                    <a:latin typeface="Verdana" pitchFamily="34" charset="0"/>
                  </a:endParaRPr>
                </a:p>
              </p:txBody>
            </p:sp>
          </p:grpSp>
          <p:grpSp>
            <p:nvGrpSpPr>
              <p:cNvPr id="17" name="Group 11"/>
              <p:cNvGrpSpPr>
                <a:grpSpLocks/>
              </p:cNvGrpSpPr>
              <p:nvPr/>
            </p:nvGrpSpPr>
            <p:grpSpPr bwMode="auto">
              <a:xfrm>
                <a:off x="384" y="2758"/>
                <a:ext cx="2074" cy="224"/>
                <a:chOff x="0" y="0"/>
                <a:chExt cx="20003" cy="20000"/>
              </a:xfrm>
            </p:grpSpPr>
            <p:grpSp>
              <p:nvGrpSpPr>
                <p:cNvPr id="47" name="Group 12"/>
                <p:cNvGrpSpPr>
                  <a:grpSpLocks/>
                </p:cNvGrpSpPr>
                <p:nvPr/>
              </p:nvGrpSpPr>
              <p:grpSpPr bwMode="auto">
                <a:xfrm>
                  <a:off x="0" y="0"/>
                  <a:ext cx="6114" cy="20000"/>
                  <a:chOff x="0" y="0"/>
                  <a:chExt cx="20000" cy="20000"/>
                </a:xfrm>
              </p:grpSpPr>
              <p:grpSp>
                <p:nvGrpSpPr>
                  <p:cNvPr id="58" name="Group 13"/>
                  <p:cNvGrpSpPr>
                    <a:grpSpLocks/>
                  </p:cNvGrpSpPr>
                  <p:nvPr/>
                </p:nvGrpSpPr>
                <p:grpSpPr bwMode="auto">
                  <a:xfrm>
                    <a:off x="16" y="0"/>
                    <a:ext cx="19984" cy="20000"/>
                    <a:chOff x="0" y="0"/>
                    <a:chExt cx="20000" cy="20000"/>
                  </a:xfrm>
                </p:grpSpPr>
                <p:sp>
                  <p:nvSpPr>
                    <p:cNvPr id="60" name="Freeform 1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61" name="Freeform 15"/>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9" name="Rectangle 1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Cat</a:t>
                    </a:r>
                    <a:endParaRPr lang="en-US" sz="1800" b="0" noProof="1">
                      <a:latin typeface="Verdana" pitchFamily="34" charset="0"/>
                    </a:endParaRPr>
                  </a:p>
                </p:txBody>
              </p:sp>
            </p:grpSp>
            <p:grpSp>
              <p:nvGrpSpPr>
                <p:cNvPr id="48" name="Group 17"/>
                <p:cNvGrpSpPr>
                  <a:grpSpLocks/>
                </p:cNvGrpSpPr>
                <p:nvPr/>
              </p:nvGrpSpPr>
              <p:grpSpPr bwMode="auto">
                <a:xfrm>
                  <a:off x="6942" y="0"/>
                  <a:ext cx="6116" cy="20000"/>
                  <a:chOff x="3" y="0"/>
                  <a:chExt cx="19997" cy="20000"/>
                </a:xfrm>
              </p:grpSpPr>
              <p:grpSp>
                <p:nvGrpSpPr>
                  <p:cNvPr id="54" name="Group 18"/>
                  <p:cNvGrpSpPr>
                    <a:grpSpLocks/>
                  </p:cNvGrpSpPr>
                  <p:nvPr/>
                </p:nvGrpSpPr>
                <p:grpSpPr bwMode="auto">
                  <a:xfrm>
                    <a:off x="26" y="0"/>
                    <a:ext cx="19974" cy="20000"/>
                    <a:chOff x="0" y="0"/>
                    <a:chExt cx="20000" cy="20000"/>
                  </a:xfrm>
                </p:grpSpPr>
                <p:sp>
                  <p:nvSpPr>
                    <p:cNvPr id="56" name="Freeform 1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57" name="Freeform 2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5" name="Rectangle 21"/>
                  <p:cNvSpPr>
                    <a:spLocks noChangeArrowheads="1"/>
                  </p:cNvSpPr>
                  <p:nvPr/>
                </p:nvSpPr>
                <p:spPr bwMode="auto">
                  <a:xfrm>
                    <a:off x="3" y="5990"/>
                    <a:ext cx="19997"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H</a:t>
                    </a:r>
                    <a:r>
                      <a:rPr lang="en-US" sz="1800" b="0" noProof="1">
                        <a:latin typeface="Verdana" pitchFamily="34" charset="0"/>
                      </a:rPr>
                      <a:t>or</a:t>
                    </a:r>
                    <a:r>
                      <a:rPr lang="en-US" sz="1800" b="0">
                        <a:latin typeface="Verdana" pitchFamily="34" charset="0"/>
                      </a:rPr>
                      <a:t>se</a:t>
                    </a:r>
                    <a:endParaRPr lang="en-US" sz="1800" b="0" noProof="1">
                      <a:latin typeface="Verdana" pitchFamily="34" charset="0"/>
                    </a:endParaRPr>
                  </a:p>
                </p:txBody>
              </p:sp>
            </p:grpSp>
            <p:grpSp>
              <p:nvGrpSpPr>
                <p:cNvPr id="49" name="Group 22"/>
                <p:cNvGrpSpPr>
                  <a:grpSpLocks/>
                </p:cNvGrpSpPr>
                <p:nvPr/>
              </p:nvGrpSpPr>
              <p:grpSpPr bwMode="auto">
                <a:xfrm>
                  <a:off x="13882" y="0"/>
                  <a:ext cx="6121" cy="20000"/>
                  <a:chOff x="-2" y="0"/>
                  <a:chExt cx="20014" cy="20000"/>
                </a:xfrm>
              </p:grpSpPr>
              <p:grpSp>
                <p:nvGrpSpPr>
                  <p:cNvPr id="50" name="Group 23"/>
                  <p:cNvGrpSpPr>
                    <a:grpSpLocks/>
                  </p:cNvGrpSpPr>
                  <p:nvPr/>
                </p:nvGrpSpPr>
                <p:grpSpPr bwMode="auto">
                  <a:xfrm>
                    <a:off x="26" y="0"/>
                    <a:ext cx="19986" cy="20000"/>
                    <a:chOff x="0" y="0"/>
                    <a:chExt cx="20012" cy="20000"/>
                  </a:xfrm>
                </p:grpSpPr>
                <p:sp>
                  <p:nvSpPr>
                    <p:cNvPr id="52" name="Freeform 2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53" name="Freeform 25"/>
                    <p:cNvSpPr>
                      <a:spLocks/>
                    </p:cNvSpPr>
                    <p:nvPr/>
                  </p:nvSpPr>
                  <p:spPr bwMode="auto">
                    <a:xfrm>
                      <a:off x="8" y="41"/>
                      <a:ext cx="20004" cy="19959"/>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1" name="Rectangle 26"/>
                  <p:cNvSpPr>
                    <a:spLocks noChangeArrowheads="1"/>
                  </p:cNvSpPr>
                  <p:nvPr/>
                </p:nvSpPr>
                <p:spPr bwMode="auto">
                  <a:xfrm>
                    <a:off x="-2" y="6019"/>
                    <a:ext cx="19999" cy="10911"/>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Chicken	</a:t>
                    </a:r>
                    <a:endParaRPr lang="en-US" sz="1800" b="0" noProof="1">
                      <a:latin typeface="Verdana" pitchFamily="34" charset="0"/>
                    </a:endParaRPr>
                  </a:p>
                </p:txBody>
              </p:sp>
            </p:grpSp>
          </p:grpSp>
          <p:grpSp>
            <p:nvGrpSpPr>
              <p:cNvPr id="18" name="Group 27"/>
              <p:cNvGrpSpPr>
                <a:grpSpLocks/>
              </p:cNvGrpSpPr>
              <p:nvPr/>
            </p:nvGrpSpPr>
            <p:grpSpPr bwMode="auto">
              <a:xfrm>
                <a:off x="657" y="1999"/>
                <a:ext cx="1527" cy="224"/>
                <a:chOff x="0" y="0"/>
                <a:chExt cx="20000" cy="20000"/>
              </a:xfrm>
            </p:grpSpPr>
            <p:grpSp>
              <p:nvGrpSpPr>
                <p:cNvPr id="43" name="Group 28"/>
                <p:cNvGrpSpPr>
                  <a:grpSpLocks/>
                </p:cNvGrpSpPr>
                <p:nvPr/>
              </p:nvGrpSpPr>
              <p:grpSpPr bwMode="auto">
                <a:xfrm>
                  <a:off x="10" y="0"/>
                  <a:ext cx="19990" cy="20000"/>
                  <a:chOff x="0" y="0"/>
                  <a:chExt cx="20000" cy="20000"/>
                </a:xfrm>
              </p:grpSpPr>
              <p:sp>
                <p:nvSpPr>
                  <p:cNvPr id="45" name="Freeform 29"/>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46" name="Freeform 30"/>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44" name="Rectangle 3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T</a:t>
                  </a:r>
                  <a:r>
                    <a:rPr lang="en-US" sz="1800" b="0" noProof="1">
                      <a:latin typeface="Verdana" pitchFamily="34" charset="0"/>
                    </a:rPr>
                    <a:t>er</a:t>
                  </a:r>
                  <a:r>
                    <a:rPr lang="en-US" sz="1800" b="0">
                      <a:latin typeface="Verdana" pitchFamily="34" charset="0"/>
                    </a:rPr>
                    <a:t>restrialAnimal</a:t>
                  </a:r>
                  <a:endParaRPr lang="en-US" sz="1800" b="0" noProof="1">
                    <a:latin typeface="Verdana" pitchFamily="34" charset="0"/>
                  </a:endParaRPr>
                </a:p>
              </p:txBody>
            </p:sp>
          </p:grpSp>
          <p:grpSp>
            <p:nvGrpSpPr>
              <p:cNvPr id="19" name="Group 32"/>
              <p:cNvGrpSpPr>
                <a:grpSpLocks/>
              </p:cNvGrpSpPr>
              <p:nvPr/>
            </p:nvGrpSpPr>
            <p:grpSpPr bwMode="auto">
              <a:xfrm>
                <a:off x="3292" y="1999"/>
                <a:ext cx="1526" cy="224"/>
                <a:chOff x="0" y="0"/>
                <a:chExt cx="20000" cy="20000"/>
              </a:xfrm>
            </p:grpSpPr>
            <p:grpSp>
              <p:nvGrpSpPr>
                <p:cNvPr id="39" name="Group 33"/>
                <p:cNvGrpSpPr>
                  <a:grpSpLocks/>
                </p:cNvGrpSpPr>
                <p:nvPr/>
              </p:nvGrpSpPr>
              <p:grpSpPr bwMode="auto">
                <a:xfrm>
                  <a:off x="10" y="0"/>
                  <a:ext cx="19990" cy="20000"/>
                  <a:chOff x="0" y="0"/>
                  <a:chExt cx="20000" cy="20000"/>
                </a:xfrm>
              </p:grpSpPr>
              <p:sp>
                <p:nvSpPr>
                  <p:cNvPr id="41" name="Freeform 34"/>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42" name="Freeform 35"/>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40" name="Rectangle 3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AquaticAnimal</a:t>
                  </a:r>
                  <a:endParaRPr lang="en-US" sz="1800" b="0" noProof="1">
                    <a:latin typeface="Verdana" pitchFamily="34" charset="0"/>
                  </a:endParaRPr>
                </a:p>
              </p:txBody>
            </p:sp>
          </p:grpSp>
          <p:grpSp>
            <p:nvGrpSpPr>
              <p:cNvPr id="20" name="Group 37"/>
              <p:cNvGrpSpPr>
                <a:grpSpLocks/>
              </p:cNvGrpSpPr>
              <p:nvPr/>
            </p:nvGrpSpPr>
            <p:grpSpPr bwMode="auto">
              <a:xfrm>
                <a:off x="3024" y="2784"/>
                <a:ext cx="634" cy="224"/>
                <a:chOff x="0" y="0"/>
                <a:chExt cx="20000" cy="20000"/>
              </a:xfrm>
            </p:grpSpPr>
            <p:grpSp>
              <p:nvGrpSpPr>
                <p:cNvPr id="35" name="Group 38"/>
                <p:cNvGrpSpPr>
                  <a:grpSpLocks/>
                </p:cNvGrpSpPr>
                <p:nvPr/>
              </p:nvGrpSpPr>
              <p:grpSpPr bwMode="auto">
                <a:xfrm>
                  <a:off x="22" y="0"/>
                  <a:ext cx="19978" cy="20000"/>
                  <a:chOff x="0" y="0"/>
                  <a:chExt cx="20000" cy="20000"/>
                </a:xfrm>
              </p:grpSpPr>
              <p:sp>
                <p:nvSpPr>
                  <p:cNvPr id="37" name="Freeform 3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38" name="Freeform 4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36" name="Rectangle 4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F</a:t>
                  </a:r>
                  <a:r>
                    <a:rPr lang="en-US" sz="1800" b="0" noProof="1">
                      <a:latin typeface="Verdana" pitchFamily="34" charset="0"/>
                    </a:rPr>
                    <a:t>is</a:t>
                  </a:r>
                  <a:r>
                    <a:rPr lang="en-US" sz="1800" b="0">
                      <a:latin typeface="Verdana" pitchFamily="34" charset="0"/>
                    </a:rPr>
                    <a:t>h</a:t>
                  </a:r>
                  <a:endParaRPr lang="en-US" sz="1800" b="0" noProof="1">
                    <a:latin typeface="Verdana" pitchFamily="34" charset="0"/>
                  </a:endParaRPr>
                </a:p>
              </p:txBody>
            </p:sp>
          </p:grpSp>
          <p:grpSp>
            <p:nvGrpSpPr>
              <p:cNvPr id="21" name="Group 42"/>
              <p:cNvGrpSpPr>
                <a:grpSpLocks/>
              </p:cNvGrpSpPr>
              <p:nvPr/>
            </p:nvGrpSpPr>
            <p:grpSpPr bwMode="auto">
              <a:xfrm>
                <a:off x="4416" y="2784"/>
                <a:ext cx="835" cy="224"/>
                <a:chOff x="0" y="0"/>
                <a:chExt cx="20000" cy="20000"/>
              </a:xfrm>
            </p:grpSpPr>
            <p:grpSp>
              <p:nvGrpSpPr>
                <p:cNvPr id="31" name="Group 43"/>
                <p:cNvGrpSpPr>
                  <a:grpSpLocks/>
                </p:cNvGrpSpPr>
                <p:nvPr/>
              </p:nvGrpSpPr>
              <p:grpSpPr bwMode="auto">
                <a:xfrm>
                  <a:off x="16" y="0"/>
                  <a:ext cx="19984" cy="20000"/>
                  <a:chOff x="0" y="0"/>
                  <a:chExt cx="20000" cy="20000"/>
                </a:xfrm>
              </p:grpSpPr>
              <p:sp>
                <p:nvSpPr>
                  <p:cNvPr id="33" name="Freeform 44"/>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34" name="Freeform 45"/>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32" name="Rectangle 4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noProof="1">
                      <a:latin typeface="Verdana" pitchFamily="34" charset="0"/>
                    </a:rPr>
                    <a:t>Octo</a:t>
                  </a:r>
                  <a:r>
                    <a:rPr lang="en-US" sz="1800" b="0">
                      <a:latin typeface="Verdana" pitchFamily="34" charset="0"/>
                    </a:rPr>
                    <a:t>pus</a:t>
                  </a:r>
                  <a:endParaRPr lang="en-US" sz="1800" b="0" noProof="1">
                    <a:latin typeface="Verdana" pitchFamily="34" charset="0"/>
                  </a:endParaRPr>
                </a:p>
              </p:txBody>
            </p:sp>
          </p:grpSp>
        </p:grpSp>
        <p:grpSp>
          <p:nvGrpSpPr>
            <p:cNvPr id="67" name="Group 66">
              <a:extLst>
                <a:ext uri="{FF2B5EF4-FFF2-40B4-BE49-F238E27FC236}">
                  <a16:creationId xmlns:a16="http://schemas.microsoft.com/office/drawing/2014/main" id="{8DF05876-881E-8D66-7150-FCA4BDBE16AD}"/>
                </a:ext>
              </a:extLst>
            </p:cNvPr>
            <p:cNvGrpSpPr/>
            <p:nvPr/>
          </p:nvGrpSpPr>
          <p:grpSpPr>
            <a:xfrm rot="2563028">
              <a:off x="3714419" y="3887018"/>
              <a:ext cx="223606" cy="913302"/>
              <a:chOff x="2290995" y="3048000"/>
              <a:chExt cx="223606" cy="1295400"/>
            </a:xfrm>
          </p:grpSpPr>
          <p:sp>
            <p:nvSpPr>
              <p:cNvPr id="13" name="Isosceles Triangle 12">
                <a:extLst>
                  <a:ext uri="{FF2B5EF4-FFF2-40B4-BE49-F238E27FC236}">
                    <a16:creationId xmlns:a16="http://schemas.microsoft.com/office/drawing/2014/main" id="{874CE5C3-7BA7-1367-E910-0A1374F8E578}"/>
                  </a:ext>
                </a:extLst>
              </p:cNvPr>
              <p:cNvSpPr/>
              <p:nvPr/>
            </p:nvSpPr>
            <p:spPr>
              <a:xfrm>
                <a:off x="2290995" y="3048000"/>
                <a:ext cx="223606"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E8C59B81-D20C-3A82-2C5A-BB1446B060E6}"/>
                  </a:ext>
                </a:extLst>
              </p:cNvPr>
              <p:cNvCxnSpPr>
                <a:endCxn id="13" idx="3"/>
              </p:cNvCxnSpPr>
              <p:nvPr/>
            </p:nvCxnSpPr>
            <p:spPr>
              <a:xfrm flipV="1">
                <a:off x="2400300" y="3276600"/>
                <a:ext cx="2498" cy="106680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04E7F893-9887-96DB-D611-E99EDBB62A21}"/>
                </a:ext>
              </a:extLst>
            </p:cNvPr>
            <p:cNvGrpSpPr/>
            <p:nvPr/>
          </p:nvGrpSpPr>
          <p:grpSpPr>
            <a:xfrm rot="18607714">
              <a:off x="5070327" y="3834406"/>
              <a:ext cx="223606" cy="1014346"/>
              <a:chOff x="2290995" y="3048000"/>
              <a:chExt cx="223606" cy="1295400"/>
            </a:xfrm>
          </p:grpSpPr>
          <p:sp>
            <p:nvSpPr>
              <p:cNvPr id="69" name="Isosceles Triangle 68">
                <a:extLst>
                  <a:ext uri="{FF2B5EF4-FFF2-40B4-BE49-F238E27FC236}">
                    <a16:creationId xmlns:a16="http://schemas.microsoft.com/office/drawing/2014/main" id="{622FD649-CD3B-F2BB-4B1B-5C51C94BE71E}"/>
                  </a:ext>
                </a:extLst>
              </p:cNvPr>
              <p:cNvSpPr/>
              <p:nvPr/>
            </p:nvSpPr>
            <p:spPr>
              <a:xfrm>
                <a:off x="2290995" y="3048000"/>
                <a:ext cx="223606"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CED65A0E-BA70-51B0-F5C3-E080E2280651}"/>
                  </a:ext>
                </a:extLst>
              </p:cNvPr>
              <p:cNvCxnSpPr>
                <a:endCxn id="69" idx="3"/>
              </p:cNvCxnSpPr>
              <p:nvPr/>
            </p:nvCxnSpPr>
            <p:spPr>
              <a:xfrm flipV="1">
                <a:off x="2400300" y="3276600"/>
                <a:ext cx="2498" cy="106680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06ABE225-F586-C37E-6540-634E8295E632}"/>
                </a:ext>
              </a:extLst>
            </p:cNvPr>
            <p:cNvGrpSpPr/>
            <p:nvPr/>
          </p:nvGrpSpPr>
          <p:grpSpPr>
            <a:xfrm rot="2563028">
              <a:off x="1680737" y="4873942"/>
              <a:ext cx="223606" cy="1128997"/>
              <a:chOff x="2290995" y="3048000"/>
              <a:chExt cx="223606" cy="1295400"/>
            </a:xfrm>
          </p:grpSpPr>
          <p:sp>
            <p:nvSpPr>
              <p:cNvPr id="72" name="Isosceles Triangle 71">
                <a:extLst>
                  <a:ext uri="{FF2B5EF4-FFF2-40B4-BE49-F238E27FC236}">
                    <a16:creationId xmlns:a16="http://schemas.microsoft.com/office/drawing/2014/main" id="{0D703A77-6C48-E68B-A49A-CA10BB6A3007}"/>
                  </a:ext>
                </a:extLst>
              </p:cNvPr>
              <p:cNvSpPr/>
              <p:nvPr/>
            </p:nvSpPr>
            <p:spPr>
              <a:xfrm>
                <a:off x="2290995" y="3048000"/>
                <a:ext cx="223606"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E5D14A31-AE64-DE38-6EAE-478FED1073EC}"/>
                  </a:ext>
                </a:extLst>
              </p:cNvPr>
              <p:cNvCxnSpPr>
                <a:endCxn id="72" idx="3"/>
              </p:cNvCxnSpPr>
              <p:nvPr/>
            </p:nvCxnSpPr>
            <p:spPr>
              <a:xfrm flipV="1">
                <a:off x="2400300" y="3276600"/>
                <a:ext cx="2498" cy="106680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0C9DC115-02BE-AF53-656C-7864B98153B9}"/>
                </a:ext>
              </a:extLst>
            </p:cNvPr>
            <p:cNvGrpSpPr/>
            <p:nvPr/>
          </p:nvGrpSpPr>
          <p:grpSpPr>
            <a:xfrm>
              <a:off x="2456705" y="5024359"/>
              <a:ext cx="223606" cy="828825"/>
              <a:chOff x="2290995" y="3048000"/>
              <a:chExt cx="223606" cy="1295400"/>
            </a:xfrm>
          </p:grpSpPr>
          <p:sp>
            <p:nvSpPr>
              <p:cNvPr id="75" name="Isosceles Triangle 74">
                <a:extLst>
                  <a:ext uri="{FF2B5EF4-FFF2-40B4-BE49-F238E27FC236}">
                    <a16:creationId xmlns:a16="http://schemas.microsoft.com/office/drawing/2014/main" id="{470DB462-31FA-E823-0152-822AB43C1A0F}"/>
                  </a:ext>
                </a:extLst>
              </p:cNvPr>
              <p:cNvSpPr/>
              <p:nvPr/>
            </p:nvSpPr>
            <p:spPr>
              <a:xfrm>
                <a:off x="2290995" y="3048000"/>
                <a:ext cx="223606"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F29FA8DA-0AB6-FE34-C84B-DF85275A5620}"/>
                  </a:ext>
                </a:extLst>
              </p:cNvPr>
              <p:cNvCxnSpPr>
                <a:endCxn id="75" idx="3"/>
              </p:cNvCxnSpPr>
              <p:nvPr/>
            </p:nvCxnSpPr>
            <p:spPr>
              <a:xfrm flipV="1">
                <a:off x="2400300" y="3276600"/>
                <a:ext cx="2498" cy="106680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028A84EF-4681-2780-AFD7-83F47CF7C2B1}"/>
                </a:ext>
              </a:extLst>
            </p:cNvPr>
            <p:cNvGrpSpPr/>
            <p:nvPr/>
          </p:nvGrpSpPr>
          <p:grpSpPr>
            <a:xfrm rot="19152858">
              <a:off x="3224996" y="4895749"/>
              <a:ext cx="223606" cy="1097789"/>
              <a:chOff x="2290995" y="3048000"/>
              <a:chExt cx="223606" cy="1295400"/>
            </a:xfrm>
          </p:grpSpPr>
          <p:sp>
            <p:nvSpPr>
              <p:cNvPr id="78" name="Isosceles Triangle 77">
                <a:extLst>
                  <a:ext uri="{FF2B5EF4-FFF2-40B4-BE49-F238E27FC236}">
                    <a16:creationId xmlns:a16="http://schemas.microsoft.com/office/drawing/2014/main" id="{CE42E716-1B53-51C3-BDFA-9096A153E74C}"/>
                  </a:ext>
                </a:extLst>
              </p:cNvPr>
              <p:cNvSpPr/>
              <p:nvPr/>
            </p:nvSpPr>
            <p:spPr>
              <a:xfrm>
                <a:off x="2290995" y="3048000"/>
                <a:ext cx="223606"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3845DD93-C969-F5DB-A09F-7990729C4989}"/>
                  </a:ext>
                </a:extLst>
              </p:cNvPr>
              <p:cNvCxnSpPr>
                <a:endCxn id="78" idx="3"/>
              </p:cNvCxnSpPr>
              <p:nvPr/>
            </p:nvCxnSpPr>
            <p:spPr>
              <a:xfrm flipV="1">
                <a:off x="2400300" y="3276600"/>
                <a:ext cx="2498" cy="106680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EC771F01-4009-16C5-5134-754B5E074C59}"/>
                </a:ext>
              </a:extLst>
            </p:cNvPr>
            <p:cNvGrpSpPr/>
            <p:nvPr/>
          </p:nvGrpSpPr>
          <p:grpSpPr>
            <a:xfrm rot="2563028">
              <a:off x="5671509" y="4903697"/>
              <a:ext cx="223606" cy="1128997"/>
              <a:chOff x="2290995" y="3048000"/>
              <a:chExt cx="223606" cy="1295400"/>
            </a:xfrm>
          </p:grpSpPr>
          <p:sp>
            <p:nvSpPr>
              <p:cNvPr id="81" name="Isosceles Triangle 80">
                <a:extLst>
                  <a:ext uri="{FF2B5EF4-FFF2-40B4-BE49-F238E27FC236}">
                    <a16:creationId xmlns:a16="http://schemas.microsoft.com/office/drawing/2014/main" id="{F6F16084-FC35-576F-C7D0-0EAD09F12AA5}"/>
                  </a:ext>
                </a:extLst>
              </p:cNvPr>
              <p:cNvSpPr/>
              <p:nvPr/>
            </p:nvSpPr>
            <p:spPr>
              <a:xfrm>
                <a:off x="2290995" y="3048000"/>
                <a:ext cx="223606"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EA3E1588-2046-6DA6-B375-E3C3C5681652}"/>
                  </a:ext>
                </a:extLst>
              </p:cNvPr>
              <p:cNvCxnSpPr>
                <a:endCxn id="81" idx="3"/>
              </p:cNvCxnSpPr>
              <p:nvPr/>
            </p:nvCxnSpPr>
            <p:spPr>
              <a:xfrm flipV="1">
                <a:off x="2400300" y="3276600"/>
                <a:ext cx="2498" cy="106680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B827D288-8F0C-2B40-7664-4894906CBEB4}"/>
                </a:ext>
              </a:extLst>
            </p:cNvPr>
            <p:cNvGrpSpPr/>
            <p:nvPr/>
          </p:nvGrpSpPr>
          <p:grpSpPr>
            <a:xfrm rot="19152858">
              <a:off x="7013584" y="4903296"/>
              <a:ext cx="223606" cy="1097789"/>
              <a:chOff x="2290995" y="3048000"/>
              <a:chExt cx="223606" cy="1295400"/>
            </a:xfrm>
          </p:grpSpPr>
          <p:sp>
            <p:nvSpPr>
              <p:cNvPr id="90" name="Isosceles Triangle 89">
                <a:extLst>
                  <a:ext uri="{FF2B5EF4-FFF2-40B4-BE49-F238E27FC236}">
                    <a16:creationId xmlns:a16="http://schemas.microsoft.com/office/drawing/2014/main" id="{C3CFAF0B-2F51-F67A-C190-1AD3F7555C36}"/>
                  </a:ext>
                </a:extLst>
              </p:cNvPr>
              <p:cNvSpPr/>
              <p:nvPr/>
            </p:nvSpPr>
            <p:spPr>
              <a:xfrm>
                <a:off x="2290995" y="3048000"/>
                <a:ext cx="223606"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3B6140BA-F918-A0A9-76B2-B4A9DB74CBB1}"/>
                  </a:ext>
                </a:extLst>
              </p:cNvPr>
              <p:cNvCxnSpPr>
                <a:endCxn id="90" idx="3"/>
              </p:cNvCxnSpPr>
              <p:nvPr/>
            </p:nvCxnSpPr>
            <p:spPr>
              <a:xfrm flipV="1">
                <a:off x="2400300" y="3276600"/>
                <a:ext cx="2498" cy="106680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2" name="Text Box 44">
              <a:extLst>
                <a:ext uri="{FF2B5EF4-FFF2-40B4-BE49-F238E27FC236}">
                  <a16:creationId xmlns:a16="http://schemas.microsoft.com/office/drawing/2014/main" id="{ACBEFECF-20EA-E6C0-8704-5C2C6BA211DA}"/>
                </a:ext>
              </a:extLst>
            </p:cNvPr>
            <p:cNvSpPr txBox="1"/>
            <p:nvPr/>
          </p:nvSpPr>
          <p:spPr>
            <a:xfrm>
              <a:off x="1456436" y="4271020"/>
              <a:ext cx="2286822" cy="31369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b="0" i="1">
                  <a:solidFill>
                    <a:srgbClr val="000000"/>
                  </a:solidFill>
                  <a:effectLst/>
                  <a:latin typeface="Times New Roman" panose="02020603050405020304" pitchFamily="18" charset="0"/>
                  <a:ea typeface="Aptos" panose="020B0004020202020204" pitchFamily="34" charset="0"/>
                  <a:cs typeface="Cascadia Mono" panose="020B0609020000020004" pitchFamily="49" charset="0"/>
                </a:rPr>
                <a:t>(Động vật trên cạn)</a:t>
              </a:r>
              <a:endParaRPr lang="en-US" b="0">
                <a:solidFill>
                  <a:srgbClr val="000000"/>
                </a:solidFill>
                <a:effectLst/>
                <a:latin typeface="Times New Roman" panose="02020603050405020304" pitchFamily="18" charset="0"/>
                <a:ea typeface="Aptos" panose="020B0004020202020204" pitchFamily="34" charset="0"/>
                <a:cs typeface="Cascadia Mono" panose="020B0609020000020004" pitchFamily="49" charset="0"/>
              </a:endParaRPr>
            </a:p>
          </p:txBody>
        </p:sp>
        <p:sp>
          <p:nvSpPr>
            <p:cNvPr id="93" name="Text Box 44">
              <a:extLst>
                <a:ext uri="{FF2B5EF4-FFF2-40B4-BE49-F238E27FC236}">
                  <a16:creationId xmlns:a16="http://schemas.microsoft.com/office/drawing/2014/main" id="{265F24F3-D220-2CB3-228D-28D6CC407CCC}"/>
                </a:ext>
              </a:extLst>
            </p:cNvPr>
            <p:cNvSpPr txBox="1"/>
            <p:nvPr/>
          </p:nvSpPr>
          <p:spPr>
            <a:xfrm>
              <a:off x="5418400" y="4269450"/>
              <a:ext cx="2535818" cy="4067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b="0" i="1">
                  <a:solidFill>
                    <a:srgbClr val="000000"/>
                  </a:solidFill>
                  <a:effectLst/>
                  <a:latin typeface="Times New Roman" panose="02020603050405020304" pitchFamily="18" charset="0"/>
                  <a:ea typeface="Aptos" panose="020B0004020202020204" pitchFamily="34" charset="0"/>
                  <a:cs typeface="Cascadia Mono" panose="020B0609020000020004" pitchFamily="49" charset="0"/>
                </a:rPr>
                <a:t>(Động vật dưới nước)</a:t>
              </a:r>
              <a:endParaRPr lang="en-US" b="0">
                <a:solidFill>
                  <a:srgbClr val="000000"/>
                </a:solidFill>
                <a:effectLst/>
                <a:latin typeface="Times New Roman" panose="02020603050405020304" pitchFamily="18" charset="0"/>
                <a:ea typeface="Aptos" panose="020B0004020202020204" pitchFamily="34" charset="0"/>
                <a:cs typeface="Cascadia Mono" panose="020B0609020000020004" pitchFamily="49" charset="0"/>
              </a:endParaRPr>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K</a:t>
            </a:r>
            <a:r>
              <a:rPr lang="vi-VN" sz="2800">
                <a:solidFill>
                  <a:srgbClr val="0000FF"/>
                </a:solidFill>
                <a:latin typeface="Arial" pitchFamily="34" charset="0"/>
                <a:cs typeface="Arial" pitchFamily="34" charset="0"/>
              </a:rPr>
              <a:t>ế thừa</a:t>
            </a:r>
            <a:r>
              <a:rPr lang="vi-VN" sz="2800">
                <a:solidFill>
                  <a:schemeClr val="tx1">
                    <a:lumMod val="95000"/>
                    <a:lumOff val="5000"/>
                  </a:schemeClr>
                </a:solidFill>
                <a:latin typeface="Arial" pitchFamily="34" charset="0"/>
                <a:cs typeface="Arial" pitchFamily="34" charset="0"/>
              </a:rPr>
              <a:t> là một đặc điểm của ngôn ngữ dùng để biểu diễn </a:t>
            </a:r>
            <a:r>
              <a:rPr lang="vi-VN" sz="2800">
                <a:solidFill>
                  <a:srgbClr val="FF3300"/>
                </a:solidFill>
                <a:latin typeface="Arial" pitchFamily="34" charset="0"/>
                <a:cs typeface="Arial" pitchFamily="34" charset="0"/>
              </a:rPr>
              <a:t>mối quan hệ đặc biệt </a:t>
            </a:r>
            <a:r>
              <a:rPr lang="en-US" sz="2800">
                <a:solidFill>
                  <a:srgbClr val="FF3300"/>
                </a:solidFill>
                <a:latin typeface="Arial" pitchFamily="34" charset="0"/>
                <a:cs typeface="Arial" pitchFamily="34" charset="0"/>
              </a:rPr>
              <a:t>hóa – tổng quát hóa </a:t>
            </a:r>
            <a:r>
              <a:rPr lang="vi-VN" sz="2800">
                <a:solidFill>
                  <a:srgbClr val="FF3300"/>
                </a:solidFill>
                <a:latin typeface="Arial" pitchFamily="34" charset="0"/>
                <a:cs typeface="Arial" pitchFamily="34" charset="0"/>
              </a:rPr>
              <a:t>giữa các lớp</a:t>
            </a:r>
            <a:r>
              <a:rPr lang="vi-VN" sz="2800">
                <a:solidFill>
                  <a:schemeClr val="tx1">
                    <a:lumMod val="95000"/>
                    <a:lumOff val="5000"/>
                  </a:schemeClr>
                </a:solidFill>
                <a:latin typeface="Arial" pitchFamily="34" charset="0"/>
                <a:cs typeface="Arial" pitchFamily="34" charset="0"/>
              </a:rPr>
              <a:t>. Các lớp được trừu tượng hóa và được tổ chức thành một </a:t>
            </a:r>
            <a:r>
              <a:rPr lang="vi-VN" sz="2800">
                <a:solidFill>
                  <a:srgbClr val="0070C0"/>
                </a:solidFill>
                <a:latin typeface="Arial" pitchFamily="34" charset="0"/>
                <a:cs typeface="Arial" pitchFamily="34" charset="0"/>
              </a:rPr>
              <a:t>sơ đồ phân cấp</a:t>
            </a:r>
            <a:r>
              <a:rPr lang="vi-VN" sz="2800">
                <a:solidFill>
                  <a:schemeClr val="tx1">
                    <a:lumMod val="95000"/>
                    <a:lumOff val="5000"/>
                  </a:schemeClr>
                </a:solidFill>
                <a:latin typeface="Arial" pitchFamily="34" charset="0"/>
                <a:cs typeface="Arial" pitchFamily="34" charset="0"/>
              </a:rPr>
              <a:t> lớp.</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Sự kế thừa là một mức cao hơn của </a:t>
            </a:r>
            <a:r>
              <a:rPr lang="vi-VN" sz="2800">
                <a:solidFill>
                  <a:srgbClr val="0070C0"/>
                </a:solidFill>
                <a:latin typeface="Arial" pitchFamily="34" charset="0"/>
                <a:cs typeface="Arial" pitchFamily="34" charset="0"/>
              </a:rPr>
              <a:t>trừu tượng hóa</a:t>
            </a:r>
            <a:r>
              <a:rPr lang="vi-VN" sz="2800">
                <a:solidFill>
                  <a:schemeClr val="tx1">
                    <a:lumMod val="95000"/>
                    <a:lumOff val="5000"/>
                  </a:schemeClr>
                </a:solidFill>
                <a:latin typeface="Arial" pitchFamily="34" charset="0"/>
                <a:cs typeface="Arial" pitchFamily="34" charset="0"/>
              </a:rPr>
              <a:t>, cung cấp một cơ chế </a:t>
            </a:r>
            <a:r>
              <a:rPr lang="vi-VN" sz="2800">
                <a:solidFill>
                  <a:srgbClr val="FF3300"/>
                </a:solidFill>
                <a:latin typeface="Arial" pitchFamily="34" charset="0"/>
                <a:cs typeface="Arial" pitchFamily="34" charset="0"/>
              </a:rPr>
              <a:t>gom chung </a:t>
            </a:r>
            <a:r>
              <a:rPr lang="vi-VN" sz="2800">
                <a:solidFill>
                  <a:schemeClr val="tx1">
                    <a:lumMod val="95000"/>
                    <a:lumOff val="5000"/>
                  </a:schemeClr>
                </a:solidFill>
                <a:latin typeface="Arial" pitchFamily="34" charset="0"/>
                <a:cs typeface="Arial" pitchFamily="34" charset="0"/>
              </a:rPr>
              <a:t>các lớp có liên quan với nhau thành một mức </a:t>
            </a:r>
            <a:r>
              <a:rPr lang="vi-VN" sz="2800">
                <a:solidFill>
                  <a:srgbClr val="0070C0"/>
                </a:solidFill>
                <a:latin typeface="Arial" pitchFamily="34" charset="0"/>
                <a:cs typeface="Arial" pitchFamily="34" charset="0"/>
              </a:rPr>
              <a:t>khái quát hóa </a:t>
            </a:r>
            <a:r>
              <a:rPr lang="vi-VN" sz="2800">
                <a:solidFill>
                  <a:schemeClr val="tx1">
                    <a:lumMod val="95000"/>
                    <a:lumOff val="5000"/>
                  </a:schemeClr>
                </a:solidFill>
                <a:latin typeface="Arial" pitchFamily="34" charset="0"/>
                <a:cs typeface="Arial" pitchFamily="34" charset="0"/>
              </a:rPr>
              <a:t>đặc trưng cho toàn bộ các lớp nói trên.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Kế thừa</a:t>
            </a:r>
          </a:p>
        </p:txBody>
      </p:sp>
      <p:sp>
        <p:nvSpPr>
          <p:cNvPr id="3" name="Content Placeholder 2"/>
          <p:cNvSpPr>
            <a:spLocks noGrp="1"/>
          </p:cNvSpPr>
          <p:nvPr>
            <p:ph idx="1"/>
          </p:nvPr>
        </p:nvSpPr>
        <p:spPr>
          <a:xfrm>
            <a:off x="457200" y="1447800"/>
            <a:ext cx="8382000" cy="4953000"/>
          </a:xfrm>
        </p:spPr>
        <p:txBody>
          <a:bodyPr>
            <a:normAutofit lnSpcReduction="10000"/>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Các lớp với </a:t>
            </a:r>
            <a:r>
              <a:rPr lang="vi-VN" sz="2800">
                <a:solidFill>
                  <a:srgbClr val="0070C0"/>
                </a:solidFill>
                <a:latin typeface="Arial" pitchFamily="34" charset="0"/>
                <a:cs typeface="Arial" pitchFamily="34" charset="0"/>
              </a:rPr>
              <a:t>các đặc điểm tương tự nhau </a:t>
            </a:r>
            <a:r>
              <a:rPr lang="vi-VN" sz="2800">
                <a:solidFill>
                  <a:schemeClr val="tx1">
                    <a:lumMod val="95000"/>
                    <a:lumOff val="5000"/>
                  </a:schemeClr>
                </a:solidFill>
                <a:latin typeface="Arial" pitchFamily="34" charset="0"/>
                <a:cs typeface="Arial" pitchFamily="34" charset="0"/>
              </a:rPr>
              <a:t>có thể được tổ chức thành một </a:t>
            </a:r>
            <a:r>
              <a:rPr lang="vi-VN" sz="2800">
                <a:solidFill>
                  <a:srgbClr val="FF3300"/>
                </a:solidFill>
                <a:latin typeface="Arial" pitchFamily="34" charset="0"/>
                <a:cs typeface="Arial" pitchFamily="34" charset="0"/>
              </a:rPr>
              <a:t>sơ đồ phân cấp kế thừa</a:t>
            </a:r>
            <a:r>
              <a:rPr lang="en-US" sz="2800">
                <a:solidFill>
                  <a:srgbClr val="FF3300"/>
                </a:solidFill>
                <a:latin typeface="Arial" pitchFamily="34" charset="0"/>
                <a:cs typeface="Arial" pitchFamily="34" charset="0"/>
              </a:rPr>
              <a:t> (cây kế thừa)</a:t>
            </a:r>
            <a:r>
              <a:rPr lang="vi-VN" sz="2800">
                <a:solidFill>
                  <a:schemeClr val="tx1">
                    <a:lumMod val="95000"/>
                    <a:lumOff val="5000"/>
                  </a:schemeClr>
                </a:solidFill>
                <a:latin typeface="Arial" pitchFamily="34" charset="0"/>
                <a:cs typeface="Arial" pitchFamily="34" charset="0"/>
              </a:rPr>
              <a:t>.</a:t>
            </a: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Quan hệ </a:t>
            </a:r>
            <a:r>
              <a:rPr lang="vi-VN" sz="2800">
                <a:solidFill>
                  <a:srgbClr val="0070C0"/>
                </a:solidFill>
                <a:latin typeface="Arial" pitchFamily="34" charset="0"/>
                <a:cs typeface="Arial" pitchFamily="34" charset="0"/>
              </a:rPr>
              <a:t>“là 1”</a:t>
            </a:r>
            <a:r>
              <a:rPr lang="vi-VN" sz="2800">
                <a:solidFill>
                  <a:schemeClr val="tx1">
                    <a:lumMod val="95000"/>
                    <a:lumOff val="5000"/>
                  </a:schemeClr>
                </a:solidFill>
                <a:latin typeface="Arial" pitchFamily="34" charset="0"/>
                <a:cs typeface="Arial" pitchFamily="34" charset="0"/>
              </a:rPr>
              <a:t>: Kế thừa được sử dụng thông dụng nhất để biểu diễn quan hệ “là 1”.</a:t>
            </a: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Một sinh viên là một người</a:t>
            </a: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Một hình tròn là một hình ellipse</a:t>
            </a: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Một tam giác là một đa giác</a:t>
            </a:r>
            <a:endParaRPr lang="en-US" sz="24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a:solidFill>
                  <a:schemeClr val="tx1">
                    <a:lumMod val="95000"/>
                    <a:lumOff val="5000"/>
                  </a:schemeClr>
                </a:solidFill>
                <a:latin typeface="Arial" pitchFamily="34" charset="0"/>
                <a:cs typeface="Arial" pitchFamily="34" charset="0"/>
              </a:rPr>
              <a:t>…</a:t>
            </a:r>
            <a:endParaRPr lang="vi-VN" sz="24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Lợi ích 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dirty="0">
                <a:solidFill>
                  <a:schemeClr val="tx1">
                    <a:lumMod val="95000"/>
                    <a:lumOff val="5000"/>
                  </a:schemeClr>
                </a:solidFill>
                <a:latin typeface="Arial" pitchFamily="34" charset="0"/>
                <a:cs typeface="Arial" pitchFamily="34" charset="0"/>
              </a:rPr>
              <a:t>Kế thừa cho phép </a:t>
            </a:r>
            <a:r>
              <a:rPr lang="vi-VN" sz="2800" dirty="0">
                <a:solidFill>
                  <a:srgbClr val="FF3300"/>
                </a:solidFill>
                <a:latin typeface="Arial" pitchFamily="34" charset="0"/>
                <a:cs typeface="Arial" pitchFamily="34" charset="0"/>
              </a:rPr>
              <a:t>xây dựng lớp mới từ lớp đã có</a:t>
            </a:r>
            <a:r>
              <a:rPr lang="vi-VN" sz="2800" dirty="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dirty="0">
                <a:solidFill>
                  <a:schemeClr val="tx1">
                    <a:lumMod val="95000"/>
                    <a:lumOff val="5000"/>
                  </a:schemeClr>
                </a:solidFill>
                <a:latin typeface="Arial" pitchFamily="34" charset="0"/>
                <a:cs typeface="Arial" pitchFamily="34" charset="0"/>
              </a:rPr>
              <a:t>Kế thừa cho phép tổ chức các lớp </a:t>
            </a:r>
            <a:r>
              <a:rPr lang="vi-VN" sz="2800" dirty="0">
                <a:solidFill>
                  <a:srgbClr val="0070C0"/>
                </a:solidFill>
                <a:latin typeface="Arial" pitchFamily="34" charset="0"/>
                <a:cs typeface="Arial" pitchFamily="34" charset="0"/>
              </a:rPr>
              <a:t>chia sẻ mã chương trình chung</a:t>
            </a:r>
            <a:r>
              <a:rPr lang="vi-VN" sz="2800" dirty="0">
                <a:solidFill>
                  <a:schemeClr val="tx1">
                    <a:lumMod val="95000"/>
                    <a:lumOff val="5000"/>
                  </a:schemeClr>
                </a:solidFill>
                <a:latin typeface="Arial" pitchFamily="34" charset="0"/>
                <a:cs typeface="Arial" pitchFamily="34" charset="0"/>
              </a:rPr>
              <a:t>, nhờ vậy có thể dễ dàng sửa chữa, nâng cấp hệ thống.</a:t>
            </a:r>
            <a:endParaRPr lang="en-US" sz="2400" dirty="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dirty="0">
                <a:solidFill>
                  <a:schemeClr val="tx1">
                    <a:lumMod val="95000"/>
                    <a:lumOff val="5000"/>
                  </a:schemeClr>
                </a:solidFill>
                <a:latin typeface="Arial" pitchFamily="34" charset="0"/>
                <a:cs typeface="Arial" pitchFamily="34" charset="0"/>
              </a:rPr>
              <a:t>Trong C++, kế thừa còn định nghĩa </a:t>
            </a:r>
            <a:r>
              <a:rPr lang="vi-VN" sz="2800" dirty="0">
                <a:solidFill>
                  <a:srgbClr val="0070C0"/>
                </a:solidFill>
                <a:latin typeface="Arial" pitchFamily="34" charset="0"/>
                <a:cs typeface="Arial" pitchFamily="34" charset="0"/>
              </a:rPr>
              <a:t>sự tương thích</a:t>
            </a:r>
            <a:r>
              <a:rPr lang="vi-VN" sz="2800" dirty="0">
                <a:solidFill>
                  <a:schemeClr val="tx1">
                    <a:lumMod val="95000"/>
                    <a:lumOff val="5000"/>
                  </a:schemeClr>
                </a:solidFill>
                <a:latin typeface="Arial" pitchFamily="34" charset="0"/>
                <a:cs typeface="Arial" pitchFamily="34" charset="0"/>
              </a:rPr>
              <a:t>, nhờ đó ta có cơ chế chuyển kiểu tự động</a:t>
            </a:r>
            <a:r>
              <a:rPr lang="en-US" sz="2800" dirty="0">
                <a:solidFill>
                  <a:schemeClr val="tx1">
                    <a:lumMod val="95000"/>
                    <a:lumOff val="5000"/>
                  </a:schemeClr>
                </a:solidFill>
                <a:latin typeface="Arial" pitchFamily="34" charset="0"/>
                <a:cs typeface="Arial" pitchFamily="34" charset="0"/>
              </a:rPr>
              <a:t>.</a:t>
            </a:r>
            <a:endParaRPr lang="vi-VN" sz="2800" dirty="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Đặc tính Kế thừa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C</a:t>
            </a:r>
            <a:r>
              <a:rPr lang="vi-VN" sz="2800">
                <a:solidFill>
                  <a:schemeClr val="tx1">
                    <a:lumMod val="95000"/>
                    <a:lumOff val="5000"/>
                  </a:schemeClr>
                </a:solidFill>
                <a:latin typeface="Arial" pitchFamily="34" charset="0"/>
                <a:cs typeface="Arial" pitchFamily="34" charset="0"/>
              </a:rPr>
              <a:t>ho phép định nghĩa lớp mới từ lớp đã có</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Lớp mới gọi là </a:t>
            </a:r>
            <a:r>
              <a:rPr lang="vi-VN" sz="2400">
                <a:solidFill>
                  <a:srgbClr val="FF3300"/>
                </a:solidFill>
                <a:latin typeface="Arial" pitchFamily="34" charset="0"/>
                <a:cs typeface="Arial" pitchFamily="34" charset="0"/>
              </a:rPr>
              <a:t>lớp con</a:t>
            </a:r>
            <a:r>
              <a:rPr lang="vi-VN" sz="2400">
                <a:solidFill>
                  <a:schemeClr val="tx1">
                    <a:lumMod val="95000"/>
                    <a:lumOff val="5000"/>
                  </a:schemeClr>
                </a:solidFill>
                <a:latin typeface="Arial" pitchFamily="34" charset="0"/>
                <a:cs typeface="Arial" pitchFamily="34" charset="0"/>
              </a:rPr>
              <a:t> </a:t>
            </a:r>
            <a:r>
              <a:rPr lang="vi-VN" sz="2400">
                <a:solidFill>
                  <a:srgbClr val="FF3300"/>
                </a:solidFill>
                <a:latin typeface="Arial" pitchFamily="34" charset="0"/>
                <a:cs typeface="Arial" pitchFamily="34" charset="0"/>
              </a:rPr>
              <a:t>(subclass) </a:t>
            </a:r>
            <a:r>
              <a:rPr lang="vi-VN" sz="2400">
                <a:solidFill>
                  <a:schemeClr val="tx1">
                    <a:lumMod val="95000"/>
                    <a:lumOff val="5000"/>
                  </a:schemeClr>
                </a:solidFill>
                <a:latin typeface="Arial" pitchFamily="34" charset="0"/>
                <a:cs typeface="Arial" pitchFamily="34" charset="0"/>
              </a:rPr>
              <a:t>hay </a:t>
            </a:r>
            <a:r>
              <a:rPr lang="vi-VN" sz="2400">
                <a:solidFill>
                  <a:srgbClr val="FF3300"/>
                </a:solidFill>
                <a:latin typeface="Arial" pitchFamily="34" charset="0"/>
                <a:cs typeface="Arial" pitchFamily="34" charset="0"/>
              </a:rPr>
              <a:t>lớp dẫn xuất (derived class)</a:t>
            </a: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Lớp đã có gọi là </a:t>
            </a:r>
            <a:r>
              <a:rPr lang="vi-VN" sz="2400">
                <a:solidFill>
                  <a:srgbClr val="0070C0"/>
                </a:solidFill>
                <a:latin typeface="Arial" pitchFamily="34" charset="0"/>
                <a:cs typeface="Arial" pitchFamily="34" charset="0"/>
              </a:rPr>
              <a:t>lớp cha (superclass) </a:t>
            </a:r>
            <a:r>
              <a:rPr lang="vi-VN" sz="2400">
                <a:solidFill>
                  <a:schemeClr val="tx1">
                    <a:lumMod val="95000"/>
                    <a:lumOff val="5000"/>
                  </a:schemeClr>
                </a:solidFill>
                <a:latin typeface="Arial" pitchFamily="34" charset="0"/>
                <a:cs typeface="Arial" pitchFamily="34" charset="0"/>
              </a:rPr>
              <a:t>hay </a:t>
            </a:r>
            <a:r>
              <a:rPr lang="vi-VN" sz="2400">
                <a:solidFill>
                  <a:srgbClr val="0070C0"/>
                </a:solidFill>
                <a:latin typeface="Arial" pitchFamily="34" charset="0"/>
                <a:cs typeface="Arial" pitchFamily="34" charset="0"/>
              </a:rPr>
              <a:t>lớp cơ sở (base class)</a:t>
            </a:r>
            <a:r>
              <a:rPr lang="vi-VN" sz="2400">
                <a:solidFill>
                  <a:schemeClr val="tx1">
                    <a:lumMod val="95000"/>
                    <a:lumOff val="5000"/>
                  </a:schemeClr>
                </a:solidFill>
                <a:latin typeface="Arial" pitchFamily="34" charset="0"/>
                <a:cs typeface="Arial" pitchFamily="34" charset="0"/>
              </a:rPr>
              <a:t>.</a:t>
            </a:r>
          </a:p>
        </p:txBody>
      </p:sp>
      <p:pic>
        <p:nvPicPr>
          <p:cNvPr id="4102" name="Picture 6"/>
          <p:cNvPicPr>
            <a:picLocks noChangeAspect="1" noChangeArrowheads="1"/>
          </p:cNvPicPr>
          <p:nvPr/>
        </p:nvPicPr>
        <p:blipFill>
          <a:blip r:embed="rId3" cstate="print"/>
          <a:srcRect/>
          <a:stretch>
            <a:fillRect/>
          </a:stretch>
        </p:blipFill>
        <p:spPr bwMode="auto">
          <a:xfrm>
            <a:off x="3276600" y="3685465"/>
            <a:ext cx="4810125" cy="2867735"/>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102"/>
                                        </p:tgtEl>
                                        <p:attrNameLst>
                                          <p:attrName>style.visibility</p:attrName>
                                        </p:attrNameLst>
                                      </p:cBhvr>
                                      <p:to>
                                        <p:strVal val="visible"/>
                                      </p:to>
                                    </p:set>
                                    <p:animEffect transition="in" filter="box(in)">
                                      <p:cBhvr>
                                        <p:cTn id="25"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Đặc tính 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dirty="0">
                <a:solidFill>
                  <a:schemeClr val="tx1">
                    <a:lumMod val="95000"/>
                    <a:lumOff val="5000"/>
                  </a:schemeClr>
                </a:solidFill>
                <a:latin typeface="Arial" pitchFamily="34" charset="0"/>
                <a:cs typeface="Arial" pitchFamily="34" charset="0"/>
              </a:rPr>
              <a:t>Thừa kế cho phép:</a:t>
            </a:r>
          </a:p>
          <a:p>
            <a:pPr lvl="1" algn="just">
              <a:lnSpc>
                <a:spcPct val="130000"/>
              </a:lnSpc>
              <a:spcBef>
                <a:spcPts val="300"/>
              </a:spcBef>
              <a:spcAft>
                <a:spcPts val="300"/>
              </a:spcAft>
              <a:buFont typeface="Wingdings" pitchFamily="2" charset="2"/>
              <a:buChar char="§"/>
            </a:pPr>
            <a:r>
              <a:rPr lang="vi-VN" sz="2400" dirty="0">
                <a:solidFill>
                  <a:srgbClr val="0070C0"/>
                </a:solidFill>
                <a:latin typeface="Arial" pitchFamily="34" charset="0"/>
                <a:cs typeface="Arial" pitchFamily="34" charset="0"/>
              </a:rPr>
              <a:t>Nhiều lớp có thể dẫn xuất từ một lớp cơ sở</a:t>
            </a:r>
          </a:p>
          <a:p>
            <a:pPr lvl="1" algn="just">
              <a:lnSpc>
                <a:spcPct val="130000"/>
              </a:lnSpc>
              <a:spcBef>
                <a:spcPts val="300"/>
              </a:spcBef>
              <a:spcAft>
                <a:spcPts val="300"/>
              </a:spcAft>
              <a:buFont typeface="Wingdings" pitchFamily="2" charset="2"/>
              <a:buChar char="§"/>
            </a:pPr>
            <a:r>
              <a:rPr lang="vi-VN" sz="2400" dirty="0">
                <a:solidFill>
                  <a:srgbClr val="FF3300"/>
                </a:solidFill>
                <a:latin typeface="Arial" pitchFamily="34" charset="0"/>
                <a:cs typeface="Arial" pitchFamily="34" charset="0"/>
              </a:rPr>
              <a:t>Một lớp có thể là dẫn xuất của nhiều lớp cơ sở</a:t>
            </a:r>
          </a:p>
          <a:p>
            <a:pPr algn="just">
              <a:lnSpc>
                <a:spcPct val="130000"/>
              </a:lnSpc>
              <a:spcBef>
                <a:spcPts val="300"/>
              </a:spcBef>
              <a:spcAft>
                <a:spcPts val="300"/>
              </a:spcAft>
              <a:buFont typeface="Wingdings" pitchFamily="2" charset="2"/>
              <a:buChar char="v"/>
            </a:pPr>
            <a:r>
              <a:rPr lang="vi-VN" sz="2800" dirty="0">
                <a:solidFill>
                  <a:schemeClr val="tx1">
                    <a:lumMod val="95000"/>
                    <a:lumOff val="5000"/>
                  </a:schemeClr>
                </a:solidFill>
                <a:latin typeface="Arial" pitchFamily="34" charset="0"/>
                <a:cs typeface="Arial" pitchFamily="34" charset="0"/>
              </a:rPr>
              <a:t>Thừa kế không chỉ giới hạn ở </a:t>
            </a:r>
            <a:r>
              <a:rPr lang="en-US" sz="2800" dirty="0" err="1">
                <a:solidFill>
                  <a:schemeClr val="tx1">
                    <a:lumMod val="95000"/>
                    <a:lumOff val="5000"/>
                  </a:schemeClr>
                </a:solidFill>
                <a:latin typeface="Arial" pitchFamily="34" charset="0"/>
                <a:cs typeface="Arial" pitchFamily="34" charset="0"/>
              </a:rPr>
              <a:t>một</a:t>
            </a:r>
            <a:r>
              <a:rPr lang="vi-VN" sz="2800" dirty="0">
                <a:solidFill>
                  <a:schemeClr val="tx1">
                    <a:lumMod val="95000"/>
                    <a:lumOff val="5000"/>
                  </a:schemeClr>
                </a:solidFill>
                <a:latin typeface="Arial" pitchFamily="34" charset="0"/>
                <a:cs typeface="Arial" pitchFamily="34" charset="0"/>
              </a:rPr>
              <a:t> mức: Một lớp dẫn xuất có thể là lớp cơ sở cho các lớp dẫn xuất khác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grpSp>
        <p:nvGrpSpPr>
          <p:cNvPr id="60" name="Group 59"/>
          <p:cNvGrpSpPr/>
          <p:nvPr/>
        </p:nvGrpSpPr>
        <p:grpSpPr>
          <a:xfrm>
            <a:off x="1981200" y="4495800"/>
            <a:ext cx="6477000" cy="1905000"/>
            <a:chOff x="1905000" y="4572000"/>
            <a:chExt cx="6477000" cy="1905000"/>
          </a:xfrm>
        </p:grpSpPr>
        <p:sp>
          <p:nvSpPr>
            <p:cNvPr id="9" name="Rectangle 5"/>
            <p:cNvSpPr>
              <a:spLocks noChangeArrowheads="1"/>
            </p:cNvSpPr>
            <p:nvPr/>
          </p:nvSpPr>
          <p:spPr bwMode="auto">
            <a:xfrm>
              <a:off x="1905000" y="4572000"/>
              <a:ext cx="6477000" cy="1905000"/>
            </a:xfrm>
            <a:prstGeom prst="rect">
              <a:avLst/>
            </a:prstGeom>
            <a:solidFill>
              <a:srgbClr val="FFE699"/>
            </a:solidFill>
            <a:ln w="0">
              <a:noFill/>
              <a:miter lim="800000"/>
              <a:headEnd/>
              <a:tailEnd/>
            </a:ln>
            <a:effectLst/>
          </p:spPr>
          <p:txBody>
            <a:bodyPr/>
            <a:lstStyle/>
            <a:p>
              <a:endParaRPr lang="en-US" sz="1100" b="0"/>
            </a:p>
          </p:txBody>
        </p:sp>
        <p:grpSp>
          <p:nvGrpSpPr>
            <p:cNvPr id="10" name="Group 6"/>
            <p:cNvGrpSpPr>
              <a:grpSpLocks/>
            </p:cNvGrpSpPr>
            <p:nvPr/>
          </p:nvGrpSpPr>
          <p:grpSpPr bwMode="auto">
            <a:xfrm>
              <a:off x="4232320" y="4648281"/>
              <a:ext cx="1296150" cy="283918"/>
              <a:chOff x="0" y="22700"/>
              <a:chExt cx="20000" cy="20036"/>
            </a:xfrm>
          </p:grpSpPr>
          <p:grpSp>
            <p:nvGrpSpPr>
              <p:cNvPr id="56" name="Group 7"/>
              <p:cNvGrpSpPr>
                <a:grpSpLocks/>
              </p:cNvGrpSpPr>
              <p:nvPr/>
            </p:nvGrpSpPr>
            <p:grpSpPr bwMode="auto">
              <a:xfrm>
                <a:off x="9" y="22700"/>
                <a:ext cx="19991" cy="20036"/>
                <a:chOff x="0" y="22700"/>
                <a:chExt cx="20000" cy="20036"/>
              </a:xfrm>
            </p:grpSpPr>
            <p:sp>
              <p:nvSpPr>
                <p:cNvPr id="58" name="Freeform 8"/>
                <p:cNvSpPr>
                  <a:spLocks/>
                </p:cNvSpPr>
                <p:nvPr/>
              </p:nvSpPr>
              <p:spPr bwMode="auto">
                <a:xfrm>
                  <a:off x="0" y="22700"/>
                  <a:ext cx="20000" cy="19987"/>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59" name="Freeform 9"/>
                <p:cNvSpPr>
                  <a:spLocks/>
                </p:cNvSpPr>
                <p:nvPr/>
              </p:nvSpPr>
              <p:spPr bwMode="auto">
                <a:xfrm>
                  <a:off x="0" y="22706"/>
                  <a:ext cx="20000" cy="20030"/>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57" name="Rectangle 10"/>
              <p:cNvSpPr>
                <a:spLocks noChangeArrowheads="1"/>
              </p:cNvSpPr>
              <p:nvPr/>
            </p:nvSpPr>
            <p:spPr bwMode="auto">
              <a:xfrm>
                <a:off x="0" y="29063"/>
                <a:ext cx="20000" cy="10950"/>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cs typeface="Times New Roman" pitchFamily="18" charset="0"/>
                  </a:rPr>
                  <a:t>Animal</a:t>
                </a:r>
                <a:endParaRPr lang="en-US" sz="1400" b="0" noProof="1">
                  <a:latin typeface="Verdana" pitchFamily="34" charset="0"/>
                </a:endParaRPr>
              </a:p>
            </p:txBody>
          </p:sp>
        </p:grpSp>
        <p:grpSp>
          <p:nvGrpSpPr>
            <p:cNvPr id="11" name="Group 11"/>
            <p:cNvGrpSpPr>
              <a:grpSpLocks/>
            </p:cNvGrpSpPr>
            <p:nvPr/>
          </p:nvGrpSpPr>
          <p:grpSpPr bwMode="auto">
            <a:xfrm>
              <a:off x="1964995" y="6112038"/>
              <a:ext cx="2592300" cy="282656"/>
              <a:chOff x="0" y="0"/>
              <a:chExt cx="20000" cy="20000"/>
            </a:xfrm>
          </p:grpSpPr>
          <p:grpSp>
            <p:nvGrpSpPr>
              <p:cNvPr id="41" name="Group 12"/>
              <p:cNvGrpSpPr>
                <a:grpSpLocks/>
              </p:cNvGrpSpPr>
              <p:nvPr/>
            </p:nvGrpSpPr>
            <p:grpSpPr bwMode="auto">
              <a:xfrm>
                <a:off x="0" y="0"/>
                <a:ext cx="6114" cy="20000"/>
                <a:chOff x="0" y="0"/>
                <a:chExt cx="20000" cy="20000"/>
              </a:xfrm>
            </p:grpSpPr>
            <p:grpSp>
              <p:nvGrpSpPr>
                <p:cNvPr id="52" name="Group 13"/>
                <p:cNvGrpSpPr>
                  <a:grpSpLocks/>
                </p:cNvGrpSpPr>
                <p:nvPr/>
              </p:nvGrpSpPr>
              <p:grpSpPr bwMode="auto">
                <a:xfrm>
                  <a:off x="16" y="0"/>
                  <a:ext cx="19984" cy="20000"/>
                  <a:chOff x="0" y="0"/>
                  <a:chExt cx="20000" cy="20000"/>
                </a:xfrm>
              </p:grpSpPr>
              <p:sp>
                <p:nvSpPr>
                  <p:cNvPr id="54" name="Freeform 1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55" name="Freeform 15"/>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53" name="Rectangle 1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cs typeface="Times New Roman" pitchFamily="18" charset="0"/>
                    </a:rPr>
                    <a:t>Cat</a:t>
                  </a:r>
                  <a:endParaRPr lang="en-US" sz="1400" b="0" noProof="1">
                    <a:latin typeface="Verdana" pitchFamily="34" charset="0"/>
                  </a:endParaRPr>
                </a:p>
              </p:txBody>
            </p:sp>
          </p:grpSp>
          <p:grpSp>
            <p:nvGrpSpPr>
              <p:cNvPr id="42" name="Group 17"/>
              <p:cNvGrpSpPr>
                <a:grpSpLocks/>
              </p:cNvGrpSpPr>
              <p:nvPr/>
            </p:nvGrpSpPr>
            <p:grpSpPr bwMode="auto">
              <a:xfrm>
                <a:off x="6942" y="0"/>
                <a:ext cx="6116" cy="20000"/>
                <a:chOff x="3" y="0"/>
                <a:chExt cx="19997" cy="20000"/>
              </a:xfrm>
            </p:grpSpPr>
            <p:grpSp>
              <p:nvGrpSpPr>
                <p:cNvPr id="48" name="Group 18"/>
                <p:cNvGrpSpPr>
                  <a:grpSpLocks/>
                </p:cNvGrpSpPr>
                <p:nvPr/>
              </p:nvGrpSpPr>
              <p:grpSpPr bwMode="auto">
                <a:xfrm>
                  <a:off x="26" y="0"/>
                  <a:ext cx="19974" cy="20000"/>
                  <a:chOff x="0" y="0"/>
                  <a:chExt cx="20000" cy="20000"/>
                </a:xfrm>
              </p:grpSpPr>
              <p:sp>
                <p:nvSpPr>
                  <p:cNvPr id="50" name="Freeform 1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51" name="Freeform 2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49" name="Rectangle 21"/>
                <p:cNvSpPr>
                  <a:spLocks noChangeArrowheads="1"/>
                </p:cNvSpPr>
                <p:nvPr/>
              </p:nvSpPr>
              <p:spPr bwMode="auto">
                <a:xfrm>
                  <a:off x="3" y="5990"/>
                  <a:ext cx="19997"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cs typeface="Times New Roman" pitchFamily="18" charset="0"/>
                    </a:rPr>
                    <a:t>H</a:t>
                  </a:r>
                  <a:r>
                    <a:rPr lang="en-US" sz="1400" b="0" noProof="1">
                      <a:latin typeface="Verdana" pitchFamily="34" charset="0"/>
                    </a:rPr>
                    <a:t>or</a:t>
                  </a:r>
                  <a:r>
                    <a:rPr lang="en-US" sz="1400" b="0">
                      <a:latin typeface="Verdana" pitchFamily="34" charset="0"/>
                    </a:rPr>
                    <a:t>se</a:t>
                  </a:r>
                  <a:endParaRPr lang="en-US" sz="1400" b="0" noProof="1">
                    <a:latin typeface="Verdana" pitchFamily="34" charset="0"/>
                  </a:endParaRPr>
                </a:p>
              </p:txBody>
            </p:sp>
          </p:grpSp>
          <p:grpSp>
            <p:nvGrpSpPr>
              <p:cNvPr id="43" name="Group 22"/>
              <p:cNvGrpSpPr>
                <a:grpSpLocks/>
              </p:cNvGrpSpPr>
              <p:nvPr/>
            </p:nvGrpSpPr>
            <p:grpSpPr bwMode="auto">
              <a:xfrm>
                <a:off x="13883" y="0"/>
                <a:ext cx="6117" cy="20000"/>
                <a:chOff x="0" y="0"/>
                <a:chExt cx="20000" cy="20000"/>
              </a:xfrm>
            </p:grpSpPr>
            <p:grpSp>
              <p:nvGrpSpPr>
                <p:cNvPr id="44" name="Group 23"/>
                <p:cNvGrpSpPr>
                  <a:grpSpLocks/>
                </p:cNvGrpSpPr>
                <p:nvPr/>
              </p:nvGrpSpPr>
              <p:grpSpPr bwMode="auto">
                <a:xfrm>
                  <a:off x="26" y="0"/>
                  <a:ext cx="19974" cy="20000"/>
                  <a:chOff x="0" y="0"/>
                  <a:chExt cx="20000" cy="20000"/>
                </a:xfrm>
              </p:grpSpPr>
              <p:sp>
                <p:nvSpPr>
                  <p:cNvPr id="46" name="Freeform 2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47" name="Freeform 25"/>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45" name="Rectangle 2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rPr>
                    <a:t>Chicken	</a:t>
                  </a:r>
                  <a:endParaRPr lang="en-US" sz="1400" b="0" noProof="1">
                    <a:latin typeface="Verdana" pitchFamily="34" charset="0"/>
                  </a:endParaRPr>
                </a:p>
              </p:txBody>
            </p:sp>
          </p:grpSp>
        </p:grpSp>
        <p:grpSp>
          <p:nvGrpSpPr>
            <p:cNvPr id="12" name="Group 27"/>
            <p:cNvGrpSpPr>
              <a:grpSpLocks/>
            </p:cNvGrpSpPr>
            <p:nvPr/>
          </p:nvGrpSpPr>
          <p:grpSpPr bwMode="auto">
            <a:xfrm>
              <a:off x="2306219" y="5154287"/>
              <a:ext cx="1908603" cy="282656"/>
              <a:chOff x="0" y="0"/>
              <a:chExt cx="20000" cy="20000"/>
            </a:xfrm>
          </p:grpSpPr>
          <p:grpSp>
            <p:nvGrpSpPr>
              <p:cNvPr id="37" name="Group 28"/>
              <p:cNvGrpSpPr>
                <a:grpSpLocks/>
              </p:cNvGrpSpPr>
              <p:nvPr/>
            </p:nvGrpSpPr>
            <p:grpSpPr bwMode="auto">
              <a:xfrm>
                <a:off x="10" y="0"/>
                <a:ext cx="19990" cy="20000"/>
                <a:chOff x="0" y="0"/>
                <a:chExt cx="20000" cy="20000"/>
              </a:xfrm>
            </p:grpSpPr>
            <p:sp>
              <p:nvSpPr>
                <p:cNvPr id="39" name="Freeform 29"/>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40" name="Freeform 30"/>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38" name="Rectangle 3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cs typeface="Times New Roman" pitchFamily="18" charset="0"/>
                  </a:rPr>
                  <a:t>T</a:t>
                </a:r>
                <a:r>
                  <a:rPr lang="en-US" sz="1400" b="0" noProof="1">
                    <a:latin typeface="Verdana" pitchFamily="34" charset="0"/>
                  </a:rPr>
                  <a:t>er</a:t>
                </a:r>
                <a:r>
                  <a:rPr lang="en-US" sz="1400" b="0">
                    <a:latin typeface="Verdana" pitchFamily="34" charset="0"/>
                  </a:rPr>
                  <a:t>restrialAnimal</a:t>
                </a:r>
                <a:endParaRPr lang="en-US" sz="1400" b="0" noProof="1">
                  <a:latin typeface="Verdana" pitchFamily="34" charset="0"/>
                </a:endParaRPr>
              </a:p>
            </p:txBody>
          </p:sp>
        </p:grpSp>
        <p:grpSp>
          <p:nvGrpSpPr>
            <p:cNvPr id="13" name="Group 32"/>
            <p:cNvGrpSpPr>
              <a:grpSpLocks/>
            </p:cNvGrpSpPr>
            <p:nvPr/>
          </p:nvGrpSpPr>
          <p:grpSpPr bwMode="auto">
            <a:xfrm>
              <a:off x="5599715" y="5154287"/>
              <a:ext cx="1907353" cy="282656"/>
              <a:chOff x="0" y="0"/>
              <a:chExt cx="20000" cy="20000"/>
            </a:xfrm>
          </p:grpSpPr>
          <p:grpSp>
            <p:nvGrpSpPr>
              <p:cNvPr id="33" name="Group 33"/>
              <p:cNvGrpSpPr>
                <a:grpSpLocks/>
              </p:cNvGrpSpPr>
              <p:nvPr/>
            </p:nvGrpSpPr>
            <p:grpSpPr bwMode="auto">
              <a:xfrm>
                <a:off x="10" y="0"/>
                <a:ext cx="19990" cy="20000"/>
                <a:chOff x="0" y="0"/>
                <a:chExt cx="20000" cy="20000"/>
              </a:xfrm>
            </p:grpSpPr>
            <p:sp>
              <p:nvSpPr>
                <p:cNvPr id="35" name="Freeform 34"/>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36" name="Freeform 35"/>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34" name="Rectangle 3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rPr>
                  <a:t>AquaticAnimal</a:t>
                </a:r>
                <a:endParaRPr lang="en-US" sz="1400" b="0" noProof="1">
                  <a:latin typeface="Verdana" pitchFamily="34" charset="0"/>
                </a:endParaRPr>
              </a:p>
            </p:txBody>
          </p:sp>
        </p:grpSp>
        <p:grpSp>
          <p:nvGrpSpPr>
            <p:cNvPr id="14" name="Group 37"/>
            <p:cNvGrpSpPr>
              <a:grpSpLocks/>
            </p:cNvGrpSpPr>
            <p:nvPr/>
          </p:nvGrpSpPr>
          <p:grpSpPr bwMode="auto">
            <a:xfrm>
              <a:off x="5264741" y="6144846"/>
              <a:ext cx="792439" cy="282656"/>
              <a:chOff x="0" y="0"/>
              <a:chExt cx="20000" cy="20000"/>
            </a:xfrm>
          </p:grpSpPr>
          <p:grpSp>
            <p:nvGrpSpPr>
              <p:cNvPr id="29" name="Group 38"/>
              <p:cNvGrpSpPr>
                <a:grpSpLocks/>
              </p:cNvGrpSpPr>
              <p:nvPr/>
            </p:nvGrpSpPr>
            <p:grpSpPr bwMode="auto">
              <a:xfrm>
                <a:off x="22" y="0"/>
                <a:ext cx="19978" cy="20000"/>
                <a:chOff x="0" y="0"/>
                <a:chExt cx="20000" cy="20000"/>
              </a:xfrm>
            </p:grpSpPr>
            <p:sp>
              <p:nvSpPr>
                <p:cNvPr id="31" name="Freeform 3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32" name="Freeform 4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30" name="Rectangle 4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rPr>
                  <a:t>F</a:t>
                </a:r>
                <a:r>
                  <a:rPr lang="en-US" sz="1400" b="0" noProof="1">
                    <a:latin typeface="Verdana" pitchFamily="34" charset="0"/>
                  </a:rPr>
                  <a:t>is</a:t>
                </a:r>
                <a:r>
                  <a:rPr lang="en-US" sz="1400" b="0">
                    <a:latin typeface="Verdana" pitchFamily="34" charset="0"/>
                  </a:rPr>
                  <a:t>h</a:t>
                </a:r>
                <a:endParaRPr lang="en-US" sz="1400" b="0" noProof="1">
                  <a:latin typeface="Verdana" pitchFamily="34" charset="0"/>
                </a:endParaRPr>
              </a:p>
            </p:txBody>
          </p:sp>
        </p:grpSp>
        <p:grpSp>
          <p:nvGrpSpPr>
            <p:cNvPr id="15" name="Group 42"/>
            <p:cNvGrpSpPr>
              <a:grpSpLocks/>
            </p:cNvGrpSpPr>
            <p:nvPr/>
          </p:nvGrpSpPr>
          <p:grpSpPr bwMode="auto">
            <a:xfrm>
              <a:off x="7004606" y="6144846"/>
              <a:ext cx="1043669" cy="282656"/>
              <a:chOff x="0" y="0"/>
              <a:chExt cx="20000" cy="20000"/>
            </a:xfrm>
          </p:grpSpPr>
          <p:grpSp>
            <p:nvGrpSpPr>
              <p:cNvPr id="25" name="Group 43"/>
              <p:cNvGrpSpPr>
                <a:grpSpLocks/>
              </p:cNvGrpSpPr>
              <p:nvPr/>
            </p:nvGrpSpPr>
            <p:grpSpPr bwMode="auto">
              <a:xfrm>
                <a:off x="16" y="0"/>
                <a:ext cx="19984" cy="20000"/>
                <a:chOff x="0" y="0"/>
                <a:chExt cx="20000" cy="20000"/>
              </a:xfrm>
            </p:grpSpPr>
            <p:sp>
              <p:nvSpPr>
                <p:cNvPr id="27" name="Freeform 44"/>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28" name="Freeform 45"/>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26" name="Rectangle 4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noProof="1">
                    <a:latin typeface="Verdana" pitchFamily="34" charset="0"/>
                  </a:rPr>
                  <a:t>Octo</a:t>
                </a:r>
                <a:r>
                  <a:rPr lang="en-US" sz="1400" b="0">
                    <a:latin typeface="Verdana" pitchFamily="34" charset="0"/>
                  </a:rPr>
                  <a:t>pus</a:t>
                </a:r>
                <a:endParaRPr lang="en-US" sz="1400" b="0" noProof="1">
                  <a:latin typeface="Verdana" pitchFamily="34" charset="0"/>
                </a:endParaRPr>
              </a:p>
            </p:txBody>
          </p:sp>
        </p:grpSp>
        <p:grpSp>
          <p:nvGrpSpPr>
            <p:cNvPr id="16" name="Group 47"/>
            <p:cNvGrpSpPr>
              <a:grpSpLocks/>
            </p:cNvGrpSpPr>
            <p:nvPr/>
          </p:nvGrpSpPr>
          <p:grpSpPr bwMode="auto">
            <a:xfrm>
              <a:off x="4083582" y="4953651"/>
              <a:ext cx="1732366" cy="201897"/>
              <a:chOff x="1477" y="12304"/>
              <a:chExt cx="18525" cy="7695"/>
            </a:xfrm>
          </p:grpSpPr>
          <p:sp>
            <p:nvSpPr>
              <p:cNvPr id="23" name="Freeform 48"/>
              <p:cNvSpPr>
                <a:spLocks/>
              </p:cNvSpPr>
              <p:nvPr/>
            </p:nvSpPr>
            <p:spPr bwMode="auto">
              <a:xfrm>
                <a:off x="1477" y="12304"/>
                <a:ext cx="5225" cy="7695"/>
              </a:xfrm>
              <a:custGeom>
                <a:avLst/>
                <a:gdLst/>
                <a:ahLst/>
                <a:cxnLst>
                  <a:cxn ang="0">
                    <a:pos x="0" y="19962"/>
                  </a:cxn>
                  <a:cxn ang="0">
                    <a:pos x="19962" y="0"/>
                  </a:cxn>
                </a:cxnLst>
                <a:rect l="0" t="0" r="r" b="b"/>
                <a:pathLst>
                  <a:path w="20000" h="20000">
                    <a:moveTo>
                      <a:pt x="0" y="19962"/>
                    </a:moveTo>
                    <a:lnTo>
                      <a:pt x="19962" y="0"/>
                    </a:lnTo>
                  </a:path>
                </a:pathLst>
              </a:custGeom>
              <a:solidFill>
                <a:srgbClr val="000000"/>
              </a:solidFill>
              <a:ln w="2540" cap="flat">
                <a:solidFill>
                  <a:srgbClr val="000000"/>
                </a:solidFill>
                <a:prstDash val="solid"/>
                <a:round/>
                <a:headEnd type="none" w="med" len="med"/>
                <a:tailEnd type="triangle" w="med" len="med"/>
              </a:ln>
              <a:effectLst/>
            </p:spPr>
            <p:txBody>
              <a:bodyPr/>
              <a:lstStyle/>
              <a:p>
                <a:endParaRPr lang="en-US" sz="1400" b="0"/>
              </a:p>
            </p:txBody>
          </p:sp>
          <p:sp>
            <p:nvSpPr>
              <p:cNvPr id="24" name="Freeform 49"/>
              <p:cNvSpPr>
                <a:spLocks/>
              </p:cNvSpPr>
              <p:nvPr/>
            </p:nvSpPr>
            <p:spPr bwMode="auto">
              <a:xfrm>
                <a:off x="14849" y="12304"/>
                <a:ext cx="5153" cy="7695"/>
              </a:xfrm>
              <a:custGeom>
                <a:avLst/>
                <a:gdLst/>
                <a:ahLst/>
                <a:cxnLst>
                  <a:cxn ang="0">
                    <a:pos x="19962" y="19962"/>
                  </a:cxn>
                  <a:cxn ang="0">
                    <a:pos x="0" y="0"/>
                  </a:cxn>
                </a:cxnLst>
                <a:rect l="0" t="0" r="r" b="b"/>
                <a:pathLst>
                  <a:path w="20000" h="20000">
                    <a:moveTo>
                      <a:pt x="19962" y="19962"/>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grpSp>
        <p:grpSp>
          <p:nvGrpSpPr>
            <p:cNvPr id="17" name="Group 50"/>
            <p:cNvGrpSpPr>
              <a:grpSpLocks/>
            </p:cNvGrpSpPr>
            <p:nvPr/>
          </p:nvGrpSpPr>
          <p:grpSpPr bwMode="auto">
            <a:xfrm>
              <a:off x="2361215" y="5436943"/>
              <a:ext cx="1799861" cy="695284"/>
              <a:chOff x="-767" y="0"/>
              <a:chExt cx="21534" cy="20000"/>
            </a:xfrm>
          </p:grpSpPr>
          <p:sp>
            <p:nvSpPr>
              <p:cNvPr id="20" name="Freeform 51"/>
              <p:cNvSpPr>
                <a:spLocks/>
              </p:cNvSpPr>
              <p:nvPr/>
            </p:nvSpPr>
            <p:spPr bwMode="auto">
              <a:xfrm>
                <a:off x="9991" y="0"/>
                <a:ext cx="11" cy="20000"/>
              </a:xfrm>
              <a:custGeom>
                <a:avLst/>
                <a:gdLst/>
                <a:ahLst/>
                <a:cxnLst>
                  <a:cxn ang="0">
                    <a:pos x="0" y="19971"/>
                  </a:cxn>
                  <a:cxn ang="0">
                    <a:pos x="0" y="0"/>
                  </a:cxn>
                </a:cxnLst>
                <a:rect l="0" t="0" r="r" b="b"/>
                <a:pathLst>
                  <a:path w="20000" h="20000">
                    <a:moveTo>
                      <a:pt x="0"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sp>
            <p:nvSpPr>
              <p:cNvPr id="21" name="Freeform 52"/>
              <p:cNvSpPr>
                <a:spLocks/>
              </p:cNvSpPr>
              <p:nvPr/>
            </p:nvSpPr>
            <p:spPr bwMode="auto">
              <a:xfrm>
                <a:off x="-767" y="0"/>
                <a:ext cx="7377" cy="20000"/>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sp>
            <p:nvSpPr>
              <p:cNvPr id="22" name="Freeform 53"/>
              <p:cNvSpPr>
                <a:spLocks/>
              </p:cNvSpPr>
              <p:nvPr/>
            </p:nvSpPr>
            <p:spPr bwMode="auto">
              <a:xfrm>
                <a:off x="13394" y="0"/>
                <a:ext cx="7373" cy="20000"/>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grpSp>
        <p:sp>
          <p:nvSpPr>
            <p:cNvPr id="18" name="Freeform 54"/>
            <p:cNvSpPr>
              <a:spLocks/>
            </p:cNvSpPr>
            <p:nvPr/>
          </p:nvSpPr>
          <p:spPr bwMode="auto">
            <a:xfrm>
              <a:off x="5654711" y="5436943"/>
              <a:ext cx="616202" cy="695284"/>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sp>
          <p:nvSpPr>
            <p:cNvPr id="19" name="Freeform 55"/>
            <p:cNvSpPr>
              <a:spLocks/>
            </p:cNvSpPr>
            <p:nvPr/>
          </p:nvSpPr>
          <p:spPr bwMode="auto">
            <a:xfrm>
              <a:off x="6837119" y="5436943"/>
              <a:ext cx="616202" cy="695284"/>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box(in)">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Cú pháp khai báo 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buFont typeface="Wingdings" pitchFamily="2" charset="2"/>
              <a:buNone/>
            </a:pPr>
            <a:r>
              <a:rPr lang="en-US" sz="2800" dirty="0">
                <a:solidFill>
                  <a:srgbClr val="0000FF"/>
                </a:solidFill>
                <a:latin typeface="Arial" pitchFamily="34" charset="0"/>
                <a:cs typeface="Arial" pitchFamily="34" charset="0"/>
              </a:rPr>
              <a:t>class</a:t>
            </a:r>
            <a:r>
              <a:rPr lang="en-US" sz="2800" dirty="0">
                <a:latin typeface="Arial" pitchFamily="34" charset="0"/>
                <a:cs typeface="Arial" pitchFamily="34" charset="0"/>
              </a:rPr>
              <a:t> </a:t>
            </a:r>
            <a:r>
              <a:rPr lang="en-US" sz="2800" dirty="0" err="1">
                <a:solidFill>
                  <a:srgbClr val="FF0303"/>
                </a:solidFill>
                <a:latin typeface="Arial" pitchFamily="34" charset="0"/>
                <a:cs typeface="Arial" pitchFamily="34" charset="0"/>
              </a:rPr>
              <a:t>SuperClass</a:t>
            </a:r>
            <a:r>
              <a:rPr lang="en-US" sz="2800" dirty="0">
                <a:latin typeface="Arial" pitchFamily="34" charset="0"/>
                <a:cs typeface="Arial" pitchFamily="34" charset="0"/>
              </a:rPr>
              <a:t>{</a:t>
            </a:r>
          </a:p>
          <a:p>
            <a:pPr algn="just">
              <a:lnSpc>
                <a:spcPct val="120000"/>
              </a:lnSpc>
              <a:buFont typeface="Wingdings" pitchFamily="2" charset="2"/>
              <a:buNone/>
            </a:pPr>
            <a:r>
              <a:rPr lang="en-US" sz="2800" dirty="0">
                <a:latin typeface="Arial" pitchFamily="34" charset="0"/>
                <a:cs typeface="Arial" pitchFamily="34" charset="0"/>
              </a:rPr>
              <a:t>	//</a:t>
            </a:r>
            <a:r>
              <a:rPr lang="en-US" sz="2800" dirty="0" err="1">
                <a:latin typeface="Arial" pitchFamily="34" charset="0"/>
                <a:cs typeface="Arial" pitchFamily="34" charset="0"/>
              </a:rPr>
              <a:t>Thành</a:t>
            </a:r>
            <a:r>
              <a:rPr lang="en-US" sz="2800" dirty="0">
                <a:latin typeface="Arial" pitchFamily="34" charset="0"/>
                <a:cs typeface="Arial" pitchFamily="34" charset="0"/>
              </a:rPr>
              <a:t> </a:t>
            </a:r>
            <a:r>
              <a:rPr lang="en-US" sz="2800" dirty="0" err="1">
                <a:latin typeface="Arial" pitchFamily="34" charset="0"/>
                <a:cs typeface="Arial" pitchFamily="34" charset="0"/>
              </a:rPr>
              <a:t>phần</a:t>
            </a:r>
            <a:r>
              <a:rPr lang="en-US" sz="2800" dirty="0">
                <a:latin typeface="Arial" pitchFamily="34" charset="0"/>
                <a:cs typeface="Arial" pitchFamily="34" charset="0"/>
              </a:rPr>
              <a:t> </a:t>
            </a:r>
            <a:r>
              <a:rPr lang="en-US" sz="2800" dirty="0" err="1">
                <a:latin typeface="Arial" pitchFamily="34" charset="0"/>
                <a:cs typeface="Arial" pitchFamily="34" charset="0"/>
              </a:rPr>
              <a:t>của</a:t>
            </a:r>
            <a:r>
              <a:rPr lang="en-US" sz="2800" dirty="0">
                <a:latin typeface="Arial" pitchFamily="34" charset="0"/>
                <a:cs typeface="Arial" pitchFamily="34" charset="0"/>
              </a:rPr>
              <a:t> </a:t>
            </a:r>
            <a:r>
              <a:rPr lang="en-US" sz="2800" dirty="0" err="1">
                <a:latin typeface="Arial" pitchFamily="34" charset="0"/>
                <a:cs typeface="Arial" pitchFamily="34" charset="0"/>
              </a:rPr>
              <a:t>lớp</a:t>
            </a:r>
            <a:r>
              <a:rPr lang="en-US" sz="2800" dirty="0">
                <a:latin typeface="Arial" pitchFamily="34" charset="0"/>
                <a:cs typeface="Arial" pitchFamily="34" charset="0"/>
              </a:rPr>
              <a:t> </a:t>
            </a:r>
            <a:r>
              <a:rPr lang="en-US" sz="2800" dirty="0" err="1">
                <a:latin typeface="Arial" pitchFamily="34" charset="0"/>
                <a:cs typeface="Arial" pitchFamily="34" charset="0"/>
              </a:rPr>
              <a:t>cơ</a:t>
            </a:r>
            <a:r>
              <a:rPr lang="en-US" sz="2800" dirty="0">
                <a:latin typeface="Arial" pitchFamily="34" charset="0"/>
                <a:cs typeface="Arial" pitchFamily="34" charset="0"/>
              </a:rPr>
              <a:t> </a:t>
            </a:r>
            <a:r>
              <a:rPr lang="en-US" sz="2800" dirty="0" err="1">
                <a:latin typeface="Arial" pitchFamily="34" charset="0"/>
                <a:cs typeface="Arial" pitchFamily="34" charset="0"/>
              </a:rPr>
              <a:t>sở</a:t>
            </a:r>
            <a:endParaRPr lang="en-US" sz="2800" dirty="0">
              <a:latin typeface="Arial" pitchFamily="34" charset="0"/>
              <a:cs typeface="Arial" pitchFamily="34" charset="0"/>
            </a:endParaRPr>
          </a:p>
          <a:p>
            <a:pPr algn="just">
              <a:lnSpc>
                <a:spcPct val="120000"/>
              </a:lnSpc>
              <a:buFont typeface="Wingdings" pitchFamily="2" charset="2"/>
              <a:buNone/>
            </a:pPr>
            <a:r>
              <a:rPr lang="en-US" sz="2800" dirty="0">
                <a:latin typeface="Arial" pitchFamily="34" charset="0"/>
                <a:cs typeface="Arial" pitchFamily="34" charset="0"/>
              </a:rPr>
              <a:t>};</a:t>
            </a:r>
          </a:p>
          <a:p>
            <a:pPr algn="just">
              <a:lnSpc>
                <a:spcPct val="120000"/>
              </a:lnSpc>
              <a:buFont typeface="Wingdings" pitchFamily="2" charset="2"/>
              <a:buNone/>
            </a:pPr>
            <a:endParaRPr lang="en-US" sz="2800" dirty="0">
              <a:latin typeface="Arial" pitchFamily="34" charset="0"/>
              <a:cs typeface="Arial" pitchFamily="34" charset="0"/>
            </a:endParaRPr>
          </a:p>
          <a:p>
            <a:pPr>
              <a:lnSpc>
                <a:spcPct val="120000"/>
              </a:lnSpc>
              <a:buFont typeface="Wingdings" pitchFamily="2" charset="2"/>
              <a:buNone/>
            </a:pPr>
            <a:r>
              <a:rPr lang="en-US" sz="2800" dirty="0">
                <a:solidFill>
                  <a:srgbClr val="0000FF"/>
                </a:solidFill>
                <a:latin typeface="Arial" pitchFamily="34" charset="0"/>
                <a:cs typeface="Arial" pitchFamily="34" charset="0"/>
              </a:rPr>
              <a:t>class</a:t>
            </a:r>
            <a:r>
              <a:rPr lang="en-US" sz="2800" dirty="0">
                <a:latin typeface="Arial" pitchFamily="34" charset="0"/>
                <a:cs typeface="Arial" pitchFamily="34" charset="0"/>
              </a:rPr>
              <a:t> </a:t>
            </a:r>
            <a:r>
              <a:rPr lang="en-US" sz="2800" dirty="0" err="1">
                <a:latin typeface="Arial" pitchFamily="34" charset="0"/>
                <a:cs typeface="Arial" pitchFamily="34" charset="0"/>
              </a:rPr>
              <a:t>DerivedClass</a:t>
            </a:r>
            <a:r>
              <a:rPr lang="en-US" sz="2800" dirty="0">
                <a:latin typeface="Arial" pitchFamily="34" charset="0"/>
                <a:cs typeface="Arial" pitchFamily="34" charset="0"/>
              </a:rPr>
              <a:t> </a:t>
            </a:r>
            <a:r>
              <a:rPr lang="en-US" sz="2800" dirty="0">
                <a:solidFill>
                  <a:srgbClr val="FF0303"/>
                </a:solidFill>
                <a:latin typeface="Arial" pitchFamily="34" charset="0"/>
                <a:cs typeface="Arial" pitchFamily="34" charset="0"/>
              </a:rPr>
              <a:t>:</a:t>
            </a:r>
            <a:r>
              <a:rPr lang="en-US" sz="2800" dirty="0">
                <a:latin typeface="Arial" pitchFamily="34" charset="0"/>
                <a:cs typeface="Arial" pitchFamily="34" charset="0"/>
              </a:rPr>
              <a:t> </a:t>
            </a:r>
            <a:r>
              <a:rPr lang="en-US" sz="2800" dirty="0">
                <a:solidFill>
                  <a:srgbClr val="0000FF"/>
                </a:solidFill>
                <a:latin typeface="Arial" pitchFamily="34" charset="0"/>
                <a:cs typeface="Arial" pitchFamily="34" charset="0"/>
              </a:rPr>
              <a:t>public/protected/private</a:t>
            </a:r>
            <a:r>
              <a:rPr lang="en-US" sz="2800" dirty="0">
                <a:latin typeface="Arial" pitchFamily="34" charset="0"/>
                <a:cs typeface="Arial" pitchFamily="34" charset="0"/>
              </a:rPr>
              <a:t> </a:t>
            </a:r>
            <a:r>
              <a:rPr lang="en-US" sz="2800" dirty="0" err="1">
                <a:solidFill>
                  <a:srgbClr val="FF0303"/>
                </a:solidFill>
                <a:latin typeface="Arial" pitchFamily="34" charset="0"/>
                <a:cs typeface="Arial" pitchFamily="34" charset="0"/>
              </a:rPr>
              <a:t>SuperClass</a:t>
            </a:r>
            <a:r>
              <a:rPr lang="en-US" sz="2800" dirty="0">
                <a:latin typeface="Arial" pitchFamily="34" charset="0"/>
                <a:cs typeface="Arial" pitchFamily="34" charset="0"/>
              </a:rPr>
              <a:t>{</a:t>
            </a:r>
          </a:p>
          <a:p>
            <a:pPr algn="just">
              <a:lnSpc>
                <a:spcPct val="120000"/>
              </a:lnSpc>
              <a:buFont typeface="Wingdings" pitchFamily="2" charset="2"/>
              <a:buNone/>
            </a:pPr>
            <a:r>
              <a:rPr lang="en-US" sz="2800" dirty="0">
                <a:latin typeface="Arial" pitchFamily="34" charset="0"/>
                <a:cs typeface="Arial" pitchFamily="34" charset="0"/>
              </a:rPr>
              <a:t>	//</a:t>
            </a:r>
            <a:r>
              <a:rPr lang="en-US" sz="2800" dirty="0" err="1">
                <a:latin typeface="Arial" pitchFamily="34" charset="0"/>
                <a:cs typeface="Arial" pitchFamily="34" charset="0"/>
              </a:rPr>
              <a:t>Thành</a:t>
            </a:r>
            <a:r>
              <a:rPr lang="en-US" sz="2800" dirty="0">
                <a:latin typeface="Arial" pitchFamily="34" charset="0"/>
                <a:cs typeface="Arial" pitchFamily="34" charset="0"/>
              </a:rPr>
              <a:t> </a:t>
            </a:r>
            <a:r>
              <a:rPr lang="en-US" sz="2800" dirty="0" err="1">
                <a:latin typeface="Arial" pitchFamily="34" charset="0"/>
                <a:cs typeface="Arial" pitchFamily="34" charset="0"/>
              </a:rPr>
              <a:t>phần</a:t>
            </a:r>
            <a:r>
              <a:rPr lang="en-US" sz="2800" dirty="0">
                <a:latin typeface="Arial" pitchFamily="34" charset="0"/>
                <a:cs typeface="Arial" pitchFamily="34" charset="0"/>
              </a:rPr>
              <a:t> </a:t>
            </a:r>
            <a:r>
              <a:rPr lang="en-US" sz="2800" dirty="0" err="1">
                <a:latin typeface="Arial" pitchFamily="34" charset="0"/>
                <a:cs typeface="Arial" pitchFamily="34" charset="0"/>
              </a:rPr>
              <a:t>bổ</a:t>
            </a:r>
            <a:r>
              <a:rPr lang="en-US" sz="2800" dirty="0">
                <a:latin typeface="Arial" pitchFamily="34" charset="0"/>
                <a:cs typeface="Arial" pitchFamily="34" charset="0"/>
              </a:rPr>
              <a:t> sung </a:t>
            </a:r>
            <a:r>
              <a:rPr lang="en-US" sz="2800" dirty="0" err="1">
                <a:latin typeface="Arial" pitchFamily="34" charset="0"/>
                <a:cs typeface="Arial" pitchFamily="34" charset="0"/>
              </a:rPr>
              <a:t>của</a:t>
            </a:r>
            <a:r>
              <a:rPr lang="en-US" sz="2800" dirty="0">
                <a:latin typeface="Arial" pitchFamily="34" charset="0"/>
                <a:cs typeface="Arial" pitchFamily="34" charset="0"/>
              </a:rPr>
              <a:t> </a:t>
            </a:r>
            <a:r>
              <a:rPr lang="en-US" sz="2800" dirty="0" err="1">
                <a:latin typeface="Arial" pitchFamily="34" charset="0"/>
                <a:cs typeface="Arial" pitchFamily="34" charset="0"/>
              </a:rPr>
              <a:t>lớp</a:t>
            </a:r>
            <a:r>
              <a:rPr lang="en-US" sz="2800" dirty="0">
                <a:latin typeface="Arial" pitchFamily="34" charset="0"/>
                <a:cs typeface="Arial" pitchFamily="34" charset="0"/>
              </a:rPr>
              <a:t> </a:t>
            </a:r>
            <a:r>
              <a:rPr lang="en-US" sz="2800" dirty="0" err="1">
                <a:latin typeface="Arial" pitchFamily="34" charset="0"/>
                <a:cs typeface="Arial" pitchFamily="34" charset="0"/>
              </a:rPr>
              <a:t>dẫn</a:t>
            </a:r>
            <a:r>
              <a:rPr lang="en-US" sz="2800" dirty="0">
                <a:latin typeface="Arial" pitchFamily="34" charset="0"/>
                <a:cs typeface="Arial" pitchFamily="34" charset="0"/>
              </a:rPr>
              <a:t> </a:t>
            </a:r>
            <a:r>
              <a:rPr lang="en-US" sz="2800" dirty="0" err="1">
                <a:latin typeface="Arial" pitchFamily="34" charset="0"/>
                <a:cs typeface="Arial" pitchFamily="34" charset="0"/>
              </a:rPr>
              <a:t>xuất</a:t>
            </a:r>
            <a:endParaRPr lang="en-US" sz="2800" dirty="0">
              <a:latin typeface="Arial" pitchFamily="34" charset="0"/>
              <a:cs typeface="Arial" pitchFamily="34" charset="0"/>
            </a:endParaRPr>
          </a:p>
          <a:p>
            <a:pPr algn="just">
              <a:lnSpc>
                <a:spcPct val="120000"/>
              </a:lnSpc>
              <a:buFont typeface="Wingdings" pitchFamily="2" charset="2"/>
              <a:buNone/>
            </a:pPr>
            <a:r>
              <a:rPr lang="en-US" sz="2800" dirty="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1029817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Truy cập thành viên của lớp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pic>
        <p:nvPicPr>
          <p:cNvPr id="8" name="Picture 23"/>
          <p:cNvPicPr>
            <a:picLocks noChangeAspect="1" noChangeArrowheads="1"/>
          </p:cNvPicPr>
          <p:nvPr/>
        </p:nvPicPr>
        <p:blipFill>
          <a:blip r:embed="rId3" cstate="print"/>
          <a:srcRect/>
          <a:stretch>
            <a:fillRect/>
          </a:stretch>
        </p:blipFill>
        <p:spPr bwMode="auto">
          <a:xfrm>
            <a:off x="304800" y="1685925"/>
            <a:ext cx="8576038" cy="4638675"/>
          </a:xfrm>
          <a:prstGeom prst="rect">
            <a:avLst/>
          </a:prstGeom>
          <a:noFill/>
        </p:spPr>
      </p:pic>
    </p:spTree>
    <p:extLst>
      <p:ext uri="{BB962C8B-B14F-4D97-AF65-F5344CB8AC3E}">
        <p14:creationId xmlns:p14="http://schemas.microsoft.com/office/powerpoint/2010/main" val="102981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Nội dung</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12/08/2024</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41" name="Group 40"/>
          <p:cNvGrpSpPr/>
          <p:nvPr/>
        </p:nvGrpSpPr>
        <p:grpSpPr>
          <a:xfrm>
            <a:off x="1828800" y="1665516"/>
            <a:ext cx="5943600" cy="665163"/>
            <a:chOff x="1828800" y="1665516"/>
            <a:chExt cx="59436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5334000" cy="10884"/>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502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Quan hệ giữa các lớp đối tượng</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42" name="Group 41"/>
          <p:cNvGrpSpPr/>
          <p:nvPr/>
        </p:nvGrpSpPr>
        <p:grpSpPr>
          <a:xfrm>
            <a:off x="1828800" y="2605314"/>
            <a:ext cx="5943600" cy="665163"/>
            <a:chOff x="1828800" y="2605314"/>
            <a:chExt cx="59436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5334000" cy="10884"/>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Kế thừa</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46" name="Group 45"/>
          <p:cNvGrpSpPr/>
          <p:nvPr/>
        </p:nvGrpSpPr>
        <p:grpSpPr>
          <a:xfrm>
            <a:off x="1828800" y="3472091"/>
            <a:ext cx="5943600" cy="665163"/>
            <a:chOff x="1828800" y="3472091"/>
            <a:chExt cx="59436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53340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vi-VN" sz="2800">
                  <a:latin typeface="Times New Roman" pitchFamily="18" charset="0"/>
                  <a:cs typeface="Times New Roman" pitchFamily="18" charset="0"/>
                </a:rPr>
                <a:t>Kế thừa đơn</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56" name="Group 55"/>
          <p:cNvGrpSpPr/>
          <p:nvPr/>
        </p:nvGrpSpPr>
        <p:grpSpPr>
          <a:xfrm>
            <a:off x="1828800" y="4386491"/>
            <a:ext cx="6248400" cy="665163"/>
            <a:chOff x="1828800" y="4386491"/>
            <a:chExt cx="62484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flipV="1">
              <a:off x="2438400" y="4952999"/>
              <a:ext cx="5334000" cy="43091"/>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533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Phạm vi truy xuất trong kế thừa</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1828800" y="5323116"/>
            <a:ext cx="5943599" cy="665163"/>
            <a:chOff x="1828800" y="5323116"/>
            <a:chExt cx="5943599" cy="665163"/>
          </a:xfrm>
        </p:grpSpPr>
        <p:sp>
          <p:nvSpPr>
            <p:cNvPr id="70" name="Line 28"/>
            <p:cNvSpPr>
              <a:spLocks noChangeShapeType="1"/>
            </p:cNvSpPr>
            <p:nvPr/>
          </p:nvSpPr>
          <p:spPr bwMode="auto">
            <a:xfrm>
              <a:off x="2441974" y="5912078"/>
              <a:ext cx="5330425" cy="31521"/>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Đa kế thừa</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chemeClr val="bg1"/>
                    </a:solidFill>
                    <a:latin typeface="Times New Roman" pitchFamily="18" charset="0"/>
                    <a:cs typeface="Times New Roman" pitchFamily="18" charset="0"/>
                  </a:rPr>
                  <a:t> </a:t>
                </a:r>
                <a:r>
                  <a:rPr lang="en-US" sz="2400" dirty="0">
                    <a:solidFill>
                      <a:schemeClr val="bg1"/>
                    </a:solidFill>
                    <a:latin typeface="Times New Roman" pitchFamily="18" charset="0"/>
                    <a:cs typeface="Times New Roman" pitchFamily="18" charset="0"/>
                  </a:rPr>
                  <a:t>5</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Kế thừa đơn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Xét hai khái niệm </a:t>
            </a:r>
            <a:r>
              <a:rPr lang="vi-VN" sz="2800">
                <a:solidFill>
                  <a:srgbClr val="FF3300"/>
                </a:solidFill>
                <a:latin typeface="Arial" pitchFamily="34" charset="0"/>
                <a:cs typeface="Arial" pitchFamily="34" charset="0"/>
              </a:rPr>
              <a:t>Người</a:t>
            </a:r>
            <a:r>
              <a:rPr lang="vi-VN" sz="2800">
                <a:solidFill>
                  <a:schemeClr val="tx1">
                    <a:lumMod val="95000"/>
                    <a:lumOff val="5000"/>
                  </a:schemeClr>
                </a:solidFill>
                <a:latin typeface="Arial" pitchFamily="34" charset="0"/>
                <a:cs typeface="Arial" pitchFamily="34" charset="0"/>
              </a:rPr>
              <a:t> và </a:t>
            </a:r>
            <a:r>
              <a:rPr lang="vi-VN" sz="2800">
                <a:solidFill>
                  <a:srgbClr val="FF3300"/>
                </a:solidFill>
                <a:latin typeface="Arial" pitchFamily="34" charset="0"/>
                <a:cs typeface="Arial" pitchFamily="34" charset="0"/>
              </a:rPr>
              <a:t>Sinh viên </a:t>
            </a:r>
            <a:r>
              <a:rPr lang="vi-VN" sz="2800">
                <a:solidFill>
                  <a:schemeClr val="tx1">
                    <a:lumMod val="95000"/>
                    <a:lumOff val="5000"/>
                  </a:schemeClr>
                </a:solidFill>
                <a:latin typeface="Arial" pitchFamily="34" charset="0"/>
                <a:cs typeface="Arial" pitchFamily="34" charset="0"/>
              </a:rPr>
              <a:t>với mối quan hệ tự nhiên: </a:t>
            </a:r>
            <a:r>
              <a:rPr lang="vi-VN" sz="2800" i="1">
                <a:solidFill>
                  <a:srgbClr val="0066FF"/>
                </a:solidFill>
                <a:latin typeface="Arial" pitchFamily="34" charset="0"/>
                <a:cs typeface="Arial" pitchFamily="34" charset="0"/>
              </a:rPr>
              <a:t>Một Sinh viên là một Người</a:t>
            </a:r>
            <a:r>
              <a:rPr lang="vi-VN" sz="2800">
                <a:solidFill>
                  <a:schemeClr val="tx1">
                    <a:lumMod val="95000"/>
                    <a:lumOff val="5000"/>
                  </a:schemeClr>
                </a:solidFill>
                <a:latin typeface="Arial" pitchFamily="34" charset="0"/>
                <a:cs typeface="Arial" pitchFamily="34" charset="0"/>
              </a:rPr>
              <a:t>. Trong C++, ta có thể biểu diễn khái niệm trên, một sinh viên là một người có thêm một số thông tin và một số thao tác (riêng biệt của sinh viên).</a:t>
            </a:r>
          </a:p>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Như vậy, ta</a:t>
            </a:r>
            <a:r>
              <a:rPr lang="vi-VN" sz="2800">
                <a:solidFill>
                  <a:schemeClr val="tx1">
                    <a:lumMod val="95000"/>
                    <a:lumOff val="5000"/>
                  </a:schemeClr>
                </a:solidFill>
                <a:latin typeface="Arial" pitchFamily="34" charset="0"/>
                <a:cs typeface="Arial" pitchFamily="34" charset="0"/>
              </a:rPr>
              <a:t> tổ chức lớp </a:t>
            </a:r>
            <a:r>
              <a:rPr lang="vi-VN" sz="2800">
                <a:solidFill>
                  <a:srgbClr val="FF3300"/>
                </a:solidFill>
                <a:latin typeface="Arial" pitchFamily="34" charset="0"/>
                <a:cs typeface="Arial" pitchFamily="34" charset="0"/>
              </a:rPr>
              <a:t>Sinh viên kế thừa từ lớp Người</a:t>
            </a:r>
            <a:r>
              <a:rPr lang="vi-VN" sz="280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Kế thừa đơn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tổ chức hai lớp </a:t>
            </a:r>
            <a:r>
              <a:rPr lang="vi-VN" sz="2800">
                <a:solidFill>
                  <a:srgbClr val="FF3300"/>
                </a:solidFill>
                <a:latin typeface="Arial" pitchFamily="34" charset="0"/>
                <a:cs typeface="Arial" pitchFamily="34" charset="0"/>
              </a:rPr>
              <a:t>Nam sinh </a:t>
            </a:r>
            <a:r>
              <a:rPr lang="vi-VN" sz="2800">
                <a:solidFill>
                  <a:schemeClr val="tx1">
                    <a:lumMod val="95000"/>
                    <a:lumOff val="5000"/>
                  </a:schemeClr>
                </a:solidFill>
                <a:latin typeface="Arial" pitchFamily="34" charset="0"/>
                <a:cs typeface="Arial" pitchFamily="34" charset="0"/>
              </a:rPr>
              <a:t>và </a:t>
            </a:r>
            <a:r>
              <a:rPr lang="vi-VN" sz="2800">
                <a:solidFill>
                  <a:srgbClr val="FF3300"/>
                </a:solidFill>
                <a:latin typeface="Arial" pitchFamily="34" charset="0"/>
                <a:cs typeface="Arial" pitchFamily="34" charset="0"/>
              </a:rPr>
              <a:t>Nữ sinh</a:t>
            </a:r>
            <a:r>
              <a:rPr lang="vi-VN" sz="2800">
                <a:solidFill>
                  <a:schemeClr val="tx1">
                    <a:lumMod val="95000"/>
                    <a:lumOff val="5000"/>
                  </a:schemeClr>
                </a:solidFill>
                <a:latin typeface="Arial" pitchFamily="34" charset="0"/>
                <a:cs typeface="Arial" pitchFamily="34" charset="0"/>
              </a:rPr>
              <a:t> là hai lớp con (lớp dẫn xuất) của lớp Sinh viên. Trường hợp này, lớp Sinh viên trở thành lớp cha (lớp cơ sở) của hai lớp trên</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grpSp>
        <p:nvGrpSpPr>
          <p:cNvPr id="24" name="Group 23"/>
          <p:cNvGrpSpPr/>
          <p:nvPr/>
        </p:nvGrpSpPr>
        <p:grpSpPr>
          <a:xfrm>
            <a:off x="2590800" y="3714750"/>
            <a:ext cx="4191000" cy="2838450"/>
            <a:chOff x="2590800" y="3714750"/>
            <a:chExt cx="4191000" cy="2838450"/>
          </a:xfrm>
        </p:grpSpPr>
        <p:sp>
          <p:nvSpPr>
            <p:cNvPr id="7" name="Rectangle 6"/>
            <p:cNvSpPr>
              <a:spLocks noChangeArrowheads="1"/>
            </p:cNvSpPr>
            <p:nvPr/>
          </p:nvSpPr>
          <p:spPr bwMode="auto">
            <a:xfrm>
              <a:off x="3581400" y="3714750"/>
              <a:ext cx="1524000" cy="533400"/>
            </a:xfrm>
            <a:prstGeom prst="rect">
              <a:avLst/>
            </a:prstGeom>
            <a:noFill/>
            <a:ln w="9525">
              <a:solidFill>
                <a:schemeClr val="tx1"/>
              </a:solidFill>
              <a:miter lim="800000"/>
              <a:headEnd/>
              <a:tailEnd/>
            </a:ln>
            <a:effectLst/>
          </p:spPr>
          <p:txBody>
            <a:bodyPr wrap="none" anchor="ctr"/>
            <a:lstStyle/>
            <a:p>
              <a:pPr algn="ctr"/>
              <a:r>
                <a:rPr lang="en-US" b="1"/>
                <a:t>NGƯỜI</a:t>
              </a:r>
              <a:endParaRPr lang="en-US"/>
            </a:p>
          </p:txBody>
        </p:sp>
        <p:sp>
          <p:nvSpPr>
            <p:cNvPr id="8" name="Rectangle 7"/>
            <p:cNvSpPr>
              <a:spLocks noChangeArrowheads="1"/>
            </p:cNvSpPr>
            <p:nvPr/>
          </p:nvSpPr>
          <p:spPr bwMode="auto">
            <a:xfrm>
              <a:off x="2590800" y="4876800"/>
              <a:ext cx="1676400" cy="533400"/>
            </a:xfrm>
            <a:prstGeom prst="rect">
              <a:avLst/>
            </a:prstGeom>
            <a:noFill/>
            <a:ln w="9525">
              <a:solidFill>
                <a:schemeClr val="tx1"/>
              </a:solidFill>
              <a:miter lim="800000"/>
              <a:headEnd/>
              <a:tailEnd/>
            </a:ln>
            <a:effectLst/>
          </p:spPr>
          <p:txBody>
            <a:bodyPr wrap="none" anchor="ctr"/>
            <a:lstStyle/>
            <a:p>
              <a:pPr algn="ctr"/>
              <a:r>
                <a:rPr lang="en-US" b="1"/>
                <a:t>GIẢNG VIÊN</a:t>
              </a:r>
              <a:endParaRPr lang="en-US"/>
            </a:p>
          </p:txBody>
        </p:sp>
        <p:grpSp>
          <p:nvGrpSpPr>
            <p:cNvPr id="9" name="Group 8"/>
            <p:cNvGrpSpPr>
              <a:grpSpLocks/>
            </p:cNvGrpSpPr>
            <p:nvPr/>
          </p:nvGrpSpPr>
          <p:grpSpPr bwMode="auto">
            <a:xfrm>
              <a:off x="4267200" y="4251325"/>
              <a:ext cx="152400" cy="457200"/>
              <a:chOff x="2496" y="2880"/>
              <a:chExt cx="144" cy="576"/>
            </a:xfrm>
          </p:grpSpPr>
          <p:sp>
            <p:nvSpPr>
              <p:cNvPr id="10" name="Line 9"/>
              <p:cNvSpPr>
                <a:spLocks noChangeShapeType="1"/>
              </p:cNvSpPr>
              <p:nvPr/>
            </p:nvSpPr>
            <p:spPr bwMode="auto">
              <a:xfrm flipV="1">
                <a:off x="2568" y="3120"/>
                <a:ext cx="0" cy="336"/>
              </a:xfrm>
              <a:prstGeom prst="line">
                <a:avLst/>
              </a:prstGeom>
              <a:noFill/>
              <a:ln w="19050">
                <a:solidFill>
                  <a:schemeClr val="tx1"/>
                </a:solidFill>
                <a:round/>
                <a:headEnd/>
                <a:tailEnd type="none" w="lg" len="lg"/>
              </a:ln>
              <a:effectLst/>
            </p:spPr>
            <p:txBody>
              <a:bodyPr/>
              <a:lstStyle/>
              <a:p>
                <a:endParaRPr lang="en-US"/>
              </a:p>
            </p:txBody>
          </p:sp>
          <p:sp>
            <p:nvSpPr>
              <p:cNvPr id="11" name="AutoShape 10"/>
              <p:cNvSpPr>
                <a:spLocks noChangeArrowheads="1"/>
              </p:cNvSpPr>
              <p:nvPr/>
            </p:nvSpPr>
            <p:spPr bwMode="auto">
              <a:xfrm>
                <a:off x="2496" y="2880"/>
                <a:ext cx="144" cy="24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grpSp>
        <p:sp>
          <p:nvSpPr>
            <p:cNvPr id="12" name="Rectangle 11"/>
            <p:cNvSpPr>
              <a:spLocks noChangeArrowheads="1"/>
            </p:cNvSpPr>
            <p:nvPr/>
          </p:nvSpPr>
          <p:spPr bwMode="auto">
            <a:xfrm>
              <a:off x="4419600" y="4876800"/>
              <a:ext cx="1524000" cy="533400"/>
            </a:xfrm>
            <a:prstGeom prst="rect">
              <a:avLst/>
            </a:prstGeom>
            <a:noFill/>
            <a:ln w="9525">
              <a:solidFill>
                <a:schemeClr val="tx1"/>
              </a:solidFill>
              <a:miter lim="800000"/>
              <a:headEnd/>
              <a:tailEnd/>
            </a:ln>
            <a:effectLst/>
          </p:spPr>
          <p:txBody>
            <a:bodyPr wrap="none" anchor="ctr"/>
            <a:lstStyle/>
            <a:p>
              <a:pPr algn="ctr"/>
              <a:r>
                <a:rPr lang="en-US" b="1"/>
                <a:t>SINH VIÊN</a:t>
              </a:r>
              <a:endParaRPr lang="en-US"/>
            </a:p>
          </p:txBody>
        </p:sp>
        <p:sp>
          <p:nvSpPr>
            <p:cNvPr id="13" name="Rectangle 12"/>
            <p:cNvSpPr>
              <a:spLocks noChangeArrowheads="1"/>
            </p:cNvSpPr>
            <p:nvPr/>
          </p:nvSpPr>
          <p:spPr bwMode="auto">
            <a:xfrm>
              <a:off x="3505200" y="6019800"/>
              <a:ext cx="1524000" cy="533400"/>
            </a:xfrm>
            <a:prstGeom prst="rect">
              <a:avLst/>
            </a:prstGeom>
            <a:noFill/>
            <a:ln w="9525">
              <a:solidFill>
                <a:schemeClr val="tx1"/>
              </a:solidFill>
              <a:miter lim="800000"/>
              <a:headEnd/>
              <a:tailEnd/>
            </a:ln>
            <a:effectLst/>
          </p:spPr>
          <p:txBody>
            <a:bodyPr wrap="none" anchor="ctr"/>
            <a:lstStyle/>
            <a:p>
              <a:pPr algn="ctr"/>
              <a:r>
                <a:rPr lang="en-US" b="1"/>
                <a:t>NAM SINH</a:t>
              </a:r>
              <a:endParaRPr lang="en-US"/>
            </a:p>
          </p:txBody>
        </p:sp>
        <p:sp>
          <p:nvSpPr>
            <p:cNvPr id="14" name="Rectangle 13"/>
            <p:cNvSpPr>
              <a:spLocks noChangeArrowheads="1"/>
            </p:cNvSpPr>
            <p:nvPr/>
          </p:nvSpPr>
          <p:spPr bwMode="auto">
            <a:xfrm>
              <a:off x="5257800" y="6019800"/>
              <a:ext cx="1524000" cy="533400"/>
            </a:xfrm>
            <a:prstGeom prst="rect">
              <a:avLst/>
            </a:prstGeom>
            <a:noFill/>
            <a:ln w="9525">
              <a:solidFill>
                <a:schemeClr val="tx1"/>
              </a:solidFill>
              <a:miter lim="800000"/>
              <a:headEnd/>
              <a:tailEnd/>
            </a:ln>
            <a:effectLst/>
          </p:spPr>
          <p:txBody>
            <a:bodyPr wrap="none" anchor="ctr"/>
            <a:lstStyle/>
            <a:p>
              <a:pPr algn="ctr"/>
              <a:r>
                <a:rPr lang="en-US" b="1"/>
                <a:t>NỮ SINH</a:t>
              </a:r>
              <a:endParaRPr lang="en-US"/>
            </a:p>
          </p:txBody>
        </p:sp>
        <p:sp>
          <p:nvSpPr>
            <p:cNvPr id="15" name="Line 14"/>
            <p:cNvSpPr>
              <a:spLocks noChangeShapeType="1"/>
            </p:cNvSpPr>
            <p:nvPr/>
          </p:nvSpPr>
          <p:spPr bwMode="auto">
            <a:xfrm>
              <a:off x="3505200" y="4711700"/>
              <a:ext cx="1676400" cy="0"/>
            </a:xfrm>
            <a:prstGeom prst="line">
              <a:avLst/>
            </a:prstGeom>
            <a:noFill/>
            <a:ln w="9525">
              <a:solidFill>
                <a:schemeClr val="tx1"/>
              </a:solidFill>
              <a:round/>
              <a:headEnd/>
              <a:tailEnd/>
            </a:ln>
            <a:effectLst/>
          </p:spPr>
          <p:txBody>
            <a:bodyPr/>
            <a:lstStyle/>
            <a:p>
              <a:endParaRPr lang="en-US"/>
            </a:p>
          </p:txBody>
        </p:sp>
        <p:sp>
          <p:nvSpPr>
            <p:cNvPr id="16" name="Line 15"/>
            <p:cNvSpPr>
              <a:spLocks noChangeShapeType="1"/>
            </p:cNvSpPr>
            <p:nvPr/>
          </p:nvSpPr>
          <p:spPr bwMode="auto">
            <a:xfrm>
              <a:off x="3505200" y="4724400"/>
              <a:ext cx="0" cy="152400"/>
            </a:xfrm>
            <a:prstGeom prst="line">
              <a:avLst/>
            </a:prstGeom>
            <a:noFill/>
            <a:ln w="9525">
              <a:solidFill>
                <a:schemeClr val="tx1"/>
              </a:solidFill>
              <a:round/>
              <a:headEnd/>
              <a:tailEnd/>
            </a:ln>
            <a:effectLst/>
          </p:spPr>
          <p:txBody>
            <a:bodyPr/>
            <a:lstStyle/>
            <a:p>
              <a:endParaRPr lang="en-US"/>
            </a:p>
          </p:txBody>
        </p:sp>
        <p:sp>
          <p:nvSpPr>
            <p:cNvPr id="17" name="Line 16"/>
            <p:cNvSpPr>
              <a:spLocks noChangeShapeType="1"/>
            </p:cNvSpPr>
            <p:nvPr/>
          </p:nvSpPr>
          <p:spPr bwMode="auto">
            <a:xfrm>
              <a:off x="5181600" y="4724400"/>
              <a:ext cx="0" cy="152400"/>
            </a:xfrm>
            <a:prstGeom prst="line">
              <a:avLst/>
            </a:prstGeom>
            <a:noFill/>
            <a:ln w="9525">
              <a:solidFill>
                <a:schemeClr val="tx1"/>
              </a:solidFill>
              <a:round/>
              <a:headEnd/>
              <a:tailEnd/>
            </a:ln>
            <a:effectLst/>
          </p:spPr>
          <p:txBody>
            <a:bodyPr/>
            <a:lstStyle/>
            <a:p>
              <a:endParaRPr lang="en-US"/>
            </a:p>
          </p:txBody>
        </p:sp>
        <p:grpSp>
          <p:nvGrpSpPr>
            <p:cNvPr id="18" name="Group 17"/>
            <p:cNvGrpSpPr>
              <a:grpSpLocks/>
            </p:cNvGrpSpPr>
            <p:nvPr/>
          </p:nvGrpSpPr>
          <p:grpSpPr bwMode="auto">
            <a:xfrm>
              <a:off x="5105400" y="5410200"/>
              <a:ext cx="152400" cy="457200"/>
              <a:chOff x="2496" y="2880"/>
              <a:chExt cx="144" cy="576"/>
            </a:xfrm>
          </p:grpSpPr>
          <p:sp>
            <p:nvSpPr>
              <p:cNvPr id="19" name="Line 18"/>
              <p:cNvSpPr>
                <a:spLocks noChangeShapeType="1"/>
              </p:cNvSpPr>
              <p:nvPr/>
            </p:nvSpPr>
            <p:spPr bwMode="auto">
              <a:xfrm flipV="1">
                <a:off x="2568" y="3120"/>
                <a:ext cx="0" cy="336"/>
              </a:xfrm>
              <a:prstGeom prst="line">
                <a:avLst/>
              </a:prstGeom>
              <a:noFill/>
              <a:ln w="19050">
                <a:solidFill>
                  <a:schemeClr val="tx1"/>
                </a:solidFill>
                <a:round/>
                <a:headEnd/>
                <a:tailEnd type="none" w="lg" len="lg"/>
              </a:ln>
              <a:effectLst/>
            </p:spPr>
            <p:txBody>
              <a:bodyPr/>
              <a:lstStyle/>
              <a:p>
                <a:endParaRPr lang="en-US"/>
              </a:p>
            </p:txBody>
          </p:sp>
          <p:sp>
            <p:nvSpPr>
              <p:cNvPr id="20" name="AutoShape 19"/>
              <p:cNvSpPr>
                <a:spLocks noChangeArrowheads="1"/>
              </p:cNvSpPr>
              <p:nvPr/>
            </p:nvSpPr>
            <p:spPr bwMode="auto">
              <a:xfrm>
                <a:off x="2496" y="2880"/>
                <a:ext cx="144" cy="24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grpSp>
        <p:sp>
          <p:nvSpPr>
            <p:cNvPr id="21" name="Line 20"/>
            <p:cNvSpPr>
              <a:spLocks noChangeShapeType="1"/>
            </p:cNvSpPr>
            <p:nvPr/>
          </p:nvSpPr>
          <p:spPr bwMode="auto">
            <a:xfrm>
              <a:off x="4343400" y="5870575"/>
              <a:ext cx="1676400" cy="0"/>
            </a:xfrm>
            <a:prstGeom prst="line">
              <a:avLst/>
            </a:prstGeom>
            <a:noFill/>
            <a:ln w="9525">
              <a:solidFill>
                <a:schemeClr val="tx1"/>
              </a:solidFill>
              <a:round/>
              <a:headEnd/>
              <a:tailEnd/>
            </a:ln>
            <a:effectLst/>
          </p:spPr>
          <p:txBody>
            <a:bodyPr/>
            <a:lstStyle/>
            <a:p>
              <a:endParaRPr lang="en-US"/>
            </a:p>
          </p:txBody>
        </p:sp>
        <p:sp>
          <p:nvSpPr>
            <p:cNvPr id="22" name="Line 21"/>
            <p:cNvSpPr>
              <a:spLocks noChangeShapeType="1"/>
            </p:cNvSpPr>
            <p:nvPr/>
          </p:nvSpPr>
          <p:spPr bwMode="auto">
            <a:xfrm>
              <a:off x="4343400" y="5867400"/>
              <a:ext cx="0" cy="152400"/>
            </a:xfrm>
            <a:prstGeom prst="line">
              <a:avLst/>
            </a:prstGeom>
            <a:noFill/>
            <a:ln w="9525">
              <a:solidFill>
                <a:schemeClr val="tx1"/>
              </a:solidFill>
              <a:round/>
              <a:headEnd/>
              <a:tailEnd/>
            </a:ln>
            <a:effectLst/>
          </p:spPr>
          <p:txBody>
            <a:bodyPr/>
            <a:lstStyle/>
            <a:p>
              <a:endParaRPr lang="en-US"/>
            </a:p>
          </p:txBody>
        </p:sp>
        <p:sp>
          <p:nvSpPr>
            <p:cNvPr id="23" name="Line 22"/>
            <p:cNvSpPr>
              <a:spLocks noChangeShapeType="1"/>
            </p:cNvSpPr>
            <p:nvPr/>
          </p:nvSpPr>
          <p:spPr bwMode="auto">
            <a:xfrm>
              <a:off x="6019800" y="5867400"/>
              <a:ext cx="0" cy="152400"/>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Kế thừa đơn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
        <p:nvSpPr>
          <p:cNvPr id="9"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class</a:t>
            </a:r>
            <a:r>
              <a:rPr lang="en-US" sz="2200" b="0">
                <a:solidFill>
                  <a:srgbClr val="000000"/>
                </a:solidFill>
              </a:rPr>
              <a:t> Nguoi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*HoTen;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NamSinh;</a:t>
            </a:r>
          </a:p>
          <a:p>
            <a:pPr marL="342900" indent="-342900">
              <a:lnSpc>
                <a:spcPct val="120000"/>
              </a:lnSpc>
              <a:spcBef>
                <a:spcPts val="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Nguoi(); 	</a:t>
            </a:r>
          </a:p>
          <a:p>
            <a:pPr marL="342900" indent="-342900">
              <a:lnSpc>
                <a:spcPct val="120000"/>
              </a:lnSpc>
              <a:spcBef>
                <a:spcPts val="0"/>
              </a:spcBef>
              <a:buFont typeface="Wingdings" pitchFamily="2" charset="2"/>
              <a:buNone/>
            </a:pPr>
            <a:r>
              <a:rPr lang="en-US" sz="2200" b="0">
                <a:solidFill>
                  <a:srgbClr val="000000"/>
                </a:solidFill>
              </a:rPr>
              <a:t>	Nguoi( </a:t>
            </a:r>
            <a:r>
              <a:rPr lang="en-US" sz="2200" b="0">
                <a:solidFill>
                  <a:srgbClr val="0000FF"/>
                </a:solidFill>
              </a:rPr>
              <a:t>char</a:t>
            </a:r>
            <a:r>
              <a:rPr lang="en-US" sz="2200" b="0">
                <a:solidFill>
                  <a:srgbClr val="000000"/>
                </a:solidFill>
              </a:rPr>
              <a:t> *ht, </a:t>
            </a:r>
            <a:r>
              <a:rPr lang="en-US" sz="2200" b="0">
                <a:solidFill>
                  <a:srgbClr val="0000FF"/>
                </a:solidFill>
              </a:rPr>
              <a:t>int</a:t>
            </a:r>
            <a:r>
              <a:rPr lang="en-US" sz="2200" b="0">
                <a:solidFill>
                  <a:srgbClr val="000000"/>
                </a:solidFill>
              </a:rPr>
              <a:t> ns):NamSinh(ns) {HoTen=strdup(ht);}</a:t>
            </a:r>
          </a:p>
          <a:p>
            <a:pPr marL="342900" indent="-342900">
              <a:lnSpc>
                <a:spcPct val="120000"/>
              </a:lnSpc>
              <a:spcBef>
                <a:spcPts val="0"/>
              </a:spcBef>
              <a:buFont typeface="Wingdings" pitchFamily="2" charset="2"/>
              <a:buNone/>
            </a:pPr>
            <a:r>
              <a:rPr lang="en-US" sz="2200" b="0">
                <a:solidFill>
                  <a:srgbClr val="000000"/>
                </a:solidFill>
              </a:rPr>
              <a:t>	~Nguoi() {</a:t>
            </a:r>
            <a:r>
              <a:rPr lang="en-US" sz="2200" b="0">
                <a:solidFill>
                  <a:srgbClr val="0000FF"/>
                </a:solidFill>
              </a:rPr>
              <a:t>delete</a:t>
            </a:r>
            <a:r>
              <a:rPr lang="en-US" sz="2200" b="0">
                <a:solidFill>
                  <a:srgbClr val="000000"/>
                </a:solidFill>
              </a:rPr>
              <a:t> [ ] HoTen;}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An() </a:t>
            </a:r>
            <a:r>
              <a:rPr lang="en-US" sz="2200" b="0">
                <a:solidFill>
                  <a:srgbClr val="0000FF"/>
                </a:solidFill>
              </a:rPr>
              <a:t>const</a:t>
            </a:r>
            <a:r>
              <a:rPr lang="en-US" sz="2200" b="0">
                <a:solidFill>
                  <a:srgbClr val="000000"/>
                </a:solidFill>
              </a:rPr>
              <a:t> { cout&lt;&lt;HoTen&lt;&lt;" an 3 chen com \n";}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Ngu() </a:t>
            </a:r>
            <a:r>
              <a:rPr lang="en-US" sz="2200" b="0">
                <a:solidFill>
                  <a:srgbClr val="0000FF"/>
                </a:solidFill>
              </a:rPr>
              <a:t>const</a:t>
            </a:r>
            <a:r>
              <a:rPr lang="en-US" sz="2200" b="0">
                <a:solidFill>
                  <a:srgbClr val="000000"/>
                </a:solidFill>
              </a:rPr>
              <a:t> { cout&lt;&lt;HoTen&lt;&lt; " ngu ngay 8 tieng \n";}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friend</a:t>
            </a:r>
            <a:r>
              <a:rPr lang="en-US" sz="2200" b="0">
                <a:solidFill>
                  <a:srgbClr val="000000"/>
                </a:solidFill>
              </a:rPr>
              <a:t> ostream&amp; operator &lt;&lt; (ostream &amp;os, Nguoi&amp; p);</a:t>
            </a:r>
          </a:p>
          <a:p>
            <a:pPr marL="342900" indent="-342900">
              <a:lnSpc>
                <a:spcPct val="12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Kế thừa đơn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class</a:t>
            </a:r>
            <a:r>
              <a:rPr lang="en-US" sz="2200" b="0">
                <a:solidFill>
                  <a:srgbClr val="000000"/>
                </a:solidFill>
              </a:rPr>
              <a:t> SinhVien : </a:t>
            </a:r>
            <a:r>
              <a:rPr lang="en-US" sz="2200" b="0">
                <a:solidFill>
                  <a:srgbClr val="0000FF"/>
                </a:solidFill>
              </a:rPr>
              <a:t>public</a:t>
            </a:r>
            <a:r>
              <a:rPr lang="en-US" sz="2200" b="0">
                <a:solidFill>
                  <a:srgbClr val="000000"/>
                </a:solidFill>
              </a:rPr>
              <a:t> Nguoi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*MaSo;</a:t>
            </a:r>
          </a:p>
          <a:p>
            <a:pPr marL="342900" indent="-342900">
              <a:lnSpc>
                <a:spcPct val="120000"/>
              </a:lnSpc>
              <a:spcBef>
                <a:spcPts val="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SinhVien();</a:t>
            </a:r>
          </a:p>
          <a:p>
            <a:pPr marL="342900" indent="-342900">
              <a:lnSpc>
                <a:spcPct val="120000"/>
              </a:lnSpc>
              <a:spcBef>
                <a:spcPts val="0"/>
              </a:spcBef>
              <a:buFont typeface="Wingdings" pitchFamily="2" charset="2"/>
              <a:buNone/>
            </a:pPr>
            <a:r>
              <a:rPr lang="en-US" sz="2200" b="0">
                <a:solidFill>
                  <a:srgbClr val="000000"/>
                </a:solidFill>
              </a:rPr>
              <a:t>	SinhVien( </a:t>
            </a:r>
            <a:r>
              <a:rPr lang="en-US" sz="2200" b="0">
                <a:solidFill>
                  <a:srgbClr val="0000FF"/>
                </a:solidFill>
              </a:rPr>
              <a:t>char</a:t>
            </a:r>
            <a:r>
              <a:rPr lang="en-US" sz="2200" b="0">
                <a:solidFill>
                  <a:srgbClr val="000000"/>
                </a:solidFill>
              </a:rPr>
              <a:t> *ht, </a:t>
            </a:r>
            <a:r>
              <a:rPr lang="en-US" sz="2200" b="0">
                <a:solidFill>
                  <a:srgbClr val="0000FF"/>
                </a:solidFill>
              </a:rPr>
              <a:t>char</a:t>
            </a:r>
            <a:r>
              <a:rPr lang="en-US" sz="2200" b="0">
                <a:solidFill>
                  <a:srgbClr val="000000"/>
                </a:solidFill>
              </a:rPr>
              <a:t> *ms, </a:t>
            </a:r>
            <a:r>
              <a:rPr lang="en-US" sz="2200" b="0">
                <a:solidFill>
                  <a:srgbClr val="0000FF"/>
                </a:solidFill>
              </a:rPr>
              <a:t>int</a:t>
            </a:r>
            <a:r>
              <a:rPr lang="en-US" sz="2200" b="0">
                <a:solidFill>
                  <a:srgbClr val="000000"/>
                </a:solidFill>
              </a:rPr>
              <a:t> ns) : Nguoi(ht,ns) { 	</a:t>
            </a:r>
          </a:p>
          <a:p>
            <a:pPr marL="342900" indent="-342900">
              <a:lnSpc>
                <a:spcPct val="120000"/>
              </a:lnSpc>
              <a:spcBef>
                <a:spcPts val="0"/>
              </a:spcBef>
              <a:buFont typeface="Wingdings" pitchFamily="2" charset="2"/>
              <a:buNone/>
            </a:pPr>
            <a:r>
              <a:rPr lang="en-US" sz="2200" b="0">
                <a:solidFill>
                  <a:srgbClr val="000000"/>
                </a:solidFill>
              </a:rPr>
              <a:t>		MaSo = strdup(ms);</a:t>
            </a:r>
          </a:p>
          <a:p>
            <a:pPr marL="342900" indent="-342900">
              <a:lnSpc>
                <a:spcPct val="120000"/>
              </a:lnSpc>
              <a:spcBef>
                <a:spcPts val="0"/>
              </a:spcBef>
              <a:buFont typeface="Wingdings" pitchFamily="2" charset="2"/>
              <a:buNone/>
            </a:pPr>
            <a:r>
              <a:rPr lang="en-US" sz="2200" b="0">
                <a:solidFill>
                  <a:srgbClr val="000000"/>
                </a:solidFill>
              </a:rPr>
              <a:t>	}</a:t>
            </a:r>
          </a:p>
          <a:p>
            <a:pPr marL="342900" indent="-342900">
              <a:lnSpc>
                <a:spcPct val="120000"/>
              </a:lnSpc>
              <a:spcBef>
                <a:spcPts val="0"/>
              </a:spcBef>
              <a:buFont typeface="Wingdings" pitchFamily="2" charset="2"/>
              <a:buNone/>
            </a:pPr>
            <a:r>
              <a:rPr lang="en-US" sz="2200" b="0">
                <a:solidFill>
                  <a:srgbClr val="000000"/>
                </a:solidFill>
              </a:rPr>
              <a:t>	~SinhVien()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delete</a:t>
            </a:r>
            <a:r>
              <a:rPr lang="en-US" sz="2200" b="0">
                <a:solidFill>
                  <a:srgbClr val="000000"/>
                </a:solidFill>
              </a:rPr>
              <a:t> [ ] MaSo;</a:t>
            </a:r>
          </a:p>
          <a:p>
            <a:pPr marL="342900" indent="-342900">
              <a:lnSpc>
                <a:spcPct val="120000"/>
              </a:lnSpc>
              <a:spcBef>
                <a:spcPts val="0"/>
              </a:spcBef>
              <a:buFont typeface="Wingdings" pitchFamily="2" charset="2"/>
              <a:buNone/>
            </a:pPr>
            <a:r>
              <a:rPr lang="en-US" sz="2200" b="0">
                <a:solidFill>
                  <a:srgbClr val="000000"/>
                </a:solidFill>
              </a:rPr>
              <a:t>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Kế thừa đơn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void</a:t>
            </a:r>
            <a:r>
              <a:rPr lang="en-US" sz="2200" b="0">
                <a:solidFill>
                  <a:srgbClr val="000000"/>
                </a:solidFill>
              </a:rPr>
              <a:t> Nguoi::Xuat() </a:t>
            </a:r>
            <a:r>
              <a:rPr lang="en-US" sz="2200" b="0">
                <a:solidFill>
                  <a:srgbClr val="0000FF"/>
                </a:solidFill>
              </a:rPr>
              <a:t>const</a:t>
            </a:r>
            <a:r>
              <a:rPr lang="en-US" sz="2200" b="0">
                <a:solidFill>
                  <a:srgbClr val="000000"/>
                </a:solidFill>
              </a:rPr>
              <a:t> </a:t>
            </a:r>
          </a:p>
          <a:p>
            <a:pPr marL="342900" indent="-342900">
              <a:lnSpc>
                <a:spcPct val="120000"/>
              </a:lnSpc>
              <a:spcBef>
                <a:spcPts val="0"/>
              </a:spcBef>
              <a:buFont typeface="Wingdings" pitchFamily="2" charset="2"/>
              <a:buNone/>
            </a:pP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cout &lt;&lt; "Nguoi, ho ten: " &lt;&lt; HoTen;</a:t>
            </a:r>
          </a:p>
          <a:p>
            <a:pPr marL="342900" indent="-342900">
              <a:lnSpc>
                <a:spcPct val="120000"/>
              </a:lnSpc>
              <a:spcBef>
                <a:spcPts val="0"/>
              </a:spcBef>
              <a:buFont typeface="Wingdings" pitchFamily="2" charset="2"/>
              <a:buNone/>
            </a:pPr>
            <a:r>
              <a:rPr lang="en-US" sz="2200" b="0">
                <a:solidFill>
                  <a:srgbClr val="000000"/>
                </a:solidFill>
              </a:rPr>
              <a:t>	cout	 &lt;&lt; " sinh " &lt;&lt; NamSinh;</a:t>
            </a:r>
          </a:p>
          <a:p>
            <a:pPr marL="342900" indent="-342900">
              <a:lnSpc>
                <a:spcPct val="120000"/>
              </a:lnSpc>
              <a:spcBef>
                <a:spcPts val="0"/>
              </a:spcBef>
              <a:buFont typeface="Wingdings" pitchFamily="2" charset="2"/>
              <a:buNone/>
            </a:pPr>
            <a:r>
              <a:rPr lang="en-US" sz="2200" b="0">
                <a:solidFill>
                  <a:srgbClr val="000000"/>
                </a:solidFill>
              </a:rPr>
              <a:t>	cout &lt;&lt; endl;</a:t>
            </a:r>
          </a:p>
          <a:p>
            <a:pPr marL="342900" indent="-342900">
              <a:lnSpc>
                <a:spcPct val="120000"/>
              </a:lnSpc>
              <a:spcBef>
                <a:spcPts val="0"/>
              </a:spcBef>
              <a:buFont typeface="Wingdings" pitchFamily="2" charset="2"/>
              <a:buNone/>
            </a:pP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FF"/>
                </a:solidFill>
              </a:rPr>
              <a:t>void</a:t>
            </a:r>
            <a:r>
              <a:rPr lang="en-US" sz="2200" b="0">
                <a:solidFill>
                  <a:srgbClr val="000000"/>
                </a:solidFill>
              </a:rPr>
              <a:t> SinhVien::Xuat() </a:t>
            </a:r>
            <a:r>
              <a:rPr lang="en-US" sz="2200" b="0">
                <a:solidFill>
                  <a:srgbClr val="0000FF"/>
                </a:solidFill>
              </a:rPr>
              <a:t>const</a:t>
            </a:r>
            <a:r>
              <a:rPr lang="en-US" sz="2200" b="0">
                <a:solidFill>
                  <a:srgbClr val="000000"/>
                </a:solidFill>
              </a:rPr>
              <a:t> {</a:t>
            </a:r>
          </a:p>
          <a:p>
            <a:pPr marL="342900" indent="-342900">
              <a:lnSpc>
                <a:spcPct val="120000"/>
              </a:lnSpc>
              <a:spcBef>
                <a:spcPts val="0"/>
              </a:spcBef>
              <a:buFont typeface="Wingdings" pitchFamily="2" charset="2"/>
              <a:buNone/>
            </a:pPr>
            <a:r>
              <a:rPr lang="en-US" sz="2200" b="0">
                <a:solidFill>
                  <a:srgbClr val="000000"/>
                </a:solidFill>
              </a:rPr>
              <a:t>	cout &lt;&lt; "Sinh vien, ma so: " &lt;&lt; MaSo;</a:t>
            </a:r>
          </a:p>
          <a:p>
            <a:pPr marL="342900" indent="-342900">
              <a:lnSpc>
                <a:spcPct val="120000"/>
              </a:lnSpc>
              <a:spcBef>
                <a:spcPts val="0"/>
              </a:spcBef>
              <a:buFont typeface="Wingdings" pitchFamily="2" charset="2"/>
              <a:buNone/>
            </a:pPr>
            <a:r>
              <a:rPr lang="en-US" sz="2200" b="0">
                <a:solidFill>
                  <a:srgbClr val="000000"/>
                </a:solidFill>
              </a:rPr>
              <a:t>	//cout &lt;&lt; ", ho ten: " &lt;&lt; HoTen;</a:t>
            </a:r>
          </a:p>
          <a:p>
            <a:pPr marL="342900" indent="-342900">
              <a:lnSpc>
                <a:spcPct val="120000"/>
              </a:lnSpc>
              <a:spcBef>
                <a:spcPts val="0"/>
              </a:spcBef>
            </a:pPr>
            <a:r>
              <a:rPr lang="en-US" sz="2200" b="0">
                <a:solidFill>
                  <a:srgbClr val="000000"/>
                </a:solidFill>
              </a:rPr>
              <a:t>	//cout &lt;&lt; ", nam sinh: " &lt;&lt; NamSinh;</a:t>
            </a:r>
          </a:p>
          <a:p>
            <a:pPr marL="342900" indent="-342900">
              <a:lnSpc>
                <a:spcPct val="120000"/>
              </a:lnSpc>
              <a:spcBef>
                <a:spcPts val="0"/>
              </a:spcBef>
              <a:buFont typeface="Wingdings" pitchFamily="2" charset="2"/>
              <a:buNone/>
            </a:pPr>
            <a:r>
              <a:rPr lang="en-US" sz="2200" b="0">
                <a:solidFill>
                  <a:srgbClr val="000000"/>
                </a:solidFill>
              </a:rPr>
              <a:t>	cout &lt;&lt; endl;</a:t>
            </a:r>
          </a:p>
          <a:p>
            <a:pPr marL="342900" indent="-342900">
              <a:lnSpc>
                <a:spcPct val="12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Kế thừa đơn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main() {</a:t>
            </a:r>
          </a:p>
          <a:p>
            <a:pPr marL="342900" indent="-342900">
              <a:lnSpc>
                <a:spcPct val="105000"/>
              </a:lnSpc>
              <a:spcBef>
                <a:spcPct val="20000"/>
              </a:spcBef>
              <a:buFont typeface="Wingdings" pitchFamily="2" charset="2"/>
              <a:buNone/>
            </a:pPr>
            <a:r>
              <a:rPr lang="en-US" sz="2200" b="0">
                <a:solidFill>
                  <a:srgbClr val="000000"/>
                </a:solidFill>
              </a:rPr>
              <a:t>	Nguoi p1("Le Van Nhan",1980);</a:t>
            </a:r>
          </a:p>
          <a:p>
            <a:pPr marL="342900" indent="-342900">
              <a:lnSpc>
                <a:spcPct val="105000"/>
              </a:lnSpc>
              <a:spcBef>
                <a:spcPct val="20000"/>
              </a:spcBef>
              <a:buFont typeface="Wingdings" pitchFamily="2" charset="2"/>
              <a:buNone/>
            </a:pPr>
            <a:r>
              <a:rPr lang="en-US" sz="2200" b="0">
                <a:solidFill>
                  <a:srgbClr val="000000"/>
                </a:solidFill>
              </a:rPr>
              <a:t>	SinhVien s1("Vo Vien Sinh", "200002541",1984);</a:t>
            </a:r>
          </a:p>
          <a:p>
            <a:pPr marL="342900" indent="-342900">
              <a:lnSpc>
                <a:spcPct val="105000"/>
              </a:lnSpc>
              <a:spcBef>
                <a:spcPct val="20000"/>
              </a:spcBef>
              <a:buFont typeface="Wingdings" pitchFamily="2" charset="2"/>
              <a:buNone/>
            </a:pPr>
            <a:r>
              <a:rPr lang="en-US" sz="2200" b="0">
                <a:solidFill>
                  <a:srgbClr val="000000"/>
                </a:solidFill>
              </a:rPr>
              <a:t>	cout &lt;&lt; "1.\n";</a:t>
            </a:r>
          </a:p>
          <a:p>
            <a:pPr marL="342900" indent="-342900">
              <a:lnSpc>
                <a:spcPct val="105000"/>
              </a:lnSpc>
              <a:spcBef>
                <a:spcPct val="20000"/>
              </a:spcBef>
              <a:buFont typeface="Wingdings" pitchFamily="2" charset="2"/>
              <a:buNone/>
            </a:pPr>
            <a:r>
              <a:rPr lang="en-US" sz="2200" b="0">
                <a:solidFill>
                  <a:srgbClr val="000000"/>
                </a:solidFill>
              </a:rPr>
              <a:t>	p1.An(); 		s1.An();</a:t>
            </a:r>
          </a:p>
          <a:p>
            <a:pPr marL="342900" indent="-342900">
              <a:lnSpc>
                <a:spcPct val="105000"/>
              </a:lnSpc>
              <a:spcBef>
                <a:spcPct val="20000"/>
              </a:spcBef>
              <a:buFont typeface="Wingdings" pitchFamily="2" charset="2"/>
              <a:buNone/>
            </a:pPr>
            <a:r>
              <a:rPr lang="en-US" sz="2200" b="0">
                <a:solidFill>
                  <a:srgbClr val="000000"/>
                </a:solidFill>
              </a:rPr>
              <a:t>	cout &lt;&lt; "2.\n";</a:t>
            </a:r>
          </a:p>
          <a:p>
            <a:pPr marL="342900" indent="-342900">
              <a:lnSpc>
                <a:spcPct val="105000"/>
              </a:lnSpc>
              <a:spcBef>
                <a:spcPct val="20000"/>
              </a:spcBef>
              <a:buFont typeface="Wingdings" pitchFamily="2" charset="2"/>
              <a:buNone/>
            </a:pPr>
            <a:r>
              <a:rPr lang="en-US" sz="2200" b="0">
                <a:solidFill>
                  <a:srgbClr val="000000"/>
                </a:solidFill>
              </a:rPr>
              <a:t>	p1.Xuat(); 		s1.Xuat();</a:t>
            </a:r>
          </a:p>
          <a:p>
            <a:pPr marL="342900" indent="-342900">
              <a:lnSpc>
                <a:spcPct val="105000"/>
              </a:lnSpc>
              <a:spcBef>
                <a:spcPct val="20000"/>
              </a:spcBef>
              <a:buFont typeface="Wingdings" pitchFamily="2" charset="2"/>
              <a:buNone/>
            </a:pPr>
            <a:r>
              <a:rPr lang="en-US" sz="2200" b="0">
                <a:solidFill>
                  <a:srgbClr val="000000"/>
                </a:solidFill>
              </a:rPr>
              <a:t>	s1.Nguoi::Xuat();</a:t>
            </a:r>
          </a:p>
          <a:p>
            <a:pPr marL="342900" indent="-342900">
              <a:lnSpc>
                <a:spcPct val="105000"/>
              </a:lnSpc>
              <a:spcBef>
                <a:spcPct val="20000"/>
              </a:spcBef>
              <a:buFont typeface="Wingdings" pitchFamily="2" charset="2"/>
              <a:buNone/>
            </a:pPr>
            <a:r>
              <a:rPr lang="en-US" sz="2200" b="0">
                <a:solidFill>
                  <a:srgbClr val="000000"/>
                </a:solidFill>
              </a:rPr>
              <a:t>	cout &lt;&lt; "3.\n";</a:t>
            </a:r>
          </a:p>
          <a:p>
            <a:pPr marL="342900" indent="-342900">
              <a:lnSpc>
                <a:spcPct val="105000"/>
              </a:lnSpc>
              <a:spcBef>
                <a:spcPct val="20000"/>
              </a:spcBef>
              <a:buFont typeface="Wingdings" pitchFamily="2" charset="2"/>
              <a:buNone/>
            </a:pPr>
            <a:r>
              <a:rPr lang="en-US" sz="2200" b="0">
                <a:solidFill>
                  <a:srgbClr val="000000"/>
                </a:solidFill>
              </a:rPr>
              <a:t>	cout &lt;&lt; p1 &lt;&lt; "\n";</a:t>
            </a:r>
          </a:p>
          <a:p>
            <a:pPr marL="342900" indent="-342900">
              <a:lnSpc>
                <a:spcPct val="105000"/>
              </a:lnSpc>
              <a:spcBef>
                <a:spcPct val="20000"/>
              </a:spcBef>
              <a:buFont typeface="Wingdings" pitchFamily="2" charset="2"/>
              <a:buNone/>
            </a:pPr>
            <a:r>
              <a:rPr lang="en-US" sz="2200" b="0">
                <a:solidFill>
                  <a:srgbClr val="000000"/>
                </a:solidFill>
              </a:rPr>
              <a:t>	cout &lt;&lt; s1 &lt;&lt; "\n";</a:t>
            </a:r>
          </a:p>
          <a:p>
            <a:pPr marL="342900" indent="-342900">
              <a:lnSpc>
                <a:spcPct val="105000"/>
              </a:lnSpc>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Kế thừa đặc tính của lớp cha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Khai báo</a:t>
            </a:r>
          </a:p>
          <a:p>
            <a:pPr>
              <a:spcBef>
                <a:spcPts val="300"/>
              </a:spcBef>
              <a:spcAft>
                <a:spcPts val="300"/>
              </a:spcAft>
              <a:buFont typeface="Wingdings" pitchFamily="2" charset="2"/>
              <a:buNone/>
            </a:pPr>
            <a:r>
              <a:rPr lang="en-US" sz="2800">
                <a:latin typeface="Arial" pitchFamily="34" charset="0"/>
                <a:cs typeface="Arial" pitchFamily="34" charset="0"/>
              </a:rPr>
              <a:t>	  </a:t>
            </a:r>
            <a:r>
              <a:rPr lang="en-US" sz="2400">
                <a:solidFill>
                  <a:srgbClr val="0000FF"/>
                </a:solidFill>
                <a:latin typeface="Arial" pitchFamily="34" charset="0"/>
                <a:cs typeface="Arial" pitchFamily="34" charset="0"/>
              </a:rPr>
              <a:t>class SinhVien : public Nguoi {</a:t>
            </a:r>
          </a:p>
          <a:p>
            <a:pPr>
              <a:spcBef>
                <a:spcPts val="300"/>
              </a:spcBef>
              <a:spcAft>
                <a:spcPts val="300"/>
              </a:spcAft>
              <a:buFont typeface="Wingdings" pitchFamily="2" charset="2"/>
              <a:buNone/>
            </a:pPr>
            <a:r>
              <a:rPr lang="en-US" sz="2400">
                <a:solidFill>
                  <a:srgbClr val="0000FF"/>
                </a:solidFill>
                <a:latin typeface="Arial" pitchFamily="34" charset="0"/>
                <a:cs typeface="Arial" pitchFamily="34" charset="0"/>
              </a:rPr>
              <a:t>		 //...</a:t>
            </a:r>
          </a:p>
          <a:p>
            <a:pPr>
              <a:spcBef>
                <a:spcPts val="300"/>
              </a:spcBef>
              <a:spcAft>
                <a:spcPts val="300"/>
              </a:spcAft>
              <a:buFont typeface="Wingdings" pitchFamily="2" charset="2"/>
              <a:buNone/>
            </a:pPr>
            <a:r>
              <a:rPr lang="en-US" sz="2400">
                <a:solidFill>
                  <a:srgbClr val="0000FF"/>
                </a:solidFill>
                <a:latin typeface="Arial" pitchFamily="34" charset="0"/>
                <a:cs typeface="Arial" pitchFamily="34" charset="0"/>
              </a:rPr>
              <a:t>	  };</a:t>
            </a:r>
          </a:p>
          <a:p>
            <a:pPr lvl="1" algn="just">
              <a:lnSpc>
                <a:spcPct val="130000"/>
              </a:lnSpc>
              <a:spcBef>
                <a:spcPts val="300"/>
              </a:spcBef>
              <a:spcAft>
                <a:spcPts val="300"/>
              </a:spcAft>
              <a:buFont typeface="Wingdings" pitchFamily="2" charset="2"/>
              <a:buChar char="§"/>
            </a:pPr>
            <a:r>
              <a:rPr lang="en-US" sz="2400">
                <a:latin typeface="Arial" pitchFamily="34" charset="0"/>
                <a:cs typeface="Arial" pitchFamily="34" charset="0"/>
              </a:rPr>
              <a:t>Cho biết lớp</a:t>
            </a:r>
            <a:r>
              <a:rPr lang="en-US" sz="2400">
                <a:solidFill>
                  <a:srgbClr val="0000FF"/>
                </a:solidFill>
                <a:latin typeface="Arial" pitchFamily="34" charset="0"/>
                <a:cs typeface="Arial" pitchFamily="34" charset="0"/>
              </a:rPr>
              <a:t> Sinh viên </a:t>
            </a:r>
            <a:r>
              <a:rPr lang="en-US" sz="2400">
                <a:latin typeface="Arial" pitchFamily="34" charset="0"/>
                <a:cs typeface="Arial" pitchFamily="34" charset="0"/>
              </a:rPr>
              <a:t>kế thừa từ lớp</a:t>
            </a:r>
            <a:r>
              <a:rPr lang="en-US" sz="2400">
                <a:solidFill>
                  <a:srgbClr val="0000FF"/>
                </a:solidFill>
                <a:latin typeface="Arial" pitchFamily="34" charset="0"/>
                <a:cs typeface="Arial" pitchFamily="34" charset="0"/>
              </a:rPr>
              <a:t> Người</a:t>
            </a:r>
            <a:r>
              <a:rPr lang="en-US" sz="2400">
                <a:latin typeface="Arial" pitchFamily="34" charset="0"/>
                <a:cs typeface="Arial" pitchFamily="34" charset="0"/>
              </a:rPr>
              <a:t>. Khi đó Sinh viên </a:t>
            </a:r>
            <a:r>
              <a:rPr lang="en-US" sz="2400" i="1">
                <a:solidFill>
                  <a:srgbClr val="FF0303"/>
                </a:solidFill>
                <a:latin typeface="Arial" pitchFamily="34" charset="0"/>
                <a:cs typeface="Arial" pitchFamily="34" charset="0"/>
              </a:rPr>
              <a:t>thừa hưởng các đặc tính</a:t>
            </a:r>
            <a:r>
              <a:rPr lang="en-US" sz="2400">
                <a:latin typeface="Arial" pitchFamily="34" charset="0"/>
                <a:cs typeface="Arial" pitchFamily="34" charset="0"/>
              </a:rPr>
              <a:t> của lớp Người.</a:t>
            </a:r>
          </a:p>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Về mặt dữ liệu:</a:t>
            </a:r>
            <a:r>
              <a:rPr lang="en-US" sz="2800">
                <a:latin typeface="Arial" pitchFamily="34" charset="0"/>
                <a:cs typeface="Arial" pitchFamily="34" charset="0"/>
              </a:rPr>
              <a:t> Mỗi đối tượng Sinh viên </a:t>
            </a:r>
            <a:r>
              <a:rPr lang="en-US" sz="2800" i="1">
                <a:solidFill>
                  <a:srgbClr val="FF0303"/>
                </a:solidFill>
                <a:latin typeface="Arial" pitchFamily="34" charset="0"/>
                <a:cs typeface="Arial" pitchFamily="34" charset="0"/>
              </a:rPr>
              <a:t>tự động có</a:t>
            </a:r>
            <a:r>
              <a:rPr lang="en-US" sz="2800">
                <a:latin typeface="Arial" pitchFamily="34" charset="0"/>
                <a:cs typeface="Arial" pitchFamily="34" charset="0"/>
              </a:rPr>
              <a:t> </a:t>
            </a:r>
            <a:r>
              <a:rPr lang="en-US" sz="2800">
                <a:solidFill>
                  <a:srgbClr val="0070C0"/>
                </a:solidFill>
                <a:latin typeface="Arial" pitchFamily="34" charset="0"/>
                <a:cs typeface="Arial" pitchFamily="34" charset="0"/>
              </a:rPr>
              <a:t>thành phần dữ liệu </a:t>
            </a:r>
            <a:r>
              <a:rPr lang="en-US" sz="2800">
                <a:latin typeface="Arial" pitchFamily="34" charset="0"/>
                <a:cs typeface="Arial" pitchFamily="34" charset="0"/>
              </a:rPr>
              <a:t>họ tên, năm sinh của người.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Tree>
    <p:extLst>
      <p:ext uri="{BB962C8B-B14F-4D97-AF65-F5344CB8AC3E}">
        <p14:creationId xmlns:p14="http://schemas.microsoft.com/office/powerpoint/2010/main" val="1029817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Kế thừa đặc tính của lớp cha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Về mặt thao tác: </a:t>
            </a:r>
            <a:r>
              <a:rPr lang="vi-VN" sz="2800">
                <a:solidFill>
                  <a:schemeClr val="tx1">
                    <a:lumMod val="95000"/>
                    <a:lumOff val="5000"/>
                  </a:schemeClr>
                </a:solidFill>
                <a:latin typeface="Arial" pitchFamily="34" charset="0"/>
                <a:cs typeface="Arial" pitchFamily="34" charset="0"/>
              </a:rPr>
              <a:t>Lớp Sinh viên được tự động kế thừa các thao tác của lớp cha. Đây chính là khả năng sử dụng lại mã chương trình.</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Riêng </a:t>
            </a:r>
            <a:r>
              <a:rPr lang="vi-VN" sz="2800">
                <a:solidFill>
                  <a:srgbClr val="FF3300"/>
                </a:solidFill>
                <a:latin typeface="Arial" pitchFamily="34" charset="0"/>
                <a:cs typeface="Arial" pitchFamily="34" charset="0"/>
              </a:rPr>
              <a:t>phương thức thiết lập </a:t>
            </a:r>
            <a:r>
              <a:rPr lang="vi-VN" sz="2800">
                <a:solidFill>
                  <a:srgbClr val="0070C0"/>
                </a:solidFill>
                <a:latin typeface="Arial" pitchFamily="34" charset="0"/>
                <a:cs typeface="Arial" pitchFamily="34" charset="0"/>
              </a:rPr>
              <a:t>không được kế thừa</a:t>
            </a:r>
            <a:r>
              <a:rPr lang="vi-VN" sz="2800">
                <a:solidFill>
                  <a:schemeClr val="tx1">
                    <a:lumMod val="95000"/>
                    <a:lumOff val="5000"/>
                  </a:schemeClr>
                </a:solidFill>
                <a:latin typeface="Arial" pitchFamily="34" charset="0"/>
                <a:cs typeface="Arial" pitchFamily="34" charset="0"/>
              </a:rPr>
              <a:t>.</a:t>
            </a: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Khả năng thừa hưởng các thao tác của lớp cơ sở có thể được truyền qua </a:t>
            </a:r>
            <a:r>
              <a:rPr lang="vi-VN" sz="2800">
                <a:solidFill>
                  <a:srgbClr val="FF3300"/>
                </a:solidFill>
                <a:latin typeface="Arial" pitchFamily="34" charset="0"/>
                <a:cs typeface="Arial" pitchFamily="34" charset="0"/>
              </a:rPr>
              <a:t>“vô hạn mức”</a:t>
            </a:r>
            <a:r>
              <a:rPr lang="vi-VN" sz="280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Định nghĩa lại thao tác ở lớp con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định </a:t>
            </a:r>
            <a:r>
              <a:rPr lang="vi-VN" sz="2800">
                <a:solidFill>
                  <a:srgbClr val="0066FF"/>
                </a:solidFill>
                <a:latin typeface="Arial" pitchFamily="34" charset="0"/>
                <a:cs typeface="Arial" pitchFamily="34" charset="0"/>
              </a:rPr>
              <a:t>nghĩa lại các đặc tính ở lớp con </a:t>
            </a:r>
            <a:r>
              <a:rPr lang="vi-VN" sz="2800">
                <a:solidFill>
                  <a:srgbClr val="FF3300"/>
                </a:solidFill>
                <a:latin typeface="Arial" pitchFamily="34" charset="0"/>
                <a:cs typeface="Arial" pitchFamily="34" charset="0"/>
              </a:rPr>
              <a:t>đã có ở lớp cha</a:t>
            </a:r>
            <a:r>
              <a:rPr lang="vi-VN" sz="2800">
                <a:solidFill>
                  <a:schemeClr val="tx1">
                    <a:lumMod val="95000"/>
                    <a:lumOff val="5000"/>
                  </a:schemeClr>
                </a:solidFill>
                <a:latin typeface="Arial" pitchFamily="34" charset="0"/>
                <a:cs typeface="Arial" pitchFamily="34" charset="0"/>
              </a:rPr>
              <a:t>, việc định nghĩa chủ yếu là thao tác.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
        <p:nvSpPr>
          <p:cNvPr id="7" name="Rectangle 3"/>
          <p:cNvSpPr>
            <a:spLocks noChangeArrowheads="1"/>
          </p:cNvSpPr>
          <p:nvPr/>
        </p:nvSpPr>
        <p:spPr bwMode="auto">
          <a:xfrm>
            <a:off x="914400" y="2667000"/>
            <a:ext cx="7924800" cy="38100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 {</a:t>
            </a:r>
          </a:p>
          <a:p>
            <a:pPr marL="342900" indent="-342900">
              <a:spcBef>
                <a:spcPts val="3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spcBef>
                <a:spcPts val="3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ts val="300"/>
              </a:spcBef>
              <a:buFont typeface="Wingdings" pitchFamily="2" charset="2"/>
              <a:buNone/>
            </a:pPr>
            <a:r>
              <a:rPr lang="en-US" sz="2400" b="0">
                <a:solidFill>
                  <a:srgbClr val="000000"/>
                </a:solidFill>
              </a:rPr>
              <a:t>	//...	</a:t>
            </a:r>
          </a:p>
          <a:p>
            <a:pPr marL="342900" indent="-342900">
              <a:spcBef>
                <a:spcPts val="300"/>
              </a:spcBef>
              <a:buFont typeface="Wingdings" pitchFamily="2" charset="2"/>
              <a:buNone/>
            </a:pPr>
            <a:r>
              <a:rPr lang="en-US" sz="2400" b="0">
                <a:solidFill>
                  <a:srgbClr val="000000"/>
                </a:solidFill>
              </a:rPr>
              <a:t>	</a:t>
            </a:r>
            <a:r>
              <a:rPr lang="en-US" sz="2400" b="0">
                <a:solidFill>
                  <a:srgbClr val="FF0303"/>
                </a:solidFill>
              </a:rPr>
              <a:t>void Xuat() const;</a:t>
            </a:r>
          </a:p>
          <a:p>
            <a:pPr marL="342900" indent="-342900">
              <a:spcBef>
                <a:spcPts val="300"/>
              </a:spcBef>
              <a:buFont typeface="Wingdings" pitchFamily="2" charset="2"/>
              <a:buNone/>
            </a:pPr>
            <a:r>
              <a:rPr lang="en-US" sz="2400" b="0">
                <a:solidFill>
                  <a:srgbClr val="000000"/>
                </a:solidFill>
              </a:rPr>
              <a:t>};</a:t>
            </a:r>
          </a:p>
          <a:p>
            <a:pPr marL="342900" indent="-342900">
              <a:spcBef>
                <a:spcPts val="300"/>
              </a:spcBef>
              <a:buFont typeface="Wingdings" pitchFamily="2" charset="2"/>
              <a:buNone/>
            </a:pPr>
            <a:r>
              <a:rPr lang="en-US" sz="2400" b="0">
                <a:solidFill>
                  <a:srgbClr val="0000FF"/>
                </a:solidFill>
              </a:rPr>
              <a:t>void</a:t>
            </a:r>
            <a:r>
              <a:rPr lang="en-US" sz="2400" b="0">
                <a:solidFill>
                  <a:srgbClr val="000000"/>
                </a:solidFill>
              </a:rPr>
              <a:t> SinhVien::Xuat() </a:t>
            </a:r>
            <a:r>
              <a:rPr lang="en-US" sz="2400" b="0">
                <a:solidFill>
                  <a:srgbClr val="0000FF"/>
                </a:solidFill>
              </a:rPr>
              <a:t>const</a:t>
            </a:r>
            <a:r>
              <a:rPr lang="en-US" sz="2400" b="0">
                <a:solidFill>
                  <a:srgbClr val="000000"/>
                </a:solidFill>
              </a:rPr>
              <a:t> {</a:t>
            </a:r>
          </a:p>
          <a:p>
            <a:pPr marL="342900" indent="-342900">
              <a:spcBef>
                <a:spcPts val="300"/>
              </a:spcBef>
              <a:buFont typeface="Wingdings" pitchFamily="2" charset="2"/>
              <a:buNone/>
            </a:pPr>
            <a:r>
              <a:rPr lang="en-US" sz="2400" b="0">
                <a:solidFill>
                  <a:srgbClr val="000000"/>
                </a:solidFill>
              </a:rPr>
              <a:t>	</a:t>
            </a:r>
            <a:r>
              <a:rPr lang="en-US" sz="2000" b="0">
                <a:solidFill>
                  <a:srgbClr val="000000"/>
                </a:solidFill>
              </a:rPr>
              <a:t>cout &lt;&lt; "Sinh vien, ma so: " &lt;&lt; MaSo &lt;&lt; ", ho ten: " &lt;&lt; HoTen;</a:t>
            </a:r>
          </a:p>
          <a:p>
            <a:pPr marL="342900" indent="-342900">
              <a:spcBef>
                <a:spcPts val="3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Ràng buộc ngữ nghĩa ở lớp con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dirty="0">
                <a:solidFill>
                  <a:schemeClr val="tx1">
                    <a:lumMod val="95000"/>
                    <a:lumOff val="5000"/>
                  </a:schemeClr>
                </a:solidFill>
                <a:latin typeface="Arial" pitchFamily="34" charset="0"/>
                <a:cs typeface="Arial" pitchFamily="34" charset="0"/>
              </a:rPr>
              <a:t>Có thể áp dụng quan hệ </a:t>
            </a:r>
            <a:r>
              <a:rPr lang="vi-VN" sz="2800" dirty="0">
                <a:solidFill>
                  <a:srgbClr val="FF3300"/>
                </a:solidFill>
                <a:latin typeface="Arial" pitchFamily="34" charset="0"/>
                <a:cs typeface="Arial" pitchFamily="34" charset="0"/>
              </a:rPr>
              <a:t>kế thừa mang ý nghĩa ràng buộc</a:t>
            </a:r>
            <a:r>
              <a:rPr lang="vi-VN" sz="2800" dirty="0">
                <a:solidFill>
                  <a:schemeClr val="tx1">
                    <a:lumMod val="95000"/>
                    <a:lumOff val="5000"/>
                  </a:schemeClr>
                </a:solidFill>
                <a:latin typeface="Arial" pitchFamily="34" charset="0"/>
                <a:cs typeface="Arial" pitchFamily="34" charset="0"/>
              </a:rPr>
              <a:t>, đối tượng ở lớp con là đối tượng ở lớp cha nhưng có dữ liệu bị ràng buộc:</a:t>
            </a:r>
          </a:p>
          <a:p>
            <a:pPr lvl="1" algn="just">
              <a:lnSpc>
                <a:spcPct val="130000"/>
              </a:lnSpc>
              <a:spcBef>
                <a:spcPts val="300"/>
              </a:spcBef>
              <a:spcAft>
                <a:spcPts val="300"/>
              </a:spcAft>
              <a:buFont typeface="Wingdings" pitchFamily="2" charset="2"/>
              <a:buChar char="§"/>
            </a:pPr>
            <a:r>
              <a:rPr lang="en-US" sz="2400" dirty="0" err="1">
                <a:solidFill>
                  <a:schemeClr val="tx1">
                    <a:lumMod val="95000"/>
                    <a:lumOff val="5000"/>
                  </a:schemeClr>
                </a:solidFill>
                <a:latin typeface="Arial" pitchFamily="34" charset="0"/>
                <a:cs typeface="Arial" pitchFamily="34" charset="0"/>
              </a:rPr>
              <a:t>Hình</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tròn</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là</a:t>
            </a:r>
            <a:r>
              <a:rPr lang="en-US" sz="2400" dirty="0">
                <a:solidFill>
                  <a:schemeClr val="tx1">
                    <a:lumMod val="95000"/>
                    <a:lumOff val="5000"/>
                  </a:schemeClr>
                </a:solidFill>
                <a:latin typeface="Arial" pitchFamily="34" charset="0"/>
                <a:cs typeface="Arial" pitchFamily="34" charset="0"/>
              </a:rPr>
              <a:t> Ellipse </a:t>
            </a:r>
            <a:r>
              <a:rPr lang="en-US" sz="2400" dirty="0" err="1">
                <a:solidFill>
                  <a:schemeClr val="tx1">
                    <a:lumMod val="95000"/>
                    <a:lumOff val="5000"/>
                  </a:schemeClr>
                </a:solidFill>
                <a:latin typeface="Arial" pitchFamily="34" charset="0"/>
                <a:cs typeface="Arial" pitchFamily="34" charset="0"/>
              </a:rPr>
              <a:t>với</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ràng</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buộc</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bán</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kính</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ngang</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dọc</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bằng</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nhau</a:t>
            </a:r>
            <a:r>
              <a:rPr lang="en-US" sz="2400" dirty="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z="2400" dirty="0" err="1">
                <a:solidFill>
                  <a:schemeClr val="tx1">
                    <a:lumMod val="95000"/>
                    <a:lumOff val="5000"/>
                  </a:schemeClr>
                </a:solidFill>
                <a:latin typeface="Arial" pitchFamily="34" charset="0"/>
                <a:cs typeface="Arial" pitchFamily="34" charset="0"/>
              </a:rPr>
              <a:t>Số</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ảo</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là</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số</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phức</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với</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ràng</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buộc</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phần</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ảo</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bằng</a:t>
            </a:r>
            <a:r>
              <a:rPr lang="en-US" sz="2400" dirty="0">
                <a:solidFill>
                  <a:schemeClr val="tx1">
                    <a:lumMod val="95000"/>
                    <a:lumOff val="5000"/>
                  </a:schemeClr>
                </a:solidFill>
                <a:latin typeface="Arial" pitchFamily="34" charset="0"/>
                <a:cs typeface="Arial" pitchFamily="34" charset="0"/>
              </a:rPr>
              <a:t> 0</a:t>
            </a:r>
          </a:p>
          <a:p>
            <a:pPr lvl="1" algn="just">
              <a:lnSpc>
                <a:spcPct val="130000"/>
              </a:lnSpc>
              <a:spcBef>
                <a:spcPts val="300"/>
              </a:spcBef>
              <a:spcAft>
                <a:spcPts val="300"/>
              </a:spcAft>
              <a:buFont typeface="Wingdings" pitchFamily="2" charset="2"/>
              <a:buChar char="§"/>
            </a:pPr>
            <a:r>
              <a:rPr lang="en-US" sz="2400" dirty="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dirty="0">
                <a:solidFill>
                  <a:schemeClr val="tx1">
                    <a:lumMod val="95000"/>
                    <a:lumOff val="5000"/>
                  </a:schemeClr>
                </a:solidFill>
                <a:latin typeface="Arial" pitchFamily="34" charset="0"/>
                <a:cs typeface="Arial" pitchFamily="34" charset="0"/>
              </a:rPr>
              <a:t>Lớp số ảo sau đây là một ví dụ minh họa.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Tree>
    <p:extLst>
      <p:ext uri="{BB962C8B-B14F-4D97-AF65-F5344CB8AC3E}">
        <p14:creationId xmlns:p14="http://schemas.microsoft.com/office/powerpoint/2010/main" val="102981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giữa các lớp đối tượng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Giữa các lớp đối tượng có những loại quan hệ sau:</a:t>
            </a:r>
          </a:p>
          <a:p>
            <a:pPr lvl="1" algn="just">
              <a:lnSpc>
                <a:spcPct val="130000"/>
              </a:lnSpc>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Quan hệ </a:t>
            </a:r>
            <a:r>
              <a:rPr lang="en-US">
                <a:solidFill>
                  <a:srgbClr val="0066FF"/>
                </a:solidFill>
                <a:latin typeface="Arial" pitchFamily="34" charset="0"/>
                <a:cs typeface="Arial" pitchFamily="34" charset="0"/>
              </a:rPr>
              <a:t>một một (1-1)</a:t>
            </a:r>
          </a:p>
          <a:p>
            <a:pPr lvl="1" algn="just">
              <a:lnSpc>
                <a:spcPct val="130000"/>
              </a:lnSpc>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Quan hệ </a:t>
            </a:r>
            <a:r>
              <a:rPr lang="en-US">
                <a:solidFill>
                  <a:srgbClr val="0066FF"/>
                </a:solidFill>
                <a:latin typeface="Arial" pitchFamily="34" charset="0"/>
                <a:cs typeface="Arial" pitchFamily="34" charset="0"/>
              </a:rPr>
              <a:t>một nhiều (1-n)</a:t>
            </a:r>
          </a:p>
          <a:p>
            <a:pPr lvl="1" algn="just">
              <a:lnSpc>
                <a:spcPct val="130000"/>
              </a:lnSpc>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Quan hệ </a:t>
            </a:r>
            <a:r>
              <a:rPr lang="en-US">
                <a:solidFill>
                  <a:srgbClr val="0066FF"/>
                </a:solidFill>
                <a:latin typeface="Arial" pitchFamily="34" charset="0"/>
                <a:cs typeface="Arial" pitchFamily="34" charset="0"/>
              </a:rPr>
              <a:t>nhiều nhiều (n-n)</a:t>
            </a:r>
          </a:p>
          <a:p>
            <a:pPr lvl="1" algn="just">
              <a:lnSpc>
                <a:spcPct val="130000"/>
              </a:lnSpc>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Quan hệ </a:t>
            </a:r>
            <a:r>
              <a:rPr lang="en-US">
                <a:solidFill>
                  <a:srgbClr val="FF3300"/>
                </a:solidFill>
                <a:latin typeface="Arial" pitchFamily="34" charset="0"/>
                <a:cs typeface="Arial" pitchFamily="34" charset="0"/>
              </a:rPr>
              <a:t>đặc biệt hóa, tổng quát hóa</a:t>
            </a:r>
            <a:endParaRPr lang="vi-VN">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4170182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dirty="0">
                <a:solidFill>
                  <a:srgbClr val="0000FF"/>
                </a:solidFill>
              </a:rPr>
              <a:t>class</a:t>
            </a:r>
            <a:r>
              <a:rPr lang="en-US" sz="2400" b="0" dirty="0">
                <a:solidFill>
                  <a:srgbClr val="000000"/>
                </a:solidFill>
              </a:rPr>
              <a:t> Complex {</a:t>
            </a:r>
          </a:p>
          <a:p>
            <a:pPr marL="342900" indent="-342900">
              <a:lnSpc>
                <a:spcPct val="90000"/>
              </a:lnSpc>
              <a:spcBef>
                <a:spcPct val="20000"/>
              </a:spcBef>
              <a:buFont typeface="Wingdings" pitchFamily="2" charset="2"/>
              <a:buNone/>
            </a:pPr>
            <a:r>
              <a:rPr lang="en-US" sz="2400" b="0" dirty="0">
                <a:solidFill>
                  <a:srgbClr val="000000"/>
                </a:solidFill>
              </a:rPr>
              <a:t>	</a:t>
            </a:r>
            <a:r>
              <a:rPr lang="en-US" sz="2400" b="0" dirty="0">
                <a:solidFill>
                  <a:srgbClr val="0000FF"/>
                </a:solidFill>
              </a:rPr>
              <a:t>friend</a:t>
            </a:r>
            <a:r>
              <a:rPr lang="en-US" sz="2400" b="0" dirty="0">
                <a:solidFill>
                  <a:srgbClr val="000000"/>
                </a:solidFill>
              </a:rPr>
              <a:t> </a:t>
            </a:r>
            <a:r>
              <a:rPr lang="en-US" sz="2400" b="0" dirty="0" err="1">
                <a:solidFill>
                  <a:srgbClr val="000000"/>
                </a:solidFill>
              </a:rPr>
              <a:t>ostream</a:t>
            </a:r>
            <a:r>
              <a:rPr lang="en-US" sz="2400" b="0" dirty="0">
                <a:solidFill>
                  <a:srgbClr val="000000"/>
                </a:solidFill>
              </a:rPr>
              <a:t>&amp; operator &lt;&lt;(</a:t>
            </a:r>
            <a:r>
              <a:rPr lang="en-US" sz="2400" b="0" dirty="0" err="1">
                <a:solidFill>
                  <a:srgbClr val="000000"/>
                </a:solidFill>
              </a:rPr>
              <a:t>ostream</a:t>
            </a:r>
            <a:r>
              <a:rPr lang="en-US" sz="2400" b="0" dirty="0">
                <a:solidFill>
                  <a:srgbClr val="000000"/>
                </a:solidFill>
              </a:rPr>
              <a:t>&amp;, Complex);</a:t>
            </a:r>
          </a:p>
          <a:p>
            <a:pPr marL="342900" indent="-342900">
              <a:lnSpc>
                <a:spcPct val="90000"/>
              </a:lnSpc>
              <a:spcBef>
                <a:spcPct val="20000"/>
              </a:spcBef>
              <a:buFont typeface="Wingdings" pitchFamily="2" charset="2"/>
              <a:buNone/>
            </a:pPr>
            <a:r>
              <a:rPr lang="en-US" sz="2400" b="0" dirty="0">
                <a:solidFill>
                  <a:srgbClr val="000000"/>
                </a:solidFill>
              </a:rPr>
              <a:t>	</a:t>
            </a:r>
            <a:r>
              <a:rPr lang="en-US" sz="2400" b="0" dirty="0">
                <a:solidFill>
                  <a:srgbClr val="0000FF"/>
                </a:solidFill>
              </a:rPr>
              <a:t>friend class</a:t>
            </a:r>
            <a:r>
              <a:rPr lang="en-US" sz="2400" b="0" dirty="0">
                <a:solidFill>
                  <a:srgbClr val="000000"/>
                </a:solidFill>
              </a:rPr>
              <a:t> </a:t>
            </a:r>
            <a:r>
              <a:rPr lang="en-US" sz="2400" b="0" dirty="0" err="1">
                <a:solidFill>
                  <a:srgbClr val="000000"/>
                </a:solidFill>
              </a:rPr>
              <a:t>Imag</a:t>
            </a:r>
            <a:r>
              <a:rPr lang="en-US" sz="2400" b="0" dirty="0">
                <a:solidFill>
                  <a:srgbClr val="000000"/>
                </a:solidFill>
              </a:rPr>
              <a:t>;</a:t>
            </a:r>
          </a:p>
          <a:p>
            <a:pPr marL="342900" indent="-342900">
              <a:lnSpc>
                <a:spcPct val="90000"/>
              </a:lnSpc>
              <a:spcBef>
                <a:spcPct val="20000"/>
              </a:spcBef>
              <a:buFont typeface="Wingdings" pitchFamily="2" charset="2"/>
              <a:buNone/>
            </a:pPr>
            <a:r>
              <a:rPr lang="en-US" sz="2400" b="0" dirty="0">
                <a:solidFill>
                  <a:srgbClr val="000000"/>
                </a:solidFill>
              </a:rPr>
              <a:t>	</a:t>
            </a:r>
            <a:r>
              <a:rPr lang="en-US" sz="2400" b="0" dirty="0">
                <a:solidFill>
                  <a:srgbClr val="0000FF"/>
                </a:solidFill>
              </a:rPr>
              <a:t>double</a:t>
            </a:r>
            <a:r>
              <a:rPr lang="en-US" sz="2400" b="0" dirty="0">
                <a:solidFill>
                  <a:srgbClr val="000000"/>
                </a:solidFill>
              </a:rPr>
              <a:t> re, </a:t>
            </a:r>
            <a:r>
              <a:rPr lang="en-US" sz="2400" b="0" dirty="0" err="1">
                <a:solidFill>
                  <a:srgbClr val="000000"/>
                </a:solidFill>
              </a:rPr>
              <a:t>im</a:t>
            </a:r>
            <a:r>
              <a:rPr lang="en-US" sz="2400" b="0" dirty="0">
                <a:solidFill>
                  <a:srgbClr val="000000"/>
                </a:solidFill>
              </a:rPr>
              <a:t>;</a:t>
            </a:r>
          </a:p>
          <a:p>
            <a:pPr marL="342900" indent="-342900">
              <a:spcBef>
                <a:spcPct val="20000"/>
              </a:spcBef>
              <a:buFont typeface="Wingdings" pitchFamily="2" charset="2"/>
              <a:buNone/>
            </a:pPr>
            <a:r>
              <a:rPr lang="en-US" sz="2400" b="0" dirty="0">
                <a:solidFill>
                  <a:srgbClr val="0000FF"/>
                </a:solidFill>
              </a:rPr>
              <a:t>public</a:t>
            </a:r>
            <a:r>
              <a:rPr lang="en-US" sz="2400" b="0" dirty="0">
                <a:solidFill>
                  <a:srgbClr val="000000"/>
                </a:solidFill>
              </a:rPr>
              <a:t>:</a:t>
            </a:r>
          </a:p>
          <a:p>
            <a:pPr marL="342900" indent="-342900">
              <a:lnSpc>
                <a:spcPct val="95000"/>
              </a:lnSpc>
              <a:spcBef>
                <a:spcPct val="20000"/>
              </a:spcBef>
              <a:buFont typeface="Wingdings" pitchFamily="2" charset="2"/>
              <a:buNone/>
            </a:pPr>
            <a:r>
              <a:rPr lang="en-US" sz="2400" b="0" dirty="0">
                <a:solidFill>
                  <a:srgbClr val="000000"/>
                </a:solidFill>
              </a:rPr>
              <a:t>	Complex( </a:t>
            </a:r>
            <a:r>
              <a:rPr lang="en-US" sz="2400" b="0" dirty="0">
                <a:solidFill>
                  <a:srgbClr val="0000FF"/>
                </a:solidFill>
              </a:rPr>
              <a:t>double</a:t>
            </a:r>
            <a:r>
              <a:rPr lang="en-US" sz="2400" b="0" dirty="0">
                <a:solidFill>
                  <a:srgbClr val="000000"/>
                </a:solidFill>
              </a:rPr>
              <a:t> r = 0, </a:t>
            </a:r>
            <a:r>
              <a:rPr lang="en-US" sz="2400" b="0" dirty="0">
                <a:solidFill>
                  <a:srgbClr val="0000FF"/>
                </a:solidFill>
              </a:rPr>
              <a:t>double</a:t>
            </a:r>
            <a:r>
              <a:rPr lang="en-US" sz="2400" b="0" dirty="0">
                <a:solidFill>
                  <a:srgbClr val="000000"/>
                </a:solidFill>
              </a:rPr>
              <a:t> </a:t>
            </a:r>
            <a:r>
              <a:rPr lang="en-US" sz="2400" b="0" dirty="0" err="1">
                <a:solidFill>
                  <a:srgbClr val="000000"/>
                </a:solidFill>
              </a:rPr>
              <a:t>i</a:t>
            </a:r>
            <a:r>
              <a:rPr lang="en-US" sz="2400" b="0" dirty="0">
                <a:solidFill>
                  <a:srgbClr val="000000"/>
                </a:solidFill>
              </a:rPr>
              <a:t> = 0):re(r), </a:t>
            </a:r>
            <a:r>
              <a:rPr lang="en-US" sz="2400" b="0" dirty="0" err="1">
                <a:solidFill>
                  <a:srgbClr val="000000"/>
                </a:solidFill>
              </a:rPr>
              <a:t>im</a:t>
            </a:r>
            <a:r>
              <a:rPr lang="en-US" sz="2400" b="0" dirty="0">
                <a:solidFill>
                  <a:srgbClr val="000000"/>
                </a:solidFill>
              </a:rPr>
              <a:t>(</a:t>
            </a:r>
            <a:r>
              <a:rPr lang="en-US" sz="2400" b="0" dirty="0" err="1">
                <a:solidFill>
                  <a:srgbClr val="000000"/>
                </a:solidFill>
              </a:rPr>
              <a:t>i</a:t>
            </a:r>
            <a:r>
              <a:rPr lang="en-US" sz="2400" b="0" dirty="0">
                <a:solidFill>
                  <a:srgbClr val="000000"/>
                </a:solidFill>
              </a:rPr>
              <a:t>){ }</a:t>
            </a:r>
          </a:p>
          <a:p>
            <a:pPr marL="342900" indent="-342900">
              <a:spcBef>
                <a:spcPct val="20000"/>
              </a:spcBef>
              <a:buFont typeface="Wingdings" pitchFamily="2" charset="2"/>
              <a:buNone/>
            </a:pPr>
            <a:r>
              <a:rPr lang="en-US" sz="2400" b="0" dirty="0">
                <a:solidFill>
                  <a:srgbClr val="000000"/>
                </a:solidFill>
              </a:rPr>
              <a:t>	Complex operator +(Complex b);</a:t>
            </a:r>
          </a:p>
          <a:p>
            <a:pPr marL="342900" indent="-342900">
              <a:spcBef>
                <a:spcPct val="20000"/>
              </a:spcBef>
              <a:buFont typeface="Wingdings" pitchFamily="2" charset="2"/>
              <a:buNone/>
            </a:pPr>
            <a:r>
              <a:rPr lang="en-US" sz="2400" b="0" dirty="0">
                <a:solidFill>
                  <a:srgbClr val="000000"/>
                </a:solidFill>
              </a:rPr>
              <a:t>	Complex operator -(Complex b);</a:t>
            </a:r>
          </a:p>
          <a:p>
            <a:pPr marL="342900" indent="-342900">
              <a:spcBef>
                <a:spcPct val="20000"/>
              </a:spcBef>
              <a:buFont typeface="Wingdings" pitchFamily="2" charset="2"/>
              <a:buNone/>
            </a:pPr>
            <a:r>
              <a:rPr lang="en-US" sz="2400" b="0" dirty="0">
                <a:solidFill>
                  <a:srgbClr val="000000"/>
                </a:solidFill>
              </a:rPr>
              <a:t>	Complex operator *(Complex b);</a:t>
            </a:r>
          </a:p>
          <a:p>
            <a:pPr marL="342900" indent="-342900">
              <a:spcBef>
                <a:spcPct val="20000"/>
              </a:spcBef>
              <a:buFont typeface="Wingdings" pitchFamily="2" charset="2"/>
              <a:buNone/>
            </a:pPr>
            <a:r>
              <a:rPr lang="en-US" sz="2400" b="0" dirty="0">
                <a:solidFill>
                  <a:srgbClr val="000000"/>
                </a:solidFill>
              </a:rPr>
              <a:t>	Complex operator /(Complex b);</a:t>
            </a:r>
          </a:p>
          <a:p>
            <a:pPr marL="342900" indent="-342900">
              <a:spcBef>
                <a:spcPct val="20000"/>
              </a:spcBef>
              <a:buFont typeface="Wingdings" pitchFamily="2" charset="2"/>
              <a:buNone/>
            </a:pPr>
            <a:r>
              <a:rPr lang="en-US" sz="2400" b="0" dirty="0">
                <a:solidFill>
                  <a:srgbClr val="000000"/>
                </a:solidFill>
              </a:rPr>
              <a:t>	</a:t>
            </a:r>
            <a:r>
              <a:rPr lang="en-US" sz="2400" b="0" dirty="0">
                <a:solidFill>
                  <a:srgbClr val="0000FF"/>
                </a:solidFill>
              </a:rPr>
              <a:t>double</a:t>
            </a:r>
            <a:r>
              <a:rPr lang="en-US" sz="2400" b="0" dirty="0">
                <a:solidFill>
                  <a:srgbClr val="000000"/>
                </a:solidFill>
              </a:rPr>
              <a:t> Norm() </a:t>
            </a:r>
            <a:r>
              <a:rPr lang="en-US" sz="2400" b="0" dirty="0" err="1">
                <a:solidFill>
                  <a:srgbClr val="0000FF"/>
                </a:solidFill>
              </a:rPr>
              <a:t>const</a:t>
            </a:r>
            <a:r>
              <a:rPr lang="en-US" sz="2400" b="0" dirty="0">
                <a:solidFill>
                  <a:srgbClr val="000000"/>
                </a:solidFill>
              </a:rPr>
              <a:t> { </a:t>
            </a:r>
            <a:r>
              <a:rPr lang="en-US" sz="2400" b="0" dirty="0">
                <a:solidFill>
                  <a:srgbClr val="0000FF"/>
                </a:solidFill>
              </a:rPr>
              <a:t>return</a:t>
            </a:r>
            <a:r>
              <a:rPr lang="en-US" sz="2400" b="0" dirty="0">
                <a:solidFill>
                  <a:srgbClr val="000000"/>
                </a:solidFill>
              </a:rPr>
              <a:t> </a:t>
            </a:r>
            <a:r>
              <a:rPr lang="en-US" sz="2400" b="0" dirty="0" err="1">
                <a:solidFill>
                  <a:srgbClr val="000000"/>
                </a:solidFill>
              </a:rPr>
              <a:t>sqrt</a:t>
            </a:r>
            <a:r>
              <a:rPr lang="en-US" sz="2400" b="0" dirty="0">
                <a:solidFill>
                  <a:srgbClr val="000000"/>
                </a:solidFill>
              </a:rPr>
              <a:t>(re*re + </a:t>
            </a:r>
            <a:r>
              <a:rPr lang="en-US" sz="2400" b="0" dirty="0" err="1">
                <a:solidFill>
                  <a:srgbClr val="000000"/>
                </a:solidFill>
              </a:rPr>
              <a:t>im</a:t>
            </a:r>
            <a:r>
              <a:rPr lang="en-US" sz="2400" b="0" dirty="0">
                <a:solidFill>
                  <a:srgbClr val="000000"/>
                </a:solidFill>
              </a:rPr>
              <a:t>*</a:t>
            </a:r>
            <a:r>
              <a:rPr lang="en-US" sz="2400" b="0" dirty="0" err="1">
                <a:solidFill>
                  <a:srgbClr val="000000"/>
                </a:solidFill>
              </a:rPr>
              <a:t>im</a:t>
            </a:r>
            <a:r>
              <a:rPr lang="en-US" sz="2400" b="0" dirty="0">
                <a:solidFill>
                  <a:srgbClr val="000000"/>
                </a:solidFill>
              </a:rPr>
              <a:t>);}</a:t>
            </a:r>
          </a:p>
          <a:p>
            <a:pPr marL="342900" indent="-342900">
              <a:spcBef>
                <a:spcPct val="20000"/>
              </a:spcBef>
              <a:buFont typeface="Wingdings" pitchFamily="2" charset="2"/>
              <a:buNone/>
            </a:pPr>
            <a:r>
              <a:rPr lang="en-US" sz="2400" b="0" dirty="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Imag: </a:t>
            </a:r>
            <a:r>
              <a:rPr lang="en-US" sz="2400" b="0">
                <a:solidFill>
                  <a:srgbClr val="0000FF"/>
                </a:solidFill>
              </a:rPr>
              <a:t>public</a:t>
            </a:r>
            <a:r>
              <a:rPr lang="en-US" sz="2400" b="0">
                <a:solidFill>
                  <a:srgbClr val="000000"/>
                </a:solidFill>
              </a:rPr>
              <a:t> Complex {</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Imag(</a:t>
            </a:r>
            <a:r>
              <a:rPr lang="en-US" sz="2400" b="0">
                <a:solidFill>
                  <a:srgbClr val="0000FF"/>
                </a:solidFill>
              </a:rPr>
              <a:t>double</a:t>
            </a:r>
            <a:r>
              <a:rPr lang="en-US" sz="2400" b="0">
                <a:solidFill>
                  <a:srgbClr val="000000"/>
                </a:solidFill>
              </a:rPr>
              <a:t> i = 0):Complex(0, i){ }</a:t>
            </a:r>
          </a:p>
          <a:p>
            <a:pPr marL="342900" indent="-342900">
              <a:spcBef>
                <a:spcPct val="20000"/>
              </a:spcBef>
              <a:buFont typeface="Wingdings" pitchFamily="2" charset="2"/>
              <a:buNone/>
            </a:pPr>
            <a:r>
              <a:rPr lang="en-US" sz="2400" b="0">
                <a:solidFill>
                  <a:srgbClr val="000000"/>
                </a:solidFill>
              </a:rPr>
              <a:t>	Imag(</a:t>
            </a:r>
            <a:r>
              <a:rPr lang="en-US" sz="2400" b="0">
                <a:solidFill>
                  <a:srgbClr val="0000FF"/>
                </a:solidFill>
              </a:rPr>
              <a:t>const</a:t>
            </a:r>
            <a:r>
              <a:rPr lang="en-US" sz="2400" b="0">
                <a:solidFill>
                  <a:srgbClr val="000000"/>
                </a:solidFill>
              </a:rPr>
              <a:t> Complex &amp;c) : Complex(0, c.im){ }</a:t>
            </a:r>
          </a:p>
          <a:p>
            <a:pPr marL="342900" indent="-342900">
              <a:spcBef>
                <a:spcPct val="20000"/>
              </a:spcBef>
              <a:buFont typeface="Wingdings" pitchFamily="2" charset="2"/>
              <a:buNone/>
            </a:pPr>
            <a:r>
              <a:rPr lang="en-US" sz="2400" b="0">
                <a:solidFill>
                  <a:srgbClr val="000000"/>
                </a:solidFill>
              </a:rPr>
              <a:t>	Imag&amp; operator = (</a:t>
            </a:r>
            <a:r>
              <a:rPr lang="en-US" sz="2400" b="0">
                <a:solidFill>
                  <a:srgbClr val="0000FF"/>
                </a:solidFill>
              </a:rPr>
              <a:t>const</a:t>
            </a:r>
            <a:r>
              <a:rPr lang="en-US" sz="2400" b="0">
                <a:solidFill>
                  <a:srgbClr val="000000"/>
                </a:solidFill>
              </a:rPr>
              <a:t> Complex &amp;c){</a:t>
            </a:r>
          </a:p>
          <a:p>
            <a:pPr marL="342900" indent="-342900">
              <a:lnSpc>
                <a:spcPct val="95000"/>
              </a:lnSpc>
              <a:spcBef>
                <a:spcPct val="20000"/>
              </a:spcBef>
              <a:buFont typeface="Wingdings" pitchFamily="2" charset="2"/>
              <a:buNone/>
            </a:pPr>
            <a:r>
              <a:rPr lang="en-US" sz="2400" b="0">
                <a:solidFill>
                  <a:srgbClr val="000000"/>
                </a:solidFill>
              </a:rPr>
              <a:t>		re = 0; im = c.im;</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*this;</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Norm() </a:t>
            </a:r>
            <a:r>
              <a:rPr lang="en-US" sz="2400" b="0">
                <a:solidFill>
                  <a:srgbClr val="0000FF"/>
                </a:solidFill>
              </a:rPr>
              <a:t>const</a:t>
            </a: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fabs(im);</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main() </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Imag i = 1;</a:t>
            </a:r>
          </a:p>
          <a:p>
            <a:pPr marL="342900" indent="-342900">
              <a:spcBef>
                <a:spcPct val="20000"/>
              </a:spcBef>
              <a:buFont typeface="Wingdings" pitchFamily="2" charset="2"/>
              <a:buNone/>
            </a:pPr>
            <a:r>
              <a:rPr lang="en-US" sz="2400" b="0">
                <a:solidFill>
                  <a:srgbClr val="000000"/>
                </a:solidFill>
              </a:rPr>
              <a:t>	Complex z1(1,1)</a:t>
            </a:r>
          </a:p>
          <a:p>
            <a:pPr marL="342900" indent="-342900">
              <a:spcBef>
                <a:spcPct val="20000"/>
              </a:spcBef>
              <a:buFont typeface="Wingdings" pitchFamily="2" charset="2"/>
              <a:buNone/>
            </a:pPr>
            <a:r>
              <a:rPr lang="en-US" sz="2400" b="0">
                <a:solidFill>
                  <a:srgbClr val="000000"/>
                </a:solidFill>
              </a:rPr>
              <a:t>	Complex z3 = z1 - i; 	// z3 = (1,0)</a:t>
            </a:r>
          </a:p>
          <a:p>
            <a:pPr marL="342900" indent="-342900">
              <a:spcBef>
                <a:spcPct val="20000"/>
              </a:spcBef>
              <a:buFont typeface="Wingdings" pitchFamily="2" charset="2"/>
              <a:buNone/>
            </a:pPr>
            <a:r>
              <a:rPr lang="en-US" sz="2400" b="0">
                <a:solidFill>
                  <a:srgbClr val="000000"/>
                </a:solidFill>
              </a:rPr>
              <a:t>	i = Complex(5,2);		// i la so ao (0,2)</a:t>
            </a:r>
          </a:p>
          <a:p>
            <a:pPr marL="342900" indent="-342900">
              <a:spcBef>
                <a:spcPct val="20000"/>
              </a:spcBef>
              <a:buFont typeface="Wingdings" pitchFamily="2" charset="2"/>
              <a:buNone/>
            </a:pPr>
            <a:r>
              <a:rPr lang="en-US" sz="2400" b="0">
                <a:solidFill>
                  <a:srgbClr val="000000"/>
                </a:solidFill>
              </a:rPr>
              <a:t>	Imag j = z1;		// j la so ao (0,1)</a:t>
            </a:r>
          </a:p>
          <a:p>
            <a:pPr marL="342900" indent="-342900">
              <a:spcBef>
                <a:spcPct val="20000"/>
              </a:spcBef>
              <a:buFont typeface="Wingdings" pitchFamily="2" charset="2"/>
              <a:buNone/>
            </a:pPr>
            <a:r>
              <a:rPr lang="en-US" sz="2400" b="0">
                <a:solidFill>
                  <a:srgbClr val="000000"/>
                </a:solidFill>
              </a:rPr>
              <a:t>	cout &lt;&lt; "z1 = " &lt;&lt; z1 &lt;&lt; "\n";</a:t>
            </a:r>
          </a:p>
          <a:p>
            <a:pPr marL="342900" indent="-342900">
              <a:spcBef>
                <a:spcPct val="20000"/>
              </a:spcBef>
              <a:buFont typeface="Wingdings" pitchFamily="2" charset="2"/>
              <a:buNone/>
            </a:pPr>
            <a:r>
              <a:rPr lang="en-US" sz="2400" b="0">
                <a:solidFill>
                  <a:srgbClr val="000000"/>
                </a:solidFill>
              </a:rPr>
              <a:t>	cout &lt;&lt; "i = " &lt;&lt; i &lt;&lt; "\n";</a:t>
            </a:r>
          </a:p>
          <a:p>
            <a:pPr marL="342900" indent="-342900">
              <a:spcBef>
                <a:spcPct val="20000"/>
              </a:spcBef>
              <a:buFont typeface="Wingdings" pitchFamily="2" charset="2"/>
              <a:buNone/>
            </a:pPr>
            <a:r>
              <a:rPr lang="en-US" sz="2400" b="0">
                <a:solidFill>
                  <a:srgbClr val="000000"/>
                </a:solidFill>
              </a:rPr>
              <a:t>	cout &lt;&lt; "j = " &lt;&lt; j &lt;&lt; "\n";</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Ràng buộc ngữ nghĩa ở lớp con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Trong ví dụ trên, lớp số ảo (Imag) kế thừa hầu hết các thao tác của lớp số phức (Complex).</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Tuy nhiên, ta muốn ràng buộc mọi đối tượng thuộc lớp số ảo đều phải có phần thực bằng 0. Vì vậy, phải định nghĩa lại các hàm thành phần có thể vi phạm điều này.</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Ví dụ phép toán gán phải được định nghĩa lại để đảm bảo ràng buộc này.</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Khi thiết lập quan hệ kế thừa, ta vẫn phải quan tâm đến </a:t>
            </a:r>
            <a:r>
              <a:rPr lang="vi-VN">
                <a:solidFill>
                  <a:srgbClr val="FF3300"/>
                </a:solidFill>
                <a:latin typeface="Arial" pitchFamily="34" charset="0"/>
                <a:cs typeface="Arial" pitchFamily="34" charset="0"/>
              </a:rPr>
              <a:t>tính đóng gói </a:t>
            </a:r>
            <a:r>
              <a:rPr lang="vi-VN">
                <a:solidFill>
                  <a:schemeClr val="tx1">
                    <a:lumMod val="95000"/>
                    <a:lumOff val="5000"/>
                  </a:schemeClr>
                </a:solidFill>
                <a:latin typeface="Arial" pitchFamily="34" charset="0"/>
                <a:cs typeface="Arial" pitchFamily="34" charset="0"/>
              </a:rPr>
              <a:t>và </a:t>
            </a:r>
            <a:r>
              <a:rPr lang="vi-VN">
                <a:solidFill>
                  <a:srgbClr val="FF3300"/>
                </a:solidFill>
                <a:latin typeface="Arial" pitchFamily="34" charset="0"/>
                <a:cs typeface="Arial" pitchFamily="34" charset="0"/>
              </a:rPr>
              <a:t>che dấu thông tin</a:t>
            </a:r>
            <a:r>
              <a:rPr lang="vi-VN">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Điều này ảnh hưởng đến phạm vi truy xuất của các thành phần của lớp.</a:t>
            </a:r>
          </a:p>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Hai vấn đề được đặt ra là:</a:t>
            </a:r>
          </a:p>
          <a:p>
            <a:pPr lvl="1" algn="just">
              <a:spcBef>
                <a:spcPts val="0"/>
              </a:spcBef>
              <a:buFont typeface="Wingdings" pitchFamily="2" charset="2"/>
              <a:buChar char="§"/>
            </a:pPr>
            <a:r>
              <a:rPr lang="vi-VN">
                <a:solidFill>
                  <a:srgbClr val="0070C0"/>
                </a:solidFill>
                <a:latin typeface="Arial" pitchFamily="34" charset="0"/>
                <a:cs typeface="Arial" pitchFamily="34" charset="0"/>
              </a:rPr>
              <a:t>Truy xuất theo chiều dọc</a:t>
            </a:r>
          </a:p>
          <a:p>
            <a:pPr lvl="1" algn="just">
              <a:spcBef>
                <a:spcPts val="0"/>
              </a:spcBef>
              <a:buFont typeface="Wingdings" pitchFamily="2" charset="2"/>
              <a:buChar char="§"/>
            </a:pPr>
            <a:r>
              <a:rPr lang="vi-VN">
                <a:solidFill>
                  <a:srgbClr val="0070C0"/>
                </a:solidFill>
                <a:latin typeface="Arial" pitchFamily="34" charset="0"/>
                <a:cs typeface="Arial" pitchFamily="34" charset="0"/>
              </a:rPr>
              <a:t>Truy xuất theo chiều ngang</a:t>
            </a:r>
            <a:endParaRPr lang="en-US">
              <a:solidFill>
                <a:srgbClr val="0070C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Truy xuất theo chiều dọc:</a:t>
            </a:r>
            <a:endParaRPr lang="en-US">
              <a:solidFill>
                <a:srgbClr val="FF33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Hàm thành phần của lớp con có quyền truy xuất các thành phần của lớp cha hay không?</a:t>
            </a:r>
          </a:p>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Truy xuất theo chiều ngang:</a:t>
            </a:r>
            <a:endParaRPr lang="en-US">
              <a:solidFill>
                <a:srgbClr val="FF33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Các thành phần của lớp cha, sau khi kế thừa xuống lớp con, thì thế giới bên ngoài có quyền truy xuất thông qua đối tượng của lớp con hay không?</a:t>
            </a:r>
            <a:endParaRPr lang="en-US" sz="2400">
              <a:solidFill>
                <a:srgbClr val="0070C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317172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Truy xuất theo chiều dọc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Lớp con có quyền truy xuất các thành phần của lớp cha hay không, hoàn toàn </a:t>
            </a:r>
            <a:r>
              <a:rPr lang="vi-VN">
                <a:solidFill>
                  <a:srgbClr val="FF3300"/>
                </a:solidFill>
                <a:latin typeface="Arial" pitchFamily="34" charset="0"/>
                <a:cs typeface="Arial" pitchFamily="34" charset="0"/>
              </a:rPr>
              <a:t>do lớp cha quyết định</a:t>
            </a:r>
            <a:r>
              <a:rPr lang="vi-VN">
                <a:solidFill>
                  <a:schemeClr val="tx1">
                    <a:lumMod val="95000"/>
                    <a:lumOff val="5000"/>
                  </a:schemeClr>
                </a:solidFill>
                <a:latin typeface="Arial" pitchFamily="34" charset="0"/>
                <a:cs typeface="Arial" pitchFamily="34" charset="0"/>
              </a:rPr>
              <a:t>.</a:t>
            </a:r>
            <a:r>
              <a:rPr lang="en-US">
                <a:solidFill>
                  <a:schemeClr val="tx1">
                    <a:lumMod val="95000"/>
                    <a:lumOff val="5000"/>
                  </a:schemeClr>
                </a:solidFill>
                <a:latin typeface="Arial" pitchFamily="34" charset="0"/>
                <a:cs typeface="Arial" pitchFamily="34" charset="0"/>
              </a:rPr>
              <a:t> </a:t>
            </a:r>
            <a:r>
              <a:rPr lang="vi-VN">
                <a:solidFill>
                  <a:schemeClr val="tx1">
                    <a:lumMod val="95000"/>
                    <a:lumOff val="5000"/>
                  </a:schemeClr>
                </a:solidFill>
                <a:latin typeface="Arial" pitchFamily="34" charset="0"/>
                <a:cs typeface="Arial" pitchFamily="34" charset="0"/>
              </a:rPr>
              <a:t>Điều đó được xác định bằng </a:t>
            </a:r>
            <a:r>
              <a:rPr lang="vi-VN">
                <a:solidFill>
                  <a:srgbClr val="0066FF"/>
                </a:solidFill>
                <a:latin typeface="Arial" pitchFamily="34" charset="0"/>
                <a:cs typeface="Arial" pitchFamily="34" charset="0"/>
              </a:rPr>
              <a:t>thuộc tính kế thừa</a:t>
            </a:r>
            <a:r>
              <a:rPr lang="vi-VN">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Trong trường hợp lớp Sinh viên kế thừa lớp Người, Sinh viên có quyền truy xuất họ tên của chính mình (được khai báo ở lớp Người) hay không?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Phạm vi truy xuất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
        <p:nvSpPr>
          <p:cNvPr id="8" name="Rectangle 3"/>
          <p:cNvSpPr>
            <a:spLocks noChangeArrowheads="1"/>
          </p:cNvSpPr>
          <p:nvPr/>
        </p:nvSpPr>
        <p:spPr bwMode="auto">
          <a:xfrm>
            <a:off x="533400" y="1447800"/>
            <a:ext cx="27432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b="0">
                <a:solidFill>
                  <a:srgbClr val="0000FF"/>
                </a:solidFill>
              </a:rPr>
              <a:t>class</a:t>
            </a:r>
            <a:r>
              <a:rPr lang="en-US" sz="2400" b="0">
                <a:solidFill>
                  <a:srgbClr val="000000"/>
                </a:solidFill>
              </a:rPr>
              <a:t> A{</a:t>
            </a:r>
          </a:p>
          <a:p>
            <a:pPr marL="342900" indent="-342900">
              <a:lnSpc>
                <a:spcPct val="105000"/>
              </a:lnSpc>
              <a:spcBef>
                <a:spcPct val="20000"/>
              </a:spcBef>
              <a:buFont typeface="Wingdings" pitchFamily="2" charset="2"/>
              <a:buNone/>
            </a:pPr>
            <a:r>
              <a:rPr lang="en-US" sz="2400" b="0">
                <a:solidFill>
                  <a:srgbClr val="0000FF"/>
                </a:solidFill>
              </a:rPr>
              <a:t>private</a:t>
            </a:r>
            <a:r>
              <a:rPr lang="en-US" sz="2400" b="0">
                <a:solidFill>
                  <a:srgbClr val="000000"/>
                </a:solidFill>
              </a:rPr>
              <a:t>:</a:t>
            </a:r>
          </a:p>
          <a:p>
            <a:pPr marL="342900" indent="-342900">
              <a:lnSpc>
                <a:spcPct val="10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a;</a:t>
            </a:r>
          </a:p>
          <a:p>
            <a:pPr marL="342900" indent="-342900">
              <a:lnSpc>
                <a:spcPct val="10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f();</a:t>
            </a:r>
          </a:p>
          <a:p>
            <a:pPr marL="342900" indent="-342900">
              <a:lnSpc>
                <a:spcPct val="105000"/>
              </a:lnSpc>
              <a:spcBef>
                <a:spcPct val="20000"/>
              </a:spcBef>
            </a:pPr>
            <a:r>
              <a:rPr lang="en-US" sz="2400" b="0">
                <a:solidFill>
                  <a:srgbClr val="0000FF"/>
                </a:solidFill>
              </a:rPr>
              <a:t>protected</a:t>
            </a:r>
            <a:r>
              <a:rPr lang="en-US" sz="2400" b="0">
                <a:solidFill>
                  <a:srgbClr val="000000"/>
                </a:solidFill>
              </a:rPr>
              <a:t>:</a:t>
            </a:r>
          </a:p>
          <a:p>
            <a:pPr marL="342900" indent="-342900">
              <a:lnSpc>
                <a:spcPct val="10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b;</a:t>
            </a:r>
          </a:p>
          <a:p>
            <a:pPr marL="342900" indent="-342900">
              <a:lnSpc>
                <a:spcPct val="10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g();</a:t>
            </a:r>
          </a:p>
          <a:p>
            <a:pPr marL="342900" indent="-342900">
              <a:lnSpc>
                <a:spcPct val="10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0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chemeClr val="tx1">
                    <a:lumMod val="95000"/>
                    <a:lumOff val="5000"/>
                  </a:schemeClr>
                </a:solidFill>
              </a:rPr>
              <a:t> c;</a:t>
            </a:r>
          </a:p>
          <a:p>
            <a:pPr marL="342900" indent="-342900">
              <a:lnSpc>
                <a:spcPct val="105000"/>
              </a:lnSpc>
              <a:spcBef>
                <a:spcPct val="20000"/>
              </a:spcBef>
              <a:buFont typeface="Wingdings" pitchFamily="2" charset="2"/>
              <a:buNone/>
            </a:pPr>
            <a:r>
              <a:rPr lang="en-US" sz="2400" b="0">
                <a:solidFill>
                  <a:schemeClr val="tx1">
                    <a:lumMod val="95000"/>
                    <a:lumOff val="5000"/>
                  </a:schemeClr>
                </a:solidFill>
              </a:rPr>
              <a:t>	</a:t>
            </a:r>
            <a:r>
              <a:rPr lang="en-US" sz="2400" b="0">
                <a:solidFill>
                  <a:srgbClr val="0000FF"/>
                </a:solidFill>
              </a:rPr>
              <a:t>void</a:t>
            </a:r>
            <a:r>
              <a:rPr lang="en-US" sz="2400" b="0">
                <a:solidFill>
                  <a:schemeClr val="tx1">
                    <a:lumMod val="95000"/>
                    <a:lumOff val="5000"/>
                  </a:schemeClr>
                </a:solidFill>
              </a:rPr>
              <a:t> h();</a:t>
            </a:r>
          </a:p>
          <a:p>
            <a:pPr marL="342900" indent="-342900">
              <a:lnSpc>
                <a:spcPct val="105000"/>
              </a:lnSpc>
              <a:spcBef>
                <a:spcPct val="20000"/>
              </a:spcBef>
              <a:buFont typeface="Wingdings" pitchFamily="2" charset="2"/>
              <a:buNone/>
            </a:pPr>
            <a:r>
              <a:rPr lang="en-US" sz="2400" b="0">
                <a:solidFill>
                  <a:srgbClr val="000000"/>
                </a:solidFill>
              </a:rPr>
              <a:t>};</a:t>
            </a:r>
          </a:p>
        </p:txBody>
      </p:sp>
      <p:sp>
        <p:nvSpPr>
          <p:cNvPr id="9" name="Rectangle 3"/>
          <p:cNvSpPr>
            <a:spLocks noChangeArrowheads="1"/>
          </p:cNvSpPr>
          <p:nvPr/>
        </p:nvSpPr>
        <p:spPr bwMode="auto">
          <a:xfrm>
            <a:off x="3505200" y="1447800"/>
            <a:ext cx="5181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pt-BR" sz="2400" b="0">
                <a:solidFill>
                  <a:srgbClr val="0000FF"/>
                </a:solidFill>
              </a:rPr>
              <a:t>void</a:t>
            </a:r>
            <a:r>
              <a:rPr lang="pt-BR" sz="2400" b="0">
                <a:solidFill>
                  <a:schemeClr val="tx1">
                    <a:lumMod val="95000"/>
                    <a:lumOff val="5000"/>
                  </a:schemeClr>
                </a:solidFill>
              </a:rPr>
              <a:t> A::f()</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	a = 1;	b = 2;		c = 3;</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rgbClr val="0000FF"/>
                </a:solidFill>
              </a:rPr>
              <a:t>void</a:t>
            </a:r>
            <a:r>
              <a:rPr lang="pt-BR" sz="2400" b="0">
                <a:solidFill>
                  <a:schemeClr val="tx1">
                    <a:lumMod val="95000"/>
                    <a:lumOff val="5000"/>
                  </a:schemeClr>
                </a:solidFill>
              </a:rPr>
              <a:t> A::g()</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	a = 4;	b = 5;		c = 6;</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rgbClr val="0000FF"/>
                </a:solidFill>
              </a:rPr>
              <a:t>void</a:t>
            </a:r>
            <a:r>
              <a:rPr lang="pt-BR" sz="2400" b="0">
                <a:solidFill>
                  <a:schemeClr val="tx1">
                    <a:lumMod val="95000"/>
                    <a:lumOff val="5000"/>
                  </a:schemeClr>
                </a:solidFill>
              </a:rPr>
              <a:t> A::h(){</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	a = 7;	b = 8;		c = 9;</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endParaRPr lang="en-US" sz="2400" b="0">
              <a:solidFill>
                <a:schemeClr val="tx1">
                  <a:lumMod val="95000"/>
                  <a:lumOff val="5000"/>
                </a:schemeClr>
              </a:solidFill>
            </a:endParaRPr>
          </a:p>
        </p:txBody>
      </p:sp>
    </p:spTree>
    <p:extLst>
      <p:ext uri="{BB962C8B-B14F-4D97-AF65-F5344CB8AC3E}">
        <p14:creationId xmlns:p14="http://schemas.microsoft.com/office/powerpoint/2010/main" val="282700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Phạm vi truy xuất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
        <p:nvSpPr>
          <p:cNvPr id="8" name="Rectangle 3"/>
          <p:cNvSpPr>
            <a:spLocks noChangeArrowheads="1"/>
          </p:cNvSpPr>
          <p:nvPr/>
        </p:nvSpPr>
        <p:spPr bwMode="auto">
          <a:xfrm>
            <a:off x="533400" y="2819400"/>
            <a:ext cx="3886200" cy="3657600"/>
          </a:xfrm>
          <a:prstGeom prst="rect">
            <a:avLst/>
          </a:prstGeom>
          <a:solidFill>
            <a:srgbClr val="CCFFFF"/>
          </a:solidFill>
          <a:ln w="9525">
            <a:noFill/>
            <a:miter lim="800000"/>
            <a:headEnd/>
            <a:tailEnd/>
          </a:ln>
        </p:spPr>
        <p:txBody>
          <a:bodyPr/>
          <a:lstStyle/>
          <a:p>
            <a:pPr marL="342900" indent="-342900">
              <a:lnSpc>
                <a:spcPct val="130000"/>
              </a:lnSpc>
              <a:spcBef>
                <a:spcPct val="20000"/>
              </a:spcBef>
              <a:buFont typeface="Wingdings" pitchFamily="2" charset="2"/>
              <a:buNone/>
            </a:pPr>
            <a:r>
              <a:rPr lang="en-US" sz="2800" b="0">
                <a:solidFill>
                  <a:srgbClr val="0000FF"/>
                </a:solidFill>
              </a:rPr>
              <a:t>void</a:t>
            </a:r>
            <a:r>
              <a:rPr lang="en-US" sz="2800" b="0">
                <a:solidFill>
                  <a:srgbClr val="000000"/>
                </a:solidFill>
              </a:rPr>
              <a:t> main()</a:t>
            </a:r>
          </a:p>
          <a:p>
            <a:pPr marL="342900" indent="-342900">
              <a:lnSpc>
                <a:spcPct val="130000"/>
              </a:lnSpc>
              <a:spcBef>
                <a:spcPct val="20000"/>
              </a:spcBef>
              <a:buFont typeface="Wingdings" pitchFamily="2" charset="2"/>
              <a:buNone/>
            </a:pPr>
            <a:r>
              <a:rPr lang="en-US" sz="2800" b="0">
                <a:solidFill>
                  <a:srgbClr val="000000"/>
                </a:solidFill>
              </a:rPr>
              <a:t>{</a:t>
            </a:r>
          </a:p>
          <a:p>
            <a:pPr marL="342900" indent="-342900">
              <a:lnSpc>
                <a:spcPct val="130000"/>
              </a:lnSpc>
              <a:spcBef>
                <a:spcPct val="20000"/>
              </a:spcBef>
              <a:buFont typeface="Wingdings" pitchFamily="2" charset="2"/>
              <a:buNone/>
            </a:pPr>
            <a:r>
              <a:rPr lang="en-US" sz="2800" b="0">
                <a:solidFill>
                  <a:srgbClr val="000000"/>
                </a:solidFill>
              </a:rPr>
              <a:t>	A x;</a:t>
            </a:r>
          </a:p>
          <a:p>
            <a:pPr marL="342900" indent="-342900">
              <a:lnSpc>
                <a:spcPct val="130000"/>
              </a:lnSpc>
              <a:spcBef>
                <a:spcPct val="20000"/>
              </a:spcBef>
              <a:buFont typeface="Wingdings" pitchFamily="2" charset="2"/>
              <a:buNone/>
            </a:pPr>
            <a:r>
              <a:rPr lang="en-US" sz="2800" b="0">
                <a:solidFill>
                  <a:srgbClr val="000000"/>
                </a:solidFill>
              </a:rPr>
              <a:t>	x.a = 10;</a:t>
            </a:r>
          </a:p>
          <a:p>
            <a:pPr marL="342900" indent="-342900">
              <a:lnSpc>
                <a:spcPct val="130000"/>
              </a:lnSpc>
              <a:spcBef>
                <a:spcPct val="20000"/>
              </a:spcBef>
              <a:buFont typeface="Wingdings" pitchFamily="2" charset="2"/>
              <a:buNone/>
            </a:pPr>
            <a:r>
              <a:rPr lang="en-US" sz="2800" b="0">
                <a:solidFill>
                  <a:srgbClr val="000000"/>
                </a:solidFill>
              </a:rPr>
              <a:t>	x.f();</a:t>
            </a:r>
          </a:p>
        </p:txBody>
      </p:sp>
      <p:sp>
        <p:nvSpPr>
          <p:cNvPr id="9"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 Ví dụ: </a:t>
            </a:r>
            <a:r>
              <a:rPr lang="en-US">
                <a:solidFill>
                  <a:schemeClr val="tx1">
                    <a:lumMod val="95000"/>
                    <a:lumOff val="5000"/>
                  </a:schemeClr>
                </a:solidFill>
                <a:latin typeface="Arial" pitchFamily="34" charset="0"/>
                <a:cs typeface="Arial" pitchFamily="34" charset="0"/>
              </a:rPr>
              <a:t>C</a:t>
            </a:r>
            <a:r>
              <a:rPr lang="vi-VN">
                <a:solidFill>
                  <a:schemeClr val="tx1">
                    <a:lumMod val="95000"/>
                    <a:lumOff val="5000"/>
                  </a:schemeClr>
                </a:solidFill>
                <a:latin typeface="Arial" pitchFamily="34" charset="0"/>
                <a:cs typeface="Arial" pitchFamily="34" charset="0"/>
              </a:rPr>
              <a:t>ho biết trong đoạn chương trình sau câu lệnh nào đúng, câu lệnh nào sai.</a:t>
            </a:r>
            <a:endParaRPr lang="vi-VN">
              <a:solidFill>
                <a:srgbClr val="FF3300"/>
              </a:solidFill>
              <a:latin typeface="Arial" pitchFamily="34" charset="0"/>
              <a:cs typeface="Arial" pitchFamily="34" charset="0"/>
            </a:endParaRPr>
          </a:p>
        </p:txBody>
      </p:sp>
      <p:sp>
        <p:nvSpPr>
          <p:cNvPr id="10" name="Rectangle 3"/>
          <p:cNvSpPr>
            <a:spLocks noChangeArrowheads="1"/>
          </p:cNvSpPr>
          <p:nvPr/>
        </p:nvSpPr>
        <p:spPr bwMode="auto">
          <a:xfrm>
            <a:off x="4648200" y="2819400"/>
            <a:ext cx="4114800" cy="3657600"/>
          </a:xfrm>
          <a:prstGeom prst="rect">
            <a:avLst/>
          </a:prstGeom>
          <a:solidFill>
            <a:srgbClr val="CCFFFF"/>
          </a:solidFill>
          <a:ln w="9525">
            <a:noFill/>
            <a:miter lim="800000"/>
            <a:headEnd/>
            <a:tailEnd/>
          </a:ln>
        </p:spPr>
        <p:txBody>
          <a:bodyPr/>
          <a:lstStyle/>
          <a:p>
            <a:pPr marL="342900" indent="-342900">
              <a:lnSpc>
                <a:spcPct val="130000"/>
              </a:lnSpc>
              <a:spcBef>
                <a:spcPct val="20000"/>
              </a:spcBef>
              <a:buFont typeface="Wingdings" pitchFamily="2" charset="2"/>
              <a:buNone/>
            </a:pPr>
            <a:r>
              <a:rPr lang="en-US" sz="2800" b="0">
                <a:solidFill>
                  <a:srgbClr val="000000"/>
                </a:solidFill>
              </a:rPr>
              <a:t>	x.b = 20;</a:t>
            </a:r>
          </a:p>
          <a:p>
            <a:pPr marL="342900" indent="-342900">
              <a:lnSpc>
                <a:spcPct val="130000"/>
              </a:lnSpc>
              <a:spcBef>
                <a:spcPct val="20000"/>
              </a:spcBef>
              <a:buFont typeface="Wingdings" pitchFamily="2" charset="2"/>
              <a:buNone/>
            </a:pPr>
            <a:r>
              <a:rPr lang="en-US" sz="2800" b="0">
                <a:solidFill>
                  <a:srgbClr val="000000"/>
                </a:solidFill>
              </a:rPr>
              <a:t>	x.g();</a:t>
            </a:r>
          </a:p>
          <a:p>
            <a:pPr marL="342900" indent="-342900">
              <a:lnSpc>
                <a:spcPct val="130000"/>
              </a:lnSpc>
              <a:spcBef>
                <a:spcPct val="20000"/>
              </a:spcBef>
              <a:buFont typeface="Wingdings" pitchFamily="2" charset="2"/>
              <a:buNone/>
            </a:pPr>
            <a:r>
              <a:rPr lang="en-US" sz="2800" b="0">
                <a:solidFill>
                  <a:srgbClr val="000000"/>
                </a:solidFill>
              </a:rPr>
              <a:t>	x.c = 30;</a:t>
            </a:r>
          </a:p>
          <a:p>
            <a:pPr marL="342900" indent="-342900">
              <a:lnSpc>
                <a:spcPct val="130000"/>
              </a:lnSpc>
              <a:spcBef>
                <a:spcPct val="20000"/>
              </a:spcBef>
              <a:buFont typeface="Wingdings" pitchFamily="2" charset="2"/>
              <a:buNone/>
            </a:pPr>
            <a:r>
              <a:rPr lang="en-US" sz="2800" b="0">
                <a:solidFill>
                  <a:srgbClr val="000000"/>
                </a:solidFill>
              </a:rPr>
              <a:t>	x.h();</a:t>
            </a:r>
          </a:p>
          <a:p>
            <a:pPr marL="342900" indent="-342900">
              <a:lnSpc>
                <a:spcPct val="130000"/>
              </a:lnSpc>
              <a:spcBef>
                <a:spcPct val="20000"/>
              </a:spcBef>
              <a:buFont typeface="Wingdings" pitchFamily="2" charset="2"/>
              <a:buNone/>
            </a:pPr>
            <a:r>
              <a:rPr lang="en-US" sz="2800" b="0">
                <a:solidFill>
                  <a:srgbClr val="000000"/>
                </a:solidFill>
              </a:rPr>
              <a:t>}</a:t>
            </a:r>
          </a:p>
        </p:txBody>
      </p:sp>
    </p:spTree>
    <p:extLst>
      <p:ext uri="{BB962C8B-B14F-4D97-AF65-F5344CB8AC3E}">
        <p14:creationId xmlns:p14="http://schemas.microsoft.com/office/powerpoint/2010/main" val="282700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Thuộc tính public:</a:t>
            </a: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Thành phần nào có thuộc tính public thì có thể truy xuất từ bất cứ nơi nào.</a:t>
            </a:r>
          </a:p>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Thuộc tính private:</a:t>
            </a:r>
            <a:r>
              <a:rPr lang="en-US" sz="2800">
                <a:solidFill>
                  <a:srgbClr val="0066FF"/>
                </a:solidFill>
                <a:latin typeface="Arial" pitchFamily="34" charset="0"/>
                <a:cs typeface="Arial" pitchFamily="34" charset="0"/>
              </a:rPr>
              <a:t> </a:t>
            </a:r>
            <a:r>
              <a:rPr lang="en-US" sz="2800">
                <a:solidFill>
                  <a:schemeClr val="tx1">
                    <a:lumMod val="95000"/>
                    <a:lumOff val="5000"/>
                  </a:schemeClr>
                </a:solidFill>
                <a:latin typeface="Arial" pitchFamily="34" charset="0"/>
                <a:cs typeface="Arial" pitchFamily="34" charset="0"/>
              </a:rPr>
              <a:t>Thành phần có thuộc tính private</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Là </a:t>
            </a:r>
            <a:r>
              <a:rPr lang="vi-VN" sz="2400">
                <a:solidFill>
                  <a:srgbClr val="FF3300"/>
                </a:solidFill>
                <a:latin typeface="Arial" pitchFamily="34" charset="0"/>
                <a:cs typeface="Arial" pitchFamily="34" charset="0"/>
              </a:rPr>
              <a:t>riêng tư của lớp đó</a:t>
            </a: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Chỉ có </a:t>
            </a:r>
            <a:r>
              <a:rPr lang="vi-VN" sz="2400">
                <a:solidFill>
                  <a:srgbClr val="0070C0"/>
                </a:solidFill>
                <a:latin typeface="Arial" pitchFamily="34" charset="0"/>
                <a:cs typeface="Arial" pitchFamily="34" charset="0"/>
              </a:rPr>
              <a:t>hàm thành phần </a:t>
            </a:r>
            <a:r>
              <a:rPr lang="vi-VN" sz="2400">
                <a:solidFill>
                  <a:schemeClr val="tx1">
                    <a:lumMod val="95000"/>
                    <a:lumOff val="5000"/>
                  </a:schemeClr>
                </a:solidFill>
                <a:latin typeface="Arial" pitchFamily="34" charset="0"/>
                <a:cs typeface="Arial" pitchFamily="34" charset="0"/>
              </a:rPr>
              <a:t>của lớp và ngoại lệ các </a:t>
            </a:r>
            <a:r>
              <a:rPr lang="vi-VN" sz="2400">
                <a:solidFill>
                  <a:srgbClr val="0070C0"/>
                </a:solidFill>
                <a:latin typeface="Arial" pitchFamily="34" charset="0"/>
                <a:cs typeface="Arial" pitchFamily="34" charset="0"/>
              </a:rPr>
              <a:t>hà</a:t>
            </a:r>
            <a:r>
              <a:rPr lang="en-US" sz="2400">
                <a:solidFill>
                  <a:srgbClr val="0070C0"/>
                </a:solidFill>
                <a:latin typeface="Arial" pitchFamily="34" charset="0"/>
                <a:cs typeface="Arial" pitchFamily="34" charset="0"/>
              </a:rPr>
              <a:t>m</a:t>
            </a:r>
            <a:r>
              <a:rPr lang="vi-VN" sz="2400">
                <a:solidFill>
                  <a:srgbClr val="0070C0"/>
                </a:solidFill>
                <a:latin typeface="Arial" pitchFamily="34" charset="0"/>
                <a:cs typeface="Arial" pitchFamily="34" charset="0"/>
              </a:rPr>
              <a:t> bạn </a:t>
            </a:r>
            <a:r>
              <a:rPr lang="vi-VN" sz="2400">
                <a:solidFill>
                  <a:schemeClr val="tx1">
                    <a:lumMod val="95000"/>
                    <a:lumOff val="5000"/>
                  </a:schemeClr>
                </a:solidFill>
                <a:latin typeface="Arial" pitchFamily="34" charset="0"/>
                <a:cs typeface="Arial" pitchFamily="34" charset="0"/>
              </a:rPr>
              <a:t>được phép truy xuất.</a:t>
            </a: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Các lớp con cũng không có quyền truy xuất</a:t>
            </a:r>
            <a:endParaRPr lang="en-US" sz="24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một một (1-1)</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a:solidFill>
                  <a:srgbClr val="FF3300"/>
                </a:solidFill>
                <a:latin typeface="Arial" pitchFamily="34" charset="0"/>
                <a:cs typeface="Arial" pitchFamily="34" charset="0"/>
              </a:rPr>
              <a:t>Kh</a:t>
            </a:r>
            <a:r>
              <a:rPr lang="vi-VN">
                <a:solidFill>
                  <a:srgbClr val="FF3300"/>
                </a:solidFill>
                <a:latin typeface="Arial" pitchFamily="34" charset="0"/>
                <a:cs typeface="Arial" pitchFamily="34" charset="0"/>
              </a:rPr>
              <a:t>ái niệm: </a:t>
            </a:r>
            <a:r>
              <a:rPr lang="vi-VN">
                <a:solidFill>
                  <a:schemeClr val="tx1">
                    <a:lumMod val="95000"/>
                    <a:lumOff val="5000"/>
                  </a:schemeClr>
                </a:solidFill>
                <a:latin typeface="Arial" pitchFamily="34" charset="0"/>
                <a:cs typeface="Arial" pitchFamily="34" charset="0"/>
              </a:rPr>
              <a:t>Hai lớp đối tượng được gọi là </a:t>
            </a:r>
            <a:r>
              <a:rPr lang="en-US">
                <a:solidFill>
                  <a:schemeClr val="tx1">
                    <a:lumMod val="95000"/>
                    <a:lumOff val="5000"/>
                  </a:schemeClr>
                </a:solidFill>
                <a:latin typeface="Arial" pitchFamily="34" charset="0"/>
                <a:cs typeface="Arial" pitchFamily="34" charset="0"/>
              </a:rPr>
              <a:t>có </a:t>
            </a:r>
            <a:r>
              <a:rPr lang="vi-VN">
                <a:solidFill>
                  <a:srgbClr val="0066FF"/>
                </a:solidFill>
                <a:latin typeface="Arial" pitchFamily="34" charset="0"/>
                <a:cs typeface="Arial" pitchFamily="34" charset="0"/>
              </a:rPr>
              <a:t>quan hệ một-một</a:t>
            </a:r>
            <a:r>
              <a:rPr lang="vi-VN">
                <a:solidFill>
                  <a:schemeClr val="tx1">
                    <a:lumMod val="95000"/>
                    <a:lumOff val="5000"/>
                  </a:schemeClr>
                </a:solidFill>
                <a:latin typeface="Arial" pitchFamily="34" charset="0"/>
                <a:cs typeface="Arial" pitchFamily="34" charset="0"/>
              </a:rPr>
              <a:t> với nhau khi một đối tượng thuộc lớp này quan hệ với một đối tượng thuộc lớp kia và một đối tượng thuộc lớp kia</a:t>
            </a:r>
            <a:r>
              <a:rPr lang="en-US">
                <a:solidFill>
                  <a:schemeClr val="tx1">
                    <a:lumMod val="95000"/>
                    <a:lumOff val="5000"/>
                  </a:schemeClr>
                </a:solidFill>
                <a:latin typeface="Arial" pitchFamily="34" charset="0"/>
                <a:cs typeface="Arial" pitchFamily="34" charset="0"/>
              </a:rPr>
              <a:t> có</a:t>
            </a:r>
            <a:r>
              <a:rPr lang="vi-VN">
                <a:solidFill>
                  <a:schemeClr val="tx1">
                    <a:lumMod val="95000"/>
                    <a:lumOff val="5000"/>
                  </a:schemeClr>
                </a:solidFill>
                <a:latin typeface="Arial" pitchFamily="34" charset="0"/>
                <a:cs typeface="Arial" pitchFamily="34" charset="0"/>
              </a:rPr>
              <a:t> quan hệ duy nhất với một đối tượng thuộc lớp này.</a:t>
            </a:r>
            <a:endParaRPr lang="en-US">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a:solidFill>
                  <a:srgbClr val="FF3300"/>
                </a:solidFill>
                <a:latin typeface="Arial" pitchFamily="34" charset="0"/>
                <a:cs typeface="Arial" pitchFamily="34" charset="0"/>
              </a:rPr>
              <a:t>Ký hiệu:</a:t>
            </a:r>
            <a:endParaRPr lang="vi-VN">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grpSp>
        <p:nvGrpSpPr>
          <p:cNvPr id="13" name="Group 12"/>
          <p:cNvGrpSpPr/>
          <p:nvPr/>
        </p:nvGrpSpPr>
        <p:grpSpPr>
          <a:xfrm>
            <a:off x="2667000" y="5562600"/>
            <a:ext cx="5105400" cy="785648"/>
            <a:chOff x="2133600" y="4953000"/>
            <a:chExt cx="5105400" cy="785648"/>
          </a:xfrm>
        </p:grpSpPr>
        <p:sp>
          <p:nvSpPr>
            <p:cNvPr id="7" name="Rectangle 6"/>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ClassA</a:t>
              </a:r>
            </a:p>
          </p:txBody>
        </p:sp>
        <p:sp>
          <p:nvSpPr>
            <p:cNvPr id="9" name="Rectangle 8"/>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ClassB</a:t>
              </a:r>
            </a:p>
          </p:txBody>
        </p:sp>
        <p:cxnSp>
          <p:nvCxnSpPr>
            <p:cNvPr id="10" name="Straight Connector 9"/>
            <p:cNvCxnSpPr>
              <a:stCxn id="7" idx="3"/>
              <a:endCxn id="9" idx="1"/>
            </p:cNvCxnSpPr>
            <p:nvPr/>
          </p:nvCxnSpPr>
          <p:spPr>
            <a:xfrm>
              <a:off x="36576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62400" y="4953000"/>
              <a:ext cx="1447800" cy="461665"/>
            </a:xfrm>
            <a:prstGeom prst="rect">
              <a:avLst/>
            </a:prstGeom>
            <a:noFill/>
          </p:spPr>
          <p:txBody>
            <a:bodyPr wrap="square" rtlCol="0">
              <a:spAutoFit/>
            </a:bodyPr>
            <a:lstStyle/>
            <a:p>
              <a:pPr algn="ctr"/>
              <a:r>
                <a:rPr lang="en-US" sz="2400"/>
                <a:t>Quan hệ</a:t>
              </a:r>
            </a:p>
          </p:txBody>
        </p:sp>
      </p:grpSp>
    </p:spTree>
    <p:extLst>
      <p:ext uri="{BB962C8B-B14F-4D97-AF65-F5344CB8AC3E}">
        <p14:creationId xmlns:p14="http://schemas.microsoft.com/office/powerpoint/2010/main" val="3955932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Thuộc tính </a:t>
            </a:r>
            <a:r>
              <a:rPr lang="en-US" sz="2800">
                <a:solidFill>
                  <a:srgbClr val="0066FF"/>
                </a:solidFill>
                <a:latin typeface="Arial" pitchFamily="34" charset="0"/>
                <a:cs typeface="Arial" pitchFamily="34" charset="0"/>
              </a:rPr>
              <a:t>protected</a:t>
            </a:r>
            <a:r>
              <a:rPr lang="vi-VN" sz="2800">
                <a:solidFill>
                  <a:srgbClr val="0066FF"/>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z="2400">
                <a:solidFill>
                  <a:schemeClr val="tx1">
                    <a:lumMod val="95000"/>
                    <a:lumOff val="5000"/>
                  </a:schemeClr>
                </a:solidFill>
                <a:latin typeface="Arial" pitchFamily="34" charset="0"/>
                <a:cs typeface="Arial" pitchFamily="34" charset="0"/>
              </a:rPr>
              <a:t>C</a:t>
            </a:r>
            <a:r>
              <a:rPr lang="vi-VN" sz="2400">
                <a:solidFill>
                  <a:schemeClr val="tx1">
                    <a:lumMod val="95000"/>
                    <a:lumOff val="5000"/>
                  </a:schemeClr>
                </a:solidFill>
                <a:latin typeface="Arial" pitchFamily="34" charset="0"/>
                <a:cs typeface="Arial" pitchFamily="34" charset="0"/>
              </a:rPr>
              <a:t>ho phép qui định một vài thành phần nào đó của lớp là </a:t>
            </a:r>
            <a:r>
              <a:rPr lang="vi-VN" sz="2400">
                <a:solidFill>
                  <a:srgbClr val="FF0000"/>
                </a:solidFill>
                <a:latin typeface="Arial" pitchFamily="34" charset="0"/>
                <a:cs typeface="Arial" pitchFamily="34" charset="0"/>
              </a:rPr>
              <a:t>bảo mật</a:t>
            </a:r>
            <a:r>
              <a:rPr lang="vi-VN" sz="2400">
                <a:solidFill>
                  <a:schemeClr val="tx1">
                    <a:lumMod val="95000"/>
                    <a:lumOff val="5000"/>
                  </a:schemeClr>
                </a:solidFill>
                <a:latin typeface="Arial" pitchFamily="34" charset="0"/>
                <a:cs typeface="Arial" pitchFamily="34" charset="0"/>
              </a:rPr>
              <a:t>, theo nghĩa thế giới bên ngoài không được phép truy xuất, nhưng tất cả các lớp con, cháu… đều được phép truy xuất.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pic>
        <p:nvPicPr>
          <p:cNvPr id="7" name="Picture 23"/>
          <p:cNvPicPr>
            <a:picLocks noChangeAspect="1" noChangeArrowheads="1"/>
          </p:cNvPicPr>
          <p:nvPr/>
        </p:nvPicPr>
        <p:blipFill>
          <a:blip r:embed="rId3" cstate="print"/>
          <a:srcRect/>
          <a:stretch>
            <a:fillRect/>
          </a:stretch>
        </p:blipFill>
        <p:spPr bwMode="auto">
          <a:xfrm>
            <a:off x="2437576" y="4038600"/>
            <a:ext cx="4649024" cy="2514600"/>
          </a:xfrm>
          <a:prstGeom prst="rect">
            <a:avLst/>
          </a:prstGeom>
          <a:noFill/>
        </p:spPr>
      </p:pic>
    </p:spTree>
    <p:extLst>
      <p:ext uri="{BB962C8B-B14F-4D97-AF65-F5344CB8AC3E}">
        <p14:creationId xmlns:p14="http://schemas.microsoft.com/office/powerpoint/2010/main" val="1029817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Ví dụ Thuộc tính private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FF0303"/>
                </a:solidFill>
              </a:rPr>
              <a:t>char *HoTen;</a:t>
            </a:r>
          </a:p>
          <a:p>
            <a:pPr marL="342900" indent="-342900">
              <a:lnSpc>
                <a:spcPct val="95000"/>
              </a:lnSpc>
              <a:spcBef>
                <a:spcPct val="20000"/>
              </a:spcBef>
              <a:buFont typeface="Wingdings" pitchFamily="2" charset="2"/>
              <a:buNone/>
            </a:pPr>
            <a:r>
              <a:rPr lang="en-US" sz="2400" b="0">
                <a:solidFill>
                  <a:srgbClr val="FF0303"/>
                </a:solidFill>
              </a:rPr>
              <a:t>	int NamSinh;</a:t>
            </a:r>
          </a:p>
          <a:p>
            <a:pPr marL="342900" indent="-342900">
              <a:lnSpc>
                <a:spcPct val="9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lnSpc>
                <a:spcPct val="9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Thuộc tính private</a:t>
            </a: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Trong ví dụ trên, </a:t>
            </a:r>
            <a:r>
              <a:rPr lang="en-US" sz="2800" u="sng">
                <a:solidFill>
                  <a:srgbClr val="FF3300"/>
                </a:solidFill>
                <a:latin typeface="Arial" pitchFamily="34" charset="0"/>
                <a:cs typeface="Arial" pitchFamily="34" charset="0"/>
              </a:rPr>
              <a:t>không</a:t>
            </a:r>
            <a:r>
              <a:rPr lang="en-US" sz="2800">
                <a:latin typeface="Arial" pitchFamily="34" charset="0"/>
                <a:cs typeface="Arial" pitchFamily="34" charset="0"/>
              </a:rPr>
              <a:t> có hàm thành phần nào của lớp SinhVien có thể truy xuất các </a:t>
            </a:r>
            <a:r>
              <a:rPr lang="en-US" sz="2800">
                <a:solidFill>
                  <a:schemeClr val="tx1">
                    <a:lumMod val="95000"/>
                    <a:lumOff val="5000"/>
                  </a:schemeClr>
                </a:solidFill>
                <a:latin typeface="Arial" pitchFamily="34" charset="0"/>
                <a:cs typeface="Arial" pitchFamily="34" charset="0"/>
              </a:rPr>
              <a:t>thành phần </a:t>
            </a:r>
            <a:r>
              <a:rPr lang="en-US" sz="2800">
                <a:solidFill>
                  <a:srgbClr val="0000FF"/>
                </a:solidFill>
                <a:latin typeface="Arial" pitchFamily="34" charset="0"/>
                <a:cs typeface="Arial" pitchFamily="34" charset="0"/>
              </a:rPr>
              <a:t>HoTen, NamSinh</a:t>
            </a:r>
            <a:r>
              <a:rPr lang="en-US" sz="2800">
                <a:latin typeface="Arial" pitchFamily="34" charset="0"/>
                <a:cs typeface="Arial" pitchFamily="34" charset="0"/>
              </a:rPr>
              <a:t> của lớp Nguoi.</a:t>
            </a:r>
          </a:p>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Ví dụ, đoạn chương trình sau đây sẽ gây ra lỗi:</a:t>
            </a:r>
          </a:p>
          <a:p>
            <a:pPr>
              <a:lnSpc>
                <a:spcPct val="130000"/>
              </a:lnSpc>
              <a:spcBef>
                <a:spcPts val="300"/>
              </a:spcBef>
              <a:spcAft>
                <a:spcPts val="300"/>
              </a:spcAft>
              <a:buNone/>
            </a:pPr>
            <a:r>
              <a:rPr lang="en-US" sz="2800">
                <a:latin typeface="Arial" pitchFamily="34" charset="0"/>
                <a:cs typeface="Arial" pitchFamily="34" charset="0"/>
              </a:rPr>
              <a:t>	</a:t>
            </a:r>
            <a:r>
              <a:rPr lang="en-US" sz="2400">
                <a:solidFill>
                  <a:srgbClr val="0000FF"/>
                </a:solidFill>
                <a:latin typeface="Arial" pitchFamily="34" charset="0"/>
                <a:cs typeface="Arial" pitchFamily="34" charset="0"/>
              </a:rPr>
              <a:t>void</a:t>
            </a:r>
            <a:r>
              <a:rPr lang="en-US" sz="2400">
                <a:latin typeface="Arial" pitchFamily="34" charset="0"/>
                <a:cs typeface="Arial" pitchFamily="34" charset="0"/>
              </a:rPr>
              <a:t> SinhVien::Xuat() </a:t>
            </a:r>
            <a:r>
              <a:rPr lang="en-US" sz="2400">
                <a:solidFill>
                  <a:srgbClr val="0000FF"/>
                </a:solidFill>
                <a:latin typeface="Arial" pitchFamily="34" charset="0"/>
                <a:cs typeface="Arial" pitchFamily="34" charset="0"/>
              </a:rPr>
              <a:t>const</a:t>
            </a:r>
            <a:r>
              <a:rPr lang="en-US" sz="2400">
                <a:latin typeface="Arial" pitchFamily="34" charset="0"/>
                <a:cs typeface="Arial" pitchFamily="34" charset="0"/>
              </a:rPr>
              <a:t> {</a:t>
            </a:r>
            <a:endParaRPr lang="en-US" sz="2800">
              <a:latin typeface="Arial" pitchFamily="34" charset="0"/>
              <a:cs typeface="Arial" pitchFamily="34" charset="0"/>
            </a:endParaRPr>
          </a:p>
          <a:p>
            <a:pPr>
              <a:lnSpc>
                <a:spcPct val="130000"/>
              </a:lnSpc>
              <a:spcBef>
                <a:spcPts val="300"/>
              </a:spcBef>
              <a:spcAft>
                <a:spcPts val="300"/>
              </a:spcAft>
              <a:buNone/>
            </a:pPr>
            <a:r>
              <a:rPr lang="en-US" sz="2800">
                <a:latin typeface="Arial" pitchFamily="34" charset="0"/>
                <a:cs typeface="Arial" pitchFamily="34" charset="0"/>
              </a:rPr>
              <a:t>		</a:t>
            </a:r>
            <a:r>
              <a:rPr lang="en-US" sz="2400">
                <a:latin typeface="Arial" pitchFamily="34" charset="0"/>
                <a:cs typeface="Arial" pitchFamily="34" charset="0"/>
              </a:rPr>
              <a:t>cout &lt;&lt; "Sinh vien, ma so: "&lt;&lt;MaSo&lt;&lt;",ho 	ten:"&lt;&lt;HoTen;</a:t>
            </a:r>
          </a:p>
          <a:p>
            <a:pPr>
              <a:lnSpc>
                <a:spcPct val="130000"/>
              </a:lnSpc>
              <a:spcBef>
                <a:spcPts val="300"/>
              </a:spcBef>
              <a:spcAft>
                <a:spcPts val="300"/>
              </a:spcAft>
              <a:buNone/>
            </a:pPr>
            <a:r>
              <a:rPr lang="en-US" sz="2800">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Thuộc tính private</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khắc phục lỗi trên nhờ khai báo lớp SinhVien là bạn của lớp Nguoi như trong ví dụ ban đầu:</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
        <p:nvSpPr>
          <p:cNvPr id="7" name="Rectangle 3"/>
          <p:cNvSpPr>
            <a:spLocks noChangeArrowheads="1"/>
          </p:cNvSpPr>
          <p:nvPr/>
        </p:nvSpPr>
        <p:spPr bwMode="auto">
          <a:xfrm>
            <a:off x="914400" y="3200400"/>
            <a:ext cx="7848600" cy="3321268"/>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FF3300"/>
                </a:solidFill>
              </a:rPr>
              <a:t>friend class SinhVien;</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*HoTen;</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NamSinh;</a:t>
            </a:r>
          </a:p>
          <a:p>
            <a:pPr marL="342900" indent="-342900">
              <a:lnSpc>
                <a:spcPct val="130000"/>
              </a:lnSpc>
              <a:spcBef>
                <a:spcPts val="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	//...</a:t>
            </a:r>
          </a:p>
          <a:p>
            <a:pPr marL="342900" indent="-342900">
              <a:lnSpc>
                <a:spcPct val="130000"/>
              </a:lnSpc>
              <a:spcBef>
                <a:spcPts val="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Thuộc tính private</a:t>
            </a: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K</a:t>
            </a:r>
            <a:r>
              <a:rPr lang="vi-VN" sz="2800">
                <a:solidFill>
                  <a:schemeClr val="tx1">
                    <a:lumMod val="95000"/>
                    <a:lumOff val="5000"/>
                  </a:schemeClr>
                </a:solidFill>
                <a:latin typeface="Arial" pitchFamily="34" charset="0"/>
                <a:cs typeface="Arial" pitchFamily="34" charset="0"/>
              </a:rPr>
              <a:t>hai báo lớp bạn như trên, </a:t>
            </a:r>
            <a:r>
              <a:rPr lang="vi-VN" sz="2800">
                <a:solidFill>
                  <a:srgbClr val="0066FF"/>
                </a:solidFill>
                <a:latin typeface="Arial" pitchFamily="34" charset="0"/>
                <a:cs typeface="Arial" pitchFamily="34" charset="0"/>
              </a:rPr>
              <a:t>lớp SinhVien có thể truy xuất các thành phần private của lớp Nguoi</a:t>
            </a:r>
            <a:r>
              <a:rPr lang="vi-VN"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Cách làm trên </a:t>
            </a:r>
            <a:r>
              <a:rPr lang="vi-VN" sz="2800">
                <a:solidFill>
                  <a:srgbClr val="FF3300"/>
                </a:solidFill>
                <a:latin typeface="Arial" pitchFamily="34" charset="0"/>
                <a:cs typeface="Arial" pitchFamily="34" charset="0"/>
              </a:rPr>
              <a:t>chỉ giải quyết được nhu cầu của người sử dụng </a:t>
            </a:r>
            <a:r>
              <a:rPr lang="vi-VN" sz="2800">
                <a:solidFill>
                  <a:schemeClr val="tx1">
                    <a:lumMod val="95000"/>
                    <a:lumOff val="5000"/>
                  </a:schemeClr>
                </a:solidFill>
                <a:latin typeface="Arial" pitchFamily="34" charset="0"/>
                <a:cs typeface="Arial" pitchFamily="34" charset="0"/>
              </a:rPr>
              <a:t>khi muốn tạo lớp con có quyền truy xuất các thành phần dữ liệu </a:t>
            </a:r>
            <a:r>
              <a:rPr lang="vi-VN" sz="2800">
                <a:solidFill>
                  <a:srgbClr val="FF3300"/>
                </a:solidFill>
                <a:latin typeface="Arial" pitchFamily="34" charset="0"/>
                <a:cs typeface="Arial" pitchFamily="34" charset="0"/>
              </a:rPr>
              <a:t>private</a:t>
            </a:r>
            <a:r>
              <a:rPr lang="vi-VN" sz="2800">
                <a:solidFill>
                  <a:schemeClr val="tx1">
                    <a:lumMod val="95000"/>
                    <a:lumOff val="5000"/>
                  </a:schemeClr>
                </a:solidFill>
                <a:latin typeface="Arial" pitchFamily="34" charset="0"/>
                <a:cs typeface="Arial" pitchFamily="34" charset="0"/>
              </a:rPr>
              <a:t> của lớp cha.</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Tuy nhiên, </a:t>
            </a:r>
            <a:r>
              <a:rPr lang="en-US" sz="2800">
                <a:solidFill>
                  <a:schemeClr val="tx1">
                    <a:lumMod val="95000"/>
                    <a:lumOff val="5000"/>
                  </a:schemeClr>
                </a:solidFill>
                <a:latin typeface="Arial" pitchFamily="34" charset="0"/>
                <a:cs typeface="Arial" pitchFamily="34" charset="0"/>
              </a:rPr>
              <a:t>cần</a:t>
            </a:r>
            <a:r>
              <a:rPr lang="vi-VN" sz="2800">
                <a:solidFill>
                  <a:schemeClr val="tx1">
                    <a:lumMod val="95000"/>
                    <a:lumOff val="5000"/>
                  </a:schemeClr>
                </a:solidFill>
                <a:latin typeface="Arial" pitchFamily="34" charset="0"/>
                <a:cs typeface="Arial" pitchFamily="34" charset="0"/>
              </a:rPr>
              <a:t> </a:t>
            </a:r>
            <a:r>
              <a:rPr lang="vi-VN" sz="2800">
                <a:solidFill>
                  <a:srgbClr val="0070C0"/>
                </a:solidFill>
                <a:latin typeface="Arial" pitchFamily="34" charset="0"/>
                <a:cs typeface="Arial" pitchFamily="34" charset="0"/>
              </a:rPr>
              <a:t>phải sửa lại lớp cha và tất cả các lớp ở cấp cao hơn</a:t>
            </a:r>
            <a:r>
              <a:rPr lang="vi-VN" sz="2800">
                <a:solidFill>
                  <a:schemeClr val="tx1">
                    <a:lumMod val="95000"/>
                    <a:lumOff val="5000"/>
                  </a:schemeClr>
                </a:solidFill>
                <a:latin typeface="Arial" pitchFamily="34" charset="0"/>
                <a:cs typeface="Arial" pitchFamily="34" charset="0"/>
              </a:rPr>
              <a:t> mỗi khi </a:t>
            </a:r>
            <a:r>
              <a:rPr lang="en-US" sz="2800">
                <a:solidFill>
                  <a:schemeClr val="tx1">
                    <a:lumMod val="95000"/>
                    <a:lumOff val="5000"/>
                  </a:schemeClr>
                </a:solidFill>
                <a:latin typeface="Arial" pitchFamily="34" charset="0"/>
                <a:cs typeface="Arial" pitchFamily="34" charset="0"/>
              </a:rPr>
              <a:t>có </a:t>
            </a:r>
            <a:r>
              <a:rPr lang="vi-VN" sz="2800">
                <a:solidFill>
                  <a:schemeClr val="tx1">
                    <a:lumMod val="95000"/>
                    <a:lumOff val="5000"/>
                  </a:schemeClr>
                </a:solidFill>
                <a:latin typeface="Arial" pitchFamily="34" charset="0"/>
                <a:cs typeface="Arial" pitchFamily="34" charset="0"/>
              </a:rPr>
              <a:t>một lớp con mới</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Thuộc tính private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FF"/>
                </a:solidFill>
              </a:rPr>
              <a:t>class</a:t>
            </a:r>
            <a:r>
              <a:rPr lang="en-US" sz="2000" b="0">
                <a:solidFill>
                  <a:srgbClr val="000000"/>
                </a:solidFill>
              </a:rPr>
              <a:t> Nguoi {</a:t>
            </a:r>
          </a:p>
          <a:p>
            <a:pPr marL="342900" indent="-342900">
              <a:spcBef>
                <a:spcPct val="20000"/>
              </a:spcBef>
              <a:buFont typeface="Wingdings" pitchFamily="2" charset="2"/>
              <a:buNone/>
            </a:pPr>
            <a:r>
              <a:rPr lang="en-US" sz="2000" b="0">
                <a:solidFill>
                  <a:srgbClr val="FF0303"/>
                </a:solidFill>
              </a:rPr>
              <a:t>	friend class SinhVien;</a:t>
            </a:r>
          </a:p>
          <a:p>
            <a:pPr marL="342900" indent="-342900">
              <a:spcBef>
                <a:spcPct val="20000"/>
              </a:spcBef>
              <a:buFont typeface="Wingdings" pitchFamily="2" charset="2"/>
              <a:buNone/>
            </a:pPr>
            <a:r>
              <a:rPr lang="en-US" sz="2000" b="0">
                <a:solidFill>
                  <a:srgbClr val="FF0303"/>
                </a:solidFill>
              </a:rPr>
              <a:t>	friend class NuSinh;</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 *HoTen;	</a:t>
            </a:r>
            <a:r>
              <a:rPr lang="en-US" sz="2000" b="0">
                <a:solidFill>
                  <a:srgbClr val="0000FF"/>
                </a:solidFill>
              </a:rPr>
              <a:t>int</a:t>
            </a:r>
            <a:r>
              <a:rPr lang="en-US" sz="2000" b="0">
                <a:solidFill>
                  <a:srgbClr val="000000"/>
                </a:solidFill>
              </a:rPr>
              <a:t> NamSinh;</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An() </a:t>
            </a:r>
            <a:r>
              <a:rPr lang="en-US" sz="2000" b="0">
                <a:solidFill>
                  <a:srgbClr val="0000FF"/>
                </a:solidFill>
              </a:rPr>
              <a:t>const</a:t>
            </a:r>
            <a:r>
              <a:rPr lang="en-US" sz="2000" b="0">
                <a:solidFill>
                  <a:srgbClr val="000000"/>
                </a:solidFill>
              </a:rPr>
              <a:t> { cout &lt;&lt; HoTen &lt;&lt; " an 3 chen com";}</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FF"/>
                </a:solidFill>
              </a:rPr>
              <a:t>class</a:t>
            </a:r>
            <a:r>
              <a:rPr lang="en-US" sz="2000" b="0">
                <a:solidFill>
                  <a:srgbClr val="000000"/>
                </a:solidFill>
              </a:rPr>
              <a:t> SinhVien : </a:t>
            </a:r>
            <a:r>
              <a:rPr lang="en-US" sz="2000" b="0">
                <a:solidFill>
                  <a:srgbClr val="0000FF"/>
                </a:solidFill>
              </a:rPr>
              <a:t>public</a:t>
            </a:r>
            <a:r>
              <a:rPr lang="en-US" sz="2000" b="0">
                <a:solidFill>
                  <a:srgbClr val="000000"/>
                </a:solidFill>
              </a:rPr>
              <a:t> Nguoi {</a:t>
            </a:r>
          </a:p>
          <a:p>
            <a:pPr marL="342900" indent="-342900">
              <a:spcBef>
                <a:spcPct val="20000"/>
              </a:spcBef>
              <a:buFont typeface="Wingdings" pitchFamily="2" charset="2"/>
              <a:buNone/>
            </a:pPr>
            <a:r>
              <a:rPr lang="en-US" sz="2000" b="0">
                <a:solidFill>
                  <a:srgbClr val="000000"/>
                </a:solidFill>
              </a:rPr>
              <a:t>	</a:t>
            </a:r>
            <a:r>
              <a:rPr lang="en-US" sz="2000" b="0">
                <a:solidFill>
                  <a:srgbClr val="FF0000"/>
                </a:solidFill>
              </a:rPr>
              <a:t>friend class NuSinh;</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 *MaSo;</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Trong ví d</a:t>
            </a:r>
            <a:r>
              <a:rPr lang="en-US" sz="2800">
                <a:solidFill>
                  <a:schemeClr val="tx1">
                    <a:lumMod val="95000"/>
                    <a:lumOff val="5000"/>
                  </a:schemeClr>
                </a:solidFill>
                <a:latin typeface="Arial" pitchFamily="34" charset="0"/>
                <a:cs typeface="Arial" pitchFamily="34" charset="0"/>
              </a:rPr>
              <a:t>ụ</a:t>
            </a:r>
            <a:r>
              <a:rPr lang="vi-VN" sz="2800">
                <a:solidFill>
                  <a:schemeClr val="tx1">
                    <a:lumMod val="95000"/>
                    <a:lumOff val="5000"/>
                  </a:schemeClr>
                </a:solidFill>
                <a:latin typeface="Arial" pitchFamily="34" charset="0"/>
                <a:cs typeface="Arial" pitchFamily="34" charset="0"/>
              </a:rPr>
              <a:t> </a:t>
            </a:r>
            <a:r>
              <a:rPr lang="en-US" sz="2800">
                <a:solidFill>
                  <a:schemeClr val="tx1">
                    <a:lumMod val="95000"/>
                    <a:lumOff val="5000"/>
                  </a:schemeClr>
                </a:solidFill>
                <a:latin typeface="Arial" pitchFamily="34" charset="0"/>
                <a:cs typeface="Arial" pitchFamily="34" charset="0"/>
              </a:rPr>
              <a:t>trước</a:t>
            </a:r>
            <a:r>
              <a:rPr lang="vi-VN" sz="2800">
                <a:solidFill>
                  <a:schemeClr val="tx1">
                    <a:lumMod val="95000"/>
                    <a:lumOff val="5000"/>
                  </a:schemeClr>
                </a:solidFill>
                <a:latin typeface="Arial" pitchFamily="34" charset="0"/>
                <a:cs typeface="Arial" pitchFamily="34" charset="0"/>
              </a:rPr>
              <a:t>, khi </a:t>
            </a:r>
            <a:r>
              <a:rPr lang="en-US" sz="2800">
                <a:solidFill>
                  <a:schemeClr val="tx1">
                    <a:lumMod val="95000"/>
                    <a:lumOff val="5000"/>
                  </a:schemeClr>
                </a:solidFill>
                <a:latin typeface="Arial" pitchFamily="34" charset="0"/>
                <a:cs typeface="Arial" pitchFamily="34" charset="0"/>
              </a:rPr>
              <a:t>cài đặt </a:t>
            </a:r>
            <a:r>
              <a:rPr lang="vi-VN" sz="2800">
                <a:solidFill>
                  <a:schemeClr val="tx1">
                    <a:lumMod val="95000"/>
                    <a:lumOff val="5000"/>
                  </a:schemeClr>
                </a:solidFill>
                <a:latin typeface="Arial" pitchFamily="34" charset="0"/>
                <a:cs typeface="Arial" pitchFamily="34" charset="0"/>
              </a:rPr>
              <a:t>l</a:t>
            </a:r>
            <a:r>
              <a:rPr lang="en-US" sz="2800">
                <a:solidFill>
                  <a:schemeClr val="tx1">
                    <a:lumMod val="95000"/>
                    <a:lumOff val="5000"/>
                  </a:schemeClr>
                </a:solidFill>
                <a:latin typeface="Arial" pitchFamily="34" charset="0"/>
                <a:cs typeface="Arial" pitchFamily="34" charset="0"/>
              </a:rPr>
              <a:t>ớ</a:t>
            </a:r>
            <a:r>
              <a:rPr lang="vi-VN" sz="2800">
                <a:solidFill>
                  <a:schemeClr val="tx1">
                    <a:lumMod val="95000"/>
                    <a:lumOff val="5000"/>
                  </a:schemeClr>
                </a:solidFill>
                <a:latin typeface="Arial" pitchFamily="34" charset="0"/>
                <a:cs typeface="Arial" pitchFamily="34" charset="0"/>
              </a:rPr>
              <a:t>p </a:t>
            </a:r>
            <a:r>
              <a:rPr lang="vi-VN" sz="2800">
                <a:solidFill>
                  <a:srgbClr val="0070C0"/>
                </a:solidFill>
                <a:latin typeface="Arial" pitchFamily="34" charset="0"/>
                <a:cs typeface="Arial" pitchFamily="34" charset="0"/>
              </a:rPr>
              <a:t>NuSinh</a:t>
            </a:r>
            <a:r>
              <a:rPr lang="vi-VN" sz="2800">
                <a:solidFill>
                  <a:schemeClr val="tx1">
                    <a:lumMod val="95000"/>
                    <a:lumOff val="5000"/>
                  </a:schemeClr>
                </a:solidFill>
                <a:latin typeface="Arial" pitchFamily="34" charset="0"/>
                <a:cs typeface="Arial" pitchFamily="34" charset="0"/>
              </a:rPr>
              <a:t> ta ph</a:t>
            </a:r>
            <a:r>
              <a:rPr lang="en-US" sz="2800">
                <a:solidFill>
                  <a:schemeClr val="tx1">
                    <a:lumMod val="95000"/>
                    <a:lumOff val="5000"/>
                  </a:schemeClr>
                </a:solidFill>
                <a:latin typeface="Arial" pitchFamily="34" charset="0"/>
                <a:cs typeface="Arial" pitchFamily="34" charset="0"/>
              </a:rPr>
              <a:t>ải</a:t>
            </a:r>
            <a:r>
              <a:rPr lang="vi-VN" sz="2800">
                <a:solidFill>
                  <a:schemeClr val="tx1">
                    <a:lumMod val="95000"/>
                    <a:lumOff val="5000"/>
                  </a:schemeClr>
                </a:solidFill>
                <a:latin typeface="Arial" pitchFamily="34" charset="0"/>
                <a:cs typeface="Arial" pitchFamily="34" charset="0"/>
              </a:rPr>
              <a:t> thay đ</a:t>
            </a:r>
            <a:r>
              <a:rPr lang="en-US" sz="2800">
                <a:solidFill>
                  <a:schemeClr val="tx1">
                    <a:lumMod val="95000"/>
                    <a:lumOff val="5000"/>
                  </a:schemeClr>
                </a:solidFill>
                <a:latin typeface="Arial" pitchFamily="34" charset="0"/>
                <a:cs typeface="Arial" pitchFamily="34" charset="0"/>
              </a:rPr>
              <a:t>ổi</a:t>
            </a:r>
            <a:r>
              <a:rPr lang="vi-VN" sz="2800">
                <a:solidFill>
                  <a:schemeClr val="tx1">
                    <a:lumMod val="95000"/>
                    <a:lumOff val="5000"/>
                  </a:schemeClr>
                </a:solidFill>
                <a:latin typeface="Arial" pitchFamily="34" charset="0"/>
                <a:cs typeface="Arial" pitchFamily="34" charset="0"/>
              </a:rPr>
              <a:t> l</a:t>
            </a:r>
            <a:r>
              <a:rPr lang="en-US" sz="2800">
                <a:solidFill>
                  <a:schemeClr val="tx1">
                    <a:lumMod val="95000"/>
                    <a:lumOff val="5000"/>
                  </a:schemeClr>
                </a:solidFill>
                <a:latin typeface="Arial" pitchFamily="34" charset="0"/>
                <a:cs typeface="Arial" pitchFamily="34" charset="0"/>
              </a:rPr>
              <a:t>ớ</a:t>
            </a:r>
            <a:r>
              <a:rPr lang="vi-VN" sz="2800">
                <a:solidFill>
                  <a:schemeClr val="tx1">
                    <a:lumMod val="95000"/>
                    <a:lumOff val="5000"/>
                  </a:schemeClr>
                </a:solidFill>
                <a:latin typeface="Arial" pitchFamily="34" charset="0"/>
                <a:cs typeface="Arial" pitchFamily="34" charset="0"/>
              </a:rPr>
              <a:t>p cha </a:t>
            </a:r>
            <a:r>
              <a:rPr lang="vi-VN" sz="2800">
                <a:solidFill>
                  <a:srgbClr val="0070C0"/>
                </a:solidFill>
                <a:latin typeface="Arial" pitchFamily="34" charset="0"/>
                <a:cs typeface="Arial" pitchFamily="34" charset="0"/>
              </a:rPr>
              <a:t>SinhVien</a:t>
            </a:r>
            <a:r>
              <a:rPr lang="vi-VN" sz="2800">
                <a:solidFill>
                  <a:schemeClr val="tx1">
                    <a:lumMod val="95000"/>
                    <a:lumOff val="5000"/>
                  </a:schemeClr>
                </a:solidFill>
                <a:latin typeface="Arial" pitchFamily="34" charset="0"/>
                <a:cs typeface="Arial" pitchFamily="34" charset="0"/>
              </a:rPr>
              <a:t> </a:t>
            </a:r>
            <a:r>
              <a:rPr lang="en-US" sz="2800">
                <a:solidFill>
                  <a:schemeClr val="tx1">
                    <a:lumMod val="95000"/>
                    <a:lumOff val="5000"/>
                  </a:schemeClr>
                </a:solidFill>
                <a:latin typeface="Arial" pitchFamily="34" charset="0"/>
                <a:cs typeface="Arial" pitchFamily="34" charset="0"/>
              </a:rPr>
              <a:t>và cả </a:t>
            </a:r>
            <a:r>
              <a:rPr lang="vi-VN" sz="2800">
                <a:solidFill>
                  <a:schemeClr val="tx1">
                    <a:lumMod val="95000"/>
                    <a:lumOff val="5000"/>
                  </a:schemeClr>
                </a:solidFill>
                <a:latin typeface="Arial" pitchFamily="34" charset="0"/>
                <a:cs typeface="Arial" pitchFamily="34" charset="0"/>
              </a:rPr>
              <a:t>l</a:t>
            </a:r>
            <a:r>
              <a:rPr lang="en-US" sz="2800">
                <a:solidFill>
                  <a:schemeClr val="tx1">
                    <a:lumMod val="95000"/>
                    <a:lumOff val="5000"/>
                  </a:schemeClr>
                </a:solidFill>
                <a:latin typeface="Arial" pitchFamily="34" charset="0"/>
                <a:cs typeface="Arial" pitchFamily="34" charset="0"/>
              </a:rPr>
              <a:t>ớ</a:t>
            </a:r>
            <a:r>
              <a:rPr lang="vi-VN" sz="2800">
                <a:solidFill>
                  <a:schemeClr val="tx1">
                    <a:lumMod val="95000"/>
                    <a:lumOff val="5000"/>
                  </a:schemeClr>
                </a:solidFill>
                <a:latin typeface="Arial" pitchFamily="34" charset="0"/>
                <a:cs typeface="Arial" pitchFamily="34" charset="0"/>
              </a:rPr>
              <a:t>p cơ </a:t>
            </a:r>
            <a:r>
              <a:rPr lang="en-US" sz="2800">
                <a:solidFill>
                  <a:schemeClr val="tx1">
                    <a:lumMod val="95000"/>
                    <a:lumOff val="5000"/>
                  </a:schemeClr>
                </a:solidFill>
                <a:latin typeface="Arial" pitchFamily="34" charset="0"/>
                <a:cs typeface="Arial" pitchFamily="34" charset="0"/>
              </a:rPr>
              <a:t>sở </a:t>
            </a:r>
            <a:r>
              <a:rPr lang="vi-VN" sz="2800">
                <a:solidFill>
                  <a:srgbClr val="0070C0"/>
                </a:solidFill>
                <a:latin typeface="Arial" pitchFamily="34" charset="0"/>
                <a:cs typeface="Arial" pitchFamily="34" charset="0"/>
              </a:rPr>
              <a:t>Nguoi</a:t>
            </a:r>
            <a:r>
              <a:rPr lang="vi-VN" sz="2800">
                <a:solidFill>
                  <a:schemeClr val="tx1">
                    <a:lumMod val="95000"/>
                    <a:lumOff val="5000"/>
                  </a:schemeClr>
                </a:solidFill>
                <a:latin typeface="Arial" pitchFamily="34" charset="0"/>
                <a:cs typeface="Arial" pitchFamily="34" charset="0"/>
              </a:rPr>
              <a:t> </a:t>
            </a:r>
            <a:r>
              <a:rPr lang="en-US" sz="2800">
                <a:solidFill>
                  <a:schemeClr val="tx1">
                    <a:lumMod val="95000"/>
                    <a:lumOff val="5000"/>
                  </a:schemeClr>
                </a:solidFill>
                <a:latin typeface="Arial" pitchFamily="34" charset="0"/>
                <a:cs typeface="Arial" pitchFamily="34" charset="0"/>
              </a:rPr>
              <a:t>ở </a:t>
            </a:r>
            <a:r>
              <a:rPr lang="vi-VN" sz="2800">
                <a:solidFill>
                  <a:schemeClr val="tx1">
                    <a:lumMod val="95000"/>
                    <a:lumOff val="5000"/>
                  </a:schemeClr>
                </a:solidFill>
                <a:latin typeface="Arial" pitchFamily="34" charset="0"/>
                <a:cs typeface="Arial" pitchFamily="34" charset="0"/>
              </a:rPr>
              <a:t>mức cao hơn.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
        <p:nvSpPr>
          <p:cNvPr id="7" name="Rectangle 3"/>
          <p:cNvSpPr>
            <a:spLocks noChangeArrowheads="1"/>
          </p:cNvSpPr>
          <p:nvPr/>
        </p:nvSpPr>
        <p:spPr bwMode="auto">
          <a:xfrm>
            <a:off x="914400" y="3231932"/>
            <a:ext cx="7848600" cy="3200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spcBef>
                <a:spcPct val="20000"/>
              </a:spcBef>
              <a:buFont typeface="Wingdings" pitchFamily="2" charset="2"/>
              <a:buNone/>
            </a:pPr>
            <a:r>
              <a:rPr lang="en-US" sz="2400" b="0">
                <a:solidFill>
                  <a:srgbClr val="0000FF"/>
                </a:solidFill>
              </a:rPr>
              <a:t>	protected</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*HoTen;</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NamSinh;</a:t>
            </a:r>
          </a:p>
          <a:p>
            <a:pPr marL="342900" indent="-342900">
              <a:spcBef>
                <a:spcPct val="20000"/>
              </a:spcBef>
              <a:buFont typeface="Wingdings" pitchFamily="2" charset="2"/>
              <a:buNone/>
            </a:pPr>
            <a:r>
              <a:rPr lang="en-US" sz="2400" b="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class</a:t>
            </a:r>
            <a:r>
              <a:rPr lang="en-US" sz="2200" b="0">
                <a:solidFill>
                  <a:srgbClr val="000000"/>
                </a:solidFill>
              </a:rPr>
              <a:t> SinhVien : </a:t>
            </a:r>
            <a:r>
              <a:rPr lang="en-US" sz="2200" b="0">
                <a:solidFill>
                  <a:srgbClr val="0000FF"/>
                </a:solidFill>
              </a:rPr>
              <a:t>public</a:t>
            </a:r>
            <a:r>
              <a:rPr lang="en-US" sz="2200" b="0">
                <a:solidFill>
                  <a:srgbClr val="000000"/>
                </a:solidFill>
              </a:rPr>
              <a:t> Nguoi {</a:t>
            </a:r>
          </a:p>
          <a:p>
            <a:pPr marL="342900" indent="-342900">
              <a:lnSpc>
                <a:spcPct val="105000"/>
              </a:lnSpc>
              <a:spcBef>
                <a:spcPct val="20000"/>
              </a:spcBef>
              <a:buFont typeface="Wingdings" pitchFamily="2" charset="2"/>
              <a:buNone/>
            </a:pPr>
            <a:r>
              <a:rPr lang="en-US" sz="2200" b="0">
                <a:solidFill>
                  <a:srgbClr val="0000FF"/>
                </a:solidFill>
              </a:rPr>
              <a:t>protected</a:t>
            </a: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*MaSo;</a:t>
            </a:r>
          </a:p>
          <a:p>
            <a:pPr marL="342900" indent="-342900">
              <a:lnSpc>
                <a:spcPct val="105000"/>
              </a:lnSpc>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	SinhVien(char *ht, char *ms, int ns) : Nguoi(ht,ns){ </a:t>
            </a:r>
          </a:p>
          <a:p>
            <a:pPr marL="342900" indent="-342900">
              <a:lnSpc>
                <a:spcPct val="105000"/>
              </a:lnSpc>
              <a:spcBef>
                <a:spcPct val="20000"/>
              </a:spcBef>
              <a:buFont typeface="Wingdings" pitchFamily="2" charset="2"/>
              <a:buNone/>
            </a:pPr>
            <a:r>
              <a:rPr lang="en-US" sz="2200" b="0">
                <a:solidFill>
                  <a:srgbClr val="000000"/>
                </a:solidFill>
              </a:rPr>
              <a:t>		MaSo = strdup(ms);</a:t>
            </a:r>
          </a:p>
          <a:p>
            <a:pPr marL="342900" indent="-342900">
              <a:lnSpc>
                <a:spcPct val="105000"/>
              </a:lnSpc>
              <a:spcBef>
                <a:spcPct val="20000"/>
              </a:spcBef>
              <a:buFont typeface="Wingdings" pitchFamily="2" charset="2"/>
              <a:buNone/>
            </a:pP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~SinhVien(){</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delete</a:t>
            </a:r>
            <a:r>
              <a:rPr lang="en-US" sz="2200" b="0">
                <a:solidFill>
                  <a:srgbClr val="000000"/>
                </a:solidFill>
              </a:rPr>
              <a:t> [ ] MaSo;</a:t>
            </a:r>
          </a:p>
          <a:p>
            <a:pPr marL="342900" indent="-342900">
              <a:lnSpc>
                <a:spcPct val="105000"/>
              </a:lnSpc>
              <a:spcBef>
                <a:spcPct val="20000"/>
              </a:spcBef>
              <a:buFont typeface="Wingdings" pitchFamily="2" charset="2"/>
              <a:buNone/>
            </a:pP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200" b="0">
                <a:solidFill>
                  <a:srgbClr val="0000FF"/>
                </a:solidFill>
              </a:rPr>
              <a:t>class</a:t>
            </a:r>
            <a:r>
              <a:rPr lang="en-US" sz="2200" b="0">
                <a:solidFill>
                  <a:srgbClr val="000000"/>
                </a:solidFill>
              </a:rPr>
              <a:t> NuSinh : </a:t>
            </a:r>
            <a:r>
              <a:rPr lang="en-US" sz="2200" b="0">
                <a:solidFill>
                  <a:srgbClr val="0000FF"/>
                </a:solidFill>
              </a:rPr>
              <a:t>public</a:t>
            </a:r>
            <a:r>
              <a:rPr lang="en-US" sz="2200" b="0">
                <a:solidFill>
                  <a:srgbClr val="000000"/>
                </a:solidFill>
              </a:rPr>
              <a:t> SinhVien {</a:t>
            </a:r>
          </a:p>
          <a:p>
            <a:pPr marL="342900" indent="-342900">
              <a:lnSpc>
                <a:spcPct val="120000"/>
              </a:lnSpc>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ct val="20000"/>
              </a:spcBef>
              <a:buFont typeface="Wingdings" pitchFamily="2" charset="2"/>
              <a:buNone/>
            </a:pPr>
            <a:r>
              <a:rPr lang="en-US" sz="2200" b="0">
                <a:solidFill>
                  <a:srgbClr val="000000"/>
                </a:solidFill>
              </a:rPr>
              <a:t>	NuSinh(char *ht, char *ms, int ns) : SinhVien(ht,ms,ns){ </a:t>
            </a:r>
          </a:p>
          <a:p>
            <a:pPr marL="342900" indent="-342900">
              <a:lnSpc>
                <a:spcPct val="120000"/>
              </a:lnSpc>
              <a:spcBef>
                <a:spcPct val="20000"/>
              </a:spcBef>
              <a:buFont typeface="Wingdings" pitchFamily="2" charset="2"/>
              <a:buNone/>
            </a:pPr>
            <a:r>
              <a:rPr lang="en-US" sz="2200" b="0">
                <a:solidFill>
                  <a:srgbClr val="000000"/>
                </a:solidFill>
              </a:rPr>
              <a:t>	}</a:t>
            </a:r>
          </a:p>
          <a:p>
            <a:pPr marL="342900" indent="-342900">
              <a:lnSpc>
                <a:spcPct val="120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An() </a:t>
            </a:r>
            <a:r>
              <a:rPr lang="en-US" sz="2200" b="0">
                <a:solidFill>
                  <a:srgbClr val="0000FF"/>
                </a:solidFill>
              </a:rPr>
              <a:t>const</a:t>
            </a:r>
            <a:r>
              <a:rPr lang="en-US" sz="2200" b="0">
                <a:solidFill>
                  <a:srgbClr val="000000"/>
                </a:solidFill>
              </a:rPr>
              <a:t> { </a:t>
            </a:r>
          </a:p>
          <a:p>
            <a:pPr marL="342900" indent="-342900">
              <a:lnSpc>
                <a:spcPct val="120000"/>
              </a:lnSpc>
              <a:spcBef>
                <a:spcPct val="20000"/>
              </a:spcBef>
              <a:buFont typeface="Wingdings" pitchFamily="2" charset="2"/>
              <a:buNone/>
            </a:pPr>
            <a:r>
              <a:rPr lang="en-US" sz="2200" b="0">
                <a:solidFill>
                  <a:srgbClr val="000000"/>
                </a:solidFill>
              </a:rPr>
              <a:t>		cout &lt;&lt; HoTen &lt;&lt; " ma so " &lt;&lt; MaSo &lt;&lt; " an 2 to pho";</a:t>
            </a:r>
          </a:p>
          <a:p>
            <a:pPr marL="342900" indent="-342900">
              <a:lnSpc>
                <a:spcPct val="120000"/>
              </a:lnSpc>
              <a:spcBef>
                <a:spcPct val="20000"/>
              </a:spcBef>
              <a:buFont typeface="Wingdings" pitchFamily="2" charset="2"/>
              <a:buNone/>
            </a:pPr>
            <a:r>
              <a:rPr lang="en-US" sz="2200" b="0">
                <a:solidFill>
                  <a:srgbClr val="000000"/>
                </a:solidFill>
              </a:rPr>
              <a:t>	}</a:t>
            </a:r>
          </a:p>
          <a:p>
            <a:pPr marL="342900" indent="-342900">
              <a:lnSpc>
                <a:spcPct val="120000"/>
              </a:lnSpc>
              <a:spcBef>
                <a:spcPct val="20000"/>
              </a:spcBef>
              <a:buFont typeface="Wingdings" pitchFamily="2" charset="2"/>
              <a:buNone/>
            </a:pPr>
            <a:r>
              <a:rPr lang="en-US" sz="2200" b="0">
                <a:solidFill>
                  <a:srgbClr val="000000"/>
                </a:solidFill>
              </a:rPr>
              <a:t>}; 	</a:t>
            </a:r>
          </a:p>
          <a:p>
            <a:pPr marL="342900" indent="-342900">
              <a:lnSpc>
                <a:spcPct val="120000"/>
              </a:lnSpc>
              <a:spcBef>
                <a:spcPct val="20000"/>
              </a:spcBef>
              <a:buFont typeface="Wingdings" pitchFamily="2" charset="2"/>
              <a:buNone/>
            </a:pPr>
            <a:r>
              <a:rPr lang="en-US" sz="2200" b="0">
                <a:solidFill>
                  <a:srgbClr val="FF3300"/>
                </a:solidFill>
              </a:rPr>
              <a:t>// Co the truy xuat Nguoi::HoTen va</a:t>
            </a:r>
          </a:p>
          <a:p>
            <a:pPr marL="342900" indent="-342900">
              <a:lnSpc>
                <a:spcPct val="120000"/>
              </a:lnSpc>
              <a:spcBef>
                <a:spcPct val="20000"/>
              </a:spcBef>
              <a:buFont typeface="Wingdings" pitchFamily="2" charset="2"/>
              <a:buNone/>
            </a:pPr>
            <a:r>
              <a:rPr lang="en-US" sz="2200" b="0">
                <a:solidFill>
                  <a:srgbClr val="FF3300"/>
                </a:solidFill>
              </a:rPr>
              <a:t>// Nguoi::NamSinh va SinhVien::MaSo</a:t>
            </a:r>
          </a:p>
        </p:txBody>
      </p:sp>
    </p:spTree>
    <p:extLst>
      <p:ext uri="{BB962C8B-B14F-4D97-AF65-F5344CB8AC3E}">
        <p14:creationId xmlns:p14="http://schemas.microsoft.com/office/powerpoint/2010/main" val="1029817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Nguoi::Xuat() </a:t>
            </a:r>
            <a:r>
              <a:rPr lang="en-US" sz="2200" b="0">
                <a:solidFill>
                  <a:srgbClr val="0000FF"/>
                </a:solidFill>
              </a:rPr>
              <a:t>const</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cout &lt;&lt; "Nguoi, ho ten: " &lt;&lt; HoTen &lt;&lt; " sinh " &lt;&lt; NamSinh;</a:t>
            </a:r>
          </a:p>
          <a:p>
            <a:pPr marL="342900" indent="-342900">
              <a:lnSpc>
                <a:spcPct val="105000"/>
              </a:lnSpc>
              <a:spcBef>
                <a:spcPct val="20000"/>
              </a:spcBef>
              <a:buFont typeface="Wingdings" pitchFamily="2" charset="2"/>
              <a:buNone/>
            </a:pP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SinhVien::Xuat() </a:t>
            </a:r>
            <a:r>
              <a:rPr lang="en-US" sz="2200" b="0">
                <a:solidFill>
                  <a:srgbClr val="0000FF"/>
                </a:solidFill>
              </a:rPr>
              <a:t>const</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cout &lt;&lt; "Sinh vien, ma so: " &lt;&lt; MaSo &lt;&lt; ", ho ten: " &lt;&lt; HoTen; </a:t>
            </a:r>
          </a:p>
          <a:p>
            <a:pPr marL="342900" indent="-342900">
              <a:lnSpc>
                <a:spcPct val="105000"/>
              </a:lnSpc>
              <a:spcBef>
                <a:spcPct val="20000"/>
              </a:spcBef>
              <a:buFont typeface="Wingdings" pitchFamily="2" charset="2"/>
              <a:buNone/>
            </a:pPr>
            <a:r>
              <a:rPr lang="en-US" sz="2200" b="0">
                <a:solidFill>
                  <a:srgbClr val="000000"/>
                </a:solidFill>
              </a:rPr>
              <a:t>	// Ok: co quyen truy xuat, Nguoi::HoTen, Nguoi::NamSinh</a:t>
            </a:r>
          </a:p>
          <a:p>
            <a:pPr marL="342900" indent="-342900">
              <a:lnSpc>
                <a:spcPct val="105000"/>
              </a:lnSpc>
              <a:spcBef>
                <a:spcPct val="20000"/>
              </a:spcBef>
              <a:buFont typeface="Wingdings" pitchFamily="2" charset="2"/>
              <a:buNone/>
            </a:pP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SinhVien::Xuat() </a:t>
            </a:r>
            <a:r>
              <a:rPr lang="en-US" sz="2200" b="0">
                <a:solidFill>
                  <a:srgbClr val="0000FF"/>
                </a:solidFill>
              </a:rPr>
              <a:t>const</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cout &lt;&lt; "Sinh vien, ma so: " &lt;&lt; MaSo </a:t>
            </a:r>
          </a:p>
          <a:p>
            <a:pPr marL="342900" indent="-342900">
              <a:lnSpc>
                <a:spcPct val="105000"/>
              </a:lnSpc>
              <a:spcBef>
                <a:spcPct val="20000"/>
              </a:spcBef>
              <a:buFont typeface="Wingdings" pitchFamily="2" charset="2"/>
              <a:buNone/>
            </a:pPr>
            <a:r>
              <a:rPr lang="en-US" sz="2200" b="0">
                <a:solidFill>
                  <a:srgbClr val="000000"/>
                </a:solidFill>
              </a:rPr>
              <a:t>	cout	 &lt;&lt; ", ho ten: " &lt;&lt; HoTen;</a:t>
            </a:r>
          </a:p>
          <a:p>
            <a:pPr marL="342900" indent="-342900">
              <a:lnSpc>
                <a:spcPct val="105000"/>
              </a:lnSpc>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một một (1-1)</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Ví dụ:</a:t>
            </a: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grpSp>
        <p:nvGrpSpPr>
          <p:cNvPr id="8" name="Group 7"/>
          <p:cNvGrpSpPr/>
          <p:nvPr/>
        </p:nvGrpSpPr>
        <p:grpSpPr>
          <a:xfrm>
            <a:off x="990600" y="2286000"/>
            <a:ext cx="6362700" cy="762000"/>
            <a:chOff x="2133600" y="4976648"/>
            <a:chExt cx="6362700" cy="762000"/>
          </a:xfrm>
        </p:grpSpPr>
        <p:sp>
          <p:nvSpPr>
            <p:cNvPr id="9" name="Rectangle 8"/>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LOPHOC</a:t>
              </a:r>
            </a:p>
          </p:txBody>
        </p:sp>
        <p:sp>
          <p:nvSpPr>
            <p:cNvPr id="10" name="Rectangle 9"/>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GIAOVIEN</a:t>
              </a:r>
            </a:p>
          </p:txBody>
        </p:sp>
        <p:cxnSp>
          <p:nvCxnSpPr>
            <p:cNvPr id="11" name="Straight Connector 10"/>
            <p:cNvCxnSpPr>
              <a:stCxn id="9" idx="3"/>
              <a:endCxn id="10"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91000" y="4976648"/>
              <a:ext cx="1828800" cy="461665"/>
            </a:xfrm>
            <a:prstGeom prst="rect">
              <a:avLst/>
            </a:prstGeom>
            <a:noFill/>
          </p:spPr>
          <p:txBody>
            <a:bodyPr wrap="square" rtlCol="0">
              <a:spAutoFit/>
            </a:bodyPr>
            <a:lstStyle/>
            <a:p>
              <a:pPr algn="ctr"/>
              <a:r>
                <a:rPr lang="en-US" sz="2400"/>
                <a:t>Chủ nhiệm</a:t>
              </a:r>
            </a:p>
          </p:txBody>
        </p:sp>
      </p:grpSp>
      <p:grpSp>
        <p:nvGrpSpPr>
          <p:cNvPr id="16" name="Group 15"/>
          <p:cNvGrpSpPr/>
          <p:nvPr/>
        </p:nvGrpSpPr>
        <p:grpSpPr>
          <a:xfrm>
            <a:off x="990600" y="3581400"/>
            <a:ext cx="6362700" cy="785648"/>
            <a:chOff x="2133600" y="4953000"/>
            <a:chExt cx="6362700" cy="785648"/>
          </a:xfrm>
        </p:grpSpPr>
        <p:sp>
          <p:nvSpPr>
            <p:cNvPr id="17" name="Rectangle 16"/>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VO</a:t>
              </a:r>
            </a:p>
          </p:txBody>
        </p:sp>
        <p:sp>
          <p:nvSpPr>
            <p:cNvPr id="18" name="Rectangle 17"/>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CHONG</a:t>
              </a:r>
            </a:p>
          </p:txBody>
        </p:sp>
        <p:cxnSp>
          <p:nvCxnSpPr>
            <p:cNvPr id="19" name="Straight Connector 18"/>
            <p:cNvCxnSpPr>
              <a:stCxn id="17" idx="3"/>
              <a:endCxn id="18"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91000" y="4953000"/>
              <a:ext cx="1828800" cy="461665"/>
            </a:xfrm>
            <a:prstGeom prst="rect">
              <a:avLst/>
            </a:prstGeom>
            <a:noFill/>
          </p:spPr>
          <p:txBody>
            <a:bodyPr wrap="square" rtlCol="0">
              <a:spAutoFit/>
            </a:bodyPr>
            <a:lstStyle/>
            <a:p>
              <a:pPr algn="ctr"/>
              <a:r>
                <a:rPr lang="en-US" sz="2400"/>
                <a:t>Hôn nhân</a:t>
              </a:r>
            </a:p>
          </p:txBody>
        </p:sp>
      </p:grpSp>
      <p:grpSp>
        <p:nvGrpSpPr>
          <p:cNvPr id="21" name="Group 20"/>
          <p:cNvGrpSpPr/>
          <p:nvPr/>
        </p:nvGrpSpPr>
        <p:grpSpPr>
          <a:xfrm>
            <a:off x="990600" y="5029200"/>
            <a:ext cx="6362700" cy="762000"/>
            <a:chOff x="2133600" y="4976648"/>
            <a:chExt cx="6362700" cy="762000"/>
          </a:xfrm>
        </p:grpSpPr>
        <p:sp>
          <p:nvSpPr>
            <p:cNvPr id="22" name="Rectangle 21"/>
            <p:cNvSpPr/>
            <p:nvPr/>
          </p:nvSpPr>
          <p:spPr>
            <a:xfrm>
              <a:off x="2133600" y="5129048"/>
              <a:ext cx="2057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COUNTRY</a:t>
              </a:r>
            </a:p>
          </p:txBody>
        </p:sp>
        <p:sp>
          <p:nvSpPr>
            <p:cNvPr id="23" name="Rectangle 22"/>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CAPITAL</a:t>
              </a:r>
            </a:p>
          </p:txBody>
        </p:sp>
        <p:cxnSp>
          <p:nvCxnSpPr>
            <p:cNvPr id="24" name="Straight Connector 23"/>
            <p:cNvCxnSpPr>
              <a:stCxn id="22" idx="3"/>
              <a:endCxn id="23" idx="1"/>
            </p:cNvCxnSpPr>
            <p:nvPr/>
          </p:nvCxnSpPr>
          <p:spPr>
            <a:xfrm>
              <a:off x="41910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43400" y="4976648"/>
              <a:ext cx="1676400" cy="461665"/>
            </a:xfrm>
            <a:prstGeom prst="rect">
              <a:avLst/>
            </a:prstGeom>
            <a:noFill/>
          </p:spPr>
          <p:txBody>
            <a:bodyPr wrap="square" rtlCol="0">
              <a:spAutoFit/>
            </a:bodyPr>
            <a:lstStyle/>
            <a:p>
              <a:pPr algn="ctr"/>
              <a:r>
                <a:rPr lang="en-US" sz="2400"/>
                <a:t>Có</a:t>
              </a:r>
            </a:p>
          </p:txBody>
        </p:sp>
      </p:grpSp>
    </p:spTree>
    <p:extLst>
      <p:ext uri="{BB962C8B-B14F-4D97-AF65-F5344CB8AC3E}">
        <p14:creationId xmlns:p14="http://schemas.microsoft.com/office/powerpoint/2010/main" val="150372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Là cách để </a:t>
            </a:r>
            <a:r>
              <a:rPr lang="vi-VN" sz="2800">
                <a:solidFill>
                  <a:srgbClr val="0070C0"/>
                </a:solidFill>
                <a:latin typeface="Arial" pitchFamily="34" charset="0"/>
                <a:cs typeface="Arial" pitchFamily="34" charset="0"/>
              </a:rPr>
              <a:t>tránh phải sửa đổi lớp cơ sở </a:t>
            </a:r>
            <a:r>
              <a:rPr lang="vi-VN" sz="2800">
                <a:solidFill>
                  <a:schemeClr val="tx1">
                    <a:lumMod val="95000"/>
                    <a:lumOff val="5000"/>
                  </a:schemeClr>
                </a:solidFill>
                <a:latin typeface="Arial" pitchFamily="34" charset="0"/>
                <a:cs typeface="Arial" pitchFamily="34" charset="0"/>
              </a:rPr>
              <a:t>khi có lớp con mới hình thành </a:t>
            </a:r>
            <a:r>
              <a:rPr lang="en-US" sz="2800">
                <a:solidFill>
                  <a:schemeClr val="tx1">
                    <a:lumMod val="95000"/>
                    <a:lumOff val="5000"/>
                  </a:schemeClr>
                </a:solidFill>
                <a:latin typeface="Arial" pitchFamily="34" charset="0"/>
                <a:cs typeface="Arial" pitchFamily="34" charset="0"/>
                <a:sym typeface="Wingdings" pitchFamily="2" charset="2"/>
              </a:rPr>
              <a:t></a:t>
            </a:r>
            <a:r>
              <a:rPr lang="vi-VN" sz="2800">
                <a:solidFill>
                  <a:schemeClr val="tx1">
                    <a:lumMod val="95000"/>
                    <a:lumOff val="5000"/>
                  </a:schemeClr>
                </a:solidFill>
                <a:latin typeface="Arial" pitchFamily="34" charset="0"/>
                <a:cs typeface="Arial" pitchFamily="34" charset="0"/>
              </a:rPr>
              <a:t>Đảm bảo tính đóng gói.</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Thông thường ta dùng thuộc tính </a:t>
            </a:r>
            <a:r>
              <a:rPr lang="vi-VN" sz="2800">
                <a:solidFill>
                  <a:srgbClr val="0000FF"/>
                </a:solidFill>
                <a:latin typeface="Arial" pitchFamily="34" charset="0"/>
                <a:cs typeface="Arial" pitchFamily="34" charset="0"/>
              </a:rPr>
              <a:t>protected</a:t>
            </a:r>
            <a:r>
              <a:rPr lang="vi-VN" sz="2800">
                <a:solidFill>
                  <a:schemeClr val="tx1">
                    <a:lumMod val="95000"/>
                    <a:lumOff val="5000"/>
                  </a:schemeClr>
                </a:solidFill>
                <a:latin typeface="Arial" pitchFamily="34" charset="0"/>
                <a:cs typeface="Arial" pitchFamily="34" charset="0"/>
              </a:rPr>
              <a:t> cho </a:t>
            </a:r>
            <a:r>
              <a:rPr lang="vi-VN" sz="2800">
                <a:solidFill>
                  <a:srgbClr val="0000FF"/>
                </a:solidFill>
                <a:latin typeface="Arial" pitchFamily="34" charset="0"/>
                <a:cs typeface="Arial" pitchFamily="34" charset="0"/>
              </a:rPr>
              <a:t>thành phần dữ liệu </a:t>
            </a:r>
            <a:r>
              <a:rPr lang="vi-VN" sz="2800">
                <a:solidFill>
                  <a:schemeClr val="tx1">
                    <a:lumMod val="95000"/>
                    <a:lumOff val="5000"/>
                  </a:schemeClr>
                </a:solidFill>
                <a:latin typeface="Arial" pitchFamily="34" charset="0"/>
                <a:cs typeface="Arial" pitchFamily="34" charset="0"/>
              </a:rPr>
              <a:t>và </a:t>
            </a:r>
            <a:r>
              <a:rPr lang="vi-VN" sz="2800">
                <a:solidFill>
                  <a:srgbClr val="FF3300"/>
                </a:solidFill>
                <a:latin typeface="Arial" pitchFamily="34" charset="0"/>
                <a:cs typeface="Arial" pitchFamily="34" charset="0"/>
              </a:rPr>
              <a:t>public</a:t>
            </a:r>
            <a:r>
              <a:rPr lang="vi-VN" sz="2800">
                <a:solidFill>
                  <a:schemeClr val="tx1">
                    <a:lumMod val="95000"/>
                    <a:lumOff val="5000"/>
                  </a:schemeClr>
                </a:solidFill>
                <a:latin typeface="Arial" pitchFamily="34" charset="0"/>
                <a:cs typeface="Arial" pitchFamily="34" charset="0"/>
              </a:rPr>
              <a:t> cho </a:t>
            </a:r>
            <a:r>
              <a:rPr lang="vi-VN" sz="2800">
                <a:solidFill>
                  <a:srgbClr val="FF3300"/>
                </a:solidFill>
                <a:latin typeface="Arial" pitchFamily="34" charset="0"/>
                <a:cs typeface="Arial" pitchFamily="34" charset="0"/>
              </a:rPr>
              <a:t>thành phần phương thức</a:t>
            </a:r>
            <a:r>
              <a:rPr lang="vi-VN"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Tóm tại, thành phần có thuộc tính protected chỉ cho phép những lớp con kế thừa được phép sử dụng.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Truy xuất theo chiều ngang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Thành phần </a:t>
            </a:r>
            <a:r>
              <a:rPr lang="vi-VN" sz="2800">
                <a:solidFill>
                  <a:srgbClr val="FF3300"/>
                </a:solidFill>
                <a:latin typeface="Arial" pitchFamily="34" charset="0"/>
                <a:cs typeface="Arial" pitchFamily="34" charset="0"/>
              </a:rPr>
              <a:t>protected và public </a:t>
            </a:r>
            <a:r>
              <a:rPr lang="vi-VN" sz="2800">
                <a:solidFill>
                  <a:schemeClr val="tx1">
                    <a:lumMod val="95000"/>
                    <a:lumOff val="5000"/>
                  </a:schemeClr>
                </a:solidFill>
                <a:latin typeface="Arial" pitchFamily="34" charset="0"/>
                <a:cs typeface="Arial" pitchFamily="34" charset="0"/>
              </a:rPr>
              <a:t>của lớp khi đã kế thừa xuống lớp con thì thế giới </a:t>
            </a:r>
            <a:r>
              <a:rPr lang="vi-VN" sz="2800">
                <a:solidFill>
                  <a:srgbClr val="0070C0"/>
                </a:solidFill>
                <a:latin typeface="Arial" pitchFamily="34" charset="0"/>
                <a:cs typeface="Arial" pitchFamily="34" charset="0"/>
              </a:rPr>
              <a:t>bên ngoài có quyền truy xuất</a:t>
            </a:r>
            <a:r>
              <a:rPr lang="vi-VN" sz="2800">
                <a:solidFill>
                  <a:schemeClr val="tx1">
                    <a:lumMod val="95000"/>
                    <a:lumOff val="5000"/>
                  </a:schemeClr>
                </a:solidFill>
                <a:latin typeface="Arial" pitchFamily="34" charset="0"/>
                <a:cs typeface="Arial" pitchFamily="34" charset="0"/>
              </a:rPr>
              <a:t> thông qua đối tượng thuộc lớp con hay không?</a:t>
            </a: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Điều này hoàn toàn do lớp con quyết định bằng </a:t>
            </a:r>
            <a:r>
              <a:rPr lang="en-US" sz="2400">
                <a:solidFill>
                  <a:srgbClr val="FF3300"/>
                </a:solidFill>
                <a:latin typeface="Arial" pitchFamily="34" charset="0"/>
                <a:cs typeface="Arial" pitchFamily="34" charset="0"/>
              </a:rPr>
              <a:t>phạm vi </a:t>
            </a:r>
            <a:r>
              <a:rPr lang="vi-VN" sz="2400">
                <a:solidFill>
                  <a:srgbClr val="FF3300"/>
                </a:solidFill>
                <a:latin typeface="Arial" pitchFamily="34" charset="0"/>
                <a:cs typeface="Arial" pitchFamily="34" charset="0"/>
              </a:rPr>
              <a:t>kế thừa</a:t>
            </a:r>
            <a:r>
              <a:rPr lang="en-US" sz="2400">
                <a:solidFill>
                  <a:srgbClr val="FF3300"/>
                </a:solidFill>
                <a:latin typeface="Arial" pitchFamily="34" charset="0"/>
                <a:cs typeface="Arial" pitchFamily="34" charset="0"/>
              </a:rPr>
              <a:t>:</a:t>
            </a:r>
            <a:r>
              <a:rPr lang="vi-VN" sz="2400">
                <a:solidFill>
                  <a:schemeClr val="tx1">
                    <a:lumMod val="95000"/>
                    <a:lumOff val="5000"/>
                  </a:schemeClr>
                </a:solidFill>
                <a:latin typeface="Arial" pitchFamily="34" charset="0"/>
                <a:cs typeface="Arial" pitchFamily="34" charset="0"/>
              </a:rPr>
              <a:t> </a:t>
            </a:r>
            <a:r>
              <a:rPr lang="vi-VN" sz="2400">
                <a:solidFill>
                  <a:srgbClr val="0066FF"/>
                </a:solidFill>
                <a:latin typeface="Arial" pitchFamily="34" charset="0"/>
                <a:cs typeface="Arial" pitchFamily="34" charset="0"/>
              </a:rPr>
              <a:t>Kế thừa public, Kế thừa protected, Kế thừa private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Phạm vi truy xuất trong kế</a:t>
            </a:r>
            <a:r>
              <a:rPr lang="en-US" b="1">
                <a:effectLst>
                  <a:outerShdw blurRad="38100" dist="38100" dir="2700000" algn="tl">
                    <a:srgbClr val="000000">
                      <a:alpha val="43137"/>
                    </a:srgbClr>
                  </a:outerShdw>
                </a:effectLst>
                <a:latin typeface="Arial" pitchFamily="34" charset="0"/>
                <a:cs typeface="Arial" pitchFamily="34" charset="0"/>
              </a:rPr>
              <a:t> thừa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grpSp>
        <p:nvGrpSpPr>
          <p:cNvPr id="8" name="Group 35"/>
          <p:cNvGrpSpPr>
            <a:grpSpLocks/>
          </p:cNvGrpSpPr>
          <p:nvPr/>
        </p:nvGrpSpPr>
        <p:grpSpPr bwMode="auto">
          <a:xfrm>
            <a:off x="3657600" y="1676400"/>
            <a:ext cx="1066800" cy="1524000"/>
            <a:chOff x="2160" y="960"/>
            <a:chExt cx="672" cy="960"/>
          </a:xfrm>
        </p:grpSpPr>
        <p:sp>
          <p:nvSpPr>
            <p:cNvPr id="9" name="Rectangle 36"/>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0" name="Line 37"/>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1" name="Line 38"/>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12" name="Group 39"/>
          <p:cNvGrpSpPr>
            <a:grpSpLocks/>
          </p:cNvGrpSpPr>
          <p:nvPr/>
        </p:nvGrpSpPr>
        <p:grpSpPr bwMode="auto">
          <a:xfrm>
            <a:off x="1371600" y="4191000"/>
            <a:ext cx="1066800" cy="1524000"/>
            <a:chOff x="2160" y="960"/>
            <a:chExt cx="672" cy="960"/>
          </a:xfrm>
        </p:grpSpPr>
        <p:sp>
          <p:nvSpPr>
            <p:cNvPr id="13" name="Rectangle 40"/>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4" name="Line 41"/>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5" name="Line 42"/>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16" name="Group 43"/>
          <p:cNvGrpSpPr>
            <a:grpSpLocks/>
          </p:cNvGrpSpPr>
          <p:nvPr/>
        </p:nvGrpSpPr>
        <p:grpSpPr bwMode="auto">
          <a:xfrm>
            <a:off x="3810000" y="4114800"/>
            <a:ext cx="1066800" cy="1524000"/>
            <a:chOff x="2160" y="960"/>
            <a:chExt cx="672" cy="960"/>
          </a:xfrm>
        </p:grpSpPr>
        <p:sp>
          <p:nvSpPr>
            <p:cNvPr id="17" name="Rectangle 44"/>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8" name="Line 45"/>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9" name="Line 46"/>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20" name="Group 47"/>
          <p:cNvGrpSpPr>
            <a:grpSpLocks/>
          </p:cNvGrpSpPr>
          <p:nvPr/>
        </p:nvGrpSpPr>
        <p:grpSpPr bwMode="auto">
          <a:xfrm>
            <a:off x="6324600" y="4343400"/>
            <a:ext cx="1066800" cy="1524000"/>
            <a:chOff x="2160" y="960"/>
            <a:chExt cx="672" cy="960"/>
          </a:xfrm>
        </p:grpSpPr>
        <p:sp>
          <p:nvSpPr>
            <p:cNvPr id="21" name="Rectangle 48"/>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22" name="Line 49"/>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23" name="Line 50"/>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sp>
        <p:nvSpPr>
          <p:cNvPr id="24" name="Text Box 52"/>
          <p:cNvSpPr txBox="1">
            <a:spLocks noChangeArrowheads="1"/>
          </p:cNvSpPr>
          <p:nvPr/>
        </p:nvSpPr>
        <p:spPr bwMode="auto">
          <a:xfrm>
            <a:off x="3733800" y="1752600"/>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rgbClr val="0000FF"/>
                </a:solidFill>
                <a:latin typeface="Sylfaen" pitchFamily="18" charset="0"/>
              </a:rPr>
              <a:t>private</a:t>
            </a:r>
          </a:p>
        </p:txBody>
      </p:sp>
      <p:sp>
        <p:nvSpPr>
          <p:cNvPr id="25" name="Text Box 53"/>
          <p:cNvSpPr txBox="1">
            <a:spLocks noChangeArrowheads="1"/>
          </p:cNvSpPr>
          <p:nvPr/>
        </p:nvSpPr>
        <p:spPr bwMode="auto">
          <a:xfrm>
            <a:off x="3886200" y="4191000"/>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6" name="Text Box 54"/>
          <p:cNvSpPr txBox="1">
            <a:spLocks noChangeArrowheads="1"/>
          </p:cNvSpPr>
          <p:nvPr/>
        </p:nvSpPr>
        <p:spPr bwMode="auto">
          <a:xfrm>
            <a:off x="1447800" y="4191000"/>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7" name="Text Box 55"/>
          <p:cNvSpPr txBox="1">
            <a:spLocks noChangeArrowheads="1"/>
          </p:cNvSpPr>
          <p:nvPr/>
        </p:nvSpPr>
        <p:spPr bwMode="auto">
          <a:xfrm>
            <a:off x="6400800" y="4419600"/>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8" name="Text Box 56"/>
          <p:cNvSpPr txBox="1">
            <a:spLocks noChangeArrowheads="1"/>
          </p:cNvSpPr>
          <p:nvPr/>
        </p:nvSpPr>
        <p:spPr bwMode="auto">
          <a:xfrm>
            <a:off x="3581400" y="2209800"/>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29" name="Text Box 57"/>
          <p:cNvSpPr txBox="1">
            <a:spLocks noChangeArrowheads="1"/>
          </p:cNvSpPr>
          <p:nvPr/>
        </p:nvSpPr>
        <p:spPr bwMode="auto">
          <a:xfrm>
            <a:off x="6248400" y="4876800"/>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0" name="Text Box 58"/>
          <p:cNvSpPr txBox="1">
            <a:spLocks noChangeArrowheads="1"/>
          </p:cNvSpPr>
          <p:nvPr/>
        </p:nvSpPr>
        <p:spPr bwMode="auto">
          <a:xfrm>
            <a:off x="1295400" y="4724400"/>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1" name="Text Box 59"/>
          <p:cNvSpPr txBox="1">
            <a:spLocks noChangeArrowheads="1"/>
          </p:cNvSpPr>
          <p:nvPr/>
        </p:nvSpPr>
        <p:spPr bwMode="auto">
          <a:xfrm>
            <a:off x="3733800" y="4648200"/>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2" name="Text Box 60"/>
          <p:cNvSpPr txBox="1">
            <a:spLocks noChangeArrowheads="1"/>
          </p:cNvSpPr>
          <p:nvPr/>
        </p:nvSpPr>
        <p:spPr bwMode="auto">
          <a:xfrm>
            <a:off x="3733800" y="2743200"/>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3" name="Text Box 61"/>
          <p:cNvSpPr txBox="1">
            <a:spLocks noChangeArrowheads="1"/>
          </p:cNvSpPr>
          <p:nvPr/>
        </p:nvSpPr>
        <p:spPr bwMode="auto">
          <a:xfrm>
            <a:off x="6400800" y="5410200"/>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4" name="Text Box 62"/>
          <p:cNvSpPr txBox="1">
            <a:spLocks noChangeArrowheads="1"/>
          </p:cNvSpPr>
          <p:nvPr/>
        </p:nvSpPr>
        <p:spPr bwMode="auto">
          <a:xfrm>
            <a:off x="3962400" y="5181600"/>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5" name="Text Box 63"/>
          <p:cNvSpPr txBox="1">
            <a:spLocks noChangeArrowheads="1"/>
          </p:cNvSpPr>
          <p:nvPr/>
        </p:nvSpPr>
        <p:spPr bwMode="auto">
          <a:xfrm>
            <a:off x="1524000" y="5257800"/>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6" name="Text Box 64"/>
          <p:cNvSpPr txBox="1">
            <a:spLocks noChangeArrowheads="1"/>
          </p:cNvSpPr>
          <p:nvPr/>
        </p:nvSpPr>
        <p:spPr bwMode="auto">
          <a:xfrm>
            <a:off x="1219200" y="3595688"/>
            <a:ext cx="1504950" cy="396875"/>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D1: public B</a:t>
            </a:r>
          </a:p>
        </p:txBody>
      </p:sp>
      <p:sp>
        <p:nvSpPr>
          <p:cNvPr id="37" name="Text Box 65"/>
          <p:cNvSpPr txBox="1">
            <a:spLocks noChangeArrowheads="1"/>
          </p:cNvSpPr>
          <p:nvPr/>
        </p:nvSpPr>
        <p:spPr bwMode="auto">
          <a:xfrm>
            <a:off x="5867400" y="3900488"/>
            <a:ext cx="1851025" cy="396875"/>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D3: protected B</a:t>
            </a:r>
          </a:p>
        </p:txBody>
      </p:sp>
      <p:sp>
        <p:nvSpPr>
          <p:cNvPr id="38" name="Text Box 66"/>
          <p:cNvSpPr txBox="1">
            <a:spLocks noChangeArrowheads="1"/>
          </p:cNvSpPr>
          <p:nvPr/>
        </p:nvSpPr>
        <p:spPr bwMode="auto">
          <a:xfrm>
            <a:off x="3505200" y="3581400"/>
            <a:ext cx="1587500" cy="396875"/>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D2: private B</a:t>
            </a:r>
          </a:p>
        </p:txBody>
      </p:sp>
      <p:sp>
        <p:nvSpPr>
          <p:cNvPr id="39" name="Freeform 67"/>
          <p:cNvSpPr>
            <a:spLocks/>
          </p:cNvSpPr>
          <p:nvPr/>
        </p:nvSpPr>
        <p:spPr bwMode="auto">
          <a:xfrm>
            <a:off x="762000" y="2286000"/>
            <a:ext cx="2895600" cy="2743200"/>
          </a:xfrm>
          <a:custGeom>
            <a:avLst/>
            <a:gdLst>
              <a:gd name="T0" fmla="*/ 2895600 w 2208"/>
              <a:gd name="T1" fmla="*/ 0 h 1760"/>
              <a:gd name="T2" fmla="*/ 440635 w 2208"/>
              <a:gd name="T3" fmla="*/ 598516 h 1760"/>
              <a:gd name="T4" fmla="*/ 251791 w 2208"/>
              <a:gd name="T5" fmla="*/ 2394066 h 1760"/>
              <a:gd name="T6" fmla="*/ 629478 w 2208"/>
              <a:gd name="T7" fmla="*/ 2693324 h 1760"/>
              <a:gd name="T8" fmla="*/ 0 60000 65536"/>
              <a:gd name="T9" fmla="*/ 0 60000 65536"/>
              <a:gd name="T10" fmla="*/ 0 60000 65536"/>
              <a:gd name="T11" fmla="*/ 0 60000 65536"/>
              <a:gd name="T12" fmla="*/ 0 w 2208"/>
              <a:gd name="T13" fmla="*/ 0 h 1760"/>
              <a:gd name="T14" fmla="*/ 2208 w 2208"/>
              <a:gd name="T15" fmla="*/ 1760 h 1760"/>
            </a:gdLst>
            <a:ahLst/>
            <a:cxnLst>
              <a:cxn ang="T8">
                <a:pos x="T0" y="T1"/>
              </a:cxn>
              <a:cxn ang="T9">
                <a:pos x="T2" y="T3"/>
              </a:cxn>
              <a:cxn ang="T10">
                <a:pos x="T4" y="T5"/>
              </a:cxn>
              <a:cxn ang="T11">
                <a:pos x="T6" y="T7"/>
              </a:cxn>
            </a:cxnLst>
            <a:rect l="T12" t="T13" r="T14" b="T15"/>
            <a:pathLst>
              <a:path w="2208" h="1760">
                <a:moveTo>
                  <a:pt x="2208" y="0"/>
                </a:moveTo>
                <a:cubicBezTo>
                  <a:pt x="1440" y="64"/>
                  <a:pt x="672" y="128"/>
                  <a:pt x="336" y="384"/>
                </a:cubicBezTo>
                <a:cubicBezTo>
                  <a:pt x="0" y="640"/>
                  <a:pt x="168" y="1312"/>
                  <a:pt x="192" y="1536"/>
                </a:cubicBezTo>
                <a:cubicBezTo>
                  <a:pt x="216" y="1760"/>
                  <a:pt x="432" y="1696"/>
                  <a:pt x="480" y="1728"/>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0" name="Freeform 68"/>
          <p:cNvSpPr>
            <a:spLocks/>
          </p:cNvSpPr>
          <p:nvPr/>
        </p:nvSpPr>
        <p:spPr bwMode="auto">
          <a:xfrm>
            <a:off x="4724400" y="2438400"/>
            <a:ext cx="990600" cy="1905000"/>
          </a:xfrm>
          <a:custGeom>
            <a:avLst/>
            <a:gdLst>
              <a:gd name="T0" fmla="*/ 0 w 792"/>
              <a:gd name="T1" fmla="*/ 0 h 1248"/>
              <a:gd name="T2" fmla="*/ 960582 w 792"/>
              <a:gd name="T3" fmla="*/ 439615 h 1248"/>
              <a:gd name="T4" fmla="*/ 180109 w 792"/>
              <a:gd name="T5" fmla="*/ 1905000 h 1248"/>
              <a:gd name="T6" fmla="*/ 0 60000 65536"/>
              <a:gd name="T7" fmla="*/ 0 60000 65536"/>
              <a:gd name="T8" fmla="*/ 0 60000 65536"/>
              <a:gd name="T9" fmla="*/ 0 w 792"/>
              <a:gd name="T10" fmla="*/ 0 h 1248"/>
              <a:gd name="T11" fmla="*/ 792 w 792"/>
              <a:gd name="T12" fmla="*/ 1248 h 1248"/>
            </a:gdLst>
            <a:ahLst/>
            <a:cxnLst>
              <a:cxn ang="T6">
                <a:pos x="T0" y="T1"/>
              </a:cxn>
              <a:cxn ang="T7">
                <a:pos x="T2" y="T3"/>
              </a:cxn>
              <a:cxn ang="T8">
                <a:pos x="T4" y="T5"/>
              </a:cxn>
            </a:cxnLst>
            <a:rect l="T9" t="T10" r="T11" b="T12"/>
            <a:pathLst>
              <a:path w="792" h="1248">
                <a:moveTo>
                  <a:pt x="0" y="0"/>
                </a:moveTo>
                <a:cubicBezTo>
                  <a:pt x="372" y="40"/>
                  <a:pt x="744" y="80"/>
                  <a:pt x="768" y="288"/>
                </a:cubicBezTo>
                <a:cubicBezTo>
                  <a:pt x="792" y="496"/>
                  <a:pt x="468" y="872"/>
                  <a:pt x="144" y="1248"/>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1" name="Freeform 69"/>
          <p:cNvSpPr>
            <a:spLocks/>
          </p:cNvSpPr>
          <p:nvPr/>
        </p:nvSpPr>
        <p:spPr bwMode="auto">
          <a:xfrm>
            <a:off x="4724400" y="2286000"/>
            <a:ext cx="3810000" cy="2667000"/>
          </a:xfrm>
          <a:custGeom>
            <a:avLst/>
            <a:gdLst>
              <a:gd name="T0" fmla="*/ 0 w 2992"/>
              <a:gd name="T1" fmla="*/ 0 h 1776"/>
              <a:gd name="T2" fmla="*/ 3361765 w 2992"/>
              <a:gd name="T3" fmla="*/ 576649 h 1776"/>
              <a:gd name="T4" fmla="*/ 2689412 w 2992"/>
              <a:gd name="T5" fmla="*/ 2667000 h 1776"/>
              <a:gd name="T6" fmla="*/ 0 60000 65536"/>
              <a:gd name="T7" fmla="*/ 0 60000 65536"/>
              <a:gd name="T8" fmla="*/ 0 60000 65536"/>
              <a:gd name="T9" fmla="*/ 0 w 2992"/>
              <a:gd name="T10" fmla="*/ 0 h 1776"/>
              <a:gd name="T11" fmla="*/ 2992 w 2992"/>
              <a:gd name="T12" fmla="*/ 1776 h 1776"/>
            </a:gdLst>
            <a:ahLst/>
            <a:cxnLst>
              <a:cxn ang="T6">
                <a:pos x="T0" y="T1"/>
              </a:cxn>
              <a:cxn ang="T7">
                <a:pos x="T2" y="T3"/>
              </a:cxn>
              <a:cxn ang="T8">
                <a:pos x="T4" y="T5"/>
              </a:cxn>
            </a:cxnLst>
            <a:rect l="T9" t="T10" r="T11" b="T12"/>
            <a:pathLst>
              <a:path w="2992" h="1776">
                <a:moveTo>
                  <a:pt x="0" y="0"/>
                </a:moveTo>
                <a:cubicBezTo>
                  <a:pt x="1144" y="44"/>
                  <a:pt x="2288" y="88"/>
                  <a:pt x="2640" y="384"/>
                </a:cubicBezTo>
                <a:cubicBezTo>
                  <a:pt x="2992" y="680"/>
                  <a:pt x="2552" y="1228"/>
                  <a:pt x="2112" y="1776"/>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2" name="Freeform 70"/>
          <p:cNvSpPr>
            <a:spLocks/>
          </p:cNvSpPr>
          <p:nvPr/>
        </p:nvSpPr>
        <p:spPr bwMode="auto">
          <a:xfrm>
            <a:off x="4724400" y="3048000"/>
            <a:ext cx="990600" cy="1447800"/>
          </a:xfrm>
          <a:custGeom>
            <a:avLst/>
            <a:gdLst>
              <a:gd name="T0" fmla="*/ 0 w 936"/>
              <a:gd name="T1" fmla="*/ 0 h 864"/>
              <a:gd name="T2" fmla="*/ 965200 w 936"/>
              <a:gd name="T3" fmla="*/ 965200 h 864"/>
              <a:gd name="T4" fmla="*/ 152400 w 936"/>
              <a:gd name="T5" fmla="*/ 1447800 h 864"/>
              <a:gd name="T6" fmla="*/ 0 60000 65536"/>
              <a:gd name="T7" fmla="*/ 0 60000 65536"/>
              <a:gd name="T8" fmla="*/ 0 60000 65536"/>
              <a:gd name="T9" fmla="*/ 0 w 936"/>
              <a:gd name="T10" fmla="*/ 0 h 864"/>
              <a:gd name="T11" fmla="*/ 936 w 936"/>
              <a:gd name="T12" fmla="*/ 864 h 864"/>
            </a:gdLst>
            <a:ahLst/>
            <a:cxnLst>
              <a:cxn ang="T6">
                <a:pos x="T0" y="T1"/>
              </a:cxn>
              <a:cxn ang="T7">
                <a:pos x="T2" y="T3"/>
              </a:cxn>
              <a:cxn ang="T8">
                <a:pos x="T4" y="T5"/>
              </a:cxn>
            </a:cxnLst>
            <a:rect l="T9" t="T10" r="T11" b="T12"/>
            <a:pathLst>
              <a:path w="936" h="864">
                <a:moveTo>
                  <a:pt x="0" y="0"/>
                </a:moveTo>
                <a:cubicBezTo>
                  <a:pt x="444" y="216"/>
                  <a:pt x="888" y="432"/>
                  <a:pt x="912" y="576"/>
                </a:cubicBezTo>
                <a:cubicBezTo>
                  <a:pt x="936" y="720"/>
                  <a:pt x="540" y="792"/>
                  <a:pt x="144" y="864"/>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
        <p:nvSpPr>
          <p:cNvPr id="43" name="Freeform 71"/>
          <p:cNvSpPr>
            <a:spLocks/>
          </p:cNvSpPr>
          <p:nvPr/>
        </p:nvSpPr>
        <p:spPr bwMode="auto">
          <a:xfrm>
            <a:off x="4724400" y="2819400"/>
            <a:ext cx="3810000" cy="2286000"/>
          </a:xfrm>
          <a:custGeom>
            <a:avLst/>
            <a:gdLst>
              <a:gd name="T0" fmla="*/ 0 w 3096"/>
              <a:gd name="T1" fmla="*/ 0 h 1488"/>
              <a:gd name="T2" fmla="*/ 3366977 w 3096"/>
              <a:gd name="T3" fmla="*/ 1401097 h 1488"/>
              <a:gd name="T4" fmla="*/ 2658140 w 3096"/>
              <a:gd name="T5" fmla="*/ 2286000 h 1488"/>
              <a:gd name="T6" fmla="*/ 0 60000 65536"/>
              <a:gd name="T7" fmla="*/ 0 60000 65536"/>
              <a:gd name="T8" fmla="*/ 0 60000 65536"/>
              <a:gd name="T9" fmla="*/ 0 w 3096"/>
              <a:gd name="T10" fmla="*/ 0 h 1488"/>
              <a:gd name="T11" fmla="*/ 3096 w 3096"/>
              <a:gd name="T12" fmla="*/ 1488 h 1488"/>
            </a:gdLst>
            <a:ahLst/>
            <a:cxnLst>
              <a:cxn ang="T6">
                <a:pos x="T0" y="T1"/>
              </a:cxn>
              <a:cxn ang="T7">
                <a:pos x="T2" y="T3"/>
              </a:cxn>
              <a:cxn ang="T8">
                <a:pos x="T4" y="T5"/>
              </a:cxn>
            </a:cxnLst>
            <a:rect l="T9" t="T10" r="T11" b="T12"/>
            <a:pathLst>
              <a:path w="3096" h="1488">
                <a:moveTo>
                  <a:pt x="0" y="0"/>
                </a:moveTo>
                <a:cubicBezTo>
                  <a:pt x="1188" y="332"/>
                  <a:pt x="2376" y="664"/>
                  <a:pt x="2736" y="912"/>
                </a:cubicBezTo>
                <a:cubicBezTo>
                  <a:pt x="3096" y="1160"/>
                  <a:pt x="2628" y="1324"/>
                  <a:pt x="2160" y="1488"/>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
        <p:nvSpPr>
          <p:cNvPr id="44" name="Freeform 72"/>
          <p:cNvSpPr>
            <a:spLocks/>
          </p:cNvSpPr>
          <p:nvPr/>
        </p:nvSpPr>
        <p:spPr bwMode="auto">
          <a:xfrm>
            <a:off x="2438400" y="2717800"/>
            <a:ext cx="1219200" cy="3022600"/>
          </a:xfrm>
          <a:custGeom>
            <a:avLst/>
            <a:gdLst>
              <a:gd name="T0" fmla="*/ 1219200 w 1008"/>
              <a:gd name="T1" fmla="*/ 177800 h 1904"/>
              <a:gd name="T2" fmla="*/ 812800 w 1008"/>
              <a:gd name="T3" fmla="*/ 406400 h 1904"/>
              <a:gd name="T4" fmla="*/ 754743 w 1008"/>
              <a:gd name="T5" fmla="*/ 2616200 h 1904"/>
              <a:gd name="T6" fmla="*/ 0 w 1008"/>
              <a:gd name="T7" fmla="*/ 2844800 h 1904"/>
              <a:gd name="T8" fmla="*/ 0 60000 65536"/>
              <a:gd name="T9" fmla="*/ 0 60000 65536"/>
              <a:gd name="T10" fmla="*/ 0 60000 65536"/>
              <a:gd name="T11" fmla="*/ 0 60000 65536"/>
              <a:gd name="T12" fmla="*/ 0 w 1008"/>
              <a:gd name="T13" fmla="*/ 0 h 1904"/>
              <a:gd name="T14" fmla="*/ 1008 w 1008"/>
              <a:gd name="T15" fmla="*/ 1904 h 1904"/>
            </a:gdLst>
            <a:ahLst/>
            <a:cxnLst>
              <a:cxn ang="T8">
                <a:pos x="T0" y="T1"/>
              </a:cxn>
              <a:cxn ang="T9">
                <a:pos x="T2" y="T3"/>
              </a:cxn>
              <a:cxn ang="T10">
                <a:pos x="T4" y="T5"/>
              </a:cxn>
              <a:cxn ang="T11">
                <a:pos x="T6" y="T7"/>
              </a:cxn>
            </a:cxnLst>
            <a:rect l="T12" t="T13" r="T14" b="T15"/>
            <a:pathLst>
              <a:path w="1008" h="1904">
                <a:moveTo>
                  <a:pt x="1008" y="112"/>
                </a:moveTo>
                <a:cubicBezTo>
                  <a:pt x="872" y="56"/>
                  <a:pt x="736" y="0"/>
                  <a:pt x="672" y="256"/>
                </a:cubicBezTo>
                <a:cubicBezTo>
                  <a:pt x="608" y="512"/>
                  <a:pt x="736" y="1392"/>
                  <a:pt x="624" y="1648"/>
                </a:cubicBezTo>
                <a:cubicBezTo>
                  <a:pt x="512" y="1904"/>
                  <a:pt x="256" y="1848"/>
                  <a:pt x="0" y="1792"/>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up)">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up)">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up)">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Phạm vi truy xuất trong kế</a:t>
            </a:r>
            <a:r>
              <a:rPr lang="en-US" b="1">
                <a:effectLst>
                  <a:outerShdw blurRad="38100" dist="38100" dir="2700000" algn="tl">
                    <a:srgbClr val="000000">
                      <a:alpha val="43137"/>
                    </a:srgbClr>
                  </a:outerShdw>
                </a:effectLst>
                <a:latin typeface="Arial" pitchFamily="34" charset="0"/>
                <a:cs typeface="Arial" pitchFamily="34" charset="0"/>
              </a:rPr>
              <a:t> thừa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graphicFrame>
        <p:nvGraphicFramePr>
          <p:cNvPr id="8" name="Group 41"/>
          <p:cNvGraphicFramePr>
            <a:graphicFrameLocks noGrp="1"/>
          </p:cNvGraphicFramePr>
          <p:nvPr>
            <p:extLst>
              <p:ext uri="{D42A27DB-BD31-4B8C-83A1-F6EECF244321}">
                <p14:modId xmlns:p14="http://schemas.microsoft.com/office/powerpoint/2010/main" val="918398722"/>
              </p:ext>
            </p:extLst>
          </p:nvPr>
        </p:nvGraphicFramePr>
        <p:xfrm>
          <a:off x="990600" y="2209800"/>
          <a:ext cx="7772400" cy="3750625"/>
        </p:xfrm>
        <a:graphic>
          <a:graphicData uri="http://schemas.openxmlformats.org/drawingml/2006/table">
            <a:tbl>
              <a:tblPr/>
              <a:tblGrid>
                <a:gridCol w="1981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912815">
                <a:tc>
                  <a:txBody>
                    <a:bodyPr/>
                    <a:lstStyle/>
                    <a:p>
                      <a:pPr marL="0" marR="0" lvl="0" indent="0" algn="ctr" defTabSz="914400" rtl="0" eaLnBrk="0" fontAlgn="base" latinLnBrk="0" hangingPunct="0">
                        <a:lnSpc>
                          <a:spcPct val="100000"/>
                        </a:lnSpc>
                        <a:spcBef>
                          <a:spcPts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Arial" pitchFamily="34" charset="0"/>
                        <a:ea typeface="新細明體" pitchFamily="18" charset="-120"/>
                        <a:cs typeface="Arial" pitchFamily="34" charset="0"/>
                      </a:endParaRPr>
                    </a:p>
                  </a:txBody>
                  <a:tcPr marT="1828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a:ln>
                            <a:noFill/>
                          </a:ln>
                          <a:solidFill>
                            <a:srgbClr val="FF3300"/>
                          </a:solidFill>
                          <a:effectLst/>
                          <a:latin typeface="Arial" pitchFamily="34" charset="0"/>
                          <a:ea typeface="新細明體" pitchFamily="18" charset="-120"/>
                          <a:cs typeface="Arial" pitchFamily="34" charset="0"/>
                        </a:rPr>
                        <a:t>private</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a:ln>
                            <a:noFill/>
                          </a:ln>
                          <a:solidFill>
                            <a:srgbClr val="FF3300"/>
                          </a:solidFill>
                          <a:effectLst/>
                          <a:latin typeface="Arial" pitchFamily="34" charset="0"/>
                          <a:ea typeface="新細明體" pitchFamily="18" charset="-120"/>
                          <a:cs typeface="Arial" pitchFamily="34" charset="0"/>
                        </a:rPr>
                        <a:t>Protected</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a:ln>
                            <a:noFill/>
                          </a:ln>
                          <a:solidFill>
                            <a:srgbClr val="FF3300"/>
                          </a:solidFill>
                          <a:effectLst/>
                          <a:latin typeface="Arial" pitchFamily="34" charset="0"/>
                          <a:ea typeface="新細明體" pitchFamily="18" charset="-120"/>
                          <a:cs typeface="Arial" pitchFamily="34" charset="0"/>
                        </a:rPr>
                        <a:t>public</a:t>
                      </a:r>
                    </a:p>
                  </a:txBody>
                  <a:tcPr marT="1828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5985">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a:ln>
                            <a:noFill/>
                          </a:ln>
                          <a:solidFill>
                            <a:srgbClr val="0070C0"/>
                          </a:solidFill>
                          <a:effectLst/>
                          <a:latin typeface="Arial" pitchFamily="34" charset="0"/>
                          <a:ea typeface="新細明體" pitchFamily="18" charset="-120"/>
                          <a:cs typeface="Arial" pitchFamily="34" charset="0"/>
                        </a:rPr>
                        <a:t>private</a:t>
                      </a:r>
                    </a:p>
                  </a:txBody>
                  <a:tcPr marT="1828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endParaRPr kumimoji="0" lang="en-US" altLang="zh-TW" sz="2800" b="0" i="0" u="none" strike="noStrike" cap="none" normalizeH="0" baseline="0">
                        <a:ln>
                          <a:noFill/>
                        </a:ln>
                        <a:solidFill>
                          <a:schemeClr val="tx1"/>
                        </a:solidFill>
                        <a:effectLst/>
                        <a:latin typeface="Arial" pitchFamily="34" charset="0"/>
                        <a:ea typeface="新細明體" pitchFamily="18" charset="-120"/>
                        <a:cs typeface="Arial" pitchFamily="34" charset="0"/>
                      </a:endParaRP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defRPr/>
                      </a:pPr>
                      <a:endParaRPr kumimoji="0" lang="en-US" altLang="zh-TW" sz="2800" b="0" i="0" u="none" strike="noStrike" cap="none" normalizeH="0" baseline="0">
                        <a:ln>
                          <a:noFill/>
                        </a:ln>
                        <a:solidFill>
                          <a:srgbClr val="FF0000"/>
                        </a:solidFill>
                        <a:effectLst/>
                        <a:latin typeface="Arial" pitchFamily="34" charset="0"/>
                        <a:ea typeface="新細明體" pitchFamily="18" charset="-120"/>
                        <a:cs typeface="Arial" pitchFamily="34" charset="0"/>
                      </a:endParaRP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defRPr/>
                      </a:pPr>
                      <a:endParaRPr kumimoji="0" lang="en-US" altLang="zh-TW" sz="2800" b="0" i="0" u="none" strike="noStrike" cap="none" normalizeH="0" baseline="0">
                        <a:ln>
                          <a:noFill/>
                        </a:ln>
                        <a:solidFill>
                          <a:srgbClr val="FF0000"/>
                        </a:solidFill>
                        <a:effectLst/>
                        <a:latin typeface="Arial" pitchFamily="34" charset="0"/>
                        <a:ea typeface="新細明體" pitchFamily="18" charset="-120"/>
                        <a:cs typeface="Arial" pitchFamily="34" charset="0"/>
                      </a:endParaRPr>
                    </a:p>
                  </a:txBody>
                  <a:tcPr marT="1828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2815">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a:ln>
                            <a:noFill/>
                          </a:ln>
                          <a:solidFill>
                            <a:srgbClr val="0070C0"/>
                          </a:solidFill>
                          <a:effectLst/>
                          <a:latin typeface="Arial" pitchFamily="34" charset="0"/>
                          <a:ea typeface="新細明體" pitchFamily="18" charset="-120"/>
                          <a:cs typeface="Arial" pitchFamily="34" charset="0"/>
                        </a:rPr>
                        <a:t>protected</a:t>
                      </a:r>
                    </a:p>
                  </a:txBody>
                  <a:tcPr marT="1828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a:ln>
                            <a:noFill/>
                          </a:ln>
                          <a:solidFill>
                            <a:schemeClr val="tx1"/>
                          </a:solidFill>
                          <a:effectLst/>
                          <a:latin typeface="Arial" pitchFamily="34" charset="0"/>
                          <a:ea typeface="新細明體" pitchFamily="18" charset="-120"/>
                          <a:cs typeface="Arial" pitchFamily="34" charset="0"/>
                        </a:rPr>
                        <a:t>Private</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a:ln>
                            <a:noFill/>
                          </a:ln>
                          <a:solidFill>
                            <a:schemeClr val="tx1"/>
                          </a:solidFill>
                          <a:effectLst/>
                          <a:latin typeface="Arial" pitchFamily="34" charset="0"/>
                          <a:ea typeface="新細明體" pitchFamily="18" charset="-120"/>
                          <a:cs typeface="Arial" pitchFamily="34" charset="0"/>
                        </a:rPr>
                        <a:t>Protected</a:t>
                      </a:r>
                    </a:p>
                    <a:p>
                      <a:pPr marL="0" marR="0" lvl="0" indent="0" algn="ctr" defTabSz="914400" rtl="0" eaLnBrk="0" fontAlgn="base" latinLnBrk="0" hangingPunct="0">
                        <a:lnSpc>
                          <a:spcPct val="100000"/>
                        </a:lnSpc>
                        <a:spcBef>
                          <a:spcPts val="0"/>
                        </a:spcBef>
                        <a:spcAft>
                          <a:spcPct val="0"/>
                        </a:spcAft>
                        <a:buClrTx/>
                        <a:buSzTx/>
                        <a:buFontTx/>
                        <a:buNone/>
                        <a:tabLst/>
                      </a:pPr>
                      <a:endParaRPr kumimoji="0" lang="en-US" altLang="zh-TW" sz="2800" b="0" i="0" u="none" strike="noStrike" cap="none" normalizeH="0" baseline="0">
                        <a:ln>
                          <a:noFill/>
                        </a:ln>
                        <a:solidFill>
                          <a:schemeClr val="tx1"/>
                        </a:solidFill>
                        <a:effectLst/>
                        <a:latin typeface="Arial" pitchFamily="34" charset="0"/>
                        <a:ea typeface="新細明體" pitchFamily="18" charset="-120"/>
                        <a:cs typeface="Arial" pitchFamily="34" charset="0"/>
                      </a:endParaRP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a:ln>
                            <a:noFill/>
                          </a:ln>
                          <a:solidFill>
                            <a:schemeClr val="tx1"/>
                          </a:solidFill>
                          <a:effectLst/>
                          <a:latin typeface="Arial" pitchFamily="34" charset="0"/>
                          <a:ea typeface="新細明體" pitchFamily="18" charset="-120"/>
                          <a:cs typeface="Arial" pitchFamily="34" charset="0"/>
                        </a:rPr>
                        <a:t>Protected</a:t>
                      </a:r>
                    </a:p>
                  </a:txBody>
                  <a:tcPr marT="1828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39785">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a:ln>
                            <a:noFill/>
                          </a:ln>
                          <a:solidFill>
                            <a:srgbClr val="0070C0"/>
                          </a:solidFill>
                          <a:effectLst/>
                          <a:latin typeface="Arial" pitchFamily="34" charset="0"/>
                          <a:ea typeface="新細明體" pitchFamily="18" charset="-120"/>
                          <a:cs typeface="Arial" pitchFamily="34" charset="0"/>
                        </a:rPr>
                        <a:t>public</a:t>
                      </a:r>
                    </a:p>
                  </a:txBody>
                  <a:tcPr marT="1828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a:ln>
                            <a:noFill/>
                          </a:ln>
                          <a:solidFill>
                            <a:schemeClr val="tx1"/>
                          </a:solidFill>
                          <a:effectLst/>
                          <a:latin typeface="Arial" pitchFamily="34" charset="0"/>
                          <a:ea typeface="新細明體" pitchFamily="18" charset="-120"/>
                          <a:cs typeface="Arial" pitchFamily="34" charset="0"/>
                        </a:rPr>
                        <a:t>Private</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a:ln>
                            <a:noFill/>
                          </a:ln>
                          <a:solidFill>
                            <a:schemeClr val="tx1"/>
                          </a:solidFill>
                          <a:effectLst/>
                          <a:latin typeface="Arial" pitchFamily="34" charset="0"/>
                          <a:ea typeface="新細明體" pitchFamily="18" charset="-120"/>
                          <a:cs typeface="Arial" pitchFamily="34" charset="0"/>
                        </a:rPr>
                        <a:t>Protected</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a:ln>
                            <a:noFill/>
                          </a:ln>
                          <a:solidFill>
                            <a:schemeClr val="tx1"/>
                          </a:solidFill>
                          <a:effectLst/>
                          <a:latin typeface="Arial" pitchFamily="34" charset="0"/>
                          <a:ea typeface="新細明體" pitchFamily="18" charset="-120"/>
                          <a:cs typeface="Arial" pitchFamily="34" charset="0"/>
                        </a:rPr>
                        <a:t>Public</a:t>
                      </a:r>
                    </a:p>
                  </a:txBody>
                  <a:tcPr marT="1828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 name="Text Box 42"/>
          <p:cNvSpPr txBox="1">
            <a:spLocks noChangeArrowheads="1"/>
          </p:cNvSpPr>
          <p:nvPr/>
        </p:nvSpPr>
        <p:spPr bwMode="auto">
          <a:xfrm>
            <a:off x="3429000" y="1676400"/>
            <a:ext cx="3048000" cy="400110"/>
          </a:xfrm>
          <a:prstGeom prst="rect">
            <a:avLst/>
          </a:prstGeom>
          <a:noFill/>
          <a:ln w="9525">
            <a:noFill/>
            <a:miter lim="800000"/>
            <a:headEnd/>
            <a:tailEnd/>
          </a:ln>
          <a:effectLst/>
        </p:spPr>
        <p:txBody>
          <a:bodyPr wrap="square">
            <a:spAutoFit/>
          </a:bodyPr>
          <a:lstStyle/>
          <a:p>
            <a:pPr algn="ctr"/>
            <a:r>
              <a:rPr lang="en-US" altLang="zh-TW">
                <a:ea typeface="新細明體" pitchFamily="18" charset="-120"/>
              </a:rPr>
              <a:t>Type of Inheritance</a:t>
            </a:r>
          </a:p>
        </p:txBody>
      </p:sp>
      <p:sp>
        <p:nvSpPr>
          <p:cNvPr id="10" name="Text Box 43"/>
          <p:cNvSpPr txBox="1">
            <a:spLocks noChangeArrowheads="1"/>
          </p:cNvSpPr>
          <p:nvPr/>
        </p:nvSpPr>
        <p:spPr bwMode="auto">
          <a:xfrm>
            <a:off x="457200" y="2209800"/>
            <a:ext cx="461665" cy="3657600"/>
          </a:xfrm>
          <a:prstGeom prst="rect">
            <a:avLst/>
          </a:prstGeom>
          <a:noFill/>
          <a:ln w="9525">
            <a:noFill/>
            <a:miter lim="800000"/>
            <a:headEnd/>
            <a:tailEnd/>
          </a:ln>
          <a:effectLst/>
        </p:spPr>
        <p:txBody>
          <a:bodyPr vert="eaVert" wrap="square">
            <a:spAutoFit/>
          </a:bodyPr>
          <a:lstStyle/>
          <a:p>
            <a:pPr algn="ctr"/>
            <a:r>
              <a:rPr lang="en-US" altLang="zh-TW" sz="1800" b="1">
                <a:ea typeface="新細明體" pitchFamily="18" charset="-120"/>
              </a:rPr>
              <a:t>Access Control for Members</a:t>
            </a:r>
          </a:p>
        </p:txBody>
      </p:sp>
    </p:spTree>
    <p:extLst>
      <p:ext uri="{BB962C8B-B14F-4D97-AF65-F5344CB8AC3E}">
        <p14:creationId xmlns:p14="http://schemas.microsoft.com/office/powerpoint/2010/main" val="10298173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Phạm vi truy xuất trong kế</a:t>
            </a:r>
            <a:r>
              <a:rPr lang="en-US" b="1">
                <a:effectLst>
                  <a:outerShdw blurRad="38100" dist="38100" dir="2700000" algn="tl">
                    <a:srgbClr val="000000">
                      <a:alpha val="43137"/>
                    </a:srgbClr>
                  </a:outerShdw>
                </a:effectLst>
                <a:latin typeface="Arial" pitchFamily="34" charset="0"/>
                <a:cs typeface="Arial" pitchFamily="34" charset="0"/>
              </a:rPr>
              <a:t> thừa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graphicFrame>
        <p:nvGraphicFramePr>
          <p:cNvPr id="1026" name="Object 41"/>
          <p:cNvGraphicFramePr>
            <a:graphicFrameLocks noChangeAspect="1"/>
          </p:cNvGraphicFramePr>
          <p:nvPr/>
        </p:nvGraphicFramePr>
        <p:xfrm>
          <a:off x="-304800" y="1295400"/>
          <a:ext cx="9601200" cy="5943600"/>
        </p:xfrm>
        <a:graphic>
          <a:graphicData uri="http://schemas.openxmlformats.org/presentationml/2006/ole">
            <mc:AlternateContent xmlns:mc="http://schemas.openxmlformats.org/markup-compatibility/2006">
              <mc:Choice xmlns:v="urn:schemas-microsoft-com:vml" Requires="v">
                <p:oleObj name="Document" r:id="rId3" imgW="7872840" imgH="4114800" progId="Word.Document.8">
                  <p:embed/>
                </p:oleObj>
              </mc:Choice>
              <mc:Fallback>
                <p:oleObj name="Document" r:id="rId3" imgW="7872840" imgH="4114800" progId="Word.Document.8">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95400"/>
                        <a:ext cx="9601200" cy="594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29817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1</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8" name="Text Box 3"/>
          <p:cNvSpPr txBox="1">
            <a:spLocks noChangeArrowheads="1"/>
          </p:cNvSpPr>
          <p:nvPr/>
        </p:nvSpPr>
        <p:spPr bwMode="auto">
          <a:xfrm>
            <a:off x="1632602" y="1673165"/>
            <a:ext cx="981358" cy="400110"/>
          </a:xfrm>
          <a:prstGeom prst="rect">
            <a:avLst/>
          </a:prstGeom>
          <a:noFill/>
          <a:ln w="9525">
            <a:noFill/>
            <a:miter lim="800000"/>
            <a:headEnd/>
            <a:tailEnd/>
          </a:ln>
          <a:effectLst/>
        </p:spPr>
        <p:txBody>
          <a:bodyPr wrap="none">
            <a:spAutoFit/>
          </a:bodyPr>
          <a:lstStyle/>
          <a:p>
            <a:pPr algn="ctr"/>
            <a:r>
              <a:rPr lang="en-US" altLang="zh-TW" b="0">
                <a:ea typeface="新細明體" pitchFamily="18" charset="-120"/>
              </a:rPr>
              <a:t>mother</a:t>
            </a:r>
          </a:p>
        </p:txBody>
      </p:sp>
      <p:sp>
        <p:nvSpPr>
          <p:cNvPr id="9" name="Text Box 4"/>
          <p:cNvSpPr txBox="1">
            <a:spLocks noChangeArrowheads="1"/>
          </p:cNvSpPr>
          <p:nvPr/>
        </p:nvSpPr>
        <p:spPr bwMode="auto">
          <a:xfrm>
            <a:off x="914400" y="2739965"/>
            <a:ext cx="1196161" cy="400110"/>
          </a:xfrm>
          <a:prstGeom prst="rect">
            <a:avLst/>
          </a:prstGeom>
          <a:noFill/>
          <a:ln w="9525">
            <a:noFill/>
            <a:miter lim="800000"/>
            <a:headEnd/>
            <a:tailEnd/>
          </a:ln>
          <a:effectLst/>
        </p:spPr>
        <p:txBody>
          <a:bodyPr wrap="none">
            <a:spAutoFit/>
          </a:bodyPr>
          <a:lstStyle/>
          <a:p>
            <a:r>
              <a:rPr lang="en-US" altLang="zh-TW" b="0">
                <a:ea typeface="新細明體" pitchFamily="18" charset="-120"/>
              </a:rPr>
              <a:t>daughter</a:t>
            </a:r>
          </a:p>
        </p:txBody>
      </p:sp>
      <p:sp>
        <p:nvSpPr>
          <p:cNvPr id="10" name="Text Box 5"/>
          <p:cNvSpPr txBox="1">
            <a:spLocks noChangeArrowheads="1"/>
          </p:cNvSpPr>
          <p:nvPr/>
        </p:nvSpPr>
        <p:spPr bwMode="auto">
          <a:xfrm>
            <a:off x="2439988" y="2739965"/>
            <a:ext cx="598241" cy="400110"/>
          </a:xfrm>
          <a:prstGeom prst="rect">
            <a:avLst/>
          </a:prstGeom>
          <a:noFill/>
          <a:ln w="9525">
            <a:noFill/>
            <a:miter lim="800000"/>
            <a:headEnd/>
            <a:tailEnd/>
          </a:ln>
          <a:effectLst/>
        </p:spPr>
        <p:txBody>
          <a:bodyPr wrap="none">
            <a:spAutoFit/>
          </a:bodyPr>
          <a:lstStyle/>
          <a:p>
            <a:r>
              <a:rPr lang="en-US" altLang="zh-TW" b="0">
                <a:ea typeface="新細明體" pitchFamily="18" charset="-120"/>
              </a:rPr>
              <a:t>son</a:t>
            </a:r>
          </a:p>
        </p:txBody>
      </p:sp>
      <p:sp>
        <p:nvSpPr>
          <p:cNvPr id="11" name="Rectangle 6"/>
          <p:cNvSpPr>
            <a:spLocks noChangeArrowheads="1"/>
          </p:cNvSpPr>
          <p:nvPr/>
        </p:nvSpPr>
        <p:spPr bwMode="auto">
          <a:xfrm>
            <a:off x="228600" y="3501965"/>
            <a:ext cx="3048000" cy="30480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chemeClr val="tx1">
                    <a:lumMod val="95000"/>
                    <a:lumOff val="5000"/>
                  </a:schemeClr>
                </a:solidFill>
                <a:ea typeface="新細明體" pitchFamily="18" charset="-120"/>
              </a:rPr>
              <a:t> mother{</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protected</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x, y;</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set(</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a,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b);</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private</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z;</a:t>
            </a:r>
          </a:p>
          <a:p>
            <a:pPr marL="342900" indent="-342900">
              <a:spcBef>
                <a:spcPct val="20000"/>
              </a:spcBef>
            </a:pPr>
            <a:r>
              <a:rPr lang="en-US" altLang="zh-TW" sz="2000" b="0">
                <a:solidFill>
                  <a:schemeClr val="tx1">
                    <a:lumMod val="95000"/>
                    <a:lumOff val="5000"/>
                  </a:schemeClr>
                </a:solidFill>
                <a:ea typeface="新細明體" pitchFamily="18" charset="-120"/>
              </a:rPr>
              <a:t>};</a:t>
            </a:r>
          </a:p>
        </p:txBody>
      </p:sp>
      <p:sp>
        <p:nvSpPr>
          <p:cNvPr id="12" name="Rectangle 7"/>
          <p:cNvSpPr>
            <a:spLocks noChangeArrowheads="1"/>
          </p:cNvSpPr>
          <p:nvPr/>
        </p:nvSpPr>
        <p:spPr bwMode="auto">
          <a:xfrm>
            <a:off x="4724400" y="1444565"/>
            <a:ext cx="3962400" cy="22098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chemeClr val="tx1">
                    <a:lumMod val="95000"/>
                    <a:lumOff val="5000"/>
                  </a:schemeClr>
                </a:solidFill>
                <a:ea typeface="新細明體" pitchFamily="18" charset="-120"/>
              </a:rPr>
              <a:t> daughter :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 mother{</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private</a:t>
            </a:r>
            <a:r>
              <a:rPr lang="en-US" altLang="zh-TW" sz="2000" b="0">
                <a:solidFill>
                  <a:schemeClr val="tx1">
                    <a:lumMod val="95000"/>
                    <a:lumOff val="5000"/>
                  </a:schemeClr>
                </a:solidFill>
                <a:ea typeface="新細明體" pitchFamily="18" charset="-120"/>
              </a:rPr>
              <a:t>: </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double</a:t>
            </a:r>
            <a:r>
              <a:rPr lang="en-US" altLang="zh-TW" sz="2000" b="0">
                <a:solidFill>
                  <a:schemeClr val="tx1">
                    <a:lumMod val="95000"/>
                    <a:lumOff val="5000"/>
                  </a:schemeClr>
                </a:solidFill>
                <a:ea typeface="新細明體" pitchFamily="18" charset="-120"/>
              </a:rPr>
              <a:t> a;</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foo ( );</a:t>
            </a:r>
          </a:p>
          <a:p>
            <a:pPr marL="342900" indent="-342900">
              <a:spcBef>
                <a:spcPct val="20000"/>
              </a:spcBef>
            </a:pPr>
            <a:r>
              <a:rPr lang="en-US" altLang="zh-TW" sz="2000" b="0">
                <a:solidFill>
                  <a:schemeClr val="tx1">
                    <a:lumMod val="95000"/>
                    <a:lumOff val="5000"/>
                  </a:schemeClr>
                </a:solidFill>
                <a:ea typeface="新細明體" pitchFamily="18" charset="-120"/>
              </a:rPr>
              <a:t>};</a:t>
            </a:r>
          </a:p>
        </p:txBody>
      </p:sp>
      <p:sp>
        <p:nvSpPr>
          <p:cNvPr id="13" name="Line 10"/>
          <p:cNvSpPr>
            <a:spLocks noChangeShapeType="1"/>
          </p:cNvSpPr>
          <p:nvPr/>
        </p:nvSpPr>
        <p:spPr bwMode="auto">
          <a:xfrm flipH="1">
            <a:off x="1524000" y="2130365"/>
            <a:ext cx="381000" cy="685800"/>
          </a:xfrm>
          <a:prstGeom prst="line">
            <a:avLst/>
          </a:prstGeom>
          <a:noFill/>
          <a:ln w="38100">
            <a:solidFill>
              <a:schemeClr val="tx1"/>
            </a:solidFill>
            <a:round/>
            <a:headEnd type="triangle" w="med" len="med"/>
            <a:tailEnd/>
          </a:ln>
          <a:effectLst/>
        </p:spPr>
        <p:txBody>
          <a:bodyPr/>
          <a:lstStyle/>
          <a:p>
            <a:endParaRPr lang="en-US" b="0"/>
          </a:p>
        </p:txBody>
      </p:sp>
      <p:sp>
        <p:nvSpPr>
          <p:cNvPr id="14" name="Rectangle 13"/>
          <p:cNvSpPr>
            <a:spLocks noChangeArrowheads="1"/>
          </p:cNvSpPr>
          <p:nvPr/>
        </p:nvSpPr>
        <p:spPr bwMode="auto">
          <a:xfrm>
            <a:off x="4648200" y="3806765"/>
            <a:ext cx="4038600" cy="2286000"/>
          </a:xfrm>
          <a:prstGeom prst="rect">
            <a:avLst/>
          </a:prstGeom>
          <a:solidFill>
            <a:srgbClr val="FFFF99"/>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daughter :: foo ( ){</a:t>
            </a:r>
          </a:p>
          <a:p>
            <a:pPr marL="342900" indent="-342900">
              <a:spcBef>
                <a:spcPct val="20000"/>
              </a:spcBef>
            </a:pPr>
            <a:r>
              <a:rPr lang="en-US" altLang="zh-TW" sz="2000" b="0">
                <a:solidFill>
                  <a:schemeClr val="tx1">
                    <a:lumMod val="95000"/>
                    <a:lumOff val="5000"/>
                  </a:schemeClr>
                </a:solidFill>
                <a:ea typeface="新細明體" pitchFamily="18" charset="-120"/>
              </a:rPr>
              <a:t>	x = y = 20;</a:t>
            </a:r>
          </a:p>
          <a:p>
            <a:pPr marL="342900" indent="-342900">
              <a:spcBef>
                <a:spcPct val="20000"/>
              </a:spcBef>
            </a:pPr>
            <a:r>
              <a:rPr lang="en-US" altLang="zh-TW" sz="2000" b="0">
                <a:solidFill>
                  <a:schemeClr val="tx1">
                    <a:lumMod val="95000"/>
                    <a:lumOff val="5000"/>
                  </a:schemeClr>
                </a:solidFill>
                <a:ea typeface="新細明體" pitchFamily="18" charset="-120"/>
              </a:rPr>
              <a:t>	set(5, 10); </a:t>
            </a:r>
          </a:p>
          <a:p>
            <a:pPr marL="342900" indent="-342900">
              <a:spcBef>
                <a:spcPct val="20000"/>
              </a:spcBef>
            </a:pPr>
            <a:r>
              <a:rPr lang="en-US" altLang="zh-TW" sz="2000" b="0">
                <a:solidFill>
                  <a:schemeClr val="tx1">
                    <a:lumMod val="95000"/>
                    <a:lumOff val="5000"/>
                  </a:schemeClr>
                </a:solidFill>
                <a:ea typeface="新細明體" pitchFamily="18" charset="-120"/>
              </a:rPr>
              <a:t>	cout&lt;&lt;“value of a ”&lt;&lt;a&lt;&lt;endl; </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a:solidFill>
                  <a:schemeClr val="tx1">
                    <a:lumMod val="95000"/>
                    <a:lumOff val="5000"/>
                  </a:schemeClr>
                </a:solidFill>
                <a:ea typeface="新細明體" pitchFamily="18" charset="-120"/>
              </a:rPr>
              <a:t>z = 100;</a:t>
            </a:r>
            <a:endParaRPr lang="en-US" altLang="zh-TW" sz="1800">
              <a:solidFill>
                <a:schemeClr val="tx1">
                  <a:lumMod val="95000"/>
                  <a:lumOff val="5000"/>
                </a:schemeClr>
              </a:solidFill>
              <a:ea typeface="新細明體" pitchFamily="18" charset="-120"/>
            </a:endParaRPr>
          </a:p>
          <a:p>
            <a:pPr marL="342900" indent="-342900">
              <a:spcBef>
                <a:spcPct val="20000"/>
              </a:spcBef>
            </a:pPr>
            <a:r>
              <a:rPr lang="en-US" altLang="zh-TW" b="0">
                <a:solidFill>
                  <a:schemeClr val="tx1">
                    <a:lumMod val="95000"/>
                    <a:lumOff val="5000"/>
                  </a:schemeClr>
                </a:solidFill>
                <a:ea typeface="新細明體" pitchFamily="18" charset="-120"/>
              </a:rPr>
              <a:t>}</a:t>
            </a:r>
            <a:endParaRPr lang="en-US" altLang="zh-TW" sz="2000" b="0">
              <a:solidFill>
                <a:schemeClr val="tx1">
                  <a:lumMod val="95000"/>
                  <a:lumOff val="5000"/>
                </a:schemeClr>
              </a:solidFill>
              <a:ea typeface="新細明體" pitchFamily="18" charset="-120"/>
            </a:endParaRPr>
          </a:p>
        </p:txBody>
      </p:sp>
      <p:sp>
        <p:nvSpPr>
          <p:cNvPr id="15" name="Line 14"/>
          <p:cNvSpPr>
            <a:spLocks noChangeShapeType="1"/>
          </p:cNvSpPr>
          <p:nvPr/>
        </p:nvSpPr>
        <p:spPr bwMode="auto">
          <a:xfrm flipV="1">
            <a:off x="1752600" y="4416365"/>
            <a:ext cx="3200400" cy="76200"/>
          </a:xfrm>
          <a:prstGeom prst="line">
            <a:avLst/>
          </a:prstGeom>
          <a:noFill/>
          <a:ln w="28575">
            <a:solidFill>
              <a:schemeClr val="tx1"/>
            </a:solidFill>
            <a:prstDash val="dash"/>
            <a:round/>
            <a:headEnd type="triangle" w="med" len="med"/>
            <a:tailEnd/>
          </a:ln>
          <a:effectLst/>
        </p:spPr>
        <p:txBody>
          <a:bodyPr/>
          <a:lstStyle/>
          <a:p>
            <a:endParaRPr lang="en-US" b="0"/>
          </a:p>
        </p:txBody>
      </p:sp>
      <p:sp>
        <p:nvSpPr>
          <p:cNvPr id="16" name="Line 15"/>
          <p:cNvSpPr>
            <a:spLocks noChangeShapeType="1"/>
          </p:cNvSpPr>
          <p:nvPr/>
        </p:nvSpPr>
        <p:spPr bwMode="auto">
          <a:xfrm flipV="1">
            <a:off x="3048000" y="4797365"/>
            <a:ext cx="1981200" cy="381000"/>
          </a:xfrm>
          <a:prstGeom prst="line">
            <a:avLst/>
          </a:prstGeom>
          <a:noFill/>
          <a:ln w="28575">
            <a:solidFill>
              <a:schemeClr val="tx1"/>
            </a:solidFill>
            <a:prstDash val="dash"/>
            <a:round/>
            <a:headEnd type="triangle" w="med" len="med"/>
            <a:tailEnd/>
          </a:ln>
          <a:effectLst/>
        </p:spPr>
        <p:txBody>
          <a:bodyPr/>
          <a:lstStyle/>
          <a:p>
            <a:endParaRPr lang="en-US" b="0"/>
          </a:p>
        </p:txBody>
      </p:sp>
      <p:sp>
        <p:nvSpPr>
          <p:cNvPr id="17" name="Freeform 20"/>
          <p:cNvSpPr>
            <a:spLocks/>
          </p:cNvSpPr>
          <p:nvPr/>
        </p:nvSpPr>
        <p:spPr bwMode="auto">
          <a:xfrm>
            <a:off x="6858000" y="2435165"/>
            <a:ext cx="1244600" cy="2514600"/>
          </a:xfrm>
          <a:custGeom>
            <a:avLst/>
            <a:gdLst/>
            <a:ahLst/>
            <a:cxnLst>
              <a:cxn ang="0">
                <a:pos x="0" y="0"/>
              </a:cxn>
              <a:cxn ang="0">
                <a:pos x="720" y="864"/>
              </a:cxn>
              <a:cxn ang="0">
                <a:pos x="384" y="1776"/>
              </a:cxn>
            </a:cxnLst>
            <a:rect l="0" t="0" r="r" b="b"/>
            <a:pathLst>
              <a:path w="784" h="1776">
                <a:moveTo>
                  <a:pt x="0" y="0"/>
                </a:moveTo>
                <a:cubicBezTo>
                  <a:pt x="328" y="284"/>
                  <a:pt x="656" y="568"/>
                  <a:pt x="720" y="864"/>
                </a:cubicBezTo>
                <a:cubicBezTo>
                  <a:pt x="784" y="1160"/>
                  <a:pt x="440" y="1624"/>
                  <a:pt x="384" y="1776"/>
                </a:cubicBezTo>
              </a:path>
            </a:pathLst>
          </a:custGeom>
          <a:noFill/>
          <a:ln w="28575" cap="flat" cmpd="sng">
            <a:solidFill>
              <a:schemeClr val="tx1"/>
            </a:solidFill>
            <a:prstDash val="dash"/>
            <a:round/>
            <a:headEnd type="triangle" w="med" len="med"/>
            <a:tailEnd type="none" w="med" len="med"/>
          </a:ln>
          <a:effectLst/>
        </p:spPr>
        <p:txBody>
          <a:bodyPr/>
          <a:lstStyle/>
          <a:p>
            <a:endParaRPr lang="en-US" b="0"/>
          </a:p>
        </p:txBody>
      </p:sp>
      <p:sp>
        <p:nvSpPr>
          <p:cNvPr id="18" name="Text Box 21"/>
          <p:cNvSpPr txBox="1">
            <a:spLocks noChangeArrowheads="1"/>
          </p:cNvSpPr>
          <p:nvPr/>
        </p:nvSpPr>
        <p:spPr bwMode="auto">
          <a:xfrm>
            <a:off x="3341668" y="6229290"/>
            <a:ext cx="5878532" cy="400110"/>
          </a:xfrm>
          <a:prstGeom prst="rect">
            <a:avLst/>
          </a:prstGeom>
          <a:noFill/>
          <a:ln w="9525">
            <a:noFill/>
            <a:miter lim="800000"/>
            <a:headEnd/>
            <a:tailEnd/>
          </a:ln>
          <a:effectLst/>
        </p:spPr>
        <p:txBody>
          <a:bodyPr wrap="none">
            <a:spAutoFit/>
          </a:bodyPr>
          <a:lstStyle/>
          <a:p>
            <a:r>
              <a:rPr lang="en-US" altLang="zh-TW" sz="2000" b="0">
                <a:solidFill>
                  <a:schemeClr val="accent2"/>
                </a:solidFill>
                <a:ea typeface="新細明體" pitchFamily="18" charset="-120"/>
              </a:rPr>
              <a:t>daughter</a:t>
            </a:r>
            <a:r>
              <a:rPr lang="en-US" altLang="zh-TW" sz="2000" b="0">
                <a:ea typeface="新細明體" pitchFamily="18" charset="-120"/>
              </a:rPr>
              <a:t> can access 3 of the 4 inherited members</a:t>
            </a:r>
            <a:endParaRPr lang="en-US" altLang="zh-TW" sz="2000" b="0">
              <a:solidFill>
                <a:schemeClr val="accent2"/>
              </a:solidFill>
              <a:ea typeface="新細明體" pitchFamily="18" charset="-12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22" presetClass="entr" presetSubtype="2"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right)">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P spid="1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2</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
        <p:nvSpPr>
          <p:cNvPr id="8" name="Text Box 3"/>
          <p:cNvSpPr txBox="1">
            <a:spLocks noChangeArrowheads="1"/>
          </p:cNvSpPr>
          <p:nvPr/>
        </p:nvSpPr>
        <p:spPr bwMode="auto">
          <a:xfrm>
            <a:off x="1480202" y="1676400"/>
            <a:ext cx="981358" cy="400110"/>
          </a:xfrm>
          <a:prstGeom prst="rect">
            <a:avLst/>
          </a:prstGeom>
          <a:noFill/>
          <a:ln w="9525">
            <a:noFill/>
            <a:miter lim="800000"/>
            <a:headEnd/>
            <a:tailEnd/>
          </a:ln>
          <a:effectLst/>
        </p:spPr>
        <p:txBody>
          <a:bodyPr wrap="none">
            <a:spAutoFit/>
          </a:bodyPr>
          <a:lstStyle/>
          <a:p>
            <a:pPr algn="ctr"/>
            <a:r>
              <a:rPr lang="en-US" altLang="zh-TW" b="0">
                <a:ea typeface="新細明體" pitchFamily="18" charset="-120"/>
              </a:rPr>
              <a:t>mother</a:t>
            </a:r>
          </a:p>
        </p:txBody>
      </p:sp>
      <p:sp>
        <p:nvSpPr>
          <p:cNvPr id="9" name="Text Box 4"/>
          <p:cNvSpPr txBox="1">
            <a:spLocks noChangeArrowheads="1"/>
          </p:cNvSpPr>
          <p:nvPr/>
        </p:nvSpPr>
        <p:spPr bwMode="auto">
          <a:xfrm>
            <a:off x="762000" y="2743200"/>
            <a:ext cx="1196161" cy="400110"/>
          </a:xfrm>
          <a:prstGeom prst="rect">
            <a:avLst/>
          </a:prstGeom>
          <a:noFill/>
          <a:ln w="9525">
            <a:noFill/>
            <a:miter lim="800000"/>
            <a:headEnd/>
            <a:tailEnd/>
          </a:ln>
          <a:effectLst/>
        </p:spPr>
        <p:txBody>
          <a:bodyPr wrap="none">
            <a:spAutoFit/>
          </a:bodyPr>
          <a:lstStyle/>
          <a:p>
            <a:r>
              <a:rPr lang="en-US" altLang="zh-TW" b="0">
                <a:ea typeface="新細明體" pitchFamily="18" charset="-120"/>
              </a:rPr>
              <a:t>daughter</a:t>
            </a:r>
          </a:p>
        </p:txBody>
      </p:sp>
      <p:sp>
        <p:nvSpPr>
          <p:cNvPr id="10" name="Text Box 5"/>
          <p:cNvSpPr txBox="1">
            <a:spLocks noChangeArrowheads="1"/>
          </p:cNvSpPr>
          <p:nvPr/>
        </p:nvSpPr>
        <p:spPr bwMode="auto">
          <a:xfrm>
            <a:off x="2287588" y="2743200"/>
            <a:ext cx="598241" cy="400110"/>
          </a:xfrm>
          <a:prstGeom prst="rect">
            <a:avLst/>
          </a:prstGeom>
          <a:noFill/>
          <a:ln w="9525">
            <a:noFill/>
            <a:miter lim="800000"/>
            <a:headEnd/>
            <a:tailEnd/>
          </a:ln>
          <a:effectLst/>
        </p:spPr>
        <p:txBody>
          <a:bodyPr wrap="none">
            <a:spAutoFit/>
          </a:bodyPr>
          <a:lstStyle/>
          <a:p>
            <a:r>
              <a:rPr lang="en-US" altLang="zh-TW" b="0">
                <a:ea typeface="新細明體" pitchFamily="18" charset="-120"/>
              </a:rPr>
              <a:t>son</a:t>
            </a:r>
          </a:p>
        </p:txBody>
      </p:sp>
      <p:sp>
        <p:nvSpPr>
          <p:cNvPr id="11" name="Rectangle 6"/>
          <p:cNvSpPr>
            <a:spLocks noChangeArrowheads="1"/>
          </p:cNvSpPr>
          <p:nvPr/>
        </p:nvSpPr>
        <p:spPr bwMode="auto">
          <a:xfrm>
            <a:off x="228600" y="3505200"/>
            <a:ext cx="3124200" cy="30480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chemeClr val="tx1">
                    <a:lumMod val="95000"/>
                    <a:lumOff val="5000"/>
                  </a:schemeClr>
                </a:solidFill>
                <a:ea typeface="新細明體" pitchFamily="18" charset="-120"/>
              </a:rPr>
              <a:t> mother{</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protected</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x, y;</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set(</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a,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b);</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private</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z;</a:t>
            </a:r>
          </a:p>
          <a:p>
            <a:pPr marL="342900" indent="-342900">
              <a:spcBef>
                <a:spcPct val="20000"/>
              </a:spcBef>
            </a:pPr>
            <a:r>
              <a:rPr lang="en-US" altLang="zh-TW" sz="2000" b="0">
                <a:solidFill>
                  <a:schemeClr val="tx1">
                    <a:lumMod val="95000"/>
                    <a:lumOff val="5000"/>
                  </a:schemeClr>
                </a:solidFill>
                <a:ea typeface="新細明體" pitchFamily="18" charset="-120"/>
              </a:rPr>
              <a:t>};</a:t>
            </a:r>
          </a:p>
        </p:txBody>
      </p:sp>
      <p:sp>
        <p:nvSpPr>
          <p:cNvPr id="12" name="Rectangle 7"/>
          <p:cNvSpPr>
            <a:spLocks noChangeArrowheads="1"/>
          </p:cNvSpPr>
          <p:nvPr/>
        </p:nvSpPr>
        <p:spPr bwMode="auto">
          <a:xfrm>
            <a:off x="4191000" y="1447800"/>
            <a:ext cx="4495800" cy="22098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chemeClr val="tx1">
                    <a:lumMod val="95000"/>
                    <a:lumOff val="5000"/>
                  </a:schemeClr>
                </a:solidFill>
                <a:ea typeface="新細明體" pitchFamily="18" charset="-120"/>
              </a:rPr>
              <a:t> son : </a:t>
            </a:r>
            <a:r>
              <a:rPr lang="en-US" altLang="zh-TW" sz="2000" b="0">
                <a:solidFill>
                  <a:srgbClr val="0000FF"/>
                </a:solidFill>
                <a:ea typeface="新細明體" pitchFamily="18" charset="-120"/>
              </a:rPr>
              <a:t>private</a:t>
            </a:r>
            <a:r>
              <a:rPr lang="en-US" altLang="zh-TW" sz="2000" b="0">
                <a:solidFill>
                  <a:schemeClr val="tx1">
                    <a:lumMod val="95000"/>
                    <a:lumOff val="5000"/>
                  </a:schemeClr>
                </a:solidFill>
                <a:ea typeface="新細明體" pitchFamily="18" charset="-120"/>
              </a:rPr>
              <a:t> mother{</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private</a:t>
            </a:r>
            <a:r>
              <a:rPr lang="en-US" altLang="zh-TW" sz="2000" b="0">
                <a:solidFill>
                  <a:schemeClr val="tx1">
                    <a:lumMod val="95000"/>
                    <a:lumOff val="5000"/>
                  </a:schemeClr>
                </a:solidFill>
                <a:ea typeface="新細明體" pitchFamily="18" charset="-120"/>
              </a:rPr>
              <a:t>: </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double</a:t>
            </a:r>
            <a:r>
              <a:rPr lang="en-US" altLang="zh-TW" sz="2000" b="0">
                <a:solidFill>
                  <a:schemeClr val="tx1">
                    <a:lumMod val="95000"/>
                    <a:lumOff val="5000"/>
                  </a:schemeClr>
                </a:solidFill>
                <a:ea typeface="新細明體" pitchFamily="18" charset="-120"/>
              </a:rPr>
              <a:t> b;</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foo ( );</a:t>
            </a:r>
          </a:p>
          <a:p>
            <a:pPr marL="342900" indent="-342900">
              <a:spcBef>
                <a:spcPct val="20000"/>
              </a:spcBef>
            </a:pPr>
            <a:r>
              <a:rPr lang="en-US" altLang="zh-TW" sz="2000" b="0">
                <a:solidFill>
                  <a:schemeClr val="tx1">
                    <a:lumMod val="95000"/>
                    <a:lumOff val="5000"/>
                  </a:schemeClr>
                </a:solidFill>
                <a:ea typeface="新細明體" pitchFamily="18" charset="-120"/>
              </a:rPr>
              <a:t>};</a:t>
            </a:r>
          </a:p>
        </p:txBody>
      </p:sp>
      <p:sp>
        <p:nvSpPr>
          <p:cNvPr id="13" name="Line 8"/>
          <p:cNvSpPr>
            <a:spLocks noChangeShapeType="1"/>
          </p:cNvSpPr>
          <p:nvPr/>
        </p:nvSpPr>
        <p:spPr bwMode="auto">
          <a:xfrm flipH="1">
            <a:off x="1371600" y="2133600"/>
            <a:ext cx="381000" cy="685800"/>
          </a:xfrm>
          <a:prstGeom prst="line">
            <a:avLst/>
          </a:prstGeom>
          <a:noFill/>
          <a:ln w="38100">
            <a:solidFill>
              <a:schemeClr val="tx1"/>
            </a:solidFill>
            <a:round/>
            <a:headEnd type="triangle" w="med" len="med"/>
            <a:tailEnd/>
          </a:ln>
          <a:effectLst/>
        </p:spPr>
        <p:txBody>
          <a:bodyPr/>
          <a:lstStyle/>
          <a:p>
            <a:endParaRPr lang="en-US" b="0"/>
          </a:p>
        </p:txBody>
      </p:sp>
      <p:sp>
        <p:nvSpPr>
          <p:cNvPr id="14" name="Line 9"/>
          <p:cNvSpPr>
            <a:spLocks noChangeShapeType="1"/>
          </p:cNvSpPr>
          <p:nvPr/>
        </p:nvSpPr>
        <p:spPr bwMode="auto">
          <a:xfrm>
            <a:off x="2209800" y="2133600"/>
            <a:ext cx="381000" cy="685800"/>
          </a:xfrm>
          <a:prstGeom prst="line">
            <a:avLst/>
          </a:prstGeom>
          <a:noFill/>
          <a:ln w="38100">
            <a:solidFill>
              <a:schemeClr val="tx1"/>
            </a:solidFill>
            <a:round/>
            <a:headEnd type="triangle" w="med" len="med"/>
            <a:tailEnd/>
          </a:ln>
          <a:effectLst/>
        </p:spPr>
        <p:txBody>
          <a:bodyPr/>
          <a:lstStyle/>
          <a:p>
            <a:endParaRPr lang="en-US" b="0"/>
          </a:p>
        </p:txBody>
      </p:sp>
      <p:sp>
        <p:nvSpPr>
          <p:cNvPr id="15" name="Rectangle 10"/>
          <p:cNvSpPr>
            <a:spLocks noChangeArrowheads="1"/>
          </p:cNvSpPr>
          <p:nvPr/>
        </p:nvSpPr>
        <p:spPr bwMode="auto">
          <a:xfrm>
            <a:off x="4191000" y="3810000"/>
            <a:ext cx="4495800" cy="2286000"/>
          </a:xfrm>
          <a:prstGeom prst="rect">
            <a:avLst/>
          </a:prstGeom>
          <a:solidFill>
            <a:srgbClr val="FFFF99"/>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son :: foo ( ){</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a:solidFill>
                  <a:schemeClr val="tx1">
                    <a:lumMod val="95000"/>
                    <a:lumOff val="5000"/>
                  </a:schemeClr>
                </a:solidFill>
                <a:ea typeface="新細明體" pitchFamily="18" charset="-120"/>
              </a:rPr>
              <a:t>x = y = 20;</a:t>
            </a:r>
            <a:endParaRPr lang="en-US" altLang="zh-TW" sz="1800">
              <a:solidFill>
                <a:schemeClr val="tx1">
                  <a:lumMod val="95000"/>
                  <a:lumOff val="5000"/>
                </a:schemeClr>
              </a:solidFill>
              <a:ea typeface="新細明體" pitchFamily="18" charset="-120"/>
            </a:endParaRP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a:solidFill>
                  <a:schemeClr val="tx1">
                    <a:lumMod val="95000"/>
                    <a:lumOff val="5000"/>
                  </a:schemeClr>
                </a:solidFill>
                <a:ea typeface="新細明體" pitchFamily="18" charset="-120"/>
              </a:rPr>
              <a:t>set(5, 10); </a:t>
            </a:r>
          </a:p>
          <a:p>
            <a:pPr marL="342900" indent="-342900">
              <a:spcBef>
                <a:spcPct val="20000"/>
              </a:spcBef>
            </a:pPr>
            <a:r>
              <a:rPr lang="en-US" altLang="zh-TW" sz="2000" b="0">
                <a:solidFill>
                  <a:schemeClr val="tx1">
                    <a:lumMod val="95000"/>
                    <a:lumOff val="5000"/>
                  </a:schemeClr>
                </a:solidFill>
                <a:ea typeface="新細明體" pitchFamily="18" charset="-120"/>
              </a:rPr>
              <a:t>	cout&lt;&lt;“value of b ”&lt;&lt;b&lt;&lt;endl; </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a:solidFill>
                  <a:schemeClr val="tx1">
                    <a:lumMod val="95000"/>
                    <a:lumOff val="5000"/>
                  </a:schemeClr>
                </a:solidFill>
                <a:ea typeface="新細明體" pitchFamily="18" charset="-120"/>
              </a:rPr>
              <a:t>z = 100;</a:t>
            </a:r>
            <a:endParaRPr lang="en-US" altLang="zh-TW" sz="1800">
              <a:solidFill>
                <a:schemeClr val="tx1">
                  <a:lumMod val="95000"/>
                  <a:lumOff val="5000"/>
                </a:schemeClr>
              </a:solidFill>
              <a:ea typeface="新細明體" pitchFamily="18" charset="-120"/>
            </a:endParaRPr>
          </a:p>
          <a:p>
            <a:pPr marL="342900" indent="-342900">
              <a:spcBef>
                <a:spcPct val="20000"/>
              </a:spcBef>
            </a:pPr>
            <a:r>
              <a:rPr lang="en-US" altLang="zh-TW" sz="2000" b="0">
                <a:solidFill>
                  <a:schemeClr val="tx1">
                    <a:lumMod val="95000"/>
                    <a:lumOff val="5000"/>
                  </a:schemeClr>
                </a:solidFill>
                <a:ea typeface="新細明體" pitchFamily="18" charset="-120"/>
              </a:rPr>
              <a:t>}</a:t>
            </a:r>
          </a:p>
        </p:txBody>
      </p:sp>
      <p:sp>
        <p:nvSpPr>
          <p:cNvPr id="17" name="Freeform 14"/>
          <p:cNvSpPr>
            <a:spLocks/>
          </p:cNvSpPr>
          <p:nvPr/>
        </p:nvSpPr>
        <p:spPr bwMode="auto">
          <a:xfrm>
            <a:off x="6629400" y="2362200"/>
            <a:ext cx="1066800" cy="2514600"/>
          </a:xfrm>
          <a:custGeom>
            <a:avLst/>
            <a:gdLst/>
            <a:ahLst/>
            <a:cxnLst>
              <a:cxn ang="0">
                <a:pos x="0" y="0"/>
              </a:cxn>
              <a:cxn ang="0">
                <a:pos x="720" y="864"/>
              </a:cxn>
              <a:cxn ang="0">
                <a:pos x="384" y="1776"/>
              </a:cxn>
            </a:cxnLst>
            <a:rect l="0" t="0" r="r" b="b"/>
            <a:pathLst>
              <a:path w="784" h="1776">
                <a:moveTo>
                  <a:pt x="0" y="0"/>
                </a:moveTo>
                <a:cubicBezTo>
                  <a:pt x="328" y="284"/>
                  <a:pt x="656" y="568"/>
                  <a:pt x="720" y="864"/>
                </a:cubicBezTo>
                <a:cubicBezTo>
                  <a:pt x="784" y="1160"/>
                  <a:pt x="440" y="1624"/>
                  <a:pt x="384" y="1776"/>
                </a:cubicBezTo>
              </a:path>
            </a:pathLst>
          </a:custGeom>
          <a:noFill/>
          <a:ln w="28575" cap="flat" cmpd="sng">
            <a:solidFill>
              <a:schemeClr val="tx1"/>
            </a:solidFill>
            <a:prstDash val="dash"/>
            <a:round/>
            <a:headEnd type="triangle" w="med" len="med"/>
            <a:tailEnd type="none" w="med" len="med"/>
          </a:ln>
          <a:effectLst/>
        </p:spPr>
        <p:txBody>
          <a:bodyPr/>
          <a:lstStyle/>
          <a:p>
            <a:endParaRPr lang="en-US" b="0"/>
          </a:p>
        </p:txBody>
      </p:sp>
      <p:sp>
        <p:nvSpPr>
          <p:cNvPr id="18" name="Line 15"/>
          <p:cNvSpPr>
            <a:spLocks noChangeShapeType="1"/>
          </p:cNvSpPr>
          <p:nvPr/>
        </p:nvSpPr>
        <p:spPr bwMode="auto">
          <a:xfrm flipV="1">
            <a:off x="3352800" y="5029200"/>
            <a:ext cx="1219200" cy="152400"/>
          </a:xfrm>
          <a:prstGeom prst="line">
            <a:avLst/>
          </a:prstGeom>
          <a:noFill/>
          <a:ln w="28575">
            <a:solidFill>
              <a:schemeClr val="tx1"/>
            </a:solidFill>
            <a:prstDash val="dash"/>
            <a:round/>
            <a:headEnd type="triangle" w="med" len="med"/>
            <a:tailEnd/>
          </a:ln>
          <a:effectLst/>
        </p:spPr>
        <p:txBody>
          <a:bodyPr/>
          <a:lstStyle/>
          <a:p>
            <a:endParaRPr lang="en-US" b="0"/>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7" grpId="0" animBg="1"/>
      <p:bldP spid="1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Phương thức thiết lập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Phương thức thiết lập của lớp cơ sở </a:t>
            </a:r>
            <a:r>
              <a:rPr lang="en-US" sz="2800">
                <a:solidFill>
                  <a:srgbClr val="FF3300"/>
                </a:solidFill>
                <a:latin typeface="Arial" pitchFamily="34" charset="0"/>
                <a:cs typeface="Arial" pitchFamily="34" charset="0"/>
              </a:rPr>
              <a:t>luôn luôn được gọi </a:t>
            </a:r>
            <a:r>
              <a:rPr lang="en-US" sz="2800">
                <a:solidFill>
                  <a:schemeClr val="tx1">
                    <a:lumMod val="95000"/>
                    <a:lumOff val="5000"/>
                  </a:schemeClr>
                </a:solidFill>
                <a:latin typeface="Arial" pitchFamily="34" charset="0"/>
                <a:cs typeface="Arial" pitchFamily="34" charset="0"/>
              </a:rPr>
              <a:t>mỗi khi có một đối tượng của lớp dẫn xuất được tạo ra.</a:t>
            </a: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Nếu mọi phương thức thiết lập của lớp cơ sở đều đòi hỏi phải cung cấp tham số thì lớp con bắt buộc phải có phương thức thiết lập để cung cấp các tham số đó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Phương thức thiết lập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Ví dụ 1:</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
        <p:nvSpPr>
          <p:cNvPr id="7" name="Rectangle 4"/>
          <p:cNvSpPr>
            <a:spLocks noChangeArrowheads="1"/>
          </p:cNvSpPr>
          <p:nvPr/>
        </p:nvSpPr>
        <p:spPr bwMode="auto">
          <a:xfrm>
            <a:off x="609600" y="2133600"/>
            <a:ext cx="4953000" cy="36576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400" b="0">
                <a:solidFill>
                  <a:srgbClr val="0000FF"/>
                </a:solidFill>
                <a:ea typeface="新細明體" pitchFamily="18" charset="-120"/>
              </a:rPr>
              <a:t>class </a:t>
            </a:r>
            <a:r>
              <a:rPr lang="en-US" altLang="zh-TW" sz="2400" b="0">
                <a:solidFill>
                  <a:schemeClr val="tx1">
                    <a:lumMod val="95000"/>
                    <a:lumOff val="5000"/>
                  </a:schemeClr>
                </a:solidFill>
                <a:ea typeface="新細明體" pitchFamily="18" charset="-120"/>
              </a:rPr>
              <a:t>A {</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 ( )</a:t>
            </a:r>
          </a:p>
          <a:p>
            <a:pPr marL="342900" indent="-342900">
              <a:spcBef>
                <a:spcPct val="20000"/>
              </a:spcBef>
            </a:pPr>
            <a:r>
              <a:rPr lang="en-US" altLang="zh-TW" sz="2400" b="0">
                <a:solidFill>
                  <a:schemeClr val="tx1">
                    <a:lumMod val="95000"/>
                    <a:lumOff val="5000"/>
                  </a:schemeClr>
                </a:solidFill>
                <a:ea typeface="新細明體" pitchFamily="18" charset="-120"/>
              </a:rPr>
              <a:t>	  {  cout&lt;&lt; “A:default”&lt;&lt;endl;  }</a:t>
            </a:r>
          </a:p>
          <a:p>
            <a:pPr marL="342900" indent="-342900">
              <a:spcBef>
                <a:spcPct val="20000"/>
              </a:spcBef>
            </a:pPr>
            <a:r>
              <a:rPr lang="en-US" altLang="zh-TW" sz="2400" b="0">
                <a:solidFill>
                  <a:schemeClr val="tx1">
                    <a:lumMod val="95000"/>
                    <a:lumOff val="5000"/>
                  </a:schemeClr>
                </a:solidFill>
                <a:ea typeface="新細明體" pitchFamily="18" charset="-120"/>
              </a:rPr>
              <a:t>	A (</a:t>
            </a:r>
            <a:r>
              <a:rPr lang="en-US" altLang="zh-TW" sz="2400" b="0">
                <a:solidFill>
                  <a:srgbClr val="0000FF"/>
                </a:solidFill>
                <a:ea typeface="新細明體" pitchFamily="18" charset="-120"/>
              </a:rPr>
              <a:t>int</a:t>
            </a:r>
            <a:r>
              <a:rPr lang="en-US" altLang="zh-TW" sz="2400" b="0">
                <a:solidFill>
                  <a:schemeClr val="tx1">
                    <a:lumMod val="95000"/>
                    <a:lumOff val="5000"/>
                  </a:schemeClr>
                </a:solidFill>
                <a:ea typeface="新細明體" pitchFamily="18" charset="-120"/>
              </a:rPr>
              <a:t> a){</a:t>
            </a:r>
          </a:p>
          <a:p>
            <a:pPr marL="342900" indent="-342900">
              <a:spcBef>
                <a:spcPct val="20000"/>
              </a:spcBef>
            </a:pPr>
            <a:r>
              <a:rPr lang="en-US" altLang="zh-TW" sz="2400" b="0">
                <a:solidFill>
                  <a:schemeClr val="tx1">
                    <a:lumMod val="95000"/>
                    <a:lumOff val="5000"/>
                  </a:schemeClr>
                </a:solidFill>
                <a:ea typeface="新細明體" pitchFamily="18" charset="-120"/>
              </a:rPr>
              <a:t>	      cout&lt;&lt;“A:parameter”&lt;&lt;endl;</a:t>
            </a:r>
          </a:p>
          <a:p>
            <a:pPr marL="342900" indent="-342900">
              <a:spcBef>
                <a:spcPct val="20000"/>
              </a:spcBef>
            </a:pPr>
            <a:r>
              <a:rPr lang="en-US" altLang="zh-TW" sz="2400" b="0">
                <a:solidFill>
                  <a:schemeClr val="tx1">
                    <a:lumMod val="95000"/>
                    <a:lumOff val="5000"/>
                  </a:schemeClr>
                </a:solidFill>
                <a:ea typeface="新細明體" pitchFamily="18" charset="-120"/>
              </a:rPr>
              <a:t>	}</a:t>
            </a:r>
          </a:p>
          <a:p>
            <a:pPr marL="342900" indent="-342900">
              <a:spcBef>
                <a:spcPct val="20000"/>
              </a:spcBef>
            </a:pPr>
            <a:r>
              <a:rPr lang="en-US" altLang="zh-TW" sz="2400" b="0">
                <a:solidFill>
                  <a:schemeClr val="tx1">
                    <a:lumMod val="95000"/>
                    <a:lumOff val="5000"/>
                  </a:schemeClr>
                </a:solidFill>
                <a:ea typeface="新細明體" pitchFamily="18" charset="-120"/>
              </a:rPr>
              <a:t>};</a:t>
            </a:r>
          </a:p>
        </p:txBody>
      </p:sp>
      <p:sp>
        <p:nvSpPr>
          <p:cNvPr id="8" name="Rectangle 5"/>
          <p:cNvSpPr>
            <a:spLocks noChangeArrowheads="1"/>
          </p:cNvSpPr>
          <p:nvPr/>
        </p:nvSpPr>
        <p:spPr bwMode="auto">
          <a:xfrm>
            <a:off x="5791200" y="2133600"/>
            <a:ext cx="3124200" cy="3124200"/>
          </a:xfrm>
          <a:prstGeom prst="rect">
            <a:avLst/>
          </a:prstGeom>
          <a:solidFill>
            <a:srgbClr val="FFFF99"/>
          </a:solidFill>
          <a:ln w="9525">
            <a:noFill/>
            <a:miter lim="800000"/>
            <a:headEnd/>
            <a:tailEnd/>
          </a:ln>
          <a:effectLst/>
        </p:spPr>
        <p:txBody>
          <a:bodyPr/>
          <a:lstStyle/>
          <a:p>
            <a:pPr marL="342900" indent="-342900">
              <a:lnSpc>
                <a:spcPct val="120000"/>
              </a:lnSpc>
              <a:spcBef>
                <a:spcPct val="20000"/>
              </a:spcBef>
            </a:pPr>
            <a:r>
              <a:rPr lang="en-US" altLang="zh-TW" sz="2400" b="0">
                <a:solidFill>
                  <a:srgbClr val="0000FF"/>
                </a:solidFill>
                <a:ea typeface="新細明體" pitchFamily="18" charset="-120"/>
              </a:rPr>
              <a:t>class </a:t>
            </a:r>
            <a:r>
              <a:rPr lang="en-US" altLang="zh-TW" sz="2400" b="0">
                <a:solidFill>
                  <a:schemeClr val="tx1">
                    <a:lumMod val="95000"/>
                    <a:lumOff val="5000"/>
                  </a:schemeClr>
                </a:solidFill>
                <a:ea typeface="新細明體" pitchFamily="18" charset="-120"/>
              </a:rPr>
              <a:t>B : </a:t>
            </a:r>
            <a:r>
              <a:rPr lang="en-US" altLang="zh-TW" sz="2400" b="0">
                <a:solidFill>
                  <a:srgbClr val="0000FF"/>
                </a:solidFill>
                <a:ea typeface="新細明體" pitchFamily="18" charset="-120"/>
              </a:rPr>
              <a:t>public </a:t>
            </a:r>
            <a:r>
              <a:rPr lang="en-US" altLang="zh-TW" sz="2400" b="0">
                <a:solidFill>
                  <a:schemeClr val="tx1">
                    <a:lumMod val="95000"/>
                    <a:lumOff val="5000"/>
                  </a:schemeClr>
                </a:solidFill>
                <a:ea typeface="新細明體" pitchFamily="18" charset="-120"/>
              </a:rPr>
              <a:t>A {</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 </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B (</a:t>
            </a:r>
            <a:r>
              <a:rPr lang="en-US" altLang="zh-TW" sz="2400" b="0">
                <a:solidFill>
                  <a:srgbClr val="0000FF"/>
                </a:solidFill>
                <a:ea typeface="新細明體" pitchFamily="18" charset="-120"/>
              </a:rPr>
              <a:t>int </a:t>
            </a:r>
            <a:r>
              <a:rPr lang="en-US" altLang="zh-TW" sz="2400" b="0">
                <a:solidFill>
                  <a:schemeClr val="tx1">
                    <a:lumMod val="95000"/>
                    <a:lumOff val="5000"/>
                  </a:schemeClr>
                </a:solidFill>
                <a:ea typeface="新細明體" pitchFamily="18" charset="-120"/>
              </a:rPr>
              <a:t>a){</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cout&lt;&lt;“B”&lt;&lt;endl;</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a:t>
            </a:r>
            <a:endParaRPr lang="en-US" altLang="zh-TW" b="0">
              <a:solidFill>
                <a:schemeClr val="tx1">
                  <a:lumMod val="95000"/>
                  <a:lumOff val="5000"/>
                </a:schemeClr>
              </a:solidFill>
              <a:ea typeface="新細明體" pitchFamily="18" charset="-120"/>
            </a:endParaRP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a:t>
            </a:r>
          </a:p>
        </p:txBody>
      </p:sp>
      <p:sp>
        <p:nvSpPr>
          <p:cNvPr id="9" name="Text Box 6"/>
          <p:cNvSpPr txBox="1">
            <a:spLocks noChangeArrowheads="1"/>
          </p:cNvSpPr>
          <p:nvPr/>
        </p:nvSpPr>
        <p:spPr bwMode="auto">
          <a:xfrm>
            <a:off x="4313237" y="5921514"/>
            <a:ext cx="1325563" cy="457200"/>
          </a:xfrm>
          <a:prstGeom prst="rect">
            <a:avLst/>
          </a:prstGeom>
          <a:solidFill>
            <a:srgbClr val="FFCCFF"/>
          </a:solidFill>
          <a:ln w="9525">
            <a:noFill/>
            <a:miter lim="800000"/>
            <a:headEnd/>
            <a:tailEnd/>
          </a:ln>
          <a:effectLst/>
        </p:spPr>
        <p:txBody>
          <a:bodyPr wrap="none">
            <a:spAutoFit/>
          </a:bodyPr>
          <a:lstStyle/>
          <a:p>
            <a:r>
              <a:rPr lang="en-US" altLang="zh-TW">
                <a:ea typeface="新細明體" pitchFamily="18" charset="-120"/>
              </a:rPr>
              <a:t>B test(1);</a:t>
            </a:r>
          </a:p>
        </p:txBody>
      </p:sp>
      <p:sp>
        <p:nvSpPr>
          <p:cNvPr id="10" name="Text Box 7"/>
          <p:cNvSpPr txBox="1">
            <a:spLocks noChangeArrowheads="1"/>
          </p:cNvSpPr>
          <p:nvPr/>
        </p:nvSpPr>
        <p:spPr bwMode="auto">
          <a:xfrm>
            <a:off x="6934200" y="5769114"/>
            <a:ext cx="1752600" cy="707886"/>
          </a:xfrm>
          <a:prstGeom prst="rect">
            <a:avLst/>
          </a:prstGeom>
          <a:solidFill>
            <a:srgbClr val="FFFF00"/>
          </a:solidFill>
          <a:ln w="9525">
            <a:noFill/>
            <a:miter lim="800000"/>
            <a:headEnd/>
            <a:tailEnd/>
          </a:ln>
          <a:effectLst/>
        </p:spPr>
        <p:txBody>
          <a:bodyPr wrap="square">
            <a:spAutoFit/>
          </a:bodyPr>
          <a:lstStyle/>
          <a:p>
            <a:r>
              <a:rPr lang="en-US" altLang="zh-TW">
                <a:ea typeface="新細明體" pitchFamily="18" charset="-120"/>
              </a:rPr>
              <a:t>A:default</a:t>
            </a:r>
          </a:p>
          <a:p>
            <a:r>
              <a:rPr lang="en-US" altLang="zh-TW">
                <a:ea typeface="新細明體" pitchFamily="18" charset="-120"/>
              </a:rPr>
              <a:t>B</a:t>
            </a:r>
          </a:p>
        </p:txBody>
      </p:sp>
      <p:sp>
        <p:nvSpPr>
          <p:cNvPr id="11" name="Text Box 8"/>
          <p:cNvSpPr txBox="1">
            <a:spLocks noChangeArrowheads="1"/>
          </p:cNvSpPr>
          <p:nvPr/>
        </p:nvSpPr>
        <p:spPr bwMode="auto">
          <a:xfrm>
            <a:off x="5867400" y="5540514"/>
            <a:ext cx="901700" cy="396875"/>
          </a:xfrm>
          <a:prstGeom prst="rect">
            <a:avLst/>
          </a:prstGeom>
          <a:noFill/>
          <a:ln w="9525">
            <a:noFill/>
            <a:miter lim="800000"/>
            <a:headEnd/>
            <a:tailEnd/>
          </a:ln>
          <a:effectLst/>
        </p:spPr>
        <p:txBody>
          <a:bodyPr wrap="none">
            <a:spAutoFit/>
          </a:bodyPr>
          <a:lstStyle/>
          <a:p>
            <a:r>
              <a:rPr lang="en-US" altLang="zh-TW" sz="2000">
                <a:ea typeface="新細明體" pitchFamily="18" charset="-120"/>
              </a:rPr>
              <a:t>output: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Phương thức thiết lập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Ví dụ 2:</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
        <p:nvSpPr>
          <p:cNvPr id="12" name="Rectangle 4"/>
          <p:cNvSpPr>
            <a:spLocks noChangeArrowheads="1"/>
          </p:cNvSpPr>
          <p:nvPr/>
        </p:nvSpPr>
        <p:spPr bwMode="auto">
          <a:xfrm>
            <a:off x="609600" y="2133600"/>
            <a:ext cx="4572000" cy="36576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400" b="0">
                <a:solidFill>
                  <a:srgbClr val="0000FF"/>
                </a:solidFill>
                <a:ea typeface="新細明體" pitchFamily="18" charset="-120"/>
              </a:rPr>
              <a:t>class </a:t>
            </a:r>
            <a:r>
              <a:rPr lang="en-US" altLang="zh-TW" sz="2400" b="0">
                <a:solidFill>
                  <a:schemeClr val="tx1">
                    <a:lumMod val="95000"/>
                    <a:lumOff val="5000"/>
                  </a:schemeClr>
                </a:solidFill>
                <a:ea typeface="新細明體" pitchFamily="18" charset="-120"/>
              </a:rPr>
              <a:t>A {</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 ( )</a:t>
            </a:r>
          </a:p>
          <a:p>
            <a:pPr marL="342900" indent="-342900">
              <a:spcBef>
                <a:spcPct val="20000"/>
              </a:spcBef>
            </a:pPr>
            <a:r>
              <a:rPr lang="en-US" altLang="zh-TW" sz="2400" b="0">
                <a:solidFill>
                  <a:schemeClr val="tx1">
                    <a:lumMod val="95000"/>
                    <a:lumOff val="5000"/>
                  </a:schemeClr>
                </a:solidFill>
                <a:ea typeface="新細明體" pitchFamily="18" charset="-120"/>
              </a:rPr>
              <a:t>	  {  cout&lt;&lt; “A:default”&lt;&lt;endl; }</a:t>
            </a:r>
          </a:p>
          <a:p>
            <a:pPr marL="342900" indent="-342900">
              <a:spcBef>
                <a:spcPct val="20000"/>
              </a:spcBef>
            </a:pPr>
            <a:r>
              <a:rPr lang="en-US" altLang="zh-TW" sz="2400" b="0">
                <a:solidFill>
                  <a:schemeClr val="tx1">
                    <a:lumMod val="95000"/>
                    <a:lumOff val="5000"/>
                  </a:schemeClr>
                </a:solidFill>
                <a:ea typeface="新細明體" pitchFamily="18" charset="-120"/>
              </a:rPr>
              <a:t>	A (</a:t>
            </a:r>
            <a:r>
              <a:rPr lang="en-US" altLang="zh-TW" sz="2400" b="0">
                <a:solidFill>
                  <a:srgbClr val="0000FF"/>
                </a:solidFill>
                <a:ea typeface="新細明體" pitchFamily="18" charset="-120"/>
              </a:rPr>
              <a:t>int </a:t>
            </a:r>
            <a:r>
              <a:rPr lang="en-US" altLang="zh-TW" sz="2400" b="0">
                <a:solidFill>
                  <a:schemeClr val="tx1">
                    <a:lumMod val="95000"/>
                    <a:lumOff val="5000"/>
                  </a:schemeClr>
                </a:solidFill>
                <a:ea typeface="新細明體" pitchFamily="18" charset="-120"/>
              </a:rPr>
              <a:t>a){</a:t>
            </a:r>
          </a:p>
          <a:p>
            <a:pPr marL="342900" indent="-342900">
              <a:spcBef>
                <a:spcPct val="20000"/>
              </a:spcBef>
            </a:pPr>
            <a:r>
              <a:rPr lang="en-US" altLang="zh-TW" sz="2400" b="0">
                <a:solidFill>
                  <a:schemeClr val="tx1">
                    <a:lumMod val="95000"/>
                    <a:lumOff val="5000"/>
                  </a:schemeClr>
                </a:solidFill>
                <a:ea typeface="新細明體" pitchFamily="18" charset="-120"/>
              </a:rPr>
              <a:t>	   cout&lt;&lt;“A:parameter”&lt;&lt;endl;</a:t>
            </a:r>
          </a:p>
          <a:p>
            <a:pPr marL="342900" indent="-342900">
              <a:spcBef>
                <a:spcPct val="20000"/>
              </a:spcBef>
            </a:pPr>
            <a:r>
              <a:rPr lang="en-US" altLang="zh-TW" sz="2400" b="0">
                <a:solidFill>
                  <a:schemeClr val="tx1">
                    <a:lumMod val="95000"/>
                    <a:lumOff val="5000"/>
                  </a:schemeClr>
                </a:solidFill>
                <a:ea typeface="新細明體" pitchFamily="18" charset="-120"/>
              </a:rPr>
              <a:t>	}</a:t>
            </a:r>
          </a:p>
          <a:p>
            <a:pPr marL="342900" indent="-342900">
              <a:spcBef>
                <a:spcPct val="20000"/>
              </a:spcBef>
            </a:pPr>
            <a:r>
              <a:rPr lang="en-US" altLang="zh-TW" sz="2400" b="0">
                <a:solidFill>
                  <a:schemeClr val="tx1">
                    <a:lumMod val="95000"/>
                    <a:lumOff val="5000"/>
                  </a:schemeClr>
                </a:solidFill>
                <a:ea typeface="新細明體" pitchFamily="18" charset="-120"/>
              </a:rPr>
              <a:t>};</a:t>
            </a:r>
          </a:p>
        </p:txBody>
      </p:sp>
      <p:sp>
        <p:nvSpPr>
          <p:cNvPr id="13" name="Rectangle 5"/>
          <p:cNvSpPr>
            <a:spLocks noChangeArrowheads="1"/>
          </p:cNvSpPr>
          <p:nvPr/>
        </p:nvSpPr>
        <p:spPr bwMode="auto">
          <a:xfrm>
            <a:off x="5486400" y="2133600"/>
            <a:ext cx="3352800" cy="3200400"/>
          </a:xfrm>
          <a:prstGeom prst="rect">
            <a:avLst/>
          </a:prstGeom>
          <a:solidFill>
            <a:srgbClr val="FFFF99"/>
          </a:solidFill>
          <a:ln w="9525">
            <a:noFill/>
            <a:miter lim="800000"/>
            <a:headEnd/>
            <a:tailEnd/>
          </a:ln>
          <a:effectLst/>
        </p:spPr>
        <p:txBody>
          <a:bodyPr/>
          <a:lstStyle/>
          <a:p>
            <a:pPr marL="342900" indent="-342900">
              <a:spcBef>
                <a:spcPct val="20000"/>
              </a:spcBef>
            </a:pPr>
            <a:r>
              <a:rPr lang="en-US" altLang="zh-TW" sz="2400" b="0">
                <a:solidFill>
                  <a:srgbClr val="0000FF"/>
                </a:solidFill>
                <a:ea typeface="新細明體" pitchFamily="18" charset="-120"/>
              </a:rPr>
              <a:t>class </a:t>
            </a:r>
            <a:r>
              <a:rPr lang="en-US" altLang="zh-TW" sz="2400" b="0">
                <a:solidFill>
                  <a:schemeClr val="tx1">
                    <a:lumMod val="95000"/>
                    <a:lumOff val="5000"/>
                  </a:schemeClr>
                </a:solidFill>
                <a:ea typeface="新細明體" pitchFamily="18" charset="-120"/>
              </a:rPr>
              <a:t>C : </a:t>
            </a:r>
            <a:r>
              <a:rPr lang="en-US" altLang="zh-TW" sz="2400" b="0">
                <a:solidFill>
                  <a:srgbClr val="0000FF"/>
                </a:solidFill>
                <a:ea typeface="新細明體" pitchFamily="18" charset="-120"/>
              </a:rPr>
              <a:t>public </a:t>
            </a:r>
            <a:r>
              <a:rPr lang="en-US" altLang="zh-TW" sz="2400" b="0">
                <a:solidFill>
                  <a:schemeClr val="tx1">
                    <a:lumMod val="95000"/>
                    <a:lumOff val="5000"/>
                  </a:schemeClr>
                </a:solidFill>
                <a:ea typeface="新細明體" pitchFamily="18" charset="-120"/>
              </a:rPr>
              <a:t>A </a:t>
            </a:r>
          </a:p>
          <a:p>
            <a:pPr marL="342900" indent="-342900">
              <a:spcBef>
                <a:spcPct val="20000"/>
              </a:spcBef>
            </a:pP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 </a:t>
            </a:r>
          </a:p>
          <a:p>
            <a:pPr marL="342900" indent="-342900">
              <a:spcBef>
                <a:spcPct val="20000"/>
              </a:spcBef>
            </a:pPr>
            <a:r>
              <a:rPr lang="en-US" altLang="zh-TW" sz="2400" b="0">
                <a:solidFill>
                  <a:schemeClr val="tx1">
                    <a:lumMod val="95000"/>
                    <a:lumOff val="5000"/>
                  </a:schemeClr>
                </a:solidFill>
                <a:ea typeface="新細明體" pitchFamily="18" charset="-120"/>
              </a:rPr>
              <a:t>	C (</a:t>
            </a:r>
            <a:r>
              <a:rPr lang="en-US" altLang="zh-TW" sz="2400" b="0">
                <a:solidFill>
                  <a:srgbClr val="0000FF"/>
                </a:solidFill>
                <a:ea typeface="新細明體" pitchFamily="18" charset="-120"/>
              </a:rPr>
              <a:t>int</a:t>
            </a:r>
            <a:r>
              <a:rPr lang="en-US" altLang="zh-TW" sz="2400" b="0">
                <a:solidFill>
                  <a:schemeClr val="tx1">
                    <a:lumMod val="95000"/>
                    <a:lumOff val="5000"/>
                  </a:schemeClr>
                </a:solidFill>
                <a:ea typeface="新細明體" pitchFamily="18" charset="-120"/>
              </a:rPr>
              <a:t> a) </a:t>
            </a:r>
            <a:r>
              <a:rPr lang="en-US" altLang="zh-TW" sz="2400">
                <a:solidFill>
                  <a:srgbClr val="FF0000"/>
                </a:solidFill>
                <a:ea typeface="新細明體" pitchFamily="18" charset="-120"/>
              </a:rPr>
              <a:t>: A(a)</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cout&lt;&lt;“C”&lt;&lt;endl;</a:t>
            </a:r>
          </a:p>
          <a:p>
            <a:pPr marL="342900" indent="-342900">
              <a:spcBef>
                <a:spcPct val="20000"/>
              </a:spcBef>
            </a:pPr>
            <a:r>
              <a:rPr lang="en-US" altLang="zh-TW" sz="2400" b="0">
                <a:solidFill>
                  <a:schemeClr val="tx1">
                    <a:lumMod val="95000"/>
                    <a:lumOff val="5000"/>
                  </a:schemeClr>
                </a:solidFill>
                <a:ea typeface="新細明體" pitchFamily="18" charset="-120"/>
              </a:rPr>
              <a:t>	}</a:t>
            </a:r>
            <a:endParaRPr lang="en-US" altLang="zh-TW" b="0">
              <a:solidFill>
                <a:schemeClr val="tx1">
                  <a:lumMod val="95000"/>
                  <a:lumOff val="5000"/>
                </a:schemeClr>
              </a:solidFill>
              <a:ea typeface="新細明體" pitchFamily="18" charset="-120"/>
            </a:endParaRPr>
          </a:p>
          <a:p>
            <a:pPr marL="342900" indent="-342900">
              <a:spcBef>
                <a:spcPct val="20000"/>
              </a:spcBef>
            </a:pPr>
            <a:r>
              <a:rPr lang="en-US" altLang="zh-TW" sz="2400" b="0">
                <a:solidFill>
                  <a:schemeClr val="tx1">
                    <a:lumMod val="95000"/>
                    <a:lumOff val="5000"/>
                  </a:schemeClr>
                </a:solidFill>
                <a:ea typeface="新細明體" pitchFamily="18" charset="-120"/>
              </a:rPr>
              <a:t>};</a:t>
            </a:r>
          </a:p>
        </p:txBody>
      </p:sp>
      <p:sp>
        <p:nvSpPr>
          <p:cNvPr id="14" name="Text Box 6"/>
          <p:cNvSpPr txBox="1">
            <a:spLocks noChangeArrowheads="1"/>
          </p:cNvSpPr>
          <p:nvPr/>
        </p:nvSpPr>
        <p:spPr bwMode="auto">
          <a:xfrm>
            <a:off x="3808364" y="5867400"/>
            <a:ext cx="1449436" cy="461665"/>
          </a:xfrm>
          <a:prstGeom prst="rect">
            <a:avLst/>
          </a:prstGeom>
          <a:solidFill>
            <a:srgbClr val="FFCCFF"/>
          </a:solidFill>
          <a:ln w="9525">
            <a:noFill/>
            <a:miter lim="800000"/>
            <a:headEnd/>
            <a:tailEnd/>
          </a:ln>
          <a:effectLst/>
        </p:spPr>
        <p:txBody>
          <a:bodyPr wrap="none">
            <a:spAutoFit/>
          </a:bodyPr>
          <a:lstStyle/>
          <a:p>
            <a:r>
              <a:rPr lang="en-US" altLang="zh-TW" sz="2400" b="0">
                <a:ea typeface="新細明體" pitchFamily="18" charset="-120"/>
              </a:rPr>
              <a:t>C test(1);</a:t>
            </a:r>
          </a:p>
        </p:txBody>
      </p:sp>
      <p:sp>
        <p:nvSpPr>
          <p:cNvPr id="15" name="Text Box 7"/>
          <p:cNvSpPr txBox="1">
            <a:spLocks noChangeArrowheads="1"/>
          </p:cNvSpPr>
          <p:nvPr/>
        </p:nvSpPr>
        <p:spPr bwMode="auto">
          <a:xfrm>
            <a:off x="6705600" y="5646003"/>
            <a:ext cx="2057400" cy="830997"/>
          </a:xfrm>
          <a:prstGeom prst="rect">
            <a:avLst/>
          </a:prstGeom>
          <a:solidFill>
            <a:schemeClr val="hlink"/>
          </a:solidFill>
          <a:ln w="9525">
            <a:noFill/>
            <a:miter lim="800000"/>
            <a:headEnd/>
            <a:tailEnd/>
          </a:ln>
          <a:effectLst/>
        </p:spPr>
        <p:txBody>
          <a:bodyPr wrap="square">
            <a:spAutoFit/>
          </a:bodyPr>
          <a:lstStyle/>
          <a:p>
            <a:r>
              <a:rPr lang="en-US" altLang="zh-TW" sz="2400" b="0">
                <a:ea typeface="新細明體" pitchFamily="18" charset="-120"/>
              </a:rPr>
              <a:t>A:parameter</a:t>
            </a:r>
          </a:p>
          <a:p>
            <a:r>
              <a:rPr lang="en-US" altLang="zh-TW" sz="2400" b="0">
                <a:ea typeface="新細明體" pitchFamily="18" charset="-120"/>
              </a:rPr>
              <a:t>C</a:t>
            </a:r>
          </a:p>
        </p:txBody>
      </p:sp>
      <p:sp>
        <p:nvSpPr>
          <p:cNvPr id="16" name="Text Box 8"/>
          <p:cNvSpPr txBox="1">
            <a:spLocks noChangeArrowheads="1"/>
          </p:cNvSpPr>
          <p:nvPr/>
        </p:nvSpPr>
        <p:spPr bwMode="auto">
          <a:xfrm>
            <a:off x="5562600" y="5584091"/>
            <a:ext cx="1125629" cy="461665"/>
          </a:xfrm>
          <a:prstGeom prst="rect">
            <a:avLst/>
          </a:prstGeom>
          <a:noFill/>
          <a:ln w="9525">
            <a:noFill/>
            <a:miter lim="800000"/>
            <a:headEnd/>
            <a:tailEnd/>
          </a:ln>
          <a:effectLst/>
        </p:spPr>
        <p:txBody>
          <a:bodyPr wrap="none">
            <a:spAutoFit/>
          </a:bodyPr>
          <a:lstStyle/>
          <a:p>
            <a:r>
              <a:rPr lang="en-US" altLang="zh-TW" sz="2400" b="0">
                <a:ea typeface="新細明體" pitchFamily="18" charset="-120"/>
              </a:rPr>
              <a:t>output: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một nhiều (1-n)</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Khái niệm: </a:t>
            </a:r>
            <a:r>
              <a:rPr lang="vi-VN">
                <a:solidFill>
                  <a:schemeClr val="tx1">
                    <a:lumMod val="95000"/>
                    <a:lumOff val="5000"/>
                  </a:schemeClr>
                </a:solidFill>
                <a:latin typeface="Arial" pitchFamily="34" charset="0"/>
                <a:cs typeface="Arial" pitchFamily="34" charset="0"/>
              </a:rPr>
              <a:t>Hai lớp đối tượng được gọi là </a:t>
            </a:r>
            <a:r>
              <a:rPr lang="en-US">
                <a:solidFill>
                  <a:schemeClr val="tx1">
                    <a:lumMod val="95000"/>
                    <a:lumOff val="5000"/>
                  </a:schemeClr>
                </a:solidFill>
                <a:latin typeface="Arial" pitchFamily="34" charset="0"/>
                <a:cs typeface="Arial" pitchFamily="34" charset="0"/>
              </a:rPr>
              <a:t>có </a:t>
            </a:r>
            <a:r>
              <a:rPr lang="vi-VN">
                <a:solidFill>
                  <a:srgbClr val="0066FF"/>
                </a:solidFill>
                <a:latin typeface="Arial" pitchFamily="34" charset="0"/>
                <a:cs typeface="Arial" pitchFamily="34" charset="0"/>
              </a:rPr>
              <a:t>quan hệ một-nhiều </a:t>
            </a:r>
            <a:r>
              <a:rPr lang="vi-VN">
                <a:solidFill>
                  <a:schemeClr val="tx1">
                    <a:lumMod val="95000"/>
                    <a:lumOff val="5000"/>
                  </a:schemeClr>
                </a:solidFill>
                <a:latin typeface="Arial" pitchFamily="34" charset="0"/>
                <a:cs typeface="Arial" pitchFamily="34" charset="0"/>
              </a:rPr>
              <a:t>với nhau khi một đối tượng thuộc lớp này quan hệ với nhiều đối tượng thuộc lớp kia và một đối tượng lớp kia </a:t>
            </a:r>
            <a:r>
              <a:rPr lang="en-US">
                <a:solidFill>
                  <a:schemeClr val="tx1">
                    <a:lumMod val="95000"/>
                    <a:lumOff val="5000"/>
                  </a:schemeClr>
                </a:solidFill>
                <a:latin typeface="Arial" pitchFamily="34" charset="0"/>
                <a:cs typeface="Arial" pitchFamily="34" charset="0"/>
              </a:rPr>
              <a:t>có </a:t>
            </a:r>
            <a:r>
              <a:rPr lang="vi-VN">
                <a:solidFill>
                  <a:schemeClr val="tx1">
                    <a:lumMod val="95000"/>
                    <a:lumOff val="5000"/>
                  </a:schemeClr>
                </a:solidFill>
                <a:latin typeface="Arial" pitchFamily="34" charset="0"/>
                <a:cs typeface="Arial" pitchFamily="34" charset="0"/>
              </a:rPr>
              <a:t>quan hệ duy nhất với một đối tượng thuộc lớp này.</a:t>
            </a:r>
            <a:endParaRPr lang="en-US">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a:solidFill>
                  <a:srgbClr val="FF3300"/>
                </a:solidFill>
                <a:latin typeface="Arial" pitchFamily="34" charset="0"/>
                <a:cs typeface="Arial" pitchFamily="34" charset="0"/>
              </a:rPr>
              <a:t>Kí hiệu:</a:t>
            </a:r>
            <a:endParaRPr lang="vi-VN">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grpSp>
        <p:nvGrpSpPr>
          <p:cNvPr id="13" name="Group 12"/>
          <p:cNvGrpSpPr/>
          <p:nvPr/>
        </p:nvGrpSpPr>
        <p:grpSpPr>
          <a:xfrm>
            <a:off x="2667000" y="5562600"/>
            <a:ext cx="5105400" cy="785648"/>
            <a:chOff x="2667000" y="5562600"/>
            <a:chExt cx="5105400" cy="785648"/>
          </a:xfrm>
        </p:grpSpPr>
        <p:grpSp>
          <p:nvGrpSpPr>
            <p:cNvPr id="7" name="Group 6"/>
            <p:cNvGrpSpPr/>
            <p:nvPr/>
          </p:nvGrpSpPr>
          <p:grpSpPr>
            <a:xfrm>
              <a:off x="2667000" y="5562600"/>
              <a:ext cx="5105400" cy="785648"/>
              <a:chOff x="2133600" y="4953000"/>
              <a:chExt cx="5105400" cy="785648"/>
            </a:xfrm>
          </p:grpSpPr>
          <p:sp>
            <p:nvSpPr>
              <p:cNvPr id="8" name="Rectangle 7"/>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ClassA</a:t>
                </a:r>
              </a:p>
            </p:txBody>
          </p:sp>
          <p:sp>
            <p:nvSpPr>
              <p:cNvPr id="9" name="Rectangle 8"/>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ClassB</a:t>
                </a:r>
              </a:p>
            </p:txBody>
          </p:sp>
          <p:cxnSp>
            <p:nvCxnSpPr>
              <p:cNvPr id="10" name="Straight Connector 9"/>
              <p:cNvCxnSpPr>
                <a:stCxn id="8" idx="3"/>
                <a:endCxn id="9" idx="1"/>
              </p:cNvCxnSpPr>
              <p:nvPr/>
            </p:nvCxnSpPr>
            <p:spPr>
              <a:xfrm>
                <a:off x="3657600" y="5433848"/>
                <a:ext cx="2057400"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62400" y="4953000"/>
                <a:ext cx="1447800" cy="461665"/>
              </a:xfrm>
              <a:prstGeom prst="rect">
                <a:avLst/>
              </a:prstGeom>
              <a:noFill/>
            </p:spPr>
            <p:txBody>
              <a:bodyPr wrap="square" rtlCol="0">
                <a:spAutoFit/>
              </a:bodyPr>
              <a:lstStyle/>
              <a:p>
                <a:pPr algn="ctr"/>
                <a:r>
                  <a:rPr lang="en-US" sz="2400"/>
                  <a:t>Quan hệ</a:t>
                </a:r>
              </a:p>
            </p:txBody>
          </p:sp>
        </p:grpSp>
        <p:sp>
          <p:nvSpPr>
            <p:cNvPr id="12" name="Oval 11"/>
            <p:cNvSpPr/>
            <p:nvPr/>
          </p:nvSpPr>
          <p:spPr>
            <a:xfrm>
              <a:off x="6096000" y="592258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49650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Định nghĩa các thành phần riêng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Ngoài các thành phần được kế thừa, lớp dẫn xuất có thể định nghĩa thêm các thành phần riêng</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
        <p:nvSpPr>
          <p:cNvPr id="7" name="Rectangle 3"/>
          <p:cNvSpPr>
            <a:spLocks noChangeArrowheads="1"/>
          </p:cNvSpPr>
          <p:nvPr/>
        </p:nvSpPr>
        <p:spPr bwMode="auto">
          <a:xfrm>
            <a:off x="609600" y="2667000"/>
            <a:ext cx="8077200" cy="38100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400" b="0">
                <a:solidFill>
                  <a:srgbClr val="0000FF"/>
                </a:solidFill>
              </a:rPr>
              <a:t>class</a:t>
            </a:r>
            <a:r>
              <a:rPr lang="en-US" sz="2400" b="0">
                <a:solidFill>
                  <a:srgbClr val="000000"/>
                </a:solidFill>
              </a:rPr>
              <a:t> HinhTron : Diem {</a:t>
            </a:r>
          </a:p>
          <a:p>
            <a:pPr marL="342900" indent="-342900">
              <a:spcBef>
                <a:spcPts val="0"/>
              </a:spcBef>
              <a:buFont typeface="Wingdings" pitchFamily="2" charset="2"/>
              <a:buNone/>
            </a:pPr>
            <a:r>
              <a:rPr lang="en-US" sz="2400" b="0">
                <a:solidFill>
                  <a:srgbClr val="000000"/>
                </a:solidFill>
              </a:rPr>
              <a:t>	</a:t>
            </a:r>
            <a:r>
              <a:rPr lang="en-US" sz="2400" b="0">
                <a:solidFill>
                  <a:srgbClr val="FF0000"/>
                </a:solidFill>
              </a:rPr>
              <a:t>double r;</a:t>
            </a:r>
          </a:p>
          <a:p>
            <a:pPr marL="342900" indent="-342900">
              <a:spcBef>
                <a:spcPts val="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	HinhTron( </a:t>
            </a:r>
            <a:r>
              <a:rPr lang="en-US" sz="2400" b="0">
                <a:solidFill>
                  <a:srgbClr val="0000FF"/>
                </a:solidFill>
              </a:rPr>
              <a:t>double</a:t>
            </a:r>
            <a:r>
              <a:rPr lang="en-US" sz="2400" b="0">
                <a:solidFill>
                  <a:srgbClr val="000000"/>
                </a:solidFill>
              </a:rPr>
              <a:t> tx, </a:t>
            </a:r>
            <a:r>
              <a:rPr lang="en-US" sz="2400" b="0">
                <a:solidFill>
                  <a:srgbClr val="0000FF"/>
                </a:solidFill>
              </a:rPr>
              <a:t>double</a:t>
            </a:r>
            <a:r>
              <a:rPr lang="en-US" sz="2400" b="0">
                <a:solidFill>
                  <a:srgbClr val="000000"/>
                </a:solidFill>
              </a:rPr>
              <a:t> ty, </a:t>
            </a:r>
            <a:r>
              <a:rPr lang="en-US" sz="2400" b="0">
                <a:solidFill>
                  <a:srgbClr val="0000FF"/>
                </a:solidFill>
              </a:rPr>
              <a:t>double</a:t>
            </a:r>
            <a:r>
              <a:rPr lang="en-US" sz="2400" b="0">
                <a:solidFill>
                  <a:srgbClr val="000000"/>
                </a:solidFill>
              </a:rPr>
              <a:t> rr) </a:t>
            </a:r>
            <a:r>
              <a:rPr lang="en-US" sz="2400" b="0">
                <a:solidFill>
                  <a:srgbClr val="FF0000"/>
                </a:solidFill>
              </a:rPr>
              <a:t>: Diem(tx, ty)</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		</a:t>
            </a:r>
            <a:r>
              <a:rPr lang="en-US" sz="2400" b="0">
                <a:solidFill>
                  <a:srgbClr val="FF0000"/>
                </a:solidFill>
              </a:rPr>
              <a:t>r = rr;</a:t>
            </a:r>
          </a:p>
          <a:p>
            <a:pPr marL="342900" indent="-342900">
              <a:spcBef>
                <a:spcPts val="0"/>
              </a:spcBef>
              <a:buFont typeface="Wingdings" pitchFamily="2" charset="2"/>
              <a:buNone/>
            </a:pPr>
            <a:r>
              <a:rPr lang="en-US" sz="2400" b="0">
                <a:solidFill>
                  <a:srgbClr val="000000"/>
                </a:solidFill>
              </a:rPr>
              <a:t>	}</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Ve(</a:t>
            </a:r>
            <a:r>
              <a:rPr lang="en-US" sz="2400" b="0">
                <a:solidFill>
                  <a:srgbClr val="0000FF"/>
                </a:solidFill>
              </a:rPr>
              <a:t>int </a:t>
            </a:r>
            <a:r>
              <a:rPr lang="en-US" sz="2400" b="0">
                <a:solidFill>
                  <a:srgbClr val="000000"/>
                </a:solidFill>
              </a:rPr>
              <a:t>color) </a:t>
            </a:r>
            <a:r>
              <a:rPr lang="en-US" sz="2400" b="0">
                <a:solidFill>
                  <a:srgbClr val="0000FF"/>
                </a:solidFill>
              </a:rPr>
              <a:t>const</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TinhTien( </a:t>
            </a:r>
            <a:r>
              <a:rPr lang="en-US" sz="2400" b="0">
                <a:solidFill>
                  <a:srgbClr val="0000FF"/>
                </a:solidFill>
              </a:rPr>
              <a:t>double</a:t>
            </a:r>
            <a:r>
              <a:rPr lang="en-US" sz="2400" b="0">
                <a:solidFill>
                  <a:srgbClr val="000000"/>
                </a:solidFill>
              </a:rPr>
              <a:t> dx, </a:t>
            </a:r>
            <a:r>
              <a:rPr lang="en-US" sz="2400" b="0">
                <a:solidFill>
                  <a:srgbClr val="0000FF"/>
                </a:solidFill>
              </a:rPr>
              <a:t>double</a:t>
            </a:r>
            <a:r>
              <a:rPr lang="en-US" sz="2400" b="0">
                <a:solidFill>
                  <a:srgbClr val="000000"/>
                </a:solidFill>
              </a:rPr>
              <a:t> dy) </a:t>
            </a:r>
            <a:r>
              <a:rPr lang="en-US" sz="2400" b="0">
                <a:solidFill>
                  <a:srgbClr val="0000FF"/>
                </a:solidFill>
              </a:rPr>
              <a:t>const</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HinhTron t(200,200,50);</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Định nghĩa các thành phần riêng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Lớp dẫn xuất cũng có thể </a:t>
            </a:r>
            <a:r>
              <a:rPr lang="en-US" sz="2800">
                <a:solidFill>
                  <a:srgbClr val="FF0000"/>
                </a:solidFill>
                <a:latin typeface="Arial" pitchFamily="34" charset="0"/>
                <a:cs typeface="Arial" pitchFamily="34" charset="0"/>
              </a:rPr>
              <a:t>override</a:t>
            </a:r>
            <a:r>
              <a:rPr lang="en-US" sz="2800">
                <a:solidFill>
                  <a:schemeClr val="tx1">
                    <a:lumMod val="95000"/>
                    <a:lumOff val="5000"/>
                  </a:schemeClr>
                </a:solidFill>
                <a:latin typeface="Arial" pitchFamily="34" charset="0"/>
                <a:cs typeface="Arial" pitchFamily="34" charset="0"/>
              </a:rPr>
              <a:t> các phương thức đã được định nghĩa ở trong lớp cha.</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7" name="Rectangle 6"/>
          <p:cNvSpPr>
            <a:spLocks noChangeArrowheads="1"/>
          </p:cNvSpPr>
          <p:nvPr/>
        </p:nvSpPr>
        <p:spPr bwMode="auto">
          <a:xfrm>
            <a:off x="685800" y="2819400"/>
            <a:ext cx="4114800" cy="35814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400" b="0">
                <a:solidFill>
                  <a:srgbClr val="0000FF"/>
                </a:solidFill>
                <a:ea typeface="新細明體" pitchFamily="18" charset="-120"/>
              </a:rPr>
              <a:t>class</a:t>
            </a:r>
            <a:r>
              <a:rPr lang="en-US" altLang="zh-TW" sz="2400" b="0">
                <a:solidFill>
                  <a:schemeClr val="tx1">
                    <a:lumMod val="95000"/>
                    <a:lumOff val="5000"/>
                  </a:schemeClr>
                </a:solidFill>
                <a:ea typeface="新細明體" pitchFamily="18" charset="-120"/>
              </a:rPr>
              <a:t> A {</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protected</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int</a:t>
            </a:r>
            <a:r>
              <a:rPr lang="en-US" altLang="zh-TW" sz="2400" b="0">
                <a:solidFill>
                  <a:schemeClr val="tx1">
                    <a:lumMod val="95000"/>
                    <a:lumOff val="5000"/>
                  </a:schemeClr>
                </a:solidFill>
                <a:ea typeface="新細明體" pitchFamily="18" charset="-120"/>
              </a:rPr>
              <a:t> x, y;</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void</a:t>
            </a:r>
            <a:r>
              <a:rPr lang="en-US" altLang="zh-TW" sz="2400" b="0">
                <a:solidFill>
                  <a:schemeClr val="tx1">
                    <a:lumMod val="95000"/>
                    <a:lumOff val="5000"/>
                  </a:schemeClr>
                </a:solidFill>
                <a:ea typeface="新細明體" pitchFamily="18" charset="-120"/>
              </a:rPr>
              <a:t> print (){</a:t>
            </a:r>
          </a:p>
          <a:p>
            <a:pPr marL="342900" indent="-342900">
              <a:spcBef>
                <a:spcPct val="20000"/>
              </a:spcBef>
            </a:pPr>
            <a:r>
              <a:rPr lang="en-US" altLang="zh-TW" sz="2400" b="0">
                <a:solidFill>
                  <a:schemeClr val="tx1">
                    <a:lumMod val="95000"/>
                    <a:lumOff val="5000"/>
                  </a:schemeClr>
                </a:solidFill>
                <a:ea typeface="新細明體" pitchFamily="18" charset="-120"/>
              </a:rPr>
              <a:t>	    cout&lt;&lt;“From A”&lt;&lt;endl;</a:t>
            </a:r>
          </a:p>
          <a:p>
            <a:pPr marL="342900" indent="-342900">
              <a:spcBef>
                <a:spcPct val="20000"/>
              </a:spcBef>
            </a:pPr>
            <a:r>
              <a:rPr lang="en-US" altLang="zh-TW" sz="2400" b="0">
                <a:solidFill>
                  <a:schemeClr val="tx1">
                    <a:lumMod val="95000"/>
                    <a:lumOff val="5000"/>
                  </a:schemeClr>
                </a:solidFill>
                <a:ea typeface="新細明體" pitchFamily="18" charset="-120"/>
              </a:rPr>
              <a:t>	}</a:t>
            </a:r>
          </a:p>
          <a:p>
            <a:pPr marL="342900" indent="-342900">
              <a:spcBef>
                <a:spcPct val="20000"/>
              </a:spcBef>
            </a:pPr>
            <a:r>
              <a:rPr lang="en-US" altLang="zh-TW" sz="2400" b="0">
                <a:solidFill>
                  <a:schemeClr val="tx1">
                    <a:lumMod val="95000"/>
                    <a:lumOff val="5000"/>
                  </a:schemeClr>
                </a:solidFill>
                <a:ea typeface="新細明體" pitchFamily="18" charset="-120"/>
              </a:rPr>
              <a:t>};</a:t>
            </a:r>
          </a:p>
        </p:txBody>
      </p:sp>
      <p:sp>
        <p:nvSpPr>
          <p:cNvPr id="8" name="Rectangle 7"/>
          <p:cNvSpPr>
            <a:spLocks noChangeArrowheads="1"/>
          </p:cNvSpPr>
          <p:nvPr/>
        </p:nvSpPr>
        <p:spPr bwMode="auto">
          <a:xfrm>
            <a:off x="5029200" y="2819400"/>
            <a:ext cx="3810000" cy="3581400"/>
          </a:xfrm>
          <a:prstGeom prst="rect">
            <a:avLst/>
          </a:prstGeom>
          <a:solidFill>
            <a:srgbClr val="FFFF99"/>
          </a:solidFill>
          <a:ln w="9525">
            <a:noFill/>
            <a:miter lim="800000"/>
            <a:headEnd/>
            <a:tailEnd/>
          </a:ln>
          <a:effectLst/>
        </p:spPr>
        <p:txBody>
          <a:bodyPr/>
          <a:lstStyle/>
          <a:p>
            <a:pPr marL="342900" indent="-342900">
              <a:lnSpc>
                <a:spcPct val="120000"/>
              </a:lnSpc>
              <a:spcBef>
                <a:spcPct val="20000"/>
              </a:spcBef>
            </a:pPr>
            <a:r>
              <a:rPr lang="en-US" altLang="zh-TW" sz="2400" b="0">
                <a:solidFill>
                  <a:srgbClr val="0000FF"/>
                </a:solidFill>
                <a:ea typeface="新細明體" pitchFamily="18" charset="-120"/>
              </a:rPr>
              <a:t>class</a:t>
            </a:r>
            <a:r>
              <a:rPr lang="en-US" altLang="zh-TW" sz="2400" b="0">
                <a:solidFill>
                  <a:schemeClr val="tx1">
                    <a:lumMod val="95000"/>
                    <a:lumOff val="5000"/>
                  </a:schemeClr>
                </a:solidFill>
                <a:ea typeface="新細明體" pitchFamily="18" charset="-120"/>
              </a:rPr>
              <a:t> B :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 A</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 </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void</a:t>
            </a:r>
            <a:r>
              <a:rPr lang="en-US" altLang="zh-TW" sz="2400" b="0">
                <a:solidFill>
                  <a:schemeClr val="tx1">
                    <a:lumMod val="95000"/>
                    <a:lumOff val="5000"/>
                  </a:schemeClr>
                </a:solidFill>
                <a:ea typeface="新細明體" pitchFamily="18" charset="-120"/>
              </a:rPr>
              <a:t> print (){</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cout&lt;&lt;“From B”&lt;&lt;endl;</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a:t>
            </a:r>
            <a:endParaRPr lang="en-US" altLang="zh-TW" b="0">
              <a:solidFill>
                <a:schemeClr val="tx1">
                  <a:lumMod val="95000"/>
                  <a:lumOff val="5000"/>
                </a:schemeClr>
              </a:solidFill>
              <a:ea typeface="新細明體" pitchFamily="18" charset="-120"/>
            </a:endParaRP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a:t>
            </a:r>
          </a:p>
        </p:txBody>
      </p:sp>
      <p:sp>
        <p:nvSpPr>
          <p:cNvPr id="9" name="Line 8"/>
          <p:cNvSpPr>
            <a:spLocks noChangeShapeType="1"/>
          </p:cNvSpPr>
          <p:nvPr/>
        </p:nvSpPr>
        <p:spPr bwMode="auto">
          <a:xfrm flipV="1">
            <a:off x="2819400" y="4648200"/>
            <a:ext cx="2667000" cy="152400"/>
          </a:xfrm>
          <a:prstGeom prst="line">
            <a:avLst/>
          </a:prstGeom>
          <a:noFill/>
          <a:ln w="28575">
            <a:solidFill>
              <a:schemeClr val="tx1"/>
            </a:solidFill>
            <a:prstDash val="dash"/>
            <a:round/>
            <a:headEnd type="triangle"/>
            <a:tailEnd/>
          </a:ln>
          <a:effectLst/>
        </p:spPr>
        <p:txBody>
          <a:bodyPr/>
          <a:lstStyle/>
          <a:p>
            <a:endParaRPr lang="en-US" sz="2400" b="0"/>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Truy cập phương thức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
        <p:nvSpPr>
          <p:cNvPr id="8" name="Rectangle 5"/>
          <p:cNvSpPr>
            <a:spLocks noChangeArrowheads="1"/>
          </p:cNvSpPr>
          <p:nvPr/>
        </p:nvSpPr>
        <p:spPr bwMode="auto">
          <a:xfrm>
            <a:off x="381000" y="1524000"/>
            <a:ext cx="3124200" cy="3352800"/>
          </a:xfrm>
          <a:prstGeom prst="rect">
            <a:avLst/>
          </a:prstGeom>
          <a:solidFill>
            <a:srgbClr val="FFE5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ea typeface="新細明體" pitchFamily="18" charset="-120"/>
              </a:rPr>
              <a:t> Point{</a:t>
            </a:r>
          </a:p>
          <a:p>
            <a:pPr marL="342900" indent="-342900">
              <a:spcBef>
                <a:spcPct val="20000"/>
              </a:spcBef>
            </a:pPr>
            <a:r>
              <a:rPr lang="en-US" altLang="zh-TW" sz="2000" b="0">
                <a:ea typeface="新細明體" pitchFamily="18" charset="-120"/>
              </a:rPr>
              <a:t>	</a:t>
            </a:r>
            <a:r>
              <a:rPr lang="en-US" altLang="zh-TW" sz="2000" b="0">
                <a:solidFill>
                  <a:srgbClr val="FF0000"/>
                </a:solidFill>
                <a:ea typeface="新細明體" pitchFamily="18" charset="-120"/>
              </a:rPr>
              <a:t>protected:</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int</a:t>
            </a:r>
            <a:r>
              <a:rPr lang="en-US" altLang="zh-TW" sz="2000" b="0">
                <a:ea typeface="新細明體" pitchFamily="18" charset="-120"/>
              </a:rPr>
              <a:t> x, y;</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public</a:t>
            </a:r>
            <a:r>
              <a:rPr lang="en-US" altLang="zh-TW" sz="2000" b="0">
                <a:ea typeface="新細明體" pitchFamily="18" charset="-120"/>
              </a:rPr>
              <a:t>:</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chemeClr val="accent2"/>
                </a:solidFill>
                <a:ea typeface="新細明體" pitchFamily="18" charset="-120"/>
              </a:rPr>
              <a:t>set</a:t>
            </a:r>
            <a:r>
              <a:rPr lang="en-US" altLang="zh-TW" sz="2000" b="0">
                <a:ea typeface="新細明體" pitchFamily="18" charset="-120"/>
              </a:rPr>
              <a:t>(</a:t>
            </a:r>
            <a:r>
              <a:rPr lang="en-US" altLang="zh-TW" sz="2000" b="0">
                <a:solidFill>
                  <a:srgbClr val="0000FF"/>
                </a:solidFill>
                <a:ea typeface="新細明體" pitchFamily="18" charset="-120"/>
              </a:rPr>
              <a:t>int</a:t>
            </a:r>
            <a:r>
              <a:rPr lang="en-US" altLang="zh-TW" sz="2000" b="0">
                <a:ea typeface="新細明體" pitchFamily="18" charset="-120"/>
              </a:rPr>
              <a:t> a, </a:t>
            </a:r>
            <a:r>
              <a:rPr lang="en-US" altLang="zh-TW" sz="2000" b="0">
                <a:solidFill>
                  <a:srgbClr val="0000FF"/>
                </a:solidFill>
                <a:ea typeface="新細明體" pitchFamily="18" charset="-120"/>
              </a:rPr>
              <a:t>int</a:t>
            </a:r>
            <a:r>
              <a:rPr lang="en-US" altLang="zh-TW" sz="2000" b="0">
                <a:ea typeface="新細明體" pitchFamily="18" charset="-120"/>
              </a:rPr>
              <a:t> b)</a:t>
            </a:r>
          </a:p>
          <a:p>
            <a:pPr marL="342900" indent="-342900">
              <a:spcBef>
                <a:spcPct val="20000"/>
              </a:spcBef>
            </a:pPr>
            <a:r>
              <a:rPr lang="en-US" altLang="zh-TW" sz="2000" b="0">
                <a:ea typeface="新細明體" pitchFamily="18" charset="-120"/>
              </a:rPr>
              <a:t>		{ x=a; y=b; }</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rgbClr val="660066"/>
                </a:solidFill>
                <a:ea typeface="新細明體" pitchFamily="18" charset="-120"/>
              </a:rPr>
              <a:t>foo</a:t>
            </a:r>
            <a:r>
              <a:rPr lang="en-US" altLang="zh-TW" sz="2000" b="0">
                <a:ea typeface="新細明體" pitchFamily="18" charset="-120"/>
              </a:rPr>
              <a:t> ();</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rgbClr val="00CC00"/>
                </a:solidFill>
                <a:ea typeface="新細明體" pitchFamily="18" charset="-120"/>
              </a:rPr>
              <a:t>print</a:t>
            </a:r>
            <a:r>
              <a:rPr lang="en-US" altLang="zh-TW" sz="2000" b="0">
                <a:ea typeface="新細明體" pitchFamily="18" charset="-120"/>
              </a:rPr>
              <a:t>();</a:t>
            </a:r>
          </a:p>
          <a:p>
            <a:pPr marL="342900" indent="-342900">
              <a:spcBef>
                <a:spcPct val="20000"/>
              </a:spcBef>
            </a:pPr>
            <a:r>
              <a:rPr lang="en-US" altLang="zh-TW" sz="2000" b="0">
                <a:ea typeface="新細明體" pitchFamily="18" charset="-120"/>
              </a:rPr>
              <a:t>};</a:t>
            </a:r>
          </a:p>
        </p:txBody>
      </p:sp>
      <p:sp>
        <p:nvSpPr>
          <p:cNvPr id="9" name="Rectangle 6"/>
          <p:cNvSpPr>
            <a:spLocks noChangeArrowheads="1"/>
          </p:cNvSpPr>
          <p:nvPr/>
        </p:nvSpPr>
        <p:spPr bwMode="auto">
          <a:xfrm>
            <a:off x="3657600" y="1524000"/>
            <a:ext cx="5181600" cy="33528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rgbClr val="000066"/>
                </a:solidFill>
                <a:ea typeface="新細明體" pitchFamily="18" charset="-120"/>
              </a:rPr>
              <a:t> Circle : </a:t>
            </a:r>
            <a:r>
              <a:rPr lang="en-US" altLang="zh-TW" sz="2000" b="0">
                <a:solidFill>
                  <a:srgbClr val="0000FF"/>
                </a:solidFill>
                <a:ea typeface="新細明體" pitchFamily="18" charset="-120"/>
              </a:rPr>
              <a:t>public</a:t>
            </a:r>
            <a:r>
              <a:rPr lang="en-US" altLang="zh-TW" sz="2000" b="0">
                <a:solidFill>
                  <a:srgbClr val="000066"/>
                </a:solidFill>
                <a:ea typeface="新細明體" pitchFamily="18" charset="-120"/>
              </a:rPr>
              <a:t> Point{</a:t>
            </a:r>
          </a:p>
          <a:p>
            <a:pPr marL="342900" indent="-342900">
              <a:spcBef>
                <a:spcPct val="20000"/>
              </a:spcBef>
            </a:pP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private</a:t>
            </a: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double</a:t>
            </a:r>
            <a:r>
              <a:rPr lang="en-US" altLang="zh-TW" sz="2000" b="0">
                <a:solidFill>
                  <a:srgbClr val="000066"/>
                </a:solidFill>
                <a:ea typeface="新細明體" pitchFamily="18" charset="-120"/>
              </a:rPr>
              <a:t> r;</a:t>
            </a:r>
          </a:p>
          <a:p>
            <a:pPr marL="342900" indent="-342900">
              <a:spcBef>
                <a:spcPct val="20000"/>
              </a:spcBef>
            </a:pP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public</a:t>
            </a:r>
            <a:r>
              <a:rPr lang="en-US" altLang="zh-TW" sz="2000" b="0">
                <a:solidFill>
                  <a:srgbClr val="000066"/>
                </a:solidFill>
                <a:ea typeface="新細明體" pitchFamily="18" charset="-120"/>
              </a:rPr>
              <a:t>:</a:t>
            </a:r>
          </a:p>
          <a:p>
            <a:pPr marL="342900" indent="-342900">
              <a:spcBef>
                <a:spcPct val="20000"/>
              </a:spcBef>
            </a:pP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void</a:t>
            </a:r>
            <a:r>
              <a:rPr lang="en-US" altLang="zh-TW" sz="2000" b="0">
                <a:solidFill>
                  <a:srgbClr val="000066"/>
                </a:solidFill>
                <a:ea typeface="新細明體" pitchFamily="18" charset="-120"/>
              </a:rPr>
              <a:t> </a:t>
            </a:r>
            <a:r>
              <a:rPr lang="en-US" altLang="zh-TW" sz="2000" b="0">
                <a:solidFill>
                  <a:srgbClr val="FF0000"/>
                </a:solidFill>
                <a:ea typeface="新細明體" pitchFamily="18" charset="-120"/>
              </a:rPr>
              <a:t>set</a:t>
            </a: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int</a:t>
            </a:r>
            <a:r>
              <a:rPr lang="en-US" altLang="zh-TW" sz="2000" b="0">
                <a:solidFill>
                  <a:srgbClr val="000066"/>
                </a:solidFill>
                <a:ea typeface="新細明體" pitchFamily="18" charset="-120"/>
              </a:rPr>
              <a:t> a, </a:t>
            </a:r>
            <a:r>
              <a:rPr lang="en-US" altLang="zh-TW" sz="2000" b="0">
                <a:solidFill>
                  <a:srgbClr val="0000FF"/>
                </a:solidFill>
                <a:ea typeface="新細明體" pitchFamily="18" charset="-120"/>
              </a:rPr>
              <a:t>int</a:t>
            </a:r>
            <a:r>
              <a:rPr lang="en-US" altLang="zh-TW" sz="2000" b="0">
                <a:solidFill>
                  <a:srgbClr val="000066"/>
                </a:solidFill>
                <a:ea typeface="新細明體" pitchFamily="18" charset="-120"/>
              </a:rPr>
              <a:t> b, </a:t>
            </a:r>
            <a:r>
              <a:rPr lang="en-US" altLang="zh-TW" sz="2000" b="0">
                <a:solidFill>
                  <a:srgbClr val="0000FF"/>
                </a:solidFill>
                <a:ea typeface="新細明體" pitchFamily="18" charset="-120"/>
              </a:rPr>
              <a:t>double</a:t>
            </a:r>
            <a:r>
              <a:rPr lang="en-US" altLang="zh-TW" sz="2000" b="0">
                <a:solidFill>
                  <a:srgbClr val="000066"/>
                </a:solidFill>
                <a:ea typeface="新細明體" pitchFamily="18" charset="-120"/>
              </a:rPr>
              <a:t> c) {</a:t>
            </a:r>
          </a:p>
          <a:p>
            <a:pPr marL="342900" indent="-342900">
              <a:spcBef>
                <a:spcPct val="20000"/>
              </a:spcBef>
            </a:pPr>
            <a:r>
              <a:rPr lang="en-US" altLang="zh-TW" sz="2000" b="0">
                <a:solidFill>
                  <a:srgbClr val="000066"/>
                </a:solidFill>
                <a:ea typeface="新細明體" pitchFamily="18" charset="-120"/>
              </a:rPr>
              <a:t>	     </a:t>
            </a:r>
            <a:r>
              <a:rPr lang="en-US" altLang="zh-TW" sz="2000" b="0">
                <a:solidFill>
                  <a:schemeClr val="accent2"/>
                </a:solidFill>
                <a:ea typeface="新細明體" pitchFamily="18" charset="-120"/>
              </a:rPr>
              <a:t>Point ::set(a, b); </a:t>
            </a:r>
            <a:r>
              <a:rPr lang="en-US" altLang="zh-TW" sz="1600" b="0">
                <a:solidFill>
                  <a:schemeClr val="accent2"/>
                </a:solidFill>
                <a:ea typeface="新細明體" pitchFamily="18" charset="-120"/>
              </a:rPr>
              <a:t>//same name function call</a:t>
            </a:r>
          </a:p>
          <a:p>
            <a:pPr marL="342900" indent="-342900">
              <a:spcBef>
                <a:spcPct val="20000"/>
              </a:spcBef>
            </a:pPr>
            <a:r>
              <a:rPr lang="en-US" altLang="zh-TW" sz="2000" b="0">
                <a:solidFill>
                  <a:srgbClr val="000066"/>
                </a:solidFill>
                <a:ea typeface="新細明體" pitchFamily="18" charset="-120"/>
              </a:rPr>
              <a:t>	     r = c;</a:t>
            </a:r>
          </a:p>
          <a:p>
            <a:pPr marL="342900" indent="-342900">
              <a:spcBef>
                <a:spcPct val="20000"/>
              </a:spcBef>
            </a:pPr>
            <a:r>
              <a:rPr lang="en-US" altLang="zh-TW" sz="2000" b="0">
                <a:solidFill>
                  <a:srgbClr val="000066"/>
                </a:solidFill>
                <a:ea typeface="新細明體" pitchFamily="18" charset="-120"/>
              </a:rPr>
              <a:t>	}</a:t>
            </a:r>
          </a:p>
          <a:p>
            <a:pPr marL="342900" indent="-342900">
              <a:spcBef>
                <a:spcPct val="20000"/>
              </a:spcBef>
            </a:pP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void</a:t>
            </a:r>
            <a:r>
              <a:rPr lang="en-US" altLang="zh-TW" sz="2000" b="0">
                <a:solidFill>
                  <a:srgbClr val="000066"/>
                </a:solidFill>
                <a:ea typeface="新細明體" pitchFamily="18" charset="-120"/>
              </a:rPr>
              <a:t> </a:t>
            </a:r>
            <a:r>
              <a:rPr lang="en-US" altLang="zh-TW" sz="2000" b="0">
                <a:solidFill>
                  <a:srgbClr val="BE7100"/>
                </a:solidFill>
                <a:ea typeface="新細明體" pitchFamily="18" charset="-120"/>
              </a:rPr>
              <a:t>print</a:t>
            </a:r>
            <a:r>
              <a:rPr lang="en-US" altLang="zh-TW" sz="2000" b="0">
                <a:solidFill>
                  <a:srgbClr val="000066"/>
                </a:solidFill>
                <a:ea typeface="新細明體" pitchFamily="18" charset="-120"/>
              </a:rPr>
              <a:t>() { //.. }</a:t>
            </a:r>
          </a:p>
          <a:p>
            <a:pPr marL="342900" indent="-342900">
              <a:spcBef>
                <a:spcPct val="20000"/>
              </a:spcBef>
            </a:pPr>
            <a:r>
              <a:rPr lang="en-US" altLang="zh-TW" sz="2000" b="0">
                <a:solidFill>
                  <a:srgbClr val="000066"/>
                </a:solidFill>
                <a:ea typeface="新細明體" pitchFamily="18" charset="-120"/>
              </a:rPr>
              <a:t>};</a:t>
            </a:r>
          </a:p>
        </p:txBody>
      </p:sp>
      <p:sp>
        <p:nvSpPr>
          <p:cNvPr id="10" name="Rectangle 11"/>
          <p:cNvSpPr>
            <a:spLocks noChangeArrowheads="1"/>
          </p:cNvSpPr>
          <p:nvPr/>
        </p:nvSpPr>
        <p:spPr bwMode="auto">
          <a:xfrm>
            <a:off x="4114800" y="4953000"/>
            <a:ext cx="4724400" cy="1524000"/>
          </a:xfrm>
          <a:prstGeom prst="rect">
            <a:avLst/>
          </a:prstGeom>
          <a:solidFill>
            <a:schemeClr val="accent5">
              <a:lumMod val="20000"/>
              <a:lumOff val="80000"/>
            </a:schemeClr>
          </a:solidFill>
          <a:ln w="9525">
            <a:noFill/>
            <a:miter lim="800000"/>
            <a:headEnd/>
            <a:tailEnd/>
          </a:ln>
          <a:effectLst/>
        </p:spPr>
        <p:txBody>
          <a:bodyPr/>
          <a:lstStyle/>
          <a:p>
            <a:pPr marL="342900" indent="-342900">
              <a:spcBef>
                <a:spcPct val="20000"/>
              </a:spcBef>
            </a:pPr>
            <a:r>
              <a:rPr lang="zh-TW" altLang="en-US" sz="2000" b="0">
                <a:ea typeface="新細明體" pitchFamily="18" charset="-120"/>
              </a:rPr>
              <a:t>	</a:t>
            </a:r>
            <a:r>
              <a:rPr lang="en-US" altLang="zh-TW" sz="2000" b="0">
                <a:ea typeface="新細明體" pitchFamily="18" charset="-120"/>
              </a:rPr>
              <a:t>Circle C;</a:t>
            </a:r>
          </a:p>
          <a:p>
            <a:pPr marL="342900" indent="-342900">
              <a:spcBef>
                <a:spcPct val="20000"/>
              </a:spcBef>
            </a:pPr>
            <a:r>
              <a:rPr lang="en-US" altLang="zh-TW" sz="2000" b="0">
                <a:ea typeface="新細明體" pitchFamily="18" charset="-120"/>
              </a:rPr>
              <a:t>	C.</a:t>
            </a:r>
            <a:r>
              <a:rPr lang="en-US" altLang="zh-TW" sz="2000" b="0">
                <a:solidFill>
                  <a:srgbClr val="FF0000"/>
                </a:solidFill>
                <a:ea typeface="新細明體" pitchFamily="18" charset="-120"/>
              </a:rPr>
              <a:t>set</a:t>
            </a:r>
            <a:r>
              <a:rPr lang="en-US" altLang="zh-TW" sz="2000" b="0">
                <a:ea typeface="新細明體" pitchFamily="18" charset="-120"/>
              </a:rPr>
              <a:t>(10,10,100);   ???</a:t>
            </a:r>
          </a:p>
          <a:p>
            <a:pPr marL="342900" indent="-342900">
              <a:spcBef>
                <a:spcPct val="20000"/>
              </a:spcBef>
            </a:pPr>
            <a:r>
              <a:rPr lang="en-US" altLang="zh-TW" sz="2000" b="0">
                <a:ea typeface="新細明體" pitchFamily="18" charset="-120"/>
              </a:rPr>
              <a:t>	C.</a:t>
            </a:r>
            <a:r>
              <a:rPr lang="en-US" altLang="zh-TW" sz="2000" b="0">
                <a:solidFill>
                  <a:srgbClr val="660066"/>
                </a:solidFill>
                <a:ea typeface="新細明體" pitchFamily="18" charset="-120"/>
              </a:rPr>
              <a:t>foo </a:t>
            </a:r>
            <a:r>
              <a:rPr lang="en-US" altLang="zh-TW" sz="2000" b="0">
                <a:ea typeface="新細明體" pitchFamily="18" charset="-120"/>
              </a:rPr>
              <a:t>();	???</a:t>
            </a:r>
          </a:p>
          <a:p>
            <a:pPr marL="342900" indent="-342900">
              <a:spcBef>
                <a:spcPct val="20000"/>
              </a:spcBef>
            </a:pPr>
            <a:r>
              <a:rPr lang="en-US" altLang="zh-TW" sz="2000" b="0">
                <a:ea typeface="新細明體" pitchFamily="18" charset="-120"/>
              </a:rPr>
              <a:t>	C.</a:t>
            </a:r>
            <a:r>
              <a:rPr lang="en-US" altLang="zh-TW" sz="2000" b="0">
                <a:solidFill>
                  <a:srgbClr val="BE7100"/>
                </a:solidFill>
                <a:ea typeface="新細明體" pitchFamily="18" charset="-120"/>
              </a:rPr>
              <a:t>print</a:t>
            </a:r>
            <a:r>
              <a:rPr lang="en-US" altLang="zh-TW" sz="2000" b="0">
                <a:ea typeface="新細明體" pitchFamily="18" charset="-120"/>
              </a:rPr>
              <a:t>();	???</a:t>
            </a:r>
          </a:p>
        </p:txBody>
      </p:sp>
      <p:sp>
        <p:nvSpPr>
          <p:cNvPr id="11" name="Rectangle 12"/>
          <p:cNvSpPr>
            <a:spLocks noChangeArrowheads="1"/>
          </p:cNvSpPr>
          <p:nvPr/>
        </p:nvSpPr>
        <p:spPr bwMode="auto">
          <a:xfrm>
            <a:off x="381000" y="5105400"/>
            <a:ext cx="3581400" cy="1219200"/>
          </a:xfrm>
          <a:prstGeom prst="rect">
            <a:avLst/>
          </a:prstGeom>
          <a:solidFill>
            <a:srgbClr val="FFFF99"/>
          </a:solidFill>
          <a:ln w="9525">
            <a:noFill/>
            <a:miter lim="800000"/>
            <a:headEnd/>
            <a:tailEnd/>
          </a:ln>
          <a:effectLst/>
        </p:spPr>
        <p:txBody>
          <a:bodyPr/>
          <a:lstStyle/>
          <a:p>
            <a:pPr marL="342900" indent="-342900">
              <a:spcBef>
                <a:spcPct val="20000"/>
              </a:spcBef>
            </a:pPr>
            <a:r>
              <a:rPr lang="en-US" altLang="zh-TW" b="0">
                <a:ea typeface="新細明體" pitchFamily="18" charset="-120"/>
              </a:rPr>
              <a:t>Point A;</a:t>
            </a:r>
          </a:p>
          <a:p>
            <a:pPr marL="342900" indent="-342900">
              <a:spcBef>
                <a:spcPct val="20000"/>
              </a:spcBef>
            </a:pPr>
            <a:r>
              <a:rPr lang="en-US" altLang="zh-TW" b="0">
                <a:ea typeface="新細明體" pitchFamily="18" charset="-120"/>
              </a:rPr>
              <a:t>A.</a:t>
            </a:r>
            <a:r>
              <a:rPr lang="en-US" altLang="zh-TW" b="0">
                <a:solidFill>
                  <a:schemeClr val="accent2"/>
                </a:solidFill>
                <a:ea typeface="新細明體" pitchFamily="18" charset="-120"/>
              </a:rPr>
              <a:t>set</a:t>
            </a:r>
            <a:r>
              <a:rPr lang="en-US" altLang="zh-TW" b="0">
                <a:ea typeface="新細明體" pitchFamily="18" charset="-120"/>
              </a:rPr>
              <a:t>(30,50);   ???</a:t>
            </a:r>
          </a:p>
          <a:p>
            <a:pPr marL="342900" indent="-342900">
              <a:spcBef>
                <a:spcPct val="20000"/>
              </a:spcBef>
            </a:pPr>
            <a:r>
              <a:rPr lang="en-US" altLang="zh-TW" b="0">
                <a:ea typeface="新細明體" pitchFamily="18" charset="-120"/>
              </a:rPr>
              <a:t>A.</a:t>
            </a:r>
            <a:r>
              <a:rPr lang="en-US" altLang="zh-TW" b="0">
                <a:solidFill>
                  <a:srgbClr val="00CC00"/>
                </a:solidFill>
                <a:ea typeface="新細明體" pitchFamily="18" charset="-120"/>
              </a:rPr>
              <a:t>print</a:t>
            </a:r>
            <a:r>
              <a:rPr lang="en-US" altLang="zh-TW" b="0">
                <a:ea typeface="新細明體" pitchFamily="18" charset="-120"/>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32"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amond(ou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Phương thức </a:t>
            </a:r>
            <a:r>
              <a:rPr lang="en-US" b="1">
                <a:effectLst>
                  <a:outerShdw blurRad="38100" dist="38100" dir="2700000" algn="tl">
                    <a:srgbClr val="000000">
                      <a:alpha val="43137"/>
                    </a:srgbClr>
                  </a:outerShdw>
                </a:effectLst>
                <a:latin typeface="Arial" pitchFamily="34" charset="0"/>
                <a:cs typeface="Arial" pitchFamily="34" charset="0"/>
              </a:rPr>
              <a:t>hủy bỏ</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Khi một đối tượng bị hủy đi</a:t>
            </a:r>
            <a:r>
              <a:rPr lang="vi-VN" sz="2800">
                <a:solidFill>
                  <a:schemeClr val="tx1">
                    <a:lumMod val="95000"/>
                    <a:lumOff val="5000"/>
                  </a:schemeClr>
                </a:solidFill>
                <a:latin typeface="Arial" pitchFamily="34" charset="0"/>
                <a:cs typeface="Arial" pitchFamily="34" charset="0"/>
              </a:rPr>
              <a:t>, phương thức hủy bỏ của nó sẽ được gọi. Sau đó, các </a:t>
            </a:r>
            <a:r>
              <a:rPr lang="en-US" sz="2800">
                <a:solidFill>
                  <a:srgbClr val="FF3300"/>
                </a:solidFill>
                <a:latin typeface="Arial" pitchFamily="34" charset="0"/>
                <a:cs typeface="Arial" pitchFamily="34" charset="0"/>
              </a:rPr>
              <a:t>ph</a:t>
            </a:r>
            <a:r>
              <a:rPr lang="vi-VN" sz="2800">
                <a:solidFill>
                  <a:srgbClr val="FF3300"/>
                </a:solidFill>
                <a:latin typeface="Arial" pitchFamily="34" charset="0"/>
                <a:cs typeface="Arial" pitchFamily="34" charset="0"/>
              </a:rPr>
              <a:t>ương thức hủy bỏ của lớp cơ sở sẽ được gọi một cách tự động</a:t>
            </a:r>
            <a:r>
              <a:rPr lang="vi-VN"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Vì vậy, lớp con không cần và cũng không được thực hiện các thao tác dọn dẹp cho các thành phần thuộc lớp cha.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Phương thức </a:t>
            </a:r>
            <a:r>
              <a:rPr lang="en-US" b="1">
                <a:effectLst>
                  <a:outerShdw blurRad="38100" dist="38100" dir="2700000" algn="tl">
                    <a:srgbClr val="000000">
                      <a:alpha val="43137"/>
                    </a:srgbClr>
                  </a:outerShdw>
                </a:effectLst>
                <a:latin typeface="Arial" pitchFamily="34" charset="0"/>
                <a:cs typeface="Arial" pitchFamily="34" charset="0"/>
              </a:rPr>
              <a:t>hủy bỏ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64</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SinhVien( </a:t>
            </a:r>
            <a:r>
              <a:rPr lang="en-US" sz="2400" b="0">
                <a:solidFill>
                  <a:srgbClr val="0000FF"/>
                </a:solidFill>
              </a:rPr>
              <a:t>char</a:t>
            </a:r>
            <a:r>
              <a:rPr lang="en-US" sz="2400" b="0">
                <a:solidFill>
                  <a:srgbClr val="000000"/>
                </a:solidFill>
              </a:rPr>
              <a:t> *ht, </a:t>
            </a:r>
            <a:r>
              <a:rPr lang="en-US" sz="2400" b="0">
                <a:solidFill>
                  <a:srgbClr val="0000FF"/>
                </a:solidFill>
              </a:rPr>
              <a:t>char</a:t>
            </a:r>
            <a:r>
              <a:rPr lang="en-US" sz="2400" b="0">
                <a:solidFill>
                  <a:srgbClr val="000000"/>
                </a:solidFill>
              </a:rPr>
              <a:t> *ms, </a:t>
            </a:r>
            <a:r>
              <a:rPr lang="en-US" sz="2400" b="0">
                <a:solidFill>
                  <a:srgbClr val="0000FF"/>
                </a:solidFill>
              </a:rPr>
              <a:t>int</a:t>
            </a:r>
            <a:r>
              <a:rPr lang="en-US" sz="2400" b="0">
                <a:solidFill>
                  <a:srgbClr val="000000"/>
                </a:solidFill>
              </a:rPr>
              <a:t> ns) : Nguoi(ht,ns){ 	MaSo = strdup(ms);</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	SinhVien(</a:t>
            </a:r>
            <a:r>
              <a:rPr lang="en-US" sz="2400" b="0">
                <a:solidFill>
                  <a:srgbClr val="0000FF"/>
                </a:solidFill>
              </a:rPr>
              <a:t>const</a:t>
            </a:r>
            <a:r>
              <a:rPr lang="en-US" sz="2400" b="0">
                <a:solidFill>
                  <a:srgbClr val="000000"/>
                </a:solidFill>
              </a:rPr>
              <a:t> SinhVien &amp;s) : Nguoi(s){</a:t>
            </a:r>
          </a:p>
          <a:p>
            <a:pPr marL="342900" indent="-342900">
              <a:lnSpc>
                <a:spcPct val="95000"/>
              </a:lnSpc>
              <a:spcBef>
                <a:spcPct val="20000"/>
              </a:spcBef>
              <a:buFont typeface="Wingdings" pitchFamily="2" charset="2"/>
              <a:buNone/>
            </a:pPr>
            <a:r>
              <a:rPr lang="en-US" sz="2400" b="0">
                <a:solidFill>
                  <a:srgbClr val="000000"/>
                </a:solidFill>
              </a:rPr>
              <a:t>		MaSo = strdup(s.MaSo);</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FF0303"/>
                </a:solidFill>
              </a:rPr>
              <a:t>~SinhVien() {delete [ ] MaSo;}</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Con trỏ và 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70C0"/>
                </a:solidFill>
                <a:latin typeface="Arial" pitchFamily="34" charset="0"/>
                <a:cs typeface="Arial" pitchFamily="34" charset="0"/>
              </a:rPr>
              <a:t>Con trỏ trong kế thừa </a:t>
            </a:r>
            <a:r>
              <a:rPr lang="vi-VN" sz="2800">
                <a:solidFill>
                  <a:schemeClr val="tx1">
                    <a:lumMod val="95000"/>
                    <a:lumOff val="5000"/>
                  </a:schemeClr>
                </a:solidFill>
                <a:latin typeface="Arial" pitchFamily="34" charset="0"/>
                <a:cs typeface="Arial" pitchFamily="34" charset="0"/>
              </a:rPr>
              <a:t>hoạt động theo nguyên tắc sau:</a:t>
            </a: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Con trỏ </a:t>
            </a:r>
            <a:r>
              <a:rPr lang="en-US" sz="2400">
                <a:solidFill>
                  <a:schemeClr val="tx1">
                    <a:lumMod val="95000"/>
                    <a:lumOff val="5000"/>
                  </a:schemeClr>
                </a:solidFill>
                <a:latin typeface="Arial" pitchFamily="34" charset="0"/>
                <a:cs typeface="Arial" pitchFamily="34" charset="0"/>
              </a:rPr>
              <a:t>trỏ </a:t>
            </a:r>
            <a:r>
              <a:rPr lang="vi-VN" sz="2400">
                <a:solidFill>
                  <a:schemeClr val="tx1">
                    <a:lumMod val="95000"/>
                    <a:lumOff val="5000"/>
                  </a:schemeClr>
                </a:solidFill>
                <a:latin typeface="Arial" pitchFamily="34" charset="0"/>
                <a:cs typeface="Arial" pitchFamily="34" charset="0"/>
              </a:rPr>
              <a:t>đến đối tượng thuộc lớp cơ sở thì có thể trỏ đến các đối tượng thuộc lớp con.</a:t>
            </a: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Nhưng con trỏ </a:t>
            </a:r>
            <a:r>
              <a:rPr lang="en-US" sz="2400">
                <a:solidFill>
                  <a:schemeClr val="tx1">
                    <a:lumMod val="95000"/>
                    <a:lumOff val="5000"/>
                  </a:schemeClr>
                </a:solidFill>
                <a:latin typeface="Arial" pitchFamily="34" charset="0"/>
                <a:cs typeface="Arial" pitchFamily="34" charset="0"/>
              </a:rPr>
              <a:t>trỏ </a:t>
            </a:r>
            <a:r>
              <a:rPr lang="vi-VN" sz="2400">
                <a:solidFill>
                  <a:schemeClr val="tx1">
                    <a:lumMod val="95000"/>
                    <a:lumOff val="5000"/>
                  </a:schemeClr>
                </a:solidFill>
                <a:latin typeface="Arial" pitchFamily="34" charset="0"/>
                <a:cs typeface="Arial" pitchFamily="34" charset="0"/>
              </a:rPr>
              <a:t>đến đối tượng thuộc lớp con thì không thể trỏ đến các đối tượng thuộc lớp cơ sở.</a:t>
            </a:r>
            <a:endParaRPr lang="en-US" sz="24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Có thể ép kiểu để con trỏ </a:t>
            </a:r>
            <a:r>
              <a:rPr lang="en-US" sz="2400">
                <a:solidFill>
                  <a:schemeClr val="tx1">
                    <a:lumMod val="95000"/>
                    <a:lumOff val="5000"/>
                  </a:schemeClr>
                </a:solidFill>
                <a:latin typeface="Arial" pitchFamily="34" charset="0"/>
                <a:cs typeface="Arial" pitchFamily="34" charset="0"/>
              </a:rPr>
              <a:t>trỏ </a:t>
            </a:r>
            <a:r>
              <a:rPr lang="vi-VN" sz="2400">
                <a:solidFill>
                  <a:schemeClr val="tx1">
                    <a:lumMod val="95000"/>
                    <a:lumOff val="5000"/>
                  </a:schemeClr>
                </a:solidFill>
                <a:latin typeface="Arial" pitchFamily="34" charset="0"/>
                <a:cs typeface="Arial" pitchFamily="34" charset="0"/>
              </a:rPr>
              <a:t>đến đối tượng thuộc lớp con có thể trỏ đến đối tượng thuộc lớp cơ sở. Tuy nhiên thao tác này có thể nguy hiểm.</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Đa 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Đa kế thừa cho phép </a:t>
            </a:r>
            <a:r>
              <a:rPr lang="vi-VN" sz="2800">
                <a:solidFill>
                  <a:srgbClr val="FF3300"/>
                </a:solidFill>
                <a:latin typeface="Arial" pitchFamily="34" charset="0"/>
                <a:cs typeface="Arial" pitchFamily="34" charset="0"/>
              </a:rPr>
              <a:t>một lớp có thể là dẫn xuất của nhiều lớp cơ sở</a:t>
            </a:r>
            <a:r>
              <a:rPr lang="vi-VN" sz="2800">
                <a:solidFill>
                  <a:schemeClr val="tx1">
                    <a:lumMod val="95000"/>
                    <a:lumOff val="5000"/>
                  </a:schemeClr>
                </a:solidFill>
                <a:latin typeface="Arial" pitchFamily="34" charset="0"/>
                <a:cs typeface="Arial" pitchFamily="34" charset="0"/>
              </a:rPr>
              <a:t>.</a:t>
            </a: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1200"/>
              </a:spcBef>
              <a:spcAft>
                <a:spcPts val="300"/>
              </a:spcAft>
              <a:buNone/>
            </a:pPr>
            <a:r>
              <a:rPr lang="en-US" sz="2800">
                <a:solidFill>
                  <a:schemeClr val="tx1">
                    <a:lumMod val="95000"/>
                    <a:lumOff val="5000"/>
                  </a:schemeClr>
                </a:solidFill>
                <a:latin typeface="Arial" pitchFamily="34" charset="0"/>
                <a:cs typeface="Arial" pitchFamily="34" charset="0"/>
              </a:rPr>
              <a:t>	</a:t>
            </a:r>
            <a:r>
              <a:rPr lang="en-US" sz="2800">
                <a:solidFill>
                  <a:srgbClr val="0070C0"/>
                </a:solidFill>
                <a:latin typeface="Arial" pitchFamily="34" charset="0"/>
                <a:cs typeface="Arial" pitchFamily="34" charset="0"/>
              </a:rPr>
              <a:t>class A : public B, public C {</a:t>
            </a:r>
          </a:p>
          <a:p>
            <a:pPr algn="just">
              <a:lnSpc>
                <a:spcPct val="130000"/>
              </a:lnSpc>
              <a:spcBef>
                <a:spcPts val="300"/>
              </a:spcBef>
              <a:spcAft>
                <a:spcPts val="300"/>
              </a:spcAft>
              <a:buNone/>
            </a:pPr>
            <a:r>
              <a:rPr lang="en-US" sz="2800">
                <a:solidFill>
                  <a:srgbClr val="0070C0"/>
                </a:solidFill>
                <a:latin typeface="Arial" pitchFamily="34" charset="0"/>
                <a:cs typeface="Arial" pitchFamily="34" charset="0"/>
              </a:rPr>
              <a:t>		…</a:t>
            </a:r>
          </a:p>
          <a:p>
            <a:pPr algn="just">
              <a:lnSpc>
                <a:spcPct val="130000"/>
              </a:lnSpc>
              <a:spcBef>
                <a:spcPts val="300"/>
              </a:spcBef>
              <a:spcAft>
                <a:spcPts val="1200"/>
              </a:spcAft>
              <a:buNone/>
            </a:pPr>
            <a:r>
              <a:rPr lang="en-US" sz="2800">
                <a:solidFill>
                  <a:srgbClr val="0070C0"/>
                </a:solidFill>
                <a:latin typeface="Arial" pitchFamily="34" charset="0"/>
                <a:cs typeface="Arial" pitchFamily="34" charset="0"/>
              </a:rPr>
              <a:t>	};</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Các đặc điểm của kế thừa đơn vẫn đúng cho trường hợp đa kế thừa.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Đa 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Làm thế nào biểu thị </a:t>
            </a:r>
            <a:r>
              <a:rPr lang="vi-VN" sz="2800">
                <a:solidFill>
                  <a:srgbClr val="0070C0"/>
                </a:solidFill>
                <a:latin typeface="Arial" pitchFamily="34" charset="0"/>
                <a:cs typeface="Arial" pitchFamily="34" charset="0"/>
              </a:rPr>
              <a:t>tính độc lập </a:t>
            </a:r>
            <a:r>
              <a:rPr lang="vi-VN" sz="2800">
                <a:solidFill>
                  <a:schemeClr val="tx1">
                    <a:lumMod val="95000"/>
                    <a:lumOff val="5000"/>
                  </a:schemeClr>
                </a:solidFill>
                <a:latin typeface="Arial" pitchFamily="34" charset="0"/>
                <a:cs typeface="Arial" pitchFamily="34" charset="0"/>
              </a:rPr>
              <a:t>của </a:t>
            </a:r>
            <a:r>
              <a:rPr lang="vi-VN" sz="2800">
                <a:solidFill>
                  <a:srgbClr val="0070C0"/>
                </a:solidFill>
                <a:latin typeface="Arial" pitchFamily="34" charset="0"/>
                <a:cs typeface="Arial" pitchFamily="34" charset="0"/>
              </a:rPr>
              <a:t>các thành phần cùng tên </a:t>
            </a:r>
            <a:r>
              <a:rPr lang="vi-VN" sz="2800">
                <a:solidFill>
                  <a:schemeClr val="tx1">
                    <a:lumMod val="95000"/>
                    <a:lumOff val="5000"/>
                  </a:schemeClr>
                </a:solidFill>
                <a:latin typeface="Arial" pitchFamily="34" charset="0"/>
                <a:cs typeface="Arial" pitchFamily="34" charset="0"/>
              </a:rPr>
              <a:t>bên trong một lớp dẫn xuất?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Các phương thức thiết lập và hủy bỏ được gọi như thế nào: thứ tự, truyền thông tin, …?</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Làm thế nào giải quyết tình trạng </a:t>
            </a:r>
            <a:r>
              <a:rPr lang="vi-VN" sz="2800">
                <a:solidFill>
                  <a:srgbClr val="FF3300"/>
                </a:solidFill>
                <a:latin typeface="Arial" pitchFamily="34" charset="0"/>
                <a:cs typeface="Arial" pitchFamily="34" charset="0"/>
              </a:rPr>
              <a:t>thừa kế xung đột</a:t>
            </a:r>
            <a:r>
              <a:rPr lang="vi-VN" sz="2800">
                <a:solidFill>
                  <a:schemeClr val="tx1">
                    <a:lumMod val="95000"/>
                    <a:lumOff val="5000"/>
                  </a:schemeClr>
                </a:solidFill>
                <a:latin typeface="Arial" pitchFamily="34" charset="0"/>
                <a:cs typeface="Arial" pitchFamily="34" charset="0"/>
              </a:rPr>
              <a:t> trong đó, lớp D dẫn xuất từ B và C, và cả hai cùng là dẫn xuất của 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Đa kế thừa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68</a:t>
            </a:fld>
            <a:endParaRPr lang="en-US"/>
          </a:p>
        </p:txBody>
      </p:sp>
      <p:sp>
        <p:nvSpPr>
          <p:cNvPr id="8" name="Rectangle 3"/>
          <p:cNvSpPr>
            <a:spLocks noChangeArrowheads="1"/>
          </p:cNvSpPr>
          <p:nvPr/>
        </p:nvSpPr>
        <p:spPr bwMode="auto">
          <a:xfrm>
            <a:off x="533400" y="1416268"/>
            <a:ext cx="4038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BASE_A{</a:t>
            </a:r>
          </a:p>
          <a:p>
            <a:pPr marL="342900" indent="-342900">
              <a:spcBef>
                <a:spcPct val="20000"/>
              </a:spcBef>
              <a:buFont typeface="Wingdings" pitchFamily="2" charset="2"/>
              <a:buNone/>
            </a:pPr>
            <a:r>
              <a:rPr lang="en-US" sz="2400" b="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a;</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f( ){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g(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h( ) {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a:t>
            </a:r>
          </a:p>
        </p:txBody>
      </p:sp>
      <p:sp>
        <p:nvSpPr>
          <p:cNvPr id="9" name="Rectangle 3"/>
          <p:cNvSpPr>
            <a:spLocks noChangeArrowheads="1"/>
          </p:cNvSpPr>
          <p:nvPr/>
        </p:nvSpPr>
        <p:spPr bwMode="auto">
          <a:xfrm>
            <a:off x="4648200" y="1416268"/>
            <a:ext cx="4038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BASE_B</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a;</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f( ){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g(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Đa kế thừa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69</a:t>
            </a:fld>
            <a:endParaRPr lang="en-US"/>
          </a:p>
        </p:txBody>
      </p:sp>
      <p:sp>
        <p:nvSpPr>
          <p:cNvPr id="7" name="Rectangle 3"/>
          <p:cNvSpPr>
            <a:spLocks noChangeArrowheads="1"/>
          </p:cNvSpPr>
          <p:nvPr/>
        </p:nvSpPr>
        <p:spPr bwMode="auto">
          <a:xfrm>
            <a:off x="4572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ClassC : </a:t>
            </a:r>
            <a:r>
              <a:rPr lang="en-US" sz="2400" b="0">
                <a:solidFill>
                  <a:srgbClr val="0000FF"/>
                </a:solidFill>
              </a:rPr>
              <a:t>public</a:t>
            </a:r>
            <a:r>
              <a:rPr lang="en-US" sz="2400" b="0">
                <a:solidFill>
                  <a:srgbClr val="000000"/>
                </a:solidFill>
              </a:rPr>
              <a:t> BASE_A</a:t>
            </a:r>
            <a:r>
              <a:rPr lang="en-US" sz="2400" b="0">
                <a:solidFill>
                  <a:srgbClr val="FF0303"/>
                </a:solidFill>
              </a:rPr>
              <a:t>, </a:t>
            </a:r>
            <a:r>
              <a:rPr lang="en-US" sz="2400" b="0">
                <a:solidFill>
                  <a:srgbClr val="0000FF"/>
                </a:solidFill>
              </a:rPr>
              <a:t>public</a:t>
            </a:r>
            <a:r>
              <a:rPr lang="en-US" sz="2400" b="0">
                <a:solidFill>
                  <a:srgbClr val="000000"/>
                </a:solidFill>
              </a:rPr>
              <a:t> BASE_B{</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endParaRPr lang="en-US" sz="2400" b="0">
              <a:solidFill>
                <a:srgbClr val="000000"/>
              </a:solidFill>
            </a:endParaRPr>
          </a:p>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spcBef>
                <a:spcPct val="20000"/>
              </a:spcBef>
              <a:buFont typeface="Wingdings" pitchFamily="2" charset="2"/>
              <a:buNone/>
            </a:pPr>
            <a:r>
              <a:rPr lang="en-US" sz="2400" b="0">
                <a:solidFill>
                  <a:srgbClr val="000000"/>
                </a:solidFill>
              </a:rPr>
              <a:t>	ClassC C;</a:t>
            </a:r>
          </a:p>
          <a:p>
            <a:pPr marL="342900" indent="-342900">
              <a:spcBef>
                <a:spcPct val="20000"/>
              </a:spcBef>
              <a:buFont typeface="Wingdings" pitchFamily="2" charset="2"/>
              <a:buNone/>
            </a:pPr>
            <a:r>
              <a:rPr lang="en-US" sz="2400" b="0">
                <a:solidFill>
                  <a:srgbClr val="000000"/>
                </a:solidFill>
              </a:rPr>
              <a:t>	C.f = g;	//Lỗi mơ hồ</a:t>
            </a:r>
          </a:p>
          <a:p>
            <a:pPr marL="342900" indent="-342900">
              <a:spcBef>
                <a:spcPct val="20000"/>
              </a:spcBef>
              <a:buFont typeface="Wingdings" pitchFamily="2" charset="2"/>
              <a:buNone/>
            </a:pPr>
            <a:r>
              <a:rPr lang="en-US" sz="2400" b="0">
                <a:solidFill>
                  <a:srgbClr val="000000"/>
                </a:solidFill>
              </a:rPr>
              <a:t>	C.a = 1;	//Lỗi mơ hồ</a:t>
            </a:r>
          </a:p>
          <a:p>
            <a:pPr marL="342900" indent="-342900">
              <a:spcBef>
                <a:spcPct val="20000"/>
              </a:spcBef>
              <a:buFont typeface="Wingdings" pitchFamily="2" charset="2"/>
              <a:buNone/>
            </a:pPr>
            <a:r>
              <a:rPr lang="en-US" sz="2400" b="0">
                <a:solidFill>
                  <a:srgbClr val="000000"/>
                </a:solidFill>
              </a:rPr>
              <a:t>	C.g();	//Lỗi mơ hồ</a:t>
            </a:r>
          </a:p>
          <a:p>
            <a:pPr marL="342900" indent="-342900">
              <a:spcBef>
                <a:spcPct val="20000"/>
              </a:spcBef>
              <a:buFont typeface="Wingdings" pitchFamily="2" charset="2"/>
              <a:buNone/>
            </a:pPr>
            <a:r>
              <a:rPr lang="en-US" sz="2400" b="0">
                <a:solidFill>
                  <a:srgbClr val="000000"/>
                </a:solidFill>
              </a:rPr>
              <a:t>	C.h();</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một nhiều (1-n)</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Ví dụ:</a:t>
            </a: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grpSp>
        <p:nvGrpSpPr>
          <p:cNvPr id="25" name="Group 24"/>
          <p:cNvGrpSpPr/>
          <p:nvPr/>
        </p:nvGrpSpPr>
        <p:grpSpPr>
          <a:xfrm>
            <a:off x="990600" y="2286000"/>
            <a:ext cx="6362700" cy="762000"/>
            <a:chOff x="990600" y="2286000"/>
            <a:chExt cx="6362700" cy="762000"/>
          </a:xfrm>
        </p:grpSpPr>
        <p:grpSp>
          <p:nvGrpSpPr>
            <p:cNvPr id="7" name="Group 6"/>
            <p:cNvGrpSpPr/>
            <p:nvPr/>
          </p:nvGrpSpPr>
          <p:grpSpPr>
            <a:xfrm>
              <a:off x="990600" y="2286000"/>
              <a:ext cx="6362700" cy="762000"/>
              <a:chOff x="2133600" y="4976648"/>
              <a:chExt cx="6362700" cy="762000"/>
            </a:xfrm>
          </p:grpSpPr>
          <p:sp>
            <p:nvSpPr>
              <p:cNvPr id="8" name="Rectangle 7"/>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LOPHOC</a:t>
                </a:r>
              </a:p>
            </p:txBody>
          </p:sp>
          <p:sp>
            <p:nvSpPr>
              <p:cNvPr id="9" name="Rectangle 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HOCSINH</a:t>
                </a:r>
              </a:p>
            </p:txBody>
          </p:sp>
          <p:cxnSp>
            <p:nvCxnSpPr>
              <p:cNvPr id="10" name="Straight Connector 9"/>
              <p:cNvCxnSpPr>
                <a:stCxn id="8" idx="3"/>
                <a:endCxn id="9"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4976648"/>
                <a:ext cx="1828800" cy="461665"/>
              </a:xfrm>
              <a:prstGeom prst="rect">
                <a:avLst/>
              </a:prstGeom>
              <a:noFill/>
            </p:spPr>
            <p:txBody>
              <a:bodyPr wrap="square" rtlCol="0">
                <a:spAutoFit/>
              </a:bodyPr>
              <a:lstStyle/>
              <a:p>
                <a:pPr algn="ctr"/>
                <a:r>
                  <a:rPr lang="en-US" sz="2400"/>
                  <a:t>Có</a:t>
                </a:r>
              </a:p>
            </p:txBody>
          </p:sp>
        </p:grpSp>
        <p:sp>
          <p:nvSpPr>
            <p:cNvPr id="22" name="Oval 21"/>
            <p:cNvSpPr/>
            <p:nvPr/>
          </p:nvSpPr>
          <p:spPr>
            <a:xfrm>
              <a:off x="4953000" y="262495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990600" y="3581400"/>
            <a:ext cx="6362700" cy="785648"/>
            <a:chOff x="990600" y="3581400"/>
            <a:chExt cx="6362700" cy="785648"/>
          </a:xfrm>
        </p:grpSpPr>
        <p:grpSp>
          <p:nvGrpSpPr>
            <p:cNvPr id="12" name="Group 11"/>
            <p:cNvGrpSpPr/>
            <p:nvPr/>
          </p:nvGrpSpPr>
          <p:grpSpPr>
            <a:xfrm>
              <a:off x="990600" y="3581400"/>
              <a:ext cx="6362700" cy="785648"/>
              <a:chOff x="2133600" y="4953000"/>
              <a:chExt cx="6362700" cy="785648"/>
            </a:xfrm>
          </p:grpSpPr>
          <p:sp>
            <p:nvSpPr>
              <p:cNvPr id="13" name="Rectangle 12"/>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CONGTY</a:t>
                </a:r>
              </a:p>
            </p:txBody>
          </p:sp>
          <p:sp>
            <p:nvSpPr>
              <p:cNvPr id="14" name="Rectangle 13"/>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NHANVIEN</a:t>
                </a:r>
              </a:p>
            </p:txBody>
          </p:sp>
          <p:cxnSp>
            <p:nvCxnSpPr>
              <p:cNvPr id="15" name="Straight Connector 14"/>
              <p:cNvCxnSpPr>
                <a:stCxn id="13" idx="3"/>
                <a:endCxn id="14"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4953000"/>
                <a:ext cx="1828800" cy="461665"/>
              </a:xfrm>
              <a:prstGeom prst="rect">
                <a:avLst/>
              </a:prstGeom>
              <a:noFill/>
            </p:spPr>
            <p:txBody>
              <a:bodyPr wrap="square" rtlCol="0">
                <a:spAutoFit/>
              </a:bodyPr>
              <a:lstStyle/>
              <a:p>
                <a:pPr algn="ctr"/>
                <a:r>
                  <a:rPr lang="en-US" sz="2400"/>
                  <a:t>Có</a:t>
                </a:r>
              </a:p>
            </p:txBody>
          </p:sp>
        </p:grpSp>
        <p:sp>
          <p:nvSpPr>
            <p:cNvPr id="23" name="Oval 22"/>
            <p:cNvSpPr/>
            <p:nvPr/>
          </p:nvSpPr>
          <p:spPr>
            <a:xfrm>
              <a:off x="49530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990600" y="5029200"/>
            <a:ext cx="6362700" cy="762000"/>
            <a:chOff x="990600" y="5029200"/>
            <a:chExt cx="6362700" cy="762000"/>
          </a:xfrm>
        </p:grpSpPr>
        <p:grpSp>
          <p:nvGrpSpPr>
            <p:cNvPr id="17" name="Group 16"/>
            <p:cNvGrpSpPr/>
            <p:nvPr/>
          </p:nvGrpSpPr>
          <p:grpSpPr>
            <a:xfrm>
              <a:off x="990600" y="5029200"/>
              <a:ext cx="6362700" cy="762000"/>
              <a:chOff x="2133600" y="4976648"/>
              <a:chExt cx="6362700" cy="762000"/>
            </a:xfrm>
          </p:grpSpPr>
          <p:sp>
            <p:nvSpPr>
              <p:cNvPr id="18" name="Rectangle 17"/>
              <p:cNvSpPr/>
              <p:nvPr/>
            </p:nvSpPr>
            <p:spPr>
              <a:xfrm>
                <a:off x="2133600" y="5129048"/>
                <a:ext cx="2057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HOASI</a:t>
                </a:r>
              </a:p>
            </p:txBody>
          </p:sp>
          <p:sp>
            <p:nvSpPr>
              <p:cNvPr id="19" name="Rectangle 1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TACPHAM</a:t>
                </a:r>
              </a:p>
            </p:txBody>
          </p:sp>
          <p:cxnSp>
            <p:nvCxnSpPr>
              <p:cNvPr id="20" name="Straight Connector 19"/>
              <p:cNvCxnSpPr>
                <a:stCxn id="18" idx="3"/>
                <a:endCxn id="19" idx="1"/>
              </p:cNvCxnSpPr>
              <p:nvPr/>
            </p:nvCxnSpPr>
            <p:spPr>
              <a:xfrm>
                <a:off x="41910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43400" y="4976648"/>
                <a:ext cx="1676400" cy="461665"/>
              </a:xfrm>
              <a:prstGeom prst="rect">
                <a:avLst/>
              </a:prstGeom>
              <a:noFill/>
            </p:spPr>
            <p:txBody>
              <a:bodyPr wrap="square" rtlCol="0">
                <a:spAutoFit/>
              </a:bodyPr>
              <a:lstStyle/>
              <a:p>
                <a:pPr algn="ctr"/>
                <a:r>
                  <a:rPr lang="en-US" sz="2400"/>
                  <a:t>Sáng tác</a:t>
                </a:r>
              </a:p>
            </p:txBody>
          </p:sp>
        </p:grpSp>
        <p:sp>
          <p:nvSpPr>
            <p:cNvPr id="24" name="Oval 23"/>
            <p:cNvSpPr/>
            <p:nvPr/>
          </p:nvSpPr>
          <p:spPr>
            <a:xfrm>
              <a:off x="4953000" y="53734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496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 &amp; A</a:t>
            </a: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nhiều nhiều (n-n)</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Khái niệm: </a:t>
            </a:r>
            <a:r>
              <a:rPr lang="vi-VN">
                <a:solidFill>
                  <a:schemeClr val="tx1">
                    <a:lumMod val="95000"/>
                    <a:lumOff val="5000"/>
                  </a:schemeClr>
                </a:solidFill>
                <a:latin typeface="Arial" pitchFamily="34" charset="0"/>
                <a:cs typeface="Arial" pitchFamily="34" charset="0"/>
              </a:rPr>
              <a:t>hai lớp đối tượng được gọi là </a:t>
            </a:r>
            <a:r>
              <a:rPr lang="vi-VN">
                <a:solidFill>
                  <a:srgbClr val="0066FF"/>
                </a:solidFill>
                <a:latin typeface="Arial" pitchFamily="34" charset="0"/>
                <a:cs typeface="Arial" pitchFamily="34" charset="0"/>
              </a:rPr>
              <a:t>quan hệ nhiều-nhiều </a:t>
            </a:r>
            <a:r>
              <a:rPr lang="vi-VN">
                <a:solidFill>
                  <a:schemeClr val="tx1">
                    <a:lumMod val="95000"/>
                    <a:lumOff val="5000"/>
                  </a:schemeClr>
                </a:solidFill>
                <a:latin typeface="Arial" pitchFamily="34" charset="0"/>
                <a:cs typeface="Arial" pitchFamily="34" charset="0"/>
              </a:rPr>
              <a:t>với nhau khi một đối tượng thuộc lớp này </a:t>
            </a:r>
            <a:r>
              <a:rPr lang="en-US">
                <a:solidFill>
                  <a:schemeClr val="tx1">
                    <a:lumMod val="95000"/>
                    <a:lumOff val="5000"/>
                  </a:schemeClr>
                </a:solidFill>
                <a:latin typeface="Arial" pitchFamily="34" charset="0"/>
                <a:cs typeface="Arial" pitchFamily="34" charset="0"/>
              </a:rPr>
              <a:t>có </a:t>
            </a:r>
            <a:r>
              <a:rPr lang="vi-VN">
                <a:solidFill>
                  <a:schemeClr val="tx1">
                    <a:lumMod val="95000"/>
                    <a:lumOff val="5000"/>
                  </a:schemeClr>
                </a:solidFill>
                <a:latin typeface="Arial" pitchFamily="34" charset="0"/>
                <a:cs typeface="Arial" pitchFamily="34" charset="0"/>
              </a:rPr>
              <a:t>quan hệ với nhiều đối tượng thuộc lớp kia và một đối tượng lớp kia cũng có quan hệ với nhiều đối tượng thuộc lớp này.</a:t>
            </a:r>
            <a:endParaRPr lang="en-US">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Kí hiệu</a:t>
            </a: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grpSp>
        <p:nvGrpSpPr>
          <p:cNvPr id="15" name="Group 14"/>
          <p:cNvGrpSpPr/>
          <p:nvPr/>
        </p:nvGrpSpPr>
        <p:grpSpPr>
          <a:xfrm>
            <a:off x="2667000" y="5562600"/>
            <a:ext cx="5105400" cy="785648"/>
            <a:chOff x="2667000" y="5562600"/>
            <a:chExt cx="5105400" cy="785648"/>
          </a:xfrm>
        </p:grpSpPr>
        <p:grpSp>
          <p:nvGrpSpPr>
            <p:cNvPr id="7" name="Group 6"/>
            <p:cNvGrpSpPr/>
            <p:nvPr/>
          </p:nvGrpSpPr>
          <p:grpSpPr>
            <a:xfrm>
              <a:off x="2667000" y="5562600"/>
              <a:ext cx="5105400" cy="785648"/>
              <a:chOff x="2667000" y="5562600"/>
              <a:chExt cx="5105400" cy="785648"/>
            </a:xfrm>
          </p:grpSpPr>
          <p:grpSp>
            <p:nvGrpSpPr>
              <p:cNvPr id="8" name="Group 7"/>
              <p:cNvGrpSpPr/>
              <p:nvPr/>
            </p:nvGrpSpPr>
            <p:grpSpPr>
              <a:xfrm>
                <a:off x="2667000" y="5562600"/>
                <a:ext cx="5105400" cy="785648"/>
                <a:chOff x="2133600" y="4953000"/>
                <a:chExt cx="5105400" cy="785648"/>
              </a:xfrm>
            </p:grpSpPr>
            <p:sp>
              <p:nvSpPr>
                <p:cNvPr id="10" name="Rectangle 9"/>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ClassA</a:t>
                  </a:r>
                </a:p>
              </p:txBody>
            </p:sp>
            <p:sp>
              <p:nvSpPr>
                <p:cNvPr id="11" name="Rectangle 10"/>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ClassB</a:t>
                  </a:r>
                </a:p>
              </p:txBody>
            </p:sp>
            <p:cxnSp>
              <p:nvCxnSpPr>
                <p:cNvPr id="12" name="Straight Connector 11"/>
                <p:cNvCxnSpPr>
                  <a:stCxn id="10" idx="3"/>
                  <a:endCxn id="11" idx="1"/>
                </p:cNvCxnSpPr>
                <p:nvPr/>
              </p:nvCxnSpPr>
              <p:spPr>
                <a:xfrm>
                  <a:off x="3657600" y="5433848"/>
                  <a:ext cx="2057400"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62400" y="4953000"/>
                  <a:ext cx="1447800" cy="461665"/>
                </a:xfrm>
                <a:prstGeom prst="rect">
                  <a:avLst/>
                </a:prstGeom>
                <a:noFill/>
              </p:spPr>
              <p:txBody>
                <a:bodyPr wrap="square" rtlCol="0">
                  <a:spAutoFit/>
                </a:bodyPr>
                <a:lstStyle/>
                <a:p>
                  <a:pPr algn="ctr"/>
                  <a:r>
                    <a:rPr lang="en-US" sz="2400"/>
                    <a:t>Quan hệ</a:t>
                  </a:r>
                </a:p>
              </p:txBody>
            </p:sp>
          </p:grpSp>
          <p:sp>
            <p:nvSpPr>
              <p:cNvPr id="9" name="Oval 8"/>
              <p:cNvSpPr/>
              <p:nvPr/>
            </p:nvSpPr>
            <p:spPr>
              <a:xfrm>
                <a:off x="6096000" y="592258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Oval 13"/>
            <p:cNvSpPr/>
            <p:nvPr/>
          </p:nvSpPr>
          <p:spPr>
            <a:xfrm>
              <a:off x="4191000" y="59436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583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nhiều nhiều (n-n)</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Ví dụ</a:t>
            </a: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12/08/2024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grpSp>
        <p:nvGrpSpPr>
          <p:cNvPr id="29" name="Group 28"/>
          <p:cNvGrpSpPr/>
          <p:nvPr/>
        </p:nvGrpSpPr>
        <p:grpSpPr>
          <a:xfrm>
            <a:off x="990600" y="2286000"/>
            <a:ext cx="6362700" cy="762000"/>
            <a:chOff x="990600" y="2286000"/>
            <a:chExt cx="6362700" cy="762000"/>
          </a:xfrm>
        </p:grpSpPr>
        <p:grpSp>
          <p:nvGrpSpPr>
            <p:cNvPr id="7" name="Group 6"/>
            <p:cNvGrpSpPr/>
            <p:nvPr/>
          </p:nvGrpSpPr>
          <p:grpSpPr>
            <a:xfrm>
              <a:off x="990600" y="2286000"/>
              <a:ext cx="6362700" cy="762000"/>
              <a:chOff x="2133600" y="4976648"/>
              <a:chExt cx="6362700" cy="762000"/>
            </a:xfrm>
          </p:grpSpPr>
          <p:sp>
            <p:nvSpPr>
              <p:cNvPr id="8" name="Rectangle 7"/>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NAM</a:t>
                </a:r>
              </a:p>
            </p:txBody>
          </p:sp>
          <p:sp>
            <p:nvSpPr>
              <p:cNvPr id="9" name="Rectangle 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NU</a:t>
                </a:r>
              </a:p>
            </p:txBody>
          </p:sp>
          <p:cxnSp>
            <p:nvCxnSpPr>
              <p:cNvPr id="10" name="Straight Connector 9"/>
              <p:cNvCxnSpPr>
                <a:stCxn id="8" idx="3"/>
                <a:endCxn id="9"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4976648"/>
                <a:ext cx="1828800" cy="461665"/>
              </a:xfrm>
              <a:prstGeom prst="rect">
                <a:avLst/>
              </a:prstGeom>
              <a:noFill/>
            </p:spPr>
            <p:txBody>
              <a:bodyPr wrap="square" rtlCol="0">
                <a:spAutoFit/>
              </a:bodyPr>
              <a:lstStyle/>
              <a:p>
                <a:pPr algn="ctr"/>
                <a:r>
                  <a:rPr lang="en-US" sz="2400"/>
                  <a:t>Yêu</a:t>
                </a:r>
              </a:p>
            </p:txBody>
          </p:sp>
        </p:grpSp>
        <p:sp>
          <p:nvSpPr>
            <p:cNvPr id="22" name="Oval 21"/>
            <p:cNvSpPr/>
            <p:nvPr/>
          </p:nvSpPr>
          <p:spPr>
            <a:xfrm>
              <a:off x="4953000" y="262495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819400" y="261444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990600" y="3581400"/>
            <a:ext cx="6362700" cy="785648"/>
            <a:chOff x="990600" y="3581400"/>
            <a:chExt cx="6362700" cy="785648"/>
          </a:xfrm>
        </p:grpSpPr>
        <p:grpSp>
          <p:nvGrpSpPr>
            <p:cNvPr id="12" name="Group 11"/>
            <p:cNvGrpSpPr/>
            <p:nvPr/>
          </p:nvGrpSpPr>
          <p:grpSpPr>
            <a:xfrm>
              <a:off x="990600" y="3581400"/>
              <a:ext cx="6362700" cy="785648"/>
              <a:chOff x="2133600" y="4953000"/>
              <a:chExt cx="6362700" cy="785648"/>
            </a:xfrm>
          </p:grpSpPr>
          <p:sp>
            <p:nvSpPr>
              <p:cNvPr id="13" name="Rectangle 12"/>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BACSI</a:t>
                </a:r>
              </a:p>
            </p:txBody>
          </p:sp>
          <p:sp>
            <p:nvSpPr>
              <p:cNvPr id="14" name="Rectangle 13"/>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BENHNHAN</a:t>
                </a:r>
              </a:p>
            </p:txBody>
          </p:sp>
          <p:cxnSp>
            <p:nvCxnSpPr>
              <p:cNvPr id="15" name="Straight Connector 14"/>
              <p:cNvCxnSpPr>
                <a:stCxn id="13" idx="3"/>
                <a:endCxn id="14"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59468" y="4953000"/>
                <a:ext cx="1905000" cy="461665"/>
              </a:xfrm>
              <a:prstGeom prst="rect">
                <a:avLst/>
              </a:prstGeom>
              <a:noFill/>
            </p:spPr>
            <p:txBody>
              <a:bodyPr wrap="square" rtlCol="0">
                <a:spAutoFit/>
              </a:bodyPr>
              <a:lstStyle/>
              <a:p>
                <a:pPr algn="ctr"/>
                <a:r>
                  <a:rPr lang="en-US" sz="2400"/>
                  <a:t>Khám bệnh</a:t>
                </a:r>
              </a:p>
            </p:txBody>
          </p:sp>
        </p:grpSp>
        <p:sp>
          <p:nvSpPr>
            <p:cNvPr id="23" name="Oval 22"/>
            <p:cNvSpPr/>
            <p:nvPr/>
          </p:nvSpPr>
          <p:spPr>
            <a:xfrm>
              <a:off x="49530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194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990600" y="5081752"/>
            <a:ext cx="6362700" cy="709448"/>
            <a:chOff x="990600" y="5081752"/>
            <a:chExt cx="6362700" cy="709448"/>
          </a:xfrm>
        </p:grpSpPr>
        <p:grpSp>
          <p:nvGrpSpPr>
            <p:cNvPr id="17" name="Group 16"/>
            <p:cNvGrpSpPr/>
            <p:nvPr/>
          </p:nvGrpSpPr>
          <p:grpSpPr>
            <a:xfrm>
              <a:off x="990600" y="5081752"/>
              <a:ext cx="6362700" cy="709448"/>
              <a:chOff x="2133600" y="5029200"/>
              <a:chExt cx="6362700" cy="709448"/>
            </a:xfrm>
          </p:grpSpPr>
          <p:sp>
            <p:nvSpPr>
              <p:cNvPr id="18" name="Rectangle 17"/>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itchFamily="18" charset="0"/>
                  <a:cs typeface="Times New Roman" pitchFamily="18" charset="0"/>
                </a:endParaRPr>
              </a:p>
            </p:txBody>
          </p:sp>
          <p:sp>
            <p:nvSpPr>
              <p:cNvPr id="19" name="Rectangle 1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itchFamily="18" charset="0"/>
                  <a:cs typeface="Times New Roman" pitchFamily="18" charset="0"/>
                </a:endParaRPr>
              </a:p>
            </p:txBody>
          </p:sp>
          <p:cxnSp>
            <p:nvCxnSpPr>
              <p:cNvPr id="20" name="Straight Connector 19"/>
              <p:cNvCxnSpPr>
                <a:stCxn id="18" idx="3"/>
                <a:endCxn id="19"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43400" y="5029200"/>
                <a:ext cx="1676400" cy="461665"/>
              </a:xfrm>
              <a:prstGeom prst="rect">
                <a:avLst/>
              </a:prstGeom>
              <a:noFill/>
            </p:spPr>
            <p:txBody>
              <a:bodyPr wrap="square" rtlCol="0">
                <a:spAutoFit/>
              </a:bodyPr>
              <a:lstStyle/>
              <a:p>
                <a:pPr algn="ctr"/>
                <a:endParaRPr lang="en-US" sz="2400"/>
              </a:p>
            </p:txBody>
          </p:sp>
        </p:grpSp>
        <p:sp>
          <p:nvSpPr>
            <p:cNvPr id="24" name="Oval 23"/>
            <p:cNvSpPr/>
            <p:nvPr/>
          </p:nvSpPr>
          <p:spPr>
            <a:xfrm>
              <a:off x="4953000" y="53734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819400" y="53734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58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13646</TotalTime>
  <Words>6415</Words>
  <Application>Microsoft Office PowerPoint</Application>
  <PresentationFormat>On-screen Show (4:3)</PresentationFormat>
  <Paragraphs>989</Paragraphs>
  <Slides>70</Slides>
  <Notes>67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80" baseType="lpstr">
      <vt:lpstr>新細明體</vt:lpstr>
      <vt:lpstr>Arial</vt:lpstr>
      <vt:lpstr>Calibri</vt:lpstr>
      <vt:lpstr>Courier New</vt:lpstr>
      <vt:lpstr>Sylfaen</vt:lpstr>
      <vt:lpstr>Times New Roman</vt:lpstr>
      <vt:lpstr>Verdana</vt:lpstr>
      <vt:lpstr>Wingdings</vt:lpstr>
      <vt:lpstr>Template</vt:lpstr>
      <vt:lpstr>Document</vt:lpstr>
      <vt:lpstr>CHƯƠNG 5. KẾ THỪA</vt:lpstr>
      <vt:lpstr>Nội dung</vt:lpstr>
      <vt:lpstr>Quan hệ giữa các lớp đối tượng</vt:lpstr>
      <vt:lpstr>Quan hệ một một (1-1)</vt:lpstr>
      <vt:lpstr>Quan hệ một một (1-1)</vt:lpstr>
      <vt:lpstr>Quan hệ một nhiều (1-n)</vt:lpstr>
      <vt:lpstr>Quan hệ một nhiều (1-n)</vt:lpstr>
      <vt:lpstr>Quan hệ nhiều nhiều (n-n)</vt:lpstr>
      <vt:lpstr>Quan hệ nhiều nhiều (n-n)</vt:lpstr>
      <vt:lpstr>Quan hệ đặc biệt hóa – tổng quát hóa</vt:lpstr>
      <vt:lpstr>Quan hệ đặc biệt hóa – tổng quát hóa</vt:lpstr>
      <vt:lpstr>Quan hệ đặc biệt hóa – tổng quát hóa</vt:lpstr>
      <vt:lpstr>Kế thừa</vt:lpstr>
      <vt:lpstr>Kế thừa</vt:lpstr>
      <vt:lpstr>Lợi ích kế thừa</vt:lpstr>
      <vt:lpstr>Đặc tính Kế thừa</vt:lpstr>
      <vt:lpstr>Đặc tính Kế thừa</vt:lpstr>
      <vt:lpstr>Cú pháp khai báo kế thừa</vt:lpstr>
      <vt:lpstr>Truy cập thành viên của lớp</vt:lpstr>
      <vt:lpstr>Kế thừa đơn</vt:lpstr>
      <vt:lpstr>Kế thừa đơn</vt:lpstr>
      <vt:lpstr>Kế thừa đơn – Ví dụ</vt:lpstr>
      <vt:lpstr>Kế thừa đơn – Ví dụ</vt:lpstr>
      <vt:lpstr>Kế thừa đơn – Ví dụ</vt:lpstr>
      <vt:lpstr>Kế thừa đơn – Ví dụ</vt:lpstr>
      <vt:lpstr>Kế thừa đặc tính của lớp cha</vt:lpstr>
      <vt:lpstr>Kế thừa đặc tính của lớp cha</vt:lpstr>
      <vt:lpstr>Định nghĩa lại thao tác ở lớp con</vt:lpstr>
      <vt:lpstr>Ràng buộc ngữ nghĩa ở lớp con</vt:lpstr>
      <vt:lpstr>Ví dụ</vt:lpstr>
      <vt:lpstr>Ví dụ</vt:lpstr>
      <vt:lpstr>Ví dụ</vt:lpstr>
      <vt:lpstr>Ràng buộc ngữ nghĩa ở lớp con</vt:lpstr>
      <vt:lpstr>Phạm vi truy xuất</vt:lpstr>
      <vt:lpstr>Phạm vi truy xuất</vt:lpstr>
      <vt:lpstr>Truy xuất theo chiều dọc</vt:lpstr>
      <vt:lpstr>Phạm vi truy xuất</vt:lpstr>
      <vt:lpstr>Phạm vi truy xuất</vt:lpstr>
      <vt:lpstr>Phạm vi truy xuất</vt:lpstr>
      <vt:lpstr>Phạm vi truy xuất</vt:lpstr>
      <vt:lpstr>Ví dụ Thuộc tính private</vt:lpstr>
      <vt:lpstr>Thuộc tính private</vt:lpstr>
      <vt:lpstr>Thuộc tính private</vt:lpstr>
      <vt:lpstr>Thuộc tính private</vt:lpstr>
      <vt:lpstr>Thuộc tính private</vt:lpstr>
      <vt:lpstr>Thuộc tính protected</vt:lpstr>
      <vt:lpstr>Thuộc tính protected</vt:lpstr>
      <vt:lpstr>Thuộc tính protected</vt:lpstr>
      <vt:lpstr>Thuộc tính protected</vt:lpstr>
      <vt:lpstr>Thuộc tính protected</vt:lpstr>
      <vt:lpstr>Truy xuất theo chiều ngang</vt:lpstr>
      <vt:lpstr>Phạm vi truy xuất trong kế thừa</vt:lpstr>
      <vt:lpstr>Phạm vi truy xuất trong kế thừa</vt:lpstr>
      <vt:lpstr>Phạm vi truy xuất trong kế thừa</vt:lpstr>
      <vt:lpstr>Ví dụ 1</vt:lpstr>
      <vt:lpstr>Ví dụ 2</vt:lpstr>
      <vt:lpstr>Phương thức thiết lập</vt:lpstr>
      <vt:lpstr>Phương thức thiết lập</vt:lpstr>
      <vt:lpstr>Phương thức thiết lập</vt:lpstr>
      <vt:lpstr>Định nghĩa các thành phần riêng</vt:lpstr>
      <vt:lpstr>Định nghĩa các thành phần riêng</vt:lpstr>
      <vt:lpstr>Truy cập phương thức</vt:lpstr>
      <vt:lpstr>Phương thức hủy bỏ</vt:lpstr>
      <vt:lpstr>Phương thức hủy bỏ - Ví dụ</vt:lpstr>
      <vt:lpstr>Con trỏ và kế thừa</vt:lpstr>
      <vt:lpstr>Đa kế thừa</vt:lpstr>
      <vt:lpstr>Đa kế thừa</vt:lpstr>
      <vt:lpstr>Đa kế thừa – Ví dụ</vt:lpstr>
      <vt:lpstr>Đa kế thừa – Ví dụ</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Huỳnh Nguyễn Quốc Bảo-CN22CLCA</cp:lastModifiedBy>
  <cp:revision>789</cp:revision>
  <cp:lastPrinted>1601-01-01T00:00:00Z</cp:lastPrinted>
  <dcterms:created xsi:type="dcterms:W3CDTF">1601-01-01T00:00:00Z</dcterms:created>
  <dcterms:modified xsi:type="dcterms:W3CDTF">2024-08-12T11:45:01Z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