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4"/>
  </p:sldMasterIdLst>
  <p:notesMasterIdLst>
    <p:notesMasterId r:id="rId31"/>
  </p:notesMasterIdLst>
  <p:handoutMasterIdLst>
    <p:handoutMasterId r:id="rId32"/>
  </p:handoutMasterIdLst>
  <p:sldIdLst>
    <p:sldId id="256" r:id="rId5"/>
    <p:sldId id="257" r:id="rId6"/>
    <p:sldId id="258" r:id="rId7"/>
    <p:sldId id="259" r:id="rId8"/>
    <p:sldId id="282" r:id="rId9"/>
    <p:sldId id="260" r:id="rId10"/>
    <p:sldId id="273" r:id="rId11"/>
    <p:sldId id="274" r:id="rId12"/>
    <p:sldId id="275" r:id="rId13"/>
    <p:sldId id="276" r:id="rId14"/>
    <p:sldId id="261" r:id="rId15"/>
    <p:sldId id="269" r:id="rId16"/>
    <p:sldId id="283" r:id="rId17"/>
    <p:sldId id="281" r:id="rId18"/>
    <p:sldId id="264" r:id="rId19"/>
    <p:sldId id="265" r:id="rId20"/>
    <p:sldId id="266" r:id="rId21"/>
    <p:sldId id="268" r:id="rId22"/>
    <p:sldId id="270" r:id="rId23"/>
    <p:sldId id="271" r:id="rId24"/>
    <p:sldId id="272" r:id="rId25"/>
    <p:sldId id="280" r:id="rId26"/>
    <p:sldId id="277" r:id="rId27"/>
    <p:sldId id="278" r:id="rId28"/>
    <p:sldId id="279" r:id="rId29"/>
    <p:sldId id="267" r:id="rId30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FFCC00"/>
    <a:srgbClr val="00CCFF"/>
    <a:srgbClr val="00FFFF"/>
    <a:srgbClr val="0099C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39" autoAdjust="0"/>
    <p:restoredTop sz="94660"/>
  </p:normalViewPr>
  <p:slideViewPr>
    <p:cSldViewPr>
      <p:cViewPr varScale="1">
        <p:scale>
          <a:sx n="75" d="100"/>
          <a:sy n="75" d="100"/>
        </p:scale>
        <p:origin x="946" y="4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231" tIns="44615" rIns="89231" bIns="4461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231" tIns="44615" rIns="89231" bIns="44615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231" tIns="44615" rIns="89231" bIns="44615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231" tIns="44615" rIns="89231" bIns="4461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00">
                <a:latin typeface="Arial" panose="020B0604020202020204" pitchFamily="34" charset="0"/>
              </a:defRPr>
            </a:lvl1pPr>
          </a:lstStyle>
          <a:p>
            <a:fld id="{D42C15A3-C12F-4636-906D-802FF3D08D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5" tIns="48328" rIns="96655" bIns="48328" numCol="1" anchor="t" anchorCtr="0" compatLnSpc="1">
            <a:prstTxWarp prst="textNoShape">
              <a:avLst/>
            </a:prstTxWarp>
          </a:bodyPr>
          <a:lstStyle>
            <a:lvl1pPr defTabSz="9666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5" tIns="48328" rIns="96655" bIns="48328" numCol="1" anchor="t" anchorCtr="0" compatLnSpc="1">
            <a:prstTxWarp prst="textNoShape">
              <a:avLst/>
            </a:prstTxWarp>
          </a:bodyPr>
          <a:lstStyle>
            <a:lvl1pPr algn="r" defTabSz="9666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9300"/>
            <a:ext cx="585470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5" tIns="48328" rIns="96655" bIns="483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5" tIns="48328" rIns="96655" bIns="48328" numCol="1" anchor="b" anchorCtr="0" compatLnSpc="1">
            <a:prstTxWarp prst="textNoShape">
              <a:avLst/>
            </a:prstTxWarp>
          </a:bodyPr>
          <a:lstStyle>
            <a:lvl1pPr defTabSz="9666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5" tIns="48328" rIns="96655" bIns="48328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4DE9A3F5-E966-4C31-8609-C077D16A6D4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914400" y="2393950"/>
            <a:ext cx="103632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7F12ECB7-41AB-4B46-AA44-8CFE5C6823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1674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0D0650-DB34-4908-9F3C-0FD81EE91A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4002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5118" y="304800"/>
            <a:ext cx="2669116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5651" y="304800"/>
            <a:ext cx="7806267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B3B0BE-45E5-42AD-9FD9-F659004CE3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3345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329F8F-6A09-4520-A6C9-034A956C1C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2543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FF6901-1391-4ECF-A170-40AC3A0158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488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BA5598-5679-44DA-AEC0-F980978341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3777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B18AE1-53D7-4D7B-ADD8-4B8F3024FF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059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C52DBD-7F6C-488E-9FF7-8E9CF2658F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1274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2CE413-A00D-44B6-B419-F136A78052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7163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AD3852-9572-4142-8930-6FE863C39A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7455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90EDA7-33F9-4F72-8231-BCB30B1C1D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1281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6233" y="304801"/>
            <a:ext cx="10668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1" y="1752600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7348" name="AutoShape 4"/>
          <p:cNvSpPr>
            <a:spLocks noChangeArrowheads="1"/>
          </p:cNvSpPr>
          <p:nvPr/>
        </p:nvSpPr>
        <p:spPr bwMode="auto">
          <a:xfrm>
            <a:off x="812800" y="1566864"/>
            <a:ext cx="10610851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57349" name="Line 5"/>
          <p:cNvSpPr>
            <a:spLocks noChangeShapeType="1"/>
          </p:cNvSpPr>
          <p:nvPr/>
        </p:nvSpPr>
        <p:spPr bwMode="auto">
          <a:xfrm flipV="1">
            <a:off x="812800" y="617220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5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D5C8B3AE-EE20-4D35-A758-30189C93F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5.w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4833A361-F1AA-401A-A44B-4EE60A3FEC88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Chương 1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TỔNG QUAN VỀ LẬP TRÌNH MẠNG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Mạng WAN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4294967295"/>
          </p:nvPr>
        </p:nvSpPr>
        <p:spPr/>
        <p:txBody>
          <a:bodyPr/>
          <a:lstStyle/>
          <a:p>
            <a:pPr marL="273050" indent="-273050">
              <a:buNone/>
            </a:pPr>
            <a:r>
              <a:rPr lang="en-US" altLang="en-US" sz="2700" b="1"/>
              <a:t>WANs (Wide Area Networks)</a:t>
            </a:r>
          </a:p>
          <a:p>
            <a:pPr marL="273050" indent="-273050"/>
            <a:r>
              <a:rPr lang="vi-VN" altLang="en-US" sz="2700"/>
              <a:t>Chúng thường là </a:t>
            </a:r>
            <a:r>
              <a:rPr lang="vi-VN" altLang="en-US" sz="2700" b="1">
                <a:solidFill>
                  <a:srgbClr val="FF0000"/>
                </a:solidFill>
              </a:rPr>
              <a:t>sự kết nối nhiều LANs.</a:t>
            </a:r>
          </a:p>
          <a:p>
            <a:pPr marL="273050" indent="-273050"/>
            <a:r>
              <a:rPr lang="vi-VN" altLang="en-US" sz="2700" b="1"/>
              <a:t>Không có giới hạn về địa lý.</a:t>
            </a:r>
          </a:p>
          <a:p>
            <a:pPr marL="273050" indent="-273050"/>
            <a:r>
              <a:rPr lang="vi-VN" altLang="en-US" sz="2700" b="1"/>
              <a:t>Tốc độ </a:t>
            </a:r>
            <a:r>
              <a:rPr lang="vi-VN" altLang="en-US" sz="2700"/>
              <a:t>truyền dữ liệu khá </a:t>
            </a:r>
            <a:r>
              <a:rPr lang="vi-VN" altLang="en-US" sz="2700" b="1"/>
              <a:t>thấp.</a:t>
            </a:r>
          </a:p>
          <a:p>
            <a:pPr marL="273050" indent="-273050"/>
            <a:r>
              <a:rPr lang="en-US" altLang="en-US" sz="2700" b="1"/>
              <a:t>Nhiều tổ chức </a:t>
            </a:r>
            <a:r>
              <a:rPr lang="en-US" altLang="en-US" sz="2700"/>
              <a:t>quản lý.</a:t>
            </a:r>
          </a:p>
          <a:p>
            <a:pPr marL="273050" indent="-273050"/>
            <a:r>
              <a:rPr lang="vi-VN" altLang="en-US" sz="2700"/>
              <a:t>Trục chính thường dùng kênh truyền </a:t>
            </a:r>
            <a:r>
              <a:rPr lang="vi-VN" altLang="en-US" sz="2700" b="1"/>
              <a:t>điểm điểm</a:t>
            </a:r>
          </a:p>
          <a:p>
            <a:pPr marL="273050" indent="-273050"/>
            <a:r>
              <a:rPr lang="vi-VN" altLang="en-US" sz="2700"/>
              <a:t>Những kỹ thuật thường dùng :</a:t>
            </a:r>
          </a:p>
          <a:p>
            <a:pPr marL="547688" lvl="1" indent="-228600"/>
            <a:r>
              <a:rPr lang="vi-VN" altLang="en-US" sz="2800"/>
              <a:t>Các đường dây </a:t>
            </a:r>
            <a:r>
              <a:rPr lang="vi-VN" altLang="en-US" sz="2800" b="1"/>
              <a:t>điện thoại.</a:t>
            </a:r>
          </a:p>
          <a:p>
            <a:pPr marL="547688" lvl="1" indent="-228600"/>
            <a:r>
              <a:rPr lang="en-US" altLang="en-US" sz="2800"/>
              <a:t>Truyền thông bằng </a:t>
            </a:r>
            <a:r>
              <a:rPr lang="en-US" altLang="en-US" sz="2800" b="1"/>
              <a:t>vệ tinh.</a:t>
            </a:r>
          </a:p>
          <a:p>
            <a:pPr marL="273050" indent="-273050"/>
            <a:endParaRPr lang="en-US" altLang="en-US" sz="270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BD78FE2F-06D3-4315-910D-6FB31323BAC8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Các khái niệm cơ bản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i="1">
                <a:solidFill>
                  <a:srgbClr val="FF0000"/>
                </a:solidFill>
              </a:rPr>
              <a:t>Giao thức </a:t>
            </a:r>
            <a:r>
              <a:rPr lang="en-US" altLang="en-US"/>
              <a:t>(protocol): </a:t>
            </a:r>
            <a:r>
              <a:rPr lang="en-US" altLang="en-US" b="1"/>
              <a:t>cách thức/ các quy tắc </a:t>
            </a:r>
            <a:r>
              <a:rPr lang="en-US" altLang="en-US"/>
              <a:t>để cho phép các máy tính </a:t>
            </a:r>
            <a:r>
              <a:rPr lang="en-US" altLang="en-US" b="1"/>
              <a:t>giao tiếp </a:t>
            </a:r>
            <a:r>
              <a:rPr lang="en-US" altLang="en-US"/>
              <a:t>với nhau</a:t>
            </a:r>
          </a:p>
          <a:p>
            <a:pPr lvl="1" eaLnBrk="1" hangingPunct="1"/>
            <a:r>
              <a:rPr lang="en-US" altLang="en-US"/>
              <a:t>Tương tự với ngôn ngữ, ám hiệu,...</a:t>
            </a:r>
          </a:p>
          <a:p>
            <a:pPr lvl="1" eaLnBrk="1" hangingPunct="1"/>
            <a:r>
              <a:rPr lang="en-US" altLang="en-US"/>
              <a:t>Ví dụ các giao thức thuộc TCP/IP: </a:t>
            </a:r>
          </a:p>
          <a:p>
            <a:pPr lvl="2" eaLnBrk="1" hangingPunct="1"/>
            <a:r>
              <a:rPr lang="en-US" altLang="en-US"/>
              <a:t>SMTP (Simple Mail Transfer Protocol)</a:t>
            </a:r>
          </a:p>
          <a:p>
            <a:pPr lvl="2" eaLnBrk="1" hangingPunct="1"/>
            <a:r>
              <a:rPr lang="en-US" altLang="en-US"/>
              <a:t>POP3 (Post Office Protocol v.3)</a:t>
            </a:r>
          </a:p>
          <a:p>
            <a:pPr lvl="2" eaLnBrk="1" hangingPunct="1"/>
            <a:r>
              <a:rPr lang="en-US" altLang="en-US"/>
              <a:t>HTTP (HyperText Transfer Protocol)</a:t>
            </a:r>
          </a:p>
          <a:p>
            <a:pPr lvl="2" eaLnBrk="1" hangingPunct="1"/>
            <a:r>
              <a:rPr lang="en-US" altLang="en-US"/>
              <a:t>FTP (File Transfer Protocol) </a:t>
            </a:r>
          </a:p>
          <a:p>
            <a:pPr lvl="2" eaLnBrk="1" hangingPunct="1"/>
            <a:r>
              <a:rPr lang="en-US" altLang="en-US"/>
              <a:t>IP (Internetwork Protocol)</a:t>
            </a:r>
            <a:r>
              <a:rPr lang="en-US" altLang="en-US">
                <a:solidFill>
                  <a:srgbClr val="FFFF00"/>
                </a:solidFill>
              </a:rPr>
              <a:t> 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Kiến trúc giao thức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8EC70C-EBC7-A9B8-892C-5A1573171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b="1" i="0">
                <a:solidFill>
                  <a:srgbClr val="000000"/>
                </a:solidFill>
                <a:effectLst/>
              </a:rPr>
              <a:t>Kiến trúc giao thức (Protocol Architecture): </a:t>
            </a:r>
            <a:r>
              <a:rPr lang="en-US" sz="2400" b="0" i="1">
                <a:solidFill>
                  <a:srgbClr val="000000"/>
                </a:solidFill>
                <a:effectLst/>
              </a:rPr>
              <a:t>cấu trúc phân lớp của phần cứng và phần mềm </a:t>
            </a:r>
            <a:r>
              <a:rPr lang="en-US" sz="2400" b="0" i="0">
                <a:solidFill>
                  <a:srgbClr val="000000"/>
                </a:solidFill>
                <a:effectLst/>
              </a:rPr>
              <a:t>nhằm hỗ trợ việc truyền dữ liệu giữa các hệ thống, còn gọi là </a:t>
            </a:r>
            <a:r>
              <a:rPr lang="en-US" sz="2400" b="0" i="1">
                <a:solidFill>
                  <a:srgbClr val="FF0000"/>
                </a:solidFill>
                <a:effectLst/>
              </a:rPr>
              <a:t>mô hình</a:t>
            </a:r>
          </a:p>
          <a:p>
            <a:pPr algn="just"/>
            <a:r>
              <a:rPr lang="vi-VN" sz="2400" b="0" i="0">
                <a:solidFill>
                  <a:srgbClr val="000000"/>
                </a:solidFill>
                <a:effectLst/>
              </a:rPr>
              <a:t>Tại </a:t>
            </a:r>
            <a:r>
              <a:rPr lang="vi-VN" sz="2400" b="1" i="0">
                <a:solidFill>
                  <a:srgbClr val="009900"/>
                </a:solidFill>
                <a:effectLst/>
              </a:rPr>
              <a:t>mỗi lớp (layer), một hoặc nhiều giao thức </a:t>
            </a:r>
            <a:r>
              <a:rPr lang="vi-VN" sz="2400" b="0" i="0">
                <a:solidFill>
                  <a:srgbClr val="000000"/>
                </a:solidFill>
                <a:effectLst/>
              </a:rPr>
              <a:t>(protocol) được hiện thực cho việc giao tiếp giữa các hệ thống</a:t>
            </a:r>
          </a:p>
          <a:p>
            <a:pPr algn="just"/>
            <a:r>
              <a:rPr lang="vi-VN" sz="2400" b="1" i="0">
                <a:solidFill>
                  <a:srgbClr val="000000"/>
                </a:solidFill>
                <a:effectLst/>
              </a:rPr>
              <a:t>OSI (Open Systems Interconnection): </a:t>
            </a:r>
            <a:r>
              <a:rPr lang="vi-VN" sz="2400" b="0" i="0">
                <a:solidFill>
                  <a:srgbClr val="000000"/>
                </a:solidFill>
                <a:effectLst/>
              </a:rPr>
              <a:t>mô hình được chuẩn hoá, gồm 7 lớp</a:t>
            </a:r>
            <a:r>
              <a:rPr lang="en-US" sz="2400" b="0" i="0">
                <a:solidFill>
                  <a:srgbClr val="000000"/>
                </a:solidFill>
                <a:effectLst/>
              </a:rPr>
              <a:t> </a:t>
            </a:r>
            <a:r>
              <a:rPr lang="en-US" sz="2400" b="1" i="0">
                <a:solidFill>
                  <a:srgbClr val="009900"/>
                </a:solidFill>
                <a:effectLst/>
              </a:rPr>
              <a:t>(mô hình thí nghiệm)</a:t>
            </a:r>
            <a:r>
              <a:rPr lang="vi-VN" sz="2400" b="0" i="0">
                <a:solidFill>
                  <a:srgbClr val="000000"/>
                </a:solidFill>
                <a:effectLst/>
              </a:rPr>
              <a:t>.</a:t>
            </a:r>
            <a:endParaRPr lang="en-US" sz="2400" b="0" i="0">
              <a:solidFill>
                <a:srgbClr val="000000"/>
              </a:solidFill>
              <a:effectLst/>
            </a:endParaRPr>
          </a:p>
          <a:p>
            <a:pPr algn="just"/>
            <a:r>
              <a:rPr lang="vi-VN" sz="2400" b="1" i="0">
                <a:solidFill>
                  <a:srgbClr val="000000"/>
                </a:solidFill>
                <a:effectLst/>
              </a:rPr>
              <a:t>TCP/IP Protocol: </a:t>
            </a:r>
            <a:r>
              <a:rPr lang="vi-VN" sz="2400" b="0" i="0">
                <a:solidFill>
                  <a:srgbClr val="000000"/>
                </a:solidFill>
                <a:effectLst/>
              </a:rPr>
              <a:t>mô hình được sử dụng rộng rãi nhất</a:t>
            </a:r>
            <a:r>
              <a:rPr lang="en-US" sz="2400" b="0" i="0">
                <a:solidFill>
                  <a:srgbClr val="000000"/>
                </a:solidFill>
                <a:effectLst/>
              </a:rPr>
              <a:t> </a:t>
            </a:r>
            <a:r>
              <a:rPr lang="en-US" sz="2400" b="1" i="0">
                <a:solidFill>
                  <a:srgbClr val="009900"/>
                </a:solidFill>
                <a:effectLst/>
              </a:rPr>
              <a:t>(mô hình thực tế)</a:t>
            </a:r>
            <a:r>
              <a:rPr lang="vi-VN" sz="2400" b="1" i="0">
                <a:solidFill>
                  <a:srgbClr val="009900"/>
                </a:solidFill>
                <a:effectLst/>
              </a:rPr>
              <a:t>.</a:t>
            </a:r>
            <a:endParaRPr lang="en-US" sz="2400" b="1">
              <a:solidFill>
                <a:srgbClr val="009900"/>
              </a:solidFill>
            </a:endParaRPr>
          </a:p>
          <a:p>
            <a:pPr marL="0" indent="0" algn="just">
              <a:buNone/>
            </a:pPr>
            <a:endParaRPr lang="en-US" sz="2400"/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FD56E75E-BCEE-4EE4-A330-FF7E4BF9B1E8}" type="slidenum">
              <a:rPr lang="en-US" altLang="en-US"/>
              <a:pPr/>
              <a:t>12</a:t>
            </a:fld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FD56E75E-BCEE-4EE4-A330-FF7E4BF9B1E8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Mô hình TCP/IP</a:t>
            </a:r>
          </a:p>
        </p:txBody>
      </p:sp>
      <p:grpSp>
        <p:nvGrpSpPr>
          <p:cNvPr id="14340" name="Group 4"/>
          <p:cNvGrpSpPr>
            <a:grpSpLocks/>
          </p:cNvGrpSpPr>
          <p:nvPr/>
        </p:nvGrpSpPr>
        <p:grpSpPr bwMode="auto">
          <a:xfrm>
            <a:off x="2667000" y="2057400"/>
            <a:ext cx="7194550" cy="4013200"/>
            <a:chOff x="720" y="1296"/>
            <a:chExt cx="4532" cy="2528"/>
          </a:xfrm>
        </p:grpSpPr>
        <p:sp>
          <p:nvSpPr>
            <p:cNvPr id="14341" name="AutoShape 5"/>
            <p:cNvSpPr>
              <a:spLocks noChangeArrowheads="1"/>
            </p:cNvSpPr>
            <p:nvPr/>
          </p:nvSpPr>
          <p:spPr bwMode="auto">
            <a:xfrm>
              <a:off x="720" y="1296"/>
              <a:ext cx="1680" cy="384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63500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/>
              <a:r>
                <a:rPr lang="en-US" altLang="en-US" sz="2800" b="1">
                  <a:solidFill>
                    <a:srgbClr val="009900"/>
                  </a:solidFill>
                  <a:latin typeface="Arial" panose="020B0604020202020204" pitchFamily="34" charset="0"/>
                </a:rPr>
                <a:t>Application</a:t>
              </a:r>
            </a:p>
          </p:txBody>
        </p:sp>
        <p:sp>
          <p:nvSpPr>
            <p:cNvPr id="14342" name="AutoShape 6"/>
            <p:cNvSpPr>
              <a:spLocks noChangeArrowheads="1"/>
            </p:cNvSpPr>
            <p:nvPr/>
          </p:nvSpPr>
          <p:spPr bwMode="auto">
            <a:xfrm>
              <a:off x="720" y="1688"/>
              <a:ext cx="1680" cy="52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63500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/>
              <a:r>
                <a:rPr lang="en-US" altLang="en-US" sz="2800" b="1">
                  <a:solidFill>
                    <a:srgbClr val="009900"/>
                  </a:solidFill>
                  <a:latin typeface="Arial" panose="020B0604020202020204" pitchFamily="34" charset="0"/>
                </a:rPr>
                <a:t>Transport</a:t>
              </a:r>
            </a:p>
          </p:txBody>
        </p:sp>
        <p:sp>
          <p:nvSpPr>
            <p:cNvPr id="14343" name="AutoShape 7"/>
            <p:cNvSpPr>
              <a:spLocks noChangeArrowheads="1"/>
            </p:cNvSpPr>
            <p:nvPr/>
          </p:nvSpPr>
          <p:spPr bwMode="auto">
            <a:xfrm>
              <a:off x="720" y="2224"/>
              <a:ext cx="1680" cy="992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63500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/>
              <a:r>
                <a:rPr lang="en-US" altLang="en-US" sz="2800" b="1">
                  <a:solidFill>
                    <a:srgbClr val="009900"/>
                  </a:solidFill>
                  <a:latin typeface="Arial" panose="020B0604020202020204" pitchFamily="34" charset="0"/>
                </a:rPr>
                <a:t>Internetwork</a:t>
              </a:r>
            </a:p>
          </p:txBody>
        </p:sp>
        <p:sp>
          <p:nvSpPr>
            <p:cNvPr id="14344" name="AutoShape 8"/>
            <p:cNvSpPr>
              <a:spLocks noChangeArrowheads="1"/>
            </p:cNvSpPr>
            <p:nvPr/>
          </p:nvSpPr>
          <p:spPr bwMode="auto">
            <a:xfrm>
              <a:off x="720" y="3264"/>
              <a:ext cx="1680" cy="560"/>
            </a:xfrm>
            <a:prstGeom prst="roundRect">
              <a:avLst>
                <a:gd name="adj" fmla="val 16667"/>
              </a:avLst>
            </a:prstGeom>
            <a:solidFill>
              <a:srgbClr val="FF99CC"/>
            </a:solidFill>
            <a:ln w="63500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/>
              <a:r>
                <a:rPr lang="en-US" altLang="en-US" sz="2800" b="1">
                  <a:solidFill>
                    <a:srgbClr val="009900"/>
                  </a:solidFill>
                  <a:latin typeface="Arial" panose="020B0604020202020204" pitchFamily="34" charset="0"/>
                </a:rPr>
                <a:t>Host-to-</a:t>
              </a:r>
            </a:p>
            <a:p>
              <a:pPr algn="ctr"/>
              <a:r>
                <a:rPr lang="en-US" altLang="en-US" sz="2800" b="1">
                  <a:solidFill>
                    <a:srgbClr val="009900"/>
                  </a:solidFill>
                  <a:latin typeface="Arial" panose="020B0604020202020204" pitchFamily="34" charset="0"/>
                </a:rPr>
                <a:t>Network </a:t>
              </a:r>
            </a:p>
          </p:txBody>
        </p:sp>
        <p:sp>
          <p:nvSpPr>
            <p:cNvPr id="14345" name="AutoShape 9"/>
            <p:cNvSpPr>
              <a:spLocks noChangeArrowheads="1"/>
            </p:cNvSpPr>
            <p:nvPr/>
          </p:nvSpPr>
          <p:spPr bwMode="auto">
            <a:xfrm>
              <a:off x="3552" y="1296"/>
              <a:ext cx="1680" cy="384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63500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/>
              <a:r>
                <a:rPr lang="en-US" altLang="en-US" sz="2800">
                  <a:solidFill>
                    <a:srgbClr val="009900"/>
                  </a:solidFill>
                  <a:latin typeface="Arial" panose="020B0604020202020204" pitchFamily="34" charset="0"/>
                </a:rPr>
                <a:t>ftp,http,smtp</a:t>
              </a:r>
            </a:p>
          </p:txBody>
        </p:sp>
        <p:sp>
          <p:nvSpPr>
            <p:cNvPr id="14346" name="AutoShape 10"/>
            <p:cNvSpPr>
              <a:spLocks noChangeArrowheads="1"/>
            </p:cNvSpPr>
            <p:nvPr/>
          </p:nvSpPr>
          <p:spPr bwMode="auto">
            <a:xfrm>
              <a:off x="3552" y="1688"/>
              <a:ext cx="1680" cy="52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63500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/>
              <a:r>
                <a:rPr lang="en-US" altLang="en-US" sz="2800">
                  <a:solidFill>
                    <a:srgbClr val="009900"/>
                  </a:solidFill>
                  <a:latin typeface="Arial" panose="020B0604020202020204" pitchFamily="34" charset="0"/>
                </a:rPr>
                <a:t>TCP/UDP</a:t>
              </a:r>
            </a:p>
          </p:txBody>
        </p:sp>
        <p:sp>
          <p:nvSpPr>
            <p:cNvPr id="14347" name="AutoShape 11"/>
            <p:cNvSpPr>
              <a:spLocks noChangeArrowheads="1"/>
            </p:cNvSpPr>
            <p:nvPr/>
          </p:nvSpPr>
          <p:spPr bwMode="auto">
            <a:xfrm>
              <a:off x="3552" y="3264"/>
              <a:ext cx="1680" cy="560"/>
            </a:xfrm>
            <a:prstGeom prst="roundRect">
              <a:avLst>
                <a:gd name="adj" fmla="val 16667"/>
              </a:avLst>
            </a:prstGeom>
            <a:solidFill>
              <a:srgbClr val="FF99CC"/>
            </a:solidFill>
            <a:ln w="63500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en-US" sz="2400">
                  <a:solidFill>
                    <a:srgbClr val="009900"/>
                  </a:solidFill>
                  <a:latin typeface="Arial" panose="020B0604020202020204" pitchFamily="34" charset="0"/>
                </a:rPr>
                <a:t>Ethernet, ATM</a:t>
              </a:r>
            </a:p>
            <a:p>
              <a:r>
                <a:rPr lang="en-US" altLang="en-US" sz="2400">
                  <a:solidFill>
                    <a:srgbClr val="009900"/>
                  </a:solidFill>
                  <a:latin typeface="Arial" panose="020B0604020202020204" pitchFamily="34" charset="0"/>
                </a:rPr>
                <a:t>X.25, Wireless,…</a:t>
              </a:r>
            </a:p>
          </p:txBody>
        </p:sp>
        <p:cxnSp>
          <p:nvCxnSpPr>
            <p:cNvPr id="14348" name="AutoShape 12"/>
            <p:cNvCxnSpPr>
              <a:cxnSpLocks noChangeShapeType="1"/>
              <a:stCxn id="14341" idx="3"/>
              <a:endCxn id="14345" idx="1"/>
            </p:cNvCxnSpPr>
            <p:nvPr/>
          </p:nvCxnSpPr>
          <p:spPr bwMode="auto">
            <a:xfrm>
              <a:off x="2420" y="1488"/>
              <a:ext cx="1112" cy="0"/>
            </a:xfrm>
            <a:prstGeom prst="straightConnector1">
              <a:avLst/>
            </a:prstGeom>
            <a:noFill/>
            <a:ln w="508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49" name="AutoShape 13"/>
            <p:cNvCxnSpPr>
              <a:cxnSpLocks noChangeShapeType="1"/>
              <a:stCxn id="14342" idx="3"/>
              <a:endCxn id="14346" idx="1"/>
            </p:cNvCxnSpPr>
            <p:nvPr/>
          </p:nvCxnSpPr>
          <p:spPr bwMode="auto">
            <a:xfrm>
              <a:off x="2420" y="1948"/>
              <a:ext cx="1112" cy="0"/>
            </a:xfrm>
            <a:prstGeom prst="straightConnector1">
              <a:avLst/>
            </a:prstGeom>
            <a:noFill/>
            <a:ln w="508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0" name="AutoShape 14"/>
            <p:cNvCxnSpPr>
              <a:cxnSpLocks noChangeShapeType="1"/>
              <a:stCxn id="14343" idx="3"/>
              <a:endCxn id="14353" idx="1"/>
            </p:cNvCxnSpPr>
            <p:nvPr/>
          </p:nvCxnSpPr>
          <p:spPr bwMode="auto">
            <a:xfrm>
              <a:off x="2420" y="2720"/>
              <a:ext cx="1112" cy="0"/>
            </a:xfrm>
            <a:prstGeom prst="straightConnector1">
              <a:avLst/>
            </a:prstGeom>
            <a:noFill/>
            <a:ln w="508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1" name="AutoShape 15"/>
            <p:cNvCxnSpPr>
              <a:cxnSpLocks noChangeShapeType="1"/>
              <a:stCxn id="14344" idx="3"/>
              <a:endCxn id="14347" idx="1"/>
            </p:cNvCxnSpPr>
            <p:nvPr/>
          </p:nvCxnSpPr>
          <p:spPr bwMode="auto">
            <a:xfrm>
              <a:off x="2420" y="3544"/>
              <a:ext cx="1112" cy="0"/>
            </a:xfrm>
            <a:prstGeom prst="straightConnector1">
              <a:avLst/>
            </a:prstGeom>
            <a:noFill/>
            <a:ln w="508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4352" name="Group 16"/>
            <p:cNvGrpSpPr>
              <a:grpSpLocks/>
            </p:cNvGrpSpPr>
            <p:nvPr/>
          </p:nvGrpSpPr>
          <p:grpSpPr bwMode="auto">
            <a:xfrm>
              <a:off x="3532" y="2209"/>
              <a:ext cx="1720" cy="1007"/>
              <a:chOff x="3532" y="2209"/>
              <a:chExt cx="1720" cy="1007"/>
            </a:xfrm>
          </p:grpSpPr>
          <p:sp>
            <p:nvSpPr>
              <p:cNvPr id="14353" name="AutoShape 17"/>
              <p:cNvSpPr>
                <a:spLocks noChangeArrowheads="1"/>
              </p:cNvSpPr>
              <p:nvPr/>
            </p:nvSpPr>
            <p:spPr bwMode="auto">
              <a:xfrm>
                <a:off x="3552" y="2224"/>
                <a:ext cx="1680" cy="992"/>
              </a:xfrm>
              <a:prstGeom prst="roundRect">
                <a:avLst>
                  <a:gd name="adj" fmla="val 16667"/>
                </a:avLst>
              </a:prstGeom>
              <a:solidFill>
                <a:srgbClr val="99CCFF"/>
              </a:solidFill>
              <a:ln w="635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/>
                <a:endParaRPr lang="en-US" altLang="en-US" sz="2800" b="1">
                  <a:solidFill>
                    <a:srgbClr val="009900"/>
                  </a:solidFill>
                  <a:latin typeface="Arial" panose="020B0604020202020204" pitchFamily="34" charset="0"/>
                </a:endParaRPr>
              </a:p>
            </p:txBody>
          </p:sp>
          <p:cxnSp>
            <p:nvCxnSpPr>
              <p:cNvPr id="14354" name="AutoShape 18"/>
              <p:cNvCxnSpPr>
                <a:cxnSpLocks noChangeShapeType="1"/>
              </p:cNvCxnSpPr>
              <p:nvPr/>
            </p:nvCxnSpPr>
            <p:spPr bwMode="auto">
              <a:xfrm flipH="1">
                <a:off x="3532" y="2952"/>
                <a:ext cx="1720" cy="0"/>
              </a:xfrm>
              <a:prstGeom prst="straightConnector1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4355" name="Text Box 19"/>
              <p:cNvSpPr txBox="1">
                <a:spLocks noChangeArrowheads="1"/>
              </p:cNvSpPr>
              <p:nvPr/>
            </p:nvSpPr>
            <p:spPr bwMode="auto">
              <a:xfrm>
                <a:off x="3792" y="2352"/>
                <a:ext cx="29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r>
                  <a:rPr lang="en-US" altLang="en-US" sz="2400">
                    <a:solidFill>
                      <a:srgbClr val="009900"/>
                    </a:solidFill>
                    <a:latin typeface="Arial" panose="020B0604020202020204" pitchFamily="34" charset="0"/>
                  </a:rPr>
                  <a:t>IP</a:t>
                </a:r>
              </a:p>
            </p:txBody>
          </p:sp>
          <p:sp>
            <p:nvSpPr>
              <p:cNvPr id="14356" name="Freeform 20"/>
              <p:cNvSpPr>
                <a:spLocks/>
              </p:cNvSpPr>
              <p:nvPr/>
            </p:nvSpPr>
            <p:spPr bwMode="auto">
              <a:xfrm>
                <a:off x="4419" y="2209"/>
                <a:ext cx="820" cy="458"/>
              </a:xfrm>
              <a:custGeom>
                <a:avLst/>
                <a:gdLst>
                  <a:gd name="T0" fmla="*/ 0 w 820"/>
                  <a:gd name="T1" fmla="*/ 0 h 521"/>
                  <a:gd name="T2" fmla="*/ 0 w 820"/>
                  <a:gd name="T3" fmla="*/ 273 h 521"/>
                  <a:gd name="T4" fmla="*/ 820 w 820"/>
                  <a:gd name="T5" fmla="*/ 273 h 521"/>
                  <a:gd name="T6" fmla="*/ 0 60000 65536"/>
                  <a:gd name="T7" fmla="*/ 0 60000 65536"/>
                  <a:gd name="T8" fmla="*/ 0 60000 65536"/>
                  <a:gd name="T9" fmla="*/ 0 w 820"/>
                  <a:gd name="T10" fmla="*/ 0 h 521"/>
                  <a:gd name="T11" fmla="*/ 820 w 820"/>
                  <a:gd name="T12" fmla="*/ 521 h 52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20" h="521">
                    <a:moveTo>
                      <a:pt x="0" y="0"/>
                    </a:moveTo>
                    <a:lnTo>
                      <a:pt x="0" y="521"/>
                    </a:lnTo>
                    <a:lnTo>
                      <a:pt x="820" y="521"/>
                    </a:lnTo>
                  </a:path>
                </a:pathLst>
              </a:custGeom>
              <a:noFill/>
              <a:ln w="25400">
                <a:solidFill>
                  <a:srgbClr val="00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57" name="Text Box 21"/>
              <p:cNvSpPr txBox="1">
                <a:spLocks noChangeArrowheads="1"/>
              </p:cNvSpPr>
              <p:nvPr/>
            </p:nvSpPr>
            <p:spPr bwMode="auto">
              <a:xfrm>
                <a:off x="4512" y="2224"/>
                <a:ext cx="524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r>
                  <a:rPr lang="en-US" altLang="en-US" sz="2000">
                    <a:solidFill>
                      <a:srgbClr val="009900"/>
                    </a:solidFill>
                    <a:latin typeface="Arial" panose="020B0604020202020204" pitchFamily="34" charset="0"/>
                  </a:rPr>
                  <a:t>ICMP</a:t>
                </a:r>
              </a:p>
              <a:p>
                <a:r>
                  <a:rPr lang="en-US" altLang="en-US" sz="2000">
                    <a:solidFill>
                      <a:srgbClr val="009900"/>
                    </a:solidFill>
                    <a:latin typeface="Arial" panose="020B0604020202020204" pitchFamily="34" charset="0"/>
                  </a:rPr>
                  <a:t>IGMP</a:t>
                </a:r>
              </a:p>
            </p:txBody>
          </p:sp>
          <p:sp>
            <p:nvSpPr>
              <p:cNvPr id="14358" name="Text Box 22"/>
              <p:cNvSpPr txBox="1">
                <a:spLocks noChangeArrowheads="1"/>
              </p:cNvSpPr>
              <p:nvPr/>
            </p:nvSpPr>
            <p:spPr bwMode="auto">
              <a:xfrm>
                <a:off x="3950" y="2966"/>
                <a:ext cx="99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r>
                  <a:rPr lang="en-US" altLang="en-US" sz="2000">
                    <a:solidFill>
                      <a:srgbClr val="009900"/>
                    </a:solidFill>
                    <a:latin typeface="Arial" panose="020B0604020202020204" pitchFamily="34" charset="0"/>
                  </a:rPr>
                  <a:t>ARP/RARP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75962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FD56E75E-BCEE-4EE4-A330-FF7E4BF9B1E8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Mô hình OSI và Mô hình TCP/IP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752600"/>
            <a:ext cx="5296352" cy="430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118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77780286-22BA-4B71-A3CC-2F4FD0255145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Các khái niệm cơ bản (t.t)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i="1"/>
              <a:t>IP Address </a:t>
            </a:r>
            <a:endParaRPr lang="en-US" altLang="en-US"/>
          </a:p>
          <a:p>
            <a:pPr lvl="1" eaLnBrk="1" hangingPunct="1"/>
            <a:r>
              <a:rPr lang="en-US" altLang="en-US"/>
              <a:t>Địa chỉ IP: 32 bit (4 byte) dạng dot number hoặc số hexa, ví dụ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/>
              <a:t>	Google: 216.239.37.99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/>
              <a:t>	Microsoft: 64.215.166.71</a:t>
            </a:r>
          </a:p>
          <a:p>
            <a:pPr lvl="1" eaLnBrk="1" hangingPunct="1"/>
            <a:r>
              <a:rPr lang="en-US" altLang="en-US"/>
              <a:t>Mỗi node tham gia vào Internet phải có một </a:t>
            </a:r>
            <a:r>
              <a:rPr lang="en-US" altLang="en-US" i="1"/>
              <a:t>địa chỉ IP duy nhất</a:t>
            </a:r>
            <a:r>
              <a:rPr lang="en-US" altLang="en-US"/>
              <a:t>.</a:t>
            </a:r>
          </a:p>
          <a:p>
            <a:pPr eaLnBrk="1" hangingPunct="1"/>
            <a:r>
              <a:rPr lang="en-US" altLang="en-US"/>
              <a:t>Các lớp địa chỉ IP: Class A, B, C, D, E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F257F32E-EB3F-4AE4-862F-66DE18DD630F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Các khái niệm cơ bản (t.t)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600" b="1"/>
              <a:t>Các lớp địa chỉ IP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i="1"/>
              <a:t>Class A </a:t>
            </a:r>
            <a:r>
              <a:rPr lang="en-US" altLang="en-US" sz="2600"/>
              <a:t>:  0.0.0.0      </a:t>
            </a:r>
            <a:r>
              <a:rPr lang="en-US" altLang="en-US" sz="2600">
                <a:sym typeface="Symbol" panose="05050102010706020507" pitchFamily="18" charset="2"/>
              </a:rPr>
              <a:t></a:t>
            </a:r>
            <a:r>
              <a:rPr lang="en-US" altLang="en-US" sz="2600"/>
              <a:t> 127.255.255.255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i="1"/>
              <a:t>Class B </a:t>
            </a:r>
            <a:r>
              <a:rPr lang="en-US" altLang="en-US" sz="2600"/>
              <a:t>:  128.0.0.0  </a:t>
            </a:r>
            <a:r>
              <a:rPr lang="en-US" altLang="en-US" sz="2600">
                <a:sym typeface="Symbol" panose="05050102010706020507" pitchFamily="18" charset="2"/>
              </a:rPr>
              <a:t></a:t>
            </a:r>
            <a:r>
              <a:rPr lang="en-US" altLang="en-US" sz="2600"/>
              <a:t> 191.255.255.255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i="1"/>
              <a:t>Class C </a:t>
            </a:r>
            <a:r>
              <a:rPr lang="en-US" altLang="en-US" sz="2600"/>
              <a:t>:  192.0.0.0  </a:t>
            </a:r>
            <a:r>
              <a:rPr lang="en-US" altLang="en-US" sz="2600">
                <a:sym typeface="Symbol" panose="05050102010706020507" pitchFamily="18" charset="2"/>
              </a:rPr>
              <a:t></a:t>
            </a:r>
            <a:r>
              <a:rPr lang="en-US" altLang="en-US" sz="2600"/>
              <a:t> 223.255.255.255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i="1"/>
              <a:t>Class D </a:t>
            </a:r>
            <a:r>
              <a:rPr lang="en-US" altLang="en-US" sz="2600"/>
              <a:t>:  224.0.0.0  </a:t>
            </a:r>
            <a:r>
              <a:rPr lang="en-US" altLang="en-US" sz="2600">
                <a:sym typeface="Symbol" panose="05050102010706020507" pitchFamily="18" charset="2"/>
              </a:rPr>
              <a:t></a:t>
            </a:r>
            <a:r>
              <a:rPr lang="en-US" altLang="en-US" sz="2600"/>
              <a:t>  239.255.255.255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i="1"/>
              <a:t>Class E</a:t>
            </a:r>
            <a:r>
              <a:rPr lang="en-US" altLang="en-US" sz="2600"/>
              <a:t> :  240.0.0.0  </a:t>
            </a:r>
            <a:r>
              <a:rPr lang="en-US" altLang="en-US" sz="2600">
                <a:sym typeface="Symbol" panose="05050102010706020507" pitchFamily="18" charset="2"/>
              </a:rPr>
              <a:t></a:t>
            </a:r>
            <a:r>
              <a:rPr lang="en-US" altLang="en-US" sz="2600"/>
              <a:t> 247.0.0.0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/>
              <a:t>Các vùng </a:t>
            </a:r>
            <a:r>
              <a:rPr lang="en-US" altLang="en-US" sz="2600" i="1"/>
              <a:t>địa chỉ dành riêng </a:t>
            </a:r>
            <a:r>
              <a:rPr lang="en-US" altLang="en-US" sz="2600"/>
              <a:t>cho LAN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10.0.0.0 </a:t>
            </a:r>
            <a:r>
              <a:rPr lang="en-US" altLang="en-US" sz="2200">
                <a:sym typeface="Symbol" panose="05050102010706020507" pitchFamily="18" charset="2"/>
              </a:rPr>
              <a:t></a:t>
            </a:r>
            <a:r>
              <a:rPr lang="en-US" altLang="en-US" sz="2200"/>
              <a:t> 10.255.255.255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172.16.0.0 </a:t>
            </a:r>
            <a:r>
              <a:rPr lang="en-US" altLang="en-US" sz="2200">
                <a:sym typeface="Symbol" panose="05050102010706020507" pitchFamily="18" charset="2"/>
              </a:rPr>
              <a:t></a:t>
            </a:r>
            <a:r>
              <a:rPr lang="en-US" altLang="en-US" sz="2200"/>
              <a:t> 172.31.255.255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192.168.0.0 </a:t>
            </a:r>
            <a:r>
              <a:rPr lang="en-US" altLang="en-US" sz="2200">
                <a:sym typeface="Symbol" panose="05050102010706020507" pitchFamily="18" charset="2"/>
              </a:rPr>
              <a:t></a:t>
            </a:r>
            <a:r>
              <a:rPr lang="en-US" altLang="en-US" sz="2200"/>
              <a:t> 192.168.255.255 </a:t>
            </a:r>
          </a:p>
          <a:p>
            <a:pPr eaLnBrk="1" hangingPunct="1">
              <a:lnSpc>
                <a:spcPct val="90000"/>
              </a:lnSpc>
            </a:pPr>
            <a:endParaRPr lang="en-US" altLang="en-US" sz="2600"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0882D97E-21C2-4DA8-886F-23B93494DBA7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Các khái niệm cơ bản (t.t)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Từ địa chỉ IP đến </a:t>
            </a:r>
            <a:r>
              <a:rPr lang="en-US" altLang="en-US" b="1" i="1"/>
              <a:t>Domain Name</a:t>
            </a:r>
            <a:endParaRPr lang="en-US" altLang="en-US"/>
          </a:p>
          <a:p>
            <a:pPr lvl="1" eaLnBrk="1" hangingPunct="1"/>
            <a:r>
              <a:rPr lang="en-US" altLang="en-US"/>
              <a:t>Là dạng tên gợi nhớ do tổ chức InterNIC và các phân nhánh cấp. Ví dụ  				microsoft.com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/>
              <a:t>			hcmutrans.edu.vn</a:t>
            </a:r>
          </a:p>
          <a:p>
            <a:pPr eaLnBrk="1" hangingPunct="1"/>
            <a:r>
              <a:rPr lang="en-US" altLang="en-US"/>
              <a:t>Cây phân cấp tên miền DNS (Domain Name System)</a:t>
            </a:r>
          </a:p>
          <a:p>
            <a:pPr lvl="1" eaLnBrk="1" hangingPunct="1"/>
            <a:r>
              <a:rPr lang="en-US" altLang="en-US"/>
              <a:t>Quốc gia: au, vn, de, it, fr, ch</a:t>
            </a:r>
          </a:p>
          <a:p>
            <a:pPr lvl="1" eaLnBrk="1" hangingPunct="1"/>
            <a:r>
              <a:rPr lang="en-US" altLang="en-US"/>
              <a:t>Tổ chức: com, edu, mil, org, gov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3D1DBDFD-B01E-4419-8D2E-C7CDA5BA437A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Các khái niệm cơ bản (t.t)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600"/>
              <a:t>Ứng dụng mạng</a:t>
            </a:r>
          </a:p>
          <a:p>
            <a:pPr lvl="1" eaLnBrk="1" hangingPunct="1"/>
            <a:r>
              <a:rPr lang="en-US" altLang="en-US" sz="2200"/>
              <a:t>Sử dụng môi trường mạng để trao đổi dữ liệu</a:t>
            </a:r>
          </a:p>
          <a:p>
            <a:pPr lvl="1" eaLnBrk="1" hangingPunct="1"/>
            <a:r>
              <a:rPr lang="en-US" altLang="en-US" sz="2200"/>
              <a:t>Thường có 2 đối tượng</a:t>
            </a:r>
          </a:p>
          <a:p>
            <a:pPr eaLnBrk="1" hangingPunct="1"/>
            <a:r>
              <a:rPr lang="en-US" altLang="en-US" sz="2600"/>
              <a:t>Lập trình mạng:dùng ngôn ngữ lập trình để tạo ra ứng dụng mạng</a:t>
            </a:r>
          </a:p>
          <a:p>
            <a:pPr lvl="1" eaLnBrk="1" hangingPunct="1"/>
            <a:r>
              <a:rPr lang="en-US" altLang="en-US" sz="2200"/>
              <a:t>Xây dựng cấu trúc các đối tượng</a:t>
            </a:r>
          </a:p>
          <a:p>
            <a:pPr lvl="1" eaLnBrk="1" hangingPunct="1"/>
            <a:r>
              <a:rPr lang="en-US" altLang="en-US" sz="2200"/>
              <a:t>Xây dựng giao thức liên kết giữa các đối tượng</a:t>
            </a:r>
          </a:p>
          <a:p>
            <a:pPr lvl="1" eaLnBrk="1" hangingPunct="1"/>
            <a:r>
              <a:rPr lang="en-US" altLang="en-US" sz="2200"/>
              <a:t>Quản lý- đồng bộ hoạt động của hệ thống</a:t>
            </a:r>
          </a:p>
          <a:p>
            <a:pPr lvl="1" eaLnBrk="1" hangingPunct="1"/>
            <a:endParaRPr lang="en-US" altLang="en-US" sz="220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9067F02B-3885-4422-88FC-634E14A8A22D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/>
              <a:t>Mô hình Peer-to-Peer và mô hình Client/Server</a:t>
            </a:r>
          </a:p>
        </p:txBody>
      </p:sp>
      <p:grpSp>
        <p:nvGrpSpPr>
          <p:cNvPr id="20484" name="Group 4"/>
          <p:cNvGrpSpPr>
            <a:grpSpLocks/>
          </p:cNvGrpSpPr>
          <p:nvPr/>
        </p:nvGrpSpPr>
        <p:grpSpPr bwMode="auto">
          <a:xfrm>
            <a:off x="2362200" y="1447801"/>
            <a:ext cx="7545388" cy="4670425"/>
            <a:chOff x="863" y="1104"/>
            <a:chExt cx="4753" cy="2942"/>
          </a:xfrm>
        </p:grpSpPr>
        <p:sp>
          <p:nvSpPr>
            <p:cNvPr id="20485" name="Line 5"/>
            <p:cNvSpPr>
              <a:spLocks noChangeShapeType="1"/>
            </p:cNvSpPr>
            <p:nvPr/>
          </p:nvSpPr>
          <p:spPr bwMode="auto">
            <a:xfrm>
              <a:off x="4320" y="3216"/>
              <a:ext cx="1008" cy="528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86" name="Line 6"/>
            <p:cNvSpPr>
              <a:spLocks noChangeShapeType="1"/>
            </p:cNvSpPr>
            <p:nvPr/>
          </p:nvSpPr>
          <p:spPr bwMode="auto">
            <a:xfrm>
              <a:off x="4320" y="3216"/>
              <a:ext cx="144" cy="624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87" name="Line 7"/>
            <p:cNvSpPr>
              <a:spLocks noChangeShapeType="1"/>
            </p:cNvSpPr>
            <p:nvPr/>
          </p:nvSpPr>
          <p:spPr bwMode="auto">
            <a:xfrm flipH="1">
              <a:off x="3597" y="3216"/>
              <a:ext cx="723" cy="595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048" name="Rectangle 8"/>
            <p:cNvSpPr>
              <a:spLocks noChangeArrowheads="1"/>
            </p:cNvSpPr>
            <p:nvPr/>
          </p:nvSpPr>
          <p:spPr bwMode="auto">
            <a:xfrm>
              <a:off x="863" y="2821"/>
              <a:ext cx="2352" cy="1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sz="3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Client - server</a:t>
              </a:r>
              <a:endParaRPr kumimoji="1" lang="en-US" sz="2800" dirty="0">
                <a:latin typeface="Tahoma" pitchFamily="34" charset="0"/>
              </a:endParaRPr>
            </a:p>
            <a:p>
              <a:pPr lvl="1">
                <a:buFontTx/>
                <a:buChar char="•"/>
                <a:defRPr/>
              </a:pPr>
              <a:r>
                <a:rPr kumimoji="1" lang="en-US" sz="28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 server </a:t>
              </a:r>
              <a:r>
                <a:rPr kumimoji="1" lang="en-US" sz="2800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kiểm</a:t>
              </a:r>
              <a:r>
                <a:rPr kumimoji="1" lang="en-US" sz="28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 </a:t>
              </a:r>
              <a:r>
                <a:rPr kumimoji="1" lang="en-US" sz="2800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soát</a:t>
              </a:r>
              <a:r>
                <a:rPr kumimoji="1" lang="en-US" sz="28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 </a:t>
              </a:r>
              <a:r>
                <a:rPr kumimoji="1" lang="en-US" sz="2800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quá</a:t>
              </a:r>
              <a:r>
                <a:rPr kumimoji="1" lang="en-US" sz="28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 </a:t>
              </a:r>
              <a:r>
                <a:rPr kumimoji="1" lang="en-US" sz="2800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trình</a:t>
              </a:r>
              <a:r>
                <a:rPr kumimoji="1" lang="en-US" sz="28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 </a:t>
              </a:r>
              <a:r>
                <a:rPr kumimoji="1" lang="en-US" sz="2600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truy</a:t>
              </a:r>
              <a:r>
                <a:rPr kumimoji="1" lang="en-US" sz="26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 </a:t>
              </a:r>
              <a:r>
                <a:rPr kumimoji="1" lang="en-US" sz="2600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cập</a:t>
              </a:r>
              <a:r>
                <a:rPr kumimoji="1" lang="en-US" sz="26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 </a:t>
              </a:r>
            </a:p>
            <a:p>
              <a:pPr lvl="1">
                <a:buFontTx/>
                <a:buChar char="•"/>
                <a:defRPr/>
              </a:pPr>
              <a:r>
                <a:rPr kumimoji="1" lang="en-US" sz="26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 web, email, ftp,...</a:t>
              </a:r>
              <a:endParaRPr kumimoji="1" lang="en-US" sz="2600" dirty="0">
                <a:latin typeface="Tahoma" pitchFamily="34" charset="0"/>
              </a:endParaRPr>
            </a:p>
          </p:txBody>
        </p:sp>
        <p:sp>
          <p:nvSpPr>
            <p:cNvPr id="87049" name="Rectangle 9"/>
            <p:cNvSpPr>
              <a:spLocks noChangeArrowheads="1"/>
            </p:cNvSpPr>
            <p:nvPr/>
          </p:nvSpPr>
          <p:spPr bwMode="auto">
            <a:xfrm>
              <a:off x="911" y="1294"/>
              <a:ext cx="2304" cy="1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sz="3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Peer-to-peer</a:t>
              </a:r>
              <a:endParaRPr kumimoji="1" 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  <a:p>
              <a:pPr lvl="1">
                <a:buFontTx/>
                <a:buChar char="•"/>
                <a:defRPr/>
              </a:pPr>
              <a:r>
                <a:rPr kumimoji="1" lang="en-US" sz="28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</a:t>
              </a:r>
              <a:r>
                <a:rPr kumimoji="1" lang="en-US" sz="2600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mọi</a:t>
              </a:r>
              <a:r>
                <a:rPr kumimoji="1" lang="en-US" sz="26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</a:t>
              </a:r>
              <a:r>
                <a:rPr kumimoji="1" lang="en-US" sz="2600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trạm</a:t>
              </a:r>
              <a:r>
                <a:rPr kumimoji="1" lang="en-US" sz="26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</a:t>
              </a:r>
              <a:r>
                <a:rPr kumimoji="1" lang="en-US" sz="2600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làm</a:t>
              </a:r>
              <a:r>
                <a:rPr kumimoji="1" lang="en-US" sz="26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</a:t>
              </a:r>
              <a:r>
                <a:rPr kumimoji="1" lang="en-US" sz="2600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việc</a:t>
              </a:r>
              <a:r>
                <a:rPr kumimoji="1" lang="en-US" sz="26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</a:t>
              </a:r>
              <a:r>
                <a:rPr kumimoji="1" lang="en-US" sz="2600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ngang</a:t>
              </a:r>
              <a:r>
                <a:rPr kumimoji="1" lang="en-US" sz="26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</a:t>
              </a:r>
              <a:r>
                <a:rPr kumimoji="1" lang="en-US" sz="2600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hàng</a:t>
              </a:r>
              <a:r>
                <a:rPr kumimoji="1" lang="en-US" sz="26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</a:t>
              </a:r>
              <a:r>
                <a:rPr kumimoji="1" lang="en-US" sz="2600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nhau</a:t>
              </a:r>
              <a:endParaRPr kumimoji="1" lang="en-US" sz="26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  <a:p>
              <a:pPr lvl="1">
                <a:buFontTx/>
                <a:buChar char="•"/>
                <a:defRPr/>
              </a:pPr>
              <a:r>
                <a:rPr kumimoji="1" lang="en-US" sz="26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uncontrolled</a:t>
              </a:r>
            </a:p>
          </p:txBody>
        </p:sp>
        <p:grpSp>
          <p:nvGrpSpPr>
            <p:cNvPr id="20490" name="Group 10"/>
            <p:cNvGrpSpPr>
              <a:grpSpLocks/>
            </p:cNvGrpSpPr>
            <p:nvPr/>
          </p:nvGrpSpPr>
          <p:grpSpPr bwMode="auto">
            <a:xfrm>
              <a:off x="3408" y="1104"/>
              <a:ext cx="1872" cy="1469"/>
              <a:chOff x="3408" y="1104"/>
              <a:chExt cx="1872" cy="1469"/>
            </a:xfrm>
          </p:grpSpPr>
          <p:sp>
            <p:nvSpPr>
              <p:cNvPr id="20495" name="Line 11"/>
              <p:cNvSpPr>
                <a:spLocks noChangeShapeType="1"/>
              </p:cNvSpPr>
              <p:nvPr/>
            </p:nvSpPr>
            <p:spPr bwMode="auto">
              <a:xfrm>
                <a:off x="4800" y="1344"/>
                <a:ext cx="48" cy="960"/>
              </a:xfrm>
              <a:prstGeom prst="line">
                <a:avLst/>
              </a:prstGeom>
              <a:noFill/>
              <a:ln w="38100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96" name="Line 12"/>
              <p:cNvSpPr>
                <a:spLocks noChangeShapeType="1"/>
              </p:cNvSpPr>
              <p:nvPr/>
            </p:nvSpPr>
            <p:spPr bwMode="auto">
              <a:xfrm flipH="1" flipV="1">
                <a:off x="3936" y="2256"/>
                <a:ext cx="960" cy="48"/>
              </a:xfrm>
              <a:prstGeom prst="line">
                <a:avLst/>
              </a:prstGeom>
              <a:noFill/>
              <a:ln w="38100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97" name="Line 13"/>
              <p:cNvSpPr>
                <a:spLocks noChangeShapeType="1"/>
              </p:cNvSpPr>
              <p:nvPr/>
            </p:nvSpPr>
            <p:spPr bwMode="auto">
              <a:xfrm>
                <a:off x="3936" y="1440"/>
                <a:ext cx="960" cy="864"/>
              </a:xfrm>
              <a:prstGeom prst="line">
                <a:avLst/>
              </a:prstGeom>
              <a:noFill/>
              <a:ln w="38100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98" name="Line 14"/>
              <p:cNvSpPr>
                <a:spLocks noChangeShapeType="1"/>
              </p:cNvSpPr>
              <p:nvPr/>
            </p:nvSpPr>
            <p:spPr bwMode="auto">
              <a:xfrm flipV="1">
                <a:off x="3888" y="1344"/>
                <a:ext cx="912" cy="48"/>
              </a:xfrm>
              <a:prstGeom prst="line">
                <a:avLst/>
              </a:prstGeom>
              <a:noFill/>
              <a:ln w="38100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99" name="Line 15"/>
              <p:cNvSpPr>
                <a:spLocks noChangeShapeType="1"/>
              </p:cNvSpPr>
              <p:nvPr/>
            </p:nvSpPr>
            <p:spPr bwMode="auto">
              <a:xfrm flipH="1">
                <a:off x="3936" y="1440"/>
                <a:ext cx="864" cy="768"/>
              </a:xfrm>
              <a:prstGeom prst="line">
                <a:avLst/>
              </a:prstGeom>
              <a:noFill/>
              <a:ln w="38100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00" name="Line 16"/>
              <p:cNvSpPr>
                <a:spLocks noChangeShapeType="1"/>
              </p:cNvSpPr>
              <p:nvPr/>
            </p:nvSpPr>
            <p:spPr bwMode="auto">
              <a:xfrm flipH="1">
                <a:off x="3936" y="1536"/>
                <a:ext cx="0" cy="768"/>
              </a:xfrm>
              <a:prstGeom prst="line">
                <a:avLst/>
              </a:prstGeom>
              <a:noFill/>
              <a:ln w="38100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20501" name="Picture 17" descr="pc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08" y="1200"/>
                <a:ext cx="624" cy="4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02" name="Picture 18" descr="pc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60" y="1104"/>
                <a:ext cx="624" cy="4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03" name="Picture 19" descr="pc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56" y="2064"/>
                <a:ext cx="624" cy="4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04" name="Picture 20" descr="pc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56" y="2112"/>
                <a:ext cx="624" cy="4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20491" name="Picture 21" descr="pc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0" y="2736"/>
              <a:ext cx="624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492" name="Picture 22" descr="pcne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8" y="3640"/>
              <a:ext cx="432" cy="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493" name="Picture 23" descr="pcne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2" y="3648"/>
              <a:ext cx="432" cy="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494" name="Picture 24" descr="pcne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4" y="3600"/>
              <a:ext cx="432" cy="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9A798B0E-13E7-4DA4-B4BE-CD564E221667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Nội dung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Mạng máy tính và lập trình mạng </a:t>
            </a:r>
          </a:p>
          <a:p>
            <a:pPr eaLnBrk="1" hangingPunct="1"/>
            <a:r>
              <a:rPr lang="en-US" altLang="en-US"/>
              <a:t>Mô hình TCP/IP</a:t>
            </a:r>
          </a:p>
          <a:p>
            <a:pPr eaLnBrk="1" hangingPunct="1"/>
            <a:r>
              <a:rPr lang="en-US" altLang="en-US"/>
              <a:t>Các mô hình kết nối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959DCA47-141F-4808-AC74-61F3C65720C7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Mô hình Client/Server</a:t>
            </a:r>
          </a:p>
        </p:txBody>
      </p:sp>
      <p:grpSp>
        <p:nvGrpSpPr>
          <p:cNvPr id="21508" name="Group 4"/>
          <p:cNvGrpSpPr>
            <a:grpSpLocks/>
          </p:cNvGrpSpPr>
          <p:nvPr/>
        </p:nvGrpSpPr>
        <p:grpSpPr bwMode="auto">
          <a:xfrm>
            <a:off x="2366964" y="1600200"/>
            <a:ext cx="8301037" cy="4724400"/>
            <a:chOff x="531" y="1104"/>
            <a:chExt cx="5229" cy="2976"/>
          </a:xfrm>
        </p:grpSpPr>
        <p:sp>
          <p:nvSpPr>
            <p:cNvPr id="21509" name="Rectangle 5"/>
            <p:cNvSpPr>
              <a:spLocks noChangeArrowheads="1"/>
            </p:cNvSpPr>
            <p:nvPr/>
          </p:nvSpPr>
          <p:spPr bwMode="auto">
            <a:xfrm>
              <a:off x="624" y="1104"/>
              <a:ext cx="1728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411163" indent="-1841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lvl="1" eaLnBrk="1" hangingPunct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en-US" sz="2000" b="1" i="1">
                  <a:solidFill>
                    <a:schemeClr val="accent2"/>
                  </a:solidFill>
                </a:rPr>
                <a:t>client</a:t>
              </a:r>
              <a:r>
                <a:rPr lang="en-US" altLang="en-US" sz="2000" b="1">
                  <a:solidFill>
                    <a:schemeClr val="accent2"/>
                  </a:solidFill>
                </a:rPr>
                <a:t> program</a:t>
              </a:r>
              <a:r>
                <a:rPr lang="en-US" altLang="en-US" sz="260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21510" name="Rectangle 6"/>
            <p:cNvSpPr>
              <a:spLocks noChangeArrowheads="1"/>
            </p:cNvSpPr>
            <p:nvPr/>
          </p:nvSpPr>
          <p:spPr bwMode="auto">
            <a:xfrm>
              <a:off x="531" y="2784"/>
              <a:ext cx="5229" cy="1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112713" indent="-112713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en-US" sz="2600" u="sng">
                  <a:solidFill>
                    <a:srgbClr val="009900"/>
                  </a:solidFill>
                </a:rPr>
                <a:t>Client Program</a:t>
              </a:r>
              <a:r>
                <a:rPr lang="en-US" altLang="en-US" sz="2600">
                  <a:solidFill>
                    <a:srgbClr val="009900"/>
                  </a:solidFill>
                </a:rPr>
                <a:t>		</a:t>
              </a:r>
              <a:r>
                <a:rPr lang="en-US" altLang="en-US" sz="2600" u="sng">
                  <a:solidFill>
                    <a:srgbClr val="009900"/>
                  </a:solidFill>
                </a:rPr>
                <a:t>Service</a:t>
              </a:r>
              <a:r>
                <a:rPr lang="en-US" altLang="en-US" sz="2600">
                  <a:solidFill>
                    <a:srgbClr val="009900"/>
                  </a:solidFill>
                </a:rPr>
                <a:t>	</a:t>
              </a:r>
              <a:r>
                <a:rPr lang="en-US" altLang="en-US" sz="2600" u="sng">
                  <a:solidFill>
                    <a:srgbClr val="009900"/>
                  </a:solidFill>
                </a:rPr>
                <a:t>Server Program</a:t>
              </a:r>
            </a:p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en-US" i="1">
                  <a:solidFill>
                    <a:schemeClr val="accent2"/>
                  </a:solidFill>
                </a:rPr>
                <a:t>Outlook Express, Eudora, </a:t>
              </a:r>
              <a:r>
                <a:rPr lang="en-US" altLang="en-US">
                  <a:solidFill>
                    <a:schemeClr val="accent2"/>
                  </a:solidFill>
                </a:rPr>
                <a:t>	E-mail		  </a:t>
              </a:r>
              <a:r>
                <a:rPr lang="en-US" altLang="en-US" i="1">
                  <a:solidFill>
                    <a:schemeClr val="accent2"/>
                  </a:solidFill>
                </a:rPr>
                <a:t>sendmail, qmail</a:t>
              </a:r>
            </a:p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en-US" i="1">
                  <a:solidFill>
                    <a:schemeClr val="accent2"/>
                  </a:solidFill>
                </a:rPr>
                <a:t>Internet Explorer, Netscape, </a:t>
              </a:r>
              <a:r>
                <a:rPr lang="en-US" altLang="en-US">
                  <a:solidFill>
                    <a:schemeClr val="accent2"/>
                  </a:solidFill>
                </a:rPr>
                <a:t>	WWW		  </a:t>
              </a:r>
              <a:r>
                <a:rPr lang="en-US" altLang="en-US" i="1">
                  <a:solidFill>
                    <a:schemeClr val="accent2"/>
                  </a:solidFill>
                </a:rPr>
                <a:t>httpd</a:t>
              </a:r>
              <a:endParaRPr lang="en-US" altLang="en-US">
                <a:solidFill>
                  <a:schemeClr val="accent2"/>
                </a:solidFill>
              </a:endParaRPr>
            </a:p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en-US" i="1">
                  <a:solidFill>
                    <a:schemeClr val="accent2"/>
                  </a:solidFill>
                </a:rPr>
                <a:t>Telnet </a:t>
              </a:r>
              <a:r>
                <a:rPr lang="en-US" altLang="en-US">
                  <a:solidFill>
                    <a:schemeClr val="accent2"/>
                  </a:solidFill>
                </a:rPr>
                <a:t>				Remote Access	  </a:t>
              </a:r>
              <a:r>
                <a:rPr lang="en-US" altLang="en-US" i="1">
                  <a:solidFill>
                    <a:schemeClr val="accent2"/>
                  </a:solidFill>
                </a:rPr>
                <a:t>telnetd, sshd</a:t>
              </a:r>
              <a:endParaRPr lang="en-US" altLang="en-US">
                <a:solidFill>
                  <a:schemeClr val="accent2"/>
                </a:solidFill>
              </a:endParaRPr>
            </a:p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en-US" i="1">
                  <a:solidFill>
                    <a:schemeClr val="accent2"/>
                  </a:solidFill>
                </a:rPr>
                <a:t>WS-FTP, FTP Pro</a:t>
              </a:r>
              <a:r>
                <a:rPr lang="en-US" altLang="en-US">
                  <a:solidFill>
                    <a:schemeClr val="accent2"/>
                  </a:solidFill>
                </a:rPr>
                <a:t>		File Transfer	  </a:t>
              </a:r>
              <a:r>
                <a:rPr lang="en-US" altLang="en-US" i="1">
                  <a:solidFill>
                    <a:schemeClr val="accent2"/>
                  </a:solidFill>
                </a:rPr>
                <a:t>ftpd, sftpd</a:t>
              </a:r>
              <a:r>
                <a:rPr lang="en-US" altLang="en-US">
                  <a:solidFill>
                    <a:schemeClr val="accent2"/>
                  </a:solidFill>
                </a:rPr>
                <a:t>	</a:t>
              </a:r>
            </a:p>
          </p:txBody>
        </p:sp>
        <p:sp>
          <p:nvSpPr>
            <p:cNvPr id="21511" name="Rectangle 7"/>
            <p:cNvSpPr>
              <a:spLocks noChangeArrowheads="1"/>
            </p:cNvSpPr>
            <p:nvPr/>
          </p:nvSpPr>
          <p:spPr bwMode="auto">
            <a:xfrm>
              <a:off x="3765" y="1114"/>
              <a:ext cx="1655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411163" indent="-1841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lvl="1" eaLnBrk="1" hangingPunct="1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en-US" sz="2000" b="1" i="1">
                  <a:solidFill>
                    <a:schemeClr val="accent2"/>
                  </a:solidFill>
                </a:rPr>
                <a:t>server program</a:t>
              </a:r>
            </a:p>
            <a:p>
              <a:pPr lvl="1" eaLnBrk="1" hangingPunct="1"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en-US" sz="2000"/>
                <a:t>chạy trên server</a:t>
              </a:r>
              <a:r>
                <a:rPr lang="en-US" altLang="en-US" sz="2200"/>
                <a:t> </a:t>
              </a:r>
            </a:p>
          </p:txBody>
        </p:sp>
        <p:pic>
          <p:nvPicPr>
            <p:cNvPr id="21512" name="Picture 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1440"/>
              <a:ext cx="999" cy="1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13" name="Freeform 9"/>
            <p:cNvSpPr>
              <a:spLocks/>
            </p:cNvSpPr>
            <p:nvPr/>
          </p:nvSpPr>
          <p:spPr bwMode="auto">
            <a:xfrm>
              <a:off x="1968" y="1536"/>
              <a:ext cx="1728" cy="824"/>
            </a:xfrm>
            <a:custGeom>
              <a:avLst/>
              <a:gdLst>
                <a:gd name="T0" fmla="*/ 1161 w 1237"/>
                <a:gd name="T1" fmla="*/ 136 h 1030"/>
                <a:gd name="T2" fmla="*/ 816 w 1237"/>
                <a:gd name="T3" fmla="*/ 110 h 1030"/>
                <a:gd name="T4" fmla="*/ 684 w 1237"/>
                <a:gd name="T5" fmla="*/ 99 h 1030"/>
                <a:gd name="T6" fmla="*/ 559 w 1237"/>
                <a:gd name="T7" fmla="*/ 88 h 1030"/>
                <a:gd name="T8" fmla="*/ 982 w 1237"/>
                <a:gd name="T9" fmla="*/ 30 h 1030"/>
                <a:gd name="T10" fmla="*/ 1372 w 1237"/>
                <a:gd name="T11" fmla="*/ 18 h 1030"/>
                <a:gd name="T12" fmla="*/ 1889 w 1237"/>
                <a:gd name="T13" fmla="*/ 2 h 1030"/>
                <a:gd name="T14" fmla="*/ 2403 w 1237"/>
                <a:gd name="T15" fmla="*/ 9 h 1030"/>
                <a:gd name="T16" fmla="*/ 2752 w 1237"/>
                <a:gd name="T17" fmla="*/ 38 h 1030"/>
                <a:gd name="T18" fmla="*/ 4258 w 1237"/>
                <a:gd name="T19" fmla="*/ 2 h 1030"/>
                <a:gd name="T20" fmla="*/ 4902 w 1237"/>
                <a:gd name="T21" fmla="*/ 9 h 1030"/>
                <a:gd name="T22" fmla="*/ 5500 w 1237"/>
                <a:gd name="T23" fmla="*/ 34 h 1030"/>
                <a:gd name="T24" fmla="*/ 4814 w 1237"/>
                <a:gd name="T25" fmla="*/ 94 h 1030"/>
                <a:gd name="T26" fmla="*/ 5755 w 1237"/>
                <a:gd name="T27" fmla="*/ 104 h 1030"/>
                <a:gd name="T28" fmla="*/ 6574 w 1237"/>
                <a:gd name="T29" fmla="*/ 168 h 1030"/>
                <a:gd name="T30" fmla="*/ 6058 w 1237"/>
                <a:gd name="T31" fmla="*/ 210 h 1030"/>
                <a:gd name="T32" fmla="*/ 4554 w 1237"/>
                <a:gd name="T33" fmla="*/ 194 h 1030"/>
                <a:gd name="T34" fmla="*/ 4856 w 1237"/>
                <a:gd name="T35" fmla="*/ 234 h 1030"/>
                <a:gd name="T36" fmla="*/ 4942 w 1237"/>
                <a:gd name="T37" fmla="*/ 250 h 1030"/>
                <a:gd name="T38" fmla="*/ 4212 w 1237"/>
                <a:gd name="T39" fmla="*/ 318 h 1030"/>
                <a:gd name="T40" fmla="*/ 3048 w 1237"/>
                <a:gd name="T41" fmla="*/ 338 h 1030"/>
                <a:gd name="T42" fmla="*/ 2196 w 1237"/>
                <a:gd name="T43" fmla="*/ 330 h 1030"/>
                <a:gd name="T44" fmla="*/ 2014 w 1237"/>
                <a:gd name="T45" fmla="*/ 309 h 1030"/>
                <a:gd name="T46" fmla="*/ 2575 w 1237"/>
                <a:gd name="T47" fmla="*/ 247 h 1030"/>
                <a:gd name="T48" fmla="*/ 3048 w 1237"/>
                <a:gd name="T49" fmla="*/ 226 h 1030"/>
                <a:gd name="T50" fmla="*/ 2920 w 1237"/>
                <a:gd name="T51" fmla="*/ 229 h 1030"/>
                <a:gd name="T52" fmla="*/ 2791 w 1237"/>
                <a:gd name="T53" fmla="*/ 232 h 1030"/>
                <a:gd name="T54" fmla="*/ 2148 w 1237"/>
                <a:gd name="T55" fmla="*/ 234 h 1030"/>
                <a:gd name="T56" fmla="*/ 1676 w 1237"/>
                <a:gd name="T57" fmla="*/ 237 h 1030"/>
                <a:gd name="T58" fmla="*/ 1073 w 1237"/>
                <a:gd name="T59" fmla="*/ 234 h 1030"/>
                <a:gd name="T60" fmla="*/ 426 w 1237"/>
                <a:gd name="T61" fmla="*/ 229 h 1030"/>
                <a:gd name="T62" fmla="*/ 172 w 1237"/>
                <a:gd name="T63" fmla="*/ 218 h 1030"/>
                <a:gd name="T64" fmla="*/ 0 w 1237"/>
                <a:gd name="T65" fmla="*/ 202 h 1030"/>
                <a:gd name="T66" fmla="*/ 41 w 1237"/>
                <a:gd name="T67" fmla="*/ 186 h 1030"/>
                <a:gd name="T68" fmla="*/ 468 w 1237"/>
                <a:gd name="T69" fmla="*/ 171 h 1030"/>
                <a:gd name="T70" fmla="*/ 940 w 1237"/>
                <a:gd name="T71" fmla="*/ 158 h 1030"/>
                <a:gd name="T72" fmla="*/ 1331 w 1237"/>
                <a:gd name="T73" fmla="*/ 146 h 1030"/>
                <a:gd name="T74" fmla="*/ 1287 w 1237"/>
                <a:gd name="T75" fmla="*/ 139 h 1030"/>
                <a:gd name="T76" fmla="*/ 1161 w 1237"/>
                <a:gd name="T77" fmla="*/ 136 h 103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237"/>
                <a:gd name="T118" fmla="*/ 0 h 1030"/>
                <a:gd name="T119" fmla="*/ 1237 w 1237"/>
                <a:gd name="T120" fmla="*/ 1030 h 103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237" h="1030">
                  <a:moveTo>
                    <a:pt x="218" y="416"/>
                  </a:moveTo>
                  <a:cubicBezTo>
                    <a:pt x="184" y="380"/>
                    <a:pt x="204" y="403"/>
                    <a:pt x="153" y="335"/>
                  </a:cubicBezTo>
                  <a:cubicBezTo>
                    <a:pt x="144" y="324"/>
                    <a:pt x="136" y="313"/>
                    <a:pt x="129" y="303"/>
                  </a:cubicBezTo>
                  <a:cubicBezTo>
                    <a:pt x="120" y="292"/>
                    <a:pt x="105" y="270"/>
                    <a:pt x="105" y="270"/>
                  </a:cubicBezTo>
                  <a:cubicBezTo>
                    <a:pt x="76" y="183"/>
                    <a:pt x="120" y="135"/>
                    <a:pt x="185" y="92"/>
                  </a:cubicBezTo>
                  <a:cubicBezTo>
                    <a:pt x="213" y="73"/>
                    <a:pt x="222" y="60"/>
                    <a:pt x="258" y="52"/>
                  </a:cubicBezTo>
                  <a:cubicBezTo>
                    <a:pt x="287" y="32"/>
                    <a:pt x="321" y="15"/>
                    <a:pt x="355" y="4"/>
                  </a:cubicBezTo>
                  <a:cubicBezTo>
                    <a:pt x="382" y="6"/>
                    <a:pt x="429" y="0"/>
                    <a:pt x="452" y="28"/>
                  </a:cubicBezTo>
                  <a:cubicBezTo>
                    <a:pt x="478" y="60"/>
                    <a:pt x="475" y="103"/>
                    <a:pt x="517" y="117"/>
                  </a:cubicBezTo>
                  <a:cubicBezTo>
                    <a:pt x="588" y="42"/>
                    <a:pt x="701" y="20"/>
                    <a:pt x="800" y="4"/>
                  </a:cubicBezTo>
                  <a:cubicBezTo>
                    <a:pt x="840" y="14"/>
                    <a:pt x="880" y="21"/>
                    <a:pt x="921" y="28"/>
                  </a:cubicBezTo>
                  <a:cubicBezTo>
                    <a:pt x="966" y="46"/>
                    <a:pt x="1000" y="66"/>
                    <a:pt x="1034" y="101"/>
                  </a:cubicBezTo>
                  <a:cubicBezTo>
                    <a:pt x="1059" y="202"/>
                    <a:pt x="950" y="217"/>
                    <a:pt x="905" y="286"/>
                  </a:cubicBezTo>
                  <a:cubicBezTo>
                    <a:pt x="951" y="290"/>
                    <a:pt x="1037" y="290"/>
                    <a:pt x="1082" y="319"/>
                  </a:cubicBezTo>
                  <a:cubicBezTo>
                    <a:pt x="1155" y="366"/>
                    <a:pt x="1198" y="436"/>
                    <a:pt x="1236" y="513"/>
                  </a:cubicBezTo>
                  <a:cubicBezTo>
                    <a:pt x="1226" y="617"/>
                    <a:pt x="1237" y="622"/>
                    <a:pt x="1139" y="642"/>
                  </a:cubicBezTo>
                  <a:cubicBezTo>
                    <a:pt x="1020" y="637"/>
                    <a:pt x="945" y="656"/>
                    <a:pt x="856" y="593"/>
                  </a:cubicBezTo>
                  <a:cubicBezTo>
                    <a:pt x="866" y="637"/>
                    <a:pt x="894" y="673"/>
                    <a:pt x="913" y="715"/>
                  </a:cubicBezTo>
                  <a:cubicBezTo>
                    <a:pt x="919" y="730"/>
                    <a:pt x="929" y="763"/>
                    <a:pt x="929" y="763"/>
                  </a:cubicBezTo>
                  <a:cubicBezTo>
                    <a:pt x="916" y="866"/>
                    <a:pt x="901" y="936"/>
                    <a:pt x="792" y="973"/>
                  </a:cubicBezTo>
                  <a:cubicBezTo>
                    <a:pt x="743" y="1018"/>
                    <a:pt x="639" y="1022"/>
                    <a:pt x="573" y="1030"/>
                  </a:cubicBezTo>
                  <a:cubicBezTo>
                    <a:pt x="507" y="1025"/>
                    <a:pt x="468" y="1024"/>
                    <a:pt x="412" y="1006"/>
                  </a:cubicBezTo>
                  <a:cubicBezTo>
                    <a:pt x="398" y="987"/>
                    <a:pt x="376" y="967"/>
                    <a:pt x="379" y="941"/>
                  </a:cubicBezTo>
                  <a:cubicBezTo>
                    <a:pt x="386" y="877"/>
                    <a:pt x="434" y="795"/>
                    <a:pt x="484" y="755"/>
                  </a:cubicBezTo>
                  <a:cubicBezTo>
                    <a:pt x="512" y="731"/>
                    <a:pt x="557" y="723"/>
                    <a:pt x="573" y="690"/>
                  </a:cubicBezTo>
                  <a:cubicBezTo>
                    <a:pt x="576" y="682"/>
                    <a:pt x="556" y="695"/>
                    <a:pt x="549" y="698"/>
                  </a:cubicBezTo>
                  <a:cubicBezTo>
                    <a:pt x="540" y="700"/>
                    <a:pt x="533" y="706"/>
                    <a:pt x="525" y="707"/>
                  </a:cubicBezTo>
                  <a:cubicBezTo>
                    <a:pt x="484" y="711"/>
                    <a:pt x="444" y="711"/>
                    <a:pt x="404" y="715"/>
                  </a:cubicBezTo>
                  <a:cubicBezTo>
                    <a:pt x="374" y="717"/>
                    <a:pt x="344" y="720"/>
                    <a:pt x="315" y="723"/>
                  </a:cubicBezTo>
                  <a:cubicBezTo>
                    <a:pt x="277" y="720"/>
                    <a:pt x="239" y="718"/>
                    <a:pt x="202" y="715"/>
                  </a:cubicBezTo>
                  <a:cubicBezTo>
                    <a:pt x="161" y="710"/>
                    <a:pt x="80" y="698"/>
                    <a:pt x="80" y="698"/>
                  </a:cubicBezTo>
                  <a:cubicBezTo>
                    <a:pt x="51" y="688"/>
                    <a:pt x="52" y="692"/>
                    <a:pt x="32" y="666"/>
                  </a:cubicBezTo>
                  <a:cubicBezTo>
                    <a:pt x="20" y="650"/>
                    <a:pt x="0" y="618"/>
                    <a:pt x="0" y="618"/>
                  </a:cubicBezTo>
                  <a:cubicBezTo>
                    <a:pt x="2" y="601"/>
                    <a:pt x="0" y="583"/>
                    <a:pt x="8" y="569"/>
                  </a:cubicBezTo>
                  <a:cubicBezTo>
                    <a:pt x="17" y="549"/>
                    <a:pt x="69" y="527"/>
                    <a:pt x="88" y="521"/>
                  </a:cubicBezTo>
                  <a:cubicBezTo>
                    <a:pt x="118" y="509"/>
                    <a:pt x="146" y="491"/>
                    <a:pt x="177" y="480"/>
                  </a:cubicBezTo>
                  <a:cubicBezTo>
                    <a:pt x="249" y="451"/>
                    <a:pt x="203" y="479"/>
                    <a:pt x="250" y="448"/>
                  </a:cubicBezTo>
                  <a:cubicBezTo>
                    <a:pt x="247" y="440"/>
                    <a:pt x="247" y="429"/>
                    <a:pt x="242" y="424"/>
                  </a:cubicBezTo>
                  <a:cubicBezTo>
                    <a:pt x="236" y="418"/>
                    <a:pt x="218" y="416"/>
                    <a:pt x="218" y="416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4" name="Text Box 10"/>
            <p:cNvSpPr txBox="1">
              <a:spLocks noChangeArrowheads="1"/>
            </p:cNvSpPr>
            <p:nvPr/>
          </p:nvSpPr>
          <p:spPr bwMode="auto">
            <a:xfrm>
              <a:off x="2352" y="1680"/>
              <a:ext cx="100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en-US" sz="2800" b="1">
                  <a:solidFill>
                    <a:schemeClr val="bg1"/>
                  </a:solidFill>
                  <a:latin typeface="Arial" panose="020B0604020202020204" pitchFamily="34" charset="0"/>
                </a:rPr>
                <a:t>Network</a:t>
              </a:r>
            </a:p>
          </p:txBody>
        </p:sp>
        <p:cxnSp>
          <p:nvCxnSpPr>
            <p:cNvPr id="21515" name="AutoShape 11"/>
            <p:cNvCxnSpPr>
              <a:cxnSpLocks noChangeShapeType="1"/>
              <a:endCxn id="21513" idx="32"/>
            </p:cNvCxnSpPr>
            <p:nvPr/>
          </p:nvCxnSpPr>
          <p:spPr bwMode="auto">
            <a:xfrm flipV="1">
              <a:off x="1623" y="2030"/>
              <a:ext cx="345" cy="34"/>
            </a:xfrm>
            <a:prstGeom prst="straightConnector1">
              <a:avLst/>
            </a:prstGeom>
            <a:noFill/>
            <a:ln w="28575">
              <a:solidFill>
                <a:srgbClr val="FFEA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16" name="AutoShape 12"/>
            <p:cNvCxnSpPr>
              <a:cxnSpLocks noChangeShapeType="1"/>
              <a:endCxn id="21513" idx="14"/>
            </p:cNvCxnSpPr>
            <p:nvPr/>
          </p:nvCxnSpPr>
          <p:spPr bwMode="auto">
            <a:xfrm flipH="1" flipV="1">
              <a:off x="3695" y="1946"/>
              <a:ext cx="385" cy="190"/>
            </a:xfrm>
            <a:prstGeom prst="straightConnector1">
              <a:avLst/>
            </a:prstGeom>
            <a:noFill/>
            <a:ln w="28575">
              <a:solidFill>
                <a:srgbClr val="FFEA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21517" name="Picture 13" descr="pc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0" y="1728"/>
              <a:ext cx="1104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CE03754B-3814-4ED4-B775-7011EF0F3825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Ví dụ WWW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768600" y="1905000"/>
            <a:ext cx="7543800" cy="4114800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Kết nối đến Web Server</a:t>
            </a:r>
          </a:p>
        </p:txBody>
      </p:sp>
      <p:grpSp>
        <p:nvGrpSpPr>
          <p:cNvPr id="22533" name="Group 5"/>
          <p:cNvGrpSpPr>
            <a:grpSpLocks/>
          </p:cNvGrpSpPr>
          <p:nvPr/>
        </p:nvGrpSpPr>
        <p:grpSpPr bwMode="auto">
          <a:xfrm>
            <a:off x="8483600" y="1473200"/>
            <a:ext cx="2184400" cy="1847850"/>
            <a:chOff x="4272" y="976"/>
            <a:chExt cx="1376" cy="1164"/>
          </a:xfrm>
        </p:grpSpPr>
        <p:pic>
          <p:nvPicPr>
            <p:cNvPr id="22546" name="Picture 6" descr="pc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2" y="1536"/>
              <a:ext cx="816" cy="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9095" name="Rectangle 7"/>
            <p:cNvSpPr>
              <a:spLocks noChangeArrowheads="1"/>
            </p:cNvSpPr>
            <p:nvPr/>
          </p:nvSpPr>
          <p:spPr bwMode="auto">
            <a:xfrm>
              <a:off x="4272" y="976"/>
              <a:ext cx="1376" cy="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en-US" sz="30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Web Server</a:t>
              </a:r>
            </a:p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en-US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www.microsoft.com</a:t>
              </a:r>
            </a:p>
          </p:txBody>
        </p:sp>
      </p:grpSp>
      <p:cxnSp>
        <p:nvCxnSpPr>
          <p:cNvPr id="89096" name="AutoShape 8"/>
          <p:cNvCxnSpPr>
            <a:cxnSpLocks noChangeShapeType="1"/>
          </p:cNvCxnSpPr>
          <p:nvPr/>
        </p:nvCxnSpPr>
        <p:spPr bwMode="auto">
          <a:xfrm rot="5400000" flipV="1">
            <a:off x="3033713" y="3551238"/>
            <a:ext cx="619125" cy="1898650"/>
          </a:xfrm>
          <a:prstGeom prst="curvedConnector4">
            <a:avLst>
              <a:gd name="adj1" fmla="val -36921"/>
              <a:gd name="adj2" fmla="val 70819"/>
            </a:avLst>
          </a:prstGeom>
          <a:ln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2535" name="Group 9"/>
          <p:cNvGrpSpPr>
            <a:grpSpLocks/>
          </p:cNvGrpSpPr>
          <p:nvPr/>
        </p:nvGrpSpPr>
        <p:grpSpPr bwMode="auto">
          <a:xfrm>
            <a:off x="1600201" y="4191000"/>
            <a:ext cx="1585913" cy="2471738"/>
            <a:chOff x="192" y="2688"/>
            <a:chExt cx="999" cy="1557"/>
          </a:xfrm>
        </p:grpSpPr>
        <p:pic>
          <p:nvPicPr>
            <p:cNvPr id="22544" name="Picture 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2688"/>
              <a:ext cx="999" cy="1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45" name="Text Box 11"/>
            <p:cNvSpPr txBox="1">
              <a:spLocks noChangeArrowheads="1"/>
            </p:cNvSpPr>
            <p:nvPr/>
          </p:nvSpPr>
          <p:spPr bwMode="auto">
            <a:xfrm>
              <a:off x="374" y="3957"/>
              <a:ext cx="4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en-US" sz="2400">
                  <a:latin typeface="Tahoma" panose="020B0604030504040204" pitchFamily="34" charset="0"/>
                </a:rPr>
                <a:t>User</a:t>
              </a:r>
            </a:p>
          </p:txBody>
        </p:sp>
      </p:grpSp>
      <p:grpSp>
        <p:nvGrpSpPr>
          <p:cNvPr id="22536" name="Group 12"/>
          <p:cNvGrpSpPr>
            <a:grpSpLocks/>
          </p:cNvGrpSpPr>
          <p:nvPr/>
        </p:nvGrpSpPr>
        <p:grpSpPr bwMode="auto">
          <a:xfrm>
            <a:off x="4292600" y="4038600"/>
            <a:ext cx="1981200" cy="2179638"/>
            <a:chOff x="1632" y="2592"/>
            <a:chExt cx="1248" cy="1373"/>
          </a:xfrm>
        </p:grpSpPr>
        <p:pic>
          <p:nvPicPr>
            <p:cNvPr id="22542" name="Picture 13" descr="WindowsUpdate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2" y="2592"/>
              <a:ext cx="1248" cy="9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43" name="Text Box 14"/>
            <p:cNvSpPr txBox="1">
              <a:spLocks noChangeArrowheads="1"/>
            </p:cNvSpPr>
            <p:nvPr/>
          </p:nvSpPr>
          <p:spPr bwMode="auto">
            <a:xfrm>
              <a:off x="1728" y="3600"/>
              <a:ext cx="102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en-US" sz="3200">
                  <a:solidFill>
                    <a:srgbClr val="009900"/>
                  </a:solidFill>
                  <a:latin typeface="Tahoma" panose="020B0604030504040204" pitchFamily="34" charset="0"/>
                </a:rPr>
                <a:t>Browser</a:t>
              </a:r>
            </a:p>
          </p:txBody>
        </p:sp>
      </p:grpSp>
      <p:sp>
        <p:nvSpPr>
          <p:cNvPr id="89103" name="Text Box 15"/>
          <p:cNvSpPr txBox="1">
            <a:spLocks noChangeArrowheads="1"/>
          </p:cNvSpPr>
          <p:nvPr/>
        </p:nvSpPr>
        <p:spPr bwMode="auto">
          <a:xfrm>
            <a:off x="1930400" y="3414714"/>
            <a:ext cx="39766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http</a:t>
            </a:r>
            <a:r>
              <a:rPr lang="en-US" altLang="en-US" sz="2000">
                <a:latin typeface="Tahoma" panose="020B0604030504040204" pitchFamily="34" charset="0"/>
              </a:rPr>
              <a:t>://www.microsoft.com/a.html</a:t>
            </a:r>
          </a:p>
        </p:txBody>
      </p:sp>
      <p:sp>
        <p:nvSpPr>
          <p:cNvPr id="89104" name="Line 16"/>
          <p:cNvSpPr>
            <a:spLocks noChangeShapeType="1"/>
          </p:cNvSpPr>
          <p:nvPr/>
        </p:nvSpPr>
        <p:spPr bwMode="auto">
          <a:xfrm flipV="1">
            <a:off x="6426200" y="2667000"/>
            <a:ext cx="2362200" cy="1447800"/>
          </a:xfrm>
          <a:prstGeom prst="line">
            <a:avLst/>
          </a:prstGeom>
          <a:ln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89105" name="Text Box 17"/>
          <p:cNvSpPr txBox="1">
            <a:spLocks noChangeArrowheads="1"/>
          </p:cNvSpPr>
          <p:nvPr/>
        </p:nvSpPr>
        <p:spPr bwMode="auto">
          <a:xfrm>
            <a:off x="6045201" y="2743200"/>
            <a:ext cx="2079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2400">
                <a:solidFill>
                  <a:srgbClr val="00CCFF"/>
                </a:solidFill>
                <a:latin typeface="Arial" panose="020B0604020202020204" pitchFamily="34" charset="0"/>
              </a:rPr>
              <a:t>GET &lt;a.html&gt;</a:t>
            </a:r>
          </a:p>
        </p:txBody>
      </p:sp>
      <p:sp>
        <p:nvSpPr>
          <p:cNvPr id="89106" name="Line 18"/>
          <p:cNvSpPr>
            <a:spLocks noChangeShapeType="1"/>
          </p:cNvSpPr>
          <p:nvPr/>
        </p:nvSpPr>
        <p:spPr bwMode="auto">
          <a:xfrm flipV="1">
            <a:off x="6502400" y="3352800"/>
            <a:ext cx="2362200" cy="1447800"/>
          </a:xfrm>
          <a:prstGeom prst="line">
            <a:avLst/>
          </a:prstGeom>
          <a:ln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89107" name="Text Box 19"/>
          <p:cNvSpPr txBox="1">
            <a:spLocks noChangeArrowheads="1"/>
          </p:cNvSpPr>
          <p:nvPr/>
        </p:nvSpPr>
        <p:spPr bwMode="auto">
          <a:xfrm>
            <a:off x="7569201" y="4267200"/>
            <a:ext cx="1844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2400">
                <a:solidFill>
                  <a:srgbClr val="00CCFF"/>
                </a:solidFill>
                <a:latin typeface="Arial" panose="020B0604020202020204" pitchFamily="34" charset="0"/>
              </a:rPr>
              <a:t>file &lt;a.html&gt;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9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9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9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89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89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03" grpId="0"/>
      <p:bldP spid="89105" grpId="0"/>
      <p:bldP spid="8910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File Transfer Protocol (FTP)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4294967295"/>
          </p:nvPr>
        </p:nvSpPr>
        <p:spPr/>
        <p:txBody>
          <a:bodyPr/>
          <a:lstStyle/>
          <a:p>
            <a:pPr marL="273050" indent="-273050"/>
            <a:r>
              <a:rPr lang="en-US" altLang="en-US" sz="2700" i="1">
                <a:solidFill>
                  <a:srgbClr val="FF0000"/>
                </a:solidFill>
              </a:rPr>
              <a:t>FTP client và FTP Server</a:t>
            </a:r>
            <a:endParaRPr lang="en-US" altLang="en-US" sz="2700"/>
          </a:p>
        </p:txBody>
      </p:sp>
      <p:grpSp>
        <p:nvGrpSpPr>
          <p:cNvPr id="23556" name="Group 21"/>
          <p:cNvGrpSpPr>
            <a:grpSpLocks/>
          </p:cNvGrpSpPr>
          <p:nvPr/>
        </p:nvGrpSpPr>
        <p:grpSpPr bwMode="auto">
          <a:xfrm>
            <a:off x="8305800" y="1549400"/>
            <a:ext cx="2184400" cy="1847850"/>
            <a:chOff x="4272" y="976"/>
            <a:chExt cx="1376" cy="1164"/>
          </a:xfrm>
        </p:grpSpPr>
        <p:pic>
          <p:nvPicPr>
            <p:cNvPr id="23569" name="Picture 8" descr="pc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2" y="1536"/>
              <a:ext cx="816" cy="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4633" name="Rectangle 9"/>
            <p:cNvSpPr>
              <a:spLocks noChangeArrowheads="1"/>
            </p:cNvSpPr>
            <p:nvPr/>
          </p:nvSpPr>
          <p:spPr bwMode="auto">
            <a:xfrm>
              <a:off x="4272" y="976"/>
              <a:ext cx="1376" cy="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en-US" sz="3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rPr>
                <a:t>FTP Server</a:t>
              </a:r>
            </a:p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en-US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rPr>
                <a:t>www.microsoft.com</a:t>
              </a:r>
            </a:p>
          </p:txBody>
        </p:sp>
      </p:grpSp>
      <p:cxnSp>
        <p:nvCxnSpPr>
          <p:cNvPr id="154634" name="AutoShape 10"/>
          <p:cNvCxnSpPr>
            <a:cxnSpLocks noChangeShapeType="1"/>
          </p:cNvCxnSpPr>
          <p:nvPr/>
        </p:nvCxnSpPr>
        <p:spPr bwMode="auto">
          <a:xfrm rot="5400000" flipV="1">
            <a:off x="3059113" y="3830638"/>
            <a:ext cx="619125" cy="1492250"/>
          </a:xfrm>
          <a:prstGeom prst="curvedConnector4">
            <a:avLst>
              <a:gd name="adj1" fmla="val -36921"/>
              <a:gd name="adj2" fmla="val 76491"/>
            </a:avLst>
          </a:prstGeom>
          <a:ln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3558" name="Group 19"/>
          <p:cNvGrpSpPr>
            <a:grpSpLocks/>
          </p:cNvGrpSpPr>
          <p:nvPr/>
        </p:nvGrpSpPr>
        <p:grpSpPr bwMode="auto">
          <a:xfrm>
            <a:off x="1828801" y="4267200"/>
            <a:ext cx="1585913" cy="2471738"/>
            <a:chOff x="192" y="2688"/>
            <a:chExt cx="999" cy="1557"/>
          </a:xfrm>
        </p:grpSpPr>
        <p:pic>
          <p:nvPicPr>
            <p:cNvPr id="23567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2688"/>
              <a:ext cx="999" cy="1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68" name="Text Box 11"/>
            <p:cNvSpPr txBox="1">
              <a:spLocks noChangeArrowheads="1"/>
            </p:cNvSpPr>
            <p:nvPr/>
          </p:nvSpPr>
          <p:spPr bwMode="auto">
            <a:xfrm>
              <a:off x="374" y="3957"/>
              <a:ext cx="4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en-US" sz="2400">
                  <a:latin typeface="Tahoma" panose="020B0604030504040204" pitchFamily="34" charset="0"/>
                </a:rPr>
                <a:t>User</a:t>
              </a:r>
            </a:p>
          </p:txBody>
        </p:sp>
      </p:grpSp>
      <p:sp>
        <p:nvSpPr>
          <p:cNvPr id="154637" name="Text Box 13"/>
          <p:cNvSpPr txBox="1">
            <a:spLocks noChangeArrowheads="1"/>
          </p:cNvSpPr>
          <p:nvPr/>
        </p:nvSpPr>
        <p:spPr bwMode="auto">
          <a:xfrm>
            <a:off x="1752600" y="3490914"/>
            <a:ext cx="3625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ftp</a:t>
            </a:r>
            <a:r>
              <a:rPr lang="en-US" altLang="en-US" sz="2000">
                <a:latin typeface="Tahoma" panose="020B0604030504040204" pitchFamily="34" charset="0"/>
              </a:rPr>
              <a:t>://www.microsoft.com/b.txt</a:t>
            </a:r>
          </a:p>
        </p:txBody>
      </p:sp>
      <p:sp>
        <p:nvSpPr>
          <p:cNvPr id="154638" name="Line 14"/>
          <p:cNvSpPr>
            <a:spLocks noChangeShapeType="1"/>
          </p:cNvSpPr>
          <p:nvPr/>
        </p:nvSpPr>
        <p:spPr bwMode="auto">
          <a:xfrm flipV="1">
            <a:off x="6248400" y="2743200"/>
            <a:ext cx="2362200" cy="1447800"/>
          </a:xfrm>
          <a:prstGeom prst="line">
            <a:avLst/>
          </a:prstGeom>
          <a:ln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54639" name="Text Box 15"/>
          <p:cNvSpPr txBox="1">
            <a:spLocks noChangeArrowheads="1"/>
          </p:cNvSpPr>
          <p:nvPr/>
        </p:nvSpPr>
        <p:spPr bwMode="auto">
          <a:xfrm>
            <a:off x="5867400" y="2819400"/>
            <a:ext cx="1824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2400">
                <a:latin typeface="Arial" panose="020B0604020202020204" pitchFamily="34" charset="0"/>
              </a:rPr>
              <a:t>GET &lt;a.txt&gt;</a:t>
            </a:r>
          </a:p>
        </p:txBody>
      </p:sp>
      <p:sp>
        <p:nvSpPr>
          <p:cNvPr id="154640" name="Line 16"/>
          <p:cNvSpPr>
            <a:spLocks noChangeShapeType="1"/>
          </p:cNvSpPr>
          <p:nvPr/>
        </p:nvSpPr>
        <p:spPr bwMode="auto">
          <a:xfrm flipV="1">
            <a:off x="6324600" y="3429000"/>
            <a:ext cx="2362200" cy="1447800"/>
          </a:xfrm>
          <a:prstGeom prst="line">
            <a:avLst/>
          </a:prstGeom>
          <a:ln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54641" name="Text Box 17"/>
          <p:cNvSpPr txBox="1">
            <a:spLocks noChangeArrowheads="1"/>
          </p:cNvSpPr>
          <p:nvPr/>
        </p:nvSpPr>
        <p:spPr bwMode="auto">
          <a:xfrm>
            <a:off x="7306331" y="4191001"/>
            <a:ext cx="196560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altLang="en-US" sz="2400">
                <a:latin typeface="Arial" panose="020B0604020202020204" pitchFamily="34" charset="0"/>
              </a:rPr>
              <a:t>Here you are</a:t>
            </a:r>
          </a:p>
          <a:p>
            <a:pPr algn="ctr"/>
            <a:r>
              <a:rPr lang="en-US" altLang="en-US" sz="2400">
                <a:latin typeface="Arial" panose="020B0604020202020204" pitchFamily="34" charset="0"/>
              </a:rPr>
              <a:t>&lt;b.txt&gt;</a:t>
            </a:r>
          </a:p>
        </p:txBody>
      </p:sp>
      <p:grpSp>
        <p:nvGrpSpPr>
          <p:cNvPr id="23564" name="Group 20"/>
          <p:cNvGrpSpPr>
            <a:grpSpLocks/>
          </p:cNvGrpSpPr>
          <p:nvPr/>
        </p:nvGrpSpPr>
        <p:grpSpPr bwMode="auto">
          <a:xfrm>
            <a:off x="3962401" y="3886200"/>
            <a:ext cx="6519863" cy="2332038"/>
            <a:chOff x="1536" y="2448"/>
            <a:chExt cx="4107" cy="1469"/>
          </a:xfrm>
        </p:grpSpPr>
        <p:sp>
          <p:nvSpPr>
            <p:cNvPr id="23565" name="Text Box 12"/>
            <p:cNvSpPr txBox="1">
              <a:spLocks noChangeArrowheads="1"/>
            </p:cNvSpPr>
            <p:nvPr/>
          </p:nvSpPr>
          <p:spPr bwMode="auto">
            <a:xfrm>
              <a:off x="1536" y="3552"/>
              <a:ext cx="410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en-US" sz="3200">
                  <a:solidFill>
                    <a:srgbClr val="00FF00"/>
                  </a:solidFill>
                  <a:latin typeface="Tahoma" panose="020B0604030504040204" pitchFamily="34" charset="0"/>
                </a:rPr>
                <a:t>FTP Client (WS-FTP Pro, ftp.exe,…)</a:t>
              </a:r>
            </a:p>
          </p:txBody>
        </p:sp>
        <p:pic>
          <p:nvPicPr>
            <p:cNvPr id="23566" name="Picture 1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2" y="2448"/>
              <a:ext cx="1167" cy="1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4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4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4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54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54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37" grpId="0"/>
      <p:bldP spid="154639" grpId="0"/>
      <p:bldP spid="15464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EMail</a:t>
            </a:r>
          </a:p>
        </p:txBody>
      </p:sp>
      <p:pic>
        <p:nvPicPr>
          <p:cNvPr id="24579" name="Picture 5" descr="pc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2108200"/>
            <a:ext cx="1295400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6678" name="Rectangle 6"/>
          <p:cNvSpPr>
            <a:spLocks noChangeArrowheads="1"/>
          </p:cNvSpPr>
          <p:nvPr/>
        </p:nvSpPr>
        <p:spPr bwMode="auto">
          <a:xfrm>
            <a:off x="8374064" y="1219201"/>
            <a:ext cx="2047875" cy="87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3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Mail Server</a:t>
            </a:r>
          </a:p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hcm.vnn.vn</a:t>
            </a:r>
          </a:p>
        </p:txBody>
      </p:sp>
      <p:grpSp>
        <p:nvGrpSpPr>
          <p:cNvPr id="24581" name="Group 8"/>
          <p:cNvGrpSpPr>
            <a:grpSpLocks/>
          </p:cNvGrpSpPr>
          <p:nvPr/>
        </p:nvGrpSpPr>
        <p:grpSpPr bwMode="auto">
          <a:xfrm>
            <a:off x="1828801" y="3937000"/>
            <a:ext cx="1585913" cy="2471738"/>
            <a:chOff x="192" y="2688"/>
            <a:chExt cx="999" cy="1557"/>
          </a:xfrm>
        </p:grpSpPr>
        <p:pic>
          <p:nvPicPr>
            <p:cNvPr id="24594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2688"/>
              <a:ext cx="999" cy="1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95" name="Text Box 10"/>
            <p:cNvSpPr txBox="1">
              <a:spLocks noChangeArrowheads="1"/>
            </p:cNvSpPr>
            <p:nvPr/>
          </p:nvSpPr>
          <p:spPr bwMode="auto">
            <a:xfrm>
              <a:off x="374" y="3957"/>
              <a:ext cx="4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en-US" sz="2400">
                  <a:latin typeface="Tahoma" panose="020B0604030504040204" pitchFamily="34" charset="0"/>
                </a:rPr>
                <a:t>User</a:t>
              </a:r>
            </a:p>
          </p:txBody>
        </p:sp>
      </p:grpSp>
      <p:sp>
        <p:nvSpPr>
          <p:cNvPr id="156685" name="Text Box 13"/>
          <p:cNvSpPr txBox="1">
            <a:spLocks noChangeArrowheads="1"/>
          </p:cNvSpPr>
          <p:nvPr/>
        </p:nvSpPr>
        <p:spPr bwMode="auto">
          <a:xfrm>
            <a:off x="2971800" y="2870200"/>
            <a:ext cx="3932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2400">
                <a:latin typeface="Arial" panose="020B0604020202020204" pitchFamily="34" charset="0"/>
              </a:rPr>
              <a:t>SEND TO me@yahoo.com </a:t>
            </a:r>
          </a:p>
        </p:txBody>
      </p:sp>
      <p:sp>
        <p:nvSpPr>
          <p:cNvPr id="24583" name="Text Box 17"/>
          <p:cNvSpPr txBox="1">
            <a:spLocks noChangeArrowheads="1"/>
          </p:cNvSpPr>
          <p:nvPr/>
        </p:nvSpPr>
        <p:spPr bwMode="auto">
          <a:xfrm>
            <a:off x="3581400" y="5384800"/>
            <a:ext cx="612933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3200">
                <a:solidFill>
                  <a:srgbClr val="FF0000"/>
                </a:solidFill>
                <a:latin typeface="Tahoma" panose="020B0604030504040204" pitchFamily="34" charset="0"/>
              </a:rPr>
              <a:t>Mail Client </a:t>
            </a:r>
          </a:p>
          <a:p>
            <a:r>
              <a:rPr lang="en-US" altLang="en-US" sz="3200">
                <a:solidFill>
                  <a:srgbClr val="FF0000"/>
                </a:solidFill>
                <a:latin typeface="Tahoma" panose="020B0604030504040204" pitchFamily="34" charset="0"/>
              </a:rPr>
              <a:t>(Outlook, Netscape Mail, Eudora)</a:t>
            </a:r>
          </a:p>
        </p:txBody>
      </p:sp>
      <p:pic>
        <p:nvPicPr>
          <p:cNvPr id="24584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632200"/>
            <a:ext cx="2286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6698" name="Line 26"/>
          <p:cNvSpPr>
            <a:spLocks noChangeShapeType="1"/>
          </p:cNvSpPr>
          <p:nvPr/>
        </p:nvSpPr>
        <p:spPr bwMode="auto">
          <a:xfrm flipV="1">
            <a:off x="6096000" y="3251200"/>
            <a:ext cx="2667000" cy="16002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699" name="Text Box 27"/>
          <p:cNvSpPr txBox="1">
            <a:spLocks noChangeArrowheads="1"/>
          </p:cNvSpPr>
          <p:nvPr/>
        </p:nvSpPr>
        <p:spPr bwMode="auto">
          <a:xfrm rot="-1902681">
            <a:off x="5943601" y="3556000"/>
            <a:ext cx="2911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2400">
                <a:latin typeface="Arial" panose="020B0604020202020204" pitchFamily="34" charset="0"/>
              </a:rPr>
              <a:t>GET ALL messages</a:t>
            </a:r>
          </a:p>
        </p:txBody>
      </p: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6019800" y="2184400"/>
            <a:ext cx="2667000" cy="1600200"/>
            <a:chOff x="2832" y="1376"/>
            <a:chExt cx="1680" cy="1008"/>
          </a:xfrm>
        </p:grpSpPr>
        <p:sp>
          <p:nvSpPr>
            <p:cNvPr id="24592" name="Line 12"/>
            <p:cNvSpPr>
              <a:spLocks noChangeShapeType="1"/>
            </p:cNvSpPr>
            <p:nvPr/>
          </p:nvSpPr>
          <p:spPr bwMode="auto">
            <a:xfrm flipV="1">
              <a:off x="2832" y="1376"/>
              <a:ext cx="1680" cy="1008"/>
            </a:xfrm>
            <a:prstGeom prst="line">
              <a:avLst/>
            </a:prstGeom>
            <a:ln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24593" name="Picture 29" descr="env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2" y="1392"/>
              <a:ext cx="57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6248400" y="3632200"/>
            <a:ext cx="3201988" cy="1778000"/>
            <a:chOff x="2976" y="2288"/>
            <a:chExt cx="2017" cy="1120"/>
          </a:xfrm>
        </p:grpSpPr>
        <p:sp>
          <p:nvSpPr>
            <p:cNvPr id="24589" name="Line 14"/>
            <p:cNvSpPr>
              <a:spLocks noChangeShapeType="1"/>
            </p:cNvSpPr>
            <p:nvPr/>
          </p:nvSpPr>
          <p:spPr bwMode="auto">
            <a:xfrm flipV="1">
              <a:off x="2976" y="2288"/>
              <a:ext cx="1824" cy="1056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 type="triangl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0" name="Text Box 15"/>
            <p:cNvSpPr txBox="1">
              <a:spLocks noChangeArrowheads="1"/>
            </p:cNvSpPr>
            <p:nvPr/>
          </p:nvSpPr>
          <p:spPr bwMode="auto">
            <a:xfrm rot="-1793222">
              <a:off x="3264" y="2720"/>
              <a:ext cx="17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Arial" panose="020B0604020202020204" pitchFamily="34" charset="0"/>
                </a:rPr>
                <a:t>Here you mesages</a:t>
              </a:r>
            </a:p>
          </p:txBody>
        </p:sp>
        <p:pic>
          <p:nvPicPr>
            <p:cNvPr id="24591" name="Picture 31" descr="envelop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1455886">
              <a:off x="3936" y="2986"/>
              <a:ext cx="816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6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6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6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85" grpId="0"/>
      <p:bldP spid="15669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Webmail</a:t>
            </a:r>
          </a:p>
        </p:txBody>
      </p:sp>
      <p:pic>
        <p:nvPicPr>
          <p:cNvPr id="25603" name="Picture 3" descr="pc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2108200"/>
            <a:ext cx="1295400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7700" name="Rectangle 4"/>
          <p:cNvSpPr>
            <a:spLocks noChangeArrowheads="1"/>
          </p:cNvSpPr>
          <p:nvPr/>
        </p:nvSpPr>
        <p:spPr bwMode="auto">
          <a:xfrm>
            <a:off x="8374064" y="1219201"/>
            <a:ext cx="2047875" cy="87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3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Mail Server</a:t>
            </a:r>
          </a:p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hcm.vnn.vn</a:t>
            </a:r>
          </a:p>
        </p:txBody>
      </p:sp>
      <p:grpSp>
        <p:nvGrpSpPr>
          <p:cNvPr id="25605" name="Group 5"/>
          <p:cNvGrpSpPr>
            <a:grpSpLocks/>
          </p:cNvGrpSpPr>
          <p:nvPr/>
        </p:nvGrpSpPr>
        <p:grpSpPr bwMode="auto">
          <a:xfrm>
            <a:off x="1828801" y="3937000"/>
            <a:ext cx="1585913" cy="2471738"/>
            <a:chOff x="192" y="2688"/>
            <a:chExt cx="999" cy="1557"/>
          </a:xfrm>
        </p:grpSpPr>
        <p:pic>
          <p:nvPicPr>
            <p:cNvPr id="25614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2688"/>
              <a:ext cx="999" cy="1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15" name="Text Box 7"/>
            <p:cNvSpPr txBox="1">
              <a:spLocks noChangeArrowheads="1"/>
            </p:cNvSpPr>
            <p:nvPr/>
          </p:nvSpPr>
          <p:spPr bwMode="auto">
            <a:xfrm>
              <a:off x="374" y="3957"/>
              <a:ext cx="4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en-US" sz="2400">
                  <a:latin typeface="Tahoma" panose="020B0604030504040204" pitchFamily="34" charset="0"/>
                </a:rPr>
                <a:t>User</a:t>
              </a:r>
            </a:p>
          </p:txBody>
        </p:sp>
      </p:grpSp>
      <p:sp>
        <p:nvSpPr>
          <p:cNvPr id="157704" name="Line 8"/>
          <p:cNvSpPr>
            <a:spLocks noChangeShapeType="1"/>
          </p:cNvSpPr>
          <p:nvPr/>
        </p:nvSpPr>
        <p:spPr bwMode="auto">
          <a:xfrm flipV="1">
            <a:off x="6019800" y="2184400"/>
            <a:ext cx="2667000" cy="160020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705" name="Text Box 9"/>
          <p:cNvSpPr txBox="1">
            <a:spLocks noChangeArrowheads="1"/>
          </p:cNvSpPr>
          <p:nvPr/>
        </p:nvSpPr>
        <p:spPr bwMode="auto">
          <a:xfrm>
            <a:off x="2971800" y="2870200"/>
            <a:ext cx="3932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2400">
                <a:latin typeface="Arial" panose="020B0604020202020204" pitchFamily="34" charset="0"/>
              </a:rPr>
              <a:t>SEND TO me@yahoo.com </a:t>
            </a:r>
          </a:p>
        </p:txBody>
      </p:sp>
      <p:sp>
        <p:nvSpPr>
          <p:cNvPr id="157706" name="Line 10"/>
          <p:cNvSpPr>
            <a:spLocks noChangeShapeType="1"/>
          </p:cNvSpPr>
          <p:nvPr/>
        </p:nvSpPr>
        <p:spPr bwMode="auto">
          <a:xfrm flipV="1">
            <a:off x="6248400" y="3632200"/>
            <a:ext cx="2895600" cy="16764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707" name="Text Box 11"/>
          <p:cNvSpPr txBox="1">
            <a:spLocks noChangeArrowheads="1"/>
          </p:cNvSpPr>
          <p:nvPr/>
        </p:nvSpPr>
        <p:spPr bwMode="auto">
          <a:xfrm rot="-1793222">
            <a:off x="6705600" y="4318000"/>
            <a:ext cx="2744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altLang="en-US" sz="2400">
                <a:latin typeface="Arial" panose="020B0604020202020204" pitchFamily="34" charset="0"/>
              </a:rPr>
              <a:t>Here you mesages</a:t>
            </a:r>
          </a:p>
        </p:txBody>
      </p:sp>
      <p:sp>
        <p:nvSpPr>
          <p:cNvPr id="25610" name="Text Box 12"/>
          <p:cNvSpPr txBox="1">
            <a:spLocks noChangeArrowheads="1"/>
          </p:cNvSpPr>
          <p:nvPr/>
        </p:nvSpPr>
        <p:spPr bwMode="auto">
          <a:xfrm>
            <a:off x="3581401" y="5384800"/>
            <a:ext cx="656431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3200">
                <a:solidFill>
                  <a:srgbClr val="FF0000"/>
                </a:solidFill>
                <a:latin typeface="Tahoma" panose="020B0604030504040204" pitchFamily="34" charset="0"/>
              </a:rPr>
              <a:t>WebMail Client  = Browser</a:t>
            </a:r>
          </a:p>
          <a:p>
            <a:r>
              <a:rPr lang="en-US" altLang="en-US" sz="3200">
                <a:solidFill>
                  <a:srgbClr val="FF0000"/>
                </a:solidFill>
                <a:latin typeface="Tahoma" panose="020B0604030504040204" pitchFamily="34" charset="0"/>
              </a:rPr>
              <a:t>(Yahoo, Hotmail, FPTNET, VASC,…)</a:t>
            </a:r>
          </a:p>
        </p:txBody>
      </p:sp>
      <p:sp>
        <p:nvSpPr>
          <p:cNvPr id="157710" name="Line 14"/>
          <p:cNvSpPr>
            <a:spLocks noChangeShapeType="1"/>
          </p:cNvSpPr>
          <p:nvPr/>
        </p:nvSpPr>
        <p:spPr bwMode="auto">
          <a:xfrm flipV="1">
            <a:off x="6096000" y="3251200"/>
            <a:ext cx="2667000" cy="16002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711" name="Text Box 15"/>
          <p:cNvSpPr txBox="1">
            <a:spLocks noChangeArrowheads="1"/>
          </p:cNvSpPr>
          <p:nvPr/>
        </p:nvSpPr>
        <p:spPr bwMode="auto">
          <a:xfrm rot="-1902681">
            <a:off x="5943601" y="3581400"/>
            <a:ext cx="2911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2400">
                <a:latin typeface="Arial" panose="020B0604020202020204" pitchFamily="34" charset="0"/>
              </a:rPr>
              <a:t>GET ALL messages</a:t>
            </a:r>
          </a:p>
        </p:txBody>
      </p:sp>
      <p:pic>
        <p:nvPicPr>
          <p:cNvPr id="25613" name="Picture 17" descr="WindowsUpdate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479800"/>
            <a:ext cx="2286000" cy="177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7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7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7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7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157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000"/>
                                        <p:tgtEl>
                                          <p:spTgt spid="157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5" grpId="0"/>
      <p:bldP spid="157707" grpId="0"/>
      <p:bldP spid="1577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Chat</a:t>
            </a:r>
          </a:p>
        </p:txBody>
      </p:sp>
      <p:pic>
        <p:nvPicPr>
          <p:cNvPr id="2053" name="Picture 3" descr="pc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676400"/>
            <a:ext cx="1295400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8724" name="Rectangle 4"/>
          <p:cNvSpPr>
            <a:spLocks noChangeArrowheads="1"/>
          </p:cNvSpPr>
          <p:nvPr/>
        </p:nvSpPr>
        <p:spPr bwMode="auto">
          <a:xfrm>
            <a:off x="6781800" y="1828801"/>
            <a:ext cx="214788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3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Chat Server</a:t>
            </a:r>
          </a:p>
        </p:txBody>
      </p:sp>
      <p:sp>
        <p:nvSpPr>
          <p:cNvPr id="158728" name="Line 8"/>
          <p:cNvSpPr>
            <a:spLocks noChangeShapeType="1"/>
          </p:cNvSpPr>
          <p:nvPr/>
        </p:nvSpPr>
        <p:spPr bwMode="auto">
          <a:xfrm>
            <a:off x="6629400" y="2667000"/>
            <a:ext cx="1676400" cy="1295400"/>
          </a:xfrm>
          <a:prstGeom prst="line">
            <a:avLst/>
          </a:prstGeom>
          <a:noFill/>
          <a:ln w="50800">
            <a:solidFill>
              <a:srgbClr val="00FFFF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6" name="Text Box 12"/>
          <p:cNvSpPr txBox="1">
            <a:spLocks noChangeArrowheads="1"/>
          </p:cNvSpPr>
          <p:nvPr/>
        </p:nvSpPr>
        <p:spPr bwMode="auto">
          <a:xfrm>
            <a:off x="3853881" y="5384800"/>
            <a:ext cx="491128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altLang="en-US" sz="3200">
                <a:solidFill>
                  <a:srgbClr val="00FF00"/>
                </a:solidFill>
                <a:latin typeface="Tahoma" panose="020B0604030504040204" pitchFamily="34" charset="0"/>
              </a:rPr>
              <a:t>WebChat, Zalo, telegram, </a:t>
            </a:r>
          </a:p>
          <a:p>
            <a:pPr algn="ctr"/>
            <a:r>
              <a:rPr lang="en-US" altLang="en-US" sz="3200">
                <a:solidFill>
                  <a:srgbClr val="00FF00"/>
                </a:solidFill>
                <a:latin typeface="Tahoma" panose="020B0604030504040204" pitchFamily="34" charset="0"/>
              </a:rPr>
              <a:t>FB Messenger, signal)</a:t>
            </a:r>
          </a:p>
        </p:txBody>
      </p:sp>
      <p:pic>
        <p:nvPicPr>
          <p:cNvPr id="2057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886200"/>
            <a:ext cx="13589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50" name="Object 19"/>
          <p:cNvGraphicFramePr>
            <a:graphicFrameLocks noChangeAspect="1"/>
          </p:cNvGraphicFramePr>
          <p:nvPr/>
        </p:nvGraphicFramePr>
        <p:xfrm>
          <a:off x="1828800" y="5029201"/>
          <a:ext cx="1371600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4" imgW="1112520" imgH="1075944" progId="MS_ClipArt_Gallery.2">
                  <p:embed/>
                </p:oleObj>
              </mc:Choice>
              <mc:Fallback>
                <p:oleObj name="Clip" r:id="rId4" imgW="1112520" imgH="1075944" progId="MS_ClipArt_Gallery.2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029201"/>
                        <a:ext cx="1371600" cy="132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30" name="Line 10"/>
          <p:cNvSpPr>
            <a:spLocks noChangeShapeType="1"/>
          </p:cNvSpPr>
          <p:nvPr/>
        </p:nvSpPr>
        <p:spPr bwMode="auto">
          <a:xfrm flipV="1">
            <a:off x="3886200" y="2667000"/>
            <a:ext cx="1676400" cy="1371600"/>
          </a:xfrm>
          <a:prstGeom prst="line">
            <a:avLst/>
          </a:prstGeom>
          <a:ln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pic>
        <p:nvPicPr>
          <p:cNvPr id="2059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3886200"/>
            <a:ext cx="13589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51" name="Object 18"/>
          <p:cNvGraphicFramePr>
            <a:graphicFrameLocks noChangeAspect="1"/>
          </p:cNvGraphicFramePr>
          <p:nvPr/>
        </p:nvGraphicFramePr>
        <p:xfrm>
          <a:off x="8839200" y="4876800"/>
          <a:ext cx="1600200" cy="159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6" imgW="2350008" imgH="2337816" progId="MS_ClipArt_Gallery.2">
                  <p:embed/>
                </p:oleObj>
              </mc:Choice>
              <mc:Fallback>
                <p:oleObj name="Clip" r:id="rId6" imgW="2350008" imgH="2337816" progId="MS_ClipArt_Gallery.2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9200" y="4876800"/>
                        <a:ext cx="1600200" cy="159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158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362031FC-FFA9-4214-98C8-AABBE256338D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/>
              <a:t>Uniform Resource Locator (URL)</a:t>
            </a:r>
          </a:p>
        </p:txBody>
      </p:sp>
      <p:grpSp>
        <p:nvGrpSpPr>
          <p:cNvPr id="26628" name="Group 19"/>
          <p:cNvGrpSpPr>
            <a:grpSpLocks/>
          </p:cNvGrpSpPr>
          <p:nvPr/>
        </p:nvGrpSpPr>
        <p:grpSpPr bwMode="auto">
          <a:xfrm>
            <a:off x="1600200" y="2017714"/>
            <a:ext cx="9067800" cy="4535487"/>
            <a:chOff x="48" y="1271"/>
            <a:chExt cx="5712" cy="2857"/>
          </a:xfrm>
        </p:grpSpPr>
        <p:sp>
          <p:nvSpPr>
            <p:cNvPr id="26629" name="Rectangle 20"/>
            <p:cNvSpPr>
              <a:spLocks noChangeArrowheads="1"/>
            </p:cNvSpPr>
            <p:nvPr/>
          </p:nvSpPr>
          <p:spPr bwMode="auto">
            <a:xfrm>
              <a:off x="4560" y="3936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/>
              <a:endParaRPr lang="en-US" altLang="en-US" sz="1400">
                <a:solidFill>
                  <a:srgbClr val="1449DA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630" name="Rectangle 21"/>
            <p:cNvSpPr>
              <a:spLocks noChangeArrowheads="1"/>
            </p:cNvSpPr>
            <p:nvPr/>
          </p:nvSpPr>
          <p:spPr bwMode="auto">
            <a:xfrm>
              <a:off x="1156" y="1271"/>
              <a:ext cx="228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31" name="Rectangle 22"/>
            <p:cNvSpPr>
              <a:spLocks noChangeArrowheads="1"/>
            </p:cNvSpPr>
            <p:nvPr/>
          </p:nvSpPr>
          <p:spPr bwMode="auto">
            <a:xfrm>
              <a:off x="181" y="1392"/>
              <a:ext cx="5579" cy="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800" b="1">
                  <a:latin typeface="Arial" panose="020B0604020202020204" pitchFamily="34" charset="0"/>
                </a:rPr>
                <a:t>https://</a:t>
              </a:r>
              <a:r>
                <a:rPr lang="en-US" altLang="en-US" sz="2800" b="1">
                  <a:solidFill>
                    <a:srgbClr val="FF9900"/>
                  </a:solidFill>
                  <a:latin typeface="Arial" panose="020B0604020202020204" pitchFamily="34" charset="0"/>
                </a:rPr>
                <a:t>www. ut.edu.vn</a:t>
              </a:r>
              <a:r>
                <a:rPr lang="en-US" altLang="en-US" sz="2800" b="1">
                  <a:latin typeface="Arial" panose="020B0604020202020204" pitchFamily="34" charset="0"/>
                </a:rPr>
                <a:t>/</a:t>
              </a:r>
              <a:r>
                <a:rPr lang="en-US" altLang="en-US" sz="2800" b="1">
                  <a:solidFill>
                    <a:srgbClr val="0099CC"/>
                  </a:solidFill>
                  <a:latin typeface="Arial" panose="020B0604020202020204" pitchFamily="34" charset="0"/>
                </a:rPr>
                <a:t>tailieu</a:t>
              </a:r>
              <a:r>
                <a:rPr lang="en-US" altLang="en-US" sz="2800" b="1">
                  <a:latin typeface="Arial" panose="020B0604020202020204" pitchFamily="34" charset="0"/>
                </a:rPr>
                <a:t>/</a:t>
              </a:r>
              <a:r>
                <a:rPr lang="en-US" altLang="en-US" sz="2800" b="1">
                  <a:solidFill>
                    <a:srgbClr val="00FF00"/>
                  </a:solidFill>
                  <a:latin typeface="Arial" panose="020B0604020202020204" pitchFamily="34" charset="0"/>
                </a:rPr>
                <a:t>index.html</a:t>
              </a:r>
            </a:p>
          </p:txBody>
        </p:sp>
        <p:sp>
          <p:nvSpPr>
            <p:cNvPr id="26632" name="Rectangle 23"/>
            <p:cNvSpPr>
              <a:spLocks noChangeArrowheads="1"/>
            </p:cNvSpPr>
            <p:nvPr/>
          </p:nvSpPr>
          <p:spPr bwMode="auto">
            <a:xfrm>
              <a:off x="48" y="2133"/>
              <a:ext cx="1030" cy="2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en-US" sz="2400" b="1">
                  <a:latin typeface="Arial" panose="020B0604020202020204" pitchFamily="34" charset="0"/>
                </a:rPr>
                <a:t>Giao thức</a:t>
              </a:r>
              <a:endParaRPr lang="en-US" altLang="en-US" sz="2800">
                <a:latin typeface="Arial" panose="020B0604020202020204" pitchFamily="34" charset="0"/>
              </a:endParaRPr>
            </a:p>
          </p:txBody>
        </p:sp>
        <p:grpSp>
          <p:nvGrpSpPr>
            <p:cNvPr id="26633" name="Group 24"/>
            <p:cNvGrpSpPr>
              <a:grpSpLocks/>
            </p:cNvGrpSpPr>
            <p:nvPr/>
          </p:nvGrpSpPr>
          <p:grpSpPr bwMode="auto">
            <a:xfrm>
              <a:off x="288" y="1693"/>
              <a:ext cx="414" cy="382"/>
              <a:chOff x="580" y="1536"/>
              <a:chExt cx="387" cy="382"/>
            </a:xfrm>
          </p:grpSpPr>
          <p:sp>
            <p:nvSpPr>
              <p:cNvPr id="26646" name="Line 25"/>
              <p:cNvSpPr>
                <a:spLocks noChangeShapeType="1"/>
              </p:cNvSpPr>
              <p:nvPr/>
            </p:nvSpPr>
            <p:spPr bwMode="auto">
              <a:xfrm>
                <a:off x="580" y="1536"/>
                <a:ext cx="387" cy="0"/>
              </a:xfrm>
              <a:prstGeom prst="line">
                <a:avLst/>
              </a:prstGeom>
              <a:noFill/>
              <a:ln w="38100">
                <a:solidFill>
                  <a:srgbClr val="DA002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7" name="Line 26"/>
              <p:cNvSpPr>
                <a:spLocks noChangeShapeType="1"/>
              </p:cNvSpPr>
              <p:nvPr/>
            </p:nvSpPr>
            <p:spPr bwMode="auto">
              <a:xfrm>
                <a:off x="797" y="1540"/>
                <a:ext cx="0" cy="378"/>
              </a:xfrm>
              <a:prstGeom prst="line">
                <a:avLst/>
              </a:prstGeom>
              <a:noFill/>
              <a:ln w="38100">
                <a:solidFill>
                  <a:srgbClr val="DA002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6634" name="Line 27"/>
            <p:cNvSpPr>
              <a:spLocks noChangeShapeType="1"/>
            </p:cNvSpPr>
            <p:nvPr/>
          </p:nvSpPr>
          <p:spPr bwMode="auto">
            <a:xfrm>
              <a:off x="914" y="1690"/>
              <a:ext cx="2350" cy="0"/>
            </a:xfrm>
            <a:prstGeom prst="line">
              <a:avLst/>
            </a:prstGeom>
            <a:noFill/>
            <a:ln w="38100">
              <a:solidFill>
                <a:srgbClr val="DA002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5" name="Line 28"/>
            <p:cNvSpPr>
              <a:spLocks noChangeShapeType="1"/>
            </p:cNvSpPr>
            <p:nvPr/>
          </p:nvSpPr>
          <p:spPr bwMode="auto">
            <a:xfrm>
              <a:off x="2016" y="1704"/>
              <a:ext cx="0" cy="696"/>
            </a:xfrm>
            <a:prstGeom prst="line">
              <a:avLst/>
            </a:prstGeom>
            <a:noFill/>
            <a:ln w="38100">
              <a:solidFill>
                <a:srgbClr val="DA002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6" name="Rectangle 29"/>
            <p:cNvSpPr>
              <a:spLocks noChangeArrowheads="1"/>
            </p:cNvSpPr>
            <p:nvPr/>
          </p:nvSpPr>
          <p:spPr bwMode="auto">
            <a:xfrm>
              <a:off x="1246" y="2448"/>
              <a:ext cx="1527" cy="2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en-US" sz="2400" b="1">
                  <a:solidFill>
                    <a:srgbClr val="FF9900"/>
                  </a:solidFill>
                  <a:latin typeface="Arial" panose="020B0604020202020204" pitchFamily="34" charset="0"/>
                </a:rPr>
                <a:t>Tên web server</a:t>
              </a:r>
              <a:endParaRPr lang="en-US" altLang="en-US">
                <a:solidFill>
                  <a:srgbClr val="FF99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26637" name="Group 30"/>
            <p:cNvGrpSpPr>
              <a:grpSpLocks/>
            </p:cNvGrpSpPr>
            <p:nvPr/>
          </p:nvGrpSpPr>
          <p:grpSpPr bwMode="auto">
            <a:xfrm>
              <a:off x="3312" y="1690"/>
              <a:ext cx="720" cy="466"/>
              <a:chOff x="3125" y="1509"/>
              <a:chExt cx="1039" cy="466"/>
            </a:xfrm>
          </p:grpSpPr>
          <p:sp>
            <p:nvSpPr>
              <p:cNvPr id="26644" name="Line 31"/>
              <p:cNvSpPr>
                <a:spLocks noChangeShapeType="1"/>
              </p:cNvSpPr>
              <p:nvPr/>
            </p:nvSpPr>
            <p:spPr bwMode="auto">
              <a:xfrm>
                <a:off x="3125" y="1509"/>
                <a:ext cx="1039" cy="0"/>
              </a:xfrm>
              <a:prstGeom prst="line">
                <a:avLst/>
              </a:prstGeom>
              <a:noFill/>
              <a:ln w="38100">
                <a:solidFill>
                  <a:srgbClr val="DA002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5" name="Line 32"/>
              <p:cNvSpPr>
                <a:spLocks noChangeShapeType="1"/>
              </p:cNvSpPr>
              <p:nvPr/>
            </p:nvSpPr>
            <p:spPr bwMode="auto">
              <a:xfrm>
                <a:off x="3707" y="1511"/>
                <a:ext cx="0" cy="464"/>
              </a:xfrm>
              <a:prstGeom prst="line">
                <a:avLst/>
              </a:prstGeom>
              <a:noFill/>
              <a:ln w="38100">
                <a:solidFill>
                  <a:srgbClr val="DA0027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6638" name="Rectangle 33"/>
            <p:cNvSpPr>
              <a:spLocks noChangeArrowheads="1"/>
            </p:cNvSpPr>
            <p:nvPr/>
          </p:nvSpPr>
          <p:spPr bwMode="auto">
            <a:xfrm>
              <a:off x="3008" y="2161"/>
              <a:ext cx="1288" cy="2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en-US" sz="2400" b="1">
                  <a:solidFill>
                    <a:srgbClr val="0099CC"/>
                  </a:solidFill>
                  <a:latin typeface="Arial" panose="020B0604020202020204" pitchFamily="34" charset="0"/>
                </a:rPr>
                <a:t>Tên thư mục</a:t>
              </a:r>
              <a:endParaRPr lang="en-US" altLang="en-US">
                <a:solidFill>
                  <a:srgbClr val="0099CC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639" name="Line 34"/>
            <p:cNvSpPr>
              <a:spLocks noChangeShapeType="1"/>
            </p:cNvSpPr>
            <p:nvPr/>
          </p:nvSpPr>
          <p:spPr bwMode="auto">
            <a:xfrm>
              <a:off x="4072" y="1690"/>
              <a:ext cx="1104" cy="0"/>
            </a:xfrm>
            <a:prstGeom prst="line">
              <a:avLst/>
            </a:prstGeom>
            <a:noFill/>
            <a:ln w="38100">
              <a:solidFill>
                <a:srgbClr val="DA002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0" name="Line 35"/>
            <p:cNvSpPr>
              <a:spLocks noChangeShapeType="1"/>
            </p:cNvSpPr>
            <p:nvPr/>
          </p:nvSpPr>
          <p:spPr bwMode="auto">
            <a:xfrm>
              <a:off x="4656" y="1688"/>
              <a:ext cx="0" cy="904"/>
            </a:xfrm>
            <a:prstGeom prst="line">
              <a:avLst/>
            </a:prstGeom>
            <a:noFill/>
            <a:ln w="38100">
              <a:solidFill>
                <a:srgbClr val="DA002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1" name="Rectangle 36"/>
            <p:cNvSpPr>
              <a:spLocks noChangeArrowheads="1"/>
            </p:cNvSpPr>
            <p:nvPr/>
          </p:nvSpPr>
          <p:spPr bwMode="auto">
            <a:xfrm>
              <a:off x="4128" y="2640"/>
              <a:ext cx="1152" cy="2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en-US" sz="2400" b="1">
                  <a:solidFill>
                    <a:srgbClr val="00FF00"/>
                  </a:solidFill>
                  <a:latin typeface="Arial" panose="020B0604020202020204" pitchFamily="34" charset="0"/>
                </a:rPr>
                <a:t>Tên tài liệu</a:t>
              </a:r>
              <a:endParaRPr lang="en-US" altLang="en-US" sz="2800" b="1">
                <a:solidFill>
                  <a:srgbClr val="00FF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642" name="Text Box 37"/>
            <p:cNvSpPr txBox="1">
              <a:spLocks noChangeArrowheads="1"/>
            </p:cNvSpPr>
            <p:nvPr/>
          </p:nvSpPr>
          <p:spPr bwMode="auto">
            <a:xfrm>
              <a:off x="624" y="3408"/>
              <a:ext cx="379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3200">
                  <a:solidFill>
                    <a:srgbClr val="FF9900"/>
                  </a:solidFill>
                  <a:latin typeface="Arial" panose="020B0604020202020204" pitchFamily="34" charset="0"/>
                </a:rPr>
                <a:t>Fully Qualified Domain Name</a:t>
              </a:r>
            </a:p>
          </p:txBody>
        </p:sp>
        <p:sp>
          <p:nvSpPr>
            <p:cNvPr id="26643" name="Line 38"/>
            <p:cNvSpPr>
              <a:spLocks noChangeShapeType="1"/>
            </p:cNvSpPr>
            <p:nvPr/>
          </p:nvSpPr>
          <p:spPr bwMode="auto">
            <a:xfrm flipV="1">
              <a:off x="1536" y="2784"/>
              <a:ext cx="384" cy="624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AD7BA9E7-29AE-41D5-A138-D7BFAAFF6D06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Mạng máy tính &amp; ứng dụng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Mạng máy tính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Ứng dụng mạng máy tính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Chia sẻ tài nguyên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Cung cấp độ tin cậy cao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Tiết kiệm ngân sách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Môi trường liên lạc mạnh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Truy xuất từ xa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Liên lạc giữa các cá nhân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Giải trí có tương tác cao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E6C4E7DD-943C-457A-911D-51B4B332B28A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Các thành phần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0738" y="1752600"/>
            <a:ext cx="4843462" cy="4267200"/>
          </a:xfrm>
        </p:spPr>
        <p:txBody>
          <a:bodyPr/>
          <a:lstStyle/>
          <a:p>
            <a:pPr eaLnBrk="1" hangingPunct="1"/>
            <a:r>
              <a:rPr lang="en-US" altLang="en-US"/>
              <a:t>Communication links</a:t>
            </a:r>
          </a:p>
          <a:p>
            <a:pPr eaLnBrk="1" hangingPunct="1"/>
            <a:r>
              <a:rPr lang="en-US" altLang="en-US"/>
              <a:t>Host</a:t>
            </a:r>
          </a:p>
          <a:p>
            <a:pPr eaLnBrk="1" hangingPunct="1"/>
            <a:r>
              <a:rPr lang="en-US" altLang="en-US"/>
              <a:t>Router</a:t>
            </a:r>
          </a:p>
          <a:p>
            <a:pPr eaLnBrk="1" hangingPunct="1"/>
            <a:r>
              <a:rPr lang="en-US" altLang="en-US"/>
              <a:t>Gateway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E6C4E7DD-943C-457A-911D-51B4B332B28A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Truyền dữ liệu và mạng máy tính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2538" y="1729105"/>
            <a:ext cx="8805862" cy="4267200"/>
          </a:xfrm>
        </p:spPr>
        <p:txBody>
          <a:bodyPr/>
          <a:lstStyle/>
          <a:p>
            <a:r>
              <a:rPr lang="en-US" sz="2800" b="0" i="0">
                <a:solidFill>
                  <a:srgbClr val="000000"/>
                </a:solidFill>
                <a:effectLst/>
              </a:rPr>
              <a:t>Truyền dữ liệu (Data communications)</a:t>
            </a:r>
          </a:p>
          <a:p>
            <a:pPr lvl="1"/>
            <a:r>
              <a:rPr lang="en-US" sz="2800" b="1" i="0">
                <a:solidFill>
                  <a:srgbClr val="FF0000"/>
                </a:solidFill>
                <a:effectLst/>
              </a:rPr>
              <a:t>Tín hiệu </a:t>
            </a:r>
            <a:r>
              <a:rPr lang="en-US" sz="2800" b="0" i="0">
                <a:solidFill>
                  <a:srgbClr val="000000"/>
                </a:solidFill>
                <a:effectLst/>
              </a:rPr>
              <a:t>(Signal)</a:t>
            </a:r>
          </a:p>
          <a:p>
            <a:pPr lvl="1"/>
            <a:r>
              <a:rPr lang="en-US" sz="2800" b="0" i="0">
                <a:solidFill>
                  <a:srgbClr val="000000"/>
                </a:solidFill>
                <a:effectLst/>
              </a:rPr>
              <a:t>Mã hoá tín hiệu (Signal Encoding)</a:t>
            </a:r>
          </a:p>
          <a:p>
            <a:r>
              <a:rPr lang="en-US" sz="3200" b="0" i="0">
                <a:solidFill>
                  <a:srgbClr val="000000"/>
                </a:solidFill>
                <a:effectLst/>
              </a:rPr>
              <a:t>Kết nối mạng (Networking)</a:t>
            </a:r>
          </a:p>
          <a:p>
            <a:pPr lvl="1"/>
            <a:r>
              <a:rPr lang="en-US" sz="2800" b="0" i="0">
                <a:solidFill>
                  <a:srgbClr val="000000"/>
                </a:solidFill>
                <a:effectLst/>
              </a:rPr>
              <a:t>Mạng cục bộ (LAN)</a:t>
            </a:r>
          </a:p>
          <a:p>
            <a:pPr lvl="1"/>
            <a:r>
              <a:rPr lang="en-US" sz="2800" b="0" i="0">
                <a:solidFill>
                  <a:srgbClr val="000000"/>
                </a:solidFill>
                <a:effectLst/>
              </a:rPr>
              <a:t>Mạng diện rộng (WAN)</a:t>
            </a:r>
          </a:p>
          <a:p>
            <a:pPr lvl="1"/>
            <a:r>
              <a:rPr lang="en-US" sz="2800" b="0" i="0">
                <a:solidFill>
                  <a:srgbClr val="000000"/>
                </a:solidFill>
                <a:effectLst/>
              </a:rPr>
              <a:t>Internet</a:t>
            </a:r>
            <a:r>
              <a:rPr lang="en-US" sz="2800"/>
              <a:t> </a:t>
            </a:r>
            <a:br>
              <a:rPr lang="en-US" sz="2800"/>
            </a:b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3891170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790AFFD1-8D52-4F3C-8A28-06DB75781EED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Phân loại mạng máy tính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400" b="1"/>
              <a:t>LAN</a:t>
            </a:r>
            <a:r>
              <a:rPr lang="en-US" altLang="en-US" sz="3400"/>
              <a:t> (Local Area Network)</a:t>
            </a:r>
          </a:p>
          <a:p>
            <a:pPr lvl="1" eaLnBrk="1" hangingPunct="1"/>
            <a:r>
              <a:rPr lang="en-US" altLang="en-US" sz="3000" b="1"/>
              <a:t>IEEE 802.x </a:t>
            </a:r>
            <a:r>
              <a:rPr lang="en-US" altLang="en-US" sz="3000"/>
              <a:t>(</a:t>
            </a:r>
            <a:r>
              <a:rPr lang="en-US" altLang="en-US" sz="3000" b="1" i="1">
                <a:solidFill>
                  <a:srgbClr val="FF0000"/>
                </a:solidFill>
              </a:rPr>
              <a:t>Ethernet</a:t>
            </a:r>
            <a:r>
              <a:rPr lang="en-US" altLang="en-US" sz="3000"/>
              <a:t>, Token Ring,…)</a:t>
            </a:r>
          </a:p>
          <a:p>
            <a:pPr eaLnBrk="1" hangingPunct="1"/>
            <a:r>
              <a:rPr lang="en-US" altLang="en-US" sz="3400" b="1"/>
              <a:t>MAN</a:t>
            </a:r>
            <a:r>
              <a:rPr lang="en-US" altLang="en-US" sz="3400"/>
              <a:t> (Metropolitan Area Network)</a:t>
            </a:r>
          </a:p>
          <a:p>
            <a:pPr eaLnBrk="1" hangingPunct="1"/>
            <a:r>
              <a:rPr lang="en-US" altLang="en-US" sz="3400" b="1"/>
              <a:t>WAN </a:t>
            </a:r>
            <a:r>
              <a:rPr lang="en-US" altLang="en-US" sz="3400"/>
              <a:t>(Wide Area Network)</a:t>
            </a:r>
          </a:p>
          <a:p>
            <a:pPr lvl="1" eaLnBrk="1" hangingPunct="1"/>
            <a:r>
              <a:rPr lang="en-US" altLang="en-US" sz="3000"/>
              <a:t>POTS, Frame Relay, ISDN, xDSL, ...</a:t>
            </a:r>
          </a:p>
          <a:p>
            <a:pPr eaLnBrk="1" hangingPunct="1"/>
            <a:r>
              <a:rPr lang="en-US" altLang="en-US" sz="3400" b="1"/>
              <a:t>Internetwork</a:t>
            </a:r>
            <a:r>
              <a:rPr lang="en-US" altLang="en-US" sz="3400"/>
              <a:t>: </a:t>
            </a:r>
            <a:r>
              <a:rPr lang="en-US" altLang="en-US" sz="3400">
                <a:solidFill>
                  <a:srgbClr val="FF0000"/>
                </a:solidFill>
              </a:rPr>
              <a:t>TCP/IP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r>
              <a:rPr lang="en-US" altLang="en-US" b="1">
                <a:latin typeface="Times New Roman" panose="02020603050405020304" pitchFamily="18" charset="0"/>
              </a:rPr>
              <a:t>Mạng LAN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4294967295"/>
          </p:nvPr>
        </p:nvSpPr>
        <p:spPr/>
        <p:txBody>
          <a:bodyPr/>
          <a:lstStyle/>
          <a:p>
            <a:pPr marL="273050" indent="-273050">
              <a:buNone/>
            </a:pPr>
            <a:r>
              <a:rPr lang="en-US" altLang="en-US" sz="2700" b="1"/>
              <a:t>LANs (Local Area Networks)</a:t>
            </a:r>
          </a:p>
          <a:p>
            <a:pPr marL="273050" indent="-273050"/>
            <a:r>
              <a:rPr lang="en-US" altLang="en-US" sz="2700"/>
              <a:t> </a:t>
            </a:r>
            <a:r>
              <a:rPr lang="vi-VN" altLang="en-US" sz="2700"/>
              <a:t>C</a:t>
            </a:r>
            <a:r>
              <a:rPr lang="en-US" altLang="en-US" sz="2700"/>
              <a:t>ó</a:t>
            </a:r>
            <a:r>
              <a:rPr lang="vi-VN" altLang="en-US" sz="2700"/>
              <a:t> giới hạn về địa lý.</a:t>
            </a:r>
          </a:p>
          <a:p>
            <a:pPr marL="273050" indent="-273050"/>
            <a:r>
              <a:rPr lang="en-US" altLang="en-US" sz="2700">
                <a:solidFill>
                  <a:srgbClr val="FF0000"/>
                </a:solidFill>
              </a:rPr>
              <a:t> </a:t>
            </a:r>
            <a:r>
              <a:rPr lang="vi-VN" altLang="en-US" sz="2700">
                <a:solidFill>
                  <a:srgbClr val="FF0000"/>
                </a:solidFill>
              </a:rPr>
              <a:t>Tốc độ truyền d</a:t>
            </a:r>
            <a:r>
              <a:rPr lang="en-US" altLang="en-US" sz="2700">
                <a:solidFill>
                  <a:srgbClr val="FF0000"/>
                </a:solidFill>
              </a:rPr>
              <a:t>ữ</a:t>
            </a:r>
            <a:r>
              <a:rPr lang="vi-VN" altLang="en-US" sz="2700">
                <a:solidFill>
                  <a:srgbClr val="FF0000"/>
                </a:solidFill>
              </a:rPr>
              <a:t> liệu khá cao</a:t>
            </a:r>
            <a:r>
              <a:rPr lang="vi-VN" altLang="en-US" sz="2700"/>
              <a:t>.</a:t>
            </a:r>
          </a:p>
          <a:p>
            <a:pPr marL="273050" indent="-273050"/>
            <a:r>
              <a:rPr lang="en-US" altLang="en-US" sz="2700" b="1"/>
              <a:t> Một tổ chức quản lý.</a:t>
            </a:r>
          </a:p>
          <a:p>
            <a:pPr marL="273050" indent="-273050"/>
            <a:r>
              <a:rPr lang="en-US" altLang="en-US" sz="2700"/>
              <a:t> </a:t>
            </a:r>
            <a:r>
              <a:rPr lang="vi-VN" altLang="en-US" sz="2700"/>
              <a:t>Thường dùng </a:t>
            </a:r>
            <a:r>
              <a:rPr lang="vi-VN" altLang="en-US" sz="2700" b="1"/>
              <a:t>kênh truyền đa truy cập.</a:t>
            </a:r>
          </a:p>
          <a:p>
            <a:pPr marL="273050" indent="-273050"/>
            <a:r>
              <a:rPr lang="en-US" altLang="en-US" sz="2700"/>
              <a:t> </a:t>
            </a:r>
            <a:r>
              <a:rPr lang="vi-VN" altLang="en-US" sz="2700"/>
              <a:t>Những </a:t>
            </a:r>
            <a:r>
              <a:rPr lang="vi-VN" altLang="en-US" sz="2700">
                <a:solidFill>
                  <a:srgbClr val="FF0000"/>
                </a:solidFill>
              </a:rPr>
              <a:t>kỹ thuật </a:t>
            </a:r>
            <a:r>
              <a:rPr lang="vi-VN" altLang="en-US" sz="2700"/>
              <a:t>thường dùng :</a:t>
            </a:r>
          </a:p>
          <a:p>
            <a:pPr marL="547688" lvl="1" indent="-228600"/>
            <a:r>
              <a:rPr lang="en-US" altLang="en-US" sz="2800"/>
              <a:t> </a:t>
            </a:r>
            <a:r>
              <a:rPr lang="en-US" altLang="en-US" sz="2800" b="1"/>
              <a:t>Ethernet : </a:t>
            </a:r>
            <a:r>
              <a:rPr lang="en-US" altLang="en-US" sz="2800"/>
              <a:t>10/100/1000 Mbps,</a:t>
            </a:r>
          </a:p>
          <a:p>
            <a:pPr marL="547688" lvl="1" indent="-228600"/>
            <a:r>
              <a:rPr lang="en-US" altLang="en-US" sz="2800"/>
              <a:t> </a:t>
            </a:r>
            <a:r>
              <a:rPr lang="en-US" altLang="en-US" sz="2800" b="1"/>
              <a:t>Token Ring : </a:t>
            </a:r>
            <a:r>
              <a:rPr lang="en-US" altLang="en-US" sz="2800"/>
              <a:t>16 Mbps</a:t>
            </a:r>
          </a:p>
          <a:p>
            <a:pPr marL="547688" lvl="1" indent="-228600"/>
            <a:r>
              <a:rPr lang="en-US" altLang="en-US" sz="2800"/>
              <a:t> </a:t>
            </a:r>
            <a:r>
              <a:rPr lang="en-US" altLang="en-US" sz="2800" b="1"/>
              <a:t>FDDI : </a:t>
            </a:r>
            <a:r>
              <a:rPr lang="en-US" altLang="en-US" sz="2800"/>
              <a:t>100 Mbps</a:t>
            </a:r>
          </a:p>
          <a:p>
            <a:pPr marL="273050" indent="-273050"/>
            <a:endParaRPr lang="en-US" altLang="en-US" sz="270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pic>
        <p:nvPicPr>
          <p:cNvPr id="11267" name="Picture 2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08339" y="15240"/>
            <a:ext cx="9975322" cy="6827520"/>
          </a:xfrm>
          <a:noFill/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latin typeface="Times New Roman" panose="02020603050405020304" pitchFamily="18" charset="0"/>
              </a:rPr>
              <a:t>Mạng MAN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sz="quarter" idx="4294967295"/>
          </p:nvPr>
        </p:nvSpPr>
        <p:spPr/>
        <p:txBody>
          <a:bodyPr/>
          <a:lstStyle/>
          <a:p>
            <a:pPr marL="273050" indent="-273050">
              <a:buNone/>
            </a:pPr>
            <a:r>
              <a:rPr lang="en-US" altLang="en-US" sz="2700" b="1"/>
              <a:t>MANs (Metropolitan Area Networks)</a:t>
            </a:r>
          </a:p>
          <a:p>
            <a:pPr marL="273050" indent="-273050"/>
            <a:r>
              <a:rPr lang="en-US" altLang="en-US" sz="2700"/>
              <a:t> </a:t>
            </a:r>
            <a:r>
              <a:rPr lang="vi-VN" altLang="en-US" sz="2700"/>
              <a:t>Có kích thước vùng địa lý </a:t>
            </a:r>
            <a:r>
              <a:rPr lang="vi-VN" altLang="en-US" sz="2700" b="1"/>
              <a:t>lớn hơn LAN </a:t>
            </a:r>
            <a:r>
              <a:rPr lang="vi-VN" altLang="en-US" sz="2700"/>
              <a:t>tuy </a:t>
            </a:r>
            <a:r>
              <a:rPr lang="vi-VN" altLang="en-US" sz="2700" b="1"/>
              <a:t>nhiên nhỏ hơn</a:t>
            </a:r>
            <a:r>
              <a:rPr lang="en-US" altLang="en-US" sz="2700" b="1"/>
              <a:t> WAN.</a:t>
            </a:r>
          </a:p>
          <a:p>
            <a:pPr marL="273050" indent="-273050"/>
            <a:r>
              <a:rPr lang="en-US" altLang="en-US" sz="2700" b="1"/>
              <a:t>Một tổ chức </a:t>
            </a:r>
            <a:r>
              <a:rPr lang="en-US" altLang="en-US" sz="2700"/>
              <a:t>quản lý.</a:t>
            </a:r>
          </a:p>
          <a:p>
            <a:pPr marL="273050" indent="-273050"/>
            <a:r>
              <a:rPr lang="vi-VN" altLang="en-US" sz="2700"/>
              <a:t>Thường dùng cáp đồng trục, cáp quang hay sóng ngắn.</a:t>
            </a:r>
          </a:p>
          <a:p>
            <a:pPr marL="273050" indent="-273050"/>
            <a:endParaRPr lang="en-US" altLang="en-US" sz="2700"/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149726"/>
            <a:ext cx="5410200" cy="242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D313B9B05354A4A90235FE04CCBE1E9" ma:contentTypeVersion="13" ma:contentTypeDescription="Create a new document." ma:contentTypeScope="" ma:versionID="bad73adc3b6876b14cf8a32ddffa97d3">
  <xsd:schema xmlns:xsd="http://www.w3.org/2001/XMLSchema" xmlns:xs="http://www.w3.org/2001/XMLSchema" xmlns:p="http://schemas.microsoft.com/office/2006/metadata/properties" xmlns:ns3="1bbadd3b-f1d7-4ce9-8c55-a47d62df7e49" xmlns:ns4="b3959835-5a99-4a95-b71c-84df82c382d7" targetNamespace="http://schemas.microsoft.com/office/2006/metadata/properties" ma:root="true" ma:fieldsID="d02f6fea5cf71cb6be6049006d256a81" ns3:_="" ns4:_="">
    <xsd:import namespace="1bbadd3b-f1d7-4ce9-8c55-a47d62df7e49"/>
    <xsd:import namespace="b3959835-5a99-4a95-b71c-84df82c382d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badd3b-f1d7-4ce9-8c55-a47d62df7e4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959835-5a99-4a95-b71c-84df82c382d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B25EEC-8420-405A-A459-1A8C206893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83D4EFF-07C1-4FE2-BDD2-DB1A25280D04}">
  <ds:schemaRefs>
    <ds:schemaRef ds:uri="http://schemas.openxmlformats.org/package/2006/metadata/core-properties"/>
    <ds:schemaRef ds:uri="http://www.w3.org/XML/1998/namespace"/>
    <ds:schemaRef ds:uri="http://purl.org/dc/terms/"/>
    <ds:schemaRef ds:uri="b3959835-5a99-4a95-b71c-84df82c382d7"/>
    <ds:schemaRef ds:uri="http://schemas.microsoft.com/office/2006/documentManagement/types"/>
    <ds:schemaRef ds:uri="http://schemas.microsoft.com/office/infopath/2007/PartnerControls"/>
    <ds:schemaRef ds:uri="http://purl.org/dc/dcmitype/"/>
    <ds:schemaRef ds:uri="1bbadd3b-f1d7-4ce9-8c55-a47d62df7e49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92698623-908E-4A49-BDB9-7FFC1966E0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badd3b-f1d7-4ce9-8c55-a47d62df7e49"/>
    <ds:schemaRef ds:uri="b3959835-5a99-4a95-b71c-84df82c382d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866</TotalTime>
  <Words>1204</Words>
  <Application>Microsoft Office PowerPoint</Application>
  <PresentationFormat>Widescreen</PresentationFormat>
  <Paragraphs>206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Symbol</vt:lpstr>
      <vt:lpstr>Tahoma</vt:lpstr>
      <vt:lpstr>Times New Roman</vt:lpstr>
      <vt:lpstr>Verdana</vt:lpstr>
      <vt:lpstr>Wingdings</vt:lpstr>
      <vt:lpstr>Profile</vt:lpstr>
      <vt:lpstr>Clip</vt:lpstr>
      <vt:lpstr>Chương 1</vt:lpstr>
      <vt:lpstr>Nội dung</vt:lpstr>
      <vt:lpstr>Mạng máy tính &amp; ứng dụng</vt:lpstr>
      <vt:lpstr>Các thành phần</vt:lpstr>
      <vt:lpstr>Truyền dữ liệu và mạng máy tính</vt:lpstr>
      <vt:lpstr>Phân loại mạng máy tính</vt:lpstr>
      <vt:lpstr>Mạng LAN</vt:lpstr>
      <vt:lpstr>PowerPoint Presentation</vt:lpstr>
      <vt:lpstr>Mạng MAN</vt:lpstr>
      <vt:lpstr>Mạng WAN</vt:lpstr>
      <vt:lpstr>Các khái niệm cơ bản</vt:lpstr>
      <vt:lpstr>Kiến trúc giao thức</vt:lpstr>
      <vt:lpstr>Mô hình TCP/IP</vt:lpstr>
      <vt:lpstr>Mô hình OSI và Mô hình TCP/IP</vt:lpstr>
      <vt:lpstr>Các khái niệm cơ bản (t.t)</vt:lpstr>
      <vt:lpstr>Các khái niệm cơ bản (t.t)</vt:lpstr>
      <vt:lpstr>Các khái niệm cơ bản (t.t)</vt:lpstr>
      <vt:lpstr>Các khái niệm cơ bản (t.t)</vt:lpstr>
      <vt:lpstr>Mô hình Peer-to-Peer và mô hình Client/Server</vt:lpstr>
      <vt:lpstr>Mô hình Client/Server</vt:lpstr>
      <vt:lpstr>Ví dụ WWW</vt:lpstr>
      <vt:lpstr>File Transfer Protocol (FTP)</vt:lpstr>
      <vt:lpstr>EMail</vt:lpstr>
      <vt:lpstr>Webmail</vt:lpstr>
      <vt:lpstr>Chat</vt:lpstr>
      <vt:lpstr>Uniform Resource Locator (URL)</vt:lpstr>
    </vt:vector>
  </TitlesOfParts>
  <Company>Workgroup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Socket</dc:title>
  <dc:creator>User</dc:creator>
  <cp:lastModifiedBy>Huỳnh Nguyễn Quốc Bảo-CN22CLCA</cp:lastModifiedBy>
  <cp:revision>246</cp:revision>
  <dcterms:created xsi:type="dcterms:W3CDTF">2005-08-29T01:56:21Z</dcterms:created>
  <dcterms:modified xsi:type="dcterms:W3CDTF">2024-10-09T02:46:58Z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0x010100AD313B9B05354A4A90235FE04CCBE1E9</vt:lpwstr>
  </property>
</Properties>
</file>