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Lst>
  <p:notesMasterIdLst>
    <p:notesMasterId r:id="rId35"/>
  </p:notesMasterIdLst>
  <p:sldIdLst>
    <p:sldId id="256" r:id="rId5"/>
    <p:sldId id="257" r:id="rId6"/>
    <p:sldId id="258" r:id="rId7"/>
    <p:sldId id="259" r:id="rId8"/>
    <p:sldId id="276" r:id="rId9"/>
    <p:sldId id="277" r:id="rId10"/>
    <p:sldId id="278" r:id="rId11"/>
    <p:sldId id="279" r:id="rId12"/>
    <p:sldId id="280" r:id="rId13"/>
    <p:sldId id="281" r:id="rId14"/>
    <p:sldId id="282" r:id="rId15"/>
    <p:sldId id="283" r:id="rId16"/>
    <p:sldId id="284" r:id="rId17"/>
    <p:sldId id="285"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86"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97" autoAdjust="0"/>
    <p:restoredTop sz="77386" autoAdjust="0"/>
  </p:normalViewPr>
  <p:slideViewPr>
    <p:cSldViewPr>
      <p:cViewPr varScale="1">
        <p:scale>
          <a:sx n="60" d="100"/>
          <a:sy n="60" d="100"/>
        </p:scale>
        <p:origin x="181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DA2A03CE-3A4A-4AD2-8EE4-10675BCFEF7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RSS: các hệ thống giao tiếp được với nhau (vd: các trang báo cập nhật thông tin với nhau).</a:t>
            </a:r>
          </a:p>
        </p:txBody>
      </p:sp>
      <p:sp>
        <p:nvSpPr>
          <p:cNvPr id="4" name="Slide Number Placeholder 3"/>
          <p:cNvSpPr>
            <a:spLocks noGrp="1"/>
          </p:cNvSpPr>
          <p:nvPr>
            <p:ph type="sldNum" sz="quarter" idx="5"/>
          </p:nvPr>
        </p:nvSpPr>
        <p:spPr/>
        <p:txBody>
          <a:bodyPr/>
          <a:lstStyle/>
          <a:p>
            <a:fld id="{DA2A03CE-3A4A-4AD2-8EE4-10675BCFEF76}" type="slidenum">
              <a:rPr lang="en-US" altLang="en-US" smtClean="0"/>
              <a:pPr/>
              <a:t>1</a:t>
            </a:fld>
            <a:endParaRPr lang="en-US" altLang="en-US"/>
          </a:p>
        </p:txBody>
      </p:sp>
    </p:spTree>
    <p:extLst>
      <p:ext uri="{BB962C8B-B14F-4D97-AF65-F5344CB8AC3E}">
        <p14:creationId xmlns:p14="http://schemas.microsoft.com/office/powerpoint/2010/main" val="306072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2400">
              <a:latin typeface="Times New Roman" pitchFamily="18" charset="0"/>
            </a:endParaRPr>
          </a:p>
        </p:txBody>
      </p:sp>
      <p:sp>
        <p:nvSpPr>
          <p:cNvPr id="583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83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Date Placeholder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p:spPr>
        <p:txBody>
          <a:bodyPr/>
          <a:lstStyle>
            <a:lvl1pPr>
              <a:defRPr/>
            </a:lvl1pPr>
          </a:lstStyle>
          <a:p>
            <a:fld id="{B3076F6C-CAEB-41D4-9897-270C6A86CE5E}" type="slidenum">
              <a:rPr lang="en-US" altLang="en-US"/>
              <a:pPr/>
              <a:t>‹#›</a:t>
            </a:fld>
            <a:endParaRPr lang="en-US" altLang="en-US"/>
          </a:p>
        </p:txBody>
      </p:sp>
    </p:spTree>
    <p:extLst>
      <p:ext uri="{BB962C8B-B14F-4D97-AF65-F5344CB8AC3E}">
        <p14:creationId xmlns:p14="http://schemas.microsoft.com/office/powerpoint/2010/main" val="76046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fld id="{27C6A03E-6C68-4A60-AD77-18B3DF83A708}" type="slidenum">
              <a:rPr lang="en-US" altLang="en-US"/>
              <a:pPr/>
              <a:t>‹#›</a:t>
            </a:fld>
            <a:endParaRPr lang="en-US" altLang="en-US"/>
          </a:p>
        </p:txBody>
      </p:sp>
    </p:spTree>
    <p:extLst>
      <p:ext uri="{BB962C8B-B14F-4D97-AF65-F5344CB8AC3E}">
        <p14:creationId xmlns:p14="http://schemas.microsoft.com/office/powerpoint/2010/main" val="330571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fld id="{92A3DAFA-674C-4627-95CE-6DDA072ACB27}" type="slidenum">
              <a:rPr lang="en-US" altLang="en-US"/>
              <a:pPr/>
              <a:t>‹#›</a:t>
            </a:fld>
            <a:endParaRPr lang="en-US" altLang="en-US"/>
          </a:p>
        </p:txBody>
      </p:sp>
    </p:spTree>
    <p:extLst>
      <p:ext uri="{BB962C8B-B14F-4D97-AF65-F5344CB8AC3E}">
        <p14:creationId xmlns:p14="http://schemas.microsoft.com/office/powerpoint/2010/main" val="104197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fld id="{6BBFA1A2-3C71-4067-BEDE-EC3B895CC730}" type="slidenum">
              <a:rPr lang="en-US" altLang="en-US"/>
              <a:pPr/>
              <a:t>‹#›</a:t>
            </a:fld>
            <a:endParaRPr lang="en-US" altLang="en-US"/>
          </a:p>
        </p:txBody>
      </p:sp>
    </p:spTree>
    <p:extLst>
      <p:ext uri="{BB962C8B-B14F-4D97-AF65-F5344CB8AC3E}">
        <p14:creationId xmlns:p14="http://schemas.microsoft.com/office/powerpoint/2010/main" val="290899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fld id="{4543B1C6-1B76-4C78-BE88-5023DF20D93F}" type="slidenum">
              <a:rPr lang="en-US" altLang="en-US"/>
              <a:pPr/>
              <a:t>‹#›</a:t>
            </a:fld>
            <a:endParaRPr lang="en-US" altLang="en-US"/>
          </a:p>
        </p:txBody>
      </p:sp>
    </p:spTree>
    <p:extLst>
      <p:ext uri="{BB962C8B-B14F-4D97-AF65-F5344CB8AC3E}">
        <p14:creationId xmlns:p14="http://schemas.microsoft.com/office/powerpoint/2010/main" val="139704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fld id="{959CE52E-2B13-4576-BB75-82D96ED03C75}" type="slidenum">
              <a:rPr lang="en-US" altLang="en-US"/>
              <a:pPr/>
              <a:t>‹#›</a:t>
            </a:fld>
            <a:endParaRPr lang="en-US" altLang="en-US"/>
          </a:p>
        </p:txBody>
      </p:sp>
    </p:spTree>
    <p:extLst>
      <p:ext uri="{BB962C8B-B14F-4D97-AF65-F5344CB8AC3E}">
        <p14:creationId xmlns:p14="http://schemas.microsoft.com/office/powerpoint/2010/main" val="323706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fld id="{227F2AD9-1951-4743-AC5D-C528A3A091F1}" type="slidenum">
              <a:rPr lang="en-US" altLang="en-US"/>
              <a:pPr/>
              <a:t>‹#›</a:t>
            </a:fld>
            <a:endParaRPr lang="en-US" altLang="en-US"/>
          </a:p>
        </p:txBody>
      </p:sp>
    </p:spTree>
    <p:extLst>
      <p:ext uri="{BB962C8B-B14F-4D97-AF65-F5344CB8AC3E}">
        <p14:creationId xmlns:p14="http://schemas.microsoft.com/office/powerpoint/2010/main" val="323921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fld id="{7C31B757-329F-4657-9EB7-F042887E0B36}" type="slidenum">
              <a:rPr lang="en-US" altLang="en-US"/>
              <a:pPr/>
              <a:t>‹#›</a:t>
            </a:fld>
            <a:endParaRPr lang="en-US" altLang="en-US"/>
          </a:p>
        </p:txBody>
      </p:sp>
    </p:spTree>
    <p:extLst>
      <p:ext uri="{BB962C8B-B14F-4D97-AF65-F5344CB8AC3E}">
        <p14:creationId xmlns:p14="http://schemas.microsoft.com/office/powerpoint/2010/main" val="414793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fld id="{DD64D88B-A624-4CC1-91A1-32D97BD44062}" type="slidenum">
              <a:rPr lang="en-US" altLang="en-US"/>
              <a:pPr/>
              <a:t>‹#›</a:t>
            </a:fld>
            <a:endParaRPr lang="en-US" altLang="en-US"/>
          </a:p>
        </p:txBody>
      </p:sp>
    </p:spTree>
    <p:extLst>
      <p:ext uri="{BB962C8B-B14F-4D97-AF65-F5344CB8AC3E}">
        <p14:creationId xmlns:p14="http://schemas.microsoft.com/office/powerpoint/2010/main" val="234971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fld id="{17A8BE19-6AE7-4A6E-8BFD-8EC892CCEA2D}" type="slidenum">
              <a:rPr lang="en-US" altLang="en-US"/>
              <a:pPr/>
              <a:t>‹#›</a:t>
            </a:fld>
            <a:endParaRPr lang="en-US" altLang="en-US"/>
          </a:p>
        </p:txBody>
      </p:sp>
    </p:spTree>
    <p:extLst>
      <p:ext uri="{BB962C8B-B14F-4D97-AF65-F5344CB8AC3E}">
        <p14:creationId xmlns:p14="http://schemas.microsoft.com/office/powerpoint/2010/main" val="140472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fld id="{A15B272A-1C10-4660-9015-DA999D05F51F}" type="slidenum">
              <a:rPr lang="en-US" altLang="en-US"/>
              <a:pPr/>
              <a:t>‹#›</a:t>
            </a:fld>
            <a:endParaRPr lang="en-US" altLang="en-US"/>
          </a:p>
        </p:txBody>
      </p:sp>
    </p:spTree>
    <p:extLst>
      <p:ext uri="{BB962C8B-B14F-4D97-AF65-F5344CB8AC3E}">
        <p14:creationId xmlns:p14="http://schemas.microsoft.com/office/powerpoint/2010/main" val="412954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734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defRPr/>
            </a:pPr>
            <a:endParaRPr lang="en-US" sz="2400">
              <a:latin typeface="Times New Roman" pitchFamily="18" charset="0"/>
            </a:endParaRPr>
          </a:p>
        </p:txBody>
      </p:sp>
      <p:sp>
        <p:nvSpPr>
          <p:cNvPr id="5734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5735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735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5735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0925D7A2-D591-4328-B3AF-C6FD7B7A631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3971F14-7F81-4861-9202-BCABDB09DC8E}" type="slidenum">
              <a:rPr lang="en-US" altLang="en-US"/>
              <a:pPr/>
              <a:t>1</a:t>
            </a:fld>
            <a:endParaRPr lang="en-US" altLang="en-US"/>
          </a:p>
        </p:txBody>
      </p:sp>
      <p:sp>
        <p:nvSpPr>
          <p:cNvPr id="3075" name="Rectangle 2"/>
          <p:cNvSpPr>
            <a:spLocks noGrp="1" noChangeArrowheads="1"/>
          </p:cNvSpPr>
          <p:nvPr>
            <p:ph type="ctrTitle"/>
          </p:nvPr>
        </p:nvSpPr>
        <p:spPr/>
        <p:txBody>
          <a:bodyPr/>
          <a:lstStyle/>
          <a:p>
            <a:pPr eaLnBrk="1" hangingPunct="1"/>
            <a:endParaRPr lang="en-US" altLang="en-US"/>
          </a:p>
        </p:txBody>
      </p:sp>
      <p:sp>
        <p:nvSpPr>
          <p:cNvPr id="3076" name="Rectangle 3"/>
          <p:cNvSpPr>
            <a:spLocks noGrp="1" noChangeArrowheads="1"/>
          </p:cNvSpPr>
          <p:nvPr>
            <p:ph type="subTitle" idx="1"/>
          </p:nvPr>
        </p:nvSpPr>
        <p:spPr/>
        <p:txBody>
          <a:bodyPr/>
          <a:lstStyle/>
          <a:p>
            <a:pPr eaLnBrk="1" hangingPunct="1"/>
            <a:r>
              <a:rPr lang="en-US" altLang="en-US"/>
              <a:t>THIẾT KẾ PROTOCOL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04A62BC-F8EB-40CF-B9E6-CA34909EF72F}" type="slidenum">
              <a:rPr lang="en-US" altLang="en-US"/>
              <a:pPr/>
              <a:t>10</a:t>
            </a:fld>
            <a:endParaRPr lang="en-US" altLang="en-US"/>
          </a:p>
        </p:txBody>
      </p:sp>
      <p:sp>
        <p:nvSpPr>
          <p:cNvPr id="12291" name="Rectangle 2"/>
          <p:cNvSpPr>
            <a:spLocks noGrp="1" noChangeArrowheads="1"/>
          </p:cNvSpPr>
          <p:nvPr>
            <p:ph type="title"/>
          </p:nvPr>
        </p:nvSpPr>
        <p:spPr/>
        <p:txBody>
          <a:bodyPr/>
          <a:lstStyle/>
          <a:p>
            <a:pPr eaLnBrk="1" hangingPunct="1"/>
            <a:r>
              <a:rPr lang="en-US" altLang="en-US"/>
              <a:t>II.6.Error Control</a:t>
            </a:r>
          </a:p>
        </p:txBody>
      </p:sp>
      <p:sp>
        <p:nvSpPr>
          <p:cNvPr id="12292" name="Rectangle 3"/>
          <p:cNvSpPr>
            <a:spLocks noGrp="1" noChangeArrowheads="1"/>
          </p:cNvSpPr>
          <p:nvPr>
            <p:ph type="body" idx="1"/>
          </p:nvPr>
        </p:nvSpPr>
        <p:spPr/>
        <p:txBody>
          <a:bodyPr/>
          <a:lstStyle/>
          <a:p>
            <a:pPr eaLnBrk="1" hangingPunct="1"/>
            <a:r>
              <a:rPr lang="en-US" altLang="en-US"/>
              <a:t>Việc định nghĩa mã lỗi trong protocol là rất cần thiết, giúp cho protocol trở nên trong sáng, dễ hiểu và xử lý hiệu quả</a:t>
            </a:r>
          </a:p>
          <a:p>
            <a:pPr eaLnBrk="1" hangingPunct="1"/>
            <a:r>
              <a:rPr lang="en-US" altLang="en-US"/>
              <a:t>Mã lỗi cần được định nghĩa theo dạng thức đơn giản, dễ nhận biết và phải bao quát hết tất cả các trường hợp có thể xảy ra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D093E33-41AA-4EF9-8E3E-555FC137585B}" type="slidenum">
              <a:rPr lang="en-US" altLang="en-US"/>
              <a:pPr/>
              <a:t>11</a:t>
            </a:fld>
            <a:endParaRPr lang="en-US" altLang="en-US"/>
          </a:p>
        </p:txBody>
      </p:sp>
      <p:sp>
        <p:nvSpPr>
          <p:cNvPr id="13315" name="Rectangle 2"/>
          <p:cNvSpPr>
            <a:spLocks noGrp="1" noChangeArrowheads="1"/>
          </p:cNvSpPr>
          <p:nvPr>
            <p:ph type="title"/>
          </p:nvPr>
        </p:nvSpPr>
        <p:spPr/>
        <p:txBody>
          <a:bodyPr/>
          <a:lstStyle/>
          <a:p>
            <a:pPr eaLnBrk="1" hangingPunct="1"/>
            <a:r>
              <a:rPr lang="en-US" altLang="en-US"/>
              <a:t>II.7.Reconnection</a:t>
            </a:r>
          </a:p>
        </p:txBody>
      </p:sp>
      <p:sp>
        <p:nvSpPr>
          <p:cNvPr id="13316" name="Rectangle 3"/>
          <p:cNvSpPr>
            <a:spLocks noGrp="1" noChangeArrowheads="1"/>
          </p:cNvSpPr>
          <p:nvPr>
            <p:ph type="body" idx="1"/>
          </p:nvPr>
        </p:nvSpPr>
        <p:spPr/>
        <p:txBody>
          <a:bodyPr/>
          <a:lstStyle/>
          <a:p>
            <a:pPr eaLnBrk="1" hangingPunct="1"/>
            <a:r>
              <a:rPr lang="en-US" altLang="en-US" sz="2600"/>
              <a:t>Thực hiện việc tạo lập lại kết nối nếu có lỗi hệ thống xảy ra khiến cho mất kết nối</a:t>
            </a:r>
          </a:p>
          <a:p>
            <a:pPr eaLnBrk="1" hangingPunct="1"/>
            <a:r>
              <a:rPr lang="en-US" altLang="en-US" sz="2600"/>
              <a:t>Cần kết hợp với các xử lý về logging để có thể nắm chắc trạng thái hiện tại của hệ thống</a:t>
            </a:r>
          </a:p>
          <a:p>
            <a:pPr eaLnBrk="1" hangingPunct="1"/>
            <a:r>
              <a:rPr lang="en-US" altLang="en-US" sz="2600"/>
              <a:t>Chức năng này rất khó thực hiện nhưng sẽ làm cho hệ thống trở nên hiệu quả hơn và có tính chịu lỗi cao hơn.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AB01A73-3260-4A1F-9FB1-A110979CF21B}" type="slidenum">
              <a:rPr lang="en-US" altLang="en-US"/>
              <a:pPr/>
              <a:t>12</a:t>
            </a:fld>
            <a:endParaRPr lang="en-US" altLang="en-US"/>
          </a:p>
        </p:txBody>
      </p:sp>
      <p:sp>
        <p:nvSpPr>
          <p:cNvPr id="14339" name="Rectangle 2"/>
          <p:cNvSpPr>
            <a:spLocks noGrp="1" noChangeArrowheads="1"/>
          </p:cNvSpPr>
          <p:nvPr>
            <p:ph type="title"/>
          </p:nvPr>
        </p:nvSpPr>
        <p:spPr/>
        <p:txBody>
          <a:bodyPr/>
          <a:lstStyle/>
          <a:p>
            <a:pPr eaLnBrk="1" hangingPunct="1"/>
            <a:r>
              <a:rPr lang="en-US" altLang="en-US"/>
              <a:t>III.Các bước tạo lập protocol</a:t>
            </a:r>
          </a:p>
        </p:txBody>
      </p:sp>
      <p:sp>
        <p:nvSpPr>
          <p:cNvPr id="14340" name="Rectangle 3"/>
          <p:cNvSpPr>
            <a:spLocks noGrp="1" noChangeArrowheads="1"/>
          </p:cNvSpPr>
          <p:nvPr>
            <p:ph type="body" idx="1"/>
          </p:nvPr>
        </p:nvSpPr>
        <p:spPr/>
        <p:txBody>
          <a:bodyPr/>
          <a:lstStyle/>
          <a:p>
            <a:pPr eaLnBrk="1" hangingPunct="1"/>
            <a:r>
              <a:rPr lang="en-US" altLang="en-US"/>
              <a:t>Xác định các khối chức năng </a:t>
            </a:r>
          </a:p>
          <a:p>
            <a:pPr eaLnBrk="1" hangingPunct="1"/>
            <a:r>
              <a:rPr lang="en-US" altLang="en-US"/>
              <a:t>Xác định định dạng dữ liệu</a:t>
            </a:r>
          </a:p>
          <a:p>
            <a:pPr eaLnBrk="1" hangingPunct="1"/>
            <a:r>
              <a:rPr lang="en-US" altLang="en-US"/>
              <a:t>Xác định mô hình kết nối </a:t>
            </a:r>
          </a:p>
          <a:p>
            <a:pPr eaLnBrk="1" hangingPunct="1"/>
            <a:r>
              <a:rPr lang="en-US" altLang="en-US"/>
              <a:t>Phân chia Session</a:t>
            </a:r>
          </a:p>
          <a:p>
            <a:pPr eaLnBrk="1" hangingPunct="1"/>
            <a:r>
              <a:rPr lang="en-US" altLang="en-US"/>
              <a:t>Xây dựng lệnh</a:t>
            </a:r>
          </a:p>
          <a:p>
            <a:pPr eaLnBrk="1" hangingPunct="1"/>
            <a:r>
              <a:rPr lang="en-US" altLang="en-US"/>
              <a:t>Lệnh hóa các kịch bản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77F2CFF-8836-45D8-A2B5-1C4A77078D25}" type="slidenum">
              <a:rPr lang="en-US" altLang="en-US"/>
              <a:pPr/>
              <a:t>13</a:t>
            </a:fld>
            <a:endParaRPr lang="en-US" altLang="en-US"/>
          </a:p>
        </p:txBody>
      </p:sp>
      <p:sp>
        <p:nvSpPr>
          <p:cNvPr id="15363" name="Rectangle 2"/>
          <p:cNvSpPr>
            <a:spLocks noGrp="1" noChangeArrowheads="1"/>
          </p:cNvSpPr>
          <p:nvPr>
            <p:ph type="title"/>
          </p:nvPr>
        </p:nvSpPr>
        <p:spPr/>
        <p:txBody>
          <a:bodyPr/>
          <a:lstStyle/>
          <a:p>
            <a:pPr eaLnBrk="1" hangingPunct="1"/>
            <a:r>
              <a:rPr lang="en-US" altLang="en-US" sz="3400"/>
              <a:t>III.1.Xác định các khối chức năng</a:t>
            </a:r>
          </a:p>
        </p:txBody>
      </p:sp>
      <p:sp>
        <p:nvSpPr>
          <p:cNvPr id="15364" name="Rectangle 3"/>
          <p:cNvSpPr>
            <a:spLocks noGrp="1" noChangeArrowheads="1"/>
          </p:cNvSpPr>
          <p:nvPr>
            <p:ph type="body" idx="1"/>
          </p:nvPr>
        </p:nvSpPr>
        <p:spPr/>
        <p:txBody>
          <a:bodyPr/>
          <a:lstStyle/>
          <a:p>
            <a:pPr eaLnBrk="1" hangingPunct="1"/>
            <a:r>
              <a:rPr lang="en-US" altLang="en-US"/>
              <a:t>Dựa tên DFD hoặc các Method của mô hình thực thể kết hợp</a:t>
            </a:r>
          </a:p>
          <a:p>
            <a:pPr eaLnBrk="1" hangingPunct="1"/>
            <a:r>
              <a:rPr lang="en-US" altLang="en-US"/>
              <a:t>Chỉ quan tâm đến các khối có liên kết mạng</a:t>
            </a:r>
          </a:p>
          <a:p>
            <a:pPr eaLnBrk="1" hangingPunct="1"/>
            <a:r>
              <a:rPr lang="en-US" altLang="en-US"/>
              <a:t>Xác định vai trò client/server cho mỗi khối</a:t>
            </a:r>
          </a:p>
          <a:p>
            <a:pPr eaLnBrk="1" hangingPunct="1"/>
            <a:r>
              <a:rPr lang="en-US" altLang="en-US"/>
              <a:t>Viết kịch bản bằng ngôn ngữ tự nhiên cho các khối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5EA4E81-54EB-4E87-91AF-734A046813A2}" type="slidenum">
              <a:rPr lang="en-US" altLang="en-US"/>
              <a:pPr/>
              <a:t>14</a:t>
            </a:fld>
            <a:endParaRPr lang="en-US" altLang="en-US"/>
          </a:p>
        </p:txBody>
      </p:sp>
      <p:sp>
        <p:nvSpPr>
          <p:cNvPr id="16387" name="Rectangle 2"/>
          <p:cNvSpPr>
            <a:spLocks noGrp="1" noChangeArrowheads="1"/>
          </p:cNvSpPr>
          <p:nvPr>
            <p:ph type="title"/>
          </p:nvPr>
        </p:nvSpPr>
        <p:spPr/>
        <p:txBody>
          <a:bodyPr/>
          <a:lstStyle/>
          <a:p>
            <a:pPr eaLnBrk="1" hangingPunct="1"/>
            <a:r>
              <a:rPr lang="en-US" altLang="en-US"/>
              <a:t>III.2.Xác định định dạng dữ liệu</a:t>
            </a:r>
          </a:p>
        </p:txBody>
      </p:sp>
      <p:sp>
        <p:nvSpPr>
          <p:cNvPr id="16388" name="Rectangle 3"/>
          <p:cNvSpPr>
            <a:spLocks noGrp="1" noChangeArrowheads="1"/>
          </p:cNvSpPr>
          <p:nvPr>
            <p:ph type="body" idx="1"/>
          </p:nvPr>
        </p:nvSpPr>
        <p:spPr/>
        <p:txBody>
          <a:bodyPr/>
          <a:lstStyle/>
          <a:p>
            <a:pPr eaLnBrk="1" hangingPunct="1"/>
            <a:r>
              <a:rPr lang="en-US" altLang="en-US"/>
              <a:t>Dựa trên các kịch bản và dữ liệu cần lưu chuyển định ra dạng dữ liệu của từng lệnh hoặc từng giai đoạn.</a:t>
            </a:r>
          </a:p>
          <a:p>
            <a:pPr eaLnBrk="1" hangingPunct="1"/>
            <a:r>
              <a:rPr lang="en-US" altLang="en-US"/>
              <a:t>Có 3 loại</a:t>
            </a:r>
          </a:p>
          <a:p>
            <a:pPr eaLnBrk="1" hangingPunct="1">
              <a:buFont typeface="Wingdings" panose="05000000000000000000" pitchFamily="2" charset="2"/>
              <a:buNone/>
            </a:pPr>
            <a:r>
              <a:rPr lang="en-US" altLang="en-US"/>
              <a:t>     - Chuỗi ký tự (String)</a:t>
            </a:r>
          </a:p>
          <a:p>
            <a:pPr eaLnBrk="1" hangingPunct="1">
              <a:buFont typeface="Wingdings" panose="05000000000000000000" pitchFamily="2" charset="2"/>
              <a:buNone/>
            </a:pPr>
            <a:r>
              <a:rPr lang="en-US" altLang="en-US"/>
              <a:t>     - Cấu trúc (Structure)</a:t>
            </a:r>
          </a:p>
          <a:p>
            <a:pPr eaLnBrk="1" hangingPunct="1">
              <a:buFont typeface="Wingdings" panose="05000000000000000000" pitchFamily="2" charset="2"/>
              <a:buNone/>
            </a:pPr>
            <a:r>
              <a:rPr lang="en-US" altLang="en-US"/>
              <a:t>     - Dòng byte (Byte stream)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91D9584-C189-4458-8C03-62FA8051D46E}" type="slidenum">
              <a:rPr lang="en-US" altLang="en-US"/>
              <a:pPr/>
              <a:t>15</a:t>
            </a:fld>
            <a:endParaRPr lang="en-US" altLang="en-US"/>
          </a:p>
        </p:txBody>
      </p:sp>
      <p:sp>
        <p:nvSpPr>
          <p:cNvPr id="17411" name="Rectangle 2"/>
          <p:cNvSpPr>
            <a:spLocks noGrp="1" noChangeArrowheads="1"/>
          </p:cNvSpPr>
          <p:nvPr>
            <p:ph type="title"/>
          </p:nvPr>
        </p:nvSpPr>
        <p:spPr/>
        <p:txBody>
          <a:bodyPr/>
          <a:lstStyle/>
          <a:p>
            <a:pPr eaLnBrk="1" hangingPunct="1"/>
            <a:r>
              <a:rPr lang="en-US" altLang="en-US"/>
              <a:t>III.3.Xác định mô hình kết nối</a:t>
            </a:r>
          </a:p>
        </p:txBody>
      </p:sp>
      <p:sp>
        <p:nvSpPr>
          <p:cNvPr id="17412" name="Rectangle 3"/>
          <p:cNvSpPr>
            <a:spLocks noGrp="1" noChangeArrowheads="1"/>
          </p:cNvSpPr>
          <p:nvPr>
            <p:ph type="body" idx="1"/>
          </p:nvPr>
        </p:nvSpPr>
        <p:spPr/>
        <p:txBody>
          <a:bodyPr/>
          <a:lstStyle/>
          <a:p>
            <a:pPr eaLnBrk="1" hangingPunct="1"/>
            <a:r>
              <a:rPr lang="en-US" altLang="en-US"/>
              <a:t>Dựa trên dữ liệu cần chuyển đổi</a:t>
            </a:r>
          </a:p>
          <a:p>
            <a:pPr eaLnBrk="1" hangingPunct="1"/>
            <a:r>
              <a:rPr lang="en-US" altLang="en-US"/>
              <a:t>Loại kết nối</a:t>
            </a:r>
          </a:p>
          <a:p>
            <a:pPr eaLnBrk="1" hangingPunct="1">
              <a:buFont typeface="Wingdings" panose="05000000000000000000" pitchFamily="2" charset="2"/>
              <a:buNone/>
            </a:pPr>
            <a:r>
              <a:rPr lang="en-US" altLang="en-US"/>
              <a:t>     - TCP _ Connection Oriented</a:t>
            </a:r>
          </a:p>
          <a:p>
            <a:pPr eaLnBrk="1" hangingPunct="1">
              <a:buFont typeface="Wingdings" panose="05000000000000000000" pitchFamily="2" charset="2"/>
              <a:buNone/>
            </a:pPr>
            <a:r>
              <a:rPr lang="en-US" altLang="en-US"/>
              <a:t>     - UDP _ Connectionless</a:t>
            </a:r>
          </a:p>
          <a:p>
            <a:pPr eaLnBrk="1" hangingPunct="1"/>
            <a:r>
              <a:rPr lang="en-US" altLang="en-US"/>
              <a:t>Dạng liên kết</a:t>
            </a:r>
          </a:p>
          <a:p>
            <a:pPr eaLnBrk="1" hangingPunct="1">
              <a:buFont typeface="Wingdings" panose="05000000000000000000" pitchFamily="2" charset="2"/>
              <a:buNone/>
            </a:pPr>
            <a:r>
              <a:rPr lang="en-US" altLang="en-US"/>
              <a:t>     - Đơn socket</a:t>
            </a:r>
          </a:p>
          <a:p>
            <a:pPr eaLnBrk="1" hangingPunct="1">
              <a:buFont typeface="Wingdings" panose="05000000000000000000" pitchFamily="2" charset="2"/>
              <a:buNone/>
            </a:pPr>
            <a:r>
              <a:rPr lang="en-US" altLang="en-US"/>
              <a:t>     - Đa socket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D0C331B-2F8B-467F-BD1D-2EB3DDE57F25}" type="slidenum">
              <a:rPr lang="en-US" altLang="en-US"/>
              <a:pPr/>
              <a:t>16</a:t>
            </a:fld>
            <a:endParaRPr lang="en-US" altLang="en-US"/>
          </a:p>
        </p:txBody>
      </p:sp>
      <p:sp>
        <p:nvSpPr>
          <p:cNvPr id="18435" name="Rectangle 2"/>
          <p:cNvSpPr>
            <a:spLocks noGrp="1" noChangeArrowheads="1"/>
          </p:cNvSpPr>
          <p:nvPr>
            <p:ph type="title"/>
          </p:nvPr>
        </p:nvSpPr>
        <p:spPr/>
        <p:txBody>
          <a:bodyPr/>
          <a:lstStyle/>
          <a:p>
            <a:pPr eaLnBrk="1" hangingPunct="1"/>
            <a:r>
              <a:rPr lang="en-US" altLang="en-US"/>
              <a:t>III.4.Phân chia session</a:t>
            </a:r>
          </a:p>
        </p:txBody>
      </p:sp>
      <p:sp>
        <p:nvSpPr>
          <p:cNvPr id="18436" name="Rectangle 3"/>
          <p:cNvSpPr>
            <a:spLocks noGrp="1" noChangeArrowheads="1"/>
          </p:cNvSpPr>
          <p:nvPr>
            <p:ph type="body" idx="1"/>
          </p:nvPr>
        </p:nvSpPr>
        <p:spPr/>
        <p:txBody>
          <a:bodyPr/>
          <a:lstStyle/>
          <a:p>
            <a:pPr eaLnBrk="1" hangingPunct="1"/>
            <a:r>
              <a:rPr lang="en-US" altLang="en-US" sz="2600"/>
              <a:t>Dựa trên script trao đổi giữa client và server.</a:t>
            </a:r>
          </a:p>
          <a:p>
            <a:pPr eaLnBrk="1" hangingPunct="1"/>
            <a:r>
              <a:rPr lang="en-US" altLang="en-US" sz="2600"/>
              <a:t>Dựa trên sự phân quyền và mức độ bảo mật của hệ thống.</a:t>
            </a:r>
          </a:p>
          <a:p>
            <a:pPr eaLnBrk="1" hangingPunct="1"/>
            <a:r>
              <a:rPr lang="en-US" altLang="en-US" sz="2600"/>
              <a:t>Xác định các giai đoạn của một session tương ứng với sự khác nhau của sự phân quyền và mức độ bảo mật.</a:t>
            </a:r>
          </a:p>
          <a:p>
            <a:pPr eaLnBrk="1" hangingPunct="1"/>
            <a:r>
              <a:rPr lang="en-US" altLang="en-US" sz="2600"/>
              <a:t>Liệt kê các giai đoạn với miêu tả rõ ràng chi tiết về các thông tin liên quan.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A80BDA9-89FB-45B5-85FE-521228A14ED1}" type="slidenum">
              <a:rPr lang="en-US" altLang="en-US"/>
              <a:pPr/>
              <a:t>17</a:t>
            </a:fld>
            <a:endParaRPr lang="en-US" altLang="en-US"/>
          </a:p>
        </p:txBody>
      </p:sp>
      <p:sp>
        <p:nvSpPr>
          <p:cNvPr id="19459" name="Rectangle 2"/>
          <p:cNvSpPr>
            <a:spLocks noGrp="1" noChangeArrowheads="1"/>
          </p:cNvSpPr>
          <p:nvPr>
            <p:ph type="title"/>
          </p:nvPr>
        </p:nvSpPr>
        <p:spPr/>
        <p:txBody>
          <a:bodyPr/>
          <a:lstStyle/>
          <a:p>
            <a:pPr eaLnBrk="1" hangingPunct="1"/>
            <a:r>
              <a:rPr lang="en-US" altLang="en-US"/>
              <a:t>III.5.Xây dựng lệnh</a:t>
            </a:r>
          </a:p>
        </p:txBody>
      </p:sp>
      <p:sp>
        <p:nvSpPr>
          <p:cNvPr id="19460" name="Rectangle 3"/>
          <p:cNvSpPr>
            <a:spLocks noGrp="1" noChangeArrowheads="1"/>
          </p:cNvSpPr>
          <p:nvPr>
            <p:ph type="body" idx="1"/>
          </p:nvPr>
        </p:nvSpPr>
        <p:spPr/>
        <p:txBody>
          <a:bodyPr/>
          <a:lstStyle/>
          <a:p>
            <a:pPr eaLnBrk="1" hangingPunct="1">
              <a:lnSpc>
                <a:spcPct val="90000"/>
              </a:lnSpc>
            </a:pPr>
            <a:r>
              <a:rPr lang="en-US" altLang="en-US"/>
              <a:t>Xác định các lệnh có thể có dựa trên các lệnh đã miêu tả trong script</a:t>
            </a:r>
          </a:p>
          <a:p>
            <a:pPr eaLnBrk="1" hangingPunct="1">
              <a:lnSpc>
                <a:spcPct val="90000"/>
              </a:lnSpc>
            </a:pPr>
            <a:r>
              <a:rPr lang="en-US" altLang="en-US"/>
              <a:t>Chọn đặt tên cho các lệnh gợi nhớ </a:t>
            </a:r>
          </a:p>
          <a:p>
            <a:pPr eaLnBrk="1" hangingPunct="1">
              <a:lnSpc>
                <a:spcPct val="90000"/>
              </a:lnSpc>
            </a:pPr>
            <a:r>
              <a:rPr lang="en-US" altLang="en-US"/>
              <a:t>Xác định các tham số của lệnh</a:t>
            </a:r>
          </a:p>
          <a:p>
            <a:pPr eaLnBrk="1" hangingPunct="1">
              <a:lnSpc>
                <a:spcPct val="90000"/>
              </a:lnSpc>
            </a:pPr>
            <a:r>
              <a:rPr lang="en-US" altLang="en-US"/>
              <a:t>Xác định các trạng thái đáp trả của server khi thực hiện mỗi lệnh</a:t>
            </a:r>
          </a:p>
          <a:p>
            <a:pPr eaLnBrk="1" hangingPunct="1">
              <a:lnSpc>
                <a:spcPct val="90000"/>
              </a:lnSpc>
            </a:pPr>
            <a:r>
              <a:rPr lang="en-US" altLang="en-US"/>
              <a:t>Xây dựng bảng mã lỗi cho tất cả các trường hợp đáp trả</a:t>
            </a:r>
          </a:p>
          <a:p>
            <a:pPr eaLnBrk="1" hangingPunct="1">
              <a:lnSpc>
                <a:spcPct val="90000"/>
              </a:lnSpc>
            </a:pPr>
            <a:r>
              <a:rPr lang="en-US" altLang="en-US"/>
              <a:t>Xây dựng bảng danh sách lệnh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2197EB1-5015-4E1B-87CF-2AE2B66EAD6E}" type="slidenum">
              <a:rPr lang="en-US" altLang="en-US"/>
              <a:pPr/>
              <a:t>18</a:t>
            </a:fld>
            <a:endParaRPr lang="en-US" altLang="en-US"/>
          </a:p>
        </p:txBody>
      </p:sp>
      <p:sp>
        <p:nvSpPr>
          <p:cNvPr id="20483" name="Rectangle 2"/>
          <p:cNvSpPr>
            <a:spLocks noGrp="1" noChangeArrowheads="1"/>
          </p:cNvSpPr>
          <p:nvPr>
            <p:ph type="title"/>
          </p:nvPr>
        </p:nvSpPr>
        <p:spPr/>
        <p:txBody>
          <a:bodyPr/>
          <a:lstStyle/>
          <a:p>
            <a:pPr eaLnBrk="1" hangingPunct="1"/>
            <a:r>
              <a:rPr lang="en-US" altLang="en-US"/>
              <a:t>Xây dựng lệnh(t.t)</a:t>
            </a:r>
          </a:p>
        </p:txBody>
      </p:sp>
      <p:sp>
        <p:nvSpPr>
          <p:cNvPr id="20484" name="Rectangle 3"/>
          <p:cNvSpPr>
            <a:spLocks noGrp="1" noChangeArrowheads="1"/>
          </p:cNvSpPr>
          <p:nvPr>
            <p:ph type="body" idx="1"/>
          </p:nvPr>
        </p:nvSpPr>
        <p:spPr/>
        <p:txBody>
          <a:bodyPr/>
          <a:lstStyle/>
          <a:p>
            <a:pPr eaLnBrk="1" hangingPunct="1">
              <a:lnSpc>
                <a:spcPct val="90000"/>
              </a:lnSpc>
            </a:pPr>
            <a:r>
              <a:rPr lang="en-US" altLang="en-US"/>
              <a:t>Miêu tả các lệnh dạng văn bản</a:t>
            </a:r>
          </a:p>
          <a:p>
            <a:pPr eaLnBrk="1" hangingPunct="1">
              <a:lnSpc>
                <a:spcPct val="90000"/>
              </a:lnSpc>
              <a:buFont typeface="Wingdings" panose="05000000000000000000" pitchFamily="2" charset="2"/>
              <a:buNone/>
            </a:pPr>
            <a:r>
              <a:rPr lang="en-US" altLang="en-US"/>
              <a:t>     - Dạng lệnh</a:t>
            </a:r>
          </a:p>
          <a:p>
            <a:pPr eaLnBrk="1" hangingPunct="1">
              <a:lnSpc>
                <a:spcPct val="90000"/>
              </a:lnSpc>
              <a:buFont typeface="Wingdings" panose="05000000000000000000" pitchFamily="2" charset="2"/>
              <a:buNone/>
            </a:pPr>
            <a:r>
              <a:rPr lang="en-US" altLang="en-US"/>
              <a:t>     - Các tham số</a:t>
            </a:r>
          </a:p>
          <a:p>
            <a:pPr eaLnBrk="1" hangingPunct="1">
              <a:lnSpc>
                <a:spcPct val="90000"/>
              </a:lnSpc>
              <a:buFont typeface="Wingdings" panose="05000000000000000000" pitchFamily="2" charset="2"/>
              <a:buNone/>
            </a:pPr>
            <a:r>
              <a:rPr lang="en-US" altLang="en-US"/>
              <a:t>     - Giai đoạn có thể thực thi</a:t>
            </a:r>
          </a:p>
          <a:p>
            <a:pPr eaLnBrk="1" hangingPunct="1">
              <a:lnSpc>
                <a:spcPct val="90000"/>
              </a:lnSpc>
              <a:buFont typeface="Wingdings" panose="05000000000000000000" pitchFamily="2" charset="2"/>
              <a:buNone/>
            </a:pPr>
            <a:r>
              <a:rPr lang="en-US" altLang="en-US"/>
              <a:t>     - Các giới hạn</a:t>
            </a:r>
          </a:p>
          <a:p>
            <a:pPr eaLnBrk="1" hangingPunct="1">
              <a:lnSpc>
                <a:spcPct val="90000"/>
              </a:lnSpc>
              <a:buFont typeface="Wingdings" panose="05000000000000000000" pitchFamily="2" charset="2"/>
              <a:buNone/>
            </a:pPr>
            <a:r>
              <a:rPr lang="en-US" altLang="en-US"/>
              <a:t>     - Họat động</a:t>
            </a:r>
          </a:p>
          <a:p>
            <a:pPr eaLnBrk="1" hangingPunct="1">
              <a:lnSpc>
                <a:spcPct val="90000"/>
              </a:lnSpc>
              <a:buFont typeface="Wingdings" panose="05000000000000000000" pitchFamily="2" charset="2"/>
              <a:buNone/>
            </a:pPr>
            <a:r>
              <a:rPr lang="en-US" altLang="en-US"/>
              <a:t>     - Các trạng thái đáp trả</a:t>
            </a:r>
          </a:p>
          <a:p>
            <a:pPr eaLnBrk="1" hangingPunct="1">
              <a:lnSpc>
                <a:spcPct val="90000"/>
              </a:lnSpc>
              <a:buFont typeface="Wingdings" panose="05000000000000000000" pitchFamily="2" charset="2"/>
              <a:buNone/>
            </a:pPr>
            <a:r>
              <a:rPr lang="en-US" altLang="en-US"/>
              <a:t>     - Kịch bản ví dụ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B3F9E13-F1D8-44D3-88C3-D04AFB51972C}" type="slidenum">
              <a:rPr lang="en-US" altLang="en-US"/>
              <a:pPr/>
              <a:t>19</a:t>
            </a:fld>
            <a:endParaRPr lang="en-US" altLang="en-US"/>
          </a:p>
        </p:txBody>
      </p:sp>
      <p:sp>
        <p:nvSpPr>
          <p:cNvPr id="21507" name="Rectangle 2"/>
          <p:cNvSpPr>
            <a:spLocks noGrp="1" noChangeArrowheads="1"/>
          </p:cNvSpPr>
          <p:nvPr>
            <p:ph type="title"/>
          </p:nvPr>
        </p:nvSpPr>
        <p:spPr/>
        <p:txBody>
          <a:bodyPr/>
          <a:lstStyle/>
          <a:p>
            <a:pPr eaLnBrk="1" hangingPunct="1"/>
            <a:r>
              <a:rPr lang="en-US" altLang="en-US"/>
              <a:t>III.6.Lệnh hóa các kịch bản</a:t>
            </a:r>
          </a:p>
        </p:txBody>
      </p:sp>
      <p:sp>
        <p:nvSpPr>
          <p:cNvPr id="21508" name="Rectangle 3"/>
          <p:cNvSpPr>
            <a:spLocks noGrp="1" noChangeArrowheads="1"/>
          </p:cNvSpPr>
          <p:nvPr>
            <p:ph type="body" idx="1"/>
          </p:nvPr>
        </p:nvSpPr>
        <p:spPr/>
        <p:txBody>
          <a:bodyPr/>
          <a:lstStyle/>
          <a:p>
            <a:pPr eaLnBrk="1" hangingPunct="1"/>
            <a:r>
              <a:rPr lang="en-US" altLang="en-US"/>
              <a:t>Dựa trên các lệnh đã xây dựng</a:t>
            </a:r>
          </a:p>
          <a:p>
            <a:pPr eaLnBrk="1" hangingPunct="1"/>
            <a:r>
              <a:rPr lang="en-US" altLang="en-US"/>
              <a:t>Dựa trên các kịch bản bằng ngôn ngữ tự nhiên</a:t>
            </a:r>
          </a:p>
          <a:p>
            <a:pPr eaLnBrk="1" hangingPunct="1"/>
            <a:r>
              <a:rPr lang="en-US" altLang="en-US"/>
              <a:t>Viết lại các kịch bản này bằng các lệnh đã xây dựng</a:t>
            </a:r>
          </a:p>
          <a:p>
            <a:pPr eaLnBrk="1" hangingPunct="1"/>
            <a:r>
              <a:rPr lang="en-US" altLang="en-US"/>
              <a:t>Lưu ý kiểm tra lại các trạng thái trả lời có thể xảy ra (Các trạng thái rẽ nhánh)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3B68608-0677-4DBC-B259-3ACA65F95078}" type="slidenum">
              <a:rPr lang="en-US" altLang="en-US"/>
              <a:pPr/>
              <a:t>2</a:t>
            </a:fld>
            <a:endParaRPr lang="en-US" altLang="en-US"/>
          </a:p>
        </p:txBody>
      </p:sp>
      <p:sp>
        <p:nvSpPr>
          <p:cNvPr id="4099" name="Rectangle 2"/>
          <p:cNvSpPr>
            <a:spLocks noGrp="1" noChangeArrowheads="1"/>
          </p:cNvSpPr>
          <p:nvPr>
            <p:ph type="title"/>
          </p:nvPr>
        </p:nvSpPr>
        <p:spPr/>
        <p:txBody>
          <a:bodyPr/>
          <a:lstStyle/>
          <a:p>
            <a:pPr eaLnBrk="1" hangingPunct="1"/>
            <a:r>
              <a:rPr lang="en-US" altLang="en-US"/>
              <a:t>Nội dung</a:t>
            </a:r>
          </a:p>
        </p:txBody>
      </p:sp>
      <p:sp>
        <p:nvSpPr>
          <p:cNvPr id="4100" name="Rectangle 3"/>
          <p:cNvSpPr>
            <a:spLocks noGrp="1" noChangeArrowheads="1"/>
          </p:cNvSpPr>
          <p:nvPr>
            <p:ph type="body" idx="1"/>
          </p:nvPr>
        </p:nvSpPr>
        <p:spPr/>
        <p:txBody>
          <a:bodyPr/>
          <a:lstStyle/>
          <a:p>
            <a:pPr eaLnBrk="1" hangingPunct="1"/>
            <a:r>
              <a:rPr lang="en-US" altLang="en-US"/>
              <a:t>Protocol</a:t>
            </a:r>
          </a:p>
          <a:p>
            <a:pPr eaLnBrk="1" hangingPunct="1"/>
            <a:r>
              <a:rPr lang="en-US" altLang="en-US"/>
              <a:t>Các chức năng của protocol</a:t>
            </a:r>
          </a:p>
          <a:p>
            <a:pPr eaLnBrk="1" hangingPunct="1"/>
            <a:r>
              <a:rPr lang="en-US" altLang="en-US"/>
              <a:t>Các bước thiết kế protocol</a:t>
            </a:r>
          </a:p>
          <a:p>
            <a:pPr eaLnBrk="1" hangingPunct="1"/>
            <a:r>
              <a:rPr lang="en-US" altLang="en-US"/>
              <a:t>Ví dụ – POP3</a:t>
            </a:r>
          </a:p>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B9DEFD0-4E5A-48F0-B3EA-18B6A966D6AA}" type="slidenum">
              <a:rPr lang="en-US" altLang="en-US"/>
              <a:pPr/>
              <a:t>20</a:t>
            </a:fld>
            <a:endParaRPr lang="en-US" altLang="en-US"/>
          </a:p>
        </p:txBody>
      </p:sp>
      <p:sp>
        <p:nvSpPr>
          <p:cNvPr id="22531" name="Rectangle 2"/>
          <p:cNvSpPr>
            <a:spLocks noGrp="1" noChangeArrowheads="1"/>
          </p:cNvSpPr>
          <p:nvPr>
            <p:ph type="title"/>
          </p:nvPr>
        </p:nvSpPr>
        <p:spPr/>
        <p:txBody>
          <a:bodyPr/>
          <a:lstStyle/>
          <a:p>
            <a:pPr eaLnBrk="1" hangingPunct="1"/>
            <a:r>
              <a:rPr lang="en-US" altLang="en-US"/>
              <a:t>IV.Ví dụ – POP3</a:t>
            </a:r>
          </a:p>
        </p:txBody>
      </p:sp>
      <p:sp>
        <p:nvSpPr>
          <p:cNvPr id="22532" name="Rectangle 3"/>
          <p:cNvSpPr>
            <a:spLocks noGrp="1" noChangeArrowheads="1"/>
          </p:cNvSpPr>
          <p:nvPr>
            <p:ph type="body" idx="1"/>
          </p:nvPr>
        </p:nvSpPr>
        <p:spPr/>
        <p:txBody>
          <a:bodyPr/>
          <a:lstStyle/>
          <a:p>
            <a:pPr eaLnBrk="1" hangingPunct="1"/>
            <a:r>
              <a:rPr lang="en-US" altLang="en-US"/>
              <a:t>POP3 – Post Office Protocol ver. 3</a:t>
            </a:r>
          </a:p>
          <a:p>
            <a:pPr eaLnBrk="1" hangingPunct="1"/>
            <a:r>
              <a:rPr lang="en-US" altLang="en-US"/>
              <a:t>Protocol này được dùng để nhận thư từ một mail server.</a:t>
            </a:r>
          </a:p>
          <a:p>
            <a:pPr eaLnBrk="1" hangingPunct="1"/>
            <a:r>
              <a:rPr lang="en-US" altLang="en-US"/>
              <a:t>Nhiệm vụ chính:</a:t>
            </a:r>
          </a:p>
          <a:p>
            <a:pPr eaLnBrk="1" hangingPunct="1">
              <a:buFont typeface="Wingdings" panose="05000000000000000000" pitchFamily="2" charset="2"/>
              <a:buNone/>
            </a:pPr>
            <a:r>
              <a:rPr lang="en-US" altLang="en-US" sz="2400"/>
              <a:t>     - Kiểm tra xem có bao nhiêu mail mới</a:t>
            </a:r>
          </a:p>
          <a:p>
            <a:pPr eaLnBrk="1" hangingPunct="1">
              <a:buFont typeface="Wingdings" panose="05000000000000000000" pitchFamily="2" charset="2"/>
              <a:buNone/>
            </a:pPr>
            <a:r>
              <a:rPr lang="en-US" altLang="en-US" sz="2400"/>
              <a:t>     - Download mail về các thư mục cục bộ</a:t>
            </a:r>
          </a:p>
          <a:p>
            <a:pPr eaLnBrk="1" hangingPunct="1"/>
            <a:r>
              <a:rPr lang="en-US" altLang="en-US"/>
              <a:t>Có cơ chế Authentication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DE20A80-C8F6-4EEF-B2D0-D3A111B53726}" type="slidenum">
              <a:rPr lang="en-US" altLang="en-US"/>
              <a:pPr/>
              <a:t>21</a:t>
            </a:fld>
            <a:endParaRPr lang="en-US" altLang="en-US"/>
          </a:p>
        </p:txBody>
      </p:sp>
      <p:sp>
        <p:nvSpPr>
          <p:cNvPr id="23555" name="Rectangle 2"/>
          <p:cNvSpPr>
            <a:spLocks noGrp="1" noChangeArrowheads="1"/>
          </p:cNvSpPr>
          <p:nvPr>
            <p:ph type="title"/>
          </p:nvPr>
        </p:nvSpPr>
        <p:spPr/>
        <p:txBody>
          <a:bodyPr/>
          <a:lstStyle/>
          <a:p>
            <a:pPr eaLnBrk="1" hangingPunct="1"/>
            <a:r>
              <a:rPr lang="en-US" altLang="en-US" sz="3400"/>
              <a:t>Các trạng thái trong một session</a:t>
            </a:r>
          </a:p>
        </p:txBody>
      </p:sp>
      <p:sp>
        <p:nvSpPr>
          <p:cNvPr id="23556" name="Rectangle 3"/>
          <p:cNvSpPr>
            <a:spLocks noGrp="1" noChangeArrowheads="1"/>
          </p:cNvSpPr>
          <p:nvPr>
            <p:ph type="body" idx="1"/>
          </p:nvPr>
        </p:nvSpPr>
        <p:spPr/>
        <p:txBody>
          <a:bodyPr/>
          <a:lstStyle/>
          <a:p>
            <a:pPr eaLnBrk="1" hangingPunct="1"/>
            <a:r>
              <a:rPr lang="en-US" altLang="en-US"/>
              <a:t>Authorization: trạng thái chưa xác nhận người sử dụng</a:t>
            </a:r>
          </a:p>
          <a:p>
            <a:pPr eaLnBrk="1" hangingPunct="1"/>
            <a:r>
              <a:rPr lang="en-US" altLang="en-US"/>
              <a:t>Transaction: trạng thái truy xuất – Sau khi đã xác nhận người sử dụng</a:t>
            </a:r>
          </a:p>
          <a:p>
            <a:pPr eaLnBrk="1" hangingPunct="1"/>
            <a:r>
              <a:rPr lang="en-US" altLang="en-US"/>
              <a:t>Update: trạng thái cập nhật trước khi kết thúc session (Xóa tất cả các tài nguyên môi trường cũng như các message đã bị đánh dấu xóa)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1B3438-A275-4042-A67B-52D82F3EED60}" type="slidenum">
              <a:rPr lang="en-US" altLang="en-US"/>
              <a:pPr/>
              <a:t>22</a:t>
            </a:fld>
            <a:endParaRPr lang="en-US" altLang="en-US"/>
          </a:p>
        </p:txBody>
      </p:sp>
      <p:sp>
        <p:nvSpPr>
          <p:cNvPr id="24579" name="Rectangle 2"/>
          <p:cNvSpPr>
            <a:spLocks noGrp="1" noChangeArrowheads="1"/>
          </p:cNvSpPr>
          <p:nvPr>
            <p:ph type="title"/>
          </p:nvPr>
        </p:nvSpPr>
        <p:spPr/>
        <p:txBody>
          <a:bodyPr/>
          <a:lstStyle/>
          <a:p>
            <a:pPr eaLnBrk="1" hangingPunct="1"/>
            <a:r>
              <a:rPr lang="en-US" altLang="en-US"/>
              <a:t>Miêu tả</a:t>
            </a:r>
          </a:p>
        </p:txBody>
      </p:sp>
      <p:sp>
        <p:nvSpPr>
          <p:cNvPr id="24580" name="Rectangle 3"/>
          <p:cNvSpPr>
            <a:spLocks noGrp="1" noChangeArrowheads="1"/>
          </p:cNvSpPr>
          <p:nvPr>
            <p:ph type="body" idx="1"/>
          </p:nvPr>
        </p:nvSpPr>
        <p:spPr/>
        <p:txBody>
          <a:bodyPr/>
          <a:lstStyle/>
          <a:p>
            <a:pPr eaLnBrk="1" hangingPunct="1">
              <a:lnSpc>
                <a:spcPct val="90000"/>
              </a:lnSpc>
            </a:pPr>
            <a:r>
              <a:rPr lang="en-US" altLang="en-US" sz="2100"/>
              <a:t>Lệnh:</a:t>
            </a:r>
          </a:p>
          <a:p>
            <a:pPr eaLnBrk="1" hangingPunct="1">
              <a:lnSpc>
                <a:spcPct val="90000"/>
              </a:lnSpc>
              <a:buFont typeface="Wingdings" panose="05000000000000000000" pitchFamily="2" charset="2"/>
              <a:buNone/>
            </a:pPr>
            <a:r>
              <a:rPr lang="en-US" altLang="en-US" sz="2100"/>
              <a:t>     [command] &lt;Argument_1&gt; &lt;Argument_2&gt;</a:t>
            </a:r>
          </a:p>
          <a:p>
            <a:pPr eaLnBrk="1" hangingPunct="1">
              <a:lnSpc>
                <a:spcPct val="90000"/>
              </a:lnSpc>
              <a:buFont typeface="Wingdings" panose="05000000000000000000" pitchFamily="2" charset="2"/>
              <a:buNone/>
            </a:pPr>
            <a:r>
              <a:rPr lang="en-US" altLang="en-US" sz="2100"/>
              <a:t>     - </a:t>
            </a:r>
            <a:r>
              <a:rPr lang="en-US" altLang="en-US" sz="2100" b="1"/>
              <a:t>Command: Lệnh – 4 chữ cái viết hoa</a:t>
            </a:r>
          </a:p>
          <a:p>
            <a:pPr eaLnBrk="1" hangingPunct="1">
              <a:lnSpc>
                <a:spcPct val="90000"/>
              </a:lnSpc>
              <a:buFont typeface="Wingdings" panose="05000000000000000000" pitchFamily="2" charset="2"/>
              <a:buNone/>
            </a:pPr>
            <a:r>
              <a:rPr lang="en-US" altLang="en-US" sz="2100"/>
              <a:t>     - Argument: chuỗi ký tự  và số không chứa khoảng trắng</a:t>
            </a:r>
          </a:p>
          <a:p>
            <a:pPr eaLnBrk="1" hangingPunct="1">
              <a:lnSpc>
                <a:spcPct val="90000"/>
              </a:lnSpc>
            </a:pPr>
            <a:r>
              <a:rPr lang="en-US" altLang="en-US" sz="2100"/>
              <a:t>Trả lời: [Status] &lt;Description)</a:t>
            </a:r>
          </a:p>
          <a:p>
            <a:pPr eaLnBrk="1" hangingPunct="1">
              <a:lnSpc>
                <a:spcPct val="90000"/>
              </a:lnSpc>
              <a:buFont typeface="Wingdings" panose="05000000000000000000" pitchFamily="2" charset="2"/>
              <a:buNone/>
            </a:pPr>
            <a:r>
              <a:rPr lang="en-US" altLang="en-US" sz="2100"/>
              <a:t>     - Status: Trạng thái của trả lời (+OK, -ERR)</a:t>
            </a:r>
          </a:p>
          <a:p>
            <a:pPr eaLnBrk="1" hangingPunct="1">
              <a:lnSpc>
                <a:spcPct val="90000"/>
              </a:lnSpc>
              <a:buFont typeface="Wingdings" panose="05000000000000000000" pitchFamily="2" charset="2"/>
              <a:buNone/>
            </a:pPr>
            <a:r>
              <a:rPr lang="en-US" altLang="en-US" sz="2100"/>
              <a:t>     - Description: Miêu tả thêm</a:t>
            </a:r>
          </a:p>
          <a:p>
            <a:pPr eaLnBrk="1" hangingPunct="1">
              <a:lnSpc>
                <a:spcPct val="90000"/>
              </a:lnSpc>
              <a:buFont typeface="Wingdings" panose="05000000000000000000" pitchFamily="2" charset="2"/>
              <a:buNone/>
            </a:pPr>
            <a:r>
              <a:rPr lang="en-US" altLang="en-US" sz="2100"/>
              <a:t>     - Ngoài ra còn có một số dạng đặc biệt để truyền dữ liệu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D3175F0-D1B0-4F0F-BB17-7DF75618B84A}" type="slidenum">
              <a:rPr lang="en-US" altLang="en-US"/>
              <a:pPr/>
              <a:t>23</a:t>
            </a:fld>
            <a:endParaRPr lang="en-US" altLang="en-US"/>
          </a:p>
        </p:txBody>
      </p:sp>
      <p:sp>
        <p:nvSpPr>
          <p:cNvPr id="25603" name="Rectangle 2"/>
          <p:cNvSpPr>
            <a:spLocks noGrp="1" noChangeArrowheads="1"/>
          </p:cNvSpPr>
          <p:nvPr>
            <p:ph type="title"/>
          </p:nvPr>
        </p:nvSpPr>
        <p:spPr/>
        <p:txBody>
          <a:bodyPr/>
          <a:lstStyle/>
          <a:p>
            <a:pPr eaLnBrk="1" hangingPunct="1"/>
            <a:r>
              <a:rPr lang="en-US" altLang="en-US"/>
              <a:t>Authorization</a:t>
            </a:r>
          </a:p>
        </p:txBody>
      </p:sp>
      <p:sp>
        <p:nvSpPr>
          <p:cNvPr id="25604" name="Rectangle 3"/>
          <p:cNvSpPr>
            <a:spLocks noGrp="1" noChangeArrowheads="1"/>
          </p:cNvSpPr>
          <p:nvPr>
            <p:ph type="body" idx="1"/>
          </p:nvPr>
        </p:nvSpPr>
        <p:spPr/>
        <p:txBody>
          <a:bodyPr/>
          <a:lstStyle/>
          <a:p>
            <a:pPr eaLnBrk="1" hangingPunct="1">
              <a:lnSpc>
                <a:spcPct val="90000"/>
              </a:lnSpc>
            </a:pPr>
            <a:r>
              <a:rPr lang="en-US" altLang="en-US" sz="2600"/>
              <a:t>Chào hỏi</a:t>
            </a:r>
          </a:p>
          <a:p>
            <a:pPr eaLnBrk="1" hangingPunct="1">
              <a:lnSpc>
                <a:spcPct val="90000"/>
              </a:lnSpc>
              <a:buFont typeface="Wingdings" panose="05000000000000000000" pitchFamily="2" charset="2"/>
              <a:buNone/>
            </a:pPr>
            <a:r>
              <a:rPr lang="en-US" altLang="en-US" sz="2600"/>
              <a:t>     S: +OK </a:t>
            </a:r>
            <a:r>
              <a:rPr lang="en-US" altLang="en-US" sz="2600" b="1"/>
              <a:t>POP3</a:t>
            </a:r>
            <a:r>
              <a:rPr lang="en-US" altLang="en-US" sz="2600"/>
              <a:t> Server ready</a:t>
            </a:r>
          </a:p>
          <a:p>
            <a:pPr eaLnBrk="1" hangingPunct="1">
              <a:lnSpc>
                <a:spcPct val="90000"/>
              </a:lnSpc>
              <a:buFont typeface="Wingdings" panose="05000000000000000000" pitchFamily="2" charset="2"/>
              <a:buNone/>
            </a:pPr>
            <a:r>
              <a:rPr lang="en-US" altLang="en-US" sz="2600"/>
              <a:t>          Status  Description</a:t>
            </a:r>
          </a:p>
          <a:p>
            <a:pPr eaLnBrk="1" hangingPunct="1">
              <a:lnSpc>
                <a:spcPct val="90000"/>
              </a:lnSpc>
            </a:pPr>
            <a:r>
              <a:rPr lang="en-US" altLang="en-US" sz="2600"/>
              <a:t>Khai báo người sử dụng</a:t>
            </a:r>
          </a:p>
          <a:p>
            <a:pPr eaLnBrk="1" hangingPunct="1">
              <a:lnSpc>
                <a:spcPct val="90000"/>
              </a:lnSpc>
              <a:buFont typeface="Wingdings" panose="05000000000000000000" pitchFamily="2" charset="2"/>
              <a:buNone/>
            </a:pPr>
            <a:r>
              <a:rPr lang="en-US" altLang="en-US" sz="2600"/>
              <a:t>     </a:t>
            </a:r>
            <a:r>
              <a:rPr lang="en-US" altLang="en-US" sz="2600" b="1"/>
              <a:t>USER</a:t>
            </a:r>
            <a:r>
              <a:rPr lang="en-US" altLang="en-US" sz="2600"/>
              <a:t> &lt;Username&gt;</a:t>
            </a:r>
          </a:p>
          <a:p>
            <a:pPr eaLnBrk="1" hangingPunct="1">
              <a:lnSpc>
                <a:spcPct val="90000"/>
              </a:lnSpc>
              <a:buFont typeface="Wingdings" panose="05000000000000000000" pitchFamily="2" charset="2"/>
              <a:buNone/>
            </a:pPr>
            <a:r>
              <a:rPr lang="en-US" altLang="en-US" sz="2600"/>
              <a:t>     </a:t>
            </a:r>
            <a:r>
              <a:rPr lang="en-US" altLang="en-US" sz="2600" b="1"/>
              <a:t>PASS</a:t>
            </a:r>
            <a:r>
              <a:rPr lang="en-US" altLang="en-US" sz="2600"/>
              <a:t> &lt;Password&gt;</a:t>
            </a:r>
          </a:p>
          <a:p>
            <a:pPr eaLnBrk="1" hangingPunct="1">
              <a:lnSpc>
                <a:spcPct val="90000"/>
              </a:lnSpc>
            </a:pPr>
            <a:r>
              <a:rPr lang="en-US" altLang="en-US" sz="2600"/>
              <a:t>Kiểm tra mailbox không cần login</a:t>
            </a:r>
          </a:p>
          <a:p>
            <a:pPr eaLnBrk="1" hangingPunct="1">
              <a:lnSpc>
                <a:spcPct val="90000"/>
              </a:lnSpc>
              <a:buFont typeface="Wingdings" panose="05000000000000000000" pitchFamily="2" charset="2"/>
              <a:buNone/>
            </a:pPr>
            <a:r>
              <a:rPr lang="en-US" altLang="en-US" sz="2600"/>
              <a:t>     </a:t>
            </a:r>
            <a:r>
              <a:rPr lang="en-US" altLang="en-US" sz="2600" b="1"/>
              <a:t>APOP</a:t>
            </a:r>
            <a:r>
              <a:rPr lang="en-US" altLang="en-US" sz="2600"/>
              <a:t> &lt;Username&gt; &lt;Digest&gt;</a:t>
            </a:r>
          </a:p>
          <a:p>
            <a:pPr eaLnBrk="1" hangingPunct="1">
              <a:lnSpc>
                <a:spcPct val="90000"/>
              </a:lnSpc>
            </a:pPr>
            <a:r>
              <a:rPr lang="en-US" altLang="en-US" sz="2600"/>
              <a:t>Thoát khỏi Session</a:t>
            </a:r>
          </a:p>
          <a:p>
            <a:pPr eaLnBrk="1" hangingPunct="1">
              <a:lnSpc>
                <a:spcPct val="90000"/>
              </a:lnSpc>
              <a:buFont typeface="Wingdings" panose="05000000000000000000" pitchFamily="2" charset="2"/>
              <a:buNone/>
            </a:pPr>
            <a:r>
              <a:rPr lang="en-US" altLang="en-US" sz="2600"/>
              <a:t>     QUIT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BEB6BDA-133C-46A3-824A-16D89B2491E9}" type="slidenum">
              <a:rPr lang="en-US" altLang="en-US"/>
              <a:pPr/>
              <a:t>24</a:t>
            </a:fld>
            <a:endParaRPr lang="en-US" altLang="en-US"/>
          </a:p>
        </p:txBody>
      </p:sp>
      <p:sp>
        <p:nvSpPr>
          <p:cNvPr id="26627" name="Rectangle 2"/>
          <p:cNvSpPr>
            <a:spLocks noGrp="1" noChangeArrowheads="1"/>
          </p:cNvSpPr>
          <p:nvPr>
            <p:ph type="title"/>
          </p:nvPr>
        </p:nvSpPr>
        <p:spPr/>
        <p:txBody>
          <a:bodyPr/>
          <a:lstStyle/>
          <a:p>
            <a:pPr eaLnBrk="1" hangingPunct="1"/>
            <a:r>
              <a:rPr lang="en-US" altLang="en-US"/>
              <a:t>USER</a:t>
            </a:r>
          </a:p>
        </p:txBody>
      </p:sp>
      <p:sp>
        <p:nvSpPr>
          <p:cNvPr id="26628" name="Rectangle 3"/>
          <p:cNvSpPr>
            <a:spLocks noGrp="1" noChangeArrowheads="1"/>
          </p:cNvSpPr>
          <p:nvPr>
            <p:ph type="body" idx="1"/>
          </p:nvPr>
        </p:nvSpPr>
        <p:spPr/>
        <p:txBody>
          <a:bodyPr/>
          <a:lstStyle/>
          <a:p>
            <a:pPr eaLnBrk="1" hangingPunct="1">
              <a:lnSpc>
                <a:spcPct val="90000"/>
              </a:lnSpc>
            </a:pPr>
            <a:r>
              <a:rPr lang="en-US" altLang="en-US" sz="2100"/>
              <a:t>Arguments:</a:t>
            </a:r>
          </a:p>
          <a:p>
            <a:pPr eaLnBrk="1" hangingPunct="1">
              <a:lnSpc>
                <a:spcPct val="90000"/>
              </a:lnSpc>
              <a:buFont typeface="Wingdings" panose="05000000000000000000" pitchFamily="2" charset="2"/>
              <a:buNone/>
            </a:pPr>
            <a:r>
              <a:rPr lang="en-US" altLang="en-US" sz="2100"/>
              <a:t>     - Username: Chỉ ra mailbox (cần) trên server</a:t>
            </a:r>
          </a:p>
          <a:p>
            <a:pPr eaLnBrk="1" hangingPunct="1">
              <a:lnSpc>
                <a:spcPct val="90000"/>
              </a:lnSpc>
            </a:pPr>
            <a:r>
              <a:rPr lang="en-US" altLang="en-US" sz="2100"/>
              <a:t>Giới hạn</a:t>
            </a:r>
          </a:p>
          <a:p>
            <a:pPr eaLnBrk="1" hangingPunct="1">
              <a:lnSpc>
                <a:spcPct val="90000"/>
              </a:lnSpc>
              <a:buFont typeface="Wingdings" panose="05000000000000000000" pitchFamily="2" charset="2"/>
              <a:buNone/>
            </a:pPr>
            <a:r>
              <a:rPr lang="en-US" altLang="en-US" sz="2100"/>
              <a:t>     - Trong Authorization và sau một lần thất bại của lệnh USER hoặc PASS</a:t>
            </a:r>
          </a:p>
          <a:p>
            <a:pPr eaLnBrk="1" hangingPunct="1">
              <a:lnSpc>
                <a:spcPct val="90000"/>
              </a:lnSpc>
            </a:pPr>
            <a:r>
              <a:rPr lang="en-US" altLang="en-US" sz="2100"/>
              <a:t>Miêu tả </a:t>
            </a:r>
          </a:p>
          <a:p>
            <a:pPr eaLnBrk="1" hangingPunct="1">
              <a:lnSpc>
                <a:spcPct val="90000"/>
              </a:lnSpc>
              <a:buFont typeface="Wingdings" panose="05000000000000000000" pitchFamily="2" charset="2"/>
              <a:buNone/>
            </a:pPr>
            <a:r>
              <a:rPr lang="en-US" altLang="en-US" sz="2100"/>
              <a:t>     - Để thực hiện xác nhận, lệnh USER phải được client gửi trước, nếu Server trả lời “+OK” thì client gửi tiếp lệnh PASS để hoàn tất việc xác nhận hoặc lệnh QUIT để kết thúc Session</a:t>
            </a:r>
          </a:p>
          <a:p>
            <a:pPr eaLnBrk="1" hangingPunct="1">
              <a:lnSpc>
                <a:spcPct val="90000"/>
              </a:lnSpc>
              <a:buFont typeface="Wingdings" panose="05000000000000000000" pitchFamily="2" charset="2"/>
              <a:buNone/>
            </a:pPr>
            <a:r>
              <a:rPr lang="en-US" altLang="en-US" sz="2100"/>
              <a:t>     - Nếu Server trả về “-ERR” thì client gửi lại lệnh USER hoặc lệnh QUIT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4001DA0-424C-4D63-BF7D-38D536BDB0C5}" type="slidenum">
              <a:rPr lang="en-US" altLang="en-US"/>
              <a:pPr/>
              <a:t>25</a:t>
            </a:fld>
            <a:endParaRPr lang="en-US" altLang="en-US"/>
          </a:p>
        </p:txBody>
      </p:sp>
      <p:sp>
        <p:nvSpPr>
          <p:cNvPr id="27651" name="Rectangle 2"/>
          <p:cNvSpPr>
            <a:spLocks noGrp="1" noChangeArrowheads="1"/>
          </p:cNvSpPr>
          <p:nvPr>
            <p:ph type="title"/>
          </p:nvPr>
        </p:nvSpPr>
        <p:spPr/>
        <p:txBody>
          <a:bodyPr/>
          <a:lstStyle/>
          <a:p>
            <a:pPr eaLnBrk="1" hangingPunct="1"/>
            <a:r>
              <a:rPr lang="en-US" altLang="en-US"/>
              <a:t>USER</a:t>
            </a:r>
          </a:p>
        </p:txBody>
      </p:sp>
      <p:sp>
        <p:nvSpPr>
          <p:cNvPr id="27652" name="Rectangle 3"/>
          <p:cNvSpPr>
            <a:spLocks noGrp="1" noChangeArrowheads="1"/>
          </p:cNvSpPr>
          <p:nvPr>
            <p:ph type="body" idx="1"/>
          </p:nvPr>
        </p:nvSpPr>
        <p:spPr/>
        <p:txBody>
          <a:bodyPr/>
          <a:lstStyle/>
          <a:p>
            <a:pPr eaLnBrk="1" hangingPunct="1">
              <a:lnSpc>
                <a:spcPct val="90000"/>
              </a:lnSpc>
            </a:pPr>
            <a:r>
              <a:rPr lang="en-US" altLang="en-US" sz="2600"/>
              <a:t>Trả lời:</a:t>
            </a:r>
          </a:p>
          <a:p>
            <a:pPr eaLnBrk="1" hangingPunct="1">
              <a:lnSpc>
                <a:spcPct val="90000"/>
              </a:lnSpc>
              <a:buFont typeface="Wingdings" panose="05000000000000000000" pitchFamily="2" charset="2"/>
              <a:buNone/>
            </a:pPr>
            <a:r>
              <a:rPr lang="en-US" altLang="en-US" sz="2600"/>
              <a:t>     +OK &lt;username&gt; is a valid mailbox</a:t>
            </a:r>
          </a:p>
          <a:p>
            <a:pPr eaLnBrk="1" hangingPunct="1">
              <a:lnSpc>
                <a:spcPct val="90000"/>
              </a:lnSpc>
              <a:buFont typeface="Wingdings" panose="05000000000000000000" pitchFamily="2" charset="2"/>
              <a:buNone/>
            </a:pPr>
            <a:r>
              <a:rPr lang="en-US" altLang="en-US" sz="2600"/>
              <a:t>     -ERR never heard of mailbox &lt;usernamr&gt;</a:t>
            </a:r>
          </a:p>
          <a:p>
            <a:pPr eaLnBrk="1" hangingPunct="1">
              <a:lnSpc>
                <a:spcPct val="90000"/>
              </a:lnSpc>
            </a:pPr>
            <a:r>
              <a:rPr lang="en-US" altLang="en-US" sz="2600"/>
              <a:t>Example</a:t>
            </a:r>
          </a:p>
          <a:p>
            <a:pPr eaLnBrk="1" hangingPunct="1">
              <a:lnSpc>
                <a:spcPct val="90000"/>
              </a:lnSpc>
              <a:buFont typeface="Wingdings" panose="05000000000000000000" pitchFamily="2" charset="2"/>
              <a:buNone/>
            </a:pPr>
            <a:r>
              <a:rPr lang="en-US" altLang="en-US" sz="2600"/>
              <a:t>     C: USER thanh</a:t>
            </a:r>
          </a:p>
          <a:p>
            <a:pPr eaLnBrk="1" hangingPunct="1">
              <a:lnSpc>
                <a:spcPct val="90000"/>
              </a:lnSpc>
              <a:buFont typeface="Wingdings" panose="05000000000000000000" pitchFamily="2" charset="2"/>
              <a:buNone/>
            </a:pPr>
            <a:r>
              <a:rPr lang="en-US" altLang="en-US" sz="2600"/>
              <a:t>     S: -ERR sorry, no mailbox for thanh</a:t>
            </a:r>
          </a:p>
          <a:p>
            <a:pPr eaLnBrk="1" hangingPunct="1">
              <a:lnSpc>
                <a:spcPct val="90000"/>
              </a:lnSpc>
              <a:buFont typeface="Wingdings" panose="05000000000000000000" pitchFamily="2" charset="2"/>
              <a:buNone/>
            </a:pPr>
            <a:r>
              <a:rPr lang="en-US" altLang="en-US" sz="2600"/>
              <a:t>     …</a:t>
            </a:r>
          </a:p>
          <a:p>
            <a:pPr eaLnBrk="1" hangingPunct="1">
              <a:lnSpc>
                <a:spcPct val="90000"/>
              </a:lnSpc>
              <a:buFont typeface="Wingdings" panose="05000000000000000000" pitchFamily="2" charset="2"/>
              <a:buNone/>
            </a:pPr>
            <a:r>
              <a:rPr lang="en-US" altLang="en-US" sz="2600"/>
              <a:t>     C: USER hai</a:t>
            </a:r>
          </a:p>
          <a:p>
            <a:pPr eaLnBrk="1" hangingPunct="1">
              <a:lnSpc>
                <a:spcPct val="90000"/>
              </a:lnSpc>
              <a:buFont typeface="Wingdings" panose="05000000000000000000" pitchFamily="2" charset="2"/>
              <a:buNone/>
            </a:pPr>
            <a:r>
              <a:rPr lang="en-US" altLang="en-US" sz="2600"/>
              <a:t>     S: +OK hai is ok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65D5973-696C-4CCC-90D8-9D2A482AFA9D}" type="slidenum">
              <a:rPr lang="en-US" altLang="en-US"/>
              <a:pPr/>
              <a:t>26</a:t>
            </a:fld>
            <a:endParaRPr lang="en-US" altLang="en-US"/>
          </a:p>
        </p:txBody>
      </p:sp>
      <p:sp>
        <p:nvSpPr>
          <p:cNvPr id="28675" name="Rectangle 2"/>
          <p:cNvSpPr>
            <a:spLocks noGrp="1" noChangeArrowheads="1"/>
          </p:cNvSpPr>
          <p:nvPr>
            <p:ph type="title"/>
          </p:nvPr>
        </p:nvSpPr>
        <p:spPr/>
        <p:txBody>
          <a:bodyPr/>
          <a:lstStyle/>
          <a:p>
            <a:pPr eaLnBrk="1" hangingPunct="1"/>
            <a:r>
              <a:rPr lang="en-US" altLang="en-US"/>
              <a:t>PASS</a:t>
            </a:r>
          </a:p>
        </p:txBody>
      </p:sp>
      <p:sp>
        <p:nvSpPr>
          <p:cNvPr id="28676" name="Rectangle 3"/>
          <p:cNvSpPr>
            <a:spLocks noGrp="1" noChangeArrowheads="1"/>
          </p:cNvSpPr>
          <p:nvPr>
            <p:ph type="body" idx="1"/>
          </p:nvPr>
        </p:nvSpPr>
        <p:spPr/>
        <p:txBody>
          <a:bodyPr/>
          <a:lstStyle/>
          <a:p>
            <a:pPr eaLnBrk="1" hangingPunct="1">
              <a:lnSpc>
                <a:spcPct val="90000"/>
              </a:lnSpc>
            </a:pPr>
            <a:r>
              <a:rPr lang="en-US" altLang="en-US" sz="2100"/>
              <a:t>Arguments</a:t>
            </a:r>
          </a:p>
          <a:p>
            <a:pPr eaLnBrk="1" hangingPunct="1">
              <a:lnSpc>
                <a:spcPct val="90000"/>
              </a:lnSpc>
              <a:buFont typeface="Wingdings" panose="05000000000000000000" pitchFamily="2" charset="2"/>
              <a:buNone/>
            </a:pPr>
            <a:r>
              <a:rPr lang="en-US" altLang="en-US" sz="2100"/>
              <a:t>     - password: chỉ ra mật khẩu của user cần đăng nhập.</a:t>
            </a:r>
          </a:p>
          <a:p>
            <a:pPr eaLnBrk="1" hangingPunct="1">
              <a:lnSpc>
                <a:spcPct val="90000"/>
              </a:lnSpc>
            </a:pPr>
            <a:r>
              <a:rPr lang="en-US" altLang="en-US" sz="2100"/>
              <a:t>Trả lời</a:t>
            </a:r>
          </a:p>
          <a:p>
            <a:pPr eaLnBrk="1" hangingPunct="1">
              <a:lnSpc>
                <a:spcPct val="90000"/>
              </a:lnSpc>
              <a:buFont typeface="Wingdings" panose="05000000000000000000" pitchFamily="2" charset="2"/>
              <a:buNone/>
            </a:pPr>
            <a:r>
              <a:rPr lang="en-US" altLang="en-US" sz="2100"/>
              <a:t>     +OK logged in.</a:t>
            </a:r>
          </a:p>
          <a:p>
            <a:pPr eaLnBrk="1" hangingPunct="1">
              <a:lnSpc>
                <a:spcPct val="90000"/>
              </a:lnSpc>
              <a:buFont typeface="Wingdings" panose="05000000000000000000" pitchFamily="2" charset="2"/>
              <a:buNone/>
            </a:pPr>
            <a:r>
              <a:rPr lang="en-US" altLang="en-US" sz="2100"/>
              <a:t>     -ERR Login failed.</a:t>
            </a:r>
          </a:p>
          <a:p>
            <a:pPr eaLnBrk="1" hangingPunct="1">
              <a:lnSpc>
                <a:spcPct val="90000"/>
              </a:lnSpc>
              <a:buFont typeface="Wingdings" panose="05000000000000000000" pitchFamily="2" charset="2"/>
              <a:buNone/>
            </a:pPr>
            <a:r>
              <a:rPr lang="en-US" altLang="en-US" sz="2100"/>
              <a:t>VÍ dụ:</a:t>
            </a:r>
          </a:p>
          <a:p>
            <a:pPr eaLnBrk="1" hangingPunct="1">
              <a:lnSpc>
                <a:spcPct val="90000"/>
              </a:lnSpc>
              <a:buFont typeface="Wingdings" panose="05000000000000000000" pitchFamily="2" charset="2"/>
              <a:buNone/>
            </a:pPr>
            <a:r>
              <a:rPr lang="en-US" altLang="en-US" sz="2400"/>
              <a:t>     C: USER hai</a:t>
            </a:r>
          </a:p>
          <a:p>
            <a:pPr eaLnBrk="1" hangingPunct="1">
              <a:lnSpc>
                <a:spcPct val="90000"/>
              </a:lnSpc>
              <a:buFont typeface="Wingdings" panose="05000000000000000000" pitchFamily="2" charset="2"/>
              <a:buNone/>
            </a:pPr>
            <a:r>
              <a:rPr lang="en-US" altLang="en-US" sz="2400"/>
              <a:t>     S: +OK hai is ok</a:t>
            </a:r>
          </a:p>
          <a:p>
            <a:pPr eaLnBrk="1" hangingPunct="1">
              <a:lnSpc>
                <a:spcPct val="90000"/>
              </a:lnSpc>
              <a:buFont typeface="Wingdings" panose="05000000000000000000" pitchFamily="2" charset="2"/>
              <a:buNone/>
            </a:pPr>
            <a:r>
              <a:rPr lang="en-US" altLang="en-US" sz="2100"/>
              <a:t>	 C:	 pass 1234</a:t>
            </a:r>
          </a:p>
          <a:p>
            <a:pPr eaLnBrk="1" hangingPunct="1">
              <a:lnSpc>
                <a:spcPct val="90000"/>
              </a:lnSpc>
              <a:buFont typeface="Wingdings" panose="05000000000000000000" pitchFamily="2" charset="2"/>
              <a:buNone/>
            </a:pPr>
            <a:r>
              <a:rPr lang="en-US" altLang="en-US" sz="2100"/>
              <a:t>	 S:  -ERR Login failed.</a:t>
            </a:r>
          </a:p>
          <a:p>
            <a:pPr eaLnBrk="1" hangingPunct="1">
              <a:lnSpc>
                <a:spcPct val="90000"/>
              </a:lnSpc>
              <a:buFont typeface="Wingdings" panose="05000000000000000000" pitchFamily="2" charset="2"/>
              <a:buNone/>
            </a:pPr>
            <a:r>
              <a:rPr lang="en-US" altLang="en-US" sz="2100"/>
              <a:t>	 C:  pass 123</a:t>
            </a:r>
          </a:p>
          <a:p>
            <a:pPr eaLnBrk="1" hangingPunct="1">
              <a:lnSpc>
                <a:spcPct val="90000"/>
              </a:lnSpc>
              <a:buFont typeface="Wingdings" panose="05000000000000000000" pitchFamily="2" charset="2"/>
              <a:buNone/>
            </a:pPr>
            <a:r>
              <a:rPr lang="en-US" altLang="en-US" sz="2100"/>
              <a:t>	 S: +OK logged in.</a:t>
            </a:r>
          </a:p>
          <a:p>
            <a:pPr eaLnBrk="1" hangingPunct="1">
              <a:lnSpc>
                <a:spcPct val="90000"/>
              </a:lnSpc>
              <a:buFont typeface="Wingdings" panose="05000000000000000000" pitchFamily="2" charset="2"/>
              <a:buNone/>
            </a:pPr>
            <a:endParaRPr lang="en-US" altLang="en-US" sz="2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E351999-E422-4E85-8AAF-B72FD1EA1ED6}" type="slidenum">
              <a:rPr lang="en-US" altLang="en-US"/>
              <a:pPr/>
              <a:t>27</a:t>
            </a:fld>
            <a:endParaRPr lang="en-US" altLang="en-US"/>
          </a:p>
        </p:txBody>
      </p:sp>
      <p:sp>
        <p:nvSpPr>
          <p:cNvPr id="29699" name="Rectangle 2"/>
          <p:cNvSpPr>
            <a:spLocks noGrp="1" noChangeArrowheads="1"/>
          </p:cNvSpPr>
          <p:nvPr>
            <p:ph type="title"/>
          </p:nvPr>
        </p:nvSpPr>
        <p:spPr/>
        <p:txBody>
          <a:bodyPr/>
          <a:lstStyle/>
          <a:p>
            <a:pPr eaLnBrk="1" hangingPunct="1"/>
            <a:r>
              <a:rPr lang="en-US" altLang="en-US"/>
              <a:t>TRANSACTION</a:t>
            </a:r>
          </a:p>
        </p:txBody>
      </p:sp>
      <p:sp>
        <p:nvSpPr>
          <p:cNvPr id="29700" name="Rectangle 3"/>
          <p:cNvSpPr>
            <a:spLocks noGrp="1" noChangeArrowheads="1"/>
          </p:cNvSpPr>
          <p:nvPr>
            <p:ph type="body" idx="1"/>
          </p:nvPr>
        </p:nvSpPr>
        <p:spPr/>
        <p:txBody>
          <a:bodyPr/>
          <a:lstStyle/>
          <a:p>
            <a:pPr eaLnBrk="1" hangingPunct="1">
              <a:lnSpc>
                <a:spcPct val="90000"/>
              </a:lnSpc>
            </a:pPr>
            <a:r>
              <a:rPr lang="en-US" altLang="en-US"/>
              <a:t>Xem tình trạng hộp thư</a:t>
            </a:r>
          </a:p>
          <a:p>
            <a:pPr eaLnBrk="1" hangingPunct="1">
              <a:lnSpc>
                <a:spcPct val="90000"/>
              </a:lnSpc>
              <a:buFont typeface="Wingdings" panose="05000000000000000000" pitchFamily="2" charset="2"/>
              <a:buNone/>
            </a:pPr>
            <a:r>
              <a:rPr lang="en-US" altLang="en-US"/>
              <a:t>     STAT</a:t>
            </a:r>
          </a:p>
          <a:p>
            <a:pPr eaLnBrk="1" hangingPunct="1">
              <a:lnSpc>
                <a:spcPct val="90000"/>
              </a:lnSpc>
            </a:pPr>
            <a:r>
              <a:rPr lang="en-US" altLang="en-US"/>
              <a:t>Xem chi tiết các thư trong hộp thư</a:t>
            </a:r>
          </a:p>
          <a:p>
            <a:pPr eaLnBrk="1" hangingPunct="1">
              <a:lnSpc>
                <a:spcPct val="90000"/>
              </a:lnSpc>
              <a:buFont typeface="Wingdings" panose="05000000000000000000" pitchFamily="2" charset="2"/>
              <a:buNone/>
            </a:pPr>
            <a:r>
              <a:rPr lang="en-US" altLang="en-US"/>
              <a:t>     LIST [msg_number]</a:t>
            </a:r>
          </a:p>
          <a:p>
            <a:pPr eaLnBrk="1" hangingPunct="1">
              <a:lnSpc>
                <a:spcPct val="90000"/>
              </a:lnSpc>
            </a:pPr>
            <a:r>
              <a:rPr lang="en-US" altLang="en-US"/>
              <a:t>Lấy thư về máy cục bộ</a:t>
            </a:r>
          </a:p>
          <a:p>
            <a:pPr eaLnBrk="1" hangingPunct="1">
              <a:lnSpc>
                <a:spcPct val="90000"/>
              </a:lnSpc>
              <a:buFont typeface="Wingdings" panose="05000000000000000000" pitchFamily="2" charset="2"/>
              <a:buNone/>
            </a:pPr>
            <a:r>
              <a:rPr lang="en-US" altLang="en-US"/>
              <a:t>     RETR msg_number</a:t>
            </a:r>
          </a:p>
          <a:p>
            <a:pPr eaLnBrk="1" hangingPunct="1">
              <a:lnSpc>
                <a:spcPct val="90000"/>
              </a:lnSpc>
            </a:pPr>
            <a:r>
              <a:rPr lang="en-US" altLang="en-US"/>
              <a:t>Đánh dấu xóa một thư</a:t>
            </a:r>
          </a:p>
          <a:p>
            <a:pPr eaLnBrk="1" hangingPunct="1">
              <a:lnSpc>
                <a:spcPct val="90000"/>
              </a:lnSpc>
              <a:buFont typeface="Wingdings" panose="05000000000000000000" pitchFamily="2" charset="2"/>
              <a:buNone/>
            </a:pPr>
            <a:r>
              <a:rPr lang="en-US" altLang="en-US"/>
              <a:t>     DELE msg_numberm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B88CF76-B4E8-443E-9C87-C18475769602}" type="slidenum">
              <a:rPr lang="en-US" altLang="en-US"/>
              <a:pPr/>
              <a:t>28</a:t>
            </a:fld>
            <a:endParaRPr lang="en-US" altLang="en-US"/>
          </a:p>
        </p:txBody>
      </p:sp>
      <p:sp>
        <p:nvSpPr>
          <p:cNvPr id="30723" name="Rectangle 2"/>
          <p:cNvSpPr>
            <a:spLocks noGrp="1" noChangeArrowheads="1"/>
          </p:cNvSpPr>
          <p:nvPr>
            <p:ph type="title"/>
          </p:nvPr>
        </p:nvSpPr>
        <p:spPr/>
        <p:txBody>
          <a:bodyPr/>
          <a:lstStyle/>
          <a:p>
            <a:pPr eaLnBrk="1" hangingPunct="1"/>
            <a:r>
              <a:rPr lang="en-US" altLang="en-US"/>
              <a:t>TRANSACTION</a:t>
            </a:r>
          </a:p>
        </p:txBody>
      </p:sp>
      <p:sp>
        <p:nvSpPr>
          <p:cNvPr id="30724" name="Rectangle 3"/>
          <p:cNvSpPr>
            <a:spLocks noGrp="1" noChangeArrowheads="1"/>
          </p:cNvSpPr>
          <p:nvPr>
            <p:ph type="body" idx="1"/>
          </p:nvPr>
        </p:nvSpPr>
        <p:spPr/>
        <p:txBody>
          <a:bodyPr/>
          <a:lstStyle/>
          <a:p>
            <a:pPr eaLnBrk="1" hangingPunct="1"/>
            <a:r>
              <a:rPr lang="en-US" altLang="en-US" sz="2600"/>
              <a:t>Kiểm tra kết nối</a:t>
            </a:r>
          </a:p>
          <a:p>
            <a:pPr eaLnBrk="1" hangingPunct="1">
              <a:buFont typeface="Wingdings" panose="05000000000000000000" pitchFamily="2" charset="2"/>
              <a:buNone/>
            </a:pPr>
            <a:r>
              <a:rPr lang="en-US" altLang="en-US" sz="2600"/>
              <a:t>     NOOP</a:t>
            </a:r>
          </a:p>
          <a:p>
            <a:pPr eaLnBrk="1" hangingPunct="1"/>
            <a:r>
              <a:rPr lang="en-US" altLang="en-US" sz="2600"/>
              <a:t>Phục hồi các thư đã bị đánh dấu xóa </a:t>
            </a:r>
          </a:p>
          <a:p>
            <a:pPr eaLnBrk="1" hangingPunct="1">
              <a:buFont typeface="Wingdings" panose="05000000000000000000" pitchFamily="2" charset="2"/>
              <a:buNone/>
            </a:pPr>
            <a:r>
              <a:rPr lang="en-US" altLang="en-US" sz="2600"/>
              <a:t>     RSET</a:t>
            </a:r>
          </a:p>
          <a:p>
            <a:pPr eaLnBrk="1" hangingPunct="1"/>
            <a:r>
              <a:rPr lang="en-US" altLang="en-US" sz="2600"/>
              <a:t>Lấy một số dòng đầu tiên của một thư về</a:t>
            </a:r>
          </a:p>
          <a:p>
            <a:pPr eaLnBrk="1" hangingPunct="1">
              <a:buFont typeface="Wingdings" panose="05000000000000000000" pitchFamily="2" charset="2"/>
              <a:buNone/>
            </a:pPr>
            <a:r>
              <a:rPr lang="en-US" altLang="en-US" sz="2600"/>
              <a:t>     TOP msg_number_of_line</a:t>
            </a:r>
          </a:p>
          <a:p>
            <a:pPr eaLnBrk="1" hangingPunct="1"/>
            <a:r>
              <a:rPr lang="en-US" altLang="en-US" sz="2600"/>
              <a:t>Lấy ID của các message trong hộp thư</a:t>
            </a:r>
          </a:p>
          <a:p>
            <a:pPr eaLnBrk="1" hangingPunct="1">
              <a:buFont typeface="Wingdings" panose="05000000000000000000" pitchFamily="2" charset="2"/>
              <a:buNone/>
            </a:pPr>
            <a:r>
              <a:rPr lang="en-US" altLang="en-US" sz="2600"/>
              <a:t>     UIDL [msg_number]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265EB7A-1C27-40B7-92B6-3373BDD098B7}" type="slidenum">
              <a:rPr lang="en-US" altLang="en-US"/>
              <a:pPr/>
              <a:t>29</a:t>
            </a:fld>
            <a:endParaRPr lang="en-US" altLang="en-US"/>
          </a:p>
        </p:txBody>
      </p:sp>
      <p:sp>
        <p:nvSpPr>
          <p:cNvPr id="31747" name="Rectangle 2"/>
          <p:cNvSpPr>
            <a:spLocks noGrp="1" noChangeArrowheads="1"/>
          </p:cNvSpPr>
          <p:nvPr>
            <p:ph type="title"/>
          </p:nvPr>
        </p:nvSpPr>
        <p:spPr/>
        <p:txBody>
          <a:bodyPr/>
          <a:lstStyle/>
          <a:p>
            <a:pPr eaLnBrk="1" hangingPunct="1"/>
            <a:r>
              <a:rPr lang="en-US" altLang="en-US"/>
              <a:t>UPDATE</a:t>
            </a:r>
          </a:p>
        </p:txBody>
      </p:sp>
      <p:sp>
        <p:nvSpPr>
          <p:cNvPr id="31748" name="Rectangle 3"/>
          <p:cNvSpPr>
            <a:spLocks noGrp="1" noChangeArrowheads="1"/>
          </p:cNvSpPr>
          <p:nvPr>
            <p:ph type="body" idx="1"/>
          </p:nvPr>
        </p:nvSpPr>
        <p:spPr/>
        <p:txBody>
          <a:bodyPr/>
          <a:lstStyle/>
          <a:p>
            <a:pPr eaLnBrk="1" hangingPunct="1"/>
            <a:r>
              <a:rPr lang="en-US" altLang="en-US"/>
              <a:t>Khi đang trong trạng thái Transaction mà client gửi lệnh QUIT thì chuyển sang trạng thái Update</a:t>
            </a:r>
          </a:p>
          <a:p>
            <a:pPr eaLnBrk="1" hangingPunct="1"/>
            <a:r>
              <a:rPr lang="en-US" altLang="en-US"/>
              <a:t>Tất cả các message đã được đánh dấu xóa trước đó sẽ bị xóa hẳn</a:t>
            </a:r>
          </a:p>
          <a:p>
            <a:pPr eaLnBrk="1" hangingPunct="1"/>
            <a:r>
              <a:rPr lang="en-US" altLang="en-US"/>
              <a:t>Có thể có lỗi khi Server không thể xóa tất cả các message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BCECFC1-CDE4-4440-94E9-793A27CE9DAD}" type="slidenum">
              <a:rPr lang="en-US" altLang="en-US"/>
              <a:pPr/>
              <a:t>3</a:t>
            </a:fld>
            <a:endParaRPr lang="en-US" altLang="en-US"/>
          </a:p>
        </p:txBody>
      </p:sp>
      <p:sp>
        <p:nvSpPr>
          <p:cNvPr id="5123" name="Rectangle 2"/>
          <p:cNvSpPr>
            <a:spLocks noGrp="1" noChangeArrowheads="1"/>
          </p:cNvSpPr>
          <p:nvPr>
            <p:ph type="title"/>
          </p:nvPr>
        </p:nvSpPr>
        <p:spPr/>
        <p:txBody>
          <a:bodyPr/>
          <a:lstStyle/>
          <a:p>
            <a:pPr eaLnBrk="1" hangingPunct="1"/>
            <a:r>
              <a:rPr lang="en-US" altLang="en-US"/>
              <a:t>I.Khái niệm Protocol</a:t>
            </a:r>
          </a:p>
        </p:txBody>
      </p:sp>
      <p:sp>
        <p:nvSpPr>
          <p:cNvPr id="5124" name="Rectangle 3"/>
          <p:cNvSpPr>
            <a:spLocks noGrp="1" noChangeArrowheads="1"/>
          </p:cNvSpPr>
          <p:nvPr>
            <p:ph type="body" idx="1"/>
          </p:nvPr>
        </p:nvSpPr>
        <p:spPr/>
        <p:txBody>
          <a:bodyPr/>
          <a:lstStyle/>
          <a:p>
            <a:pPr eaLnBrk="1" hangingPunct="1">
              <a:lnSpc>
                <a:spcPct val="80000"/>
              </a:lnSpc>
            </a:pPr>
            <a:r>
              <a:rPr lang="en-US" altLang="en-US" sz="2600"/>
              <a:t>Protocol là một bộ </a:t>
            </a:r>
            <a:r>
              <a:rPr lang="en-US" altLang="en-US" sz="2600" i="1"/>
              <a:t>các luật</a:t>
            </a:r>
            <a:r>
              <a:rPr lang="en-US" altLang="en-US" sz="2600"/>
              <a:t>, </a:t>
            </a:r>
            <a:r>
              <a:rPr lang="en-US" altLang="en-US" sz="2600" i="1"/>
              <a:t>quy tắc</a:t>
            </a:r>
            <a:r>
              <a:rPr lang="en-US" altLang="en-US" sz="2600"/>
              <a:t> để hai đối tượng trên mạng có thể trao đổi thông tin với nhau.</a:t>
            </a:r>
          </a:p>
          <a:p>
            <a:pPr eaLnBrk="1" hangingPunct="1">
              <a:lnSpc>
                <a:spcPct val="80000"/>
              </a:lnSpc>
            </a:pPr>
            <a:r>
              <a:rPr lang="en-US" altLang="en-US" sz="2600"/>
              <a:t>Các luật này chi phối về </a:t>
            </a:r>
            <a:r>
              <a:rPr lang="en-US" altLang="en-US" sz="2600" b="1"/>
              <a:t>nội dung</a:t>
            </a:r>
            <a:r>
              <a:rPr lang="en-US" altLang="en-US" sz="2600"/>
              <a:t>, </a:t>
            </a:r>
            <a:r>
              <a:rPr lang="en-US" altLang="en-US" sz="2600" b="1"/>
              <a:t>định dạng</a:t>
            </a:r>
            <a:r>
              <a:rPr lang="en-US" altLang="en-US" sz="2600"/>
              <a:t>, </a:t>
            </a:r>
            <a:r>
              <a:rPr lang="en-US" altLang="en-US" sz="2600" b="1"/>
              <a:t>định thời</a:t>
            </a:r>
            <a:r>
              <a:rPr lang="en-US" altLang="en-US" sz="2600"/>
              <a:t>, </a:t>
            </a:r>
            <a:r>
              <a:rPr lang="en-US" altLang="en-US" sz="2600" b="1"/>
              <a:t>thứ tự</a:t>
            </a:r>
            <a:r>
              <a:rPr lang="en-US" altLang="en-US" sz="2600"/>
              <a:t> và </a:t>
            </a:r>
            <a:r>
              <a:rPr lang="en-US" altLang="en-US" sz="2600" b="1"/>
              <a:t>kiểm soát lỗi</a:t>
            </a:r>
            <a:r>
              <a:rPr lang="en-US" altLang="en-US" sz="2600"/>
              <a:t> của việc trao đổi thông báo giữa các đối tượng.</a:t>
            </a:r>
          </a:p>
          <a:p>
            <a:pPr eaLnBrk="1" hangingPunct="1">
              <a:lnSpc>
                <a:spcPct val="80000"/>
              </a:lnSpc>
            </a:pPr>
            <a:r>
              <a:rPr lang="en-US" altLang="en-US" sz="2600"/>
              <a:t>Là một bộ các luật về ngữ nghĩa và cú pháp xác định hành vi của các đơn vị chức năng trong các liên kết trên mạng.</a:t>
            </a:r>
          </a:p>
          <a:p>
            <a:pPr eaLnBrk="1" hangingPunct="1">
              <a:lnSpc>
                <a:spcPct val="80000"/>
              </a:lnSpc>
            </a:pPr>
            <a:r>
              <a:rPr lang="en-US" altLang="en-US" sz="2600"/>
              <a:t>Xác định cho các đối tượng trên cùng một lớp trong kiến trúc mạng.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F451CF2-8BC5-43D6-B4FA-CE155C66F3D9}" type="slidenum">
              <a:rPr lang="en-US" altLang="en-US"/>
              <a:pPr/>
              <a:t>30</a:t>
            </a:fld>
            <a:endParaRPr lang="en-US" altLang="en-US"/>
          </a:p>
        </p:txBody>
      </p:sp>
      <p:sp>
        <p:nvSpPr>
          <p:cNvPr id="32771" name="Rectangle 2"/>
          <p:cNvSpPr>
            <a:spLocks noGrp="1" noChangeArrowheads="1"/>
          </p:cNvSpPr>
          <p:nvPr>
            <p:ph type="title"/>
          </p:nvPr>
        </p:nvSpPr>
        <p:spPr/>
        <p:txBody>
          <a:bodyPr/>
          <a:lstStyle/>
          <a:p>
            <a:pPr eaLnBrk="1" hangingPunct="1"/>
            <a:r>
              <a:rPr lang="en-US" altLang="en-US"/>
              <a:t>Tham khảo thêm</a:t>
            </a:r>
          </a:p>
        </p:txBody>
      </p:sp>
      <p:sp>
        <p:nvSpPr>
          <p:cNvPr id="32772" name="Rectangle 3"/>
          <p:cNvSpPr>
            <a:spLocks noGrp="1" noChangeArrowheads="1"/>
          </p:cNvSpPr>
          <p:nvPr>
            <p:ph type="body" idx="1"/>
          </p:nvPr>
        </p:nvSpPr>
        <p:spPr/>
        <p:txBody>
          <a:bodyPr/>
          <a:lstStyle/>
          <a:p>
            <a:pPr eaLnBrk="1" hangingPunct="1"/>
            <a:r>
              <a:rPr lang="en-US" altLang="en-US"/>
              <a:t>SMTP</a:t>
            </a:r>
          </a:p>
          <a:p>
            <a:pPr eaLnBrk="1" hangingPunct="1"/>
            <a:r>
              <a:rPr lang="en-US" altLang="en-US"/>
              <a:t>HTTP</a:t>
            </a:r>
          </a:p>
          <a:p>
            <a:pPr eaLnBrk="1" hangingPunct="1"/>
            <a:r>
              <a:rPr lang="en-US" altLang="en-US"/>
              <a:t>FTP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B2CA226-E2C7-486B-ACA2-B65F7EBF480D}" type="slidenum">
              <a:rPr lang="en-US" altLang="en-US"/>
              <a:pPr/>
              <a:t>4</a:t>
            </a:fld>
            <a:endParaRPr lang="en-US" altLang="en-US"/>
          </a:p>
        </p:txBody>
      </p:sp>
      <p:sp>
        <p:nvSpPr>
          <p:cNvPr id="6147" name="Rectangle 2"/>
          <p:cNvSpPr>
            <a:spLocks noGrp="1" noChangeArrowheads="1"/>
          </p:cNvSpPr>
          <p:nvPr>
            <p:ph type="title"/>
          </p:nvPr>
        </p:nvSpPr>
        <p:spPr/>
        <p:txBody>
          <a:bodyPr/>
          <a:lstStyle/>
          <a:p>
            <a:pPr eaLnBrk="1" hangingPunct="1"/>
            <a:r>
              <a:rPr lang="en-US" altLang="en-US"/>
              <a:t>II.Các chức năng của Protocol</a:t>
            </a:r>
          </a:p>
        </p:txBody>
      </p:sp>
      <p:sp>
        <p:nvSpPr>
          <p:cNvPr id="6148" name="Rectangle 3"/>
          <p:cNvSpPr>
            <a:spLocks noGrp="1" noChangeArrowheads="1"/>
          </p:cNvSpPr>
          <p:nvPr>
            <p:ph type="body" idx="1"/>
          </p:nvPr>
        </p:nvSpPr>
        <p:spPr/>
        <p:txBody>
          <a:bodyPr/>
          <a:lstStyle/>
          <a:p>
            <a:pPr eaLnBrk="1" hangingPunct="1"/>
            <a:r>
              <a:rPr lang="en-US" altLang="en-US" b="1"/>
              <a:t>Connection</a:t>
            </a:r>
            <a:r>
              <a:rPr lang="en-US" altLang="en-US"/>
              <a:t> Establishment</a:t>
            </a:r>
          </a:p>
          <a:p>
            <a:pPr eaLnBrk="1" hangingPunct="1"/>
            <a:r>
              <a:rPr lang="en-US" altLang="en-US" b="1"/>
              <a:t>Authentication</a:t>
            </a:r>
          </a:p>
          <a:p>
            <a:pPr eaLnBrk="1" hangingPunct="1"/>
            <a:r>
              <a:rPr lang="en-US" altLang="en-US" b="1"/>
              <a:t>Send/Receive</a:t>
            </a:r>
            <a:r>
              <a:rPr lang="en-US" altLang="en-US"/>
              <a:t> data</a:t>
            </a:r>
          </a:p>
          <a:p>
            <a:pPr eaLnBrk="1" hangingPunct="1"/>
            <a:r>
              <a:rPr lang="en-US" altLang="en-US"/>
              <a:t>Flow </a:t>
            </a:r>
            <a:r>
              <a:rPr lang="en-US" altLang="en-US" b="1"/>
              <a:t>Control</a:t>
            </a:r>
          </a:p>
          <a:p>
            <a:pPr eaLnBrk="1" hangingPunct="1"/>
            <a:r>
              <a:rPr lang="en-US" altLang="en-US"/>
              <a:t>Synchoronizing/Timing</a:t>
            </a:r>
          </a:p>
          <a:p>
            <a:pPr eaLnBrk="1" hangingPunct="1"/>
            <a:r>
              <a:rPr lang="en-US" altLang="en-US"/>
              <a:t>Error Control</a:t>
            </a:r>
          </a:p>
          <a:p>
            <a:pPr eaLnBrk="1" hangingPunct="1"/>
            <a:r>
              <a:rPr lang="en-US" altLang="en-US"/>
              <a:t>Reconnection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582D2A0-DAFB-495F-A4E8-A1AAD615F3F0}" type="slidenum">
              <a:rPr lang="en-US" altLang="en-US"/>
              <a:pPr/>
              <a:t>5</a:t>
            </a:fld>
            <a:endParaRPr lang="en-US" altLang="en-US"/>
          </a:p>
        </p:txBody>
      </p:sp>
      <p:sp>
        <p:nvSpPr>
          <p:cNvPr id="7171" name="Rectangle 2"/>
          <p:cNvSpPr>
            <a:spLocks noGrp="1" noChangeArrowheads="1"/>
          </p:cNvSpPr>
          <p:nvPr>
            <p:ph type="title"/>
          </p:nvPr>
        </p:nvSpPr>
        <p:spPr/>
        <p:txBody>
          <a:bodyPr/>
          <a:lstStyle/>
          <a:p>
            <a:pPr eaLnBrk="1" hangingPunct="1"/>
            <a:r>
              <a:rPr lang="en-US" altLang="en-US"/>
              <a:t>II.1.Connection Establishment</a:t>
            </a:r>
          </a:p>
        </p:txBody>
      </p:sp>
      <p:sp>
        <p:nvSpPr>
          <p:cNvPr id="7172" name="Rectangle 3"/>
          <p:cNvSpPr>
            <a:spLocks noGrp="1" noChangeArrowheads="1"/>
          </p:cNvSpPr>
          <p:nvPr>
            <p:ph type="body" idx="1"/>
          </p:nvPr>
        </p:nvSpPr>
        <p:spPr/>
        <p:txBody>
          <a:bodyPr/>
          <a:lstStyle/>
          <a:p>
            <a:pPr eaLnBrk="1" hangingPunct="1"/>
            <a:r>
              <a:rPr lang="en-US" altLang="en-US" sz="2600"/>
              <a:t>Thực hiện việc xác nhận đối tác ở hai đầu kết nối. Bao gồm:</a:t>
            </a:r>
          </a:p>
          <a:p>
            <a:pPr lvl="1" eaLnBrk="1" hangingPunct="1"/>
            <a:r>
              <a:rPr lang="en-US" altLang="en-US" sz="2200"/>
              <a:t>Nhận dạng đối tác </a:t>
            </a:r>
          </a:p>
          <a:p>
            <a:pPr lvl="1" eaLnBrk="1" hangingPunct="1"/>
            <a:r>
              <a:rPr lang="en-US" altLang="en-US" sz="2200"/>
              <a:t>Xác nhận các thông số môi trường</a:t>
            </a:r>
          </a:p>
          <a:p>
            <a:pPr eaLnBrk="1" hangingPunct="1"/>
            <a:r>
              <a:rPr lang="en-US" altLang="en-US" sz="2600"/>
              <a:t>Ví dụ</a:t>
            </a:r>
          </a:p>
          <a:p>
            <a:pPr eaLnBrk="1" hangingPunct="1">
              <a:buFont typeface="Wingdings" panose="05000000000000000000" pitchFamily="2" charset="2"/>
              <a:buNone/>
            </a:pPr>
            <a:r>
              <a:rPr lang="en-US" altLang="en-US" sz="2600"/>
              <a:t>     S: Server XX. Server Ready!</a:t>
            </a:r>
          </a:p>
          <a:p>
            <a:pPr eaLnBrk="1" hangingPunct="1">
              <a:buFont typeface="Wingdings" panose="05000000000000000000" pitchFamily="2" charset="2"/>
              <a:buNone/>
            </a:pPr>
            <a:r>
              <a:rPr lang="en-US" altLang="en-US" sz="2600"/>
              <a:t>     C: Client XX. Hello Server!</a:t>
            </a:r>
          </a:p>
          <a:p>
            <a:pPr eaLnBrk="1" hangingPunct="1">
              <a:buFont typeface="Wingdings" panose="05000000000000000000" pitchFamily="2" charset="2"/>
              <a:buNone/>
            </a:pPr>
            <a:r>
              <a:rPr lang="en-US" altLang="en-US" sz="2600"/>
              <a:t>     S: Client number: XXXXX</a:t>
            </a:r>
          </a:p>
          <a:p>
            <a:pPr eaLnBrk="1" hangingPunct="1">
              <a:buFont typeface="Wingdings" panose="05000000000000000000" pitchFamily="2" charset="2"/>
              <a:buNone/>
            </a:pPr>
            <a:r>
              <a:rPr lang="en-US" altLang="en-US" sz="2600"/>
              <a:t>     C: Client Ready!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B58F1A7-1421-47F4-B15A-BC54E5D76D60}" type="slidenum">
              <a:rPr lang="en-US" altLang="en-US"/>
              <a:pPr/>
              <a:t>6</a:t>
            </a:fld>
            <a:endParaRPr lang="en-US" altLang="en-US"/>
          </a:p>
        </p:txBody>
      </p:sp>
      <p:sp>
        <p:nvSpPr>
          <p:cNvPr id="8195" name="Rectangle 2"/>
          <p:cNvSpPr>
            <a:spLocks noGrp="1" noChangeArrowheads="1"/>
          </p:cNvSpPr>
          <p:nvPr>
            <p:ph type="title"/>
          </p:nvPr>
        </p:nvSpPr>
        <p:spPr/>
        <p:txBody>
          <a:bodyPr/>
          <a:lstStyle/>
          <a:p>
            <a:pPr eaLnBrk="1" hangingPunct="1"/>
            <a:r>
              <a:rPr lang="en-US" altLang="en-US"/>
              <a:t>II.2.Authentication</a:t>
            </a:r>
          </a:p>
        </p:txBody>
      </p:sp>
      <p:sp>
        <p:nvSpPr>
          <p:cNvPr id="8196" name="Rectangle 3"/>
          <p:cNvSpPr>
            <a:spLocks noGrp="1" noChangeArrowheads="1"/>
          </p:cNvSpPr>
          <p:nvPr>
            <p:ph type="body" idx="1"/>
          </p:nvPr>
        </p:nvSpPr>
        <p:spPr/>
        <p:txBody>
          <a:bodyPr/>
          <a:lstStyle/>
          <a:p>
            <a:pPr eaLnBrk="1" hangingPunct="1">
              <a:lnSpc>
                <a:spcPct val="90000"/>
              </a:lnSpc>
            </a:pPr>
            <a:r>
              <a:rPr lang="en-US" altLang="en-US" sz="2600"/>
              <a:t>Thực hiện việc xác nhận quyền và giới hạn của đối tượng đã kết nối.</a:t>
            </a:r>
          </a:p>
          <a:p>
            <a:pPr eaLnBrk="1" hangingPunct="1">
              <a:lnSpc>
                <a:spcPct val="90000"/>
              </a:lnSpc>
            </a:pPr>
            <a:r>
              <a:rPr lang="en-US" altLang="en-US" sz="2600"/>
              <a:t>Thông thường là việc xác nhận người sử dụng thông qua khai báo USERNAME và PASSWORD.</a:t>
            </a:r>
          </a:p>
          <a:p>
            <a:pPr eaLnBrk="1" hangingPunct="1">
              <a:lnSpc>
                <a:spcPct val="90000"/>
              </a:lnSpc>
            </a:pPr>
            <a:r>
              <a:rPr lang="en-US" altLang="en-US" sz="2600"/>
              <a:t>Ví dụ</a:t>
            </a:r>
          </a:p>
          <a:p>
            <a:pPr eaLnBrk="1" hangingPunct="1">
              <a:lnSpc>
                <a:spcPct val="90000"/>
              </a:lnSpc>
              <a:buFont typeface="Wingdings" panose="05000000000000000000" pitchFamily="2" charset="2"/>
              <a:buNone/>
            </a:pPr>
            <a:r>
              <a:rPr lang="en-US" altLang="en-US" sz="2600"/>
              <a:t>     C: USER &lt;username&gt;</a:t>
            </a:r>
          </a:p>
          <a:p>
            <a:pPr eaLnBrk="1" hangingPunct="1">
              <a:lnSpc>
                <a:spcPct val="90000"/>
              </a:lnSpc>
              <a:buFont typeface="Wingdings" panose="05000000000000000000" pitchFamily="2" charset="2"/>
              <a:buNone/>
            </a:pPr>
            <a:r>
              <a:rPr lang="en-US" altLang="en-US" sz="2600"/>
              <a:t>     S: XXX &lt;username&gt; accepted/ not exist.</a:t>
            </a:r>
          </a:p>
          <a:p>
            <a:pPr eaLnBrk="1" hangingPunct="1">
              <a:lnSpc>
                <a:spcPct val="90000"/>
              </a:lnSpc>
              <a:buFont typeface="Wingdings" panose="05000000000000000000" pitchFamily="2" charset="2"/>
              <a:buNone/>
            </a:pPr>
            <a:r>
              <a:rPr lang="en-US" altLang="en-US" sz="2600"/>
              <a:t>     C: PASS &lt;password&gt;</a:t>
            </a:r>
          </a:p>
          <a:p>
            <a:pPr eaLnBrk="1" hangingPunct="1">
              <a:lnSpc>
                <a:spcPct val="90000"/>
              </a:lnSpc>
              <a:buFont typeface="Wingdings" panose="05000000000000000000" pitchFamily="2" charset="2"/>
              <a:buNone/>
            </a:pPr>
            <a:r>
              <a:rPr lang="en-US" altLang="en-US" sz="2600"/>
              <a:t>     S: XXX password accepted/ invalid.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E339F48-76BB-429B-B245-E074E2E08A8A}" type="slidenum">
              <a:rPr lang="en-US" altLang="en-US"/>
              <a:pPr/>
              <a:t>7</a:t>
            </a:fld>
            <a:endParaRPr lang="en-US" altLang="en-US"/>
          </a:p>
        </p:txBody>
      </p:sp>
      <p:sp>
        <p:nvSpPr>
          <p:cNvPr id="9219" name="Rectangle 2"/>
          <p:cNvSpPr>
            <a:spLocks noGrp="1" noChangeArrowheads="1"/>
          </p:cNvSpPr>
          <p:nvPr>
            <p:ph type="title"/>
          </p:nvPr>
        </p:nvSpPr>
        <p:spPr/>
        <p:txBody>
          <a:bodyPr/>
          <a:lstStyle/>
          <a:p>
            <a:pPr eaLnBrk="1" hangingPunct="1"/>
            <a:r>
              <a:rPr lang="en-US" altLang="en-US"/>
              <a:t>II.3.Sending &amp; Receiving data</a:t>
            </a:r>
          </a:p>
        </p:txBody>
      </p:sp>
      <p:sp>
        <p:nvSpPr>
          <p:cNvPr id="9220" name="Rectangle 3"/>
          <p:cNvSpPr>
            <a:spLocks noGrp="1" noChangeArrowheads="1"/>
          </p:cNvSpPr>
          <p:nvPr>
            <p:ph type="body" idx="1"/>
          </p:nvPr>
        </p:nvSpPr>
        <p:spPr/>
        <p:txBody>
          <a:bodyPr/>
          <a:lstStyle/>
          <a:p>
            <a:pPr eaLnBrk="1" hangingPunct="1"/>
            <a:r>
              <a:rPr lang="en-US" altLang="en-US"/>
              <a:t>Thực hiện việc gửi nhận dữ liệu giữa hai đối tượng.</a:t>
            </a:r>
          </a:p>
          <a:p>
            <a:pPr eaLnBrk="1" hangingPunct="1"/>
            <a:r>
              <a:rPr lang="en-US" altLang="en-US"/>
              <a:t>Cần xác định dạng dữ liệu chuyển tải giữa hai đối tượng</a:t>
            </a:r>
          </a:p>
          <a:p>
            <a:pPr eaLnBrk="1" hangingPunct="1"/>
            <a:r>
              <a:rPr lang="en-US" altLang="en-US"/>
              <a:t>Việc gửi nhận dữ liệu có thể đi kèm với việc kiểm tra tính chính xác của dữ liệu.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F65127-3F2D-4702-9EEA-CA5D642583CC}" type="slidenum">
              <a:rPr lang="en-US" altLang="en-US"/>
              <a:pPr/>
              <a:t>8</a:t>
            </a:fld>
            <a:endParaRPr lang="en-US" altLang="en-US"/>
          </a:p>
        </p:txBody>
      </p:sp>
      <p:sp>
        <p:nvSpPr>
          <p:cNvPr id="10243" name="Rectangle 2"/>
          <p:cNvSpPr>
            <a:spLocks noGrp="1" noChangeArrowheads="1"/>
          </p:cNvSpPr>
          <p:nvPr>
            <p:ph type="title"/>
          </p:nvPr>
        </p:nvSpPr>
        <p:spPr/>
        <p:txBody>
          <a:bodyPr/>
          <a:lstStyle/>
          <a:p>
            <a:pPr eaLnBrk="1" hangingPunct="1"/>
            <a:r>
              <a:rPr lang="en-US" altLang="en-US"/>
              <a:t>II.4.Flow control</a:t>
            </a:r>
          </a:p>
        </p:txBody>
      </p:sp>
      <p:sp>
        <p:nvSpPr>
          <p:cNvPr id="10244" name="Rectangle 3"/>
          <p:cNvSpPr>
            <a:spLocks noGrp="1" noChangeArrowheads="1"/>
          </p:cNvSpPr>
          <p:nvPr>
            <p:ph type="body" idx="1"/>
          </p:nvPr>
        </p:nvSpPr>
        <p:spPr/>
        <p:txBody>
          <a:bodyPr/>
          <a:lstStyle/>
          <a:p>
            <a:pPr eaLnBrk="1" hangingPunct="1"/>
            <a:r>
              <a:rPr lang="en-US" altLang="en-US" sz="2600"/>
              <a:t>Kiểm soát việc gửi dữ liệu giữa hai đối tượng sao cho không xảy ra mất mát dữ liệu do sự không cân bằng về tốc độ của hai bên.</a:t>
            </a:r>
          </a:p>
          <a:p>
            <a:pPr eaLnBrk="1" hangingPunct="1"/>
            <a:r>
              <a:rPr lang="en-US" altLang="en-US" sz="2600"/>
              <a:t>Thường được thực hiện qua cơ chế ACK: máy gửi chỉ gửi dữ liệu tiếp theo khi nhận được thông báo là máy nhận đã nhận tốt dữ liệu trước đó.</a:t>
            </a:r>
          </a:p>
          <a:p>
            <a:pPr eaLnBrk="1" hangingPunct="1"/>
            <a:r>
              <a:rPr lang="en-US" altLang="en-US" sz="2600"/>
              <a:t>Thường làm giảm hiệu suất đường truyền.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70543A7-0DBC-4EDB-A74B-C5A60ACB214A}" type="slidenum">
              <a:rPr lang="en-US" altLang="en-US"/>
              <a:pPr/>
              <a:t>9</a:t>
            </a:fld>
            <a:endParaRPr lang="en-US" altLang="en-US"/>
          </a:p>
        </p:txBody>
      </p:sp>
      <p:sp>
        <p:nvSpPr>
          <p:cNvPr id="11267" name="Rectangle 2"/>
          <p:cNvSpPr>
            <a:spLocks noGrp="1" noChangeArrowheads="1"/>
          </p:cNvSpPr>
          <p:nvPr>
            <p:ph type="title"/>
          </p:nvPr>
        </p:nvSpPr>
        <p:spPr/>
        <p:txBody>
          <a:bodyPr/>
          <a:lstStyle/>
          <a:p>
            <a:pPr eaLnBrk="1" hangingPunct="1"/>
            <a:r>
              <a:rPr lang="en-US" altLang="en-US"/>
              <a:t>II.5.Synchoronizing &amp; Timing</a:t>
            </a:r>
          </a:p>
        </p:txBody>
      </p:sp>
      <p:sp>
        <p:nvSpPr>
          <p:cNvPr id="11268" name="Rectangle 3"/>
          <p:cNvSpPr>
            <a:spLocks noGrp="1" noChangeArrowheads="1"/>
          </p:cNvSpPr>
          <p:nvPr>
            <p:ph type="body" idx="1"/>
          </p:nvPr>
        </p:nvSpPr>
        <p:spPr/>
        <p:txBody>
          <a:bodyPr/>
          <a:lstStyle/>
          <a:p>
            <a:pPr eaLnBrk="1" hangingPunct="1"/>
            <a:r>
              <a:rPr lang="en-US" altLang="en-US"/>
              <a:t>Protocol có thể được dùng để làm cơ chế đồng bộ giữa hoạt động của hai đối tượng trên mạng hoặc định thời cho một hoạt động nào đó (Điều khiển từ xa)</a:t>
            </a:r>
          </a:p>
          <a:p>
            <a:pPr eaLnBrk="1" hangingPunct="1"/>
            <a:r>
              <a:rPr lang="en-US" altLang="en-US"/>
              <a:t>Có thể kết hợp với cơ chế xử lý sự kiện để có hiệu quả tốt nhất</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313B9B05354A4A90235FE04CCBE1E9" ma:contentTypeVersion="13" ma:contentTypeDescription="Create a new document." ma:contentTypeScope="" ma:versionID="bad73adc3b6876b14cf8a32ddffa97d3">
  <xsd:schema xmlns:xsd="http://www.w3.org/2001/XMLSchema" xmlns:xs="http://www.w3.org/2001/XMLSchema" xmlns:p="http://schemas.microsoft.com/office/2006/metadata/properties" xmlns:ns3="1bbadd3b-f1d7-4ce9-8c55-a47d62df7e49" xmlns:ns4="b3959835-5a99-4a95-b71c-84df82c382d7" targetNamespace="http://schemas.microsoft.com/office/2006/metadata/properties" ma:root="true" ma:fieldsID="d02f6fea5cf71cb6be6049006d256a81" ns3:_="" ns4:_="">
    <xsd:import namespace="1bbadd3b-f1d7-4ce9-8c55-a47d62df7e49"/>
    <xsd:import namespace="b3959835-5a99-4a95-b71c-84df82c382d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add3b-f1d7-4ce9-8c55-a47d62df7e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959835-5a99-4a95-b71c-84df82c382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78319D-F08C-46B6-803E-CF8BF89BD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badd3b-f1d7-4ce9-8c55-a47d62df7e49"/>
    <ds:schemaRef ds:uri="b3959835-5a99-4a95-b71c-84df82c382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B6530B-E14D-4897-99B0-D2E0CF409EAE}">
  <ds:schemaRefs>
    <ds:schemaRef ds:uri="http://schemas.microsoft.com/sharepoint/v3/contenttype/forms"/>
  </ds:schemaRefs>
</ds:datastoreItem>
</file>

<file path=customXml/itemProps3.xml><?xml version="1.0" encoding="utf-8"?>
<ds:datastoreItem xmlns:ds="http://schemas.openxmlformats.org/officeDocument/2006/customXml" ds:itemID="{597C22B9-4B8B-4B74-AB4C-576A6379D663}">
  <ds:schemaRefs>
    <ds:schemaRef ds:uri="http://schemas.microsoft.com/office/infopath/2007/PartnerControls"/>
    <ds:schemaRef ds:uri="http://purl.org/dc/elements/1.1/"/>
    <ds:schemaRef ds:uri="http://schemas.microsoft.com/office/2006/documentManagement/types"/>
    <ds:schemaRef ds:uri="b3959835-5a99-4a95-b71c-84df82c382d7"/>
    <ds:schemaRef ds:uri="http://schemas.openxmlformats.org/package/2006/metadata/core-properties"/>
    <ds:schemaRef ds:uri="http://purl.org/dc/dcmitype/"/>
    <ds:schemaRef ds:uri="http://schemas.microsoft.com/office/2006/metadata/properties"/>
    <ds:schemaRef ds:uri="1bbadd3b-f1d7-4ce9-8c55-a47d62df7e49"/>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Profile</Template>
  <TotalTime>1505</TotalTime>
  <Words>1741</Words>
  <Application>Microsoft Office PowerPoint</Application>
  <PresentationFormat>On-screen Show (4:3)</PresentationFormat>
  <Paragraphs>226</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Verdana</vt:lpstr>
      <vt:lpstr>Wingdings</vt:lpstr>
      <vt:lpstr>Profile</vt:lpstr>
      <vt:lpstr>PowerPoint Presentation</vt:lpstr>
      <vt:lpstr>Nội dung</vt:lpstr>
      <vt:lpstr>I.Khái niệm Protocol</vt:lpstr>
      <vt:lpstr>II.Các chức năng của Protocol</vt:lpstr>
      <vt:lpstr>II.1.Connection Establishment</vt:lpstr>
      <vt:lpstr>II.2.Authentication</vt:lpstr>
      <vt:lpstr>II.3.Sending &amp; Receiving data</vt:lpstr>
      <vt:lpstr>II.4.Flow control</vt:lpstr>
      <vt:lpstr>II.5.Synchoronizing &amp; Timing</vt:lpstr>
      <vt:lpstr>II.6.Error Control</vt:lpstr>
      <vt:lpstr>II.7.Reconnection</vt:lpstr>
      <vt:lpstr>III.Các bước tạo lập protocol</vt:lpstr>
      <vt:lpstr>III.1.Xác định các khối chức năng</vt:lpstr>
      <vt:lpstr>III.2.Xác định định dạng dữ liệu</vt:lpstr>
      <vt:lpstr>III.3.Xác định mô hình kết nối</vt:lpstr>
      <vt:lpstr>III.4.Phân chia session</vt:lpstr>
      <vt:lpstr>III.5.Xây dựng lệnh</vt:lpstr>
      <vt:lpstr>Xây dựng lệnh(t.t)</vt:lpstr>
      <vt:lpstr>III.6.Lệnh hóa các kịch bản</vt:lpstr>
      <vt:lpstr>IV.Ví dụ – POP3</vt:lpstr>
      <vt:lpstr>Các trạng thái trong một session</vt:lpstr>
      <vt:lpstr>Miêu tả</vt:lpstr>
      <vt:lpstr>Authorization</vt:lpstr>
      <vt:lpstr>USER</vt:lpstr>
      <vt:lpstr>USER</vt:lpstr>
      <vt:lpstr>PASS</vt:lpstr>
      <vt:lpstr>TRANSACTION</vt:lpstr>
      <vt:lpstr>TRANSACTION</vt:lpstr>
      <vt:lpstr>UPDATE</vt:lpstr>
      <vt:lpstr>Tham khảo thêm</vt:lpstr>
    </vt:vector>
  </TitlesOfParts>
  <Company>Workgroup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Thiet ke protocol</dc:title>
  <dc:creator>User</dc:creator>
  <cp:lastModifiedBy>Huỳnh Nguyễn Quốc Bảo-CN22CLCA</cp:lastModifiedBy>
  <cp:revision>751</cp:revision>
  <dcterms:created xsi:type="dcterms:W3CDTF">2005-08-29T01:56:21Z</dcterms:created>
  <dcterms:modified xsi:type="dcterms:W3CDTF">2024-10-26T02:04:38Z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0x010100AD313B9B05354A4A90235FE04CCBE1E9</vt:lpwstr>
  </property>
</Properties>
</file>