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415" r:id="rId2"/>
    <p:sldId id="287" r:id="rId3"/>
    <p:sldId id="391" r:id="rId4"/>
    <p:sldId id="387" r:id="rId5"/>
    <p:sldId id="389" r:id="rId6"/>
    <p:sldId id="303" r:id="rId7"/>
    <p:sldId id="369" r:id="rId8"/>
    <p:sldId id="370" r:id="rId9"/>
    <p:sldId id="371" r:id="rId10"/>
    <p:sldId id="372" r:id="rId11"/>
    <p:sldId id="373" r:id="rId12"/>
    <p:sldId id="374" r:id="rId13"/>
    <p:sldId id="390" r:id="rId14"/>
    <p:sldId id="355" r:id="rId15"/>
    <p:sldId id="388" r:id="rId16"/>
    <p:sldId id="392" r:id="rId17"/>
    <p:sldId id="394" r:id="rId18"/>
    <p:sldId id="375" r:id="rId19"/>
    <p:sldId id="376" r:id="rId20"/>
    <p:sldId id="399" r:id="rId21"/>
    <p:sldId id="401" r:id="rId22"/>
    <p:sldId id="402" r:id="rId23"/>
    <p:sldId id="396" r:id="rId24"/>
    <p:sldId id="398" r:id="rId25"/>
    <p:sldId id="403" r:id="rId26"/>
    <p:sldId id="404" r:id="rId27"/>
    <p:sldId id="397" r:id="rId28"/>
    <p:sldId id="381" r:id="rId29"/>
    <p:sldId id="382" r:id="rId30"/>
    <p:sldId id="405" r:id="rId31"/>
    <p:sldId id="384" r:id="rId32"/>
    <p:sldId id="395" r:id="rId33"/>
    <p:sldId id="334" r:id="rId34"/>
    <p:sldId id="410" r:id="rId35"/>
    <p:sldId id="41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C53BC9-2B76-D645-B1C6-3D99BA5F7C2C}" v="1" dt="2023-09-10T13:45:05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6327"/>
  </p:normalViewPr>
  <p:slideViewPr>
    <p:cSldViewPr snapToGrid="0">
      <p:cViewPr varScale="1">
        <p:scale>
          <a:sx n="123" d="100"/>
          <a:sy n="123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35DB7E-9FC6-FA14-441B-227256D8EC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8F599-2F7B-6C0B-6382-12F5F360DD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9FEF0-9413-1B4A-B194-7D63BFFD54EB}" type="datetimeFigureOut"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7D3D5-96A8-4B38-D1D8-3CFB7C408A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6A0B8-4503-8C5E-4774-F48AAA64F1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99F61-5D63-C744-9872-8832033016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416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F27FA-9A1D-F443-822F-8A26A0B15486}" type="datetimeFigureOut"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0FF4D-76BA-1D4D-AD26-F92DE1629B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3130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BC2B1-0525-64FA-BB35-51E6CD978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3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FA37B-D13D-EB34-A0FC-406F625BD6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85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B860-D3A9-251F-87E8-68916F0817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105C-B572-94D8-0814-D783BF5D29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05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CA6C-3884-91D7-8ADA-0AD079B396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63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B4BC-424D-7872-E0C9-5BB0CA9EB7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82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8C5E9-D12E-0B21-7243-CD51976CA1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8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84CA-7480-480C-70E1-C8C9152DCC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7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B6EC8-4620-133B-AB74-CD0178C74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4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1C2CB-F258-3DBA-4764-E863626FD7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91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296A7-6D80-3BC8-C890-A570FF9068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2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BA802-7A18-4029-3D38-1F627F8FC2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1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E5F7-109B-25AC-A481-26C5E3403C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8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DA08-55D8-4247-09DC-B1D1BEDBFE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09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A84D-D551-B7EA-0A61-ACAC6E1113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29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135CD-E861-41A7-81F0-F3B524A2884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8BC1E-56D3-5202-D88A-CC49373355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2092-A4E7-EDBF-78AA-96211B5BE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7B24C-9660-1CEB-A019-A14B9B0AF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2195-6366-B06C-C202-D878B981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E8074-19C1-85F3-EF94-BD09CB0C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CE0E2-3074-209F-3BD7-F854209F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8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EC0F-9522-7073-8697-A5FE036F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19158-67D8-0206-5194-65C9233F7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D7103-F10F-E833-BC7B-29F58AB0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C295-C62F-147E-D87C-A5C05E65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1E4E-8B8B-927A-3DED-51B4B7C0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1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23157-6BC6-597D-EC4D-19D077534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B435-8508-CFF2-5019-DF0EBA2F2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DC92-E6C0-08AD-7B41-EE629293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83C4-4D8E-301D-C3B6-F1D46B0A6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AAEE-2AD4-63FF-FBEA-F46B21FF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2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188415"/>
            <a:ext cx="4463844" cy="666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20F8-564A-6DFD-E310-468A0B62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D2A9A-67A4-87A4-F9B9-7D978A6CC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1B4F-7EDF-FAF9-99DE-5E4C9BCF7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10646-B310-0395-ED5B-9B5BCFBB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73A4-0B33-B576-6BCD-F0AF9CF4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D50C-B31E-1D8A-99A1-D83E6209A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86FE7-468F-1632-D4FF-FFFE84A5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A105D-A56F-EFD5-4B50-63CEAE74B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258AC-752C-C9C3-C8BC-4BA6E941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8A6F9-C7EB-1E64-963F-D07873B7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A95B-5562-3650-AE66-6CC7ABA3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C23F-F1F8-17D0-EE15-7A3F94B794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547D8-1981-65F8-096F-DE48592A5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A1C0B-F6C3-74E4-1D08-AFAE7B40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62328-FAD5-7780-B266-BA8D3389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A58DC-BD4C-44A2-8988-7A7E8DC3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CB45-DE99-F720-CECF-04235FF8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D4E44-3E8F-336A-8945-B1285220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DEBA2E-B819-99DF-427D-6EF37E1A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2A51B-8631-BCAF-F611-077B9503E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13A2C-3DBF-7A42-8F98-5C7850B87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877956-1299-3732-F6C5-A7FF385F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57855-91AF-5700-80A2-8A7C0DE0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53202-C1E4-CBF3-9753-5DA9C837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8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44D3-CCA0-A8A2-8B6A-9EEC0984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58CB5-2481-5587-01D7-3F5A0D8AB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42D01-7B6A-377A-8477-E4C9CC54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53AA0-FA67-A8B5-1C89-98DE9C605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1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74AF3-1B50-9DCB-F1A9-D8B1BBDD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52E64-2B27-3FAF-1EE5-19DD06DB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DBD53-D99E-AAC0-4BD9-B65E2A32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1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57B3-5BB6-6DC3-4C65-A35B7B8A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79E31-5780-820A-CDA6-1112BE394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34102-F8D7-066F-FEA3-FCC649844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F4CD-26BA-3102-D9DD-3BA21F9A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BA30A-BDCD-A28B-0BE7-C1698406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39B8-5F9D-9DB1-0BB4-4C5D3B2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3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4B6A-40FD-1A0B-6041-EE2C2614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9D279-BF79-8FF3-F9C8-BC0300238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E1EA6-C077-7989-3221-77232EFA5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9938A-1DE9-B375-C38D-A45FFB37A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F3C9-2663-8A5B-1778-996C4661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93B78-E128-1689-B5E6-9349E7F9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88B1D-0190-F37A-595D-8E1D0651E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7522F-F589-904D-4D6F-C967AFFA5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391D-81C9-6B11-7FA0-E8EDBB0A0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E176-C9BD-1270-9367-EF3C536C6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B3991-02FB-C824-ACA7-FE6B7C249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B0D2D-8EB8-9949-816B-2ED13AE884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7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>
            <a:extLst>
              <a:ext uri="{FF2B5EF4-FFF2-40B4-BE49-F238E27FC236}">
                <a16:creationId xmlns:a16="http://schemas.microsoft.com/office/drawing/2014/main" id="{D5198BD8-9F9D-4966-E088-EC9044B46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1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EEABB-A52E-E94F-B4FF-7470D4A94DF0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Cambria" panose="02040503050406030204" pitchFamily="18" charset="0"/>
                <a:ea typeface="+mj-ea"/>
                <a:cs typeface="+mj-cs"/>
              </a:rPr>
              <a:t>CHƯƠNG 7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Cambria" panose="02040503050406030204" pitchFamily="18" charset="0"/>
                <a:ea typeface="+mj-ea"/>
                <a:cs typeface="+mj-cs"/>
              </a:rPr>
              <a:t>LIST DICTIOANRY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B9758-83A9-E6F1-3199-71DDAD35BA17}"/>
              </a:ext>
            </a:extLst>
          </p:cNvPr>
          <p:cNvSpPr txBox="1"/>
          <p:nvPr/>
        </p:nvSpPr>
        <p:spPr>
          <a:xfrm>
            <a:off x="477981" y="4785631"/>
            <a:ext cx="3835217" cy="871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>
                <a:latin typeface="Cambria" panose="02040503050406030204" pitchFamily="18" charset="0"/>
              </a:rPr>
              <a:t>M.Sc Nguyen Van Trung</a:t>
            </a:r>
          </a:p>
          <a:p>
            <a:pPr>
              <a:lnSpc>
                <a:spcPct val="150000"/>
              </a:lnSpc>
            </a:pPr>
            <a:r>
              <a:rPr lang="en-US">
                <a:latin typeface="Cambria" panose="02040503050406030204" pitchFamily="18" charset="0"/>
              </a:rPr>
              <a:t>M.Sc Tran Quang Nhat (update 2023)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C8CAAD-35E6-CF24-AC08-F2A4DB4DC4E3}"/>
              </a:ext>
            </a:extLst>
          </p:cNvPr>
          <p:cNvSpPr txBox="1"/>
          <p:nvPr/>
        </p:nvSpPr>
        <p:spPr>
          <a:xfrm>
            <a:off x="1307418" y="507790"/>
            <a:ext cx="3024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Cambria" panose="02040503050406030204" pitchFamily="18" charset="0"/>
              </a:rPr>
              <a:t>KHOA CÔNG NGHỆ THÔNG TIN</a:t>
            </a:r>
          </a:p>
        </p:txBody>
      </p:sp>
      <p:pic>
        <p:nvPicPr>
          <p:cNvPr id="7" name="Picture 6" descr="A logo with text on it&#10;&#10;Description automatically generated">
            <a:extLst>
              <a:ext uri="{FF2B5EF4-FFF2-40B4-BE49-F238E27FC236}">
                <a16:creationId xmlns:a16="http://schemas.microsoft.com/office/drawing/2014/main" id="{640E9CA4-0B4F-122B-B982-CD3026F284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76" b="4966"/>
          <a:stretch/>
        </p:blipFill>
        <p:spPr>
          <a:xfrm>
            <a:off x="533948" y="123416"/>
            <a:ext cx="598249" cy="50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8295327" y="5317923"/>
            <a:ext cx="200458" cy="191111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297114" y="4816352"/>
            <a:ext cx="217033" cy="191111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8341825" y="2798001"/>
            <a:ext cx="171342" cy="158057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293136" y="4328294"/>
            <a:ext cx="270091" cy="220866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1163846" y="397465"/>
            <a:ext cx="8737391" cy="5890843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0936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altLang="zh-CN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phần </a:t>
            </a:r>
            <a:r>
              <a:rPr lang="en-US" altLang="zh-CN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altLang="zh-CN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zh-CN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vào </a:t>
            </a:r>
            <a:r>
              <a:rPr lang="en-US" altLang="zh-CN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lang="en-US" altLang="zh-CN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r>
              <a:rPr lang="en-US" altLang="zh-CN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kern="1200">
                <a:solidFill>
                  <a:schemeClr val="accent5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pop</a:t>
            </a:r>
          </a:p>
          <a:p>
            <a:pPr marL="630936" lvl="2" defTabSz="630936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["a", "b", "c"]</a:t>
            </a:r>
          </a:p>
          <a:p>
            <a:pPr marL="630936" lvl="2" defTabSz="630936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list1.</a:t>
            </a:r>
            <a:r>
              <a:rPr lang="en-US" sz="2400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pop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() 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lang="en-US" sz="24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xóa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phần </a:t>
            </a:r>
            <a:r>
              <a:rPr lang="en-US" sz="24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tử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cuối</a:t>
            </a:r>
          </a:p>
          <a:p>
            <a:pPr marL="630936" lvl="2" defTabSz="630936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print(list1)</a:t>
            </a:r>
          </a:p>
          <a:p>
            <a:pPr marL="630936" lvl="2" defTabSz="630936">
              <a:spcAft>
                <a:spcPts val="600"/>
              </a:spcAft>
            </a:pPr>
            <a:endParaRPr lang="en-US" sz="24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30936">
              <a:spcAft>
                <a:spcPts val="600"/>
              </a:spcAft>
            </a:pP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vào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endParaRPr lang="en-US" sz="2400" kern="1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30936" lvl="2" defTabSz="630936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["a", "b", "c"]</a:t>
            </a:r>
          </a:p>
          <a:p>
            <a:pPr marL="630936" lvl="2" defTabSz="630936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list1.</a:t>
            </a:r>
            <a:r>
              <a:rPr lang="en-US" sz="2400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pop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(1) 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# </a:t>
            </a:r>
            <a:r>
              <a:rPr lang="en-US" sz="24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xóa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phần </a:t>
            </a:r>
            <a:r>
              <a:rPr lang="en-US" sz="24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tử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24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tại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24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vị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24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trí</a:t>
            </a:r>
            <a:r>
              <a:rPr lang="en-US" sz="24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1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630936" lvl="2" defTabSz="630936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print(list1)</a:t>
            </a:r>
          </a:p>
          <a:p>
            <a:pPr marL="630936" lvl="2" defTabSz="630936">
              <a:spcAft>
                <a:spcPts val="600"/>
              </a:spcAft>
            </a:pPr>
            <a:endParaRPr lang="en-US" sz="24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630936" lvl="1" indent="-315468" defTabSz="6309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Copy()</a:t>
            </a:r>
          </a:p>
          <a:p>
            <a:pPr marL="630936" lvl="1" indent="-315468" defTabSz="6309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Sort()</a:t>
            </a:r>
          </a:p>
          <a:p>
            <a:pPr marL="630936" lvl="1" indent="-315468" defTabSz="63093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Reverse()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146B8-300A-F94A-8170-53E69BDD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FECB7-2770-9CB5-94E8-83706154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98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3017" y="2769162"/>
            <a:ext cx="2406389" cy="2599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defTabSz="649224">
              <a:lnSpc>
                <a:spcPct val="90000"/>
              </a:lnSpc>
              <a:spcAft>
                <a:spcPts val="426"/>
              </a:spcAft>
            </a:pPr>
            <a:r>
              <a:rPr lang="en-US" altLang="zh-CN" sz="3200" b="1" kern="1200">
                <a:solidFill>
                  <a:schemeClr val="tx2"/>
                </a:solidFill>
                <a:latin typeface="Cambria" panose="02040503050406030204" pitchFamily="18" charset="0"/>
              </a:rPr>
              <a:t>Duyệt phần tử có trong danh sách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320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7431137" y="4486705"/>
            <a:ext cx="147138" cy="140277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7432449" y="4118545"/>
            <a:ext cx="159304" cy="140277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7465267" y="2637052"/>
            <a:ext cx="125767" cy="116016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7429529" y="3760305"/>
            <a:ext cx="198251" cy="162118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4204931" y="918266"/>
            <a:ext cx="7366959" cy="4450642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60949">
              <a:lnSpc>
                <a:spcPct val="120000"/>
              </a:lnSpc>
              <a:spcAft>
                <a:spcPts val="426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["a", "b", "c"]</a:t>
            </a:r>
          </a:p>
          <a:p>
            <a:pPr defTabSz="460949">
              <a:lnSpc>
                <a:spcPct val="120000"/>
              </a:lnSpc>
              <a:spcAft>
                <a:spcPts val="426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for x in list1:</a:t>
            </a:r>
          </a:p>
          <a:p>
            <a:pPr defTabSz="460949">
              <a:lnSpc>
                <a:spcPct val="120000"/>
              </a:lnSpc>
              <a:spcAft>
                <a:spcPts val="426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sz="2400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(x)</a:t>
            </a:r>
          </a:p>
          <a:p>
            <a:pPr defTabSz="460949">
              <a:lnSpc>
                <a:spcPct val="120000"/>
              </a:lnSpc>
              <a:spcAft>
                <a:spcPts val="426"/>
              </a:spcAft>
            </a:pPr>
            <a:endParaRPr lang="en-US" sz="24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60949">
              <a:lnSpc>
                <a:spcPct val="120000"/>
              </a:lnSpc>
              <a:spcAft>
                <a:spcPts val="426"/>
              </a:spcAft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#Cách 2</a:t>
            </a:r>
          </a:p>
          <a:p>
            <a:pPr defTabSz="460949">
              <a:lnSpc>
                <a:spcPct val="120000"/>
              </a:lnSpc>
              <a:spcAft>
                <a:spcPts val="426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for </a:t>
            </a:r>
            <a:r>
              <a:rPr lang="en-US" sz="2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in range(</a:t>
            </a:r>
            <a:r>
              <a:rPr lang="en-US" sz="2400" kern="120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len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(list1)):</a:t>
            </a:r>
          </a:p>
          <a:p>
            <a:pPr marL="460949" lvl="2" defTabSz="460949">
              <a:lnSpc>
                <a:spcPct val="120000"/>
              </a:lnSpc>
              <a:spcAft>
                <a:spcPts val="426"/>
              </a:spcAft>
            </a:pPr>
            <a:r>
              <a:rPr lang="en-US" sz="2400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(list1[</a:t>
            </a:r>
            <a:r>
              <a:rPr lang="en-US" sz="2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marL="460949" lvl="2" defTabSz="460949">
              <a:lnSpc>
                <a:spcPct val="120000"/>
              </a:lnSpc>
              <a:spcAft>
                <a:spcPts val="426"/>
              </a:spcAft>
            </a:pPr>
            <a:endParaRPr lang="en-US" sz="24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460949">
              <a:lnSpc>
                <a:spcPct val="120000"/>
              </a:lnSpc>
              <a:spcAft>
                <a:spcPts val="426"/>
              </a:spcAft>
            </a:pP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Thảo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while</a:t>
            </a:r>
            <a:endParaRPr lang="en-US" sz="24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A83C-1E03-2631-6978-A80F3DAC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DD8C-72D6-3223-95C8-F7E0BA7B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7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8985966" y="4721413"/>
            <a:ext cx="163175" cy="155567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987420" y="4313126"/>
            <a:ext cx="176668" cy="155567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9023815" y="2670159"/>
            <a:ext cx="139475" cy="128661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984182" y="3915840"/>
            <a:ext cx="219859" cy="179788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766389" y="601227"/>
            <a:ext cx="9977811" cy="467820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list comprehension 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để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cú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gọn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” hơn</a:t>
            </a: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1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["a", "b", "c"]</a:t>
            </a: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lang="en-US" sz="2400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(x) for x in list1]</a:t>
            </a: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: 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Lấy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các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chẵn</a:t>
            </a:r>
            <a:endParaRPr lang="en-US" sz="2400" kern="1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[1, 0, 2, 5 ,7 ,8 , 10]</a:t>
            </a: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list_cacsochan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[x for x in list1 if x % 2 == 0]</a:t>
            </a:r>
          </a:p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sz="2400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2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list_cacsochan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 #[0, 2, 8, 10]</a:t>
            </a:r>
            <a:endParaRPr lang="en-US" sz="24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CE7A5E-6A1C-7198-7374-E8575B6A6359}"/>
              </a:ext>
            </a:extLst>
          </p:cNvPr>
          <p:cNvSpPr txBox="1"/>
          <p:nvPr/>
        </p:nvSpPr>
        <p:spPr>
          <a:xfrm>
            <a:off x="766389" y="125891"/>
            <a:ext cx="6093618" cy="394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altLang="zh-CN" sz="1800" b="1" kern="1200">
                <a:solidFill>
                  <a:schemeClr val="accent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List comprehension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DFFF5-26F7-89C8-F56B-9C0CC6E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31180-8977-5F2D-493D-AE966B02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2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C27D0E6-FF10-CBC5-B67E-3F0F6D8C8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864367"/>
            <a:ext cx="4191000" cy="53387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b="1" kern="1200">
                <a:solidFill>
                  <a:schemeClr val="tx1"/>
                </a:solidFill>
                <a:latin typeface="Cambria" panose="02040503050406030204" pitchFamily="18" charset="0"/>
              </a:rPr>
              <a:t>List comprehension</a:t>
            </a:r>
            <a:br>
              <a:rPr lang="en-US" altLang="zh-CN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67F79-4A53-F718-15D0-66E2A215C347}"/>
              </a:ext>
            </a:extLst>
          </p:cNvPr>
          <p:cNvSpPr txBox="1"/>
          <p:nvPr/>
        </p:nvSpPr>
        <p:spPr>
          <a:xfrm>
            <a:off x="5302332" y="626267"/>
            <a:ext cx="6427706" cy="5762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latin typeface="Cambria" panose="02040503050406030204" pitchFamily="18" charset="0"/>
              </a:rPr>
              <a:t>Sử dụng list comprehension để cú pháp “gọn” hơn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b="1">
                <a:latin typeface="Cambria" panose="02040503050406030204" pitchFamily="18" charset="0"/>
              </a:rPr>
              <a:t>Ví dụ 1: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solidFill>
                  <a:schemeClr val="accent2"/>
                </a:solidFill>
                <a:latin typeface="Cambria" panose="02040503050406030204" pitchFamily="18" charset="0"/>
              </a:rPr>
              <a:t>list1 = ["a", "b", "c"]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solidFill>
                  <a:schemeClr val="accent2"/>
                </a:solidFill>
                <a:latin typeface="Cambria" panose="02040503050406030204" pitchFamily="18" charset="0"/>
              </a:rPr>
              <a:t>[print(x) for x in list1]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2200"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 b="1">
                <a:latin typeface="Cambria" panose="02040503050406030204" pitchFamily="18" charset="0"/>
              </a:rPr>
              <a:t>Ví dụ 2: Lấy danh sách các số chẵn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solidFill>
                  <a:schemeClr val="accent2"/>
                </a:solidFill>
                <a:latin typeface="Cambria" panose="02040503050406030204" pitchFamily="18" charset="0"/>
              </a:rPr>
              <a:t>list1 = [1, 0, 2, 5 ,7 ,8 , 10]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solidFill>
                  <a:schemeClr val="accent2"/>
                </a:solidFill>
                <a:latin typeface="Cambria" panose="02040503050406030204" pitchFamily="18" charset="0"/>
              </a:rPr>
              <a:t>list_cacsochan = [x for x in list1 if x % 2 == 0]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solidFill>
                  <a:schemeClr val="accent2"/>
                </a:solidFill>
                <a:latin typeface="Cambria" panose="02040503050406030204" pitchFamily="18" charset="0"/>
              </a:rPr>
              <a:t>print(list_cacsochan) #[0, 2, 8, 10]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EE44002-B651-6D1B-3838-B85A70F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09A69E-6035-5A14-B1D5-A4BE63F9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7" name="Freeform: Shape 9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9" name="Freeform: Shape 9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8192382" y="5014241"/>
            <a:ext cx="171953" cy="163935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193914" y="4583992"/>
            <a:ext cx="186171" cy="163935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8232267" y="2852648"/>
            <a:ext cx="146977" cy="135582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190502" y="4165336"/>
            <a:ext cx="231685" cy="189459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400113" y="2855137"/>
            <a:ext cx="3027485" cy="197438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496">
              <a:lnSpc>
                <a:spcPct val="120000"/>
              </a:lnSpc>
              <a:spcAft>
                <a:spcPts val="600"/>
              </a:spcAft>
            </a:pPr>
            <a:endParaRPr lang="en-US" altLang="zh-CN" sz="1652" kern="1200" err="1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539496">
              <a:lnSpc>
                <a:spcPct val="120000"/>
              </a:lnSpc>
              <a:spcAft>
                <a:spcPts val="600"/>
              </a:spcAft>
            </a:pPr>
            <a:endParaRPr lang="en-US" altLang="zh-CN" sz="1652" kern="1200" err="1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539496">
              <a:lnSpc>
                <a:spcPct val="120000"/>
              </a:lnSpc>
              <a:spcAft>
                <a:spcPts val="600"/>
              </a:spcAft>
            </a:pPr>
            <a:endParaRPr lang="en-US" altLang="zh-CN" sz="1652" kern="1200" err="1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539496">
              <a:lnSpc>
                <a:spcPct val="120000"/>
              </a:lnSpc>
              <a:spcAft>
                <a:spcPts val="600"/>
              </a:spcAft>
            </a:pPr>
            <a:endParaRPr lang="en-US" altLang="zh-CN" sz="1652" kern="1200" err="1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2000" b="0" i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A93323-6E2D-4214-9B88-22B725D8D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7"/>
          <a:stretch/>
        </p:blipFill>
        <p:spPr>
          <a:xfrm>
            <a:off x="6817486" y="271052"/>
            <a:ext cx="3692877" cy="18286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668CDF-1F51-CBC9-FA9B-0F383B2F7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61" y="2384693"/>
            <a:ext cx="4876525" cy="4188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BDB0A9-48B0-5A42-5950-3EA84A4388EC}"/>
              </a:ext>
            </a:extLst>
          </p:cNvPr>
          <p:cNvSpPr txBox="1"/>
          <p:nvPr/>
        </p:nvSpPr>
        <p:spPr>
          <a:xfrm>
            <a:off x="186425" y="1239138"/>
            <a:ext cx="4136228" cy="1219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539496">
              <a:lnSpc>
                <a:spcPct val="120000"/>
              </a:lnSpc>
              <a:spcAft>
                <a:spcPts val="600"/>
              </a:spcAft>
            </a:pPr>
            <a:r>
              <a:rPr lang="en-US" altLang="zh-CN" sz="3200" b="1" kern="1200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THÊM </a:t>
            </a:r>
            <a:r>
              <a:rPr lang="en-US" altLang="zh-CN" sz="3200" b="1" kern="1200" err="1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zh-CN" sz="3200" b="1" kern="1200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3200" b="1" kern="1200" err="1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zh-CN" sz="3200" b="1" kern="1200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VÀO </a:t>
            </a:r>
            <a:r>
              <a:rPr lang="en-US" altLang="zh-CN" sz="3200" b="1" kern="1200" err="1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BẤT</a:t>
            </a:r>
            <a:r>
              <a:rPr lang="en-US" altLang="zh-CN" sz="3200" b="1" kern="1200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3200" b="1" kern="1200" err="1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altLang="zh-CN" sz="3200" b="1" kern="1200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LÚC NÀO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7AD12-9145-4D95-17F4-5EDD443C3828}"/>
              </a:ext>
            </a:extLst>
          </p:cNvPr>
          <p:cNvSpPr txBox="1"/>
          <p:nvPr/>
        </p:nvSpPr>
        <p:spPr>
          <a:xfrm>
            <a:off x="173142" y="2577617"/>
            <a:ext cx="3692877" cy="3364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>
                <a:solidFill>
                  <a:srgbClr val="7030A0"/>
                </a:solidFill>
                <a:latin typeface="Cambria" panose="02040503050406030204" pitchFamily="18" charset="0"/>
              </a:rPr>
              <a:t>A</a:t>
            </a:r>
            <a:r>
              <a:rPr lang="vi-VN" b="0" i="0">
                <a:solidFill>
                  <a:srgbClr val="7030A0"/>
                </a:solidFill>
                <a:effectLst/>
                <a:latin typeface="Cambria" panose="02040503050406030204" pitchFamily="18" charset="0"/>
              </a:rPr>
              <a:t>ppend</a:t>
            </a:r>
            <a:r>
              <a:rPr lang="vi-VN" b="0" i="0">
                <a:effectLst/>
                <a:latin typeface="Cambria" panose="02040503050406030204" pitchFamily="18" charset="0"/>
              </a:rPr>
              <a:t> phương thức được sử dụng để thêm một đối tượng vào một danh sách. Đối tượng này có thể thuộc bất kỳ kiểu dữ liệu , chuỗi, số nguyên, boolean hoặc thậm chí một danh sách khác. Như bạn có thể thấy, phương thức chắp thêm mục 5 mới vào danh sách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EB82897-C41C-FD25-5D89-E7B73F26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67063" y="6350398"/>
            <a:ext cx="4114800" cy="365125"/>
          </a:xfrm>
        </p:spPr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0C221B-9E2C-A2D8-379D-EC74B577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4938" y="6396050"/>
            <a:ext cx="2743200" cy="365125"/>
          </a:xfrm>
        </p:spPr>
        <p:txBody>
          <a:bodyPr/>
          <a:lstStyle/>
          <a:p>
            <a:fld id="{B25B0D2D-8EB8-9949-816B-2ED13AE88415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22">
            <a:extLst>
              <a:ext uri="{FF2B5EF4-FFF2-40B4-BE49-F238E27FC236}">
                <a16:creationId xmlns:a16="http://schemas.microsoft.com/office/drawing/2014/main" id="{74B0B678-CD10-4371-96E5-2706F4579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24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6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28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6EC50-0E25-DA98-5AB6-DBDD35D053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00" t="21307" r="13727" b="24209"/>
          <a:stretch/>
        </p:blipFill>
        <p:spPr>
          <a:xfrm>
            <a:off x="1240970" y="1734610"/>
            <a:ext cx="3620763" cy="169368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35344FC-B63E-5846-BD2E-9F09FC335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0" y="3544106"/>
            <a:ext cx="5045340" cy="21568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02F3F-7E01-AC36-D0D2-1DAC1986D31C}"/>
              </a:ext>
            </a:extLst>
          </p:cNvPr>
          <p:cNvSpPr txBox="1"/>
          <p:nvPr/>
        </p:nvSpPr>
        <p:spPr>
          <a:xfrm>
            <a:off x="5868786" y="2508105"/>
            <a:ext cx="5408813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5C93D-FA52-5A6C-A815-F642EB3B3AF6}"/>
              </a:ext>
            </a:extLst>
          </p:cNvPr>
          <p:cNvSpPr txBox="1"/>
          <p:nvPr/>
        </p:nvSpPr>
        <p:spPr>
          <a:xfrm>
            <a:off x="5846564" y="1611651"/>
            <a:ext cx="6095064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3200" b="1">
                <a:solidFill>
                  <a:srgbClr val="C00000"/>
                </a:solidFill>
                <a:latin typeface="Cambria" panose="02040503050406030204" pitchFamily="18" charset="0"/>
              </a:rPr>
              <a:t>CHIỀU DÀI CỦA LIST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FD61FC-0650-893C-FD9C-18F6E796C7BF}"/>
              </a:ext>
            </a:extLst>
          </p:cNvPr>
          <p:cNvSpPr txBox="1"/>
          <p:nvPr/>
        </p:nvSpPr>
        <p:spPr>
          <a:xfrm>
            <a:off x="5868785" y="2523213"/>
            <a:ext cx="5408813" cy="128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0" i="0" u="none" strike="noStrike"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Python có một hàm tích hợp </a:t>
            </a:r>
            <a:r>
              <a:rPr lang="vi-VN">
                <a:solidFill>
                  <a:srgbClr val="7030A0"/>
                </a:solidFill>
                <a:latin typeface="Cambria" panose="02040503050406030204" pitchFamily="18" charset="0"/>
              </a:rPr>
              <a:t>len() </a:t>
            </a:r>
            <a:r>
              <a:rPr lang="vi-VN" b="0" i="0" u="none" strike="noStrike">
                <a:solidFill>
                  <a:srgbClr val="383838"/>
                </a:solidFill>
                <a:effectLst/>
                <a:latin typeface="Cambria" panose="02040503050406030204" pitchFamily="18" charset="0"/>
              </a:rPr>
              <a:t>trả về độ dài của một đối tượng nhất định. Đối tượng có thể là một </a:t>
            </a:r>
            <a:r>
              <a:rPr lang="vi-VN" b="0" i="0" u="none" strike="noStrike">
                <a:solidFill>
                  <a:srgbClr val="7030A0"/>
                </a:solidFill>
                <a:effectLst/>
                <a:latin typeface="Cambria" panose="02040503050406030204" pitchFamily="18" charset="0"/>
              </a:rPr>
              <a:t>list , tuple, string, dict, v.v.</a:t>
            </a:r>
            <a:endParaRPr lang="en-US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8A9D426B-34F4-1E81-B2C1-3BE43D2E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398" y="6485425"/>
            <a:ext cx="4114800" cy="365125"/>
          </a:xfrm>
        </p:spPr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CB3025-3501-DCB6-2F2C-5A9C555A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34398" y="6485425"/>
            <a:ext cx="2743200" cy="365125"/>
          </a:xfrm>
        </p:spPr>
        <p:txBody>
          <a:bodyPr/>
          <a:lstStyle/>
          <a:p>
            <a:fld id="{B25B0D2D-8EB8-9949-816B-2ED13AE88415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7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8F2CF-7E24-879F-1FAA-7D46CF0B972D}"/>
              </a:ext>
            </a:extLst>
          </p:cNvPr>
          <p:cNvSpPr txBox="1"/>
          <p:nvPr/>
        </p:nvSpPr>
        <p:spPr>
          <a:xfrm>
            <a:off x="890337" y="640080"/>
            <a:ext cx="4419839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800" b="1" dirty="0">
                <a:solidFill>
                  <a:schemeClr val="accent2"/>
                </a:solidFill>
                <a:latin typeface="Cambria" panose="02040503050406030204" pitchFamily="18" charset="0"/>
              </a:rPr>
              <a:t>DICTIONARY</a:t>
            </a:r>
            <a:endParaRPr lang="en-US" sz="4800" b="1">
              <a:solidFill>
                <a:schemeClr val="accent2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9C376B5A-3C7B-CF03-9CB0-E1470DFCB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0" r="-1" b="167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58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B5E0F-DE0A-7FF9-12A1-95AEC689E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6" t="8633" b="14342"/>
          <a:stretch/>
        </p:blipFill>
        <p:spPr>
          <a:xfrm>
            <a:off x="1962592" y="964406"/>
            <a:ext cx="8266816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58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1248" y="334644"/>
            <a:ext cx="10509504" cy="1076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KIỂU DỮ LIỆU DICTIONARY</a:t>
            </a:r>
          </a:p>
        </p:txBody>
      </p:sp>
      <p:sp>
        <p:nvSpPr>
          <p:cNvPr id="101" name="Rectangle 9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5916667" y="5747583"/>
            <a:ext cx="224562" cy="214091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5918668" y="5185699"/>
            <a:ext cx="243130" cy="214091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5968756" y="2924650"/>
            <a:ext cx="191945" cy="177063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5914212" y="4638955"/>
            <a:ext cx="302569" cy="247425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854722" y="1770454"/>
            <a:ext cx="8760766" cy="501887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Kiểu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dictionary thường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để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1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cặp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altLang="zh-CN" sz="2184" b="1" kern="120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key </a:t>
            </a:r>
            <a:r>
              <a:rPr lang="en-US" altLang="zh-CN" sz="2184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altLang="zh-CN" sz="2184" b="1" kern="120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value</a:t>
            </a:r>
            <a:endParaRPr lang="en-US" altLang="zh-CN" sz="2184" b="1" kern="1200">
              <a:solidFill>
                <a:srgbClr val="FF000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Không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phép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khóa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key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trùng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endParaRPr lang="en-US" altLang="zh-CN" sz="2184" kern="1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 bao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bởi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cặp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dấu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ngoặc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nhọn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>
                <a:solidFill>
                  <a:schemeClr val="accent2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{ }</a:t>
            </a:r>
          </a:p>
          <a:p>
            <a:pPr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184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altLang="zh-CN" sz="2184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713232" lvl="2"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1872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1872" kern="1200">
                <a:solidFill>
                  <a:schemeClr val="accent2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</a:p>
          <a:p>
            <a:pPr marL="713232" lvl="2"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CN" sz="1872" kern="1200">
                <a:solidFill>
                  <a:schemeClr val="accent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001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CN" sz="1872" kern="120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Nguyễn Văn A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713232" lvl="2"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CN" sz="1872" kern="1200">
                <a:solidFill>
                  <a:schemeClr val="accent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002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CN" sz="1872" kern="120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Nguyễn Thị B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",</a:t>
            </a:r>
          </a:p>
          <a:p>
            <a:pPr marL="713232" lvl="2"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 "</a:t>
            </a:r>
            <a:r>
              <a:rPr lang="en-US" altLang="zh-CN" sz="1872" kern="1200">
                <a:solidFill>
                  <a:schemeClr val="accent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003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": "</a:t>
            </a:r>
            <a:r>
              <a:rPr lang="en-US" altLang="zh-CN" sz="1872" kern="120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Trần Anh C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pPr marL="713232" lvl="2"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1872" kern="1200">
                <a:solidFill>
                  <a:schemeClr val="accent2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pPr marL="713232" lvl="2" defTabSz="713232">
              <a:lnSpc>
                <a:spcPct val="120000"/>
              </a:lnSpc>
              <a:spcAft>
                <a:spcPts val="600"/>
              </a:spcAft>
            </a:pPr>
            <a:r>
              <a:rPr lang="en-US" altLang="zh-CN" sz="1872" kern="120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print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872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</a:t>
            </a:r>
            <a:r>
              <a:rPr lang="en-US" altLang="zh-CN" sz="1872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CN" sz="2184" kern="1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AABD07-DF18-37D2-A1A1-62BA69C60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8" t="9954" r="30137" b="11504"/>
          <a:stretch/>
        </p:blipFill>
        <p:spPr>
          <a:xfrm>
            <a:off x="6431093" y="3103048"/>
            <a:ext cx="4279254" cy="307181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FB267-94E5-5157-14CF-AEBD5760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6DDF-B683-981C-BFD8-490A11A0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9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9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9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236376" y="1034540"/>
            <a:ext cx="11235092" cy="8300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506395">
              <a:lnSpc>
                <a:spcPct val="120000"/>
              </a:lnSpc>
              <a:spcAft>
                <a:spcPts val="468"/>
              </a:spcAft>
            </a:pPr>
            <a:r>
              <a:rPr lang="en-US" sz="4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PHẦN </a:t>
            </a:r>
            <a:r>
              <a:rPr lang="en-US" sz="4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4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TRONG DICTIONARY</a:t>
            </a:r>
          </a:p>
        </p:txBody>
      </p:sp>
      <p:sp>
        <p:nvSpPr>
          <p:cNvPr id="85" name="椭圆 18"/>
          <p:cNvSpPr/>
          <p:nvPr/>
        </p:nvSpPr>
        <p:spPr>
          <a:xfrm>
            <a:off x="10483005" y="5845080"/>
            <a:ext cx="161584" cy="154049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10484445" y="5440777"/>
            <a:ext cx="174944" cy="154049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10520486" y="3813840"/>
            <a:ext cx="138114" cy="127406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10481239" y="5047367"/>
            <a:ext cx="217714" cy="178034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808638" y="2432313"/>
            <a:ext cx="8049612" cy="397134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16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{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"001": "Nguyễn Văn A",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</a:t>
            </a:r>
            <a:r>
              <a:rPr lang="en-US" sz="16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"002": "Nguyễn Thị B",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"003": "Trần Anh C"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1600" b="1" kern="120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16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["002"]) #lấy value </a:t>
            </a:r>
            <a:r>
              <a:rPr lang="en-US" sz="1600" b="1" kern="120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dựa</a:t>
            </a:r>
            <a:r>
              <a:rPr lang="en-US" sz="16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 vào key “002”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endParaRPr lang="en-US" sz="16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#hoặc </a:t>
            </a:r>
            <a:r>
              <a:rPr lang="en-US" sz="16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dùng</a:t>
            </a:r>
            <a:r>
              <a:rPr lang="en-US" sz="16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16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phương</a:t>
            </a:r>
            <a:r>
              <a:rPr lang="en-US" sz="16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1600" kern="1200" err="1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thức</a:t>
            </a:r>
            <a:r>
              <a:rPr lang="en-US" sz="1600" kern="1200">
                <a:solidFill>
                  <a:srgbClr val="00B050"/>
                </a:solidFill>
                <a:latin typeface="Courier New" panose="02070309020205020404" pitchFamily="49" charset="0"/>
                <a:ea typeface="+mn-ea"/>
                <a:cs typeface="+mn-cs"/>
              </a:rPr>
              <a:t> get()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x = </a:t>
            </a:r>
            <a:r>
              <a:rPr lang="en-US" sz="1600" b="1" kern="120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adict.get</a:t>
            </a:r>
            <a:r>
              <a:rPr lang="en-US" sz="16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("002")</a:t>
            </a:r>
          </a:p>
          <a:p>
            <a:pPr marL="253197" lvl="1" defTabSz="506395">
              <a:lnSpc>
                <a:spcPct val="120000"/>
              </a:lnSpc>
              <a:spcAft>
                <a:spcPts val="468"/>
              </a:spcAft>
            </a:pPr>
            <a:r>
              <a:rPr lang="en-US" sz="16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print(x)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sz="16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3819-67A2-54D0-2F49-EB802464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0652"/>
            <a:ext cx="4114800" cy="365125"/>
          </a:xfrm>
        </p:spPr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AA645-A6E8-F4EA-7808-2CF1DDA2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0652"/>
            <a:ext cx="2743200" cy="365125"/>
          </a:xfrm>
        </p:spPr>
        <p:txBody>
          <a:bodyPr/>
          <a:lstStyle/>
          <a:p>
            <a:fld id="{B25B0D2D-8EB8-9949-816B-2ED13AE88415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3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CCC4BA0-1298-4DBD-86F1-B51D8C9D3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979C13-241B-C08D-C0C6-5228169F40FE}"/>
              </a:ext>
            </a:extLst>
          </p:cNvPr>
          <p:cNvSpPr txBox="1"/>
          <p:nvPr/>
        </p:nvSpPr>
        <p:spPr>
          <a:xfrm>
            <a:off x="1136398" y="502021"/>
            <a:ext cx="5427525" cy="166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NỘI DUNG</a:t>
            </a:r>
          </a:p>
        </p:txBody>
      </p:sp>
      <p:sp>
        <p:nvSpPr>
          <p:cNvPr id="49" name="文本框 7">
            <a:extLst>
              <a:ext uri="{FF2B5EF4-FFF2-40B4-BE49-F238E27FC236}">
                <a16:creationId xmlns:a16="http://schemas.microsoft.com/office/drawing/2014/main" id="{9AA2EB42-0331-4549-92A8-23D1AACEBBA7}"/>
              </a:ext>
            </a:extLst>
          </p:cNvPr>
          <p:cNvSpPr txBox="1"/>
          <p:nvPr/>
        </p:nvSpPr>
        <p:spPr>
          <a:xfrm>
            <a:off x="1136398" y="2405467"/>
            <a:ext cx="5427526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KIỂU DỮ LIỆU LIST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KIỂU DỮ LIỆU DICTIONARY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KIỂU DỮ LIỆU TUPLE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>
                <a:solidFill>
                  <a:schemeClr val="accent4">
                    <a:lumMod val="75000"/>
                  </a:schemeClr>
                </a:solidFill>
                <a:latin typeface="Cambria" panose="02040503050406030204" pitchFamily="18" charset="0"/>
              </a:rPr>
              <a:t>BÀI TẬP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b="1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b="1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altLang="zh-CN" sz="2000" b="1">
              <a:solidFill>
                <a:schemeClr val="accent4">
                  <a:lumMod val="75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27880E-EE14-3C9C-6CB5-FE9A8005D80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10" r="30791" b="2"/>
          <a:stretch/>
        </p:blipFill>
        <p:spPr>
          <a:xfrm>
            <a:off x="7047513" y="975645"/>
            <a:ext cx="4443447" cy="4443447"/>
          </a:xfrm>
          <a:custGeom>
            <a:avLst/>
            <a:gdLst/>
            <a:ahLst/>
            <a:cxnLst/>
            <a:rect l="l" t="t" r="r" b="b"/>
            <a:pathLst>
              <a:path w="4694238" h="4694238">
                <a:moveTo>
                  <a:pt x="2347119" y="0"/>
                </a:moveTo>
                <a:cubicBezTo>
                  <a:pt x="3643397" y="0"/>
                  <a:pt x="4694238" y="1050841"/>
                  <a:pt x="4694238" y="2347119"/>
                </a:cubicBezTo>
                <a:cubicBezTo>
                  <a:pt x="4694238" y="3643397"/>
                  <a:pt x="3643397" y="4694238"/>
                  <a:pt x="2347119" y="4694238"/>
                </a:cubicBezTo>
                <a:cubicBezTo>
                  <a:pt x="1050841" y="4694238"/>
                  <a:pt x="0" y="3643397"/>
                  <a:pt x="0" y="2347119"/>
                </a:cubicBezTo>
                <a:cubicBezTo>
                  <a:pt x="0" y="1050841"/>
                  <a:pt x="1050841" y="0"/>
                  <a:pt x="2347119" y="0"/>
                </a:cubicBezTo>
                <a:close/>
              </a:path>
            </a:pathLst>
          </a:cu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9A699-1F5B-2DD2-7EE5-93C2F0B20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68630"/>
            <a:ext cx="11277600" cy="592074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4C6F0-002C-D539-8CE6-08CE935C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AF0B0-6809-97CD-68E6-C106D65A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0D16C-962A-59B2-748A-98933B16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75" y="1904839"/>
            <a:ext cx="3754513" cy="2216513"/>
          </a:xfrm>
        </p:spPr>
        <p:txBody>
          <a:bodyPr>
            <a:normAutofit/>
          </a:bodyPr>
          <a:lstStyle/>
          <a:p>
            <a:r>
              <a:rPr lang="en-US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Tạo Dictionary (Creating)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F285-CA79-7249-FE52-571807F1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9604" y="1390489"/>
            <a:ext cx="7072319" cy="4296263"/>
          </a:xfrm>
        </p:spPr>
        <p:txBody>
          <a:bodyPr>
            <a:noAutofit/>
          </a:bodyPr>
          <a:lstStyle/>
          <a:p>
            <a:pPr marL="0" indent="0" defTabSz="731520">
              <a:spcAft>
                <a:spcPts val="600"/>
              </a:spcAft>
              <a:buNone/>
            </a:pPr>
            <a:r>
              <a:rPr lang="en-US" sz="1800" b="1" kern="120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Cách 1:</a:t>
            </a:r>
          </a:p>
          <a:p>
            <a:pPr marL="0" indent="0" defTabSz="731520">
              <a:spcAft>
                <a:spcPts val="600"/>
              </a:spcAft>
              <a:buNone/>
            </a:pPr>
            <a:r>
              <a:rPr lang="en-US" sz="18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</a:t>
            </a:r>
            <a:r>
              <a:rPr lang="en-US" sz="1800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= {}</a:t>
            </a:r>
          </a:p>
          <a:p>
            <a:pPr marL="0" indent="0" defTabSz="731520">
              <a:spcAft>
                <a:spcPts val="600"/>
              </a:spcAft>
              <a:buNone/>
            </a:pPr>
            <a:r>
              <a:rPr lang="en-US" sz="1800">
                <a:latin typeface="Cambria" panose="02040503050406030204" pitchFamily="18" charset="0"/>
              </a:rPr>
              <a:t>a</a:t>
            </a: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dict = {"001" : "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Nguyễn Văn A </a:t>
            </a: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", "002": "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 Nguyễn Văn B</a:t>
            </a: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", 3: "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 Nguyễn Văn C</a:t>
            </a: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"}</a:t>
            </a:r>
            <a:endParaRPr lang="en-US" sz="1800" kern="120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1800" b="1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1800" b="1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b="1">
                <a:solidFill>
                  <a:srgbClr val="FF0000"/>
                </a:solidFill>
                <a:latin typeface="Cambria" panose="02040503050406030204" pitchFamily="18" charset="0"/>
              </a:rPr>
              <a:t>Cách 2: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</a:rPr>
              <a:t>adict = dict()</a:t>
            </a:r>
          </a:p>
          <a:p>
            <a:pPr marL="0" indent="0">
              <a:buNone/>
            </a:pP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adict = dict(001="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 Nguyễn Văn A </a:t>
            </a: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", 002="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 Nguyễn Văn B</a:t>
            </a: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”, 003="</a:t>
            </a:r>
            <a:r>
              <a:rPr lang="en-US" sz="1800" dirty="0">
                <a:solidFill>
                  <a:srgbClr val="000000"/>
                </a:solidFill>
                <a:latin typeface="Cambria" panose="02040503050406030204" pitchFamily="18" charset="0"/>
              </a:rPr>
              <a:t> Nguyễn Văn C</a:t>
            </a:r>
            <a:r>
              <a:rPr lang="en-US" sz="1800" b="0" i="0" u="none" strike="noStrike">
                <a:effectLst/>
                <a:latin typeface="Cambria" panose="02040503050406030204" pitchFamily="18" charset="0"/>
              </a:rPr>
              <a:t>")</a:t>
            </a:r>
            <a:endParaRPr lang="en-US" sz="180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EC481B-0881-E94C-C4FA-06CFD24B6F53}"/>
              </a:ext>
            </a:extLst>
          </p:cNvPr>
          <p:cNvSpPr txBox="1"/>
          <p:nvPr/>
        </p:nvSpPr>
        <p:spPr>
          <a:xfrm>
            <a:off x="6841583" y="3244334"/>
            <a:ext cx="729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</a:rPr>
              <a:t>KEYS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85E804-0CE2-077B-C92A-5A0563039524}"/>
              </a:ext>
            </a:extLst>
          </p:cNvPr>
          <p:cNvCxnSpPr/>
          <p:nvPr/>
        </p:nvCxnSpPr>
        <p:spPr>
          <a:xfrm flipH="1" flipV="1">
            <a:off x="6096000" y="2580772"/>
            <a:ext cx="609600" cy="661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13BF0-DC13-42F2-2BB9-9D8FAEEFDE11}"/>
              </a:ext>
            </a:extLst>
          </p:cNvPr>
          <p:cNvCxnSpPr>
            <a:cxnSpLocks/>
          </p:cNvCxnSpPr>
          <p:nvPr/>
        </p:nvCxnSpPr>
        <p:spPr>
          <a:xfrm flipV="1">
            <a:off x="7637594" y="2682105"/>
            <a:ext cx="858169" cy="6619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6C4A32-8365-F8DE-2A14-3D86E2E57B41}"/>
              </a:ext>
            </a:extLst>
          </p:cNvPr>
          <p:cNvSpPr txBox="1"/>
          <p:nvPr/>
        </p:nvSpPr>
        <p:spPr>
          <a:xfrm>
            <a:off x="7839856" y="1423652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00B0F0"/>
                </a:solidFill>
                <a:latin typeface="Cambria" panose="02040503050406030204" pitchFamily="18" charset="0"/>
              </a:rPr>
              <a:t>VALUES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2F6C56-FF18-8A1C-4042-8D8A62DAA85F}"/>
              </a:ext>
            </a:extLst>
          </p:cNvPr>
          <p:cNvCxnSpPr>
            <a:cxnSpLocks/>
          </p:cNvCxnSpPr>
          <p:nvPr/>
        </p:nvCxnSpPr>
        <p:spPr>
          <a:xfrm flipH="1">
            <a:off x="7235947" y="1841848"/>
            <a:ext cx="858169" cy="40740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B26018-45BC-C61A-18C4-FE06F302A438}"/>
              </a:ext>
            </a:extLst>
          </p:cNvPr>
          <p:cNvCxnSpPr>
            <a:cxnSpLocks/>
          </p:cNvCxnSpPr>
          <p:nvPr/>
        </p:nvCxnSpPr>
        <p:spPr>
          <a:xfrm>
            <a:off x="8595775" y="1841848"/>
            <a:ext cx="1176875" cy="40740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44062CCE-B391-4AC9-970B-1E147FA7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6726D91-74B8-CBDF-5B17-C09A0341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91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064E1-7437-219E-9069-A36E1908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564117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Cambria" panose="02040503050406030204" pitchFamily="18" charset="0"/>
              </a:rPr>
              <a:t>THÊM 1 PHẦN TỬ (ADD)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1B559-1726-277E-5CAB-726B2E5AF193}"/>
              </a:ext>
            </a:extLst>
          </p:cNvPr>
          <p:cNvSpPr txBox="1"/>
          <p:nvPr/>
        </p:nvSpPr>
        <p:spPr>
          <a:xfrm>
            <a:off x="5630779" y="3884452"/>
            <a:ext cx="5723021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latin typeface="Cambria" panose="02040503050406030204" pitchFamily="18" charset="0"/>
              </a:rPr>
              <a:t>Nếu key chưa tồn tại mà được gán một giá trị,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dictionary</a:t>
            </a:r>
            <a:r>
              <a:rPr lang="en-US" sz="2000">
                <a:latin typeface="Cambria" panose="02040503050406030204" pitchFamily="18" charset="0"/>
              </a:rPr>
              <a:t> sẽ tự thêm mới phần tử đó vào dictionary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E1925FC-B064-5E91-529F-197400E51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47712" y="725987"/>
            <a:ext cx="14377988" cy="4351338"/>
          </a:xfrm>
        </p:spPr>
        <p:txBody>
          <a:bodyPr>
            <a:normAutofit/>
          </a:bodyPr>
          <a:lstStyle/>
          <a:p>
            <a:pPr marL="914400" lvl="2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["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004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"] = "</a:t>
            </a:r>
            <a:r>
              <a:rPr lang="en-US" sz="2400" dirty="0">
                <a:solidFill>
                  <a:schemeClr val="accent1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Nguyễn D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"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	Output: {'001': 'Nguyễn Văn A', '002': 'Nguyễn Thị B', '003': 'Trần Anh C', 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'004': 'Nguyễn D’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</a:p>
          <a:p>
            <a:endParaRPr lang="en-US" sz="240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DB489B1-2EDB-F15B-448C-02F389FE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D246E08-9DDF-149C-0C22-6BECE384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36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0D16C-962A-59B2-748A-98933B16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 ĐỔI GIÁ TRỊ TẠI MỘI KEY NÀO ĐÓ</a:t>
            </a:r>
            <a:br>
              <a:rPr lang="en-US" kern="1200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kern="1200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(Update)</a:t>
            </a:r>
            <a:br>
              <a:rPr lang="en-US">
                <a:solidFill>
                  <a:srgbClr val="FFFFFF"/>
                </a:solidFill>
                <a:latin typeface="Cambria" panose="02040503050406030204" pitchFamily="18" charset="0"/>
              </a:rPr>
            </a:br>
            <a:endParaRPr lang="en-US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8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1907FAF-FA7E-CD92-D2F7-1681C5DEE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1382" y="1153572"/>
            <a:ext cx="770757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["003"] = "Trần Tuấn Anh"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Thay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đổi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giá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trị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mới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tại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key là “003”</a:t>
            </a:r>
            <a:endParaRPr lang="en-US" sz="2400" dirty="0">
              <a:solidFill>
                <a:srgbClr val="0070C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# Hoặc </a:t>
            </a:r>
            <a:r>
              <a:rPr lang="en-US" sz="2400" dirty="0" err="1">
                <a:solidFill>
                  <a:srgbClr val="00B0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>
                <a:solidFill>
                  <a:srgbClr val="00B0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400" dirty="0">
                <a:solidFill>
                  <a:srgbClr val="00B0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update()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adict.update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({"002": "Lại Lý Huynh"})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Thay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đổi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giá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trị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mới </a:t>
            </a:r>
            <a:r>
              <a:rPr lang="en-US" sz="24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tại</a:t>
            </a:r>
            <a:r>
              <a:rPr lang="en-US" sz="24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 key là “002”</a:t>
            </a:r>
          </a:p>
          <a:p>
            <a:pPr marL="0" indent="0">
              <a:buNone/>
            </a:pPr>
            <a:endParaRPr lang="en-US" sz="2400">
              <a:latin typeface="Cambria" panose="02040503050406030204" pitchFamily="18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95B1194C-6086-9796-8BDE-A55DCE19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DDA1A12-B8BC-FB0F-0B17-47727743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08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D0530-72D7-9377-BF33-3E5520C67A9E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rPr>
              <a:t>XÓA PHẦN TỬ DỰA VÀO KEY CHO TRƯỚC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rPr>
              <a:t>(Delete)</a:t>
            </a:r>
            <a:endParaRPr lang="en-US" sz="4000" kern="1200">
              <a:solidFill>
                <a:srgbClr val="FFFFFF"/>
              </a:solidFill>
              <a:latin typeface="Cambria" panose="02040503050406030204" pitchFamily="18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B1CAD-8E7F-B40D-E757-A24620C9AD63}"/>
              </a:ext>
            </a:extLst>
          </p:cNvPr>
          <p:cNvSpPr txBox="1"/>
          <p:nvPr/>
        </p:nvSpPr>
        <p:spPr>
          <a:xfrm>
            <a:off x="4249113" y="995677"/>
            <a:ext cx="8858249" cy="5469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phần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vào key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trước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adict.</a:t>
            </a:r>
            <a:r>
              <a:rPr lang="en-US" sz="2000" dirty="0" err="1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pop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("001")</a:t>
            </a:r>
            <a:r>
              <a:rPr lang="en-US" sz="2000" dirty="0">
                <a:solidFill>
                  <a:srgbClr val="00B05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lang="en-US" sz="2000" dirty="0">
                <a:solidFill>
                  <a:srgbClr val="0070C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adic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["001"]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Out: {'002': 'Nguyễn Thị B', '003': 'Trần Anh C’}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phần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cuối </a:t>
            </a:r>
            <a:r>
              <a:rPr lang="en-US" sz="2400" dirty="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endParaRPr lang="en-US" sz="2400" dirty="0" err="1">
              <a:solidFill>
                <a:srgbClr val="FF0000"/>
              </a:solidFill>
              <a:latin typeface="Courier New" panose="020703090202050204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{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"001": "Nguyễn Văn A",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"002": "Nguyễn Thị B",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"003": "Trần Anh C"</a:t>
            </a: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lvl="2">
              <a:lnSpc>
                <a:spcPct val="120000"/>
              </a:lnSpc>
            </a:pP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dict.</a:t>
            </a:r>
            <a:r>
              <a:rPr lang="en-US" sz="2000" dirty="0" err="1">
                <a:solidFill>
                  <a:srgbClr val="0070C0"/>
                </a:solidFill>
                <a:latin typeface="Courier New" panose="02070309020205020404" pitchFamily="49" charset="0"/>
              </a:rPr>
              <a:t>popitem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print(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dict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Out: {'001': 'Nguyễn Văn A', '002': 'Nguyễn Thị B'}</a:t>
            </a:r>
            <a:endParaRPr lang="en-US" sz="200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7D0CFBE-8E91-17D9-726A-A2DB2681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2367068-6858-695C-9473-F78B2ACF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FC06C-BB50-08F6-F90C-D6860384F940}"/>
              </a:ext>
            </a:extLst>
          </p:cNvPr>
          <p:cNvSpPr txBox="1"/>
          <p:nvPr/>
        </p:nvSpPr>
        <p:spPr>
          <a:xfrm>
            <a:off x="809625" y="238569"/>
            <a:ext cx="10572749" cy="6152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b="1" kern="120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000" b="1" kern="120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kern="120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tất</a:t>
            </a:r>
            <a:r>
              <a:rPr lang="en-US" sz="2000" b="1" kern="120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cả các phần </a:t>
            </a:r>
            <a:r>
              <a:rPr lang="en-US" sz="2000" b="1" kern="120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endParaRPr lang="en-US" sz="2000" b="1" kern="1200">
              <a:solidFill>
                <a:srgbClr val="FF000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{</a:t>
            </a: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"001": "Nguyễn Văn A",</a:t>
            </a: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"002": "Nguyễn Thị B",</a:t>
            </a: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dict.clear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20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dict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out: {}</a:t>
            </a:r>
          </a:p>
          <a:p>
            <a:pPr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b="1" kern="1200" err="1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000" b="1" kern="1200">
                <a:solidFill>
                  <a:srgbClr val="FF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dictionary</a:t>
            </a:r>
            <a:endParaRPr lang="en-US" sz="2000" b="1" kern="1200">
              <a:solidFill>
                <a:srgbClr val="FF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del </a:t>
            </a:r>
            <a:r>
              <a:rPr lang="en-US" sz="20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endParaRPr lang="en-US" sz="20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685800" lvl="2"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20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Out: Traceback (most recent call last): </a:t>
            </a:r>
            <a:r>
              <a:rPr lang="en-US" sz="20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NameError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: name '</a:t>
            </a:r>
            <a:r>
              <a:rPr lang="en-US" sz="20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' is not defined</a:t>
            </a:r>
          </a:p>
          <a:p>
            <a:pPr defTabSz="685800">
              <a:lnSpc>
                <a:spcPct val="120000"/>
              </a:lnSpc>
              <a:spcAft>
                <a:spcPts val="600"/>
              </a:spcAft>
            </a:pP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Thảo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luận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: Phân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biệt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sự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khác nhau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giữa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xóa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tất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cả phần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tử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và </a:t>
            </a:r>
            <a:r>
              <a:rPr lang="en-US" sz="2000" kern="120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xóa</a:t>
            </a:r>
            <a:r>
              <a:rPr lang="en-US" sz="2000" kern="120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Tahoma" panose="020B0604030504040204" pitchFamily="34" charset="0"/>
              </a:rPr>
              <a:t> dictionary?</a:t>
            </a:r>
            <a:endParaRPr lang="en-US" sz="200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Tahoma" panose="020B060403050404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9CA63-2907-E8B5-FBE4-E5DD5761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992B-74FA-6DE6-CBC1-0EA35F43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2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55F22-BC4B-377D-93C4-D80C328E63D6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accent2"/>
                </a:solidFill>
                <a:latin typeface="Cambria" panose="02040503050406030204" pitchFamily="18" charset="0"/>
                <a:ea typeface="+mj-ea"/>
                <a:cs typeface="+mj-cs"/>
              </a:rPr>
              <a:t>CÁC HÀM CỦA DICTIONARY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E0AA69-58C7-17CD-FB83-7AB36B05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5DD6D-CADB-E331-45DD-6E9F524F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01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8F747-24AF-70ED-3EB0-095EE4B0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 TRA TỒN TẠI MỘT KEY CÓ TRONG DICTIONARY?</a:t>
            </a:r>
            <a:br>
              <a:rPr lang="en-US" sz="3700" kern="1200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F6DF-DB33-9046-24C9-DB98835CF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4260888"/>
            <a:ext cx="6906491" cy="1837771"/>
          </a:xfrm>
        </p:spPr>
        <p:txBody>
          <a:bodyPr anchor="ctr">
            <a:noAutofit/>
          </a:bodyPr>
          <a:lstStyle/>
          <a:p>
            <a:pPr marL="502920" lvl="2" indent="0" defTabSz="73152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b="1" err="1">
                <a:solidFill>
                  <a:srgbClr val="FF0000"/>
                </a:solidFill>
                <a:latin typeface="Courier New" panose="02070309020205020404" pitchFamily="49" charset="0"/>
              </a:rPr>
              <a:t>Ví dụ:</a:t>
            </a:r>
          </a:p>
          <a:p>
            <a:pPr marL="502920" lvl="2" indent="0" defTabSz="73152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kern="120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key_search</a:t>
            </a:r>
            <a:r>
              <a:rPr lang="en-US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 = '001'</a:t>
            </a:r>
          </a:p>
          <a:p>
            <a:pPr marL="502920" lvl="2" indent="0" defTabSz="73152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kern="1200">
                <a:latin typeface="Courier New" panose="02070309020205020404" pitchFamily="49" charset="0"/>
                <a:ea typeface="+mn-ea"/>
                <a:cs typeface="+mn-cs"/>
              </a:rPr>
              <a:t>if </a:t>
            </a:r>
            <a:r>
              <a:rPr lang="en-US" kern="120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key_search</a:t>
            </a:r>
            <a:r>
              <a:rPr lang="en-US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>
                <a:latin typeface="Courier New" panose="02070309020205020404" pitchFamily="49" charset="0"/>
                <a:ea typeface="+mn-ea"/>
                <a:cs typeface="+mn-cs"/>
              </a:rPr>
              <a:t>in </a:t>
            </a:r>
            <a:r>
              <a:rPr lang="en-US" kern="120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kern="1200"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502920" lvl="2" indent="0" defTabSz="73152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kern="1200">
                <a:latin typeface="Courier New" panose="02070309020205020404" pitchFamily="49" charset="0"/>
                <a:ea typeface="+mn-ea"/>
                <a:cs typeface="+mn-cs"/>
              </a:rPr>
              <a:t>	print("</a:t>
            </a:r>
            <a:r>
              <a:rPr lang="en-US" kern="1200" err="1">
                <a:latin typeface="Courier New" panose="02070309020205020404" pitchFamily="49" charset="0"/>
                <a:ea typeface="+mn-ea"/>
                <a:cs typeface="+mn-cs"/>
              </a:rPr>
              <a:t>Tìm</a:t>
            </a:r>
            <a:r>
              <a:rPr lang="en-US" kern="1200">
                <a:latin typeface="Courier New" panose="02070309020205020404" pitchFamily="49" charset="0"/>
                <a:ea typeface="+mn-ea"/>
                <a:cs typeface="+mn-cs"/>
              </a:rPr>
              <a:t> thấy")</a:t>
            </a:r>
            <a:endParaRPr lang="en-US">
              <a:latin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CFCEB-BBB2-1A8B-C1D5-C539906AA5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36" t="25675" r="16741"/>
          <a:stretch/>
        </p:blipFill>
        <p:spPr>
          <a:xfrm>
            <a:off x="5284310" y="283779"/>
            <a:ext cx="5014914" cy="333771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961389E-1093-6F74-2A91-CCB6AC06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31510E-340B-EF98-62E6-A407BD51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8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9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13" name="Rectangle 9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9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5" name="Rectangle 9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9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9CB22F6-296B-36A1-EF53-99F1C818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2500927"/>
            <a:ext cx="3702580" cy="1616203"/>
          </a:xfrm>
        </p:spPr>
        <p:txBody>
          <a:bodyPr anchor="b">
            <a:noAutofit/>
          </a:bodyPr>
          <a:lstStyle/>
          <a:p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DUYỆT CÁC </a:t>
            </a:r>
            <a:r>
              <a:rPr lang="en-US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TRONG DICTIONARY</a:t>
            </a:r>
            <a:br>
              <a:rPr lang="en-US">
                <a:solidFill>
                  <a:srgbClr val="FFFFFF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8735426" y="4300892"/>
            <a:ext cx="147822" cy="140929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736743" y="3931023"/>
            <a:ext cx="160044" cy="140929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8769714" y="2442650"/>
            <a:ext cx="126351" cy="116555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733809" y="3571119"/>
            <a:ext cx="199171" cy="162871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DC76BC-B875-B877-5C31-40CC33E1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3538" y="830309"/>
            <a:ext cx="5992978" cy="2237409"/>
          </a:xfrm>
        </p:spPr>
        <p:txBody>
          <a:bodyPr>
            <a:noAutofit/>
          </a:bodyPr>
          <a:lstStyle/>
          <a:p>
            <a:pPr marL="466344" lvl="2" indent="0" defTabSz="466344">
              <a:lnSpc>
                <a:spcPct val="120000"/>
              </a:lnSpc>
              <a:spcBef>
                <a:spcPts val="255"/>
              </a:spcBef>
              <a:buNone/>
            </a:pPr>
            <a:r>
              <a:rPr lang="en-US" sz="2800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{</a:t>
            </a:r>
          </a:p>
          <a:p>
            <a:pPr marL="466344" lvl="2" indent="0" defTabSz="466344">
              <a:lnSpc>
                <a:spcPct val="120000"/>
              </a:lnSpc>
              <a:spcBef>
                <a:spcPts val="255"/>
              </a:spcBef>
              <a:buNone/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"001": "Nguyễn Văn A",</a:t>
            </a:r>
          </a:p>
          <a:p>
            <a:pPr marL="466344" lvl="2" indent="0" defTabSz="466344">
              <a:lnSpc>
                <a:spcPct val="120000"/>
              </a:lnSpc>
              <a:spcBef>
                <a:spcPts val="255"/>
              </a:spcBef>
              <a:buNone/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"002": "Nguyễn Thị B",</a:t>
            </a:r>
          </a:p>
          <a:p>
            <a:pPr marL="466344" lvl="2" indent="0" defTabSz="466344">
              <a:lnSpc>
                <a:spcPct val="120000"/>
              </a:lnSpc>
              <a:spcBef>
                <a:spcPts val="255"/>
              </a:spcBef>
              <a:buNone/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"003": "Trần Anh C"</a:t>
            </a:r>
          </a:p>
          <a:p>
            <a:pPr marL="466344" lvl="2" indent="0" defTabSz="466344">
              <a:lnSpc>
                <a:spcPct val="120000"/>
              </a:lnSpc>
              <a:spcBef>
                <a:spcPts val="255"/>
              </a:spcBef>
              <a:buNone/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466344" lvl="2" indent="0" defTabSz="466344">
              <a:lnSpc>
                <a:spcPct val="120000"/>
              </a:lnSpc>
              <a:spcBef>
                <a:spcPts val="255"/>
              </a:spcBef>
              <a:buNone/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for </a:t>
            </a:r>
            <a:r>
              <a:rPr lang="en-US" sz="2800" kern="1200">
                <a:solidFill>
                  <a:schemeClr val="accent2"/>
                </a:solidFill>
                <a:latin typeface="Courier New" panose="02070309020205020404" pitchFamily="49" charset="0"/>
                <a:ea typeface="+mn-ea"/>
                <a:cs typeface="+mn-cs"/>
              </a:rPr>
              <a:t>k</a:t>
            </a: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in </a:t>
            </a:r>
            <a:r>
              <a:rPr lang="en-US" sz="2800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466344" lvl="2" indent="0" defTabSz="466344">
              <a:lnSpc>
                <a:spcPct val="120000"/>
              </a:lnSpc>
              <a:spcBef>
                <a:spcPts val="255"/>
              </a:spcBef>
              <a:buNone/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print(k)</a:t>
            </a:r>
          </a:p>
          <a:p>
            <a:pPr marL="0" indent="0" defTabSz="466344">
              <a:lnSpc>
                <a:spcPct val="120000"/>
              </a:lnSpc>
              <a:spcBef>
                <a:spcPts val="510"/>
              </a:spcBef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kern="120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out: 001 002 003</a:t>
            </a:r>
          </a:p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77D82-8182-F8EE-268C-FC75A6F3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80FB4C-E7C0-0F89-2F57-79EBC2BA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3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55484" y="2459116"/>
            <a:ext cx="4288004" cy="352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>
                <a:solidFill>
                  <a:srgbClr val="FFFFFF"/>
                </a:solidFill>
                <a:latin typeface="Cambria" panose="02040503050406030204" pitchFamily="18" charset="0"/>
              </a:rPr>
              <a:t>DUYỆT CÁC </a:t>
            </a:r>
            <a:r>
              <a:rPr lang="en-US" sz="3200" b="1">
                <a:solidFill>
                  <a:srgbClr val="7030A0"/>
                </a:solidFill>
                <a:latin typeface="Cambria" panose="02040503050406030204" pitchFamily="18" charset="0"/>
              </a:rPr>
              <a:t>VALUE</a:t>
            </a:r>
            <a:r>
              <a:rPr lang="en-US" sz="3200" b="1">
                <a:solidFill>
                  <a:srgbClr val="FFFFFF"/>
                </a:solidFill>
                <a:latin typeface="Cambria" panose="02040503050406030204" pitchFamily="18" charset="0"/>
              </a:rPr>
              <a:t> TRONG DICTIONARY</a:t>
            </a:r>
          </a:p>
        </p:txBody>
      </p:sp>
      <p:sp>
        <p:nvSpPr>
          <p:cNvPr id="85" name="椭圆 18"/>
          <p:cNvSpPr/>
          <p:nvPr/>
        </p:nvSpPr>
        <p:spPr>
          <a:xfrm>
            <a:off x="8739354" y="4280844"/>
            <a:ext cx="169638" cy="161728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740866" y="3856388"/>
            <a:ext cx="183664" cy="161728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8778703" y="2148353"/>
            <a:ext cx="144999" cy="133757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737500" y="3443368"/>
            <a:ext cx="228566" cy="186909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5581241" y="747865"/>
            <a:ext cx="6026767" cy="5029069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{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"001": "Nguyễn Văn A",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"002": "Nguyễn Thị B",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"003": "Trần Anh C"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for </a:t>
            </a:r>
            <a:r>
              <a:rPr lang="en-US" sz="2800" kern="120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k</a:t>
            </a: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in </a:t>
            </a:r>
            <a:r>
              <a:rPr lang="en-US" sz="2800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2800" kern="120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addict[k]</a:t>
            </a: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539496">
              <a:lnSpc>
                <a:spcPct val="120000"/>
              </a:lnSpc>
              <a:spcAft>
                <a:spcPts val="600"/>
              </a:spcAft>
            </a:pPr>
            <a:r>
              <a:rPr lang="en-US" sz="28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sz="4400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out: ??</a:t>
            </a:r>
            <a:endParaRPr lang="en-US" sz="44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3ED3F-E3AF-D7EF-D164-2EEAB43CC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D1D76-6E81-E600-C250-EFABEDEF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8F2CF-7E24-879F-1FAA-7D46CF0B972D}"/>
              </a:ext>
            </a:extLst>
          </p:cNvPr>
          <p:cNvSpPr txBox="1"/>
          <p:nvPr/>
        </p:nvSpPr>
        <p:spPr>
          <a:xfrm>
            <a:off x="890338" y="640080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chemeClr val="accent2"/>
                </a:solidFill>
                <a:latin typeface="Cambria" panose="02040503050406030204" pitchFamily="18" charset="0"/>
                <a:ea typeface="+mj-ea"/>
                <a:cs typeface="+mj-cs"/>
              </a:rPr>
              <a:t>LIST</a:t>
            </a:r>
          </a:p>
        </p:txBody>
      </p:sp>
      <p:sp>
        <p:nvSpPr>
          <p:cNvPr id="47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olorful background&#10;&#10;Description automatically generated">
            <a:extLst>
              <a:ext uri="{FF2B5EF4-FFF2-40B4-BE49-F238E27FC236}">
                <a16:creationId xmlns:a16="http://schemas.microsoft.com/office/drawing/2014/main" id="{9C376B5A-3C7B-CF03-9CB0-E1470DFCB8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0" r="-1" b="1676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282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6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952237" y="2563302"/>
            <a:ext cx="4084698" cy="335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868680">
              <a:lnSpc>
                <a:spcPct val="120000"/>
              </a:lnSpc>
              <a:spcAft>
                <a:spcPts val="600"/>
              </a:spcAft>
            </a:pPr>
            <a:r>
              <a:rPr lang="en-US" sz="418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DUYỆT</a:t>
            </a:r>
            <a:r>
              <a:rPr lang="en-US" sz="418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8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418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8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CẶP</a:t>
            </a:r>
            <a:r>
              <a:rPr lang="en-US" sz="418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180" b="1" kern="1200">
                <a:solidFill>
                  <a:srgbClr val="7030A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KEY, VALUE</a:t>
            </a:r>
            <a:endParaRPr lang="en-US" sz="4400" b="1">
              <a:solidFill>
                <a:srgbClr val="7030A0"/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8557569" y="4298657"/>
            <a:ext cx="161595" cy="154060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559009" y="3894325"/>
            <a:ext cx="174956" cy="154060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8595052" y="2267273"/>
            <a:ext cx="138124" cy="127415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555803" y="3500888"/>
            <a:ext cx="217729" cy="178047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5685292" y="823232"/>
            <a:ext cx="5741021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{</a:t>
            </a:r>
          </a:p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"001": "Nguyễn Văn A",</a:t>
            </a:r>
          </a:p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"002": "Nguyễn Thị B",</a:t>
            </a:r>
          </a:p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"003": "Trần Anh C"</a:t>
            </a:r>
          </a:p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endParaRPr lang="en-US" sz="20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for </a:t>
            </a:r>
            <a:r>
              <a:rPr lang="en-US" sz="2000" kern="120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k, v </a:t>
            </a: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in </a:t>
            </a:r>
            <a:r>
              <a:rPr lang="en-US" sz="2000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addict.items</a:t>
            </a:r>
            <a:r>
              <a:rPr lang="en-US" sz="2000" kern="120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():</a:t>
            </a:r>
          </a:p>
          <a:p>
            <a:pPr marL="868680" lvl="2"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print(k, " - ", v)</a:t>
            </a:r>
          </a:p>
          <a:p>
            <a:pPr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</a:p>
          <a:p>
            <a:pPr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out: 	001 -  Nguyễn Văn A</a:t>
            </a:r>
          </a:p>
          <a:p>
            <a:pPr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	002 -  Nguyễn Thị B </a:t>
            </a:r>
          </a:p>
          <a:p>
            <a:pPr defTabSz="868680">
              <a:lnSpc>
                <a:spcPct val="120000"/>
              </a:lnSpc>
              <a:spcAft>
                <a:spcPts val="600"/>
              </a:spcAft>
            </a:pPr>
            <a:r>
              <a:rPr lang="en-US" sz="2000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	003 -  Trần Anh C</a:t>
            </a:r>
            <a:endParaRPr lang="en-US" sz="2000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DDEF1-5237-2E7B-49CC-3228A64C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7DF0F5-7E78-8925-E484-5984ECBE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94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96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98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962AA1-4552-9014-9956-C74807B7D3F8}"/>
              </a:ext>
            </a:extLst>
          </p:cNvPr>
          <p:cNvSpPr txBox="1"/>
          <p:nvPr/>
        </p:nvSpPr>
        <p:spPr>
          <a:xfrm>
            <a:off x="516441" y="2547609"/>
            <a:ext cx="4110169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accent2">
                    <a:lumMod val="20000"/>
                    <a:lumOff val="80000"/>
                  </a:schemeClr>
                </a:solidFill>
                <a:latin typeface="Cambria" panose="02040503050406030204" pitchFamily="18" charset="0"/>
                <a:ea typeface="+mj-ea"/>
                <a:cs typeface="+mj-cs"/>
              </a:rPr>
              <a:t>TẠO MỘT PHIÊN BẢN TỪ </a:t>
            </a:r>
            <a:r>
              <a:rPr lang="en-US" sz="4400" kern="12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rPr>
              <a:t>DICTIONARY CHO TRƯỚC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8576788" y="4907834"/>
            <a:ext cx="169638" cy="161728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578300" y="4483378"/>
            <a:ext cx="183664" cy="161728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8616137" y="2775343"/>
            <a:ext cx="144999" cy="133757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574933" y="4070358"/>
            <a:ext cx="228566" cy="186909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5202344" y="562831"/>
            <a:ext cx="7058025" cy="532299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39496">
              <a:lnSpc>
                <a:spcPct val="120000"/>
              </a:lnSpc>
              <a:spcAft>
                <a:spcPts val="600"/>
              </a:spcAft>
            </a:pPr>
            <a:endParaRPr lang="en-US" kern="1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{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"001": "Nguyễn Văn A",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 "002": "Nguyễn Thị B",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}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b="1" kern="120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bdict</a:t>
            </a:r>
            <a:r>
              <a:rPr lang="en-US" b="1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lang="en-US" b="1" kern="1200" err="1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adict.copy</a:t>
            </a:r>
            <a:r>
              <a:rPr lang="en-US" b="1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()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kern="1200" err="1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adict</a:t>
            </a:r>
            <a:r>
              <a:rPr lang="en-US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b="1" kern="120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bdict</a:t>
            </a:r>
            <a:r>
              <a:rPr lang="en-US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endParaRPr lang="en-US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39496">
              <a:lnSpc>
                <a:spcPct val="120000"/>
              </a:lnSpc>
              <a:spcAft>
                <a:spcPts val="600"/>
              </a:spcAft>
            </a:pPr>
            <a:r>
              <a:rPr lang="en-US" kern="1200">
                <a:solidFill>
                  <a:srgbClr val="FF0000"/>
                </a:solidFill>
                <a:latin typeface="Courier New" panose="02070309020205020404" pitchFamily="49" charset="0"/>
                <a:ea typeface="+mn-ea"/>
                <a:cs typeface="+mn-cs"/>
              </a:rPr>
              <a:t>Out: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b="1" kern="1200">
                <a:solidFill>
                  <a:srgbClr val="7030A0"/>
                </a:solidFill>
                <a:latin typeface="Courier New" panose="02070309020205020404" pitchFamily="49" charset="0"/>
                <a:ea typeface="+mn-ea"/>
                <a:cs typeface="+mn-cs"/>
              </a:rPr>
              <a:t>{'001': 'Nguyễn Văn A', '002': 'Nguyễn Thị B'}</a:t>
            </a:r>
          </a:p>
          <a:p>
            <a:pPr marL="539496" lvl="2" defTabSz="539496">
              <a:lnSpc>
                <a:spcPct val="120000"/>
              </a:lnSpc>
              <a:spcAft>
                <a:spcPts val="600"/>
              </a:spcAft>
            </a:pPr>
            <a:r>
              <a:rPr lang="en-US" b="1" kern="120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{'001': 'Nguyễn Văn A', '002': 'Nguyễn Thị B'}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540A7-01AB-BE8C-C839-265C0194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55749-56E5-708E-A38F-A148CF9D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5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84C18E-8C3B-191F-6DB2-3C3E7C84F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51" t="12025" r="5622" b="29629"/>
          <a:stretch/>
        </p:blipFill>
        <p:spPr>
          <a:xfrm>
            <a:off x="1203723" y="1371599"/>
            <a:ext cx="10528230" cy="379431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05CBF0-6D86-ED1A-AEFB-470FE790DDA1}"/>
              </a:ext>
            </a:extLst>
          </p:cNvPr>
          <p:cNvSpPr txBox="1"/>
          <p:nvPr/>
        </p:nvSpPr>
        <p:spPr>
          <a:xfrm>
            <a:off x="4145209" y="271890"/>
            <a:ext cx="41842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PHÂN BIỆT </a:t>
            </a:r>
          </a:p>
          <a:p>
            <a:pPr algn="ctr"/>
            <a:r>
              <a:rPr lang="en-US" sz="3600" b="1">
                <a:solidFill>
                  <a:schemeClr val="accent6">
                    <a:lumMod val="75000"/>
                  </a:schemeClr>
                </a:solidFill>
                <a:latin typeface="Cambria" panose="02040503050406030204" pitchFamily="18" charset="0"/>
              </a:rPr>
              <a:t>LIST - 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1D262-29BF-6453-C1E5-C87BA9FC9399}"/>
              </a:ext>
            </a:extLst>
          </p:cNvPr>
          <p:cNvSpPr txBox="1"/>
          <p:nvPr/>
        </p:nvSpPr>
        <p:spPr>
          <a:xfrm>
            <a:off x="6715242" y="5204841"/>
            <a:ext cx="4711589" cy="9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u="none" strike="noStrike">
                <a:solidFill>
                  <a:srgbClr val="7030A0"/>
                </a:solidFill>
                <a:effectLst/>
                <a:latin typeface="Cambria" panose="02040503050406030204" pitchFamily="18" charset="0"/>
              </a:rPr>
              <a:t>List</a:t>
            </a:r>
            <a:r>
              <a:rPr lang="en-US" sz="2000" b="1" i="0" u="none" strike="noStrike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 </a:t>
            </a:r>
            <a:r>
              <a:rPr lang="en-US" sz="2000" b="0" i="0" u="none" strike="noStrike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: là một collection có thứ tự, có thể thay đổi. Cho phép chứa dữ liệu trùng lặp.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452EAD-ACFA-4DE7-CDF0-64CF61F06455}"/>
              </a:ext>
            </a:extLst>
          </p:cNvPr>
          <p:cNvSpPr txBox="1"/>
          <p:nvPr/>
        </p:nvSpPr>
        <p:spPr>
          <a:xfrm>
            <a:off x="1289450" y="5145463"/>
            <a:ext cx="4892277" cy="142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rgbClr val="7030A0"/>
                </a:solidFill>
                <a:latin typeface="Cambria" panose="02040503050406030204" pitchFamily="18" charset="0"/>
              </a:rPr>
              <a:t>Dictionary</a:t>
            </a:r>
            <a:r>
              <a:rPr lang="en-US" sz="2000" b="1">
                <a:solidFill>
                  <a:srgbClr val="333333"/>
                </a:solidFill>
                <a:latin typeface="Cambria" panose="02040503050406030204" pitchFamily="18" charset="0"/>
              </a:rPr>
              <a:t> </a:t>
            </a:r>
            <a:r>
              <a:rPr lang="en-US" sz="2000">
                <a:solidFill>
                  <a:srgbClr val="333333"/>
                </a:solidFill>
                <a:latin typeface="Cambria" panose="02040503050406030204" pitchFamily="18" charset="0"/>
              </a:rPr>
              <a:t>: là một collection không có thứ tự, có thể thay đổi và lập chỉ mục. Không cho phép chứa dữ liệu trùng lặp.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4ED34B-855F-5F24-9184-81E754D1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9608C91-3A73-4DAB-F7C7-88FBE05B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56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4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841248" y="251312"/>
            <a:ext cx="10506456" cy="1010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BÀI TẬP</a:t>
            </a:r>
          </a:p>
        </p:txBody>
      </p:sp>
      <p:sp>
        <p:nvSpPr>
          <p:cNvPr id="98" name="Rectangle 96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98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6133214" y="5992078"/>
            <a:ext cx="254980" cy="243090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6135486" y="5354084"/>
            <a:ext cx="276063" cy="243090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6192358" y="2786766"/>
            <a:ext cx="217945" cy="201047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6130426" y="4733281"/>
            <a:ext cx="343553" cy="280939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841248" y="1399152"/>
            <a:ext cx="8801706" cy="5820568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04672">
              <a:lnSpc>
                <a:spcPct val="150000"/>
              </a:lnSpc>
              <a:spcAft>
                <a:spcPts val="600"/>
              </a:spcAft>
            </a:pP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n-US" sz="2464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báo một </a:t>
            </a:r>
            <a:r>
              <a:rPr lang="en-US" sz="2464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64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64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chứa</a:t>
            </a: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64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các </a:t>
            </a:r>
            <a:r>
              <a:rPr lang="en-US" sz="2464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học ở học </a:t>
            </a:r>
            <a:r>
              <a:rPr lang="en-US" sz="2464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sz="2464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này</a:t>
            </a: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Hãy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for in ra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2112" i="1" kern="120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while in ra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2112" i="1" kern="120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thứ 2 là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“Python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bản”</a:t>
            </a: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Thêm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học “Python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” vào cuối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2112" i="1" kern="120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“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”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vào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đầu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2112" i="1" kern="120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tra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học “Python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bản” không?</a:t>
            </a: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môn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học “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”</a:t>
            </a:r>
          </a:p>
          <a:p>
            <a:pPr marL="402336" indent="-402336" algn="just" defTabSz="804672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Làm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rỗng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sz="2112" i="1" kern="1200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đã </a:t>
            </a:r>
            <a:r>
              <a:rPr lang="en-US" sz="2112" i="1" kern="1200" err="1"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endParaRPr lang="en-US" sz="2112" i="1" kern="1200"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057F0-64D3-925D-348D-6EA9936A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3A583-1FDA-CE77-ECE9-4665900A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31181A-B657-D7C4-D69D-3E6603617446}"/>
              </a:ext>
            </a:extLst>
          </p:cNvPr>
          <p:cNvSpPr txBox="1"/>
          <p:nvPr/>
        </p:nvSpPr>
        <p:spPr>
          <a:xfrm>
            <a:off x="473845" y="340662"/>
            <a:ext cx="11244309" cy="61766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200">
                <a:latin typeface="Cambria" panose="02040503050406030204" pitchFamily="18" charset="0"/>
              </a:rPr>
              <a:t>2. Khai báo một dictionary chứa 5 sinh viên bao gồm key là MSSV, value là Tên sinh viên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>
                <a:latin typeface="Cambria" panose="02040503050406030204" pitchFamily="18" charset="0"/>
              </a:rPr>
              <a:t>In ra thông tin của dictionary này bao gồm mssv và tên sv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>
                <a:latin typeface="Cambria" panose="02040503050406030204" pitchFamily="18" charset="0"/>
              </a:rPr>
              <a:t>Cho người dùng nhập vào mã sinh viên. Xuất ra tên của sinh viên đó, nếu không có in ra thông báo “Không tìm thấy”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>
                <a:latin typeface="Cambria" panose="02040503050406030204" pitchFamily="18" charset="0"/>
              </a:rPr>
              <a:t>Cho người dùng nhập vào mã số sinh viên và nhập vào tên cần thay đổi thông tin. Hãy cập nhật lại tên của sinh viên có mã số ở trên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>
                <a:latin typeface="Cambria" panose="02040503050406030204" pitchFamily="18" charset="0"/>
              </a:rPr>
              <a:t>Cho người dùng nhập vào mssv và tên. Nếu chưa có thì thêm vào dictionary, nếu có rồi thì báo “Sinh viên đã tồn tại”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>
                <a:latin typeface="Cambria" panose="02040503050406030204" pitchFamily="18" charset="0"/>
              </a:rPr>
              <a:t>Cho người dùng nhập vào mssv cần xóa. Nếu tồn tại mssv đó thì xóa trong dictionary, không thì báo “Không tìm thấy mssv cần xóa”</a:t>
            </a:r>
          </a:p>
          <a:p>
            <a:pPr marL="342900" indent="-2286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>
                <a:latin typeface="Cambria" panose="02040503050406030204" pitchFamily="18" charset="0"/>
              </a:rPr>
              <a:t>Đếm xem trong dictionary hiện tại có bao nhiều sinh viên</a:t>
            </a:r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6CF042CA-1AB3-5530-1155-8018D6D6A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036894" y="695800"/>
            <a:ext cx="123362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7BD5A982-4141-9143-22DC-C0713B397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97382" y="3835311"/>
            <a:ext cx="123362" cy="5928176"/>
          </a:xfrm>
          <a:prstGeom prst="rect">
            <a:avLst/>
          </a:prstGeom>
          <a:gradFill>
            <a:gsLst>
              <a:gs pos="19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B2D465-64C2-1843-230C-41F2E17C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142B78C-BD5D-576C-0328-20934EB3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27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75C4DF-067A-4D1A-1B4F-32C48FC3D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92" b="505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CB6C-A687-7FF2-788E-57D067FB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8768-1E39-C3D1-8084-0EE265F2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1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90ABB351-7071-32C1-C331-5EE85A0AA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18" y="3270108"/>
            <a:ext cx="5235401" cy="3367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7DB8864-1B8F-B63F-7273-69820704D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05" y="220521"/>
            <a:ext cx="5194300" cy="26924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3341C1-9965-89C0-44E0-D664E20307FC}"/>
              </a:ext>
            </a:extLst>
          </p:cNvPr>
          <p:cNvSpPr txBox="1"/>
          <p:nvPr/>
        </p:nvSpPr>
        <p:spPr>
          <a:xfrm>
            <a:off x="9345955" y="2391856"/>
            <a:ext cx="2664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kern="12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rPr>
              <a:t>KIỂU DỮ LIỆU </a:t>
            </a:r>
            <a:r>
              <a:rPr lang="en-US" altLang="zh-CN" sz="4000" b="1" kern="1200">
                <a:solidFill>
                  <a:srgbClr val="C00000"/>
                </a:solidFill>
                <a:latin typeface="Cambria" panose="02040503050406030204" pitchFamily="18" charset="0"/>
                <a:ea typeface="+mj-ea"/>
                <a:cs typeface="+mj-cs"/>
              </a:rPr>
              <a:t>LIST</a:t>
            </a:r>
            <a:r>
              <a:rPr lang="en-US" altLang="zh-CN" sz="4000" b="1" kern="12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rPr>
              <a:t> (danh sách)</a:t>
            </a:r>
          </a:p>
        </p:txBody>
      </p:sp>
    </p:spTree>
    <p:extLst>
      <p:ext uri="{BB962C8B-B14F-4D97-AF65-F5344CB8AC3E}">
        <p14:creationId xmlns:p14="http://schemas.microsoft.com/office/powerpoint/2010/main" val="209385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3AEB1-7B3B-B474-B717-315DDD47A597}"/>
              </a:ext>
            </a:extLst>
          </p:cNvPr>
          <p:cNvSpPr txBox="1"/>
          <p:nvPr/>
        </p:nvSpPr>
        <p:spPr>
          <a:xfrm>
            <a:off x="1524000" y="4914855"/>
            <a:ext cx="9144000" cy="7867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>
                <a:latin typeface="Cambria" panose="02040503050406030204" pitchFamily="18" charset="0"/>
                <a:ea typeface="+mj-ea"/>
                <a:cs typeface="+mj-cs"/>
              </a:rPr>
              <a:t>MỘT SỐ HÀM THAO TÁC VỚI LIST</a:t>
            </a:r>
          </a:p>
        </p:txBody>
      </p:sp>
      <p:pic>
        <p:nvPicPr>
          <p:cNvPr id="12" name="Picture 4" descr="Stack of files">
            <a:extLst>
              <a:ext uri="{FF2B5EF4-FFF2-40B4-BE49-F238E27FC236}">
                <a16:creationId xmlns:a16="http://schemas.microsoft.com/office/drawing/2014/main" id="{08DC73AA-14EF-8059-2FD2-95C9098944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31" b="13076"/>
          <a:stretch/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  <p:grpSp>
        <p:nvGrpSpPr>
          <p:cNvPr id="13" name="Group 8">
            <a:extLst>
              <a:ext uri="{FF2B5EF4-FFF2-40B4-BE49-F238E27FC236}">
                <a16:creationId xmlns:a16="http://schemas.microsoft.com/office/drawing/2014/main" id="{FB7FB62D-DD5B-C587-F53F-679128D41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439" y="4525778"/>
            <a:ext cx="12207200" cy="123363"/>
            <a:chOff x="-5025" y="6737718"/>
            <a:chExt cx="12207200" cy="123363"/>
          </a:xfrm>
        </p:grpSpPr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D474BA53-241B-ACB6-E742-B074F40EB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97B091-2608-7480-FE24-507CC5333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9100DB-8884-FBE4-9F5A-823E769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F350AED-1C17-E168-DB8D-88865FEE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5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文本框 20"/>
          <p:cNvSpPr txBox="1"/>
          <p:nvPr/>
        </p:nvSpPr>
        <p:spPr>
          <a:xfrm>
            <a:off x="403908" y="1683756"/>
            <a:ext cx="3297836" cy="239635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4000" b="1" kern="1200">
                <a:solidFill>
                  <a:srgbClr val="FFFFFF"/>
                </a:solidFill>
                <a:latin typeface="Cambria" panose="02040503050406030204" pitchFamily="18" charset="0"/>
                <a:ea typeface="+mj-ea"/>
                <a:cs typeface="+mj-cs"/>
              </a:rPr>
              <a:t>TRUY XUẤT VÀ THAY ĐỔI GIÁ TRỊ LIST</a:t>
            </a:r>
          </a:p>
        </p:txBody>
      </p:sp>
      <p:sp>
        <p:nvSpPr>
          <p:cNvPr id="85" name="椭圆 18"/>
          <p:cNvSpPr/>
          <p:nvPr/>
        </p:nvSpPr>
        <p:spPr>
          <a:xfrm>
            <a:off x="8075692" y="5245314"/>
            <a:ext cx="209163" cy="199410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077556" y="4721959"/>
            <a:ext cx="226458" cy="199410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8124208" y="2615953"/>
            <a:ext cx="178783" cy="164922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073405" y="4212706"/>
            <a:ext cx="281821" cy="230458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5121197" y="2070033"/>
            <a:ext cx="7170417" cy="4016484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List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để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>
                <a:solidFill>
                  <a:srgbClr val="C0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altLang="zh-CN" sz="1400" kern="1200" err="1">
                <a:solidFill>
                  <a:srgbClr val="C0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zh-CN" sz="1400" kern="1200">
                <a:solidFill>
                  <a:srgbClr val="C0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rgbClr val="C0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zh-CN" sz="1400" kern="1200">
                <a:solidFill>
                  <a:srgbClr val="C0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(item) vào </a:t>
            </a:r>
            <a:r>
              <a:rPr lang="en-US" altLang="zh-CN" sz="1400" kern="1200" err="1">
                <a:solidFill>
                  <a:srgbClr val="C0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altLang="zh-CN" sz="1400" kern="1200">
                <a:solidFill>
                  <a:srgbClr val="C00000"/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một biến</a:t>
            </a:r>
          </a:p>
          <a:p>
            <a:pPr marL="285750" indent="-28575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List được tạo ra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dựa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vào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cặp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dấu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ngoặc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vuông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[]</a:t>
            </a:r>
            <a:endParaRPr lang="en-US" sz="14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58368">
              <a:spcAft>
                <a:spcPts val="600"/>
              </a:spcAft>
            </a:pPr>
            <a:r>
              <a:rPr lang="en-US" sz="1400" err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</a:t>
            </a:r>
            <a:r>
              <a:rPr lang="en-US" sz="1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 = [</a:t>
            </a:r>
            <a:r>
              <a:rPr lang="en-US" sz="1400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”p"</a:t>
            </a:r>
            <a:r>
              <a:rPr lang="en-US" sz="1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, </a:t>
            </a:r>
            <a:r>
              <a:rPr lang="en-US" sz="1400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”r"</a:t>
            </a:r>
            <a:r>
              <a:rPr lang="en-US" sz="1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, </a:t>
            </a:r>
            <a:r>
              <a:rPr lang="en-US" sz="1400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”o”, ”b”, ”e”</a:t>
            </a:r>
            <a:r>
              <a:rPr lang="en-US" sz="1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]</a:t>
            </a:r>
            <a:endParaRPr lang="en-US" altLang="zh-CN" sz="1400" kern="1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Được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truy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thông qua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altLang="zh-CN"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(index – negative index)</a:t>
            </a:r>
          </a:p>
          <a:p>
            <a:pPr marL="658368" lvl="2" defTabSz="658368">
              <a:spcAft>
                <a:spcPts val="600"/>
              </a:spcAft>
            </a:pPr>
            <a:r>
              <a:rPr lang="en-US" sz="1400" kern="12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1400" kern="120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list</a:t>
            </a:r>
            <a:r>
              <a:rPr lang="en-US" sz="1400" kern="12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lang="en-US" sz="1400" kern="120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0</a:t>
            </a:r>
            <a:r>
              <a:rPr lang="en-US" sz="1400" kern="12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])-&gt; </a:t>
            </a:r>
            <a:r>
              <a:rPr lang="en-US" sz="1400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o</a:t>
            </a:r>
            <a:r>
              <a:rPr lang="en-US" sz="1400">
                <a:solidFill>
                  <a:schemeClr val="accent1"/>
                </a:solidFill>
                <a:latin typeface="Courier New" panose="02070309020205020404" pitchFamily="49" charset="0"/>
              </a:rPr>
              <a:t>utput ‘p’</a:t>
            </a:r>
          </a:p>
          <a:p>
            <a:pPr marL="658368" lvl="2" defTabSz="658368">
              <a:spcAft>
                <a:spcPts val="600"/>
              </a:spcAft>
            </a:pPr>
            <a:r>
              <a:rPr lang="en-US" sz="1400" kern="12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1400" kern="120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list</a:t>
            </a:r>
            <a:r>
              <a:rPr lang="en-US" sz="1400" kern="12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lang="en-US" sz="1400" kern="120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lang="en-US" sz="1400" kern="12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])-&gt; </a:t>
            </a:r>
            <a:r>
              <a:rPr lang="en-US" sz="1400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output ‘r’</a:t>
            </a:r>
          </a:p>
          <a:p>
            <a:pPr marL="658368" lvl="2" defTabSz="658368">
              <a:spcAft>
                <a:spcPts val="600"/>
              </a:spcAft>
            </a:pP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Print(list[</a:t>
            </a:r>
            <a:r>
              <a:rPr lang="en-US" sz="1400">
                <a:solidFill>
                  <a:srgbClr val="C00000"/>
                </a:solidFill>
                <a:latin typeface="Courier New" panose="02070309020205020404" pitchFamily="49" charset="0"/>
              </a:rPr>
              <a:t>-1</a:t>
            </a:r>
            <a:r>
              <a:rPr lang="en-US" sz="140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</a:rPr>
              <a:t>])-&gt; </a:t>
            </a:r>
            <a:r>
              <a:rPr lang="en-US" sz="1400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output ‘e’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Lấy một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(lấy trong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dirty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[a : b</a:t>
            </a:r>
            <a:r>
              <a:rPr lang="en-US" altLang="zh-CN" sz="1400" b="1" dirty="0">
                <a:solidFill>
                  <a:schemeClr val="accent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/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 </a:t>
            </a:r>
            <a:r>
              <a:rPr lang="en-US" sz="14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	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 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Outut</a:t>
            </a:r>
            <a:r>
              <a:rPr lang="en-US" sz="14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[‘p', ‘r’, ‘o’]</a:t>
            </a:r>
            <a:endParaRPr lang="en-US" altLang="zh-CN" sz="1400" kern="1200" err="1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lvl="2"/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kern="120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altLang="zh-CN" sz="1400" kern="120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altLang="zh-CN" sz="1400" kern="120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zh-CN" sz="1400" kern="120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zh-CN" sz="1400" kern="120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zh-CN" sz="1400" kern="120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zh-CN" sz="1400" kern="120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400" kern="1200" err="1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altLang="zh-CN" sz="1400" kern="1200">
                <a:solidFill>
                  <a:schemeClr val="bg2">
                    <a:lumMod val="2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nào đó</a:t>
            </a:r>
          </a:p>
          <a:p>
            <a:pPr marL="658368" lvl="2" defTabSz="658368">
              <a:spcAft>
                <a:spcPts val="600"/>
              </a:spcAft>
            </a:pPr>
            <a:r>
              <a:rPr lang="en-US" sz="1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</a:t>
            </a:r>
            <a:r>
              <a:rPr lang="en-US" sz="1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lang="en-US" sz="1400" kern="1200">
                <a:solidFill>
                  <a:srgbClr val="09885A"/>
                </a:solidFill>
                <a:latin typeface="Courier New" panose="02070309020205020404" pitchFamily="49" charset="0"/>
                <a:ea typeface="+mn-ea"/>
                <a:cs typeface="+mn-cs"/>
              </a:rPr>
              <a:t>2</a:t>
            </a:r>
            <a:r>
              <a:rPr lang="en-US" sz="1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] = </a:t>
            </a:r>
            <a:r>
              <a:rPr lang="en-US" sz="1400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"IT003"</a:t>
            </a:r>
            <a:endParaRPr lang="en-US" sz="1400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944118" lvl="2" indent="-285750" defTabSz="658368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kern="1200">
              <a:solidFill>
                <a:srgbClr val="C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658368" lvl="2" defTabSz="658368">
              <a:spcAft>
                <a:spcPts val="600"/>
              </a:spcAft>
            </a:pPr>
            <a:r>
              <a:rPr lang="en-US" sz="1400" kern="120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1400" kern="1200" err="1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list[2]</a:t>
            </a:r>
            <a:r>
              <a:rPr lang="en-US" sz="1400" kern="120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)-&gt; output "IT003"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BADB71-1BD6-657E-AFF1-03752FEDAC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12" t="7353" r="1612" b="8140"/>
          <a:stretch/>
        </p:blipFill>
        <p:spPr>
          <a:xfrm>
            <a:off x="5041903" y="193565"/>
            <a:ext cx="4582044" cy="1640738"/>
          </a:xfrm>
          <a:prstGeom prst="rect">
            <a:avLst/>
          </a:prstGeom>
        </p:spPr>
      </p:pic>
      <p:pic>
        <p:nvPicPr>
          <p:cNvPr id="4" name="Picture 3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18052425-A07E-0C68-3BF4-5444D1B9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2580" y="4914624"/>
            <a:ext cx="2693363" cy="558853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D901F75-DBF3-1485-61A8-1FCF08FFE73C}"/>
              </a:ext>
            </a:extLst>
          </p:cNvPr>
          <p:cNvCxnSpPr>
            <a:cxnSpLocks/>
          </p:cNvCxnSpPr>
          <p:nvPr/>
        </p:nvCxnSpPr>
        <p:spPr>
          <a:xfrm>
            <a:off x="7041189" y="5401576"/>
            <a:ext cx="2628073" cy="41246"/>
          </a:xfrm>
          <a:prstGeom prst="bentConnector4">
            <a:avLst>
              <a:gd name="adj1" fmla="val 25759"/>
              <a:gd name="adj2" fmla="val 65423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A38800E-797A-26A8-A01A-AD22C5B7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9506BE0-046C-DBDB-EE5D-9E110CBC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6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9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9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9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9005367" y="4685112"/>
            <a:ext cx="163175" cy="155567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9006821" y="4276825"/>
            <a:ext cx="176668" cy="155567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9043216" y="2633858"/>
            <a:ext cx="139475" cy="128661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9003583" y="3879539"/>
            <a:ext cx="219859" cy="179788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675937" y="727110"/>
            <a:ext cx="6514657" cy="5226046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6032" indent="-256032" defTabSz="512064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Lấy trong </a:t>
            </a:r>
            <a:r>
              <a:rPr lang="en-US" altLang="zh-CN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defTabSz="512064"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kern="1200">
                <a:solidFill>
                  <a:srgbClr val="795E26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[:</a:t>
            </a:r>
            <a:r>
              <a:rPr lang="en-US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])</a:t>
            </a:r>
          </a:p>
          <a:p>
            <a:pPr lvl="1" defTabSz="512064"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#Dấu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hai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chấm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ở </a:t>
            </a:r>
            <a:r>
              <a:rPr lang="en-US" b="1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đầu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cho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biết lấy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từ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đầu đến phần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tử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thứ 3</a:t>
            </a:r>
          </a:p>
          <a:p>
            <a:pPr lvl="1" defTabSz="512064">
              <a:spcAft>
                <a:spcPts val="600"/>
              </a:spcAft>
            </a:pPr>
            <a:r>
              <a:rPr lang="fr-FR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Output: </a:t>
            </a:r>
            <a:r>
              <a:rPr lang="en-US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[‘p', ‘r', ‘o’, ‘b’, ‘e’]	</a:t>
            </a:r>
            <a:endParaRPr lang="fr-FR" kern="1200">
              <a:solidFill>
                <a:schemeClr val="accent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12064">
              <a:spcAft>
                <a:spcPts val="600"/>
              </a:spcAft>
            </a:pPr>
            <a:endParaRPr lang="fr-FR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56032" indent="-256032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Lấy trong </a:t>
            </a:r>
            <a:r>
              <a:rPr lang="en-US" altLang="zh-CN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altLang="zh-CN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defTabSz="512064">
              <a:spcAft>
                <a:spcPts val="600"/>
              </a:spcAft>
            </a:pPr>
            <a:r>
              <a:rPr lang="en-US" altLang="zh-CN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kern="1200">
                <a:solidFill>
                  <a:srgbClr val="795E26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listStudZent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[</a:t>
            </a:r>
            <a:r>
              <a:rPr lang="en-US" kern="1200">
                <a:solidFill>
                  <a:srgbClr val="09885A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:])</a:t>
            </a:r>
          </a:p>
          <a:p>
            <a:pPr defTabSz="512064"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	#Dấu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hai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chấm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ở </a:t>
            </a:r>
            <a:r>
              <a:rPr lang="en-US" b="1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cuối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cho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biết, lấy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từ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vị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	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trí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thứ 1 đến hết</a:t>
            </a:r>
          </a:p>
          <a:p>
            <a:pPr defTabSz="512064">
              <a:spcAft>
                <a:spcPts val="600"/>
              </a:spcAft>
            </a:pPr>
            <a:r>
              <a:rPr lang="fr-FR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	Output: </a:t>
            </a:r>
            <a:r>
              <a:rPr lang="en-US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[‘r', ‘o’, ‘b’, ‘e’]</a:t>
            </a:r>
            <a:endParaRPr lang="fr-FR" kern="1200">
              <a:solidFill>
                <a:schemeClr val="accent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12064">
              <a:spcAft>
                <a:spcPts val="600"/>
              </a:spcAft>
            </a:pPr>
            <a:endParaRPr lang="en-US" kern="1200">
              <a:solidFill>
                <a:srgbClr val="000000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marL="256032" indent="-256032" defTabSz="51206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Kiểm tra 1 phần </a:t>
            </a:r>
            <a:r>
              <a:rPr lang="en-US" altLang="zh-CN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altLang="zh-CN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có trong List hay không?</a:t>
            </a:r>
          </a:p>
          <a:p>
            <a:pPr defTabSz="512064">
              <a:spcAft>
                <a:spcPts val="600"/>
              </a:spcAft>
            </a:pPr>
            <a:r>
              <a:rPr lang="en-US" kern="1200">
                <a:solidFill>
                  <a:srgbClr val="AF00DB"/>
                </a:solidFill>
                <a:latin typeface="Courier New" panose="02070309020205020404" pitchFamily="49" charset="0"/>
                <a:ea typeface="+mn-ea"/>
                <a:cs typeface="+mn-cs"/>
              </a:rPr>
              <a:t>	if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r>
              <a:rPr lang="en-US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”r"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r>
              <a:rPr lang="en-US" kern="1200">
                <a:solidFill>
                  <a:srgbClr val="0000FF"/>
                </a:solidFill>
                <a:latin typeface="Courier New" panose="02070309020205020404" pitchFamily="49" charset="0"/>
                <a:ea typeface="+mn-ea"/>
                <a:cs typeface="+mn-cs"/>
              </a:rPr>
              <a:t>in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listStudent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:</a:t>
            </a:r>
          </a:p>
          <a:p>
            <a:pPr defTabSz="512064">
              <a:spcAft>
                <a:spcPts val="600"/>
              </a:spcAft>
            </a:pP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  	</a:t>
            </a:r>
            <a:r>
              <a:rPr lang="en-US" kern="1200">
                <a:solidFill>
                  <a:srgbClr val="795E26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"Có </a:t>
            </a:r>
            <a:r>
              <a:rPr lang="en-US" kern="1200" err="1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xuất</a:t>
            </a:r>
            <a:r>
              <a:rPr lang="en-US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 </a:t>
            </a:r>
            <a:r>
              <a:rPr lang="en-US" kern="1200" err="1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hiện</a:t>
            </a:r>
            <a:r>
              <a:rPr lang="en-US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"</a:t>
            </a:r>
            <a:r>
              <a:rPr lang="en-US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  <a:endParaRPr lang="en-US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B4EE7-32B7-4FA2-161E-A72D9C8F532D}"/>
              </a:ext>
            </a:extLst>
          </p:cNvPr>
          <p:cNvSpPr txBox="1"/>
          <p:nvPr/>
        </p:nvSpPr>
        <p:spPr>
          <a:xfrm>
            <a:off x="7900988" y="8901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4A70F-9985-0843-55B0-6A4BECA90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29" y="2073561"/>
            <a:ext cx="4772215" cy="201954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71B61D-335C-C5DB-22DB-17BC88B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2077"/>
            <a:ext cx="4114800" cy="365125"/>
          </a:xfrm>
        </p:spPr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0CA95A-FAC7-5018-1372-4FBDA768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789"/>
            <a:ext cx="2743200" cy="365125"/>
          </a:xfrm>
        </p:spPr>
        <p:txBody>
          <a:bodyPr/>
          <a:lstStyle/>
          <a:p>
            <a:fld id="{B25B0D2D-8EB8-9949-816B-2ED13AE88415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4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8985966" y="4575772"/>
            <a:ext cx="163175" cy="155567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8987420" y="4167485"/>
            <a:ext cx="176668" cy="155567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9023815" y="2524518"/>
            <a:ext cx="139475" cy="128661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8984182" y="3770199"/>
            <a:ext cx="219859" cy="179788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217781" y="492465"/>
            <a:ext cx="7754644" cy="50690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12064">
              <a:lnSpc>
                <a:spcPct val="120000"/>
              </a:lnSpc>
              <a:spcAft>
                <a:spcPts val="600"/>
              </a:spcAft>
            </a:pPr>
            <a:r>
              <a:rPr lang="en-US" altLang="zh-CN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Chèn</a:t>
            </a:r>
            <a:r>
              <a:rPr lang="en-US" altLang="zh-CN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thêm </a:t>
            </a:r>
            <a:r>
              <a:rPr lang="en-US" altLang="zh-CN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altLang="zh-CN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trị</a:t>
            </a:r>
            <a:r>
              <a:rPr lang="en-US" altLang="zh-CN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en-US" altLang="zh-CN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zh-CN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altLang="zh-CN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altLang="zh-CN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muốn</a:t>
            </a:r>
          </a:p>
          <a:p>
            <a:pPr marL="512064" lvl="2" defTabSz="512064">
              <a:spcAft>
                <a:spcPts val="600"/>
              </a:spcAft>
            </a:pPr>
            <a:r>
              <a:rPr lang="en-US" sz="22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list.insert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2200" kern="1200">
                <a:solidFill>
                  <a:srgbClr val="09885A"/>
                </a:solidFill>
                <a:latin typeface="Courier New" panose="02070309020205020404" pitchFamily="49" charset="0"/>
                <a:ea typeface="+mn-ea"/>
                <a:cs typeface="+mn-cs"/>
              </a:rPr>
              <a:t>1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, </a:t>
            </a:r>
            <a:r>
              <a:rPr lang="en-US" sz="2200" kern="1200">
                <a:solidFill>
                  <a:srgbClr val="A31515"/>
                </a:solidFill>
                <a:latin typeface="Courier New" panose="02070309020205020404" pitchFamily="49" charset="0"/>
                <a:ea typeface="+mn-ea"/>
                <a:cs typeface="+mn-cs"/>
              </a:rPr>
              <a:t>"IT009"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marL="512064" lvl="2" defTabSz="512064">
              <a:spcAft>
                <a:spcPts val="600"/>
              </a:spcAft>
            </a:pPr>
            <a:r>
              <a:rPr lang="en-US" sz="2200" kern="1200">
                <a:solidFill>
                  <a:srgbClr val="795E26"/>
                </a:solidFill>
                <a:latin typeface="Courier New" panose="02070309020205020404" pitchFamily="49" charset="0"/>
                <a:ea typeface="+mn-ea"/>
                <a:cs typeface="+mn-cs"/>
              </a:rPr>
              <a:t>print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</a:t>
            </a:r>
            <a:r>
              <a:rPr lang="en-US" sz="22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listStudent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512064">
              <a:spcAft>
                <a:spcPts val="600"/>
              </a:spcAft>
            </a:pP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	#Thêm </a:t>
            </a:r>
            <a:r>
              <a:rPr lang="en-US" sz="22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giá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22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trị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22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tại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22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vị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lang="en-US" sz="22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trí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thứ 1</a:t>
            </a:r>
          </a:p>
          <a:p>
            <a:pPr defTabSz="512064">
              <a:spcAft>
                <a:spcPts val="600"/>
              </a:spcAft>
            </a:pPr>
            <a:r>
              <a:rPr lang="en-US" sz="2200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sz="2200" b="1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Output:[‘p',</a:t>
            </a:r>
            <a:r>
              <a:rPr lang="en-US" sz="2200" b="1" kern="120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'IT009'</a:t>
            </a:r>
            <a:r>
              <a:rPr lang="en-US" sz="2200" b="1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,‘r',‘o',‘b’,‘e’]</a:t>
            </a:r>
          </a:p>
          <a:p>
            <a:pPr defTabSz="512064">
              <a:spcAft>
                <a:spcPts val="600"/>
              </a:spcAft>
            </a:pPr>
            <a:endParaRPr lang="en-US" sz="2200" b="1" kern="1200">
              <a:solidFill>
                <a:srgbClr val="21212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512064">
              <a:spcAft>
                <a:spcPts val="600"/>
              </a:spcAft>
            </a:pPr>
            <a:r>
              <a:rPr lang="en-US" sz="22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sz="2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Extend</a:t>
            </a:r>
          </a:p>
          <a:p>
            <a:pPr marL="512064" lvl="2" defTabSz="512064">
              <a:spcAft>
                <a:spcPts val="600"/>
              </a:spcAft>
            </a:pPr>
            <a:r>
              <a:rPr lang="en-US" sz="2200" kern="120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["a", "b", "c"]</a:t>
            </a:r>
          </a:p>
          <a:p>
            <a:pPr marL="512064" lvl="2" defTabSz="512064">
              <a:spcAft>
                <a:spcPts val="600"/>
              </a:spcAft>
            </a:pPr>
            <a:r>
              <a:rPr lang="en-US" sz="2200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list2 = ["d", "e", "f"]</a:t>
            </a:r>
          </a:p>
          <a:p>
            <a:pPr marL="512064" lvl="2" defTabSz="512064">
              <a:spcAft>
                <a:spcPts val="600"/>
              </a:spcAft>
            </a:pPr>
            <a:r>
              <a:rPr lang="en-US" sz="2200" kern="1200">
                <a:solidFill>
                  <a:srgbClr val="C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</a:t>
            </a:r>
            <a:r>
              <a:rPr lang="en-US" sz="22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.</a:t>
            </a:r>
            <a:r>
              <a:rPr lang="en-US" sz="2200" kern="1200">
                <a:solidFill>
                  <a:srgbClr val="795E26"/>
                </a:solidFill>
                <a:latin typeface="Courier New" panose="02070309020205020404" pitchFamily="49" charset="0"/>
                <a:ea typeface="+mn-ea"/>
                <a:cs typeface="+mn-cs"/>
              </a:rPr>
              <a:t>extend</a:t>
            </a:r>
            <a:r>
              <a:rPr lang="en-US" sz="2200" kern="1200">
                <a:solidFill>
                  <a:schemeClr val="accent1"/>
                </a:solidFill>
                <a:latin typeface="Courier New" panose="02070309020205020404" pitchFamily="49" charset="0"/>
                <a:ea typeface="+mn-ea"/>
                <a:cs typeface="+mn-cs"/>
              </a:rPr>
              <a:t>(list2)</a:t>
            </a:r>
          </a:p>
          <a:p>
            <a:pPr marL="512064" lvl="2" defTabSz="512064">
              <a:spcAft>
                <a:spcPts val="600"/>
              </a:spcAft>
            </a:pPr>
            <a:r>
              <a:rPr lang="en-US" sz="2200" kern="12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print(list1)</a:t>
            </a:r>
          </a:p>
          <a:p>
            <a:pPr defTabSz="512064">
              <a:spcAft>
                <a:spcPts val="600"/>
              </a:spcAft>
            </a:pPr>
            <a:r>
              <a:rPr lang="en-US" sz="2200" kern="12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lang="en-US" sz="2200" b="1" kern="120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ea typeface="+mn-ea"/>
                <a:cs typeface="+mn-cs"/>
              </a:rPr>
              <a:t>output: ['a','b','c','d','e','f']</a:t>
            </a:r>
            <a:endParaRPr lang="en-US" sz="2200" b="1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554BE7-017C-B702-AB21-92A14DA7C4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98" t="9279" b="10778"/>
          <a:stretch/>
        </p:blipFill>
        <p:spPr>
          <a:xfrm>
            <a:off x="7572375" y="855058"/>
            <a:ext cx="4619623" cy="161448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4DF97-43AA-B9AB-ADE4-73D8AD46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63795-399C-1599-F698-DD255BCC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865152" y="763605"/>
            <a:ext cx="4136228" cy="30777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endParaRPr lang="en-US" altLang="zh-CN" sz="14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5" name="椭圆 18"/>
          <p:cNvSpPr/>
          <p:nvPr/>
        </p:nvSpPr>
        <p:spPr>
          <a:xfrm>
            <a:off x="4538243" y="5236410"/>
            <a:ext cx="202346" cy="192911"/>
          </a:xfrm>
          <a:custGeom>
            <a:avLst/>
            <a:gdLst>
              <a:gd name="connsiteX0" fmla="*/ 5145 w 317509"/>
              <a:gd name="connsiteY0" fmla="*/ 226044 h 326057"/>
              <a:gd name="connsiteX1" fmla="*/ 69467 w 317509"/>
              <a:gd name="connsiteY1" fmla="*/ 226044 h 326057"/>
              <a:gd name="connsiteX2" fmla="*/ 74613 w 317509"/>
              <a:gd name="connsiteY2" fmla="*/ 231240 h 326057"/>
              <a:gd name="connsiteX3" fmla="*/ 74613 w 317509"/>
              <a:gd name="connsiteY3" fmla="*/ 322160 h 326057"/>
              <a:gd name="connsiteX4" fmla="*/ 69467 w 317509"/>
              <a:gd name="connsiteY4" fmla="*/ 326057 h 326057"/>
              <a:gd name="connsiteX5" fmla="*/ 5145 w 317509"/>
              <a:gd name="connsiteY5" fmla="*/ 326057 h 326057"/>
              <a:gd name="connsiteX6" fmla="*/ 0 w 317509"/>
              <a:gd name="connsiteY6" fmla="*/ 322160 h 326057"/>
              <a:gd name="connsiteX7" fmla="*/ 0 w 317509"/>
              <a:gd name="connsiteY7" fmla="*/ 231240 h 326057"/>
              <a:gd name="connsiteX8" fmla="*/ 5145 w 317509"/>
              <a:gd name="connsiteY8" fmla="*/ 226044 h 326057"/>
              <a:gd name="connsiteX9" fmla="*/ 119555 w 317509"/>
              <a:gd name="connsiteY9" fmla="*/ 156194 h 326057"/>
              <a:gd name="connsiteX10" fmla="*/ 185245 w 317509"/>
              <a:gd name="connsiteY10" fmla="*/ 156194 h 326057"/>
              <a:gd name="connsiteX11" fmla="*/ 190500 w 317509"/>
              <a:gd name="connsiteY11" fmla="*/ 161381 h 326057"/>
              <a:gd name="connsiteX12" fmla="*/ 190500 w 317509"/>
              <a:gd name="connsiteY12" fmla="*/ 322167 h 326057"/>
              <a:gd name="connsiteX13" fmla="*/ 185245 w 317509"/>
              <a:gd name="connsiteY13" fmla="*/ 326057 h 326057"/>
              <a:gd name="connsiteX14" fmla="*/ 119555 w 317509"/>
              <a:gd name="connsiteY14" fmla="*/ 326057 h 326057"/>
              <a:gd name="connsiteX15" fmla="*/ 114300 w 317509"/>
              <a:gd name="connsiteY15" fmla="*/ 322167 h 326057"/>
              <a:gd name="connsiteX16" fmla="*/ 114300 w 317509"/>
              <a:gd name="connsiteY16" fmla="*/ 161381 h 326057"/>
              <a:gd name="connsiteX17" fmla="*/ 119555 w 317509"/>
              <a:gd name="connsiteY17" fmla="*/ 156194 h 326057"/>
              <a:gd name="connsiteX18" fmla="*/ 258042 w 317509"/>
              <a:gd name="connsiteY18" fmla="*/ 2909 h 326057"/>
              <a:gd name="connsiteX19" fmla="*/ 265835 w 317509"/>
              <a:gd name="connsiteY19" fmla="*/ 2909 h 326057"/>
              <a:gd name="connsiteX20" fmla="*/ 316491 w 317509"/>
              <a:gd name="connsiteY20" fmla="*/ 89512 h 326057"/>
              <a:gd name="connsiteX21" fmla="*/ 311295 w 317509"/>
              <a:gd name="connsiteY21" fmla="*/ 97268 h 326057"/>
              <a:gd name="connsiteX22" fmla="*/ 294410 w 317509"/>
              <a:gd name="connsiteY22" fmla="*/ 97268 h 326057"/>
              <a:gd name="connsiteX23" fmla="*/ 294410 w 317509"/>
              <a:gd name="connsiteY23" fmla="*/ 322178 h 326057"/>
              <a:gd name="connsiteX24" fmla="*/ 289214 w 317509"/>
              <a:gd name="connsiteY24" fmla="*/ 326056 h 326057"/>
              <a:gd name="connsiteX25" fmla="*/ 234662 w 317509"/>
              <a:gd name="connsiteY25" fmla="*/ 326056 h 326057"/>
              <a:gd name="connsiteX26" fmla="*/ 229467 w 317509"/>
              <a:gd name="connsiteY26" fmla="*/ 322178 h 326057"/>
              <a:gd name="connsiteX27" fmla="*/ 229467 w 317509"/>
              <a:gd name="connsiteY27" fmla="*/ 97268 h 326057"/>
              <a:gd name="connsiteX28" fmla="*/ 212581 w 317509"/>
              <a:gd name="connsiteY28" fmla="*/ 97268 h 326057"/>
              <a:gd name="connsiteX29" fmla="*/ 207386 w 317509"/>
              <a:gd name="connsiteY29" fmla="*/ 89512 h 326057"/>
              <a:gd name="connsiteX30" fmla="*/ 258042 w 317509"/>
              <a:gd name="connsiteY30" fmla="*/ 2909 h 32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7509" h="326057">
                <a:moveTo>
                  <a:pt x="5145" y="226044"/>
                </a:moveTo>
                <a:cubicBezTo>
                  <a:pt x="69467" y="226044"/>
                  <a:pt x="69467" y="226044"/>
                  <a:pt x="69467" y="226044"/>
                </a:cubicBezTo>
                <a:cubicBezTo>
                  <a:pt x="72040" y="226044"/>
                  <a:pt x="74613" y="228642"/>
                  <a:pt x="74613" y="231240"/>
                </a:cubicBezTo>
                <a:cubicBezTo>
                  <a:pt x="74613" y="322160"/>
                  <a:pt x="74613" y="322160"/>
                  <a:pt x="74613" y="322160"/>
                </a:cubicBezTo>
                <a:cubicBezTo>
                  <a:pt x="74613" y="324758"/>
                  <a:pt x="72040" y="326057"/>
                  <a:pt x="69467" y="326057"/>
                </a:cubicBezTo>
                <a:cubicBezTo>
                  <a:pt x="5145" y="326057"/>
                  <a:pt x="5145" y="326057"/>
                  <a:pt x="5145" y="326057"/>
                </a:cubicBezTo>
                <a:cubicBezTo>
                  <a:pt x="2573" y="326057"/>
                  <a:pt x="0" y="324758"/>
                  <a:pt x="0" y="322160"/>
                </a:cubicBezTo>
                <a:cubicBezTo>
                  <a:pt x="0" y="231240"/>
                  <a:pt x="0" y="231240"/>
                  <a:pt x="0" y="231240"/>
                </a:cubicBezTo>
                <a:cubicBezTo>
                  <a:pt x="0" y="228642"/>
                  <a:pt x="2573" y="226044"/>
                  <a:pt x="5145" y="226044"/>
                </a:cubicBezTo>
                <a:close/>
                <a:moveTo>
                  <a:pt x="119555" y="156194"/>
                </a:moveTo>
                <a:cubicBezTo>
                  <a:pt x="119555" y="156194"/>
                  <a:pt x="119555" y="156194"/>
                  <a:pt x="185245" y="156194"/>
                </a:cubicBezTo>
                <a:cubicBezTo>
                  <a:pt x="187872" y="156194"/>
                  <a:pt x="190500" y="158787"/>
                  <a:pt x="190500" y="161381"/>
                </a:cubicBezTo>
                <a:cubicBezTo>
                  <a:pt x="190500" y="161381"/>
                  <a:pt x="190500" y="161381"/>
                  <a:pt x="190500" y="322167"/>
                </a:cubicBezTo>
                <a:cubicBezTo>
                  <a:pt x="190500" y="324760"/>
                  <a:pt x="187872" y="326057"/>
                  <a:pt x="185245" y="326057"/>
                </a:cubicBezTo>
                <a:cubicBezTo>
                  <a:pt x="185245" y="326057"/>
                  <a:pt x="185245" y="326057"/>
                  <a:pt x="119555" y="326057"/>
                </a:cubicBezTo>
                <a:cubicBezTo>
                  <a:pt x="116927" y="326057"/>
                  <a:pt x="114300" y="324760"/>
                  <a:pt x="114300" y="322167"/>
                </a:cubicBezTo>
                <a:cubicBezTo>
                  <a:pt x="114300" y="322167"/>
                  <a:pt x="114300" y="322167"/>
                  <a:pt x="114300" y="161381"/>
                </a:cubicBezTo>
                <a:cubicBezTo>
                  <a:pt x="114300" y="158787"/>
                  <a:pt x="116927" y="156194"/>
                  <a:pt x="119555" y="156194"/>
                </a:cubicBezTo>
                <a:close/>
                <a:moveTo>
                  <a:pt x="258042" y="2909"/>
                </a:moveTo>
                <a:cubicBezTo>
                  <a:pt x="259341" y="-969"/>
                  <a:pt x="263237" y="-969"/>
                  <a:pt x="265835" y="2909"/>
                </a:cubicBezTo>
                <a:cubicBezTo>
                  <a:pt x="265835" y="2909"/>
                  <a:pt x="265835" y="2909"/>
                  <a:pt x="316491" y="89512"/>
                </a:cubicBezTo>
                <a:cubicBezTo>
                  <a:pt x="319088" y="93390"/>
                  <a:pt x="316491" y="97268"/>
                  <a:pt x="311295" y="97268"/>
                </a:cubicBezTo>
                <a:cubicBezTo>
                  <a:pt x="311295" y="97268"/>
                  <a:pt x="311295" y="97268"/>
                  <a:pt x="294410" y="97268"/>
                </a:cubicBezTo>
                <a:cubicBezTo>
                  <a:pt x="294410" y="97268"/>
                  <a:pt x="294410" y="97268"/>
                  <a:pt x="294410" y="322178"/>
                </a:cubicBezTo>
                <a:cubicBezTo>
                  <a:pt x="294410" y="324763"/>
                  <a:pt x="291812" y="326056"/>
                  <a:pt x="289214" y="326056"/>
                </a:cubicBezTo>
                <a:cubicBezTo>
                  <a:pt x="289214" y="326056"/>
                  <a:pt x="289214" y="326056"/>
                  <a:pt x="234662" y="326056"/>
                </a:cubicBezTo>
                <a:cubicBezTo>
                  <a:pt x="232064" y="326056"/>
                  <a:pt x="229467" y="324763"/>
                  <a:pt x="229467" y="322178"/>
                </a:cubicBezTo>
                <a:cubicBezTo>
                  <a:pt x="229467" y="322178"/>
                  <a:pt x="229467" y="322178"/>
                  <a:pt x="229467" y="97268"/>
                </a:cubicBezTo>
                <a:cubicBezTo>
                  <a:pt x="229467" y="97268"/>
                  <a:pt x="229467" y="97268"/>
                  <a:pt x="212581" y="97268"/>
                </a:cubicBezTo>
                <a:cubicBezTo>
                  <a:pt x="207386" y="97268"/>
                  <a:pt x="204788" y="93390"/>
                  <a:pt x="207386" y="89512"/>
                </a:cubicBezTo>
                <a:cubicBezTo>
                  <a:pt x="207386" y="89512"/>
                  <a:pt x="207386" y="89512"/>
                  <a:pt x="258042" y="29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6" name="椭圆 16"/>
          <p:cNvSpPr/>
          <p:nvPr/>
        </p:nvSpPr>
        <p:spPr>
          <a:xfrm>
            <a:off x="4540046" y="4730112"/>
            <a:ext cx="219078" cy="192911"/>
          </a:xfrm>
          <a:custGeom>
            <a:avLst/>
            <a:gdLst>
              <a:gd name="connsiteX0" fmla="*/ 311151 w 331788"/>
              <a:gd name="connsiteY0" fmla="*/ 34925 h 331788"/>
              <a:gd name="connsiteX1" fmla="*/ 331788 w 331788"/>
              <a:gd name="connsiteY1" fmla="*/ 92075 h 331788"/>
              <a:gd name="connsiteX2" fmla="*/ 311151 w 331788"/>
              <a:gd name="connsiteY2" fmla="*/ 98425 h 331788"/>
              <a:gd name="connsiteX3" fmla="*/ 304801 w 331788"/>
              <a:gd name="connsiteY3" fmla="*/ 76200 h 331788"/>
              <a:gd name="connsiteX4" fmla="*/ 254001 w 331788"/>
              <a:gd name="connsiteY4" fmla="*/ 222251 h 331788"/>
              <a:gd name="connsiteX5" fmla="*/ 206376 w 331788"/>
              <a:gd name="connsiteY5" fmla="*/ 146050 h 331788"/>
              <a:gd name="connsiteX6" fmla="*/ 157163 w 331788"/>
              <a:gd name="connsiteY6" fmla="*/ 241301 h 331788"/>
              <a:gd name="connsiteX7" fmla="*/ 103188 w 331788"/>
              <a:gd name="connsiteY7" fmla="*/ 163513 h 331788"/>
              <a:gd name="connsiteX8" fmla="*/ 61913 w 331788"/>
              <a:gd name="connsiteY8" fmla="*/ 242888 h 331788"/>
              <a:gd name="connsiteX9" fmla="*/ 44450 w 331788"/>
              <a:gd name="connsiteY9" fmla="*/ 231776 h 331788"/>
              <a:gd name="connsiteX10" fmla="*/ 101600 w 331788"/>
              <a:gd name="connsiteY10" fmla="*/ 123825 h 331788"/>
              <a:gd name="connsiteX11" fmla="*/ 153988 w 331788"/>
              <a:gd name="connsiteY11" fmla="*/ 201613 h 331788"/>
              <a:gd name="connsiteX12" fmla="*/ 203201 w 331788"/>
              <a:gd name="connsiteY12" fmla="*/ 106363 h 331788"/>
              <a:gd name="connsiteX13" fmla="*/ 247651 w 331788"/>
              <a:gd name="connsiteY13" fmla="*/ 174625 h 331788"/>
              <a:gd name="connsiteX14" fmla="*/ 284163 w 331788"/>
              <a:gd name="connsiteY14" fmla="*/ 69850 h 331788"/>
              <a:gd name="connsiteX15" fmla="*/ 263526 w 331788"/>
              <a:gd name="connsiteY15" fmla="*/ 79375 h 331788"/>
              <a:gd name="connsiteX16" fmla="*/ 255588 w 331788"/>
              <a:gd name="connsiteY16" fmla="*/ 61913 h 331788"/>
              <a:gd name="connsiteX17" fmla="*/ 0 w 331788"/>
              <a:gd name="connsiteY17" fmla="*/ 0 h 331788"/>
              <a:gd name="connsiteX18" fmla="*/ 20637 w 331788"/>
              <a:gd name="connsiteY18" fmla="*/ 0 h 331788"/>
              <a:gd name="connsiteX19" fmla="*/ 20637 w 331788"/>
              <a:gd name="connsiteY19" fmla="*/ 311151 h 331788"/>
              <a:gd name="connsiteX20" fmla="*/ 331788 w 331788"/>
              <a:gd name="connsiteY20" fmla="*/ 311151 h 331788"/>
              <a:gd name="connsiteX21" fmla="*/ 331788 w 331788"/>
              <a:gd name="connsiteY21" fmla="*/ 331788 h 331788"/>
              <a:gd name="connsiteX22" fmla="*/ 0 w 331788"/>
              <a:gd name="connsiteY22" fmla="*/ 331788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31788" h="331788">
                <a:moveTo>
                  <a:pt x="311151" y="34925"/>
                </a:moveTo>
                <a:lnTo>
                  <a:pt x="331788" y="92075"/>
                </a:lnTo>
                <a:lnTo>
                  <a:pt x="311151" y="98425"/>
                </a:lnTo>
                <a:lnTo>
                  <a:pt x="304801" y="76200"/>
                </a:lnTo>
                <a:lnTo>
                  <a:pt x="254001" y="222251"/>
                </a:lnTo>
                <a:lnTo>
                  <a:pt x="206376" y="146050"/>
                </a:lnTo>
                <a:lnTo>
                  <a:pt x="157163" y="241301"/>
                </a:lnTo>
                <a:lnTo>
                  <a:pt x="103188" y="163513"/>
                </a:lnTo>
                <a:lnTo>
                  <a:pt x="61913" y="242888"/>
                </a:lnTo>
                <a:lnTo>
                  <a:pt x="44450" y="231776"/>
                </a:lnTo>
                <a:lnTo>
                  <a:pt x="101600" y="123825"/>
                </a:lnTo>
                <a:lnTo>
                  <a:pt x="153988" y="201613"/>
                </a:lnTo>
                <a:lnTo>
                  <a:pt x="203201" y="106363"/>
                </a:lnTo>
                <a:lnTo>
                  <a:pt x="247651" y="174625"/>
                </a:lnTo>
                <a:lnTo>
                  <a:pt x="284163" y="69850"/>
                </a:lnTo>
                <a:lnTo>
                  <a:pt x="263526" y="79375"/>
                </a:lnTo>
                <a:lnTo>
                  <a:pt x="255588" y="61913"/>
                </a:lnTo>
                <a:close/>
                <a:moveTo>
                  <a:pt x="0" y="0"/>
                </a:moveTo>
                <a:lnTo>
                  <a:pt x="20637" y="0"/>
                </a:lnTo>
                <a:lnTo>
                  <a:pt x="20637" y="311151"/>
                </a:lnTo>
                <a:lnTo>
                  <a:pt x="331788" y="311151"/>
                </a:lnTo>
                <a:lnTo>
                  <a:pt x="331788" y="331788"/>
                </a:lnTo>
                <a:lnTo>
                  <a:pt x="0" y="3317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8" name="椭圆 11"/>
          <p:cNvSpPr/>
          <p:nvPr/>
        </p:nvSpPr>
        <p:spPr>
          <a:xfrm>
            <a:off x="4585178" y="2692744"/>
            <a:ext cx="172956" cy="159547"/>
          </a:xfrm>
          <a:custGeom>
            <a:avLst/>
            <a:gdLst>
              <a:gd name="connsiteX0" fmla="*/ 145025 w 331788"/>
              <a:gd name="connsiteY0" fmla="*/ 104594 h 331536"/>
              <a:gd name="connsiteX1" fmla="*/ 198438 w 331788"/>
              <a:gd name="connsiteY1" fmla="*/ 123670 h 331536"/>
              <a:gd name="connsiteX2" fmla="*/ 198438 w 331788"/>
              <a:gd name="connsiteY2" fmla="*/ 152614 h 331536"/>
              <a:gd name="connsiteX3" fmla="*/ 169334 w 331788"/>
              <a:gd name="connsiteY3" fmla="*/ 152614 h 331536"/>
              <a:gd name="connsiteX4" fmla="*/ 113771 w 331788"/>
              <a:gd name="connsiteY4" fmla="*/ 167085 h 331536"/>
              <a:gd name="connsiteX5" fmla="*/ 51594 w 331788"/>
              <a:gd name="connsiteY5" fmla="*/ 227603 h 331536"/>
              <a:gd name="connsiteX6" fmla="*/ 41010 w 331788"/>
              <a:gd name="connsiteY6" fmla="*/ 253915 h 331536"/>
              <a:gd name="connsiteX7" fmla="*/ 51594 w 331788"/>
              <a:gd name="connsiteY7" fmla="*/ 280228 h 331536"/>
              <a:gd name="connsiteX8" fmla="*/ 105833 w 331788"/>
              <a:gd name="connsiteY8" fmla="*/ 280228 h 331536"/>
              <a:gd name="connsiteX9" fmla="*/ 121708 w 331788"/>
              <a:gd name="connsiteY9" fmla="*/ 263125 h 331536"/>
              <a:gd name="connsiteX10" fmla="*/ 150813 w 331788"/>
              <a:gd name="connsiteY10" fmla="*/ 263125 h 331536"/>
              <a:gd name="connsiteX11" fmla="*/ 150813 w 331788"/>
              <a:gd name="connsiteY11" fmla="*/ 292068 h 331536"/>
              <a:gd name="connsiteX12" fmla="*/ 134938 w 331788"/>
              <a:gd name="connsiteY12" fmla="*/ 309171 h 331536"/>
              <a:gd name="connsiteX13" fmla="*/ 78052 w 331788"/>
              <a:gd name="connsiteY13" fmla="*/ 331536 h 331536"/>
              <a:gd name="connsiteX14" fmla="*/ 22489 w 331788"/>
              <a:gd name="connsiteY14" fmla="*/ 309171 h 331536"/>
              <a:gd name="connsiteX15" fmla="*/ 0 w 331788"/>
              <a:gd name="connsiteY15" fmla="*/ 253915 h 331536"/>
              <a:gd name="connsiteX16" fmla="*/ 22489 w 331788"/>
              <a:gd name="connsiteY16" fmla="*/ 198660 h 331536"/>
              <a:gd name="connsiteX17" fmla="*/ 84666 w 331788"/>
              <a:gd name="connsiteY17" fmla="*/ 136826 h 331536"/>
              <a:gd name="connsiteX18" fmla="*/ 145025 w 331788"/>
              <a:gd name="connsiteY18" fmla="*/ 104594 h 331536"/>
              <a:gd name="connsiteX19" fmla="*/ 254829 w 331788"/>
              <a:gd name="connsiteY19" fmla="*/ 43 h 331536"/>
              <a:gd name="connsiteX20" fmla="*/ 309472 w 331788"/>
              <a:gd name="connsiteY20" fmla="*/ 24739 h 331536"/>
              <a:gd name="connsiteX21" fmla="*/ 331788 w 331788"/>
              <a:gd name="connsiteY21" fmla="*/ 80057 h 331536"/>
              <a:gd name="connsiteX22" fmla="*/ 309472 w 331788"/>
              <a:gd name="connsiteY22" fmla="*/ 135376 h 331536"/>
              <a:gd name="connsiteX23" fmla="*/ 242522 w 331788"/>
              <a:gd name="connsiteY23" fmla="*/ 199914 h 331536"/>
              <a:gd name="connsiteX24" fmla="*/ 180823 w 331788"/>
              <a:gd name="connsiteY24" fmla="*/ 231524 h 331536"/>
              <a:gd name="connsiteX25" fmla="*/ 134877 w 331788"/>
              <a:gd name="connsiteY25" fmla="*/ 210451 h 331536"/>
              <a:gd name="connsiteX26" fmla="*/ 134877 w 331788"/>
              <a:gd name="connsiteY26" fmla="*/ 181474 h 331536"/>
              <a:gd name="connsiteX27" fmla="*/ 163757 w 331788"/>
              <a:gd name="connsiteY27" fmla="*/ 181474 h 331536"/>
              <a:gd name="connsiteX28" fmla="*/ 213641 w 331788"/>
              <a:gd name="connsiteY28" fmla="*/ 170937 h 331536"/>
              <a:gd name="connsiteX29" fmla="*/ 280591 w 331788"/>
              <a:gd name="connsiteY29" fmla="*/ 106399 h 331536"/>
              <a:gd name="connsiteX30" fmla="*/ 291093 w 331788"/>
              <a:gd name="connsiteY30" fmla="*/ 80057 h 331536"/>
              <a:gd name="connsiteX31" fmla="*/ 280591 w 331788"/>
              <a:gd name="connsiteY31" fmla="*/ 53715 h 331536"/>
              <a:gd name="connsiteX32" fmla="*/ 232020 w 331788"/>
              <a:gd name="connsiteY32" fmla="*/ 49764 h 331536"/>
              <a:gd name="connsiteX33" fmla="*/ 211016 w 331788"/>
              <a:gd name="connsiteY33" fmla="*/ 70838 h 331536"/>
              <a:gd name="connsiteX34" fmla="*/ 182135 w 331788"/>
              <a:gd name="connsiteY34" fmla="*/ 70838 h 331536"/>
              <a:gd name="connsiteX35" fmla="*/ 182135 w 331788"/>
              <a:gd name="connsiteY35" fmla="*/ 41861 h 331536"/>
              <a:gd name="connsiteX36" fmla="*/ 203139 w 331788"/>
              <a:gd name="connsiteY36" fmla="*/ 20788 h 331536"/>
              <a:gd name="connsiteX37" fmla="*/ 254829 w 331788"/>
              <a:gd name="connsiteY37" fmla="*/ 43 h 33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31788" h="331536">
                <a:moveTo>
                  <a:pt x="145025" y="104594"/>
                </a:moveTo>
                <a:cubicBezTo>
                  <a:pt x="164703" y="102292"/>
                  <a:pt x="183224" y="108541"/>
                  <a:pt x="198438" y="123670"/>
                </a:cubicBezTo>
                <a:cubicBezTo>
                  <a:pt x="206375" y="131564"/>
                  <a:pt x="206375" y="144720"/>
                  <a:pt x="198438" y="152614"/>
                </a:cubicBezTo>
                <a:cubicBezTo>
                  <a:pt x="190500" y="160507"/>
                  <a:pt x="177271" y="160507"/>
                  <a:pt x="169334" y="152614"/>
                </a:cubicBezTo>
                <a:cubicBezTo>
                  <a:pt x="150813" y="135511"/>
                  <a:pt x="127000" y="153929"/>
                  <a:pt x="113771" y="167085"/>
                </a:cubicBezTo>
                <a:cubicBezTo>
                  <a:pt x="113771" y="167085"/>
                  <a:pt x="113771" y="167085"/>
                  <a:pt x="51594" y="227603"/>
                </a:cubicBezTo>
                <a:cubicBezTo>
                  <a:pt x="44979" y="234181"/>
                  <a:pt x="41010" y="243391"/>
                  <a:pt x="41010" y="253915"/>
                </a:cubicBezTo>
                <a:cubicBezTo>
                  <a:pt x="41010" y="263125"/>
                  <a:pt x="44979" y="272334"/>
                  <a:pt x="51594" y="280228"/>
                </a:cubicBezTo>
                <a:cubicBezTo>
                  <a:pt x="66146" y="294699"/>
                  <a:pt x="89958" y="294699"/>
                  <a:pt x="105833" y="280228"/>
                </a:cubicBezTo>
                <a:cubicBezTo>
                  <a:pt x="105833" y="280228"/>
                  <a:pt x="105833" y="280228"/>
                  <a:pt x="121708" y="263125"/>
                </a:cubicBezTo>
                <a:cubicBezTo>
                  <a:pt x="129646" y="255231"/>
                  <a:pt x="142875" y="255231"/>
                  <a:pt x="150813" y="263125"/>
                </a:cubicBezTo>
                <a:cubicBezTo>
                  <a:pt x="158750" y="271018"/>
                  <a:pt x="158750" y="284174"/>
                  <a:pt x="150813" y="292068"/>
                </a:cubicBezTo>
                <a:cubicBezTo>
                  <a:pt x="150813" y="292068"/>
                  <a:pt x="150813" y="292068"/>
                  <a:pt x="134938" y="309171"/>
                </a:cubicBezTo>
                <a:cubicBezTo>
                  <a:pt x="119062" y="323643"/>
                  <a:pt x="99219" y="331536"/>
                  <a:pt x="78052" y="331536"/>
                </a:cubicBezTo>
                <a:cubicBezTo>
                  <a:pt x="58208" y="331536"/>
                  <a:pt x="38364" y="323643"/>
                  <a:pt x="22489" y="309171"/>
                </a:cubicBezTo>
                <a:cubicBezTo>
                  <a:pt x="7937" y="294699"/>
                  <a:pt x="0" y="274965"/>
                  <a:pt x="0" y="253915"/>
                </a:cubicBezTo>
                <a:cubicBezTo>
                  <a:pt x="0" y="232866"/>
                  <a:pt x="7937" y="213132"/>
                  <a:pt x="22489" y="198660"/>
                </a:cubicBezTo>
                <a:cubicBezTo>
                  <a:pt x="22489" y="198660"/>
                  <a:pt x="22489" y="198660"/>
                  <a:pt x="84666" y="136826"/>
                </a:cubicBezTo>
                <a:cubicBezTo>
                  <a:pt x="104510" y="117750"/>
                  <a:pt x="125346" y="106896"/>
                  <a:pt x="145025" y="104594"/>
                </a:cubicBezTo>
                <a:close/>
                <a:moveTo>
                  <a:pt x="254829" y="43"/>
                </a:moveTo>
                <a:cubicBezTo>
                  <a:pt x="273700" y="702"/>
                  <a:pt x="293063" y="8934"/>
                  <a:pt x="309472" y="24739"/>
                </a:cubicBezTo>
                <a:cubicBezTo>
                  <a:pt x="323912" y="39227"/>
                  <a:pt x="331788" y="58984"/>
                  <a:pt x="331788" y="80057"/>
                </a:cubicBezTo>
                <a:cubicBezTo>
                  <a:pt x="331788" y="101131"/>
                  <a:pt x="323912" y="120887"/>
                  <a:pt x="309472" y="135376"/>
                </a:cubicBezTo>
                <a:cubicBezTo>
                  <a:pt x="309472" y="135376"/>
                  <a:pt x="309472" y="135376"/>
                  <a:pt x="242522" y="199914"/>
                </a:cubicBezTo>
                <a:cubicBezTo>
                  <a:pt x="222831" y="220987"/>
                  <a:pt x="201827" y="231524"/>
                  <a:pt x="180823" y="231524"/>
                </a:cubicBezTo>
                <a:cubicBezTo>
                  <a:pt x="165070" y="231524"/>
                  <a:pt x="149317" y="223622"/>
                  <a:pt x="134877" y="210451"/>
                </a:cubicBezTo>
                <a:cubicBezTo>
                  <a:pt x="127000" y="202548"/>
                  <a:pt x="127000" y="189377"/>
                  <a:pt x="134877" y="181474"/>
                </a:cubicBezTo>
                <a:cubicBezTo>
                  <a:pt x="142753" y="173572"/>
                  <a:pt x="155881" y="173572"/>
                  <a:pt x="163757" y="181474"/>
                </a:cubicBezTo>
                <a:cubicBezTo>
                  <a:pt x="170321" y="186743"/>
                  <a:pt x="184761" y="201231"/>
                  <a:pt x="213641" y="170937"/>
                </a:cubicBezTo>
                <a:cubicBezTo>
                  <a:pt x="213641" y="170937"/>
                  <a:pt x="213641" y="170937"/>
                  <a:pt x="280591" y="106399"/>
                </a:cubicBezTo>
                <a:cubicBezTo>
                  <a:pt x="287155" y="98497"/>
                  <a:pt x="291093" y="89277"/>
                  <a:pt x="291093" y="80057"/>
                </a:cubicBezTo>
                <a:cubicBezTo>
                  <a:pt x="291093" y="69520"/>
                  <a:pt x="287155" y="60301"/>
                  <a:pt x="280591" y="53715"/>
                </a:cubicBezTo>
                <a:cubicBezTo>
                  <a:pt x="267464" y="40544"/>
                  <a:pt x="246460" y="33959"/>
                  <a:pt x="232020" y="49764"/>
                </a:cubicBezTo>
                <a:cubicBezTo>
                  <a:pt x="232020" y="49764"/>
                  <a:pt x="232020" y="49764"/>
                  <a:pt x="211016" y="70838"/>
                </a:cubicBezTo>
                <a:cubicBezTo>
                  <a:pt x="203139" y="78740"/>
                  <a:pt x="190012" y="78740"/>
                  <a:pt x="182135" y="70838"/>
                </a:cubicBezTo>
                <a:cubicBezTo>
                  <a:pt x="174259" y="62935"/>
                  <a:pt x="174259" y="49764"/>
                  <a:pt x="182135" y="41861"/>
                </a:cubicBezTo>
                <a:cubicBezTo>
                  <a:pt x="182135" y="41861"/>
                  <a:pt x="182135" y="41861"/>
                  <a:pt x="203139" y="20788"/>
                </a:cubicBezTo>
                <a:cubicBezTo>
                  <a:pt x="217579" y="6300"/>
                  <a:pt x="235958" y="-615"/>
                  <a:pt x="254829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90" name="椭圆 38"/>
          <p:cNvSpPr/>
          <p:nvPr/>
        </p:nvSpPr>
        <p:spPr>
          <a:xfrm>
            <a:off x="4536030" y="4237456"/>
            <a:ext cx="272636" cy="222947"/>
          </a:xfrm>
          <a:custGeom>
            <a:avLst/>
            <a:gdLst>
              <a:gd name="connsiteX0" fmla="*/ 192254 w 338138"/>
              <a:gd name="connsiteY0" fmla="*/ 135421 h 335282"/>
              <a:gd name="connsiteX1" fmla="*/ 152810 w 338138"/>
              <a:gd name="connsiteY1" fmla="*/ 151158 h 335282"/>
              <a:gd name="connsiteX2" fmla="*/ 152810 w 338138"/>
              <a:gd name="connsiteY2" fmla="*/ 229842 h 335282"/>
              <a:gd name="connsiteX3" fmla="*/ 232697 w 338138"/>
              <a:gd name="connsiteY3" fmla="*/ 229842 h 335282"/>
              <a:gd name="connsiteX4" fmla="*/ 232697 w 338138"/>
              <a:gd name="connsiteY4" fmla="*/ 151158 h 335282"/>
              <a:gd name="connsiteX5" fmla="*/ 192254 w 338138"/>
              <a:gd name="connsiteY5" fmla="*/ 135421 h 335282"/>
              <a:gd name="connsiteX6" fmla="*/ 238125 w 338138"/>
              <a:gd name="connsiteY6" fmla="*/ 69850 h 335282"/>
              <a:gd name="connsiteX7" fmla="*/ 225425 w 338138"/>
              <a:gd name="connsiteY7" fmla="*/ 80963 h 335282"/>
              <a:gd name="connsiteX8" fmla="*/ 238125 w 338138"/>
              <a:gd name="connsiteY8" fmla="*/ 92076 h 335282"/>
              <a:gd name="connsiteX9" fmla="*/ 250825 w 338138"/>
              <a:gd name="connsiteY9" fmla="*/ 80963 h 335282"/>
              <a:gd name="connsiteX10" fmla="*/ 238125 w 338138"/>
              <a:gd name="connsiteY10" fmla="*/ 69850 h 335282"/>
              <a:gd name="connsiteX11" fmla="*/ 214313 w 338138"/>
              <a:gd name="connsiteY11" fmla="*/ 57150 h 335282"/>
              <a:gd name="connsiteX12" fmla="*/ 263526 w 338138"/>
              <a:gd name="connsiteY12" fmla="*/ 57150 h 335282"/>
              <a:gd name="connsiteX13" fmla="*/ 263526 w 338138"/>
              <a:gd name="connsiteY13" fmla="*/ 106363 h 335282"/>
              <a:gd name="connsiteX14" fmla="*/ 214313 w 338138"/>
              <a:gd name="connsiteY14" fmla="*/ 106363 h 335282"/>
              <a:gd name="connsiteX15" fmla="*/ 49213 w 338138"/>
              <a:gd name="connsiteY15" fmla="*/ 57150 h 335282"/>
              <a:gd name="connsiteX16" fmla="*/ 195263 w 338138"/>
              <a:gd name="connsiteY16" fmla="*/ 57150 h 335282"/>
              <a:gd name="connsiteX17" fmla="*/ 195263 w 338138"/>
              <a:gd name="connsiteY17" fmla="*/ 106363 h 335282"/>
              <a:gd name="connsiteX18" fmla="*/ 49213 w 338138"/>
              <a:gd name="connsiteY18" fmla="*/ 106363 h 335282"/>
              <a:gd name="connsiteX19" fmla="*/ 22225 w 338138"/>
              <a:gd name="connsiteY19" fmla="*/ 28575 h 335282"/>
              <a:gd name="connsiteX20" fmla="*/ 22225 w 338138"/>
              <a:gd name="connsiteY20" fmla="*/ 269875 h 335282"/>
              <a:gd name="connsiteX21" fmla="*/ 241853 w 338138"/>
              <a:gd name="connsiteY21" fmla="*/ 269875 h 335282"/>
              <a:gd name="connsiteX22" fmla="*/ 247114 w 338138"/>
              <a:gd name="connsiteY22" fmla="*/ 259384 h 335282"/>
              <a:gd name="connsiteX23" fmla="*/ 233962 w 338138"/>
              <a:gd name="connsiteY23" fmla="*/ 248892 h 335282"/>
              <a:gd name="connsiteX24" fmla="*/ 155054 w 338138"/>
              <a:gd name="connsiteY24" fmla="*/ 251515 h 335282"/>
              <a:gd name="connsiteX25" fmla="*/ 49843 w 338138"/>
              <a:gd name="connsiteY25" fmla="*/ 251515 h 335282"/>
              <a:gd name="connsiteX26" fmla="*/ 49843 w 338138"/>
              <a:gd name="connsiteY26" fmla="*/ 231844 h 335282"/>
              <a:gd name="connsiteX27" fmla="*/ 135327 w 338138"/>
              <a:gd name="connsiteY27" fmla="*/ 231844 h 335282"/>
              <a:gd name="connsiteX28" fmla="*/ 122175 w 338138"/>
              <a:gd name="connsiteY28" fmla="*/ 201682 h 335282"/>
              <a:gd name="connsiteX29" fmla="*/ 49843 w 338138"/>
              <a:gd name="connsiteY29" fmla="*/ 201682 h 335282"/>
              <a:gd name="connsiteX30" fmla="*/ 49843 w 338138"/>
              <a:gd name="connsiteY30" fmla="*/ 183322 h 335282"/>
              <a:gd name="connsiteX31" fmla="*/ 120860 w 338138"/>
              <a:gd name="connsiteY31" fmla="*/ 183322 h 335282"/>
              <a:gd name="connsiteX32" fmla="*/ 131381 w 338138"/>
              <a:gd name="connsiteY32" fmla="*/ 153159 h 335282"/>
              <a:gd name="connsiteX33" fmla="*/ 49843 w 338138"/>
              <a:gd name="connsiteY33" fmla="*/ 153159 h 335282"/>
              <a:gd name="connsiteX34" fmla="*/ 49843 w 338138"/>
              <a:gd name="connsiteY34" fmla="*/ 134800 h 335282"/>
              <a:gd name="connsiteX35" fmla="*/ 147163 w 338138"/>
              <a:gd name="connsiteY35" fmla="*/ 134800 h 335282"/>
              <a:gd name="connsiteX36" fmla="*/ 243168 w 338138"/>
              <a:gd name="connsiteY36" fmla="*/ 138734 h 335282"/>
              <a:gd name="connsiteX37" fmla="*/ 251059 w 338138"/>
              <a:gd name="connsiteY37" fmla="*/ 231844 h 335282"/>
              <a:gd name="connsiteX38" fmla="*/ 264210 w 338138"/>
              <a:gd name="connsiteY38" fmla="*/ 243647 h 335282"/>
              <a:gd name="connsiteX39" fmla="*/ 272101 w 338138"/>
              <a:gd name="connsiteY39" fmla="*/ 238401 h 335282"/>
              <a:gd name="connsiteX40" fmla="*/ 290513 w 338138"/>
              <a:gd name="connsiteY40" fmla="*/ 256761 h 335282"/>
              <a:gd name="connsiteX41" fmla="*/ 290513 w 338138"/>
              <a:gd name="connsiteY41" fmla="*/ 28575 h 335282"/>
              <a:gd name="connsiteX42" fmla="*/ 22225 w 338138"/>
              <a:gd name="connsiteY42" fmla="*/ 28575 h 335282"/>
              <a:gd name="connsiteX43" fmla="*/ 0 w 338138"/>
              <a:gd name="connsiteY43" fmla="*/ 0 h 335282"/>
              <a:gd name="connsiteX44" fmla="*/ 311721 w 338138"/>
              <a:gd name="connsiteY44" fmla="*/ 0 h 335282"/>
              <a:gd name="connsiteX45" fmla="*/ 311721 w 338138"/>
              <a:gd name="connsiteY45" fmla="*/ 278479 h 335282"/>
              <a:gd name="connsiteX46" fmla="*/ 338138 w 338138"/>
              <a:gd name="connsiteY46" fmla="*/ 304875 h 335282"/>
              <a:gd name="connsiteX47" fmla="*/ 330213 w 338138"/>
              <a:gd name="connsiteY47" fmla="*/ 325992 h 335282"/>
              <a:gd name="connsiteX48" fmla="*/ 307759 w 338138"/>
              <a:gd name="connsiteY48" fmla="*/ 335230 h 335282"/>
              <a:gd name="connsiteX49" fmla="*/ 262850 w 338138"/>
              <a:gd name="connsiteY49" fmla="*/ 291677 h 335282"/>
              <a:gd name="connsiteX50" fmla="*/ 0 w 338138"/>
              <a:gd name="connsiteY50" fmla="*/ 291677 h 335282"/>
              <a:gd name="connsiteX51" fmla="*/ 0 w 338138"/>
              <a:gd name="connsiteY51" fmla="*/ 0 h 335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335282">
                <a:moveTo>
                  <a:pt x="192254" y="135421"/>
                </a:moveTo>
                <a:cubicBezTo>
                  <a:pt x="177774" y="135421"/>
                  <a:pt x="163461" y="140666"/>
                  <a:pt x="152810" y="151158"/>
                </a:cubicBezTo>
                <a:cubicBezTo>
                  <a:pt x="130175" y="173452"/>
                  <a:pt x="130175" y="207548"/>
                  <a:pt x="152810" y="229842"/>
                </a:cubicBezTo>
                <a:cubicBezTo>
                  <a:pt x="174113" y="250825"/>
                  <a:pt x="210062" y="250825"/>
                  <a:pt x="232697" y="229842"/>
                </a:cubicBezTo>
                <a:cubicBezTo>
                  <a:pt x="254000" y="207548"/>
                  <a:pt x="254000" y="173452"/>
                  <a:pt x="232697" y="151158"/>
                </a:cubicBezTo>
                <a:cubicBezTo>
                  <a:pt x="221379" y="140666"/>
                  <a:pt x="206733" y="135421"/>
                  <a:pt x="192254" y="135421"/>
                </a:cubicBezTo>
                <a:close/>
                <a:moveTo>
                  <a:pt x="238125" y="69850"/>
                </a:moveTo>
                <a:cubicBezTo>
                  <a:pt x="231111" y="69850"/>
                  <a:pt x="225425" y="74825"/>
                  <a:pt x="225425" y="80963"/>
                </a:cubicBezTo>
                <a:cubicBezTo>
                  <a:pt x="225425" y="87101"/>
                  <a:pt x="231111" y="92076"/>
                  <a:pt x="238125" y="92076"/>
                </a:cubicBezTo>
                <a:cubicBezTo>
                  <a:pt x="245139" y="92076"/>
                  <a:pt x="250825" y="87101"/>
                  <a:pt x="250825" y="80963"/>
                </a:cubicBezTo>
                <a:cubicBezTo>
                  <a:pt x="250825" y="74825"/>
                  <a:pt x="245139" y="69850"/>
                  <a:pt x="238125" y="69850"/>
                </a:cubicBezTo>
                <a:close/>
                <a:moveTo>
                  <a:pt x="214313" y="57150"/>
                </a:moveTo>
                <a:lnTo>
                  <a:pt x="263526" y="57150"/>
                </a:lnTo>
                <a:lnTo>
                  <a:pt x="263526" y="106363"/>
                </a:lnTo>
                <a:lnTo>
                  <a:pt x="214313" y="106363"/>
                </a:lnTo>
                <a:close/>
                <a:moveTo>
                  <a:pt x="49213" y="57150"/>
                </a:moveTo>
                <a:lnTo>
                  <a:pt x="195263" y="57150"/>
                </a:lnTo>
                <a:lnTo>
                  <a:pt x="195263" y="106363"/>
                </a:lnTo>
                <a:lnTo>
                  <a:pt x="49213" y="106363"/>
                </a:lnTo>
                <a:close/>
                <a:moveTo>
                  <a:pt x="22225" y="28575"/>
                </a:moveTo>
                <a:cubicBezTo>
                  <a:pt x="22225" y="28575"/>
                  <a:pt x="22225" y="28575"/>
                  <a:pt x="22225" y="269875"/>
                </a:cubicBezTo>
                <a:lnTo>
                  <a:pt x="241853" y="269875"/>
                </a:lnTo>
                <a:cubicBezTo>
                  <a:pt x="241853" y="269875"/>
                  <a:pt x="241853" y="269875"/>
                  <a:pt x="247114" y="259384"/>
                </a:cubicBezTo>
                <a:cubicBezTo>
                  <a:pt x="247114" y="259384"/>
                  <a:pt x="247114" y="259384"/>
                  <a:pt x="233962" y="248892"/>
                </a:cubicBezTo>
                <a:cubicBezTo>
                  <a:pt x="210289" y="264629"/>
                  <a:pt x="178726" y="265941"/>
                  <a:pt x="155054" y="251515"/>
                </a:cubicBezTo>
                <a:cubicBezTo>
                  <a:pt x="155054" y="251515"/>
                  <a:pt x="155054" y="251515"/>
                  <a:pt x="49843" y="251515"/>
                </a:cubicBezTo>
                <a:cubicBezTo>
                  <a:pt x="49843" y="251515"/>
                  <a:pt x="49843" y="251515"/>
                  <a:pt x="49843" y="231844"/>
                </a:cubicBezTo>
                <a:cubicBezTo>
                  <a:pt x="49843" y="231844"/>
                  <a:pt x="49843" y="231844"/>
                  <a:pt x="135327" y="231844"/>
                </a:cubicBezTo>
                <a:cubicBezTo>
                  <a:pt x="128751" y="222664"/>
                  <a:pt x="123490" y="213484"/>
                  <a:pt x="122175" y="201682"/>
                </a:cubicBezTo>
                <a:cubicBezTo>
                  <a:pt x="122175" y="201682"/>
                  <a:pt x="122175" y="201682"/>
                  <a:pt x="49843" y="201682"/>
                </a:cubicBezTo>
                <a:cubicBezTo>
                  <a:pt x="49843" y="201682"/>
                  <a:pt x="49843" y="201682"/>
                  <a:pt x="49843" y="183322"/>
                </a:cubicBezTo>
                <a:cubicBezTo>
                  <a:pt x="49843" y="183322"/>
                  <a:pt x="49843" y="183322"/>
                  <a:pt x="120860" y="183322"/>
                </a:cubicBezTo>
                <a:cubicBezTo>
                  <a:pt x="122175" y="172831"/>
                  <a:pt x="124806" y="162339"/>
                  <a:pt x="131381" y="153159"/>
                </a:cubicBezTo>
                <a:cubicBezTo>
                  <a:pt x="131381" y="153159"/>
                  <a:pt x="131381" y="153159"/>
                  <a:pt x="49843" y="153159"/>
                </a:cubicBezTo>
                <a:cubicBezTo>
                  <a:pt x="49843" y="153159"/>
                  <a:pt x="49843" y="153159"/>
                  <a:pt x="49843" y="134800"/>
                </a:cubicBezTo>
                <a:cubicBezTo>
                  <a:pt x="49843" y="134800"/>
                  <a:pt x="49843" y="134800"/>
                  <a:pt x="147163" y="134800"/>
                </a:cubicBezTo>
                <a:cubicBezTo>
                  <a:pt x="174781" y="111194"/>
                  <a:pt x="216865" y="112506"/>
                  <a:pt x="243168" y="138734"/>
                </a:cubicBezTo>
                <a:cubicBezTo>
                  <a:pt x="269471" y="164962"/>
                  <a:pt x="270786" y="202993"/>
                  <a:pt x="251059" y="231844"/>
                </a:cubicBezTo>
                <a:cubicBezTo>
                  <a:pt x="251059" y="231844"/>
                  <a:pt x="251059" y="231844"/>
                  <a:pt x="264210" y="243647"/>
                </a:cubicBezTo>
                <a:cubicBezTo>
                  <a:pt x="264210" y="243647"/>
                  <a:pt x="264210" y="243647"/>
                  <a:pt x="272101" y="238401"/>
                </a:cubicBezTo>
                <a:cubicBezTo>
                  <a:pt x="272101" y="238401"/>
                  <a:pt x="272101" y="238401"/>
                  <a:pt x="290513" y="256761"/>
                </a:cubicBezTo>
                <a:cubicBezTo>
                  <a:pt x="290513" y="256761"/>
                  <a:pt x="290513" y="256761"/>
                  <a:pt x="290513" y="28575"/>
                </a:cubicBezTo>
                <a:cubicBezTo>
                  <a:pt x="290513" y="28575"/>
                  <a:pt x="290513" y="28575"/>
                  <a:pt x="22225" y="28575"/>
                </a:cubicBezTo>
                <a:close/>
                <a:moveTo>
                  <a:pt x="0" y="0"/>
                </a:moveTo>
                <a:cubicBezTo>
                  <a:pt x="0" y="0"/>
                  <a:pt x="0" y="0"/>
                  <a:pt x="311721" y="0"/>
                </a:cubicBezTo>
                <a:cubicBezTo>
                  <a:pt x="311721" y="0"/>
                  <a:pt x="311721" y="0"/>
                  <a:pt x="311721" y="278479"/>
                </a:cubicBezTo>
                <a:cubicBezTo>
                  <a:pt x="311721" y="278479"/>
                  <a:pt x="311721" y="278479"/>
                  <a:pt x="338138" y="304875"/>
                </a:cubicBezTo>
                <a:cubicBezTo>
                  <a:pt x="338138" y="304875"/>
                  <a:pt x="338138" y="316753"/>
                  <a:pt x="330213" y="325992"/>
                </a:cubicBezTo>
                <a:cubicBezTo>
                  <a:pt x="320967" y="336550"/>
                  <a:pt x="307759" y="335230"/>
                  <a:pt x="307759" y="335230"/>
                </a:cubicBezTo>
                <a:cubicBezTo>
                  <a:pt x="307759" y="335230"/>
                  <a:pt x="307759" y="335230"/>
                  <a:pt x="262850" y="291677"/>
                </a:cubicBezTo>
                <a:cubicBezTo>
                  <a:pt x="262850" y="291677"/>
                  <a:pt x="262850" y="291677"/>
                  <a:pt x="0" y="291677"/>
                </a:cubicBezTo>
                <a:cubicBezTo>
                  <a:pt x="0" y="291677"/>
                  <a:pt x="0" y="291677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2" name="矩形 44"/>
          <p:cNvSpPr/>
          <p:nvPr/>
        </p:nvSpPr>
        <p:spPr>
          <a:xfrm>
            <a:off x="498592" y="763605"/>
            <a:ext cx="11550813" cy="544456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40080">
              <a:lnSpc>
                <a:spcPct val="120000"/>
              </a:lnSpc>
              <a:spcAft>
                <a:spcPts val="600"/>
              </a:spcAft>
            </a:pPr>
            <a:r>
              <a:rPr lang="en-US" altLang="zh-CN" sz="24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Cộng</a:t>
            </a:r>
            <a:r>
              <a:rPr lang="en-US" altLang="zh-CN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altLang="zh-CN" sz="24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altLang="zh-CN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lang="en-US" altLang="zh-CN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với nhau</a:t>
            </a:r>
          </a:p>
          <a:p>
            <a:pPr marL="640080" lvl="2" defTabSz="640080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["a", "b", "c"]</a:t>
            </a:r>
          </a:p>
          <a:p>
            <a:pPr marL="640080" lvl="2" defTabSz="640080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list2 = ["d", "e", "f"]</a:t>
            </a:r>
          </a:p>
          <a:p>
            <a:pPr marL="640080" lvl="2" defTabSz="640080">
              <a:spcAft>
                <a:spcPts val="600"/>
              </a:spcAft>
            </a:pPr>
            <a:r>
              <a:rPr lang="en-US" sz="2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new_list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 = list1 + list2</a:t>
            </a:r>
          </a:p>
          <a:p>
            <a:pPr marL="640080" lvl="2" defTabSz="640080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</a:t>
            </a:r>
            <a:r>
              <a:rPr lang="en-US" sz="2400" kern="1200" err="1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new_list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)</a:t>
            </a:r>
          </a:p>
          <a:p>
            <a:pPr defTabSz="640080">
              <a:spcAft>
                <a:spcPts val="600"/>
              </a:spcAft>
            </a:pPr>
            <a:endParaRPr lang="en-US" sz="2400" kern="1200">
              <a:solidFill>
                <a:srgbClr val="212121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40080">
              <a:spcAft>
                <a:spcPts val="600"/>
              </a:spcAft>
            </a:pPr>
            <a:r>
              <a:rPr lang="en-US" sz="24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một item ra </a:t>
            </a:r>
            <a:r>
              <a:rPr lang="en-US" sz="24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khỏi</a:t>
            </a:r>
            <a:r>
              <a:rPr lang="en-US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4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kern="120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endParaRPr lang="en-US" sz="2400" b="1" kern="120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40080" lvl="2" defTabSz="640080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 = ["a", "b", "c"]</a:t>
            </a:r>
          </a:p>
          <a:p>
            <a:pPr marL="640080" lvl="2" defTabSz="640080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list1.</a:t>
            </a:r>
            <a:r>
              <a:rPr lang="en-US" sz="2400" kern="120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+mn-cs"/>
              </a:rPr>
              <a:t>remove</a:t>
            </a: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("a")</a:t>
            </a:r>
          </a:p>
          <a:p>
            <a:pPr marL="640080" lvl="2" defTabSz="640080">
              <a:spcAft>
                <a:spcPts val="600"/>
              </a:spcAft>
            </a:pPr>
            <a:r>
              <a:rPr lang="en-US" sz="2400" kern="1200">
                <a:solidFill>
                  <a:srgbClr val="000000"/>
                </a:solidFill>
                <a:latin typeface="Courier New" panose="02070309020205020404" pitchFamily="49" charset="0"/>
                <a:ea typeface="+mn-ea"/>
                <a:cs typeface="+mn-cs"/>
              </a:rPr>
              <a:t>print(list1)</a:t>
            </a:r>
          </a:p>
          <a:p>
            <a:pPr defTabSz="640080">
              <a:spcAft>
                <a:spcPts val="600"/>
              </a:spcAft>
            </a:pPr>
            <a:r>
              <a:rPr lang="en-US" sz="2400" kern="1200">
                <a:solidFill>
                  <a:srgbClr val="212121"/>
                </a:solidFill>
                <a:latin typeface="Courier New" panose="02070309020205020404" pitchFamily="49" charset="0"/>
                <a:ea typeface="+mn-ea"/>
                <a:cs typeface="+mn-cs"/>
              </a:rPr>
              <a:t>output: ['b', 'c’]</a:t>
            </a:r>
            <a:endParaRPr lang="en-US" sz="2400" b="1" kern="1200" err="1">
              <a:solidFill>
                <a:schemeClr val="accent5"/>
              </a:solidFill>
              <a:latin typeface="Courier New" panose="02070309020205020404" pitchFamily="49" charset="0"/>
              <a:ea typeface="+mn-ea"/>
              <a:cs typeface="+mn-cs"/>
            </a:endParaRPr>
          </a:p>
          <a:p>
            <a:pPr defTabSz="640080">
              <a:spcAft>
                <a:spcPts val="600"/>
              </a:spcAft>
            </a:pPr>
            <a:r>
              <a:rPr lang="en-US" sz="2400" b="1" kern="1200" err="1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Điều</a:t>
            </a:r>
            <a:r>
              <a:rPr lang="en-US" sz="2400" b="1" kern="1200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 gì </a:t>
            </a:r>
            <a:r>
              <a:rPr lang="en-US" sz="2400" b="1" kern="1200" err="1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xảy</a:t>
            </a:r>
            <a:r>
              <a:rPr lang="en-US" sz="2400" b="1" kern="1200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 ra nếu phần </a:t>
            </a:r>
            <a:r>
              <a:rPr lang="en-US" sz="2400" b="1" kern="1200" err="1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tử</a:t>
            </a:r>
            <a:r>
              <a:rPr lang="en-US" sz="2400" b="1" kern="1200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 cần </a:t>
            </a:r>
            <a:r>
              <a:rPr lang="en-US" sz="2400" b="1" kern="1200" err="1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xóa</a:t>
            </a:r>
            <a:r>
              <a:rPr lang="en-US" sz="2400" b="1" kern="1200">
                <a:solidFill>
                  <a:schemeClr val="accent5"/>
                </a:solidFill>
                <a:latin typeface="Courier New" panose="02070309020205020404" pitchFamily="49" charset="0"/>
                <a:ea typeface="+mn-ea"/>
                <a:cs typeface="+mn-cs"/>
              </a:rPr>
              <a:t> không có trong List ?</a:t>
            </a:r>
            <a:endParaRPr lang="en-US" sz="2400" b="1">
              <a:solidFill>
                <a:schemeClr val="accent5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A783C-84CD-D7C5-4B10-A5688280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Cơ Sở Lập Trình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086AF-6A6E-03D9-9560-51F6D6F7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0D2D-8EB8-9949-816B-2ED13AE88415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9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14:doors dir="ver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</TotalTime>
  <Words>2339</Words>
  <Application>Microsoft Macintosh PowerPoint</Application>
  <PresentationFormat>Widescreen</PresentationFormat>
  <Paragraphs>354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comprehension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Tạo Dictionary (Creating)</vt:lpstr>
      <vt:lpstr>THÊM 1 PHẦN TỬ (ADD)</vt:lpstr>
      <vt:lpstr>THAY ĐỔI GIÁ TRỊ TẠI MỘI KEY NÀO ĐÓ (Update) </vt:lpstr>
      <vt:lpstr>PowerPoint Presentation</vt:lpstr>
      <vt:lpstr>PowerPoint Presentation</vt:lpstr>
      <vt:lpstr>PowerPoint Presentation</vt:lpstr>
      <vt:lpstr>KIỂM TRA TỒN TẠI MỘT KEY CÓ TRONG DICTIONARY? </vt:lpstr>
      <vt:lpstr>DUYỆT CÁC KEY TRONG DICTIONARY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Trần Quang Nhật - Khoa Công nghệ Thông tin - VLTECH</dc:creator>
  <cp:lastModifiedBy>Trần Quang Nhật - Khoa Công nghệ Thông tin - VLTECH</cp:lastModifiedBy>
  <cp:revision>2</cp:revision>
  <dcterms:created xsi:type="dcterms:W3CDTF">2023-09-10T03:48:47Z</dcterms:created>
  <dcterms:modified xsi:type="dcterms:W3CDTF">2023-09-10T13:46:44Z</dcterms:modified>
</cp:coreProperties>
</file>